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70" r:id="rId12"/>
    <p:sldId id="268" r:id="rId13"/>
    <p:sldId id="269" r:id="rId14"/>
  </p:sldIdLst>
  <p:sldSz cx="17373600" cy="24688800"/>
  <p:notesSz cx="16916400" cy="24231600"/>
  <p:defaultTextStyle>
    <a:defPPr>
      <a:defRPr lang="en-US"/>
    </a:defPPr>
    <a:lvl1pPr marL="0" algn="l" defTabSz="2402850" rtl="0" eaLnBrk="1" latinLnBrk="0" hangingPunct="1">
      <a:defRPr sz="4700" kern="1200">
        <a:solidFill>
          <a:schemeClr val="tx1"/>
        </a:solidFill>
        <a:latin typeface="+mn-lt"/>
        <a:ea typeface="+mn-ea"/>
        <a:cs typeface="+mn-cs"/>
      </a:defRPr>
    </a:lvl1pPr>
    <a:lvl2pPr marL="1201426" algn="l" defTabSz="2402850" rtl="0" eaLnBrk="1" latinLnBrk="0" hangingPunct="1">
      <a:defRPr sz="4700" kern="1200">
        <a:solidFill>
          <a:schemeClr val="tx1"/>
        </a:solidFill>
        <a:latin typeface="+mn-lt"/>
        <a:ea typeface="+mn-ea"/>
        <a:cs typeface="+mn-cs"/>
      </a:defRPr>
    </a:lvl2pPr>
    <a:lvl3pPr marL="2402850" algn="l" defTabSz="2402850" rtl="0" eaLnBrk="1" latinLnBrk="0" hangingPunct="1">
      <a:defRPr sz="4700" kern="1200">
        <a:solidFill>
          <a:schemeClr val="tx1"/>
        </a:solidFill>
        <a:latin typeface="+mn-lt"/>
        <a:ea typeface="+mn-ea"/>
        <a:cs typeface="+mn-cs"/>
      </a:defRPr>
    </a:lvl3pPr>
    <a:lvl4pPr marL="3604276" algn="l" defTabSz="2402850" rtl="0" eaLnBrk="1" latinLnBrk="0" hangingPunct="1">
      <a:defRPr sz="4700" kern="1200">
        <a:solidFill>
          <a:schemeClr val="tx1"/>
        </a:solidFill>
        <a:latin typeface="+mn-lt"/>
        <a:ea typeface="+mn-ea"/>
        <a:cs typeface="+mn-cs"/>
      </a:defRPr>
    </a:lvl4pPr>
    <a:lvl5pPr marL="4805702" algn="l" defTabSz="2402850" rtl="0" eaLnBrk="1" latinLnBrk="0" hangingPunct="1">
      <a:defRPr sz="4700" kern="1200">
        <a:solidFill>
          <a:schemeClr val="tx1"/>
        </a:solidFill>
        <a:latin typeface="+mn-lt"/>
        <a:ea typeface="+mn-ea"/>
        <a:cs typeface="+mn-cs"/>
      </a:defRPr>
    </a:lvl5pPr>
    <a:lvl6pPr marL="6007129" algn="l" defTabSz="2402850" rtl="0" eaLnBrk="1" latinLnBrk="0" hangingPunct="1">
      <a:defRPr sz="4700" kern="1200">
        <a:solidFill>
          <a:schemeClr val="tx1"/>
        </a:solidFill>
        <a:latin typeface="+mn-lt"/>
        <a:ea typeface="+mn-ea"/>
        <a:cs typeface="+mn-cs"/>
      </a:defRPr>
    </a:lvl6pPr>
    <a:lvl7pPr marL="7208555" algn="l" defTabSz="2402850" rtl="0" eaLnBrk="1" latinLnBrk="0" hangingPunct="1">
      <a:defRPr sz="4700" kern="1200">
        <a:solidFill>
          <a:schemeClr val="tx1"/>
        </a:solidFill>
        <a:latin typeface="+mn-lt"/>
        <a:ea typeface="+mn-ea"/>
        <a:cs typeface="+mn-cs"/>
      </a:defRPr>
    </a:lvl7pPr>
    <a:lvl8pPr marL="8409979" algn="l" defTabSz="2402850" rtl="0" eaLnBrk="1" latinLnBrk="0" hangingPunct="1">
      <a:defRPr sz="4700" kern="1200">
        <a:solidFill>
          <a:schemeClr val="tx1"/>
        </a:solidFill>
        <a:latin typeface="+mn-lt"/>
        <a:ea typeface="+mn-ea"/>
        <a:cs typeface="+mn-cs"/>
      </a:defRPr>
    </a:lvl8pPr>
    <a:lvl9pPr marL="9611405" algn="l" defTabSz="240285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6">
          <p15:clr>
            <a:srgbClr val="A4A3A4"/>
          </p15:clr>
        </p15:guide>
        <p15:guide id="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E4"/>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21" d="100"/>
          <a:sy n="21" d="100"/>
        </p:scale>
        <p:origin x="2034" y="42"/>
      </p:cViewPr>
      <p:guideLst>
        <p:guide orient="horz" pos="7776"/>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7332392" cy="1216545"/>
          </a:xfrm>
          <a:prstGeom prst="rect">
            <a:avLst/>
          </a:prstGeom>
        </p:spPr>
        <p:txBody>
          <a:bodyPr vert="horz" lIns="237715" tIns="118858" rIns="237715" bIns="118858" rtlCol="0"/>
          <a:lstStyle>
            <a:lvl1pPr algn="l">
              <a:defRPr sz="3200"/>
            </a:lvl1pPr>
          </a:lstStyle>
          <a:p>
            <a:endParaRPr lang="en-US"/>
          </a:p>
        </p:txBody>
      </p:sp>
      <p:sp>
        <p:nvSpPr>
          <p:cNvPr id="3" name="Date Placeholder 2"/>
          <p:cNvSpPr>
            <a:spLocks noGrp="1"/>
          </p:cNvSpPr>
          <p:nvPr>
            <p:ph type="dt" idx="1"/>
          </p:nvPr>
        </p:nvSpPr>
        <p:spPr>
          <a:xfrm>
            <a:off x="9580108" y="4"/>
            <a:ext cx="7332389" cy="1216545"/>
          </a:xfrm>
          <a:prstGeom prst="rect">
            <a:avLst/>
          </a:prstGeom>
        </p:spPr>
        <p:txBody>
          <a:bodyPr vert="horz" lIns="237715" tIns="118858" rIns="237715" bIns="118858" rtlCol="0"/>
          <a:lstStyle>
            <a:lvl1pPr algn="r">
              <a:defRPr sz="3200"/>
            </a:lvl1pPr>
          </a:lstStyle>
          <a:p>
            <a:fld id="{FDC59785-030C-4E03-850A-86110B0B81DE}" type="datetimeFigureOut">
              <a:rPr lang="en-US" smtClean="0"/>
              <a:t>3/21/2018</a:t>
            </a:fld>
            <a:endParaRPr lang="en-US"/>
          </a:p>
        </p:txBody>
      </p:sp>
      <p:sp>
        <p:nvSpPr>
          <p:cNvPr id="4" name="Slide Image Placeholder 3"/>
          <p:cNvSpPr>
            <a:spLocks noGrp="1" noRot="1" noChangeAspect="1"/>
          </p:cNvSpPr>
          <p:nvPr>
            <p:ph type="sldImg" idx="2"/>
          </p:nvPr>
        </p:nvSpPr>
        <p:spPr>
          <a:xfrm>
            <a:off x="5584825" y="3028950"/>
            <a:ext cx="5753100" cy="8177213"/>
          </a:xfrm>
          <a:prstGeom prst="rect">
            <a:avLst/>
          </a:prstGeom>
          <a:noFill/>
          <a:ln w="12700">
            <a:solidFill>
              <a:prstClr val="black"/>
            </a:solidFill>
          </a:ln>
        </p:spPr>
        <p:txBody>
          <a:bodyPr vert="horz" lIns="237715" tIns="118858" rIns="237715" bIns="118858" rtlCol="0" anchor="ctr"/>
          <a:lstStyle/>
          <a:p>
            <a:endParaRPr lang="en-US"/>
          </a:p>
        </p:txBody>
      </p:sp>
      <p:sp>
        <p:nvSpPr>
          <p:cNvPr id="5" name="Notes Placeholder 4"/>
          <p:cNvSpPr>
            <a:spLocks noGrp="1"/>
          </p:cNvSpPr>
          <p:nvPr>
            <p:ph type="body" sz="quarter" idx="3"/>
          </p:nvPr>
        </p:nvSpPr>
        <p:spPr>
          <a:xfrm>
            <a:off x="1693589" y="11660632"/>
            <a:ext cx="13533120" cy="9542019"/>
          </a:xfrm>
          <a:prstGeom prst="rect">
            <a:avLst/>
          </a:prstGeom>
        </p:spPr>
        <p:txBody>
          <a:bodyPr vert="horz" lIns="237715" tIns="118858" rIns="237715" bIns="1188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23015057"/>
            <a:ext cx="7332392" cy="1216545"/>
          </a:xfrm>
          <a:prstGeom prst="rect">
            <a:avLst/>
          </a:prstGeom>
        </p:spPr>
        <p:txBody>
          <a:bodyPr vert="horz" lIns="237715" tIns="118858" rIns="237715" bIns="118858" rtlCol="0" anchor="b"/>
          <a:lstStyle>
            <a:lvl1pPr algn="l">
              <a:defRPr sz="3200"/>
            </a:lvl1pPr>
          </a:lstStyle>
          <a:p>
            <a:endParaRPr lang="en-US"/>
          </a:p>
        </p:txBody>
      </p:sp>
      <p:sp>
        <p:nvSpPr>
          <p:cNvPr id="7" name="Slide Number Placeholder 6"/>
          <p:cNvSpPr>
            <a:spLocks noGrp="1"/>
          </p:cNvSpPr>
          <p:nvPr>
            <p:ph type="sldNum" sz="quarter" idx="5"/>
          </p:nvPr>
        </p:nvSpPr>
        <p:spPr>
          <a:xfrm>
            <a:off x="9580108" y="23015057"/>
            <a:ext cx="7332389" cy="1216545"/>
          </a:xfrm>
          <a:prstGeom prst="rect">
            <a:avLst/>
          </a:prstGeom>
        </p:spPr>
        <p:txBody>
          <a:bodyPr vert="horz" lIns="237715" tIns="118858" rIns="237715" bIns="118858" rtlCol="0" anchor="b"/>
          <a:lstStyle>
            <a:lvl1pPr algn="r">
              <a:defRPr sz="3200"/>
            </a:lvl1pPr>
          </a:lstStyle>
          <a:p>
            <a:fld id="{78CE0992-A142-4ECF-90D1-62C783EA0F53}" type="slidenum">
              <a:rPr lang="en-US" smtClean="0"/>
              <a:t>‹#›</a:t>
            </a:fld>
            <a:endParaRPr lang="en-US"/>
          </a:p>
        </p:txBody>
      </p:sp>
    </p:spTree>
    <p:extLst>
      <p:ext uri="{BB962C8B-B14F-4D97-AF65-F5344CB8AC3E}">
        <p14:creationId xmlns:p14="http://schemas.microsoft.com/office/powerpoint/2010/main" val="40349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9532621"/>
            <a:ext cx="6786563" cy="151561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8" name="Freeform 7"/>
          <p:cNvSpPr/>
          <p:nvPr/>
        </p:nvSpPr>
        <p:spPr>
          <a:xfrm>
            <a:off x="-4522" y="-3327"/>
            <a:ext cx="17378123" cy="2469213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2" name="Title 1"/>
          <p:cNvSpPr>
            <a:spLocks noGrp="1"/>
          </p:cNvSpPr>
          <p:nvPr>
            <p:ph type="ctrTitle"/>
          </p:nvPr>
        </p:nvSpPr>
        <p:spPr>
          <a:xfrm rot="19140000">
            <a:off x="1552514" y="6229452"/>
            <a:ext cx="10732384" cy="4335502"/>
          </a:xfrm>
        </p:spPr>
        <p:txBody>
          <a:bodyPr bIns="24032" anchor="b"/>
          <a:lstStyle>
            <a:lvl1pPr>
              <a:defRPr sz="8500"/>
            </a:lvl1pPr>
          </a:lstStyle>
          <a:p>
            <a:r>
              <a:rPr lang="en-US" smtClean="0"/>
              <a:t>Click to edit Master title style</a:t>
            </a:r>
            <a:endParaRPr lang="en-US" dirty="0"/>
          </a:p>
        </p:txBody>
      </p:sp>
      <p:sp>
        <p:nvSpPr>
          <p:cNvPr id="3" name="Subtitle 2"/>
          <p:cNvSpPr>
            <a:spLocks noGrp="1"/>
          </p:cNvSpPr>
          <p:nvPr>
            <p:ph type="subTitle" idx="1"/>
          </p:nvPr>
        </p:nvSpPr>
        <p:spPr>
          <a:xfrm rot="19140000">
            <a:off x="2303328" y="8895332"/>
            <a:ext cx="12371149" cy="1185332"/>
          </a:xfrm>
        </p:spPr>
        <p:txBody>
          <a:bodyPr tIns="24032">
            <a:normAutofit/>
          </a:bodyPr>
          <a:lstStyle>
            <a:lvl1pPr marL="0" indent="0" algn="l">
              <a:buNone/>
              <a:defRPr kumimoji="0" lang="en-US" sz="3700" b="0" i="0" u="none" strike="noStrike" kern="1200" cap="all" spc="1050" normalizeH="0" baseline="0" noProof="0" dirty="0" smtClean="0">
                <a:ln>
                  <a:noFill/>
                </a:ln>
                <a:solidFill>
                  <a:schemeClr val="tx1"/>
                </a:solidFill>
                <a:effectLst/>
                <a:uLnTx/>
                <a:uFillTx/>
                <a:latin typeface="+mn-lt"/>
                <a:ea typeface="+mj-ea"/>
                <a:cs typeface="Tunga" pitchFamily="2"/>
              </a:defRPr>
            </a:lvl1pPr>
            <a:lvl2pPr marL="1201568" indent="0" algn="ctr">
              <a:buNone/>
              <a:defRPr>
                <a:solidFill>
                  <a:schemeClr val="tx1">
                    <a:tint val="75000"/>
                  </a:schemeClr>
                </a:solidFill>
              </a:defRPr>
            </a:lvl2pPr>
            <a:lvl3pPr marL="2403136" indent="0" algn="ctr">
              <a:buNone/>
              <a:defRPr>
                <a:solidFill>
                  <a:schemeClr val="tx1">
                    <a:tint val="75000"/>
                  </a:schemeClr>
                </a:solidFill>
              </a:defRPr>
            </a:lvl3pPr>
            <a:lvl4pPr marL="3604705" indent="0" algn="ctr">
              <a:buNone/>
              <a:defRPr>
                <a:solidFill>
                  <a:schemeClr val="tx1">
                    <a:tint val="75000"/>
                  </a:schemeClr>
                </a:solidFill>
              </a:defRPr>
            </a:lvl4pPr>
            <a:lvl5pPr marL="4806273" indent="0" algn="ctr">
              <a:buNone/>
              <a:defRPr>
                <a:solidFill>
                  <a:schemeClr val="tx1">
                    <a:tint val="75000"/>
                  </a:schemeClr>
                </a:solidFill>
              </a:defRPr>
            </a:lvl5pPr>
            <a:lvl6pPr marL="6007842" indent="0" algn="ctr">
              <a:buNone/>
              <a:defRPr>
                <a:solidFill>
                  <a:schemeClr val="tx1">
                    <a:tint val="75000"/>
                  </a:schemeClr>
                </a:solidFill>
              </a:defRPr>
            </a:lvl6pPr>
            <a:lvl7pPr marL="7209409" indent="0" algn="ctr">
              <a:buNone/>
              <a:defRPr>
                <a:solidFill>
                  <a:schemeClr val="tx1">
                    <a:tint val="75000"/>
                  </a:schemeClr>
                </a:solidFill>
              </a:defRPr>
            </a:lvl7pPr>
            <a:lvl8pPr marL="8410977" indent="0" algn="ctr">
              <a:buNone/>
              <a:defRPr>
                <a:solidFill>
                  <a:schemeClr val="tx1">
                    <a:tint val="75000"/>
                  </a:schemeClr>
                </a:solidFill>
              </a:defRPr>
            </a:lvl8pPr>
            <a:lvl9pPr marL="9612547" indent="0" algn="ctr">
              <a:buNone/>
              <a:defRPr>
                <a:solidFill>
                  <a:schemeClr val="tx1">
                    <a:tint val="75000"/>
                  </a:schemeClr>
                </a:solidFill>
              </a:defRPr>
            </a:lvl9pPr>
          </a:lstStyle>
          <a:p>
            <a:pPr marL="0" marR="0" lvl="0" indent="0" algn="l" defTabSz="240313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95861" y="988701"/>
            <a:ext cx="3909060" cy="168421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8681" y="988701"/>
            <a:ext cx="11437620" cy="168421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522" y="-3327"/>
            <a:ext cx="17378123" cy="2469213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7" name="Right Triangle 6"/>
          <p:cNvSpPr/>
          <p:nvPr/>
        </p:nvSpPr>
        <p:spPr>
          <a:xfrm>
            <a:off x="2" y="9532621"/>
            <a:ext cx="6786563" cy="1515618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2" name="Title 1"/>
          <p:cNvSpPr>
            <a:spLocks noGrp="1"/>
          </p:cNvSpPr>
          <p:nvPr>
            <p:ph type="title"/>
          </p:nvPr>
        </p:nvSpPr>
        <p:spPr>
          <a:xfrm rot="19140000">
            <a:off x="1556859" y="6216256"/>
            <a:ext cx="10736885" cy="4347032"/>
          </a:xfrm>
        </p:spPr>
        <p:txBody>
          <a:bodyPr bIns="24032" anchor="b"/>
          <a:lstStyle>
            <a:lvl1pPr algn="l">
              <a:defRPr kumimoji="0" lang="en-US" sz="8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2403136"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2310690" y="8885895"/>
            <a:ext cx="12370003" cy="1185062"/>
          </a:xfrm>
        </p:spPr>
        <p:txBody>
          <a:bodyPr anchor="t">
            <a:normAutofit/>
          </a:bodyPr>
          <a:lstStyle>
            <a:lvl1pPr marL="0" indent="0">
              <a:buNone/>
              <a:defRPr kumimoji="0" lang="en-US" sz="3700" b="0" i="0" u="none" strike="noStrike" kern="1200" cap="all" spc="1050" normalizeH="0" baseline="0" noProof="0" dirty="0" smtClean="0">
                <a:ln>
                  <a:noFill/>
                </a:ln>
                <a:solidFill>
                  <a:schemeClr val="tx1"/>
                </a:solidFill>
                <a:effectLst/>
                <a:uLnTx/>
                <a:uFillTx/>
                <a:latin typeface="+mn-lt"/>
                <a:ea typeface="+mj-ea"/>
                <a:cs typeface="Tunga" pitchFamily="2"/>
              </a:defRPr>
            </a:lvl1pPr>
            <a:lvl2pPr marL="1201568" indent="0">
              <a:buNone/>
              <a:defRPr sz="4700">
                <a:solidFill>
                  <a:schemeClr val="tx1">
                    <a:tint val="75000"/>
                  </a:schemeClr>
                </a:solidFill>
              </a:defRPr>
            </a:lvl2pPr>
            <a:lvl3pPr marL="2403136" indent="0">
              <a:buNone/>
              <a:defRPr sz="4200">
                <a:solidFill>
                  <a:schemeClr val="tx1">
                    <a:tint val="75000"/>
                  </a:schemeClr>
                </a:solidFill>
              </a:defRPr>
            </a:lvl3pPr>
            <a:lvl4pPr marL="3604705" indent="0">
              <a:buNone/>
              <a:defRPr sz="3700">
                <a:solidFill>
                  <a:schemeClr val="tx1">
                    <a:tint val="75000"/>
                  </a:schemeClr>
                </a:solidFill>
              </a:defRPr>
            </a:lvl4pPr>
            <a:lvl5pPr marL="4806273" indent="0">
              <a:buNone/>
              <a:defRPr sz="3700">
                <a:solidFill>
                  <a:schemeClr val="tx1">
                    <a:tint val="75000"/>
                  </a:schemeClr>
                </a:solidFill>
              </a:defRPr>
            </a:lvl5pPr>
            <a:lvl6pPr marL="6007842" indent="0">
              <a:buNone/>
              <a:defRPr sz="3700">
                <a:solidFill>
                  <a:schemeClr val="tx1">
                    <a:tint val="75000"/>
                  </a:schemeClr>
                </a:solidFill>
              </a:defRPr>
            </a:lvl6pPr>
            <a:lvl7pPr marL="7209409" indent="0">
              <a:buNone/>
              <a:defRPr sz="3700">
                <a:solidFill>
                  <a:schemeClr val="tx1">
                    <a:tint val="75000"/>
                  </a:schemeClr>
                </a:solidFill>
              </a:defRPr>
            </a:lvl7pPr>
            <a:lvl8pPr marL="8410977" indent="0">
              <a:buNone/>
              <a:defRPr sz="3700">
                <a:solidFill>
                  <a:schemeClr val="tx1">
                    <a:tint val="75000"/>
                  </a:schemeClr>
                </a:solidFill>
              </a:defRPr>
            </a:lvl8pPr>
            <a:lvl9pPr marL="9612547" indent="0">
              <a:buNone/>
              <a:defRPr sz="3700">
                <a:solidFill>
                  <a:schemeClr val="tx1">
                    <a:tint val="75000"/>
                  </a:schemeClr>
                </a:solidFill>
              </a:defRPr>
            </a:lvl9pPr>
          </a:lstStyle>
          <a:p>
            <a:pPr marL="0" marR="0" lvl="0" indent="0" algn="l" defTabSz="2403136"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FE0141-16D2-4B06-9B07-8D8155764BAC}"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63624" y="3950208"/>
            <a:ext cx="6080760" cy="13364870"/>
          </a:xfrm>
        </p:spPr>
        <p:txBody>
          <a:bodyPr/>
          <a:lstStyle>
            <a:lvl1pPr>
              <a:defRPr sz="7400"/>
            </a:lvl1pPr>
            <a:lvl2pPr>
              <a:defRPr sz="6300"/>
            </a:lvl2pPr>
            <a:lvl3pPr>
              <a:defRPr sz="53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930030" y="3950208"/>
            <a:ext cx="6080760" cy="13364870"/>
          </a:xfrm>
        </p:spPr>
        <p:txBody>
          <a:bodyPr/>
          <a:lstStyle>
            <a:lvl1pPr>
              <a:defRPr sz="7400"/>
            </a:lvl1pPr>
            <a:lvl2pPr>
              <a:defRPr sz="6300"/>
            </a:lvl2pPr>
            <a:lvl3pPr>
              <a:defRPr sz="53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E0141-16D2-4B06-9B07-8D8155764BAC}"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63624" y="3950208"/>
            <a:ext cx="6080760" cy="1975104"/>
          </a:xfrm>
        </p:spPr>
        <p:txBody>
          <a:bodyPr anchor="b">
            <a:normAutofit/>
          </a:bodyPr>
          <a:lstStyle>
            <a:lvl1pPr marL="0" indent="0">
              <a:buNone/>
              <a:defRPr lang="en-US" sz="3700" b="0" kern="1200" cap="all" spc="1050" baseline="0" dirty="0" smtClean="0">
                <a:solidFill>
                  <a:schemeClr val="tx1"/>
                </a:solidFill>
                <a:latin typeface="+mn-lt"/>
                <a:ea typeface="+mj-ea"/>
                <a:cs typeface="Tunga" pitchFamily="2"/>
              </a:defRPr>
            </a:lvl1pPr>
            <a:lvl2pPr marL="1201568" indent="0">
              <a:buNone/>
              <a:defRPr sz="5300" b="1"/>
            </a:lvl2pPr>
            <a:lvl3pPr marL="2403136" indent="0">
              <a:buNone/>
              <a:defRPr sz="4700" b="1"/>
            </a:lvl3pPr>
            <a:lvl4pPr marL="3604705" indent="0">
              <a:buNone/>
              <a:defRPr sz="4200" b="1"/>
            </a:lvl4pPr>
            <a:lvl5pPr marL="4806273" indent="0">
              <a:buNone/>
              <a:defRPr sz="4200" b="1"/>
            </a:lvl5pPr>
            <a:lvl6pPr marL="6007842" indent="0">
              <a:buNone/>
              <a:defRPr sz="4200" b="1"/>
            </a:lvl6pPr>
            <a:lvl7pPr marL="7209409" indent="0">
              <a:buNone/>
              <a:defRPr sz="4200" b="1"/>
            </a:lvl7pPr>
            <a:lvl8pPr marL="8410977" indent="0">
              <a:buNone/>
              <a:defRPr sz="4200" b="1"/>
            </a:lvl8pPr>
            <a:lvl9pPr marL="9612547" indent="0">
              <a:buNone/>
              <a:defRPr sz="4200" b="1"/>
            </a:lvl9pPr>
          </a:lstStyle>
          <a:p>
            <a:pPr marL="0" lvl="0" indent="0" algn="l" defTabSz="2403136"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556385" y="6126653"/>
            <a:ext cx="6080760" cy="11192256"/>
          </a:xfrm>
        </p:spPr>
        <p:txBody>
          <a:bodyPr/>
          <a:lstStyle>
            <a:lvl1pPr>
              <a:defRPr sz="6300"/>
            </a:lvl1pPr>
            <a:lvl2pPr>
              <a:defRPr sz="53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930030" y="3950208"/>
            <a:ext cx="6080760" cy="1975104"/>
          </a:xfrm>
        </p:spPr>
        <p:txBody>
          <a:bodyPr anchor="b">
            <a:normAutofit/>
          </a:bodyPr>
          <a:lstStyle>
            <a:lvl1pPr marL="0" indent="0">
              <a:buNone/>
              <a:defRPr lang="en-US" sz="3700" b="0" kern="1200" cap="all" spc="1050" baseline="0" dirty="0" smtClean="0">
                <a:solidFill>
                  <a:schemeClr val="tx1"/>
                </a:solidFill>
                <a:latin typeface="+mn-lt"/>
                <a:ea typeface="+mj-ea"/>
                <a:cs typeface="Tunga" pitchFamily="2"/>
              </a:defRPr>
            </a:lvl1pPr>
            <a:lvl2pPr marL="1201568" indent="0">
              <a:buNone/>
              <a:defRPr sz="5300" b="1"/>
            </a:lvl2pPr>
            <a:lvl3pPr marL="2403136" indent="0">
              <a:buNone/>
              <a:defRPr sz="4700" b="1"/>
            </a:lvl3pPr>
            <a:lvl4pPr marL="3604705" indent="0">
              <a:buNone/>
              <a:defRPr sz="4200" b="1"/>
            </a:lvl4pPr>
            <a:lvl5pPr marL="4806273" indent="0">
              <a:buNone/>
              <a:defRPr sz="4200" b="1"/>
            </a:lvl5pPr>
            <a:lvl6pPr marL="6007842" indent="0">
              <a:buNone/>
              <a:defRPr sz="4200" b="1"/>
            </a:lvl6pPr>
            <a:lvl7pPr marL="7209409" indent="0">
              <a:buNone/>
              <a:defRPr sz="4200" b="1"/>
            </a:lvl7pPr>
            <a:lvl8pPr marL="8410977" indent="0">
              <a:buNone/>
              <a:defRPr sz="4200" b="1"/>
            </a:lvl8pPr>
            <a:lvl9pPr marL="9612547" indent="0">
              <a:buNone/>
              <a:defRPr sz="4200" b="1"/>
            </a:lvl9pPr>
          </a:lstStyle>
          <a:p>
            <a:pPr marL="0" lvl="0" indent="0" algn="l" defTabSz="2403136"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8930030" y="6126653"/>
            <a:ext cx="6080760" cy="11192256"/>
          </a:xfrm>
        </p:spPr>
        <p:txBody>
          <a:bodyPr/>
          <a:lstStyle>
            <a:lvl1pPr>
              <a:defRPr sz="6300"/>
            </a:lvl1pPr>
            <a:lvl2pPr>
              <a:defRPr sz="53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E0141-16D2-4B06-9B07-8D8155764BAC}"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E0141-16D2-4B06-9B07-8D8155764BAC}"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E0141-16D2-4B06-9B07-8D8155764BAC}"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9532621"/>
            <a:ext cx="6786563" cy="151561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18" name="Right Triangle 17"/>
          <p:cNvSpPr/>
          <p:nvPr/>
        </p:nvSpPr>
        <p:spPr>
          <a:xfrm rot="5400000">
            <a:off x="-5005861" y="5005869"/>
            <a:ext cx="24688800" cy="146770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marL="0" algn="ctr" defTabSz="2403136" rtl="0" eaLnBrk="1" latinLnBrk="0" hangingPunct="1"/>
            <a:endParaRPr lang="en-US" sz="4700" kern="1200">
              <a:solidFill>
                <a:schemeClr val="lt1"/>
              </a:solidFill>
              <a:latin typeface="+mn-lt"/>
              <a:ea typeface="+mn-ea"/>
              <a:cs typeface="+mn-cs"/>
            </a:endParaRPr>
          </a:p>
        </p:txBody>
      </p:sp>
      <p:sp>
        <p:nvSpPr>
          <p:cNvPr id="2" name="Title 1"/>
          <p:cNvSpPr>
            <a:spLocks noGrp="1"/>
          </p:cNvSpPr>
          <p:nvPr>
            <p:ph type="title"/>
          </p:nvPr>
        </p:nvSpPr>
        <p:spPr>
          <a:xfrm rot="19140000">
            <a:off x="1491367" y="5673974"/>
            <a:ext cx="9902952" cy="3921936"/>
          </a:xfrm>
        </p:spPr>
        <p:txBody>
          <a:bodyPr bIns="0" anchor="b"/>
          <a:lstStyle>
            <a:lvl1pPr algn="l">
              <a:defRPr kumimoji="0" lang="en-US" sz="74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2403136"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9024150" y="9428087"/>
            <a:ext cx="7234780" cy="11968873"/>
          </a:xfrm>
        </p:spPr>
        <p:txBody>
          <a:bodyPr/>
          <a:lstStyle>
            <a:lvl1pPr>
              <a:defRPr sz="8500"/>
            </a:lvl1pPr>
            <a:lvl2pPr>
              <a:defRPr sz="7400"/>
            </a:lvl2pPr>
            <a:lvl3pPr>
              <a:defRPr sz="63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2466113" y="8112186"/>
            <a:ext cx="11010044" cy="2243930"/>
          </a:xfrm>
        </p:spPr>
        <p:txBody>
          <a:bodyPr>
            <a:normAutofit/>
          </a:bodyPr>
          <a:lstStyle>
            <a:lvl1pPr marL="0" indent="0">
              <a:buNone/>
              <a:defRPr lang="en-US" sz="3700" b="1" kern="1200" dirty="0" smtClean="0">
                <a:solidFill>
                  <a:srgbClr val="FFFFFF"/>
                </a:solidFill>
                <a:latin typeface="+mn-lt"/>
                <a:ea typeface="+mn-ea"/>
                <a:cs typeface="+mn-cs"/>
              </a:defRPr>
            </a:lvl1pPr>
            <a:lvl2pPr marL="1201568" indent="0">
              <a:buNone/>
              <a:defRPr sz="3200"/>
            </a:lvl2pPr>
            <a:lvl3pPr marL="2403136" indent="0">
              <a:buNone/>
              <a:defRPr sz="2600"/>
            </a:lvl3pPr>
            <a:lvl4pPr marL="3604705" indent="0">
              <a:buNone/>
              <a:defRPr sz="2400"/>
            </a:lvl4pPr>
            <a:lvl5pPr marL="4806273" indent="0">
              <a:buNone/>
              <a:defRPr sz="2400"/>
            </a:lvl5pPr>
            <a:lvl6pPr marL="6007842" indent="0">
              <a:buNone/>
              <a:defRPr sz="2400"/>
            </a:lvl6pPr>
            <a:lvl7pPr marL="7209409" indent="0">
              <a:buNone/>
              <a:defRPr sz="2400"/>
            </a:lvl7pPr>
            <a:lvl8pPr marL="8410977" indent="0">
              <a:buNone/>
              <a:defRPr sz="2400"/>
            </a:lvl8pPr>
            <a:lvl9pPr marL="9612547" indent="0">
              <a:buNone/>
              <a:defRPr sz="2400"/>
            </a:lvl9pPr>
          </a:lstStyle>
          <a:p>
            <a:pPr marL="0" marR="0" lvl="0" indent="0" algn="l" defTabSz="2403136" rtl="0" eaLnBrk="1" fontAlgn="auto" latinLnBrk="0" hangingPunct="1">
              <a:lnSpc>
                <a:spcPct val="100000"/>
              </a:lnSpc>
              <a:spcBef>
                <a:spcPts val="788"/>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t>3/21/2018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3F087AA-828C-470E-B23A-AC77C3B7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854769" y="0"/>
            <a:ext cx="13518833" cy="246888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480627" anchor="ctr"/>
          <a:lstStyle>
            <a:lvl1pPr algn="r">
              <a:defRPr/>
            </a:lvl1pPr>
          </a:lstStyle>
          <a:p>
            <a:r>
              <a:rPr lang="en-US" smtClean="0"/>
              <a:t>Click icon to add picture</a:t>
            </a:r>
            <a:endParaRPr lang="en-US" dirty="0"/>
          </a:p>
        </p:txBody>
      </p:sp>
      <p:sp>
        <p:nvSpPr>
          <p:cNvPr id="9" name="Right Triangle 8"/>
          <p:cNvSpPr/>
          <p:nvPr/>
        </p:nvSpPr>
        <p:spPr>
          <a:xfrm>
            <a:off x="2" y="9532621"/>
            <a:ext cx="6786563" cy="151561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10" name="Freeform 9"/>
          <p:cNvSpPr/>
          <p:nvPr/>
        </p:nvSpPr>
        <p:spPr>
          <a:xfrm>
            <a:off x="2" y="18173701"/>
            <a:ext cx="6786563" cy="65151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2" name="Title 1"/>
          <p:cNvSpPr>
            <a:spLocks noGrp="1"/>
          </p:cNvSpPr>
          <p:nvPr>
            <p:ph type="title"/>
          </p:nvPr>
        </p:nvSpPr>
        <p:spPr>
          <a:xfrm rot="19140000">
            <a:off x="1275274" y="6183005"/>
            <a:ext cx="10424160" cy="3122798"/>
          </a:xfrm>
        </p:spPr>
        <p:txBody>
          <a:bodyPr anchor="b"/>
          <a:lstStyle>
            <a:lvl1pPr algn="l">
              <a:defRPr sz="7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2172611" y="7849906"/>
            <a:ext cx="11583436" cy="2666390"/>
          </a:xfrm>
        </p:spPr>
        <p:txBody>
          <a:bodyPr/>
          <a:lstStyle>
            <a:lvl1pPr marL="0" indent="0">
              <a:buNone/>
              <a:defRPr sz="3700">
                <a:solidFill>
                  <a:schemeClr val="tx2"/>
                </a:solidFill>
              </a:defRPr>
            </a:lvl1pPr>
            <a:lvl2pPr marL="1201568" indent="0">
              <a:buNone/>
              <a:defRPr sz="3200"/>
            </a:lvl2pPr>
            <a:lvl3pPr marL="2403136" indent="0">
              <a:buNone/>
              <a:defRPr sz="2600"/>
            </a:lvl3pPr>
            <a:lvl4pPr marL="3604705" indent="0">
              <a:buNone/>
              <a:defRPr sz="2400"/>
            </a:lvl4pPr>
            <a:lvl5pPr marL="4806273" indent="0">
              <a:buNone/>
              <a:defRPr sz="2400"/>
            </a:lvl5pPr>
            <a:lvl6pPr marL="6007842" indent="0">
              <a:buNone/>
              <a:defRPr sz="2400"/>
            </a:lvl6pPr>
            <a:lvl7pPr marL="7209409" indent="0">
              <a:buNone/>
              <a:defRPr sz="2400"/>
            </a:lvl7pPr>
            <a:lvl8pPr marL="8410977" indent="0">
              <a:buNone/>
              <a:defRPr sz="2400"/>
            </a:lvl8pPr>
            <a:lvl9pPr marL="9612547"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525" y="18182280"/>
            <a:ext cx="6791088" cy="65065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8" name="Freeform 7"/>
          <p:cNvSpPr/>
          <p:nvPr/>
        </p:nvSpPr>
        <p:spPr>
          <a:xfrm>
            <a:off x="-4522" y="18184652"/>
            <a:ext cx="17378123" cy="650415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313" tIns="120157" rIns="240313" bIns="120157" rtlCol="0" anchor="ctr"/>
          <a:lstStyle/>
          <a:p>
            <a:pPr algn="ctr"/>
            <a:endParaRPr lang="en-US"/>
          </a:p>
        </p:txBody>
      </p:sp>
      <p:sp>
        <p:nvSpPr>
          <p:cNvPr id="2" name="Title Placeholder 1"/>
          <p:cNvSpPr>
            <a:spLocks noGrp="1"/>
          </p:cNvSpPr>
          <p:nvPr>
            <p:ph type="title"/>
          </p:nvPr>
        </p:nvSpPr>
        <p:spPr>
          <a:xfrm>
            <a:off x="1563624" y="1316736"/>
            <a:ext cx="14289787" cy="1975104"/>
          </a:xfrm>
          <a:prstGeom prst="rect">
            <a:avLst/>
          </a:prstGeom>
        </p:spPr>
        <p:txBody>
          <a:bodyPr vert="horz" lIns="240313" tIns="120157" rIns="240313" bIns="12015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63624" y="3962264"/>
            <a:ext cx="14289787" cy="12887456"/>
          </a:xfrm>
          <a:prstGeom prst="rect">
            <a:avLst/>
          </a:prstGeom>
        </p:spPr>
        <p:txBody>
          <a:bodyPr vert="horz" lIns="240313" tIns="120157" rIns="240313" bIns="120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82219" y="21133614"/>
            <a:ext cx="4134917" cy="724205"/>
          </a:xfrm>
          <a:prstGeom prst="rect">
            <a:avLst/>
          </a:prstGeom>
        </p:spPr>
        <p:txBody>
          <a:bodyPr vert="horz" lIns="240313" tIns="120157" rIns="240313" bIns="120157" rtlCol="0" anchor="ctr"/>
          <a:lstStyle>
            <a:lvl1pPr algn="l">
              <a:defRPr sz="3200">
                <a:solidFill>
                  <a:srgbClr val="FFFFFF"/>
                </a:solidFill>
              </a:defRPr>
            </a:lvl1pPr>
          </a:lstStyle>
          <a:p>
            <a:fld id="{EDFE0141-16D2-4B06-9B07-8D8155764BAC}" type="datetimeFigureOut">
              <a:rPr lang="en-US" smtClean="0"/>
              <a:t>3/21/2018</a:t>
            </a:fld>
            <a:endParaRPr lang="en-US"/>
          </a:p>
        </p:txBody>
      </p:sp>
      <p:sp>
        <p:nvSpPr>
          <p:cNvPr id="5" name="Footer Placeholder 4"/>
          <p:cNvSpPr>
            <a:spLocks noGrp="1"/>
          </p:cNvSpPr>
          <p:nvPr>
            <p:ph type="ftr" sz="quarter" idx="3"/>
          </p:nvPr>
        </p:nvSpPr>
        <p:spPr>
          <a:xfrm>
            <a:off x="6683277" y="22626439"/>
            <a:ext cx="8976360" cy="987552"/>
          </a:xfrm>
          <a:prstGeom prst="rect">
            <a:avLst/>
          </a:prstGeom>
        </p:spPr>
        <p:txBody>
          <a:bodyPr vert="horz" lIns="240313" tIns="120157" rIns="240313" bIns="120157" rtlCol="0" anchor="ctr"/>
          <a:lstStyle>
            <a:lvl1pPr algn="r">
              <a:defRPr sz="2600" cap="all" spc="526" baseline="0">
                <a:solidFill>
                  <a:srgbClr val="FFFFFF"/>
                </a:solidFill>
              </a:defRPr>
            </a:lvl1pPr>
          </a:lstStyle>
          <a:p>
            <a:endParaRPr lang="en-US"/>
          </a:p>
        </p:txBody>
      </p:sp>
      <p:sp>
        <p:nvSpPr>
          <p:cNvPr id="6" name="Slide Number Placeholder 5"/>
          <p:cNvSpPr>
            <a:spLocks noGrp="1"/>
          </p:cNvSpPr>
          <p:nvPr>
            <p:ph type="sldNum" sz="quarter" idx="4"/>
          </p:nvPr>
        </p:nvSpPr>
        <p:spPr>
          <a:xfrm>
            <a:off x="15961972" y="22214959"/>
            <a:ext cx="955548" cy="1810512"/>
          </a:xfrm>
          <a:prstGeom prst="ellipse">
            <a:avLst/>
          </a:prstGeom>
          <a:ln w="19050">
            <a:solidFill>
              <a:srgbClr val="FFFFFF"/>
            </a:solidFill>
          </a:ln>
        </p:spPr>
        <p:txBody>
          <a:bodyPr vert="horz" lIns="24032" tIns="24032" rIns="24032" bIns="24032" rtlCol="0" anchor="ctr">
            <a:normAutofit/>
          </a:bodyPr>
          <a:lstStyle>
            <a:lvl1pPr algn="ctr">
              <a:defRPr sz="4300">
                <a:solidFill>
                  <a:srgbClr val="FFFFFF"/>
                </a:solidFill>
              </a:defRPr>
            </a:lvl1pPr>
          </a:lstStyle>
          <a:p>
            <a:fld id="{A3F087AA-828C-470E-B23A-AC77C3B7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2403136" rtl="0" eaLnBrk="1" latinLnBrk="0" hangingPunct="1">
        <a:spcBef>
          <a:spcPct val="0"/>
        </a:spcBef>
        <a:buNone/>
        <a:defRPr sz="7400" kern="1200" cap="all" baseline="0">
          <a:solidFill>
            <a:schemeClr val="tx1"/>
          </a:solidFill>
          <a:latin typeface="+mj-lt"/>
          <a:ea typeface="+mj-ea"/>
          <a:cs typeface="+mj-cs"/>
        </a:defRPr>
      </a:lvl1pPr>
    </p:titleStyle>
    <p:bodyStyle>
      <a:lvl1pPr marL="901176" indent="-901176" algn="l" defTabSz="2403136" rtl="0" eaLnBrk="1" latinLnBrk="0" hangingPunct="1">
        <a:spcBef>
          <a:spcPts val="2103"/>
        </a:spcBef>
        <a:buFont typeface="Arial" pitchFamily="34" charset="0"/>
        <a:buNone/>
        <a:defRPr sz="4200" b="1" kern="1200">
          <a:solidFill>
            <a:schemeClr val="tx1"/>
          </a:solidFill>
          <a:latin typeface="+mn-lt"/>
          <a:ea typeface="+mn-ea"/>
          <a:cs typeface="+mn-cs"/>
        </a:defRPr>
      </a:lvl1pPr>
      <a:lvl2pPr marL="456596" indent="-456596"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2pPr>
      <a:lvl3pPr marL="1057380" indent="-432564"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3pPr>
      <a:lvl4pPr marL="1658164" indent="-432564"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4pPr>
      <a:lvl5pPr marL="2258948" indent="-456596" algn="l" defTabSz="2403136" rtl="0" eaLnBrk="1" latinLnBrk="0" hangingPunct="1">
        <a:spcBef>
          <a:spcPts val="788"/>
        </a:spcBef>
        <a:buClr>
          <a:schemeClr val="accent2"/>
        </a:buClr>
        <a:buFont typeface="Wingdings" pitchFamily="2" charset="2"/>
        <a:buChar char="§"/>
        <a:defRPr sz="4200" kern="1200">
          <a:solidFill>
            <a:schemeClr val="tx1"/>
          </a:solidFill>
          <a:latin typeface="+mn-lt"/>
          <a:ea typeface="+mn-ea"/>
          <a:cs typeface="+mn-cs"/>
        </a:defRPr>
      </a:lvl5pPr>
      <a:lvl6pPr marL="2883764" indent="-456596"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6pPr>
      <a:lvl7pPr marL="3556642"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7pPr>
      <a:lvl8pPr marL="4157426"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8pPr>
      <a:lvl9pPr marL="4710148" indent="-432564" algn="l" defTabSz="2403136" rtl="0" eaLnBrk="1" latinLnBrk="0" hangingPunct="1">
        <a:spcBef>
          <a:spcPts val="788"/>
        </a:spcBef>
        <a:buClr>
          <a:schemeClr val="accent2"/>
        </a:buClr>
        <a:buFont typeface="Wingdings" pitchFamily="2" charset="2"/>
        <a:buChar char="§"/>
        <a:defRPr sz="3700" kern="1200">
          <a:solidFill>
            <a:schemeClr val="tx1"/>
          </a:solidFill>
          <a:latin typeface="+mn-lt"/>
          <a:ea typeface="+mn-ea"/>
          <a:cs typeface="+mn-cs"/>
        </a:defRPr>
      </a:lvl9pPr>
    </p:bodyStyle>
    <p:otherStyle>
      <a:defPPr>
        <a:defRPr lang="en-US"/>
      </a:defPPr>
      <a:lvl1pPr marL="0" algn="l" defTabSz="2403136" rtl="0" eaLnBrk="1" latinLnBrk="0" hangingPunct="1">
        <a:defRPr sz="4700" kern="1200">
          <a:solidFill>
            <a:schemeClr val="tx1"/>
          </a:solidFill>
          <a:latin typeface="+mn-lt"/>
          <a:ea typeface="+mn-ea"/>
          <a:cs typeface="+mn-cs"/>
        </a:defRPr>
      </a:lvl1pPr>
      <a:lvl2pPr marL="1201568" algn="l" defTabSz="2403136" rtl="0" eaLnBrk="1" latinLnBrk="0" hangingPunct="1">
        <a:defRPr sz="4700" kern="1200">
          <a:solidFill>
            <a:schemeClr val="tx1"/>
          </a:solidFill>
          <a:latin typeface="+mn-lt"/>
          <a:ea typeface="+mn-ea"/>
          <a:cs typeface="+mn-cs"/>
        </a:defRPr>
      </a:lvl2pPr>
      <a:lvl3pPr marL="2403136" algn="l" defTabSz="2403136" rtl="0" eaLnBrk="1" latinLnBrk="0" hangingPunct="1">
        <a:defRPr sz="4700" kern="1200">
          <a:solidFill>
            <a:schemeClr val="tx1"/>
          </a:solidFill>
          <a:latin typeface="+mn-lt"/>
          <a:ea typeface="+mn-ea"/>
          <a:cs typeface="+mn-cs"/>
        </a:defRPr>
      </a:lvl3pPr>
      <a:lvl4pPr marL="3604705" algn="l" defTabSz="2403136" rtl="0" eaLnBrk="1" latinLnBrk="0" hangingPunct="1">
        <a:defRPr sz="4700" kern="1200">
          <a:solidFill>
            <a:schemeClr val="tx1"/>
          </a:solidFill>
          <a:latin typeface="+mn-lt"/>
          <a:ea typeface="+mn-ea"/>
          <a:cs typeface="+mn-cs"/>
        </a:defRPr>
      </a:lvl4pPr>
      <a:lvl5pPr marL="4806273" algn="l" defTabSz="2403136" rtl="0" eaLnBrk="1" latinLnBrk="0" hangingPunct="1">
        <a:defRPr sz="4700" kern="1200">
          <a:solidFill>
            <a:schemeClr val="tx1"/>
          </a:solidFill>
          <a:latin typeface="+mn-lt"/>
          <a:ea typeface="+mn-ea"/>
          <a:cs typeface="+mn-cs"/>
        </a:defRPr>
      </a:lvl5pPr>
      <a:lvl6pPr marL="6007842" algn="l" defTabSz="2403136" rtl="0" eaLnBrk="1" latinLnBrk="0" hangingPunct="1">
        <a:defRPr sz="4700" kern="1200">
          <a:solidFill>
            <a:schemeClr val="tx1"/>
          </a:solidFill>
          <a:latin typeface="+mn-lt"/>
          <a:ea typeface="+mn-ea"/>
          <a:cs typeface="+mn-cs"/>
        </a:defRPr>
      </a:lvl6pPr>
      <a:lvl7pPr marL="7209409" algn="l" defTabSz="2403136" rtl="0" eaLnBrk="1" latinLnBrk="0" hangingPunct="1">
        <a:defRPr sz="4700" kern="1200">
          <a:solidFill>
            <a:schemeClr val="tx1"/>
          </a:solidFill>
          <a:latin typeface="+mn-lt"/>
          <a:ea typeface="+mn-ea"/>
          <a:cs typeface="+mn-cs"/>
        </a:defRPr>
      </a:lvl7pPr>
      <a:lvl8pPr marL="8410977" algn="l" defTabSz="2403136" rtl="0" eaLnBrk="1" latinLnBrk="0" hangingPunct="1">
        <a:defRPr sz="4700" kern="1200">
          <a:solidFill>
            <a:schemeClr val="tx1"/>
          </a:solidFill>
          <a:latin typeface="+mn-lt"/>
          <a:ea typeface="+mn-ea"/>
          <a:cs typeface="+mn-cs"/>
        </a:defRPr>
      </a:lvl8pPr>
      <a:lvl9pPr marL="9612547" algn="l" defTabSz="2403136" rtl="0" eaLnBrk="1" latinLnBrk="0" hangingPunct="1">
        <a:defRPr sz="4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photonics.com/EDU/Term.aspx?TermID=8055"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www.photonics.com/images/Web/Articles/2016/11/28/Data_3D.jpg"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hyperlink" Target="https://www.rit.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rit.edu/research/feature/may-2015/movpe-equipment-changes-everything-semiconductor-processing" TargetMode="External"/><Relationship Id="rId5" Type="http://schemas.openxmlformats.org/officeDocument/2006/relationships/hyperlink" Target="https://www.rit.edu/research/feature/may-2016/future-photon-initiative-developing-advanced-photonics"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674" y="1601934"/>
            <a:ext cx="9067800" cy="18692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203" t="3782" r="4858" b="9536"/>
          <a:stretch/>
        </p:blipFill>
        <p:spPr>
          <a:xfrm>
            <a:off x="1635674" y="4099035"/>
            <a:ext cx="13832927" cy="18510852"/>
          </a:xfrm>
          <a:prstGeom prst="rect">
            <a:avLst/>
          </a:prstGeom>
        </p:spPr>
      </p:pic>
    </p:spTree>
    <p:extLst>
      <p:ext uri="{BB962C8B-B14F-4D97-AF65-F5344CB8AC3E}">
        <p14:creationId xmlns:p14="http://schemas.microsoft.com/office/powerpoint/2010/main" val="18778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457200" tIns="45713" rIns="457200" bIns="45713" rtlCol="0" anchor="ctr"/>
          <a:lstStyle/>
          <a:p>
            <a:pPr algn="ctr"/>
            <a:endParaRPr lang="en-US"/>
          </a:p>
        </p:txBody>
      </p:sp>
      <p:sp>
        <p:nvSpPr>
          <p:cNvPr id="11" name="TextBox 10"/>
          <p:cNvSpPr txBox="1"/>
          <p:nvPr/>
        </p:nvSpPr>
        <p:spPr>
          <a:xfrm>
            <a:off x="1668236" y="3414885"/>
            <a:ext cx="14086113" cy="1200329"/>
          </a:xfrm>
          <a:prstGeom prst="rect">
            <a:avLst/>
          </a:prstGeom>
          <a:noFill/>
        </p:spPr>
        <p:txBody>
          <a:bodyPr wrap="square" lIns="457200" rIns="457200" rtlCol="0">
            <a:spAutoFit/>
          </a:bodyPr>
          <a:lstStyle/>
          <a:p>
            <a:r>
              <a:rPr lang="en-US" sz="2400" b="1" dirty="0"/>
              <a:t>Data Centers and </a:t>
            </a:r>
            <a:r>
              <a:rPr lang="en-US" sz="2400" b="1" dirty="0" smtClean="0"/>
              <a:t>Telecommunications</a:t>
            </a:r>
          </a:p>
          <a:p>
            <a:r>
              <a:rPr lang="en-US" sz="2400" i="1" dirty="0"/>
              <a:t>Integration and packaging of optical components such as laser sources, multiplexers, detectors and modulators into a single chip are ushering in a new era of communications to 100 </a:t>
            </a:r>
            <a:r>
              <a:rPr lang="en-US" sz="2400" i="1" dirty="0" err="1"/>
              <a:t>Gbps</a:t>
            </a:r>
            <a:r>
              <a:rPr lang="en-US" sz="2400" i="1" dirty="0"/>
              <a:t> and beyond.</a:t>
            </a:r>
            <a:endParaRPr lang="en-US" sz="2150" dirty="0"/>
          </a:p>
        </p:txBody>
      </p:sp>
      <p:sp>
        <p:nvSpPr>
          <p:cNvPr id="14" name="TextBox 13"/>
          <p:cNvSpPr txBox="1"/>
          <p:nvPr/>
        </p:nvSpPr>
        <p:spPr>
          <a:xfrm>
            <a:off x="1668237" y="4991799"/>
            <a:ext cx="5570763" cy="7786747"/>
          </a:xfrm>
          <a:prstGeom prst="rect">
            <a:avLst/>
          </a:prstGeom>
          <a:noFill/>
        </p:spPr>
        <p:txBody>
          <a:bodyPr wrap="square" lIns="457200" rIns="457200" rtlCol="0">
            <a:spAutoFit/>
          </a:bodyPr>
          <a:lstStyle/>
          <a:p>
            <a:r>
              <a:rPr lang="en-US" sz="2000" dirty="0"/>
              <a:t>Today’s data centers deliver millions of services, processing terabytes of data per second around the world for billions of devices. Considering the volume, it’s amazing that we ever have a signal. As the need for connectivity increases, data centers are under constant pressure to add more and more massive racks of servers and fiber optic interconnects, which takes money and time, energy and real estate.</a:t>
            </a:r>
            <a:br>
              <a:rPr lang="en-US" sz="2000" dirty="0"/>
            </a:br>
            <a:r>
              <a:rPr lang="en-US" sz="2000" dirty="0"/>
              <a:t/>
            </a:r>
            <a:br>
              <a:rPr lang="en-US" sz="2000" dirty="0"/>
            </a:br>
            <a:r>
              <a:rPr lang="en-US" sz="2000" dirty="0"/>
              <a:t>The demand for large-scale cloud computing and ever-faster processing is growing so fast that network traffic in data centers is doubling every twelve months, according to Diane Bryant, vice president and general manager of data centers at Intel.</a:t>
            </a:r>
            <a:r>
              <a:rPr lang="en-US" sz="2000" baseline="30000" dirty="0"/>
              <a:t>1</a:t>
            </a:r>
            <a:r>
              <a:rPr lang="en-US" sz="2000" dirty="0"/>
              <a:t> And copper wires struggle to transmit at data rates of 25 </a:t>
            </a:r>
            <a:r>
              <a:rPr lang="en-US" sz="2000" dirty="0" err="1"/>
              <a:t>Gbps</a:t>
            </a:r>
            <a:r>
              <a:rPr lang="en-US" sz="2000" dirty="0"/>
              <a:t> over a few meters, says Microsoft’s general manager of hardware engineering, </a:t>
            </a:r>
            <a:r>
              <a:rPr lang="en-US" sz="2000" dirty="0" err="1"/>
              <a:t>Kushagra</a:t>
            </a:r>
            <a:r>
              <a:rPr lang="en-US" sz="2000" dirty="0"/>
              <a:t> </a:t>
            </a:r>
            <a:r>
              <a:rPr lang="en-US" sz="2000" dirty="0" err="1"/>
              <a:t>Vaid</a:t>
            </a:r>
            <a:r>
              <a:rPr lang="en-US" sz="2000" dirty="0"/>
              <a:t>. “As data rates start getting to 100 </a:t>
            </a:r>
            <a:r>
              <a:rPr lang="en-US" sz="2000" dirty="0" err="1"/>
              <a:t>Gbps</a:t>
            </a:r>
            <a:r>
              <a:rPr lang="en-US" sz="2000" dirty="0"/>
              <a:t> — and this will happen in the future — we are going to hit a brick wall,” </a:t>
            </a:r>
            <a:r>
              <a:rPr lang="en-US" sz="2000" dirty="0" err="1"/>
              <a:t>Vaid</a:t>
            </a:r>
            <a:r>
              <a:rPr lang="en-US" sz="2000" dirty="0"/>
              <a:t> said</a:t>
            </a:r>
            <a:r>
              <a:rPr lang="en-US" sz="2000" dirty="0" smtClean="0"/>
              <a:t>.</a:t>
            </a:r>
            <a:r>
              <a:rPr lang="en-US" sz="2000" dirty="0"/>
              <a:t> </a:t>
            </a:r>
          </a:p>
        </p:txBody>
      </p:sp>
      <p:sp>
        <p:nvSpPr>
          <p:cNvPr id="15" name="TextBox 14"/>
          <p:cNvSpPr txBox="1"/>
          <p:nvPr/>
        </p:nvSpPr>
        <p:spPr>
          <a:xfrm>
            <a:off x="1600200" y="11887200"/>
            <a:ext cx="14154150" cy="11172289"/>
          </a:xfrm>
          <a:prstGeom prst="rect">
            <a:avLst/>
          </a:prstGeom>
          <a:noFill/>
        </p:spPr>
        <p:txBody>
          <a:bodyPr wrap="square" lIns="457200" rIns="457200" rtlCol="0">
            <a:spAutoFit/>
          </a:bodyPr>
          <a:lstStyle>
            <a:defPPr>
              <a:defRPr lang="en-US"/>
            </a:defPPr>
            <a:lvl1pPr>
              <a:defRPr sz="2000"/>
            </a:lvl1pPr>
          </a:lstStyle>
          <a:p>
            <a:r>
              <a:rPr lang="en-US" b="1" dirty="0" err="1" smtClean="0"/>
              <a:t>PICture</a:t>
            </a:r>
            <a:r>
              <a:rPr lang="en-US" b="1" dirty="0" smtClean="0"/>
              <a:t> this</a:t>
            </a:r>
          </a:p>
          <a:p>
            <a:r>
              <a:rPr lang="en-US" sz="900" dirty="0" smtClean="0"/>
              <a:t/>
            </a:r>
            <a:br>
              <a:rPr lang="en-US" sz="900" dirty="0" smtClean="0"/>
            </a:br>
            <a:r>
              <a:rPr lang="en-US" dirty="0" smtClean="0"/>
              <a:t>One of the steepest challenges to widespread adoption of PICs (photonic integrated circuit) is incorporating lasers into the chip. More than one material may emerge as a winner for use in hybrid lasers on PICs. Silicon itself doesn’t lase, although adding a layer of a III-V material helps overcome that limitation; Intel added </a:t>
            </a:r>
            <a:r>
              <a:rPr lang="en-US" dirty="0" err="1" smtClean="0"/>
              <a:t>InP</a:t>
            </a:r>
            <a:r>
              <a:rPr lang="en-US" dirty="0" smtClean="0"/>
              <a:t>, for example. But III-V materials are inherently not compatible with conventional CMOS fabrication, leading to expensive work-arounds. Research is hot on the trail of graphene, a two-dimensional layered material that can emit, transmit and detect photons, but issues of CMOS scalability and performance are handicaps that will take time to overcome</a:t>
            </a:r>
            <a:r>
              <a:rPr lang="en-US" baseline="30000" dirty="0" smtClean="0"/>
              <a:t>4</a:t>
            </a:r>
            <a:r>
              <a:rPr lang="en-US" dirty="0" smtClean="0"/>
              <a:t>.</a:t>
            </a:r>
          </a:p>
          <a:p>
            <a:endParaRPr lang="en-US" dirty="0" smtClean="0"/>
          </a:p>
          <a:p>
            <a:r>
              <a:rPr lang="en-US" dirty="0" smtClean="0"/>
              <a:t>One </a:t>
            </a:r>
            <a:r>
              <a:rPr lang="en-US" dirty="0"/>
              <a:t>lasing material showing great promise is </a:t>
            </a:r>
            <a:r>
              <a:rPr lang="en-US" b="1" dirty="0">
                <a:hlinkClick r:id="rId3"/>
              </a:rPr>
              <a:t>quantum dots</a:t>
            </a:r>
            <a:r>
              <a:rPr lang="en-US" dirty="0"/>
              <a:t> (QDs) (Figure 5). Recently, researchers at Rochester Institute of Technology (RIT, Rochester, N.Y.) demonstrated that indium arsenide (</a:t>
            </a:r>
            <a:r>
              <a:rPr lang="en-US" dirty="0" err="1"/>
              <a:t>InAs</a:t>
            </a:r>
            <a:r>
              <a:rPr lang="en-US" dirty="0"/>
              <a:t>) QD laser </a:t>
            </a:r>
            <a:r>
              <a:rPr lang="en-US" dirty="0" err="1"/>
              <a:t>heterostructures</a:t>
            </a:r>
            <a:r>
              <a:rPr lang="en-US" dirty="0"/>
              <a:t> can successfully be grown and transferred to Si substrates via a low-temperature palladium (</a:t>
            </a:r>
            <a:r>
              <a:rPr lang="en-US" dirty="0" err="1"/>
              <a:t>Pd</a:t>
            </a:r>
            <a:r>
              <a:rPr lang="en-US" dirty="0"/>
              <a:t>)-mediated wafer bonding process (Figure 5a, 5b). Associate professor of microsystems engineering Stefan Preble and colleagues at RIT, in collaboration with professor Wei </a:t>
            </a:r>
            <a:r>
              <a:rPr lang="en-US" dirty="0" err="1"/>
              <a:t>Guo</a:t>
            </a:r>
            <a:r>
              <a:rPr lang="en-US" dirty="0"/>
              <a:t> at the University of Massachusetts, Lowell, further demonstrated mode-locking of these lasers, which would enable stable optical pulse trains of short pulses (&lt;10 </a:t>
            </a:r>
            <a:r>
              <a:rPr lang="en-US" dirty="0" err="1" smtClean="0"/>
              <a:t>ps</a:t>
            </a:r>
            <a:r>
              <a:rPr lang="en-US" dirty="0" smtClean="0"/>
              <a:t>) </a:t>
            </a:r>
            <a:r>
              <a:rPr lang="en-US" dirty="0"/>
              <a:t>at high repetition rates for optical time-division multiplexing (OTDM), among other uses (Figure 5c)</a:t>
            </a:r>
            <a:r>
              <a:rPr lang="en-US" baseline="30000" dirty="0"/>
              <a:t>5</a:t>
            </a:r>
            <a:r>
              <a:rPr lang="en-US" dirty="0"/>
              <a:t>. The group is looking at schemes to combine wavelength division multiplexing (WDM) with OTDM to get to data rates beyond 400 </a:t>
            </a:r>
            <a:r>
              <a:rPr lang="en-US" dirty="0" err="1"/>
              <a:t>Gbps</a:t>
            </a:r>
            <a:r>
              <a:rPr lang="en-US" dirty="0"/>
              <a:t>. The biggest hurdle with QDs is efficiency, but their temperature stability is making them hot prospects for next-generation PICs. </a:t>
            </a:r>
            <a:endParaRPr lang="en-US" dirty="0" smtClean="0"/>
          </a:p>
          <a:p>
            <a:r>
              <a:rPr lang="en-US" dirty="0"/>
              <a:t/>
            </a:r>
            <a:br>
              <a:rPr lang="en-US" dirty="0"/>
            </a:br>
            <a:r>
              <a:rPr lang="en-US" dirty="0"/>
              <a:t>“Quantum dots have recently been pulling ahead of quantum wells as a promising next-gen PIC solution,” said Preble. “The QD is less susceptible to defects that destroy performance over time. And several promising approaches for direct growth of QDs on Si chips are emerging. But the yield and long-term reliability of QDs on silicon remains to be proven</a:t>
            </a:r>
            <a:r>
              <a:rPr lang="en-US" dirty="0" smtClean="0"/>
              <a:t>.”</a:t>
            </a:r>
          </a:p>
          <a:p>
            <a:r>
              <a:rPr lang="en-US" dirty="0"/>
              <a:t/>
            </a:r>
            <a:br>
              <a:rPr lang="en-US" dirty="0"/>
            </a:br>
            <a:r>
              <a:rPr lang="en-US" dirty="0" smtClean="0"/>
              <a:t>Other </a:t>
            </a:r>
            <a:r>
              <a:rPr lang="en-US" dirty="0"/>
              <a:t>schemes beyond WDM and OTDM may someday be able to carry terabyte data rates on a single chip. Assistant professor of electrical engineering Liang Feng at the University at Buffalo, State University of New York, and colleagues recently demonstrated a tiny </a:t>
            </a:r>
            <a:r>
              <a:rPr lang="en-US" dirty="0" err="1"/>
              <a:t>microring</a:t>
            </a:r>
            <a:r>
              <a:rPr lang="en-US" dirty="0"/>
              <a:t> laser that emits photons in a radially polarized stream. The orbital angular momentum (OAM) of the photons creates a vortex shape that offers novel degrees of freedom and flexible control through on-demand topological charge and polarization states. The scheme may enable mode multiplexing over many orders (potentially an infinite number of orders) for tens of OAM channels</a:t>
            </a:r>
            <a:r>
              <a:rPr lang="en-US" baseline="30000" dirty="0"/>
              <a:t>6,7,8</a:t>
            </a:r>
            <a:r>
              <a:rPr lang="en-US" dirty="0"/>
              <a:t> (Figure 6). The OAM laser might offer entirely new ways of implementing high-speed, secure optical signals in both classical and quantum regimes</a:t>
            </a:r>
            <a:r>
              <a:rPr lang="en-US" dirty="0" smtClean="0"/>
              <a:t>.</a:t>
            </a:r>
          </a:p>
          <a:p>
            <a:endParaRPr lang="en-US" dirty="0" smtClean="0"/>
          </a:p>
          <a:p>
            <a:r>
              <a:rPr lang="en-US" dirty="0" smtClean="0"/>
              <a:t>“</a:t>
            </a:r>
            <a:r>
              <a:rPr lang="en-US" dirty="0"/>
              <a:t>Fifty years ago you couldn’t have imagined what our everyday life would be like today,” said Feng. “The power in our laptops is as great as the supercomputers that helped put astronauts on the moon. We certainly have a very long way to go, but all over the world people are trying to increase the laser energy emission in photonic circuits. In the next 50 years, it’s exciting to imagine what we’ll accomplish.”</a:t>
            </a:r>
            <a:br>
              <a:rPr lang="en-US" dirty="0"/>
            </a:br>
            <a:endParaRPr lang="en-US" dirty="0"/>
          </a:p>
        </p:txBody>
      </p:sp>
      <p:pic>
        <p:nvPicPr>
          <p:cNvPr id="10" name="Picture 9"/>
          <p:cNvPicPr>
            <a:picLocks noChangeAspect="1"/>
          </p:cNvPicPr>
          <p:nvPr/>
        </p:nvPicPr>
        <p:blipFill rotWithShape="1">
          <a:blip r:embed="rId4"/>
          <a:srcRect l="5250" t="6663" r="49856" b="25884"/>
          <a:stretch/>
        </p:blipFill>
        <p:spPr>
          <a:xfrm>
            <a:off x="1649187" y="1493699"/>
            <a:ext cx="5943600" cy="1600200"/>
          </a:xfrm>
          <a:prstGeom prst="rect">
            <a:avLst/>
          </a:prstGeom>
        </p:spPr>
      </p:pic>
      <p:pic>
        <p:nvPicPr>
          <p:cNvPr id="9" name="Picture 10" descr="This false color 3D atomic force microscope image shows the height profile of the InAs QDs on S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148" y="5080329"/>
            <a:ext cx="8377373" cy="4253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48525" y="9654443"/>
            <a:ext cx="8370996" cy="2554545"/>
          </a:xfrm>
          <a:prstGeom prst="rect">
            <a:avLst/>
          </a:prstGeom>
          <a:noFill/>
          <a:ln>
            <a:noFill/>
          </a:ln>
        </p:spPr>
        <p:txBody>
          <a:bodyPr wrap="square" lIns="457200" rIns="457200" rtlCol="0">
            <a:spAutoFit/>
          </a:bodyPr>
          <a:lstStyle/>
          <a:p>
            <a:r>
              <a:rPr lang="en-US" sz="2000" b="1" i="1" dirty="0"/>
              <a:t>Figure 5b.</a:t>
            </a:r>
            <a:r>
              <a:rPr lang="en-US" sz="2000" i="1" dirty="0"/>
              <a:t> This false color 3D atomic force microscope image shows the height profile of the </a:t>
            </a:r>
            <a:r>
              <a:rPr lang="en-US" sz="2000" i="1" dirty="0" err="1"/>
              <a:t>InAs</a:t>
            </a:r>
            <a:r>
              <a:rPr lang="en-US" sz="2000" i="1" dirty="0"/>
              <a:t> QDs on Si (at left). </a:t>
            </a:r>
            <a:r>
              <a:rPr lang="en-US" sz="2000" b="1" i="1" dirty="0"/>
              <a:t>Figure 5c.</a:t>
            </a:r>
            <a:r>
              <a:rPr lang="en-US" sz="2000" i="1" dirty="0"/>
              <a:t> The Si PIC generates optical time-division multiplexing signals at 40 </a:t>
            </a:r>
            <a:r>
              <a:rPr lang="en-US" sz="2000" i="1" dirty="0" err="1"/>
              <a:t>Gbps</a:t>
            </a:r>
            <a:r>
              <a:rPr lang="en-US" sz="2000" i="1" dirty="0"/>
              <a:t> from 10 </a:t>
            </a:r>
            <a:r>
              <a:rPr lang="en-US" sz="2000" i="1" dirty="0" err="1"/>
              <a:t>Gbps</a:t>
            </a:r>
            <a:r>
              <a:rPr lang="en-US" sz="2000" i="1" dirty="0"/>
              <a:t> QD mode-locked lasers </a:t>
            </a:r>
            <a:r>
              <a:rPr lang="en-US" sz="2000" i="1" dirty="0" smtClean="0"/>
              <a:t>(right). </a:t>
            </a:r>
            <a:r>
              <a:rPr lang="en-US" sz="2000" i="1" dirty="0"/>
              <a:t>The circuit splits the short pulses from the laser into four separate paths, each modulated by Si ring resonator electro-optic modulators, delayed and recombined at the higher data rate of 40 </a:t>
            </a:r>
            <a:r>
              <a:rPr lang="en-US" sz="2000" i="1" dirty="0" err="1"/>
              <a:t>Gbps</a:t>
            </a:r>
            <a:r>
              <a:rPr lang="en-US" sz="2000" i="1" dirty="0"/>
              <a:t>. Courtesy of K. Tian and Z. Wang, RIT and M. </a:t>
            </a:r>
            <a:r>
              <a:rPr lang="en-US" sz="2000" i="1" dirty="0" err="1"/>
              <a:t>Fanto</a:t>
            </a:r>
            <a:r>
              <a:rPr lang="en-US" sz="2000" i="1" dirty="0"/>
              <a:t>, RIT.</a:t>
            </a:r>
            <a:endParaRPr lang="en-US" sz="2000" dirty="0"/>
          </a:p>
        </p:txBody>
      </p:sp>
    </p:spTree>
    <p:extLst>
      <p:ext uri="{BB962C8B-B14F-4D97-AF65-F5344CB8AC3E}">
        <p14:creationId xmlns:p14="http://schemas.microsoft.com/office/powerpoint/2010/main" val="389743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endParaRPr lang="en-US" sz="2800" b="1" dirty="0">
              <a:solidFill>
                <a:schemeClr val="tx1"/>
              </a:solidFill>
            </a:endParaRPr>
          </a:p>
        </p:txBody>
      </p:sp>
      <p:sp>
        <p:nvSpPr>
          <p:cNvPr id="14" name="TextBox 13"/>
          <p:cNvSpPr txBox="1"/>
          <p:nvPr/>
        </p:nvSpPr>
        <p:spPr>
          <a:xfrm>
            <a:off x="1718350" y="3582068"/>
            <a:ext cx="13968984" cy="2462213"/>
          </a:xfrm>
          <a:prstGeom prst="rect">
            <a:avLst/>
          </a:prstGeom>
          <a:noFill/>
        </p:spPr>
        <p:txBody>
          <a:bodyPr wrap="square" rtlCol="0">
            <a:spAutoFit/>
          </a:bodyPr>
          <a:lstStyle/>
          <a:p>
            <a:r>
              <a:rPr lang="en-US" sz="2200" dirty="0"/>
              <a:t>How does any ship, from watercraft to spacecraft, successfully navigate away from the sight of natural landmarks on the Earth’s </a:t>
            </a:r>
            <a:r>
              <a:rPr lang="en-US" sz="2200" dirty="0" smtClean="0"/>
              <a:t>surface? </a:t>
            </a:r>
            <a:r>
              <a:rPr lang="en-US" sz="2200" b="1" dirty="0" smtClean="0"/>
              <a:t>By </a:t>
            </a:r>
            <a:r>
              <a:rPr lang="en-US" sz="2200" b="1" dirty="0"/>
              <a:t>using the </a:t>
            </a:r>
            <a:r>
              <a:rPr lang="en-US" sz="2200" b="1" dirty="0" smtClean="0"/>
              <a:t>stars. </a:t>
            </a:r>
            <a:r>
              <a:rPr lang="en-US" sz="2200" dirty="0" smtClean="0"/>
              <a:t>A </a:t>
            </a:r>
            <a:r>
              <a:rPr lang="en-US" sz="2200" dirty="0"/>
              <a:t>team of engineering undergraduates at the </a:t>
            </a:r>
            <a:r>
              <a:rPr lang="en-US" sz="2200" b="1" u="sng" dirty="0">
                <a:hlinkClick r:id="rId4"/>
              </a:rPr>
              <a:t>Rochester Institute of Technology (RIT)</a:t>
            </a:r>
            <a:r>
              <a:rPr lang="en-US" sz="2200" dirty="0"/>
              <a:t> are reaching for those stars with a new research project for NASA: designing a “compass” for rockets using a new type of detector </a:t>
            </a:r>
            <a:r>
              <a:rPr lang="en-US" sz="2200" dirty="0" smtClean="0"/>
              <a:t>technology. What </a:t>
            </a:r>
            <a:r>
              <a:rPr lang="en-US" sz="2200" dirty="0"/>
              <a:t>these engineers are working to design, build and eventually deploy is a star-tracking system for rocket navigation.  Intended to fly on a NASA technology demonstration mission later in the year, the system combines telescope and camera components that will orient rocket payloads based on images of the visible star field</a:t>
            </a:r>
            <a:r>
              <a:rPr lang="en-US" sz="2200" dirty="0" smtClean="0"/>
              <a:t>.</a:t>
            </a:r>
          </a:p>
        </p:txBody>
      </p:sp>
      <p:sp>
        <p:nvSpPr>
          <p:cNvPr id="15" name="TextBox 14"/>
          <p:cNvSpPr txBox="1"/>
          <p:nvPr/>
        </p:nvSpPr>
        <p:spPr>
          <a:xfrm>
            <a:off x="1778508" y="13182600"/>
            <a:ext cx="14071092" cy="9233297"/>
          </a:xfrm>
          <a:prstGeom prst="rect">
            <a:avLst/>
          </a:prstGeom>
          <a:noFill/>
        </p:spPr>
        <p:txBody>
          <a:bodyPr wrap="square" rtlCol="0">
            <a:spAutoFit/>
          </a:bodyPr>
          <a:lstStyle>
            <a:defPPr>
              <a:defRPr lang="en-US"/>
            </a:defPPr>
            <a:lvl1pPr>
              <a:defRPr sz="2000"/>
            </a:lvl1pPr>
          </a:lstStyle>
          <a:p>
            <a:r>
              <a:rPr lang="en-US" sz="2200" dirty="0" smtClean="0"/>
              <a:t>Being able to operate at super-low temperatures is important for space systems, as the cryogenic temperatures reduce dark current in the sensors and increase instrument sensitivity. The traditional technology used in astronomical imagine systems is often similar to that found in consumer electronics – charge-coupled detectors (CCDs) – which become inoperable at very cold temperatures.</a:t>
            </a:r>
          </a:p>
          <a:p>
            <a:endParaRPr lang="en-US" sz="2200" dirty="0" smtClean="0"/>
          </a:p>
          <a:p>
            <a:r>
              <a:rPr lang="en-US" sz="2200" dirty="0" smtClean="0"/>
              <a:t>The prototype from RIT is a move toward developing fully cryogenic detectors that could improve the sensitivity of NASA’s future deep-space cameras. The star tracker will fly as part of a technology demonstration payload on a suborbital sounding rocket launching from NASA’s Wallops Flight Facility in December of this year.</a:t>
            </a:r>
          </a:p>
          <a:p>
            <a:r>
              <a:rPr lang="en-US" sz="2200" dirty="0" smtClean="0"/>
              <a:t>“The aim is to control this sensor and make it work at cold temperatures,” said Kevin Kruse, a fifth-year electrical engineering student and the team leader. “Then we’ll launch it into space to take pictures. A future mission would involve us guiding the rocket using the images we take.”</a:t>
            </a:r>
          </a:p>
          <a:p>
            <a:endParaRPr lang="en-US" sz="2200" dirty="0" smtClean="0"/>
          </a:p>
          <a:p>
            <a:r>
              <a:rPr lang="en-US" sz="2200" dirty="0" smtClean="0"/>
              <a:t>Engineering Undergrads Build Their Skills with NASA Projects</a:t>
            </a:r>
          </a:p>
          <a:p>
            <a:r>
              <a:rPr lang="en-US" sz="2200" dirty="0" smtClean="0"/>
              <a:t>The project at RIT is funded with a $200,000 grant from NASA’s Undergraduate Student Instrument Project (USIP) Flight Research Opportunity program, which provides research grants specifically to undergraduate-led teams. The program is geared to supporting the development of professional engineering skills in undergraduate engineering students. It also gives these students the valuable experience that comes from creating experiments directly relevant to NASA missions.</a:t>
            </a:r>
          </a:p>
          <a:p>
            <a:endParaRPr lang="en-US" sz="2200" dirty="0" smtClean="0"/>
          </a:p>
          <a:p>
            <a:r>
              <a:rPr lang="en-US" sz="2200" dirty="0" smtClean="0"/>
              <a:t>The students on the team hail from a range of engineering disciplines. Members include electrical, mechanical and computer engineering undergraduates. They are also working with team members from other departments at RIT, including physics, computational mathematics and business.  </a:t>
            </a:r>
          </a:p>
          <a:p>
            <a:r>
              <a:rPr lang="en-US" sz="2200" dirty="0" smtClean="0"/>
              <a:t>This type of interdisciplinary team environment enhances the experience and skills these students learn by creating an experience the same as how teams in future professional projects will operate. Between the high-level technical skills students develop through these kinds of programs, as well as the leadership and teamwork skills that come from collaborative projects, these engineers will have great experiences to bring with them into graduate school or their future career.</a:t>
            </a:r>
            <a:endParaRPr lang="en-US" sz="2200" dirty="0"/>
          </a:p>
        </p:txBody>
      </p:sp>
      <p:sp>
        <p:nvSpPr>
          <p:cNvPr id="12" name="TextBox 11"/>
          <p:cNvSpPr txBox="1"/>
          <p:nvPr/>
        </p:nvSpPr>
        <p:spPr>
          <a:xfrm>
            <a:off x="10123914" y="7162800"/>
            <a:ext cx="5476534" cy="7232749"/>
          </a:xfrm>
          <a:prstGeom prst="rect">
            <a:avLst/>
          </a:prstGeom>
          <a:noFill/>
          <a:ln>
            <a:noFill/>
          </a:ln>
        </p:spPr>
        <p:txBody>
          <a:bodyPr wrap="square" rtlCol="0">
            <a:spAutoFit/>
          </a:bodyPr>
          <a:lstStyle/>
          <a:p>
            <a:endParaRPr lang="en-US" sz="1600" b="1" dirty="0" smtClean="0"/>
          </a:p>
          <a:p>
            <a:r>
              <a:rPr lang="en-US" sz="2400" dirty="0" smtClean="0"/>
              <a:t>Star-tracking systems have been used for satellite, rocket and other spacecraft navigation for quite some time.</a:t>
            </a:r>
          </a:p>
          <a:p>
            <a:endParaRPr lang="en-US" sz="1600" dirty="0" smtClean="0"/>
          </a:p>
          <a:p>
            <a:r>
              <a:rPr lang="en-US" sz="2400" dirty="0" smtClean="0"/>
              <a:t>What sets this project apart is revealed in its name: the Cryogenic Star Tracking Attitude Regulation System (CSTARS). The RIT students are experimenting with detectors made of metal-oxide semiconductors (CMOS), which show promise to operate well even at temperatures as cold as that of liquid nitrogen, minus 320 degrees Fahrenheit.  </a:t>
            </a:r>
          </a:p>
          <a:p>
            <a:endParaRPr lang="en-US" sz="2000" dirty="0" smtClean="0"/>
          </a:p>
          <a:p>
            <a:endParaRPr lang="en-US" sz="2000" dirty="0" smtClean="0"/>
          </a:p>
          <a:p>
            <a:endParaRPr lang="en-US" sz="2000" dirty="0"/>
          </a:p>
          <a:p>
            <a:endParaRPr lang="en-US" sz="2000" dirty="0" smtClean="0"/>
          </a:p>
          <a:p>
            <a:endParaRPr lang="en-US" sz="2000" dirty="0"/>
          </a:p>
          <a:p>
            <a:endParaRPr lang="en-US" sz="2000"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479" y="7385280"/>
            <a:ext cx="8074483" cy="5138306"/>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8069" b="23984"/>
          <a:stretch/>
        </p:blipFill>
        <p:spPr>
          <a:xfrm>
            <a:off x="4110164" y="1442291"/>
            <a:ext cx="9153271" cy="1941602"/>
          </a:xfrm>
          <a:prstGeom prst="rect">
            <a:avLst/>
          </a:prstGeom>
        </p:spPr>
      </p:pic>
      <p:sp>
        <p:nvSpPr>
          <p:cNvPr id="11" name="TextBox 10"/>
          <p:cNvSpPr txBox="1"/>
          <p:nvPr/>
        </p:nvSpPr>
        <p:spPr>
          <a:xfrm>
            <a:off x="1700724" y="6400562"/>
            <a:ext cx="12624875" cy="1600438"/>
          </a:xfrm>
          <a:prstGeom prst="rect">
            <a:avLst/>
          </a:prstGeom>
          <a:noFill/>
        </p:spPr>
        <p:txBody>
          <a:bodyPr wrap="square" rtlCol="0">
            <a:spAutoFit/>
          </a:bodyPr>
          <a:lstStyle/>
          <a:p>
            <a:r>
              <a:rPr lang="en-US" sz="3200" b="1" dirty="0"/>
              <a:t>Star-Tracking Navigation Systems with New Cryogenic Materials</a:t>
            </a:r>
          </a:p>
          <a:p>
            <a:endParaRPr lang="en-US" sz="6600" dirty="0"/>
          </a:p>
        </p:txBody>
      </p:sp>
    </p:spTree>
    <p:extLst>
      <p:ext uri="{BB962C8B-B14F-4D97-AF65-F5344CB8AC3E}">
        <p14:creationId xmlns:p14="http://schemas.microsoft.com/office/powerpoint/2010/main" val="1269279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76400" y="1415143"/>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8" name="TextBox 7"/>
          <p:cNvSpPr txBox="1"/>
          <p:nvPr/>
        </p:nvSpPr>
        <p:spPr>
          <a:xfrm>
            <a:off x="1778508" y="4089330"/>
            <a:ext cx="14173200" cy="461665"/>
          </a:xfrm>
          <a:prstGeom prst="rect">
            <a:avLst/>
          </a:prstGeom>
          <a:noFill/>
        </p:spPr>
        <p:txBody>
          <a:bodyPr wrap="square" rtlCol="0">
            <a:spAutoFit/>
          </a:bodyPr>
          <a:lstStyle>
            <a:defPPr>
              <a:defRPr lang="en-US"/>
            </a:defPPr>
            <a:lvl1pPr algn="ctr">
              <a:defRPr sz="2400" b="1"/>
            </a:lvl1pPr>
          </a:lstStyle>
          <a:p>
            <a:pPr algn="l"/>
            <a:r>
              <a:rPr lang="en-US" dirty="0"/>
              <a:t>Solar Power for Everyone</a:t>
            </a:r>
          </a:p>
        </p:txBody>
      </p:sp>
      <p:sp>
        <p:nvSpPr>
          <p:cNvPr id="9" name="TextBox 8"/>
          <p:cNvSpPr txBox="1"/>
          <p:nvPr/>
        </p:nvSpPr>
        <p:spPr>
          <a:xfrm>
            <a:off x="1745150" y="4499440"/>
            <a:ext cx="13968984" cy="2616101"/>
          </a:xfrm>
          <a:prstGeom prst="rect">
            <a:avLst/>
          </a:prstGeom>
          <a:noFill/>
        </p:spPr>
        <p:txBody>
          <a:bodyPr wrap="square" rtlCol="0">
            <a:spAutoFit/>
          </a:bodyPr>
          <a:lstStyle>
            <a:defPPr>
              <a:defRPr lang="en-US"/>
            </a:defPPr>
            <a:lvl1pPr>
              <a:defRPr sz="2000"/>
            </a:lvl1pPr>
          </a:lstStyle>
          <a:p>
            <a:pPr fontAlgn="base"/>
            <a:r>
              <a:rPr lang="en-US" dirty="0"/>
              <a:t>Researchers at the Rochester Institute of Technology (RIT) are taking an unconventional approach to improving efficiency and lowering the cost of solar cell technology in the ongoing quest for feasible ways to reduce the reliance on a complex electrical </a:t>
            </a:r>
            <a:r>
              <a:rPr lang="en-US" dirty="0" err="1" smtClean="0"/>
              <a:t>infrastructure.Parsian</a:t>
            </a:r>
            <a:r>
              <a:rPr lang="en-US" dirty="0" smtClean="0"/>
              <a:t> </a:t>
            </a:r>
            <a:r>
              <a:rPr lang="en-US" dirty="0" err="1"/>
              <a:t>Mohseni</a:t>
            </a:r>
            <a:r>
              <a:rPr lang="en-US" dirty="0"/>
              <a:t>, assistant professor in RIT's Kate Gleason College of Engineering, is co-principal investigator, leading a team conducting research using </a:t>
            </a:r>
            <a:r>
              <a:rPr lang="en-US" dirty="0" smtClean="0"/>
              <a:t>nanowire to </a:t>
            </a:r>
            <a:r>
              <a:rPr lang="en-US" dirty="0"/>
              <a:t>capture more of the sun’s energy instead of traditional film. He said that if trends go as expected, anyone with solar cells may be able to use them in their home while sending excess energy back to the grid. Consumers can also use the devices on-the-go, by taking them out of a backpack or attaching them to the roof of a car</a:t>
            </a:r>
            <a:r>
              <a:rPr lang="en-US" dirty="0" smtClean="0"/>
              <a:t>. “</a:t>
            </a:r>
            <a:r>
              <a:rPr lang="en-US" dirty="0"/>
              <a:t>The idea is they can produce their own power wherever they are, whether at home or on the go,” </a:t>
            </a:r>
            <a:r>
              <a:rPr lang="en-US" dirty="0" err="1"/>
              <a:t>Mohseni</a:t>
            </a:r>
            <a:r>
              <a:rPr lang="en-US" dirty="0"/>
              <a:t> said</a:t>
            </a:r>
            <a:r>
              <a:rPr lang="en-US" dirty="0" smtClean="0"/>
              <a:t>.</a:t>
            </a:r>
          </a:p>
          <a:p>
            <a:pPr fontAlgn="base"/>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79" y="7063608"/>
            <a:ext cx="6266979" cy="350213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543" y="14809836"/>
            <a:ext cx="5680813" cy="4445853"/>
          </a:xfrm>
          <a:prstGeom prst="rect">
            <a:avLst/>
          </a:prstGeom>
        </p:spPr>
      </p:pic>
      <p:sp>
        <p:nvSpPr>
          <p:cNvPr id="16" name="TextBox 15"/>
          <p:cNvSpPr txBox="1"/>
          <p:nvPr/>
        </p:nvSpPr>
        <p:spPr>
          <a:xfrm>
            <a:off x="1800279" y="15030158"/>
            <a:ext cx="7848600" cy="4893647"/>
          </a:xfrm>
          <a:prstGeom prst="rect">
            <a:avLst/>
          </a:prstGeom>
          <a:noFill/>
        </p:spPr>
        <p:txBody>
          <a:bodyPr wrap="square" rtlCol="0">
            <a:spAutoFit/>
          </a:bodyPr>
          <a:lstStyle>
            <a:defPPr>
              <a:defRPr lang="en-US"/>
            </a:defPPr>
            <a:lvl1pPr fontAlgn="base">
              <a:defRPr sz="2400"/>
            </a:lvl1pPr>
          </a:lstStyle>
          <a:p>
            <a:r>
              <a:rPr lang="en-US" dirty="0"/>
              <a:t>“This effect of multiple scattering interactions increases the light-trapping </a:t>
            </a:r>
            <a:endParaRPr lang="en-US" dirty="0" smtClean="0"/>
          </a:p>
          <a:p>
            <a:r>
              <a:rPr lang="en-US" dirty="0" smtClean="0"/>
              <a:t>capabilities </a:t>
            </a:r>
            <a:r>
              <a:rPr lang="en-US" dirty="0"/>
              <a:t>of the nanowire array. Even though we are using 90 </a:t>
            </a:r>
            <a:r>
              <a:rPr lang="en-US" dirty="0" smtClean="0"/>
              <a:t>percent less material, we can absorb light better than a thin-film structure," he added</a:t>
            </a:r>
            <a:r>
              <a:rPr lang="en-US" dirty="0"/>
              <a:t>. “It’s a luxury that using nanowires provides for us</a:t>
            </a:r>
            <a:r>
              <a:rPr lang="en-US" dirty="0" smtClean="0"/>
              <a:t>.”</a:t>
            </a:r>
            <a:r>
              <a:rPr lang="en-US" dirty="0" err="1" smtClean="0"/>
              <a:t>Mohseni</a:t>
            </a:r>
            <a:r>
              <a:rPr lang="en-US" dirty="0" smtClean="0"/>
              <a:t> </a:t>
            </a:r>
            <a:r>
              <a:rPr lang="en-US" dirty="0"/>
              <a:t>was </a:t>
            </a:r>
            <a:r>
              <a:rPr lang="en-US" dirty="0" smtClean="0"/>
              <a:t>recently </a:t>
            </a:r>
            <a:r>
              <a:rPr lang="en-US" dirty="0"/>
              <a:t>awarded about $300,000 for an Early </a:t>
            </a:r>
            <a:r>
              <a:rPr lang="en-US" dirty="0" smtClean="0"/>
              <a:t>Concepts Grant for Exploratory </a:t>
            </a:r>
            <a:r>
              <a:rPr lang="en-US" dirty="0"/>
              <a:t>Research (EAGER) from the National </a:t>
            </a:r>
            <a:r>
              <a:rPr lang="en-US" dirty="0" smtClean="0"/>
              <a:t>Science Foundation</a:t>
            </a:r>
            <a:r>
              <a:rPr lang="en-US" dirty="0"/>
              <a:t>. </a:t>
            </a:r>
            <a:r>
              <a:rPr lang="en-US" dirty="0" smtClean="0"/>
              <a:t>The </a:t>
            </a:r>
            <a:r>
              <a:rPr lang="en-US" dirty="0"/>
              <a:t>award is designed to support exploratory early-stage </a:t>
            </a:r>
            <a:r>
              <a:rPr lang="en-US" dirty="0" smtClean="0"/>
              <a:t>work </a:t>
            </a:r>
            <a:r>
              <a:rPr lang="en-US" dirty="0"/>
              <a:t>on </a:t>
            </a:r>
            <a:r>
              <a:rPr lang="en-US" dirty="0" smtClean="0"/>
              <a:t>untested but </a:t>
            </a:r>
            <a:r>
              <a:rPr lang="en-US" dirty="0"/>
              <a:t>potentially transformative research ideas </a:t>
            </a:r>
            <a:r>
              <a:rPr lang="en-US" dirty="0" smtClean="0"/>
              <a:t>or approaches</a:t>
            </a:r>
            <a:endParaRPr lang="en-US" dirty="0"/>
          </a:p>
          <a:p>
            <a:endParaRPr lang="en-US" dirty="0"/>
          </a:p>
          <a:p>
            <a:endParaRPr lang="en-US" dirty="0"/>
          </a:p>
        </p:txBody>
      </p:sp>
      <p:sp>
        <p:nvSpPr>
          <p:cNvPr id="18" name="TextBox 17"/>
          <p:cNvSpPr txBox="1"/>
          <p:nvPr/>
        </p:nvSpPr>
        <p:spPr>
          <a:xfrm>
            <a:off x="8191137" y="7010400"/>
            <a:ext cx="7732050" cy="3785652"/>
          </a:xfrm>
          <a:prstGeom prst="rect">
            <a:avLst/>
          </a:prstGeom>
          <a:noFill/>
        </p:spPr>
        <p:txBody>
          <a:bodyPr wrap="square" rtlCol="0">
            <a:spAutoFit/>
          </a:bodyPr>
          <a:lstStyle>
            <a:defPPr>
              <a:defRPr lang="en-US"/>
            </a:defPPr>
            <a:lvl1pPr fontAlgn="base">
              <a:defRPr sz="2400"/>
            </a:lvl1pPr>
          </a:lstStyle>
          <a:p>
            <a:r>
              <a:rPr lang="en-US" dirty="0"/>
              <a:t>Today’s solar panels convert the sun's rays into electricity by exciting electrons in silicon cells using the photons of light from the sun. Silicon has remained the current conductive material of choice in most electronic devices because of its low cost, simple processing, and useful temperature range. But with the demand for more storage, better conductivity, lower prices, and higher power for new technologies such </a:t>
            </a:r>
            <a:r>
              <a:rPr lang="en-US" dirty="0" smtClean="0"/>
              <a:t>as photonics and </a:t>
            </a:r>
            <a:r>
              <a:rPr lang="en-US" dirty="0"/>
              <a:t>higher speed transistors, researchers are looking to supplement silicon with other materials that can meet those needs</a:t>
            </a:r>
            <a:r>
              <a:rPr lang="en-US" dirty="0" smtClean="0"/>
              <a:t>.</a:t>
            </a:r>
            <a:endParaRPr lang="en-US" dirty="0"/>
          </a:p>
        </p:txBody>
      </p:sp>
      <p:sp>
        <p:nvSpPr>
          <p:cNvPr id="19" name="TextBox 18"/>
          <p:cNvSpPr txBox="1"/>
          <p:nvPr/>
        </p:nvSpPr>
        <p:spPr>
          <a:xfrm>
            <a:off x="1758042" y="11125200"/>
            <a:ext cx="14129658" cy="4216539"/>
          </a:xfrm>
          <a:prstGeom prst="rect">
            <a:avLst/>
          </a:prstGeom>
          <a:noFill/>
        </p:spPr>
        <p:txBody>
          <a:bodyPr wrap="square" rtlCol="0">
            <a:spAutoFit/>
          </a:bodyPr>
          <a:lstStyle>
            <a:defPPr>
              <a:defRPr lang="en-US"/>
            </a:defPPr>
            <a:lvl1pPr fontAlgn="base">
              <a:defRPr sz="2400"/>
            </a:lvl1pPr>
          </a:lstStyle>
          <a:p>
            <a:r>
              <a:rPr lang="en-US" sz="2000" dirty="0" err="1"/>
              <a:t>Mohseni’s</a:t>
            </a:r>
            <a:r>
              <a:rPr lang="en-US" sz="2000" dirty="0"/>
              <a:t> team is building on work previously done that uses a combination of different types of materials, from Group Three and Five on the periodic table, and a different process for better conductive capabilities. But those materials are so expensive that they are used only in special applications, such </a:t>
            </a:r>
            <a:r>
              <a:rPr lang="en-US" sz="2000" dirty="0" smtClean="0"/>
              <a:t>as space technologies, </a:t>
            </a:r>
            <a:r>
              <a:rPr lang="en-US" sz="2000" dirty="0"/>
              <a:t>and not for solar panels and other consumer </a:t>
            </a:r>
            <a:r>
              <a:rPr lang="en-US" sz="2000" dirty="0" smtClean="0"/>
              <a:t>products. Researchers </a:t>
            </a:r>
            <a:r>
              <a:rPr lang="en-US" sz="2000" dirty="0"/>
              <a:t>began considering using these materials, a combination of metallic and non-metallic elements, around 1990. “It was a really novel approach then,” </a:t>
            </a:r>
            <a:r>
              <a:rPr lang="en-US" sz="2000" dirty="0" err="1"/>
              <a:t>Mohseni</a:t>
            </a:r>
            <a:r>
              <a:rPr lang="en-US" sz="2000" dirty="0"/>
              <a:t> </a:t>
            </a:r>
            <a:r>
              <a:rPr lang="en-US" sz="2000" dirty="0" smtClean="0"/>
              <a:t>says. After </a:t>
            </a:r>
            <a:r>
              <a:rPr lang="en-US" sz="2000" dirty="0"/>
              <a:t>some work, they realized they could get superior performance compared to any other existing solar cell technologies, but it remained too costly for everyday </a:t>
            </a:r>
            <a:r>
              <a:rPr lang="en-US" sz="2000" dirty="0" smtClean="0"/>
              <a:t>use. </a:t>
            </a:r>
            <a:r>
              <a:rPr lang="en-US" sz="2000" dirty="0" err="1" smtClean="0"/>
              <a:t>Mohseni’s</a:t>
            </a:r>
            <a:r>
              <a:rPr lang="en-US" sz="2000" dirty="0" smtClean="0"/>
              <a:t> </a:t>
            </a:r>
            <a:r>
              <a:rPr lang="en-US" sz="2000" dirty="0"/>
              <a:t>team began exploring ways to cut costs. One way is through the use of nanowires. The ultra-thin, </a:t>
            </a:r>
            <a:r>
              <a:rPr lang="en-US" sz="2000" dirty="0" smtClean="0"/>
              <a:t>grass-like vertical structures, </a:t>
            </a:r>
            <a:r>
              <a:rPr lang="en-US" sz="2000" dirty="0"/>
              <a:t>they found, could be used as a replacement for the thin films made from silicon. The nanowires reduce the amount of material used in the devices and decreases costs by nearly 90 </a:t>
            </a:r>
            <a:r>
              <a:rPr lang="en-US" sz="2000" dirty="0" smtClean="0"/>
              <a:t>percent.</a:t>
            </a:r>
            <a:r>
              <a:rPr lang="en-US" sz="2000" dirty="0"/>
              <a:t> </a:t>
            </a:r>
            <a:r>
              <a:rPr lang="en-US" sz="2000" dirty="0" smtClean="0"/>
              <a:t>When </a:t>
            </a:r>
            <a:r>
              <a:rPr lang="en-US" sz="2000" dirty="0"/>
              <a:t>using film, </a:t>
            </a:r>
            <a:r>
              <a:rPr lang="en-US" sz="2000" dirty="0" err="1"/>
              <a:t>Mohseni</a:t>
            </a:r>
            <a:r>
              <a:rPr lang="en-US" sz="2000" dirty="0"/>
              <a:t> explained, the material has to be thick to capture more light, because when the light isn’t absorbed, it will bounce or reflect off of the film. Nanowires act differently. If light bounces off one wire in an array, it can be captured by a nearby wire and re-absorbed.</a:t>
            </a:r>
          </a:p>
          <a:p>
            <a:endParaRPr lang="en-US" dirty="0"/>
          </a:p>
          <a:p>
            <a:endParaRPr lang="en-US" dirty="0"/>
          </a:p>
        </p:txBody>
      </p:sp>
      <p:sp>
        <p:nvSpPr>
          <p:cNvPr id="4" name="TextBox 3"/>
          <p:cNvSpPr txBox="1"/>
          <p:nvPr/>
        </p:nvSpPr>
        <p:spPr>
          <a:xfrm>
            <a:off x="1745150" y="19711520"/>
            <a:ext cx="13956092" cy="3647152"/>
          </a:xfrm>
          <a:prstGeom prst="rect">
            <a:avLst/>
          </a:prstGeom>
          <a:noFill/>
        </p:spPr>
        <p:txBody>
          <a:bodyPr wrap="square" rtlCol="0">
            <a:spAutoFit/>
          </a:bodyPr>
          <a:lstStyle/>
          <a:p>
            <a:r>
              <a:rPr lang="en-US" sz="2000" dirty="0" smtClean="0"/>
              <a:t>The </a:t>
            </a:r>
            <a:r>
              <a:rPr lang="en-US" sz="2000" dirty="0"/>
              <a:t>grant </a:t>
            </a:r>
            <a:r>
              <a:rPr lang="en-US" sz="2000" dirty="0" smtClean="0"/>
              <a:t>gives </a:t>
            </a:r>
            <a:r>
              <a:rPr lang="en-US" sz="2000" dirty="0"/>
              <a:t>the team two years to advance the field. “During the two-year window, our goals are to realize </a:t>
            </a:r>
            <a:r>
              <a:rPr lang="en-US" sz="2000" dirty="0" smtClean="0"/>
              <a:t>high-quality </a:t>
            </a:r>
            <a:r>
              <a:rPr lang="en-US" sz="2000" dirty="0"/>
              <a:t>nanowire growth on silicon. Our goals then continue on to characterize these materials to take advantage of them for solar cell applications,” he says. “We want to characterize their structure, their optical properties, and their electrical properties, and learn how their composition or their spacing or their size modifies these properties. That’s the materials exploration side of it.” On the engineering side, the team will study “how to take advantage of these properties we’ve uncovered and make better solar cells. Then the last part is to fabricate solar cells that allow us to realize high efficiencies, all at a significantly lower cost than conventional technologies require,” he noted. </a:t>
            </a:r>
            <a:r>
              <a:rPr lang="en-US" sz="2000" dirty="0" err="1"/>
              <a:t>Mohseni</a:t>
            </a:r>
            <a:r>
              <a:rPr lang="en-US" sz="2000" dirty="0"/>
              <a:t> hesitates to talk about a specific timetable because of so many factors beyond his control. “It’s not a simple question to answer,” he says. But he hopes it will be within the next decade that, “We are going to be independent of </a:t>
            </a:r>
            <a:r>
              <a:rPr lang="en-US" sz="2000" dirty="0" smtClean="0"/>
              <a:t>fossil fuels</a:t>
            </a:r>
            <a:r>
              <a:rPr lang="en-US" sz="2000" dirty="0"/>
              <a:t>.”</a:t>
            </a:r>
          </a:p>
          <a:p>
            <a:endParaRPr lang="en-US" dirty="0"/>
          </a:p>
        </p:txBody>
      </p:sp>
      <p:grpSp>
        <p:nvGrpSpPr>
          <p:cNvPr id="6" name="Group 5"/>
          <p:cNvGrpSpPr/>
          <p:nvPr/>
        </p:nvGrpSpPr>
        <p:grpSpPr>
          <a:xfrm>
            <a:off x="1778508" y="1524000"/>
            <a:ext cx="13935626" cy="2211088"/>
            <a:chOff x="1778508" y="2224671"/>
            <a:chExt cx="13935626" cy="2211088"/>
          </a:xfrm>
        </p:grpSpPr>
        <p:sp>
          <p:nvSpPr>
            <p:cNvPr id="3" name="Rectangle 2"/>
            <p:cNvSpPr/>
            <p:nvPr/>
          </p:nvSpPr>
          <p:spPr>
            <a:xfrm>
              <a:off x="1778508" y="2224671"/>
              <a:ext cx="13935626" cy="2211088"/>
            </a:xfrm>
            <a:prstGeom prst="rect">
              <a:avLst/>
            </a:prstGeom>
            <a:solidFill>
              <a:srgbClr val="00A6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4"/>
                </a:solidFill>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5991"/>
            <a:stretch/>
          </p:blipFill>
          <p:spPr>
            <a:xfrm>
              <a:off x="6879771" y="2300871"/>
              <a:ext cx="3788229" cy="1905000"/>
            </a:xfrm>
            <a:prstGeom prst="rect">
              <a:avLst/>
            </a:prstGeom>
          </p:spPr>
        </p:pic>
      </p:grpSp>
    </p:spTree>
    <p:extLst>
      <p:ext uri="{BB962C8B-B14F-4D97-AF65-F5344CB8AC3E}">
        <p14:creationId xmlns:p14="http://schemas.microsoft.com/office/powerpoint/2010/main" val="327266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4" name="Picture 3"/>
          <p:cNvPicPr>
            <a:picLocks noChangeAspect="1"/>
          </p:cNvPicPr>
          <p:nvPr/>
        </p:nvPicPr>
        <p:blipFill>
          <a:blip r:embed="rId3"/>
          <a:stretch>
            <a:fillRect/>
          </a:stretch>
        </p:blipFill>
        <p:spPr>
          <a:xfrm>
            <a:off x="1643311" y="1426313"/>
            <a:ext cx="9120491" cy="1445568"/>
          </a:xfrm>
          <a:prstGeom prst="rect">
            <a:avLst/>
          </a:prstGeom>
        </p:spPr>
      </p:pic>
      <p:sp>
        <p:nvSpPr>
          <p:cNvPr id="5" name="TextBox 4"/>
          <p:cNvSpPr txBox="1"/>
          <p:nvPr/>
        </p:nvSpPr>
        <p:spPr>
          <a:xfrm>
            <a:off x="1643311" y="3281774"/>
            <a:ext cx="14173200" cy="1200329"/>
          </a:xfrm>
          <a:prstGeom prst="rect">
            <a:avLst/>
          </a:prstGeom>
          <a:noFill/>
        </p:spPr>
        <p:txBody>
          <a:bodyPr wrap="square" rtlCol="0">
            <a:spAutoFit/>
          </a:bodyPr>
          <a:lstStyle>
            <a:defPPr>
              <a:defRPr lang="en-US"/>
            </a:defPPr>
            <a:lvl1pPr algn="ctr">
              <a:defRPr sz="2400" b="1"/>
            </a:lvl1pPr>
          </a:lstStyle>
          <a:p>
            <a:pPr algn="l"/>
            <a:r>
              <a:rPr lang="en-US" dirty="0"/>
              <a:t>RIT engineering faculty Jing Zhang awarded NSF grant for high-tech nanofabrication equipment</a:t>
            </a:r>
          </a:p>
          <a:p>
            <a:pPr algn="l"/>
            <a:r>
              <a:rPr lang="en-US" dirty="0"/>
              <a:t>Plasma reactive ion etching system to be integrated into RIT’s clean room and used for photonics and </a:t>
            </a:r>
            <a:r>
              <a:rPr lang="en-US" dirty="0" err="1"/>
              <a:t>nanoelectronic</a:t>
            </a:r>
            <a:r>
              <a:rPr lang="en-US" dirty="0"/>
              <a:t> device research and development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231" y="4724400"/>
            <a:ext cx="3810000" cy="3810000"/>
          </a:xfrm>
          <a:prstGeom prst="rect">
            <a:avLst/>
          </a:prstGeom>
        </p:spPr>
      </p:pic>
      <p:grpSp>
        <p:nvGrpSpPr>
          <p:cNvPr id="13" name="Group 12"/>
          <p:cNvGrpSpPr/>
          <p:nvPr/>
        </p:nvGrpSpPr>
        <p:grpSpPr>
          <a:xfrm>
            <a:off x="1600200" y="4593372"/>
            <a:ext cx="14173200" cy="18342828"/>
            <a:chOff x="1600200" y="4731256"/>
            <a:chExt cx="14173200" cy="18342828"/>
          </a:xfrm>
        </p:grpSpPr>
        <p:sp>
          <p:nvSpPr>
            <p:cNvPr id="6" name="TextBox 5"/>
            <p:cNvSpPr txBox="1"/>
            <p:nvPr/>
          </p:nvSpPr>
          <p:spPr>
            <a:xfrm>
              <a:off x="1600200" y="8992503"/>
              <a:ext cx="14173200" cy="4708981"/>
            </a:xfrm>
            <a:prstGeom prst="rect">
              <a:avLst/>
            </a:prstGeom>
            <a:noFill/>
          </p:spPr>
          <p:txBody>
            <a:bodyPr wrap="square"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Jing Zhang, engineering faculty member at Rochester Institute of Technology, received a $305,000 grant from the National Science Foundation to acquire a new etching system for photonic, electronic and bio-device fabrication. The system strengthens RIT’s fabrication capability in its Semiconductor &amp; Microsystems Fabrication Laboratory to support new and existing multidisciplinary research in science and engineering, to enable educational curriculum development, and be used for workforce development and training activities led by RIT’s engineering college</a:t>
              </a:r>
              <a:r>
                <a:rPr lang="en-US" dirty="0" smtClean="0"/>
                <a:t>.</a:t>
              </a:r>
            </a:p>
            <a:p>
              <a:endParaRPr lang="en-US" dirty="0"/>
            </a:p>
            <a:p>
              <a:r>
                <a:rPr lang="en-US" dirty="0"/>
                <a:t>The ICP-RIE system—an inductively coupled plasma reactive ion etching system—is equipment used to create specific structural patterns, or to expose different conductive layers, on the integrated circuits found in electronic devices, said Zhang</a:t>
              </a:r>
              <a:r>
                <a:rPr lang="en-US" dirty="0" smtClean="0"/>
                <a:t>.</a:t>
              </a:r>
            </a:p>
            <a:p>
              <a:endParaRPr lang="en-US" dirty="0"/>
            </a:p>
            <a:p>
              <a:r>
                <a:rPr lang="en-US" dirty="0"/>
                <a:t>“If we want to fabricate a wafer into a device, we needed to have this type of etcher,” said Zhang, the Kate Gleason Endowed Assistant Professor in the electrical and microelectronic engineering department in RIT’s Kate Gleason College of Engineering. “There is no equipment like this close by so there was a huge need, and it will help with collaborations we have with other university and corporate researchers</a:t>
              </a:r>
              <a:r>
                <a:rPr lang="en-US" dirty="0" smtClean="0"/>
                <a:t>.”</a:t>
              </a:r>
            </a:p>
            <a:p>
              <a:endParaRPr lang="en-US" dirty="0"/>
            </a:p>
          </p:txBody>
        </p:sp>
        <p:sp>
          <p:nvSpPr>
            <p:cNvPr id="10" name="TextBox 9"/>
            <p:cNvSpPr txBox="1"/>
            <p:nvPr/>
          </p:nvSpPr>
          <p:spPr>
            <a:xfrm>
              <a:off x="6196262" y="4731256"/>
              <a:ext cx="9348538" cy="4093428"/>
            </a:xfrm>
            <a:prstGeom prst="rect">
              <a:avLst/>
            </a:prstGeom>
            <a:noFill/>
          </p:spPr>
          <p:txBody>
            <a:bodyPr wrap="square"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Jing Zhang, engineering faculty member at Rochester Institute of Technology, received a $305,000 grant from the National Science Foundation to acquire a new etching system for photonic, electronic and bio-device fabrication. The system strengthens RIT’s fabrication capability in its Semiconductor &amp; Microsystems Fabrication Laboratory to support new and existing multidisciplinary research in science and engineering, to enable educational curriculum development, and be used for workforce development and training activities led by RIT’s engineering college</a:t>
              </a:r>
              <a:r>
                <a:rPr lang="en-US" dirty="0" smtClean="0"/>
                <a:t>.</a:t>
              </a:r>
            </a:p>
            <a:p>
              <a:endParaRPr lang="en-US" dirty="0"/>
            </a:p>
            <a:p>
              <a:r>
                <a:rPr lang="en-US" dirty="0"/>
                <a:t>The ICP-RIE system—an inductively coupled plasma reactive ion etching system—is equipment used to create specific structural patterns, or to expose different conductive layers, on the integrated circuits found in electronic devices, said Zhang.</a:t>
              </a:r>
            </a:p>
          </p:txBody>
        </p:sp>
        <p:sp>
          <p:nvSpPr>
            <p:cNvPr id="11" name="TextBox 10"/>
            <p:cNvSpPr txBox="1"/>
            <p:nvPr/>
          </p:nvSpPr>
          <p:spPr>
            <a:xfrm>
              <a:off x="1600200" y="13494256"/>
              <a:ext cx="13944600" cy="4093428"/>
            </a:xfrm>
            <a:prstGeom prst="rect">
              <a:avLst/>
            </a:prstGeom>
            <a:noFill/>
          </p:spPr>
          <p:txBody>
            <a:bodyPr wrap="square"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r>
                <a:rPr lang="en-US" dirty="0"/>
                <a:t>Traditional semiconductor research has focused on silicon-based materials. Zhang is working on compound semiconductors, and gallium nitride is an emerging material being applied. Gallium nitride-based semiconductors are being integrated into optoelectronics, such as LEDs, to power electronics for smart grid applications and power management for electric vehicles, solar applications to harvest solar energy and transfer it into electrical energy. New research in ultraviolet wavelength sensors is an emerging area, she explained.</a:t>
              </a:r>
            </a:p>
            <a:p>
              <a:endParaRPr lang="en-US" dirty="0"/>
            </a:p>
            <a:p>
              <a:r>
                <a:rPr lang="en-US" dirty="0"/>
                <a:t>“The instrument is essential to enable research and education on III-Nitride-based light emitting diodes and lasers, and other semiconductor devices. We are studying every aspect of this material, from understanding the physics to the realization of novel devices. This equipment will help with that process,” said Zhang, who has been at RIT since 2014 and is part of a growing </a:t>
              </a:r>
              <a:r>
                <a:rPr lang="en-US" dirty="0" smtClean="0"/>
                <a:t>and </a:t>
              </a:r>
              <a:r>
                <a:rPr lang="en-US" dirty="0"/>
                <a:t>accomplished group of semiconductor materials and </a:t>
              </a:r>
              <a:r>
                <a:rPr lang="en-US" dirty="0">
                  <a:hlinkClick r:id="rId5"/>
                </a:rPr>
                <a:t>photonics device researchers</a:t>
              </a:r>
              <a:r>
                <a:rPr lang="en-US" dirty="0"/>
                <a:t> at the university. She has expertise in the area of ultraviolet and visible light emitting diodes, also referred to as LEDs, and in developing semiconductors for optoelectronic and electronic devices.</a:t>
              </a:r>
            </a:p>
            <a:p>
              <a:endParaRPr lang="en-US" dirty="0"/>
            </a:p>
          </p:txBody>
        </p:sp>
        <p:sp>
          <p:nvSpPr>
            <p:cNvPr id="12" name="TextBox 11"/>
            <p:cNvSpPr txBox="1"/>
            <p:nvPr/>
          </p:nvSpPr>
          <p:spPr>
            <a:xfrm>
              <a:off x="1600200" y="17133996"/>
              <a:ext cx="13944600" cy="5940088"/>
            </a:xfrm>
            <a:prstGeom prst="rect">
              <a:avLst/>
            </a:prstGeom>
            <a:noFill/>
          </p:spPr>
          <p:txBody>
            <a:bodyPr wrap="square" rtlCol="0">
              <a:spAutoFit/>
            </a:bodyPr>
            <a:lstStyle>
              <a:defPPr>
                <a:defRPr lang="en-US"/>
              </a:defPPr>
              <a:lvl1pPr lvl="0" defTabSz="914400" eaLnBrk="0" fontAlgn="base" hangingPunct="0">
                <a:spcBef>
                  <a:spcPct val="0"/>
                </a:spcBef>
                <a:spcAft>
                  <a:spcPct val="0"/>
                </a:spcAft>
                <a:defRPr sz="2000">
                  <a:solidFill>
                    <a:srgbClr val="000000"/>
                  </a:solidFill>
                  <a:latin typeface="Arial" panose="020B0604020202020204" pitchFamily="34" charset="0"/>
                  <a:cs typeface="Arial" panose="020B0604020202020204" pitchFamily="34" charset="0"/>
                </a:defRPr>
              </a:lvl1pPr>
            </a:lstStyle>
            <a:p>
              <a:endParaRPr lang="en-US" dirty="0"/>
            </a:p>
            <a:p>
              <a:r>
                <a:rPr lang="en-US" dirty="0"/>
                <a:t>Plasma reactive-ion etching systems incorporate several steps to the integrated circuit fabrication process. Reactive plasm, deposited onto the wafer, removes and refines excess material to “etch” or form patterns into the layers of the integrated circuit. These etched micro-nanostructures are the foundation for complex semiconductor devices. The ICP-RIE system provides dry etching capability for various material systems such as compound semiconductors, dielectric materials and metals with fast etching rate, well-controlled selectivity and uniformity.</a:t>
              </a:r>
            </a:p>
            <a:p>
              <a:endParaRPr lang="en-US" dirty="0"/>
            </a:p>
            <a:p>
              <a:r>
                <a:rPr lang="en-US" dirty="0"/>
                <a:t>With the emphasis on workforce development in the area of photonics, having the new equipment also provides a key educational opportunity for training. RIT’s microelectronic engineering department provides short courses in semiconductor fabrication for area high school and community college teachers and for regional company employees looking to advance knowledge in this area.</a:t>
              </a:r>
            </a:p>
            <a:p>
              <a:endParaRPr lang="en-US" dirty="0"/>
            </a:p>
            <a:p>
              <a:r>
                <a:rPr lang="en-US" dirty="0"/>
                <a:t>In the past year, RIT also acquired a metal organic vapor-phase epitaxy system, also referred to as an </a:t>
              </a:r>
              <a:r>
                <a:rPr lang="en-US" dirty="0">
                  <a:hlinkClick r:id="rId6"/>
                </a:rPr>
                <a:t>MOVPE, which grows III-V</a:t>
              </a:r>
              <a:r>
                <a:rPr lang="en-US" dirty="0"/>
                <a:t> single crystal materials. The state-of-the-art tool gives researchers the ability to build high-performance optical and electronic devices and will be a key learning and training resource. This capability was once an outsourced to research laboratory partners such as NASA. Today, the in-house functionality provided by this equipment, combined with the ICP-RIE system, is available to RIT researchers as well as the regional Rochester photonics community, including partners in AIM Photonics, Zhang added.</a:t>
              </a:r>
            </a:p>
            <a:p>
              <a:endParaRPr lang="en-US" dirty="0"/>
            </a:p>
          </p:txBody>
        </p:sp>
      </p:grpSp>
    </p:spTree>
    <p:extLst>
      <p:ext uri="{BB962C8B-B14F-4D97-AF65-F5344CB8AC3E}">
        <p14:creationId xmlns:p14="http://schemas.microsoft.com/office/powerpoint/2010/main" val="2436738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9" b="7118"/>
          <a:stretch/>
        </p:blipFill>
        <p:spPr>
          <a:xfrm>
            <a:off x="1796903" y="3276600"/>
            <a:ext cx="13964464" cy="1866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99" y="1328309"/>
            <a:ext cx="7298501" cy="1447800"/>
          </a:xfrm>
          <a:prstGeom prst="rect">
            <a:avLst/>
          </a:prstGeom>
        </p:spPr>
      </p:pic>
    </p:spTree>
    <p:extLst>
      <p:ext uri="{BB962C8B-B14F-4D97-AF65-F5344CB8AC3E}">
        <p14:creationId xmlns:p14="http://schemas.microsoft.com/office/powerpoint/2010/main" val="301116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3753"/>
          <a:stretch/>
        </p:blipFill>
        <p:spPr>
          <a:xfrm>
            <a:off x="1647825" y="4015051"/>
            <a:ext cx="14077951" cy="152354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99" y="1309917"/>
            <a:ext cx="7080450" cy="2042883"/>
          </a:xfrm>
          <a:prstGeom prst="rect">
            <a:avLst/>
          </a:prstGeom>
        </p:spPr>
      </p:pic>
    </p:spTree>
    <p:extLst>
      <p:ext uri="{BB962C8B-B14F-4D97-AF65-F5344CB8AC3E}">
        <p14:creationId xmlns:p14="http://schemas.microsoft.com/office/powerpoint/2010/main" val="315795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495302" y="3969658"/>
            <a:ext cx="16382999" cy="1674948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52" r="3739"/>
          <a:stretch/>
        </p:blipFill>
        <p:spPr>
          <a:xfrm>
            <a:off x="666750" y="7323221"/>
            <a:ext cx="16059150" cy="105169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1" y="3969658"/>
            <a:ext cx="4381500" cy="3030682"/>
          </a:xfrm>
          <a:prstGeom prst="rect">
            <a:avLst/>
          </a:prstGeom>
        </p:spPr>
      </p:pic>
    </p:spTree>
    <p:extLst>
      <p:ext uri="{BB962C8B-B14F-4D97-AF65-F5344CB8AC3E}">
        <p14:creationId xmlns:p14="http://schemas.microsoft.com/office/powerpoint/2010/main" val="2752232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4" name="TextBox 3"/>
          <p:cNvSpPr txBox="1"/>
          <p:nvPr/>
        </p:nvSpPr>
        <p:spPr>
          <a:xfrm>
            <a:off x="2133599" y="3238233"/>
            <a:ext cx="12954001" cy="18035707"/>
          </a:xfrm>
          <a:prstGeom prst="rect">
            <a:avLst/>
          </a:prstGeom>
          <a:noFill/>
        </p:spPr>
        <p:txBody>
          <a:bodyPr wrap="square" rtlCol="0">
            <a:spAutoFit/>
          </a:bodyPr>
          <a:lstStyle/>
          <a:p>
            <a:r>
              <a:rPr lang="en-US" sz="2200" b="1" dirty="0"/>
              <a:t>Specific R&amp;D</a:t>
            </a:r>
          </a:p>
          <a:p>
            <a:r>
              <a:rPr lang="en-US" sz="2200" dirty="0"/>
              <a:t>FPI will focus on four specific areas for research and development. </a:t>
            </a:r>
          </a:p>
          <a:p>
            <a:endParaRPr lang="en-US" sz="2200" dirty="0"/>
          </a:p>
          <a:p>
            <a:r>
              <a:rPr lang="en-US" sz="2200" b="1" dirty="0"/>
              <a:t>Integrated Photonics</a:t>
            </a:r>
          </a:p>
          <a:p>
            <a:r>
              <a:rPr lang="en-US" sz="2200" dirty="0"/>
              <a:t>Stefan Preble, director of the RIT Integrated Photonics Group, is leading work that integrates photons onto microchips, which will address the key computing, energy, communication, and sensing challenges of the future. Through the FPI, Preble believes revolutionary advances in photon science and technology can be made.</a:t>
            </a:r>
          </a:p>
          <a:p>
            <a:r>
              <a:rPr lang="en-US" sz="2200" dirty="0"/>
              <a:t>“The goal is to be able to process every photon. Light is made up of photons and it’s very important you don’t lose any of those. You want to get all the information you can from these photons. That’s difficult to do at this point,” Preble said. </a:t>
            </a:r>
          </a:p>
          <a:p>
            <a:r>
              <a:rPr lang="en-US" sz="2200" dirty="0"/>
              <a:t>A key theme will be the exploitation of the quantum properties of photons and matter to eliminate tradeoffs in speed, efficiency, and noise. “By moving to a quantum-limited regime in the laser, the waveguide, the detector, essentially you’re able to have much higher performance than is possible in classical technology,” Preble said. “As a result that shift helps us to answer those big questions</a:t>
            </a:r>
            <a:r>
              <a:rPr lang="en-US" sz="2200" dirty="0" smtClean="0"/>
              <a:t>.”</a:t>
            </a:r>
          </a:p>
          <a:p>
            <a:endParaRPr lang="en-US" sz="2200" b="1" dirty="0"/>
          </a:p>
          <a:p>
            <a:r>
              <a:rPr lang="en-US" sz="2200" b="1" dirty="0"/>
              <a:t>Scaled Electronics</a:t>
            </a:r>
          </a:p>
          <a:p>
            <a:r>
              <a:rPr lang="en-US" sz="2200" dirty="0"/>
              <a:t>Bruce Smith, director of RIT’s microsystems engineering doctoral program, leads this area, which focuses on microelectronics, “making devices very small, well beyond the wavelength of light itself. We’re talking about building structures in electronic devices that approach the single nanometer </a:t>
            </a:r>
            <a:r>
              <a:rPr lang="en-US" sz="2200" dirty="0" err="1"/>
              <a:t>scale.That</a:t>
            </a:r>
            <a:r>
              <a:rPr lang="en-US" sz="2200" dirty="0"/>
              <a:t> requires huge challenges going beyond the traditional predictive scaling laws,” Smith said. </a:t>
            </a:r>
          </a:p>
          <a:p>
            <a:r>
              <a:rPr lang="en-US" sz="2200" dirty="0"/>
              <a:t>Having the Initiative build partnerships with businesses, consortia, and other academic institutions is key. “More than ever, there are challenges that require thinking about </a:t>
            </a:r>
            <a:r>
              <a:rPr lang="en-US" sz="2200" dirty="0" err="1"/>
              <a:t>nano</a:t>
            </a:r>
            <a:r>
              <a:rPr lang="en-US" sz="2200" dirty="0"/>
              <a:t>-scale devices and process technology in nonconventional ways. Collaborating with groups that are involved with the latest advances is extremely important as we move to new opportunities to communicate with, connect to, and control the world around us.” Smith said. “The current challenges aren’t anything that can be resolved with one single discipline; the goal is to create opportunities to work together.” </a:t>
            </a:r>
          </a:p>
          <a:p>
            <a:endParaRPr lang="en-US" sz="2200" dirty="0" smtClean="0"/>
          </a:p>
          <a:p>
            <a:endParaRPr lang="en-US" sz="2200" dirty="0"/>
          </a:p>
          <a:p>
            <a:r>
              <a:rPr lang="en-US" sz="2200" b="1" dirty="0"/>
              <a:t>Photovoltaics</a:t>
            </a:r>
          </a:p>
          <a:p>
            <a:r>
              <a:rPr lang="en-US" sz="2200" dirty="0"/>
              <a:t>Seth Hubbard, director of RIT’s </a:t>
            </a:r>
            <a:r>
              <a:rPr lang="en-US" sz="2200" dirty="0" err="1"/>
              <a:t>NanoPower</a:t>
            </a:r>
            <a:r>
              <a:rPr lang="en-US" sz="2200" dirty="0"/>
              <a:t> Research Laboratories, has overall responsibility for the energy area of the FPI. The United States and other countries have identified sustaining the energy supply as a high priority, according to Hubbard. His research focuses on photovoltaics, specifically improving the efficiency at which photovoltaics converts sunlight into electricity. </a:t>
            </a:r>
          </a:p>
          <a:p>
            <a:r>
              <a:rPr lang="en-US" sz="2200" dirty="0"/>
              <a:t>Hubbard, Preble, and </a:t>
            </a:r>
            <a:r>
              <a:rPr lang="en-US" sz="2200" dirty="0" err="1"/>
              <a:t>Figer</a:t>
            </a:r>
            <a:r>
              <a:rPr lang="en-US" sz="2200" dirty="0"/>
              <a:t> already have been collaborating for a number of years, and plans call for a multidisciplinary team of scientists and engineers to develop breakthroughs to advance the state of the art in device efficiency.</a:t>
            </a:r>
          </a:p>
          <a:p>
            <a:r>
              <a:rPr lang="en-US" sz="2200" dirty="0"/>
              <a:t>While Hubbard has already developed collaborative relationships with a number of businesses over the years as a result of joint government funding, he believes the Future Photon Initiative will give the name recognition to be able to expand that. </a:t>
            </a:r>
          </a:p>
          <a:p>
            <a:endParaRPr lang="en-US" sz="2200" dirty="0" smtClean="0"/>
          </a:p>
          <a:p>
            <a:endParaRPr lang="en-US" sz="2200" dirty="0"/>
          </a:p>
          <a:p>
            <a:r>
              <a:rPr lang="en-US" sz="2200" b="1" dirty="0"/>
              <a:t>Detectors</a:t>
            </a:r>
          </a:p>
          <a:p>
            <a:r>
              <a:rPr lang="en-US" sz="2200" dirty="0"/>
              <a:t>Two of the most exciting application areas for detectors are astrophysics and </a:t>
            </a:r>
            <a:r>
              <a:rPr lang="en-US" sz="2200" dirty="0" err="1"/>
              <a:t>biophotonics</a:t>
            </a:r>
            <a:r>
              <a:rPr lang="en-US" sz="2200" dirty="0"/>
              <a:t>, according to </a:t>
            </a:r>
            <a:r>
              <a:rPr lang="en-US" sz="2200" dirty="0" err="1"/>
              <a:t>Figer</a:t>
            </a:r>
            <a:r>
              <a:rPr lang="en-US" sz="2200" dirty="0"/>
              <a:t>, who oversees this area in his role as head of the Center for Detectors. The Center, which is one of the most well-funded astronomical detector programs in the world, is currently leading development programs for both single photon counting detectors and also large format infrared detectors. The FPI will leverage these developments for future astrophysics missions. </a:t>
            </a:r>
          </a:p>
          <a:p>
            <a:r>
              <a:rPr lang="en-US" sz="2200" dirty="0"/>
              <a:t>In the field of </a:t>
            </a:r>
            <a:r>
              <a:rPr lang="en-US" sz="2200" dirty="0" err="1"/>
              <a:t>biophotonics</a:t>
            </a:r>
            <a:r>
              <a:rPr lang="en-US" sz="2200" dirty="0"/>
              <a:t>, fast low- noise detectors are crucial for the develop- </a:t>
            </a:r>
            <a:r>
              <a:rPr lang="en-US" sz="2200" dirty="0" err="1"/>
              <a:t>ment</a:t>
            </a:r>
            <a:r>
              <a:rPr lang="en-US" sz="2200" dirty="0"/>
              <a:t> of next-generation </a:t>
            </a:r>
            <a:r>
              <a:rPr lang="en-US" sz="2200" dirty="0" err="1"/>
              <a:t>biophotonic</a:t>
            </a:r>
            <a:r>
              <a:rPr lang="en-US" sz="2200" dirty="0"/>
              <a:t> instruments. Ultimately, these instruments can help answer big questions such as how to extend the lives of breast cancer survivors and how to study brain hematomas in infants, </a:t>
            </a:r>
            <a:r>
              <a:rPr lang="en-US" sz="2200" dirty="0" err="1"/>
              <a:t>Figer</a:t>
            </a:r>
            <a:r>
              <a:rPr lang="en-US" sz="2200" dirty="0"/>
              <a:t> said. The Initiative plans to hire a principal investigator faculty member for this area</a:t>
            </a:r>
            <a:r>
              <a:rPr lang="en-US" sz="2400" dirty="0"/>
              <a:t>.</a:t>
            </a:r>
          </a:p>
          <a:p>
            <a:r>
              <a:rPr lang="en-US" sz="20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36" y="1755988"/>
            <a:ext cx="9063790" cy="143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387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9144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17295" y="3675628"/>
            <a:ext cx="13411200" cy="18682037"/>
          </a:xfrm>
          <a:prstGeom prst="rect">
            <a:avLst/>
          </a:prstGeom>
          <a:noFill/>
        </p:spPr>
        <p:txBody>
          <a:bodyPr wrap="square" rtlCol="0">
            <a:spAutoFit/>
          </a:bodyPr>
          <a:lstStyle/>
          <a:p>
            <a:r>
              <a:rPr lang="en-US" sz="3200" b="1" dirty="0"/>
              <a:t>AIM-</a:t>
            </a:r>
            <a:r>
              <a:rPr lang="en-US" sz="3200" b="1" dirty="0" err="1"/>
              <a:t>ing</a:t>
            </a:r>
            <a:r>
              <a:rPr lang="en-US" sz="3200" b="1" dirty="0"/>
              <a:t> up: Student-researchers help build the photonics </a:t>
            </a:r>
            <a:r>
              <a:rPr lang="en-US" sz="3200" b="1" dirty="0" smtClean="0"/>
              <a:t>ecosystem</a:t>
            </a:r>
          </a:p>
          <a:p>
            <a:endParaRPr lang="en-US" sz="2100" dirty="0"/>
          </a:p>
          <a:p>
            <a:r>
              <a:rPr lang="en-US" sz="2100" dirty="0" smtClean="0"/>
              <a:t>Rochester </a:t>
            </a:r>
            <a:r>
              <a:rPr lang="en-US" sz="2100" dirty="0"/>
              <a:t>is making an impact in photonics manufacturing, and RIT is playing a central role as a key partner in AIM Photonics, a national manufacturing initiative expected to stimulate economic development and global competitiveness.</a:t>
            </a:r>
          </a:p>
          <a:p>
            <a:r>
              <a:rPr lang="en-US" sz="2100" dirty="0"/>
              <a:t>Photonics is an intricate science about harnessing the power of light. RIT’s numerous experts are contributing to photonic device manufacturing, industry assessment to improve workforce training and education, and device packaging and assembly solutions—all critical areas necessary for the growing photonics ecosystem.</a:t>
            </a:r>
          </a:p>
          <a:p>
            <a:r>
              <a:rPr lang="en-US" sz="2100" dirty="0"/>
              <a:t>RIT students are a big part of that system, creating photonics devices and solutions in classes and through research projects that will also become foundational materials to help train others for an industry expected to transform manufacturing</a:t>
            </a:r>
            <a:r>
              <a:rPr lang="en-US" sz="2100" dirty="0" smtClean="0"/>
              <a:t>.</a:t>
            </a:r>
          </a:p>
          <a:p>
            <a:endParaRPr lang="en-US" sz="2100" dirty="0"/>
          </a:p>
          <a:p>
            <a:r>
              <a:rPr lang="en-US" sz="2100" dirty="0"/>
              <a:t>“Photonics is the future,” said </a:t>
            </a:r>
            <a:r>
              <a:rPr lang="en-US" sz="2100" dirty="0" err="1"/>
              <a:t>Sanjna</a:t>
            </a:r>
            <a:r>
              <a:rPr lang="en-US" sz="2100" dirty="0"/>
              <a:t> </a:t>
            </a:r>
            <a:r>
              <a:rPr lang="en-US" sz="2100" dirty="0" err="1"/>
              <a:t>Lakshminarayanamurthy</a:t>
            </a:r>
            <a:r>
              <a:rPr lang="en-US" sz="2100" dirty="0"/>
              <a:t>, a microelectronic engineering graduate student from India. “I do live in the present, but we need to have an eye for the future. I know I can contribute; I felt this work would bring out the best in me</a:t>
            </a:r>
            <a:r>
              <a:rPr lang="en-US" sz="2100" dirty="0" smtClean="0"/>
              <a:t>.”</a:t>
            </a:r>
          </a:p>
          <a:p>
            <a:endParaRPr lang="en-US" sz="2100" dirty="0"/>
          </a:p>
          <a:p>
            <a:r>
              <a:rPr lang="en-US" sz="2100" dirty="0" err="1"/>
              <a:t>Lakshminarayanamurthy</a:t>
            </a:r>
            <a:r>
              <a:rPr lang="en-US" sz="2100" dirty="0"/>
              <a:t> was one of 20 students taking Photonic Integrated Circuits, an upper-level course, delivered by Stefan Preble, associate professor of microsystems engineering in RIT’s Kate Gleason College of Engineering, and several other faculty this past spring. Focused on learning the overall photonics manufacturing process, students designed a prototype photonics chip where laser light is precision-placed onto silicon.</a:t>
            </a:r>
          </a:p>
          <a:p>
            <a:r>
              <a:rPr lang="en-US" sz="2100" dirty="0"/>
              <a:t>“All the courses I took in microelectronics helped me in the clean room to work on this project. We tried different chemistries we had not used here before,” she said. “Silicon photonics is just growing, and it can be compatible with the existing integrated circuit process</a:t>
            </a:r>
            <a:r>
              <a:rPr lang="en-US" sz="2100" dirty="0" smtClean="0"/>
              <a:t>.”</a:t>
            </a:r>
          </a:p>
          <a:p>
            <a:endParaRPr lang="en-US" sz="2100" dirty="0"/>
          </a:p>
          <a:p>
            <a:r>
              <a:rPr lang="en-US" sz="2100" dirty="0" err="1"/>
              <a:t>Lakshminarayanamurthy</a:t>
            </a:r>
            <a:r>
              <a:rPr lang="en-US" sz="2100" dirty="0"/>
              <a:t> helped define the preparation, etching steps and processing necessary to fabricate chips. Her project information will be integrated into the curriculum RIT is helping develop for AIM Academy, the educational arm of AIM Photonics. She will also use this knowledge in her new position as a process engineer at Global Foundries in Albany.</a:t>
            </a:r>
          </a:p>
          <a:p>
            <a:r>
              <a:rPr lang="en-US" sz="2100" dirty="0"/>
              <a:t>Once an optical fiber is aligned to a feature on silicon, the challenge becomes holding that fiber in place, protecting it during testing before packaging and assembly. Keyla </a:t>
            </a:r>
            <a:r>
              <a:rPr lang="en-US" sz="2100" dirty="0" err="1"/>
              <a:t>Bastardo</a:t>
            </a:r>
            <a:r>
              <a:rPr lang="en-US" sz="2100" dirty="0"/>
              <a:t>-Ramirez works closely with Martin </a:t>
            </a:r>
            <a:r>
              <a:rPr lang="en-US" sz="2100" dirty="0" err="1"/>
              <a:t>Anslem</a:t>
            </a:r>
            <a:r>
              <a:rPr lang="en-US" sz="2100" dirty="0"/>
              <a:t>, director of the Center for Electronics Manufacturing and Assembly, to produce solutions that ensure manufacturing processes are efficient, cost effective and sustainable. Her literature review on fiber attachment challenges, current solutions and those being developed is extensive. It also highlights the need to develop novel research programs that can eventually bridge the gap for adopting photonics integration technology in high volume production applications, she explained.</a:t>
            </a:r>
          </a:p>
          <a:p>
            <a:r>
              <a:rPr lang="en-US" sz="2100" dirty="0"/>
              <a:t>“When I started my master’s degree in manufacturing and mechanical system integration, I already had experience working in manufacturing firms, not in the electronics industry, but I was already fascinated with manufacturing processes of any kind,” said </a:t>
            </a:r>
            <a:r>
              <a:rPr lang="en-US" sz="2100" dirty="0" err="1"/>
              <a:t>Bastardo</a:t>
            </a:r>
            <a:r>
              <a:rPr lang="en-US" sz="2100" dirty="0"/>
              <a:t>-Ramirez, who is from Santo Domingo, Dominican Republic. “I would like to continue working on developing this technology in industry or in academia.”</a:t>
            </a:r>
          </a:p>
          <a:p>
            <a:r>
              <a:rPr lang="en-US" sz="2100" dirty="0"/>
              <a:t>Industry will need students like </a:t>
            </a:r>
            <a:r>
              <a:rPr lang="en-US" sz="2100" dirty="0" err="1"/>
              <a:t>Bastardo</a:t>
            </a:r>
            <a:r>
              <a:rPr lang="en-US" sz="2100" dirty="0"/>
              <a:t>-Ramirez, who will be entering the photonics workforce once she graduates in December. Other workforce needs—from entry-level positions to research and development—are being assessed through the Photonics and Optics Workforce Education Research (POWER) group, founded by Ben </a:t>
            </a:r>
            <a:r>
              <a:rPr lang="en-US" sz="2100" dirty="0" err="1"/>
              <a:t>Zwickl</a:t>
            </a:r>
            <a:r>
              <a:rPr lang="en-US" sz="2100" dirty="0"/>
              <a:t> and Kelly Martin, both assistant professors in RIT’s colleges of Science and Liberal Arts, respectively. POWER’s research is on skills needed for photonics and optics; the group explores how academia and industry define, perceive, influence and value STEM workforce development</a:t>
            </a:r>
            <a:r>
              <a:rPr lang="en-US" sz="2100" dirty="0" smtClean="0"/>
              <a:t>.</a:t>
            </a:r>
          </a:p>
          <a:p>
            <a:endParaRPr lang="en-US" sz="2100" dirty="0"/>
          </a:p>
          <a:p>
            <a:r>
              <a:rPr lang="en-US" sz="2100" dirty="0"/>
              <a:t>Alexandria Cervantes, an undergraduate on one of several projects within the research group, did in-depth interviews with managers and new hires from local companies as well as graduate research assistants at universities. Preliminary data revealed that supplementing current technical coursework with communications and interpersonal skills can benefit all students in STEM programs to better prepare them for success in their respective fields. Cervantes’ study was part of the Research Experiences for Undergraduates, where undergraduates from RIT and other national universities can apply for directed projects related to their degree programs and interests. Her work, titled, “Values and perception of communication in photonics and optics,” and featured at this summer’s Undergraduate Research Symposium, will become part of POWER’s contribution to AIM’s comprehensive workforce needs assessment studies.</a:t>
            </a:r>
          </a:p>
          <a:p>
            <a:r>
              <a:rPr lang="en-US" sz="2100" dirty="0"/>
              <a:t>Students are involved in many more projects related to photonics technology and education, and their work will reap dividends, not only for AIM Photonics, but for their own careers..</a:t>
            </a:r>
          </a:p>
        </p:txBody>
      </p:sp>
    </p:spTree>
    <p:extLst>
      <p:ext uri="{BB962C8B-B14F-4D97-AF65-F5344CB8AC3E}">
        <p14:creationId xmlns:p14="http://schemas.microsoft.com/office/powerpoint/2010/main" val="220401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873" y="1447800"/>
            <a:ext cx="8515927" cy="141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3200400"/>
            <a:ext cx="14173200"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RIT scientist measures brightness of the universe with NASA’s New Horizons </a:t>
            </a:r>
            <a:r>
              <a:rPr lang="en-US" sz="2800" b="1" dirty="0" smtClean="0">
                <a:latin typeface="Arial" panose="020B0604020202020204" pitchFamily="34" charset="0"/>
                <a:cs typeface="Arial" panose="020B0604020202020204" pitchFamily="34" charset="0"/>
              </a:rPr>
              <a:t>spacecraft Planetary mission </a:t>
            </a:r>
            <a:r>
              <a:rPr lang="en-US" sz="2800" b="1" dirty="0">
                <a:latin typeface="Arial" panose="020B0604020202020204" pitchFamily="34" charset="0"/>
                <a:cs typeface="Arial" panose="020B0604020202020204" pitchFamily="34" charset="0"/>
              </a:rPr>
              <a:t>offers up-close view of Cosmic </a:t>
            </a:r>
            <a:r>
              <a:rPr lang="en-US" sz="2800" b="1" dirty="0" smtClean="0">
                <a:latin typeface="Arial" panose="020B0604020202020204" pitchFamily="34" charset="0"/>
                <a:cs typeface="Arial" panose="020B0604020202020204" pitchFamily="34" charset="0"/>
              </a:rPr>
              <a:t>Optical background</a:t>
            </a:r>
            <a:r>
              <a:rPr lang="en-US" sz="2800" b="1" dirty="0" smtClean="0"/>
              <a:t>.</a:t>
            </a:r>
            <a:endParaRPr lang="en-US" sz="2800" b="1" dirty="0"/>
          </a:p>
        </p:txBody>
      </p:sp>
      <p:sp>
        <p:nvSpPr>
          <p:cNvPr id="5" name="TextBox 4"/>
          <p:cNvSpPr txBox="1"/>
          <p:nvPr/>
        </p:nvSpPr>
        <p:spPr>
          <a:xfrm>
            <a:off x="1694873" y="4218277"/>
            <a:ext cx="13926128" cy="18097262"/>
          </a:xfrm>
          <a:prstGeom prst="rect">
            <a:avLst/>
          </a:prstGeom>
          <a:noFill/>
        </p:spPr>
        <p:txBody>
          <a:bodyPr wrap="square" rtlCol="0">
            <a:spAutoFit/>
          </a:bodyPr>
          <a:lstStyle/>
          <a:p>
            <a:r>
              <a:rPr lang="en-US" sz="1600" dirty="0"/>
              <a:t>April 11, 2017 </a:t>
            </a:r>
          </a:p>
          <a:p>
            <a:r>
              <a:rPr lang="en-US" sz="1600" dirty="0"/>
              <a:t>by </a:t>
            </a:r>
            <a:r>
              <a:rPr lang="en-US" sz="1600" dirty="0">
                <a:solidFill>
                  <a:schemeClr val="accent3">
                    <a:lumMod val="60000"/>
                    <a:lumOff val="40000"/>
                  </a:schemeClr>
                </a:solidFill>
              </a:rPr>
              <a:t>Susan </a:t>
            </a:r>
            <a:r>
              <a:rPr lang="en-US" sz="1600" dirty="0" err="1">
                <a:solidFill>
                  <a:schemeClr val="accent3">
                    <a:lumMod val="60000"/>
                    <a:lumOff val="40000"/>
                  </a:schemeClr>
                </a:solidFill>
              </a:rPr>
              <a:t>Gawlowicz</a:t>
            </a:r>
            <a:r>
              <a:rPr lang="en-US" sz="1600" dirty="0">
                <a:solidFill>
                  <a:schemeClr val="accent3">
                    <a:lumMod val="60000"/>
                    <a:lumOff val="40000"/>
                  </a:schemeClr>
                </a:solidFill>
              </a:rPr>
              <a:t> </a:t>
            </a:r>
          </a:p>
          <a:p>
            <a:endParaRPr lang="en-US" sz="2000" dirty="0" smtClean="0"/>
          </a:p>
          <a:p>
            <a:r>
              <a:rPr lang="en-US" sz="2150" dirty="0" smtClean="0"/>
              <a:t>Images </a:t>
            </a:r>
            <a:r>
              <a:rPr lang="en-US" sz="2150" dirty="0"/>
              <a:t>taken by NASA’s New Horizons mission on its way to Pluto, </a:t>
            </a:r>
            <a:r>
              <a:rPr lang="en-US" sz="2150" dirty="0" smtClean="0"/>
              <a:t>and</a:t>
            </a:r>
          </a:p>
          <a:p>
            <a:r>
              <a:rPr lang="en-US" sz="2150" dirty="0" smtClean="0"/>
              <a:t>now </a:t>
            </a:r>
            <a:r>
              <a:rPr lang="en-US" sz="2150" dirty="0"/>
              <a:t>the Kuiper Belt, have given scientists an unexpected tool </a:t>
            </a:r>
            <a:r>
              <a:rPr lang="en-US" sz="2150" dirty="0" smtClean="0"/>
              <a:t>for</a:t>
            </a:r>
          </a:p>
          <a:p>
            <a:r>
              <a:rPr lang="en-US" sz="2150" dirty="0" smtClean="0"/>
              <a:t>measuring </a:t>
            </a:r>
            <a:r>
              <a:rPr lang="en-US" sz="2150" dirty="0"/>
              <a:t>the brightness of all the galaxies in the universe, </a:t>
            </a:r>
            <a:r>
              <a:rPr lang="en-US" sz="2150" dirty="0" smtClean="0"/>
              <a:t>said a</a:t>
            </a:r>
          </a:p>
          <a:p>
            <a:r>
              <a:rPr lang="en-US" sz="2150" dirty="0" smtClean="0"/>
              <a:t>Rochester </a:t>
            </a:r>
            <a:r>
              <a:rPr lang="en-US" sz="2150" dirty="0"/>
              <a:t>Institute of Technology researcher in a paper published </a:t>
            </a:r>
            <a:r>
              <a:rPr lang="en-US" sz="2150" dirty="0" smtClean="0"/>
              <a:t>this</a:t>
            </a:r>
          </a:p>
          <a:p>
            <a:r>
              <a:rPr lang="en-US" sz="2150" dirty="0" smtClean="0"/>
              <a:t>week </a:t>
            </a:r>
            <a:r>
              <a:rPr lang="en-US" sz="2150" dirty="0"/>
              <a:t>in Nature Communications</a:t>
            </a:r>
            <a:r>
              <a:rPr lang="en-US" sz="2150" dirty="0" smtClean="0"/>
              <a:t>.</a:t>
            </a:r>
          </a:p>
          <a:p>
            <a:endParaRPr lang="en-US" sz="2150" dirty="0"/>
          </a:p>
          <a:p>
            <a:r>
              <a:rPr lang="en-US" sz="2150" dirty="0"/>
              <a:t>In the study, “Measurement of the Cosmic Optical Background using the </a:t>
            </a:r>
            <a:endParaRPr lang="en-US" sz="2150" dirty="0" smtClean="0"/>
          </a:p>
          <a:p>
            <a:r>
              <a:rPr lang="en-US" sz="2150" dirty="0" smtClean="0"/>
              <a:t>Long </a:t>
            </a:r>
            <a:r>
              <a:rPr lang="en-US" sz="2150" dirty="0"/>
              <a:t>Range </a:t>
            </a:r>
            <a:r>
              <a:rPr lang="en-US" sz="2150" dirty="0" smtClean="0"/>
              <a:t>Reconnaissance </a:t>
            </a:r>
            <a:r>
              <a:rPr lang="en-US" sz="2150" dirty="0"/>
              <a:t>Imager on New Horizons,” lead author </a:t>
            </a:r>
            <a:endParaRPr lang="en-US" sz="2150" dirty="0" smtClean="0"/>
          </a:p>
          <a:p>
            <a:r>
              <a:rPr lang="en-US" sz="2150" dirty="0" smtClean="0"/>
              <a:t>Michael </a:t>
            </a:r>
            <a:r>
              <a:rPr lang="en-US" sz="2150" dirty="0" err="1"/>
              <a:t>Zemcov</a:t>
            </a:r>
            <a:r>
              <a:rPr lang="en-US" sz="2150" dirty="0"/>
              <a:t>  </a:t>
            </a:r>
            <a:r>
              <a:rPr lang="en-US" sz="2150" dirty="0" smtClean="0"/>
              <a:t>used archival data </a:t>
            </a:r>
            <a:r>
              <a:rPr lang="en-US" sz="2150" dirty="0"/>
              <a:t>from the instrument onboard New </a:t>
            </a:r>
            <a:endParaRPr lang="en-US" sz="2150" dirty="0" smtClean="0"/>
          </a:p>
          <a:p>
            <a:r>
              <a:rPr lang="en-US" sz="2150" dirty="0" smtClean="0"/>
              <a:t>Horizons—the </a:t>
            </a:r>
            <a:r>
              <a:rPr lang="en-US" sz="2150" dirty="0"/>
              <a:t>Long  </a:t>
            </a:r>
            <a:r>
              <a:rPr lang="en-US" sz="2150" dirty="0" smtClean="0"/>
              <a:t>Range Reconnaissance Imager</a:t>
            </a:r>
            <a:r>
              <a:rPr lang="en-US" sz="2150" dirty="0"/>
              <a:t>, or LORRI—to measure </a:t>
            </a:r>
            <a:endParaRPr lang="en-US" sz="2150" dirty="0" smtClean="0"/>
          </a:p>
          <a:p>
            <a:r>
              <a:rPr lang="en-US" sz="2150" dirty="0" smtClean="0"/>
              <a:t>visible </a:t>
            </a:r>
            <a:r>
              <a:rPr lang="en-US" sz="2150" dirty="0"/>
              <a:t>light from  </a:t>
            </a:r>
            <a:r>
              <a:rPr lang="en-US" sz="2150" dirty="0" smtClean="0"/>
              <a:t>other  galaxies</a:t>
            </a:r>
            <a:r>
              <a:rPr lang="en-US" sz="2150" dirty="0"/>
              <a:t>. The light shining </a:t>
            </a:r>
            <a:r>
              <a:rPr lang="en-US" sz="2150" dirty="0" smtClean="0"/>
              <a:t>beyond the </a:t>
            </a:r>
            <a:r>
              <a:rPr lang="en-US" sz="2150" dirty="0"/>
              <a:t>Milky Way is </a:t>
            </a:r>
            <a:endParaRPr lang="en-US" sz="2150" dirty="0" smtClean="0"/>
          </a:p>
          <a:p>
            <a:r>
              <a:rPr lang="en-US" sz="2150" dirty="0" smtClean="0"/>
              <a:t>known </a:t>
            </a:r>
            <a:r>
              <a:rPr lang="en-US" sz="2150" dirty="0"/>
              <a:t>as the cosmic  </a:t>
            </a:r>
            <a:r>
              <a:rPr lang="en-US" sz="2150" dirty="0" smtClean="0"/>
              <a:t>optical </a:t>
            </a:r>
            <a:r>
              <a:rPr lang="en-US" sz="2150" dirty="0"/>
              <a:t>background. </a:t>
            </a:r>
            <a:r>
              <a:rPr lang="en-US" sz="2150" dirty="0" err="1"/>
              <a:t>Zemcov’s</a:t>
            </a:r>
            <a:r>
              <a:rPr lang="en-US" sz="2150" dirty="0"/>
              <a:t> findings give </a:t>
            </a:r>
            <a:r>
              <a:rPr lang="en-US" sz="2150" dirty="0" smtClean="0"/>
              <a:t>an </a:t>
            </a:r>
          </a:p>
          <a:p>
            <a:r>
              <a:rPr lang="en-US" sz="2150" dirty="0" smtClean="0"/>
              <a:t>upper </a:t>
            </a:r>
            <a:r>
              <a:rPr lang="en-US" sz="2150" dirty="0"/>
              <a:t>limit to the amount  </a:t>
            </a:r>
            <a:r>
              <a:rPr lang="en-US" sz="2150" dirty="0" smtClean="0"/>
              <a:t>of </a:t>
            </a:r>
            <a:r>
              <a:rPr lang="en-US" sz="2150" dirty="0"/>
              <a:t>light in the cosmic optical background</a:t>
            </a:r>
            <a:r>
              <a:rPr lang="en-US" sz="2150" dirty="0" smtClean="0"/>
              <a:t>.</a:t>
            </a:r>
          </a:p>
          <a:p>
            <a:endParaRPr lang="en-US" sz="2150" dirty="0"/>
          </a:p>
          <a:p>
            <a:r>
              <a:rPr lang="en-US" sz="2150" dirty="0"/>
              <a:t>“Determining how much light comes from all the galaxies beyond our own </a:t>
            </a:r>
            <a:endParaRPr lang="en-US" sz="2150" dirty="0" smtClean="0"/>
          </a:p>
          <a:p>
            <a:r>
              <a:rPr lang="en-US" sz="2150" dirty="0" smtClean="0"/>
              <a:t>Milky Way </a:t>
            </a:r>
            <a:r>
              <a:rPr lang="en-US" sz="2150" dirty="0"/>
              <a:t>galaxy  </a:t>
            </a:r>
            <a:r>
              <a:rPr lang="en-US" sz="2150" dirty="0" smtClean="0"/>
              <a:t>has </a:t>
            </a:r>
            <a:r>
              <a:rPr lang="en-US" sz="2150" dirty="0"/>
              <a:t>been a stubborn challenge in observational </a:t>
            </a:r>
            <a:endParaRPr lang="en-US" sz="2150" dirty="0" smtClean="0"/>
          </a:p>
          <a:p>
            <a:r>
              <a:rPr lang="en-US" sz="2150" dirty="0" smtClean="0"/>
              <a:t>astrophysics</a:t>
            </a:r>
            <a:r>
              <a:rPr lang="en-US" sz="2150" dirty="0"/>
              <a:t>,” said </a:t>
            </a:r>
            <a:r>
              <a:rPr lang="en-US" sz="2150" dirty="0" err="1" smtClean="0"/>
              <a:t>Zemcov</a:t>
            </a:r>
            <a:r>
              <a:rPr lang="en-US" sz="2150" dirty="0" smtClean="0"/>
              <a:t>, assistant professor </a:t>
            </a:r>
            <a:r>
              <a:rPr lang="en-US" sz="2150" dirty="0"/>
              <a:t>in RIT’s School of </a:t>
            </a:r>
            <a:endParaRPr lang="en-US" sz="2150" dirty="0" smtClean="0"/>
          </a:p>
          <a:p>
            <a:r>
              <a:rPr lang="en-US" sz="2150" dirty="0" smtClean="0"/>
              <a:t>Physics </a:t>
            </a:r>
            <a:r>
              <a:rPr lang="en-US" sz="2150" dirty="0"/>
              <a:t>and Astronomy and member of RIT’s </a:t>
            </a:r>
            <a:r>
              <a:rPr lang="en-US" sz="2150" dirty="0" smtClean="0"/>
              <a:t>Center for Detectors</a:t>
            </a:r>
          </a:p>
          <a:p>
            <a:r>
              <a:rPr lang="en-US" sz="2150" dirty="0" smtClean="0"/>
              <a:t>and Future </a:t>
            </a:r>
            <a:r>
              <a:rPr lang="en-US" sz="2150" dirty="0"/>
              <a:t>Photon </a:t>
            </a:r>
            <a:r>
              <a:rPr lang="en-US" sz="2150" dirty="0" smtClean="0"/>
              <a:t>Initiative. Light </a:t>
            </a:r>
            <a:r>
              <a:rPr lang="en-US" sz="2150" dirty="0"/>
              <a:t>from the cosmic optical background </a:t>
            </a:r>
            <a:r>
              <a:rPr lang="en-US" sz="2150" dirty="0" smtClean="0"/>
              <a:t>can</a:t>
            </a:r>
          </a:p>
          <a:p>
            <a:r>
              <a:rPr lang="en-US" sz="2150" dirty="0" smtClean="0"/>
              <a:t>reveal </a:t>
            </a:r>
            <a:r>
              <a:rPr lang="en-US" sz="2150" dirty="0"/>
              <a:t>the number and location of stars, how galaxies work and </a:t>
            </a:r>
            <a:r>
              <a:rPr lang="en-US" sz="2150" dirty="0" smtClean="0"/>
              <a:t>give</a:t>
            </a:r>
          </a:p>
          <a:p>
            <a:r>
              <a:rPr lang="en-US" sz="2150" dirty="0" smtClean="0"/>
              <a:t>insights </a:t>
            </a:r>
            <a:r>
              <a:rPr lang="en-US" sz="2150" dirty="0"/>
              <a:t>into the peculiar nature of exotic physical processes, such as </a:t>
            </a:r>
            <a:r>
              <a:rPr lang="en-US" sz="2150" dirty="0" smtClean="0"/>
              <a:t>light</a:t>
            </a:r>
          </a:p>
          <a:p>
            <a:r>
              <a:rPr lang="en-US" sz="2150" dirty="0" smtClean="0"/>
              <a:t>that </a:t>
            </a:r>
            <a:r>
              <a:rPr lang="en-US" sz="2150" dirty="0"/>
              <a:t>may be produced when dark matter decays. Dark matter is the </a:t>
            </a:r>
            <a:r>
              <a:rPr lang="en-US" sz="2150" dirty="0" smtClean="0"/>
              <a:t>invisible</a:t>
            </a:r>
          </a:p>
          <a:p>
            <a:r>
              <a:rPr lang="en-US" sz="2150" dirty="0" smtClean="0"/>
              <a:t>substance </a:t>
            </a:r>
            <a:r>
              <a:rPr lang="en-US" sz="2150" dirty="0"/>
              <a:t>thought to comprise 85 percent of matter in the universe</a:t>
            </a:r>
            <a:r>
              <a:rPr lang="en-US" sz="2150" dirty="0" smtClean="0"/>
              <a:t>.</a:t>
            </a:r>
          </a:p>
          <a:p>
            <a:endParaRPr lang="en-US" sz="2150" dirty="0"/>
          </a:p>
          <a:p>
            <a:r>
              <a:rPr lang="en-US" sz="2150" dirty="0"/>
              <a:t>“This result shows some of the promise of doing astronomy from the outer solar system,” </a:t>
            </a:r>
            <a:r>
              <a:rPr lang="en-US" sz="2150" dirty="0" err="1"/>
              <a:t>Zemcov</a:t>
            </a:r>
            <a:r>
              <a:rPr lang="en-US" sz="2150" dirty="0"/>
              <a:t> said. “What we’re seeing is that the optical background is completely consistent with the light from galaxies and we don’t see a need for a lot of extra brightness; whereas previous measurements from near the Earth need a lot of extra brightness. The study is proof that this kind of measurement is possible from the outer solar system, and that LORRI is capable of doing it</a:t>
            </a:r>
            <a:r>
              <a:rPr lang="en-US" sz="2150" dirty="0" smtClean="0"/>
              <a:t>.” Spacecraft </a:t>
            </a:r>
            <a:r>
              <a:rPr lang="en-US" sz="2150" dirty="0"/>
              <a:t>in the outer solar system give scientists virtual front-row seats for observing the cosmic optical background. The faint light from distant galaxies is hard to see from the inner solar system because it is polluted by the brightness of sunlight reflected off interplanetary dust in the inner solar </a:t>
            </a:r>
            <a:r>
              <a:rPr lang="en-US" sz="2150" dirty="0" smtClean="0"/>
              <a:t>system. Cosmic </a:t>
            </a:r>
            <a:r>
              <a:rPr lang="en-US" sz="2150" dirty="0"/>
              <a:t>dust is sooty bits of rock and small debris that moved, over time, from the outer solar system toward the sun. Scientists launching experiments on sounding rockets and satellites must account for the dust that makes the Earth’s atmosphere many times brighter than the cosmic optical background</a:t>
            </a:r>
            <a:r>
              <a:rPr lang="en-US" sz="2150" dirty="0" smtClean="0"/>
              <a:t>.</a:t>
            </a:r>
          </a:p>
          <a:p>
            <a:endParaRPr lang="en-US" sz="2150" dirty="0"/>
          </a:p>
          <a:p>
            <a:r>
              <a:rPr lang="en-US" sz="2150" dirty="0"/>
              <a:t>NASA’s New Horizons mission has been funded through 2021, and </a:t>
            </a:r>
            <a:r>
              <a:rPr lang="en-US" sz="2150" dirty="0" err="1"/>
              <a:t>Zemcov</a:t>
            </a:r>
            <a:r>
              <a:rPr lang="en-US" sz="2150" dirty="0"/>
              <a:t> is hopeful for the chance to use Long Range Reconnaissance Imager to re-measure the brightness of the cosmic optical background</a:t>
            </a:r>
            <a:r>
              <a:rPr lang="en-US" sz="2150" dirty="0" smtClean="0"/>
              <a:t>. “</a:t>
            </a:r>
            <a:r>
              <a:rPr lang="en-US" sz="2150" dirty="0"/>
              <a:t>NASA sends missions to the outer solar system once a decade or so,” </a:t>
            </a:r>
            <a:r>
              <a:rPr lang="en-US" sz="2150" dirty="0" err="1"/>
              <a:t>Zemcov</a:t>
            </a:r>
            <a:r>
              <a:rPr lang="en-US" sz="2150" dirty="0"/>
              <a:t> said. “What they send is typically going to planets and the instruments onboard are designed to look at them, not to do astrophysics. Measurements could be designed to optimize this technique while LORRI is still functioning</a:t>
            </a:r>
            <a:r>
              <a:rPr lang="en-US" sz="2150" dirty="0" smtClean="0"/>
              <a:t>.”</a:t>
            </a:r>
            <a:r>
              <a:rPr lang="en-US" sz="2150" dirty="0" err="1" smtClean="0"/>
              <a:t>Zemcov’s</a:t>
            </a:r>
            <a:r>
              <a:rPr lang="en-US" sz="2150" dirty="0" smtClean="0"/>
              <a:t> </a:t>
            </a:r>
            <a:r>
              <a:rPr lang="en-US" sz="2150" dirty="0"/>
              <a:t>method harkens back to NASA’s first long distance missions Pioneer 10 and 11 in 1972 and 1974. Light detectors on the instruments measured the brightness of objects outside the Milky Way and made the first direct benchmark of the cosmic optical background</a:t>
            </a:r>
            <a:r>
              <a:rPr lang="en-US" sz="2150" dirty="0" smtClean="0"/>
              <a:t>. “</a:t>
            </a:r>
            <a:r>
              <a:rPr lang="en-US" sz="2150" dirty="0"/>
              <a:t>With a carefully designed survey, we should be able to produce a definitive measurement of the diffuse light in the local universe and a tight constraint on the light from galaxies in the optical wavebands,” </a:t>
            </a:r>
            <a:r>
              <a:rPr lang="en-US" sz="2150" dirty="0" err="1"/>
              <a:t>Zemcov</a:t>
            </a:r>
            <a:r>
              <a:rPr lang="en-US" sz="2150" dirty="0"/>
              <a:t> </a:t>
            </a:r>
            <a:r>
              <a:rPr lang="en-US" sz="2150" dirty="0" smtClean="0"/>
              <a:t>said. Archived </a:t>
            </a:r>
            <a:r>
              <a:rPr lang="en-US" sz="2150" dirty="0"/>
              <a:t>data from New Horizon’s Long Range Reconnaissance Imager show “the power of LORRI for precise low-foreground measurements of the cosmic optical background,” </a:t>
            </a:r>
            <a:r>
              <a:rPr lang="en-US" sz="2150" dirty="0" err="1"/>
              <a:t>Zemcov</a:t>
            </a:r>
            <a:r>
              <a:rPr lang="en-US" sz="2150" dirty="0"/>
              <a:t> wrote in the </a:t>
            </a:r>
            <a:r>
              <a:rPr lang="en-US" sz="2150" dirty="0" smtClean="0"/>
              <a:t>paper. Chi </a:t>
            </a:r>
            <a:r>
              <a:rPr lang="en-US" sz="2150" dirty="0"/>
              <a:t>Nguyen, a Ph.D. student in RIT’s astrophysical sciences and technology program, mined data sets from New Horizons’ 2006 launch, Jupiter fly-by and cruise phase. She isolated four different spots on the sky between Jupiter and Uranus, captured in 2007, 2008 and 2010, that met their criteria: looking away from the solar system and looking out the </a:t>
            </a:r>
            <a:r>
              <a:rPr lang="en-US" sz="2150" dirty="0" smtClean="0"/>
              <a:t>galaxy. Poppy </a:t>
            </a:r>
            <a:r>
              <a:rPr lang="en-US" sz="2150" dirty="0" err="1"/>
              <a:t>Immel</a:t>
            </a:r>
            <a:r>
              <a:rPr lang="en-US" sz="2150" dirty="0"/>
              <a:t>, an undergraduate majoring in math and computer science, generated the data cuts and determined the photometric calibration of the instrument. Other co-authors include </a:t>
            </a:r>
            <a:r>
              <a:rPr lang="en-US" sz="2150" dirty="0" err="1"/>
              <a:t>Asantha</a:t>
            </a:r>
            <a:r>
              <a:rPr lang="en-US" sz="2150" dirty="0"/>
              <a:t> </a:t>
            </a:r>
            <a:r>
              <a:rPr lang="en-US" sz="2150" dirty="0" err="1"/>
              <a:t>Cooray</a:t>
            </a:r>
            <a:r>
              <a:rPr lang="en-US" sz="2150" dirty="0"/>
              <a:t> from University of California Irvine; Carey </a:t>
            </a:r>
            <a:r>
              <a:rPr lang="en-US" sz="2150" dirty="0" err="1"/>
              <a:t>Lisee</a:t>
            </a:r>
            <a:r>
              <a:rPr lang="en-US" sz="2150" dirty="0"/>
              <a:t> from Johns Hopkins University; and Andrew </a:t>
            </a:r>
            <a:r>
              <a:rPr lang="en-US" sz="2150" dirty="0" err="1"/>
              <a:t>Poppe</a:t>
            </a:r>
            <a:r>
              <a:rPr lang="en-US" sz="2150" dirty="0"/>
              <a:t> from UC Berkeley. </a:t>
            </a:r>
            <a:r>
              <a:rPr lang="en-US" sz="2150" dirty="0" err="1"/>
              <a:t>Zemcov</a:t>
            </a:r>
            <a:r>
              <a:rPr lang="en-US" sz="2150" dirty="0"/>
              <a:t> is affiliated with the Jet Propulsion Laboratory.</a:t>
            </a:r>
          </a:p>
        </p:txBody>
      </p:sp>
      <p:sp>
        <p:nvSpPr>
          <p:cNvPr id="3" name="TextBox 2"/>
          <p:cNvSpPr txBox="1"/>
          <p:nvPr/>
        </p:nvSpPr>
        <p:spPr>
          <a:xfrm>
            <a:off x="10668000" y="10896600"/>
            <a:ext cx="4953000" cy="1569660"/>
          </a:xfrm>
          <a:prstGeom prst="rect">
            <a:avLst/>
          </a:prstGeom>
          <a:noFill/>
        </p:spPr>
        <p:txBody>
          <a:bodyPr wrap="square" rtlCol="0">
            <a:spAutoFit/>
          </a:bodyPr>
          <a:lstStyle/>
          <a:p>
            <a:r>
              <a:rPr lang="en-US" sz="1600" dirty="0" smtClean="0">
                <a:solidFill>
                  <a:schemeClr val="bg1">
                    <a:lumMod val="50000"/>
                  </a:schemeClr>
                </a:solidFill>
              </a:rPr>
              <a:t>The </a:t>
            </a:r>
            <a:r>
              <a:rPr lang="en-US" sz="1600" dirty="0">
                <a:solidFill>
                  <a:schemeClr val="bg1">
                    <a:lumMod val="50000"/>
                  </a:schemeClr>
                </a:solidFill>
              </a:rPr>
              <a:t>New Horizons spacecraft flew by Pluto and </a:t>
            </a:r>
            <a:r>
              <a:rPr lang="en-US" sz="1600" dirty="0" smtClean="0">
                <a:solidFill>
                  <a:schemeClr val="bg1">
                    <a:lumMod val="50000"/>
                  </a:schemeClr>
                </a:solidFill>
              </a:rPr>
              <a:t>is headed </a:t>
            </a:r>
            <a:r>
              <a:rPr lang="en-US" sz="1600" dirty="0">
                <a:solidFill>
                  <a:schemeClr val="bg1">
                    <a:lumMod val="50000"/>
                  </a:schemeClr>
                </a:solidFill>
              </a:rPr>
              <a:t>for the Kuiper Belt in the outer solar system. The space camera aboard New Horizons, in the artist’s illustration above, could be used to re-measure the brightness of the cosmic optical background, said RIT scientist Michael </a:t>
            </a:r>
            <a:r>
              <a:rPr lang="en-US" sz="1600" dirty="0" err="1">
                <a:solidFill>
                  <a:schemeClr val="bg1">
                    <a:lumMod val="50000"/>
                  </a:schemeClr>
                </a:solidFill>
              </a:rPr>
              <a:t>Zemcov</a:t>
            </a:r>
            <a:r>
              <a:rPr lang="en-US" sz="1600" dirty="0">
                <a:solidFill>
                  <a:schemeClr val="bg1">
                    <a:lumMod val="50000"/>
                  </a:schemeClr>
                </a:solidFill>
              </a:rPr>
              <a: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571"/>
          <a:stretch/>
        </p:blipFill>
        <p:spPr>
          <a:xfrm>
            <a:off x="10668000" y="5321784"/>
            <a:ext cx="4953000" cy="5436932"/>
          </a:xfrm>
          <a:prstGeom prst="rect">
            <a:avLst/>
          </a:prstGeom>
        </p:spPr>
      </p:pic>
    </p:spTree>
    <p:extLst>
      <p:ext uri="{BB962C8B-B14F-4D97-AF65-F5344CB8AC3E}">
        <p14:creationId xmlns:p14="http://schemas.microsoft.com/office/powerpoint/2010/main" val="71937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600200" y="1309916"/>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pic>
        <p:nvPicPr>
          <p:cNvPr id="9" name="Picture 8"/>
          <p:cNvPicPr>
            <a:picLocks noChangeAspect="1"/>
          </p:cNvPicPr>
          <p:nvPr/>
        </p:nvPicPr>
        <p:blipFill rotWithShape="1">
          <a:blip r:embed="rId3"/>
          <a:srcRect l="7800" r="3309"/>
          <a:stretch/>
        </p:blipFill>
        <p:spPr>
          <a:xfrm>
            <a:off x="1600201" y="1320740"/>
            <a:ext cx="14173200" cy="1719250"/>
          </a:xfrm>
          <a:prstGeom prst="rect">
            <a:avLst/>
          </a:prstGeom>
        </p:spPr>
      </p:pic>
      <p:sp>
        <p:nvSpPr>
          <p:cNvPr id="14" name="TextBox 13"/>
          <p:cNvSpPr txBox="1"/>
          <p:nvPr/>
        </p:nvSpPr>
        <p:spPr>
          <a:xfrm>
            <a:off x="1690349" y="3517166"/>
            <a:ext cx="7910852" cy="8217634"/>
          </a:xfrm>
          <a:prstGeom prst="rect">
            <a:avLst/>
          </a:prstGeom>
          <a:noFill/>
        </p:spPr>
        <p:txBody>
          <a:bodyPr wrap="square" lIns="457200" rIns="457200" rtlCol="0">
            <a:spAutoFit/>
          </a:bodyPr>
          <a:lstStyle/>
          <a:p>
            <a:r>
              <a:rPr lang="en-US" sz="2200" dirty="0"/>
              <a:t>August 20, </a:t>
            </a:r>
            <a:r>
              <a:rPr lang="en-US" sz="2200" dirty="0" smtClean="0"/>
              <a:t>2017</a:t>
            </a:r>
          </a:p>
          <a:p>
            <a:endParaRPr lang="en-US" sz="2200" dirty="0"/>
          </a:p>
          <a:p>
            <a:r>
              <a:rPr lang="en-US" sz="2200" dirty="0" smtClean="0"/>
              <a:t>Most </a:t>
            </a:r>
            <a:r>
              <a:rPr lang="en-US" sz="2200" dirty="0"/>
              <a:t>objects in the center of the Milky Way are so highly obscured from our view by intervening dust that, at wavelengths visible to the naked eye, only about one photon out of every trillion emitted by them toward the Earth actually reaches our planet. This makes it impossible to observe the copious visible light emitted by the Galactic center’s stars, hot gas, the accretion disk encircling the supermassive black hole, and many other objects. The amount of obscuration decreases rapidly with increasing wavelength and thus most of our information about the Galactic center’s resident objects and gas comes from infrared and radio observations. </a:t>
            </a:r>
            <a:endParaRPr lang="en-US" sz="2200" dirty="0" smtClean="0"/>
          </a:p>
          <a:p>
            <a:endParaRPr lang="en-US" sz="2200" dirty="0"/>
          </a:p>
          <a:p>
            <a:r>
              <a:rPr lang="en-US" sz="2200" dirty="0"/>
              <a:t>For some Galactic center stars, those that are embedded in dust shells of their own making, the obscuration is even more extreme. Among these are five infrared-luminous objects known as the Infrared Quintuplet, located at the center of a cluster of hundreds of hot and massive stars, which has been given the name Quintuplet Cluster. The Quintuplet Cluster is only 30 parsecs (100 light years) distant from the central massive black hole at the very center of our galaxy. </a:t>
            </a:r>
            <a:endParaRPr lang="en-US" sz="2200" dirty="0" smtClean="0"/>
          </a:p>
        </p:txBody>
      </p:sp>
      <p:sp>
        <p:nvSpPr>
          <p:cNvPr id="15" name="TextBox 14"/>
          <p:cNvSpPr txBox="1"/>
          <p:nvPr/>
        </p:nvSpPr>
        <p:spPr>
          <a:xfrm>
            <a:off x="1600200" y="12064915"/>
            <a:ext cx="14173200" cy="11264622"/>
          </a:xfrm>
          <a:prstGeom prst="rect">
            <a:avLst/>
          </a:prstGeom>
          <a:noFill/>
        </p:spPr>
        <p:txBody>
          <a:bodyPr wrap="square" lIns="457200" rIns="457200" rtlCol="0">
            <a:spAutoFit/>
          </a:bodyPr>
          <a:lstStyle>
            <a:defPPr>
              <a:defRPr lang="en-US"/>
            </a:defPPr>
            <a:lvl1pPr>
              <a:defRPr sz="2000"/>
            </a:lvl1pPr>
          </a:lstStyle>
          <a:p>
            <a:r>
              <a:rPr lang="en-US" sz="2200" dirty="0"/>
              <a:t>The difficulty in observing these five stars is greater, not only due to the additional obscuration by their dust shells, but also because the shells are warmed by their central stars and emit bright infrared continuum radiation, diluting any infrared light from the stars themselves. The combination of these effects has made it very challenging, if not impossible, at any infrared wavelength to detect light from the </a:t>
            </a:r>
            <a:r>
              <a:rPr lang="en-US" sz="2200" dirty="0" smtClean="0"/>
              <a:t>interiors of </a:t>
            </a:r>
            <a:r>
              <a:rPr lang="en-US" sz="2200" dirty="0"/>
              <a:t>the shells leaking through the dust “cocoons” and surviving the </a:t>
            </a:r>
            <a:r>
              <a:rPr lang="en-US" sz="2200" dirty="0" smtClean="0"/>
              <a:t>journey through the interstellar dust to our telescopes, or so it was thought. Thus, little has been learned about natures of these objects since they were discovered over a quarter century ago. The only clues were high-resolution infrared images which showed that the dust emission from two of the five resembled pinwheels. Previously this phenomenon had only been seen outside of the Galactic center, in a few objects identified as Wolf-</a:t>
            </a:r>
            <a:r>
              <a:rPr lang="en-US" sz="2200" dirty="0" err="1" smtClean="0"/>
              <a:t>Rayet</a:t>
            </a:r>
            <a:r>
              <a:rPr lang="en-US" sz="2200" dirty="0" smtClean="0"/>
              <a:t> colliding wind binaries, which are double star systems comprised of extremely luminous hot stars with massive winds.</a:t>
            </a:r>
          </a:p>
          <a:p>
            <a:endParaRPr lang="en-US" sz="2200" dirty="0" smtClean="0"/>
          </a:p>
          <a:p>
            <a:r>
              <a:rPr lang="en-US" sz="2200" dirty="0" smtClean="0"/>
              <a:t>Several years ago, while using NIFS at Gemini North for an unrelated research program, Tom </a:t>
            </a:r>
            <a:r>
              <a:rPr lang="en-US" sz="2200" dirty="0" err="1" smtClean="0"/>
              <a:t>Geballe</a:t>
            </a:r>
            <a:r>
              <a:rPr lang="en-US" sz="2200" dirty="0" smtClean="0"/>
              <a:t> serendipitously discovered a very faint and broad emission line due to hot helium gas near 1.7 microns in the infrared spectrum of one of the Quintuplet stars. Prompted by this, a team consisting of him, Paco Najarro (Centro de </a:t>
            </a:r>
            <a:r>
              <a:rPr lang="en-US" sz="2200" dirty="0" err="1" smtClean="0"/>
              <a:t>Astrobiología</a:t>
            </a:r>
            <a:r>
              <a:rPr lang="en-US" sz="2200" dirty="0" smtClean="0"/>
              <a:t>, Spain), Don Figer (Rochester Institute of Technology), and Diego de la Fuente (Universidad Nacional </a:t>
            </a:r>
            <a:r>
              <a:rPr lang="en-US" sz="2200" dirty="0" err="1" smtClean="0"/>
              <a:t>Autónoma</a:t>
            </a:r>
            <a:r>
              <a:rPr lang="en-US" sz="2200" dirty="0" smtClean="0"/>
              <a:t> de México) successfully proposed to use NIFS and GNIRS to obtain sensitive spectra of all five members of the infrared Quintuplet, not only near 1.7 microns, but also down to wavelengths as short as 1.0 micron. Near the short end of that wavelength range, one photon in several thousand survives the journey first through the dust cocoon and then from the Galactic center to Earth. That fraction is much larger than the one in a trillion at visible wavelengths, but is still tiny. However, the contaminating emission from the warm dust shells is greatly reduced, increasing the contrast between any spectral features emitted from inside the dust shells and the continuum emission from the shells themselves. Thus, the team reasoned that with a large telescope, a sensitive spectrograph, and less dilution from the warm dust, they would be able to detect the faint light coming from within the cocoons. </a:t>
            </a:r>
          </a:p>
          <a:p>
            <a:endParaRPr lang="en-US" sz="2200" dirty="0" smtClean="0"/>
          </a:p>
          <a:p>
            <a:r>
              <a:rPr lang="en-US" sz="2200" dirty="0" smtClean="0"/>
              <a:t>The spectra, recently published in The Astrophysical Journal, reveal the presence of emission lines from four of the five members of the Quintuplet, and have allowed us to definitively identify the four as containing late-type, carbon-rich Wolf-</a:t>
            </a:r>
            <a:r>
              <a:rPr lang="en-US" sz="2200" dirty="0" err="1" smtClean="0"/>
              <a:t>Rayet</a:t>
            </a:r>
            <a:r>
              <a:rPr lang="en-US" sz="2200" dirty="0" smtClean="0"/>
              <a:t> stars, as was suspected based on the earlier imaging. These massive stars are only a few million years old, but have completely lost their outer hydrogen-rich layers and probably do not have much longer to exist before exploding violently as supernovae. </a:t>
            </a:r>
          </a:p>
          <a:p>
            <a:endParaRPr lang="en-US" sz="2200" dirty="0" smtClean="0"/>
          </a:p>
          <a:p>
            <a:endParaRPr lang="en-US" sz="22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60"/>
          <a:stretch/>
        </p:blipFill>
        <p:spPr>
          <a:xfrm>
            <a:off x="9525000" y="3084899"/>
            <a:ext cx="5999139" cy="6694776"/>
          </a:xfrm>
          <a:prstGeom prst="rect">
            <a:avLst/>
          </a:prstGeom>
        </p:spPr>
      </p:pic>
      <p:sp>
        <p:nvSpPr>
          <p:cNvPr id="4" name="TextBox 3"/>
          <p:cNvSpPr txBox="1"/>
          <p:nvPr/>
        </p:nvSpPr>
        <p:spPr>
          <a:xfrm>
            <a:off x="9772155" y="9779675"/>
            <a:ext cx="5772645" cy="2031325"/>
          </a:xfrm>
          <a:prstGeom prst="rect">
            <a:avLst/>
          </a:prstGeom>
          <a:noFill/>
        </p:spPr>
        <p:txBody>
          <a:bodyPr wrap="square" rtlCol="0">
            <a:spAutoFit/>
          </a:bodyPr>
          <a:lstStyle/>
          <a:p>
            <a:r>
              <a:rPr lang="en-US" sz="1400" dirty="0">
                <a:solidFill>
                  <a:schemeClr val="bg1">
                    <a:lumMod val="50000"/>
                  </a:schemeClr>
                </a:solidFill>
              </a:rPr>
              <a:t>J-band spectra of three of the five members of the Infrared Quintuplet showing emission lines of neutral helium and ionized carbon. The continuum radiation from the stars and their dust shells actually decrease rapidly from longer to shorter wavelengths and is barely detectable at the short wavelength edge of these spectra. In the figure the spectra have been “flattened” to more easily reveal the line emission. The increasing “noisiness” of the spectra toward their short wavelength edges demonstrates the increasing difficulty of detecting any light at all from these objects at those wavelengths.</a:t>
            </a:r>
          </a:p>
        </p:txBody>
      </p:sp>
    </p:spTree>
    <p:extLst>
      <p:ext uri="{BB962C8B-B14F-4D97-AF65-F5344CB8AC3E}">
        <p14:creationId xmlns:p14="http://schemas.microsoft.com/office/powerpoint/2010/main" val="408123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01" y="22936200"/>
            <a:ext cx="2057400" cy="1574195"/>
          </a:xfrm>
          <a:prstGeom prst="rect">
            <a:avLst/>
          </a:prstGeom>
          <a:ln>
            <a:noFill/>
          </a:ln>
        </p:spPr>
      </p:pic>
      <p:sp>
        <p:nvSpPr>
          <p:cNvPr id="2" name="Rectangle 1"/>
          <p:cNvSpPr/>
          <p:nvPr/>
        </p:nvSpPr>
        <p:spPr>
          <a:xfrm>
            <a:off x="1581150" y="1431758"/>
            <a:ext cx="14173200" cy="214884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4" name="TextBox 13"/>
          <p:cNvSpPr txBox="1"/>
          <p:nvPr/>
        </p:nvSpPr>
        <p:spPr>
          <a:xfrm>
            <a:off x="1600200" y="12954000"/>
            <a:ext cx="14173200" cy="10064294"/>
          </a:xfrm>
          <a:prstGeom prst="rect">
            <a:avLst/>
          </a:prstGeom>
          <a:noFill/>
        </p:spPr>
        <p:txBody>
          <a:bodyPr wrap="square" lIns="457200" rIns="457200" rtlCol="0">
            <a:spAutoFit/>
          </a:bodyPr>
          <a:lstStyle/>
          <a:p>
            <a:r>
              <a:rPr lang="en-US" sz="2400" dirty="0"/>
              <a:t>ROCHESTER, N.Y. — Imaging technology advanced by researchers at the Rochester Institute of Technology (RIT) and the Florida Institute of Technology (FIT) is being tested on the International Space Station (ISS) and could someday be used on future space telescopes. </a:t>
            </a:r>
            <a:br>
              <a:rPr lang="en-US" sz="2400" dirty="0"/>
            </a:br>
            <a:r>
              <a:rPr lang="en-US" sz="2400" dirty="0"/>
              <a:t/>
            </a:r>
            <a:br>
              <a:rPr lang="en-US" sz="2400" dirty="0"/>
            </a:br>
            <a:r>
              <a:rPr lang="en-US" sz="2400" dirty="0"/>
              <a:t>A new twist on the charge injection device (CID) camera, originally developed in 1972 by General Electric Co., fine-tunes the array of pixels for improved exposure control in low-light conditions. The enhanced technology could give scientists a new method for imaging planets around other stars and improve the search for habitable Earth-like planets. </a:t>
            </a:r>
            <a:br>
              <a:rPr lang="en-US" sz="2400" dirty="0"/>
            </a:br>
            <a:r>
              <a:rPr lang="en-US" sz="2400" dirty="0"/>
              <a:t/>
            </a:r>
            <a:br>
              <a:rPr lang="en-US" sz="2400" dirty="0"/>
            </a:br>
            <a:r>
              <a:rPr lang="en-US" sz="2400" dirty="0"/>
              <a:t>Zoran </a:t>
            </a:r>
            <a:r>
              <a:rPr lang="en-US" sz="2400" dirty="0" err="1"/>
              <a:t>Ninkov</a:t>
            </a:r>
            <a:r>
              <a:rPr lang="en-US" sz="2400" dirty="0"/>
              <a:t>, professor at RIT's Chester F. Carlson Center for Imaging Science, and Daniel </a:t>
            </a:r>
            <a:r>
              <a:rPr lang="en-US" sz="2400" dirty="0" err="1"/>
              <a:t>Batcheldor</a:t>
            </a:r>
            <a:r>
              <a:rPr lang="en-US" sz="2400" dirty="0"/>
              <a:t>, head of physics and Space Sciences at FIT, designed the charge injection device camera to capture contrasts between light emitted by astronomical objects. </a:t>
            </a:r>
            <a:br>
              <a:rPr lang="en-US" sz="2400" dirty="0"/>
            </a:br>
            <a:r>
              <a:rPr lang="en-US" sz="2400" dirty="0"/>
              <a:t/>
            </a:r>
            <a:br>
              <a:rPr lang="en-US" sz="2400" dirty="0"/>
            </a:br>
            <a:r>
              <a:rPr lang="en-US" sz="2400" dirty="0"/>
              <a:t>"CID arrays offer considerable promise in many applications due to the focal plane architecture that allows random pixel access and nondestructive readout," </a:t>
            </a:r>
            <a:r>
              <a:rPr lang="en-US" sz="2400" dirty="0" err="1"/>
              <a:t>Ninkov</a:t>
            </a:r>
            <a:r>
              <a:rPr lang="en-US" sz="2400" dirty="0"/>
              <a:t> said. “In addition to improving presently available devices, the development of next-generation imaging arrays promise considerable flexibility in read-out and on-chip processing for the future." </a:t>
            </a:r>
            <a:br>
              <a:rPr lang="en-US" sz="2400" dirty="0"/>
            </a:br>
            <a:r>
              <a:rPr lang="en-US" sz="2400" dirty="0"/>
              <a:t/>
            </a:r>
            <a:br>
              <a:rPr lang="en-US" sz="2400" dirty="0"/>
            </a:br>
            <a:r>
              <a:rPr lang="en-US" sz="2400" dirty="0"/>
              <a:t>A SpaceX Falcon 9 rocket carried the charge injection device to the ISS in the cargo of supplies and science experiments in February. Astronauts have installed the camera on a platform outside the space station and will test the camera for six months. </a:t>
            </a:r>
            <a:br>
              <a:rPr lang="en-US" sz="2400" dirty="0"/>
            </a:br>
            <a:r>
              <a:rPr lang="en-US" sz="2400" dirty="0"/>
              <a:t/>
            </a:r>
            <a:br>
              <a:rPr lang="en-US" sz="2400" dirty="0"/>
            </a:br>
            <a:r>
              <a:rPr lang="en-US" sz="2400" dirty="0"/>
              <a:t>"We expect to start seeing results by the end of April," </a:t>
            </a:r>
            <a:r>
              <a:rPr lang="en-US" sz="2400" dirty="0" err="1"/>
              <a:t>Batcheldor</a:t>
            </a:r>
            <a:r>
              <a:rPr lang="en-US" sz="2400" dirty="0"/>
              <a:t> said. "A complex test pattern will be sent from a successfully operated camera through the ISS systems and down to the ground. A successful demonstration of CIDs on the International Space Station will put this technology at the NASA Technology Readiness Level 8, which means it's ready to fly as a primary instrument on a future space telescope."</a:t>
            </a:r>
          </a:p>
        </p:txBody>
      </p:sp>
      <p:pic>
        <p:nvPicPr>
          <p:cNvPr id="3" name="Picture 2"/>
          <p:cNvPicPr>
            <a:picLocks noChangeAspect="1"/>
          </p:cNvPicPr>
          <p:nvPr/>
        </p:nvPicPr>
        <p:blipFill rotWithShape="1">
          <a:blip r:embed="rId3"/>
          <a:srcRect l="5826" t="6663" r="48705" b="22672"/>
          <a:stretch/>
        </p:blipFill>
        <p:spPr>
          <a:xfrm>
            <a:off x="1676400" y="1600200"/>
            <a:ext cx="6019800" cy="1676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4038600"/>
            <a:ext cx="11582400" cy="8686800"/>
          </a:xfrm>
          <a:prstGeom prst="rect">
            <a:avLst/>
          </a:prstGeom>
        </p:spPr>
      </p:pic>
      <p:sp>
        <p:nvSpPr>
          <p:cNvPr id="11" name="TextBox 10"/>
          <p:cNvSpPr txBox="1"/>
          <p:nvPr/>
        </p:nvSpPr>
        <p:spPr>
          <a:xfrm>
            <a:off x="1600200" y="3225225"/>
            <a:ext cx="14124213" cy="584775"/>
          </a:xfrm>
          <a:prstGeom prst="rect">
            <a:avLst/>
          </a:prstGeom>
          <a:noFill/>
        </p:spPr>
        <p:txBody>
          <a:bodyPr wrap="square" rtlCol="0">
            <a:spAutoFit/>
          </a:bodyPr>
          <a:lstStyle/>
          <a:p>
            <a:pPr algn="ctr"/>
            <a:r>
              <a:rPr lang="en-US" sz="3200" b="1" dirty="0">
                <a:solidFill>
                  <a:srgbClr val="000000"/>
                </a:solidFill>
                <a:latin typeface="Arial" panose="020B0604020202020204" pitchFamily="34" charset="0"/>
              </a:rPr>
              <a:t>RIT, FIT Camera Being Tested on ISS</a:t>
            </a:r>
            <a:endParaRPr lang="en-US" sz="2800" dirty="0"/>
          </a:p>
        </p:txBody>
      </p:sp>
    </p:spTree>
    <p:extLst>
      <p:ext uri="{BB962C8B-B14F-4D97-AF65-F5344CB8AC3E}">
        <p14:creationId xmlns:p14="http://schemas.microsoft.com/office/powerpoint/2010/main" val="1870983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3">
      <a:dk1>
        <a:sysClr val="windowText" lastClr="000000"/>
      </a:dk1>
      <a:lt1>
        <a:srgbClr val="C7C3BD"/>
      </a:lt1>
      <a:dk2>
        <a:srgbClr val="283138"/>
      </a:dk2>
      <a:lt2>
        <a:srgbClr val="513127"/>
      </a:lt2>
      <a:accent1>
        <a:srgbClr val="838D9B"/>
      </a:accent1>
      <a:accent2>
        <a:srgbClr val="513127"/>
      </a:accent2>
      <a:accent3>
        <a:srgbClr val="F96302"/>
      </a:accent3>
      <a:accent4>
        <a:srgbClr val="94147C"/>
      </a:accent4>
      <a:accent5>
        <a:srgbClr val="5D5AD2"/>
      </a:accent5>
      <a:accent6>
        <a:srgbClr val="6F6C7D"/>
      </a:accent6>
      <a:hlink>
        <a:srgbClr val="6187E3"/>
      </a:hlink>
      <a:folHlink>
        <a:srgbClr val="7B8EB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rgbClr val="C7C3BD"/>
    </a:lt1>
    <a:dk2>
      <a:srgbClr val="283138"/>
    </a:dk2>
    <a:lt2>
      <a:srgbClr val="513127"/>
    </a:lt2>
    <a:accent1>
      <a:srgbClr val="838D9B"/>
    </a:accent1>
    <a:accent2>
      <a:srgbClr val="513127"/>
    </a:accent2>
    <a:accent3>
      <a:srgbClr val="F96302"/>
    </a:accent3>
    <a:accent4>
      <a:srgbClr val="94147C"/>
    </a:accent4>
    <a:accent5>
      <a:srgbClr val="5D5AD2"/>
    </a:accent5>
    <a:accent6>
      <a:srgbClr val="6F6C7D"/>
    </a:accent6>
    <a:hlink>
      <a:srgbClr val="6187E3"/>
    </a:hlink>
    <a:folHlink>
      <a:srgbClr val="7B8EB8"/>
    </a:folHlink>
  </a:clrScheme>
</a:themeOverride>
</file>

<file path=docProps/app.xml><?xml version="1.0" encoding="utf-8"?>
<Properties xmlns="http://schemas.openxmlformats.org/officeDocument/2006/extended-properties" xmlns:vt="http://schemas.openxmlformats.org/officeDocument/2006/docPropsVTypes">
  <Template/>
  <TotalTime>873</TotalTime>
  <Words>4727</Words>
  <Application>Microsoft Office PowerPoint</Application>
  <PresentationFormat>Custom</PresentationFormat>
  <Paragraphs>144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Franklin Gothic Book</vt:lpstr>
      <vt:lpstr>Franklin Gothic Medium</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Anastasian Rzhevskaya</dc:creator>
  <cp:lastModifiedBy>Robyn Rosechandler</cp:lastModifiedBy>
  <cp:revision>76</cp:revision>
  <cp:lastPrinted>2018-03-21T16:07:22Z</cp:lastPrinted>
  <dcterms:created xsi:type="dcterms:W3CDTF">2013-07-18T19:09:41Z</dcterms:created>
  <dcterms:modified xsi:type="dcterms:W3CDTF">2018-03-21T18:51:41Z</dcterms:modified>
</cp:coreProperties>
</file>