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  <p:sldMasterId id="2147483925" r:id="rId2"/>
  </p:sldMasterIdLst>
  <p:notesMasterIdLst>
    <p:notesMasterId r:id="rId9"/>
  </p:notesMasterIdLst>
  <p:sldIdLst>
    <p:sldId id="313" r:id="rId3"/>
    <p:sldId id="314" r:id="rId4"/>
    <p:sldId id="315" r:id="rId5"/>
    <p:sldId id="316" r:id="rId6"/>
    <p:sldId id="317" r:id="rId7"/>
    <p:sldId id="318" r:id="rId8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3" userDrawn="1">
          <p15:clr>
            <a:srgbClr val="A4A3A4"/>
          </p15:clr>
        </p15:guide>
        <p15:guide id="2" orient="horz" pos="2618" userDrawn="1">
          <p15:clr>
            <a:srgbClr val="A4A3A4"/>
          </p15:clr>
        </p15:guide>
        <p15:guide id="3" orient="horz" pos="1983" userDrawn="1">
          <p15:clr>
            <a:srgbClr val="A4A3A4"/>
          </p15:clr>
        </p15:guide>
        <p15:guide id="4" orient="horz" pos="78" userDrawn="1">
          <p15:clr>
            <a:srgbClr val="A4A3A4"/>
          </p15:clr>
        </p15:guide>
        <p15:guide id="5" orient="horz" pos="1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ner" initials="r" lastIdx="4" clrIdx="0"/>
  <p:cmAuthor id="1" name="Marion Lang" initials="ML" lastIdx="1" clrIdx="1"/>
  <p:cmAuthor id="2" name="Katja Dutzi" initials="KD" lastIdx="3" clrIdx="2">
    <p:extLst>
      <p:ext uri="{19B8F6BF-5375-455C-9EA6-DF929625EA0E}">
        <p15:presenceInfo xmlns:p15="http://schemas.microsoft.com/office/powerpoint/2012/main" userId="S-1-5-21-2507913685-2836001077-2518403693-2705" providerId="AD"/>
      </p:ext>
    </p:extLst>
  </p:cmAuthor>
  <p:cmAuthor id="3" name="Anika Skorna" initials="AS" lastIdx="8" clrIdx="3">
    <p:extLst>
      <p:ext uri="{19B8F6BF-5375-455C-9EA6-DF929625EA0E}">
        <p15:presenceInfo xmlns:p15="http://schemas.microsoft.com/office/powerpoint/2012/main" userId="S-1-5-21-2507913685-2836001077-2518403693-3844" providerId="AD"/>
      </p:ext>
    </p:extLst>
  </p:cmAuthor>
  <p:cmAuthor id="4" name="Matthias Peters" initials="MP" lastIdx="2" clrIdx="4">
    <p:extLst>
      <p:ext uri="{19B8F6BF-5375-455C-9EA6-DF929625EA0E}">
        <p15:presenceInfo xmlns:p15="http://schemas.microsoft.com/office/powerpoint/2012/main" userId="S-1-5-21-2507913685-2836001077-2518403693-1390" providerId="AD"/>
      </p:ext>
    </p:extLst>
  </p:cmAuthor>
  <p:cmAuthor id="5" name="Thomas Renner" initials="TR" lastIdx="7" clrIdx="5">
    <p:extLst>
      <p:ext uri="{19B8F6BF-5375-455C-9EA6-DF929625EA0E}">
        <p15:presenceInfo xmlns:p15="http://schemas.microsoft.com/office/powerpoint/2012/main" userId="S-1-5-21-2507913685-2836001077-2518403693-1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702"/>
    <a:srgbClr val="3FA535"/>
    <a:srgbClr val="0069B4"/>
    <a:srgbClr val="E4003A"/>
    <a:srgbClr val="E2003B"/>
    <a:srgbClr val="E3931C"/>
    <a:srgbClr val="000000"/>
    <a:srgbClr val="0080FF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93933" autoAdjust="0"/>
  </p:normalViewPr>
  <p:slideViewPr>
    <p:cSldViewPr showGuides="1">
      <p:cViewPr varScale="1">
        <p:scale>
          <a:sx n="141" d="100"/>
          <a:sy n="141" d="100"/>
        </p:scale>
        <p:origin x="768" y="120"/>
      </p:cViewPr>
      <p:guideLst>
        <p:guide pos="113"/>
        <p:guide orient="horz" pos="2618"/>
        <p:guide orient="horz" pos="1983"/>
        <p:guide orient="horz" pos="78"/>
        <p:guide orient="horz" pos="1720"/>
      </p:guideLst>
    </p:cSldViewPr>
  </p:slideViewPr>
  <p:outlineViewPr>
    <p:cViewPr>
      <p:scale>
        <a:sx n="33" d="100"/>
        <a:sy n="33" d="100"/>
      </p:scale>
      <p:origin x="0" y="4746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5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74DC44-B731-4111-87FF-9E8418AE14CE}" type="datetimeFigureOut">
              <a:rPr lang="de-DE"/>
              <a:pPr>
                <a:defRPr/>
              </a:pPr>
              <a:t>06.07.2020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7BBE23-B488-4BE6-842F-DBFA75278E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21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6251"/>
            <a:fld id="{1CDDB10D-9B0F-4FBC-B02F-4288D075BE40}" type="slidenum">
              <a:rPr lang="de-DE" smtClean="0"/>
              <a:pPr defTabSz="876251"/>
              <a:t>1</a:t>
            </a:fld>
            <a:endParaRPr lang="de-DE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8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74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ps/fs La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265" y="0"/>
            <a:ext cx="4046870" cy="53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Klicken für das Titelformat</a:t>
            </a:r>
          </a:p>
        </p:txBody>
      </p:sp>
    </p:spTree>
    <p:extLst>
      <p:ext uri="{BB962C8B-B14F-4D97-AF65-F5344CB8AC3E}">
        <p14:creationId xmlns:p14="http://schemas.microsoft.com/office/powerpoint/2010/main" val="319821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ps/fs La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265" y="0"/>
            <a:ext cx="4046870" cy="53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Klicken für das Titelformat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DEFF0-8488-4A55-81DD-3651A02F8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31888"/>
            <a:ext cx="3737847" cy="3240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A32C00-63B0-4CF7-8F1E-555EF0CED4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1131888"/>
            <a:ext cx="4103688" cy="3240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8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4000" cy="56689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de-DE" sz="1400" dirty="0">
              <a:solidFill>
                <a:schemeClr val="bg1"/>
              </a:solidFill>
              <a:latin typeface="HelveticaNeue LT 45 Lt" panose="020B040402000202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0" y="540243"/>
            <a:ext cx="9144000" cy="50291"/>
          </a:xfrm>
          <a:prstGeom prst="rect">
            <a:avLst/>
          </a:prstGeom>
          <a:solidFill>
            <a:srgbClr val="E4003A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6" name="Grafik 25" descr="Logo_rot_schwarz_transparen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0329" y="4775236"/>
            <a:ext cx="727255" cy="288032"/>
          </a:xfrm>
          <a:prstGeom prst="rect">
            <a:avLst/>
          </a:prstGeom>
        </p:spPr>
      </p:pic>
      <p:cxnSp>
        <p:nvCxnSpPr>
          <p:cNvPr id="27" name="Gerader Verbinder 26"/>
          <p:cNvCxnSpPr/>
          <p:nvPr userDrawn="1"/>
        </p:nvCxnSpPr>
        <p:spPr>
          <a:xfrm>
            <a:off x="893928" y="4916474"/>
            <a:ext cx="815740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37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972"/>
            <a:ext cx="9144000" cy="42245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8664"/>
            <a:ext cx="2000588" cy="7920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4155926"/>
            <a:ext cx="2411760" cy="723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A186E0-A6D9-4C02-A359-807215552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26" y="1581012"/>
            <a:ext cx="3934374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8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BACC8C-9D8B-4362-B2EB-02A2F91B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TOPTICA and Quantum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E8D75-84F5-4A03-9218-43A2D5933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Founded in 1998 to serve quantum market</a:t>
            </a:r>
          </a:p>
          <a:p>
            <a:pPr lvl="1"/>
            <a:r>
              <a:rPr lang="en-US" dirty="0"/>
              <a:t>Laser cooling and trapping</a:t>
            </a:r>
          </a:p>
          <a:p>
            <a:pPr lvl="1"/>
            <a:r>
              <a:rPr lang="en-US" dirty="0"/>
              <a:t>Initial focus on near-Infrared (</a:t>
            </a:r>
            <a:r>
              <a:rPr lang="en-US" dirty="0" err="1"/>
              <a:t>Rb</a:t>
            </a:r>
            <a:r>
              <a:rPr lang="en-US" dirty="0"/>
              <a:t>, Cs)</a:t>
            </a:r>
          </a:p>
          <a:p>
            <a:r>
              <a:rPr lang="en-US" dirty="0"/>
              <a:t>Remains a core part of our business</a:t>
            </a:r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790B629B-9A56-4137-A058-CA91D706CF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r="9701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EB22F8-AF5C-4284-ABD3-BD077427A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21189"/>
            <a:ext cx="4114800" cy="4212414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A12A561-E846-42CB-BE89-88B9155B962B}"/>
              </a:ext>
            </a:extLst>
          </p:cNvPr>
          <p:cNvPicPr preferRelativeResize="0"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4572000" y="621189"/>
            <a:ext cx="4114800" cy="4014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45340-21FD-4B92-9DDF-23457806BC8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21189"/>
            <a:ext cx="4114800" cy="4049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27534-A261-46CF-91F3-F2C6046E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" y="0"/>
            <a:ext cx="6717984" cy="534143"/>
          </a:xfrm>
        </p:spPr>
        <p:txBody>
          <a:bodyPr/>
          <a:lstStyle/>
          <a:p>
            <a:r>
              <a:rPr lang="en-US" dirty="0"/>
              <a:t>Quantum applications demand ALL Wavelengths!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44A05-8A4C-44DF-85BD-DD50ED278B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31888"/>
            <a:ext cx="3960688" cy="3240087"/>
          </a:xfrm>
        </p:spPr>
        <p:txBody>
          <a:bodyPr/>
          <a:lstStyle/>
          <a:p>
            <a:r>
              <a:rPr lang="en-US" dirty="0"/>
              <a:t>Quantum applications</a:t>
            </a:r>
          </a:p>
          <a:p>
            <a:pPr lvl="1"/>
            <a:r>
              <a:rPr lang="en-US" dirty="0"/>
              <a:t>Computation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Sensing</a:t>
            </a:r>
          </a:p>
          <a:p>
            <a:pPr lvl="2"/>
            <a:r>
              <a:rPr lang="en-US" dirty="0"/>
              <a:t>Example: Optical Clocks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A11A1-FFCE-41EB-8D56-1B7722BF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toward smaller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2A7BC-871C-498B-96B9-2992B8B80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this</a:t>
            </a:r>
          </a:p>
          <a:p>
            <a:r>
              <a:rPr lang="en-US" dirty="0"/>
              <a:t>Turn it into this</a:t>
            </a:r>
          </a:p>
          <a:p>
            <a:r>
              <a:rPr lang="en-US" dirty="0"/>
              <a:t>Flagship projects</a:t>
            </a:r>
          </a:p>
          <a:p>
            <a:pPr lvl="1"/>
            <a:r>
              <a:rPr lang="en-US" dirty="0" err="1"/>
              <a:t>Opticlock</a:t>
            </a:r>
            <a:endParaRPr lang="en-US" dirty="0"/>
          </a:p>
          <a:p>
            <a:pPr lvl="1"/>
            <a:r>
              <a:rPr lang="en-US" dirty="0" err="1"/>
              <a:t>IQClock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221BC7-CA1F-4970-8A18-1F0377C965D1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" b="18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91B134-EF2C-4500-A37D-8FEF8893D8DF}"/>
              </a:ext>
            </a:extLst>
          </p:cNvPr>
          <p:cNvSpPr txBox="1"/>
          <p:nvPr/>
        </p:nvSpPr>
        <p:spPr>
          <a:xfrm>
            <a:off x="4572000" y="4371975"/>
            <a:ext cx="4103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University of Tokyo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3C807D3-BA47-4ACA-84CD-2F7199D5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86" y="1145853"/>
            <a:ext cx="272231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01855-FE72-4013-842E-07BF496F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Rack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C4380-7232-4E1E-82BB-A0DB45D01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Generalized platform</a:t>
            </a:r>
          </a:p>
          <a:p>
            <a:r>
              <a:rPr lang="en-US" dirty="0"/>
              <a:t>Can incorporate any laser</a:t>
            </a:r>
          </a:p>
          <a:p>
            <a:r>
              <a:rPr lang="en-US" dirty="0"/>
              <a:t>Drivers, fiber coupling, locking electronics, etc. all integrated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1E8854-D7E2-4D90-8C99-9C14CB1E4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D58444-B5B3-4771-A18A-C702331C9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22" y="1151731"/>
            <a:ext cx="19758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DFD0-7570-443A-B6C3-34F1A89A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CFAAF-1C90-426E-A070-AB1556C38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Further shrink sources</a:t>
            </a:r>
          </a:p>
          <a:p>
            <a:r>
              <a:rPr lang="en-US" dirty="0"/>
              <a:t>Get integrated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30F2ED-0742-4256-AC66-C3CA0C87A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2050" name="Picture 2" descr="1064nm diode laser module delivers 570mW in space">
            <a:extLst>
              <a:ext uri="{FF2B5EF4-FFF2-40B4-BE49-F238E27FC236}">
                <a16:creationId xmlns:a16="http://schemas.microsoft.com/office/drawing/2014/main" id="{DD751BD4-DCA7-4EE3-8C88-6AA407DC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4794"/>
            <a:ext cx="4114800" cy="31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700F3A-1CE6-4407-BAF7-1CB798FD1A9C}"/>
              </a:ext>
            </a:extLst>
          </p:cNvPr>
          <p:cNvSpPr txBox="1"/>
          <p:nvPr/>
        </p:nvSpPr>
        <p:spPr>
          <a:xfrm>
            <a:off x="4572000" y="4371975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HU Berlin and Ferdinand-Braun </a:t>
            </a:r>
            <a:r>
              <a:rPr lang="en-US" sz="1200" dirty="0" err="1"/>
              <a:t>Institut</a:t>
            </a:r>
            <a:endParaRPr lang="en-US" sz="1200" dirty="0"/>
          </a:p>
        </p:txBody>
      </p:sp>
      <p:pic>
        <p:nvPicPr>
          <p:cNvPr id="2054" name="Picture 6" descr="Miniaturized fiber-coupled diode lasers for spectroscopy">
            <a:extLst>
              <a:ext uri="{FF2B5EF4-FFF2-40B4-BE49-F238E27FC236}">
                <a16:creationId xmlns:a16="http://schemas.microsoft.com/office/drawing/2014/main" id="{0F013C49-8309-4ED9-A62B-48AF5347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5368"/>
            <a:ext cx="4114800" cy="21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20590E-9702-4D5B-BF58-68F76AD4D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57350"/>
            <a:ext cx="4114800" cy="19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</p:bldLst>
  </p:timing>
</p:sld>
</file>

<file path=ppt/theme/theme1.xml><?xml version="1.0" encoding="utf-8"?>
<a:theme xmlns:a="http://schemas.openxmlformats.org/drawingml/2006/main" name="1_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98</Words>
  <Application>Microsoft Office PowerPoint</Application>
  <PresentationFormat>On-screen Show (16:9)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HelveticaNeue LT 45 Lt</vt:lpstr>
      <vt:lpstr>1_Opener</vt:lpstr>
      <vt:lpstr>Inhalt</vt:lpstr>
      <vt:lpstr>PowerPoint Presentation</vt:lpstr>
      <vt:lpstr>TOPTICA and Quantum</vt:lpstr>
      <vt:lpstr>Quantum applications demand ALL Wavelengths!</vt:lpstr>
      <vt:lpstr>Move toward smaller size</vt:lpstr>
      <vt:lpstr>Laser Rack Systems</vt:lpstr>
      <vt:lpstr>Next generation</vt:lpstr>
    </vt:vector>
  </TitlesOfParts>
  <Company>TOPTICA Photonics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</dc:creator>
  <cp:lastModifiedBy>Chris Haimberger</cp:lastModifiedBy>
  <cp:revision>1140</cp:revision>
  <cp:lastPrinted>2018-08-29T14:27:45Z</cp:lastPrinted>
  <dcterms:created xsi:type="dcterms:W3CDTF">2010-09-08T08:40:25Z</dcterms:created>
  <dcterms:modified xsi:type="dcterms:W3CDTF">2020-07-06T16:16:05Z</dcterms:modified>
</cp:coreProperties>
</file>