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57" r:id="rId4"/>
    <p:sldId id="272" r:id="rId5"/>
    <p:sldId id="273" r:id="rId6"/>
    <p:sldId id="286" r:id="rId7"/>
    <p:sldId id="314" r:id="rId8"/>
    <p:sldId id="315" r:id="rId9"/>
    <p:sldId id="289" r:id="rId10"/>
    <p:sldId id="304" r:id="rId11"/>
    <p:sldId id="310" r:id="rId12"/>
    <p:sldId id="313" r:id="rId13"/>
    <p:sldId id="306" r:id="rId14"/>
    <p:sldId id="311" r:id="rId15"/>
    <p:sldId id="307" r:id="rId16"/>
    <p:sldId id="308" r:id="rId17"/>
    <p:sldId id="309" r:id="rId18"/>
    <p:sldId id="312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876"/>
    <a:srgbClr val="129E15"/>
    <a:srgbClr val="34CB0B"/>
    <a:srgbClr val="3B3B3E"/>
    <a:srgbClr val="D51637"/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my\USB_Stick_Ersatz\Frank\Brosch&#252;re\tcsp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my\USB_Stick_Ersatz\Frank\Brosch&#252;re\tcsp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Histogram</a:t>
            </a:r>
          </a:p>
        </c:rich>
      </c:tx>
      <c:layout>
        <c:manualLayout>
          <c:xMode val="edge"/>
          <c:yMode val="edge"/>
          <c:x val="0.28924594938836379"/>
          <c:y val="0.140683508707060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456945362347393"/>
          <c:y val="0.31464004653980032"/>
          <c:w val="0.68899277903426337"/>
          <c:h val="0.22511157647583802"/>
        </c:manualLayout>
      </c:layout>
      <c:barChart>
        <c:barDir val="col"/>
        <c:grouping val="clustered"/>
        <c:varyColors val="0"/>
        <c:ser>
          <c:idx val="3"/>
          <c:order val="1"/>
          <c:tx>
            <c:v>histogram data</c:v>
          </c:tx>
          <c:spPr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numRef>
              <c:f>Tabelle2!$H$1:$H$12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Tabelle2!$I$1:$I$12</c:f>
              <c:numCache>
                <c:formatCode>General</c:formatCode>
                <c:ptCount val="12"/>
                <c:pt idx="0">
                  <c:v>5.3819017212782345</c:v>
                </c:pt>
                <c:pt idx="1">
                  <c:v>4.2009047054180915</c:v>
                </c:pt>
                <c:pt idx="2">
                  <c:v>3.3250853158894786</c:v>
                </c:pt>
                <c:pt idx="3">
                  <c:v>2.6649385122726792</c:v>
                </c:pt>
                <c:pt idx="4">
                  <c:v>2.1593010094356337</c:v>
                </c:pt>
                <c:pt idx="5">
                  <c:v>1.7660149928038529</c:v>
                </c:pt>
                <c:pt idx="6">
                  <c:v>1.4557253809249744</c:v>
                </c:pt>
                <c:pt idx="7">
                  <c:v>1.2077499815757988</c:v>
                </c:pt>
                <c:pt idx="8">
                  <c:v>1.0073222530388972</c:v>
                </c:pt>
                <c:pt idx="9">
                  <c:v>0.84374410791427679</c:v>
                </c:pt>
                <c:pt idx="10">
                  <c:v>0.70914304996536703</c:v>
                </c:pt>
                <c:pt idx="11">
                  <c:v>0.59763145306606336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8-4267-99CE-A873DFE88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57853616"/>
        <c:axId val="457853944"/>
      </c:barChart>
      <c:scatterChart>
        <c:scatterStyle val="lineMarker"/>
        <c:varyColors val="0"/>
        <c:ser>
          <c:idx val="0"/>
          <c:order val="0"/>
          <c:tx>
            <c:v>fit function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Tabelle2!$A$1:$A$63</c:f>
              <c:numCache>
                <c:formatCode>General</c:formatCode>
                <c:ptCount val="63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</c:numCache>
            </c:numRef>
          </c:xVal>
          <c:yVal>
            <c:numRef>
              <c:f>Tabelle2!$B$1:$B$63</c:f>
              <c:numCache>
                <c:formatCode>General</c:formatCode>
                <c:ptCount val="63"/>
                <c:pt idx="0">
                  <c:v>7</c:v>
                </c:pt>
                <c:pt idx="1">
                  <c:v>6.633159952463612</c:v>
                </c:pt>
                <c:pt idx="2">
                  <c:v>6.2895291460069096</c:v>
                </c:pt>
                <c:pt idx="3">
                  <c:v>5.9674461943097477</c:v>
                </c:pt>
                <c:pt idx="4">
                  <c:v>5.6653763797374168</c:v>
                </c:pt>
                <c:pt idx="5">
                  <c:v>5.3819017212782345</c:v>
                </c:pt>
                <c:pt idx="6">
                  <c:v>5.1157118303894382</c:v>
                </c:pt>
                <c:pt idx="7">
                  <c:v>4.8655954919510371</c:v>
                </c:pt>
                <c:pt idx="8">
                  <c:v>4.630432912542207</c:v>
                </c:pt>
                <c:pt idx="9">
                  <c:v>4.4091885828690689</c:v>
                </c:pt>
                <c:pt idx="10">
                  <c:v>4.2009047054180915</c:v>
                </c:pt>
                <c:pt idx="11">
                  <c:v>4.0046951423156019</c:v>
                </c:pt>
                <c:pt idx="12">
                  <c:v>3.8197398419679427</c:v>
                </c:pt>
                <c:pt idx="13">
                  <c:v>3.6452797063636542</c:v>
                </c:pt>
                <c:pt idx="14">
                  <c:v>3.4806118639617294</c:v>
                </c:pt>
                <c:pt idx="15">
                  <c:v>3.3250853158894786</c:v>
                </c:pt>
                <c:pt idx="16">
                  <c:v>3.1780969257494203</c:v>
                </c:pt>
                <c:pt idx="17">
                  <c:v>3.0390877257046229</c:v>
                </c:pt>
                <c:pt idx="18">
                  <c:v>2.9075395136926412</c:v>
                </c:pt>
                <c:pt idx="19">
                  <c:v>2.782971718624665</c:v>
                </c:pt>
                <c:pt idx="20">
                  <c:v>2.6649385122726792</c:v>
                </c:pt>
                <c:pt idx="21">
                  <c:v>2.5530261482461638</c:v>
                </c:pt>
                <c:pt idx="22">
                  <c:v>2.4468505100228639</c:v>
                </c:pt>
                <c:pt idx="23">
                  <c:v>2.346054851436342</c:v>
                </c:pt>
                <c:pt idx="24">
                  <c:v>2.2503077143463472</c:v>
                </c:pt>
                <c:pt idx="25">
                  <c:v>2.1593010094356337</c:v>
                </c:pt>
                <c:pt idx="26">
                  <c:v>2.0727482471972509</c:v>
                </c:pt>
                <c:pt idx="27">
                  <c:v>1.9903829072072456</c:v>
                </c:pt>
                <c:pt idx="28">
                  <c:v>1.9119569347262928</c:v>
                </c:pt>
                <c:pt idx="29">
                  <c:v>1.8372393545466326</c:v>
                </c:pt>
                <c:pt idx="30">
                  <c:v>1.7660149928038529</c:v>
                </c:pt>
                <c:pt idx="31">
                  <c:v>1.6980832982120906</c:v>
                </c:pt>
                <c:pt idx="32">
                  <c:v>1.6332572548612825</c:v>
                </c:pt>
                <c:pt idx="33">
                  <c:v>1.5713623793408509</c:v>
                </c:pt>
                <c:pt idx="34">
                  <c:v>1.5122357955300396</c:v>
                </c:pt>
                <c:pt idx="35">
                  <c:v>1.4557253809249744</c:v>
                </c:pt>
                <c:pt idx="36">
                  <c:v>1.4016889788601059</c:v>
                </c:pt>
                <c:pt idx="37">
                  <c:v>1.349993671430378</c:v>
                </c:pt>
                <c:pt idx="38">
                  <c:v>1.3005151083333377</c:v>
                </c:pt>
                <c:pt idx="39">
                  <c:v>1.2531368872303614</c:v>
                </c:pt>
                <c:pt idx="40">
                  <c:v>1.2077499815757988</c:v>
                </c:pt>
                <c:pt idx="41">
                  <c:v>1.1642522121845982</c:v>
                </c:pt>
                <c:pt idx="42">
                  <c:v>1.1225477591050783</c:v>
                </c:pt>
                <c:pt idx="43">
                  <c:v>1.0825467106359949</c:v>
                </c:pt>
                <c:pt idx="44">
                  <c:v>1.0441646465778136</c:v>
                </c:pt>
                <c:pt idx="45">
                  <c:v>1.0073222530388972</c:v>
                </c:pt>
                <c:pt idx="46">
                  <c:v>0.97194496632967664</c:v>
                </c:pt>
                <c:pt idx="47">
                  <c:v>0.93796264367336146</c:v>
                </c:pt>
                <c:pt idx="48">
                  <c:v>0.9053092586416287</c:v>
                </c:pt>
                <c:pt idx="49">
                  <c:v>0.87392261938928217</c:v>
                </c:pt>
                <c:pt idx="50">
                  <c:v>0.84374410791427679</c:v>
                </c:pt>
                <c:pt idx="51">
                  <c:v>0.81471843870972127</c:v>
                </c:pt>
                <c:pt idx="52">
                  <c:v>0.78679343530357893</c:v>
                </c:pt>
                <c:pt idx="53">
                  <c:v>0.75991982330057894</c:v>
                </c:pt>
                <c:pt idx="54">
                  <c:v>0.7340510386502147</c:v>
                </c:pt>
                <c:pt idx="55">
                  <c:v>0.70914304996536703</c:v>
                </c:pt>
                <c:pt idx="56">
                  <c:v>0.68515419380873355</c:v>
                </c:pt>
                <c:pt idx="57">
                  <c:v>0.66204502194954395</c:v>
                </c:pt>
                <c:pt idx="58">
                  <c:v>0.63977815967154572</c:v>
                </c:pt>
                <c:pt idx="59">
                  <c:v>0.61831817428551128</c:v>
                </c:pt>
                <c:pt idx="60">
                  <c:v>0.59763145306606336</c:v>
                </c:pt>
                <c:pt idx="61">
                  <c:v>0.57768608989384562</c:v>
                </c:pt>
                <c:pt idx="62">
                  <c:v>0.55845177994047301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2D8-4267-99CE-A873DFE88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853616"/>
        <c:axId val="457853944"/>
      </c:scatterChart>
      <c:catAx>
        <c:axId val="457853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[ns]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853944"/>
        <c:crosses val="autoZero"/>
        <c:auto val="1"/>
        <c:lblAlgn val="ctr"/>
        <c:lblOffset val="100"/>
        <c:tickMarkSkip val="1"/>
        <c:noMultiLvlLbl val="0"/>
      </c:catAx>
      <c:valAx>
        <c:axId val="457853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853616"/>
        <c:crosses val="autoZero"/>
        <c:crossBetween val="between"/>
      </c:valAx>
      <c:spPr>
        <a:noFill/>
        <a:ln w="2540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Correlation</a:t>
            </a:r>
          </a:p>
        </c:rich>
      </c:tx>
      <c:layout>
        <c:manualLayout>
          <c:xMode val="edge"/>
          <c:yMode val="edge"/>
          <c:x val="0.19597798485096179"/>
          <c:y val="5.9056948879313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Tabelle4!$B$1</c:f>
              <c:strCache>
                <c:ptCount val="1"/>
                <c:pt idx="0">
                  <c:v>antibunching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Tabelle4!$A$2:$A$402</c:f>
              <c:numCache>
                <c:formatCode>General</c:formatCode>
                <c:ptCount val="401"/>
                <c:pt idx="0">
                  <c:v>-200</c:v>
                </c:pt>
                <c:pt idx="1">
                  <c:v>-199</c:v>
                </c:pt>
                <c:pt idx="2">
                  <c:v>-198</c:v>
                </c:pt>
                <c:pt idx="3">
                  <c:v>-197</c:v>
                </c:pt>
                <c:pt idx="4">
                  <c:v>-196</c:v>
                </c:pt>
                <c:pt idx="5">
                  <c:v>-195</c:v>
                </c:pt>
                <c:pt idx="6">
                  <c:v>-194</c:v>
                </c:pt>
                <c:pt idx="7">
                  <c:v>-193</c:v>
                </c:pt>
                <c:pt idx="8">
                  <c:v>-192</c:v>
                </c:pt>
                <c:pt idx="9">
                  <c:v>-191</c:v>
                </c:pt>
                <c:pt idx="10">
                  <c:v>-190</c:v>
                </c:pt>
                <c:pt idx="11">
                  <c:v>-189</c:v>
                </c:pt>
                <c:pt idx="12">
                  <c:v>-188</c:v>
                </c:pt>
                <c:pt idx="13">
                  <c:v>-187</c:v>
                </c:pt>
                <c:pt idx="14">
                  <c:v>-186</c:v>
                </c:pt>
                <c:pt idx="15">
                  <c:v>-185</c:v>
                </c:pt>
                <c:pt idx="16">
                  <c:v>-184</c:v>
                </c:pt>
                <c:pt idx="17">
                  <c:v>-183</c:v>
                </c:pt>
                <c:pt idx="18">
                  <c:v>-182</c:v>
                </c:pt>
                <c:pt idx="19">
                  <c:v>-181</c:v>
                </c:pt>
                <c:pt idx="20">
                  <c:v>-180</c:v>
                </c:pt>
                <c:pt idx="21">
                  <c:v>-179</c:v>
                </c:pt>
                <c:pt idx="22">
                  <c:v>-178</c:v>
                </c:pt>
                <c:pt idx="23">
                  <c:v>-177</c:v>
                </c:pt>
                <c:pt idx="24">
                  <c:v>-176</c:v>
                </c:pt>
                <c:pt idx="25">
                  <c:v>-175</c:v>
                </c:pt>
                <c:pt idx="26">
                  <c:v>-174</c:v>
                </c:pt>
                <c:pt idx="27">
                  <c:v>-173</c:v>
                </c:pt>
                <c:pt idx="28">
                  <c:v>-172</c:v>
                </c:pt>
                <c:pt idx="29">
                  <c:v>-171</c:v>
                </c:pt>
                <c:pt idx="30">
                  <c:v>-170</c:v>
                </c:pt>
                <c:pt idx="31">
                  <c:v>-169</c:v>
                </c:pt>
                <c:pt idx="32">
                  <c:v>-168</c:v>
                </c:pt>
                <c:pt idx="33">
                  <c:v>-167</c:v>
                </c:pt>
                <c:pt idx="34">
                  <c:v>-166</c:v>
                </c:pt>
                <c:pt idx="35">
                  <c:v>-165</c:v>
                </c:pt>
                <c:pt idx="36">
                  <c:v>-164</c:v>
                </c:pt>
                <c:pt idx="37">
                  <c:v>-163</c:v>
                </c:pt>
                <c:pt idx="38">
                  <c:v>-162</c:v>
                </c:pt>
                <c:pt idx="39">
                  <c:v>-161</c:v>
                </c:pt>
                <c:pt idx="40">
                  <c:v>-160</c:v>
                </c:pt>
                <c:pt idx="41">
                  <c:v>-159</c:v>
                </c:pt>
                <c:pt idx="42">
                  <c:v>-158</c:v>
                </c:pt>
                <c:pt idx="43">
                  <c:v>-157</c:v>
                </c:pt>
                <c:pt idx="44">
                  <c:v>-156</c:v>
                </c:pt>
                <c:pt idx="45">
                  <c:v>-155</c:v>
                </c:pt>
                <c:pt idx="46">
                  <c:v>-154</c:v>
                </c:pt>
                <c:pt idx="47">
                  <c:v>-153</c:v>
                </c:pt>
                <c:pt idx="48">
                  <c:v>-152</c:v>
                </c:pt>
                <c:pt idx="49">
                  <c:v>-151</c:v>
                </c:pt>
                <c:pt idx="50">
                  <c:v>-150</c:v>
                </c:pt>
                <c:pt idx="51">
                  <c:v>-149</c:v>
                </c:pt>
                <c:pt idx="52">
                  <c:v>-148</c:v>
                </c:pt>
                <c:pt idx="53">
                  <c:v>-147</c:v>
                </c:pt>
                <c:pt idx="54">
                  <c:v>-146</c:v>
                </c:pt>
                <c:pt idx="55">
                  <c:v>-145</c:v>
                </c:pt>
                <c:pt idx="56">
                  <c:v>-144</c:v>
                </c:pt>
                <c:pt idx="57">
                  <c:v>-143</c:v>
                </c:pt>
                <c:pt idx="58">
                  <c:v>-142</c:v>
                </c:pt>
                <c:pt idx="59">
                  <c:v>-141</c:v>
                </c:pt>
                <c:pt idx="60">
                  <c:v>-140</c:v>
                </c:pt>
                <c:pt idx="61">
                  <c:v>-139</c:v>
                </c:pt>
                <c:pt idx="62">
                  <c:v>-138</c:v>
                </c:pt>
                <c:pt idx="63">
                  <c:v>-137</c:v>
                </c:pt>
                <c:pt idx="64">
                  <c:v>-136</c:v>
                </c:pt>
                <c:pt idx="65">
                  <c:v>-135</c:v>
                </c:pt>
                <c:pt idx="66">
                  <c:v>-134</c:v>
                </c:pt>
                <c:pt idx="67">
                  <c:v>-133</c:v>
                </c:pt>
                <c:pt idx="68">
                  <c:v>-132</c:v>
                </c:pt>
                <c:pt idx="69">
                  <c:v>-131</c:v>
                </c:pt>
                <c:pt idx="70">
                  <c:v>-130</c:v>
                </c:pt>
                <c:pt idx="71">
                  <c:v>-129</c:v>
                </c:pt>
                <c:pt idx="72">
                  <c:v>-128</c:v>
                </c:pt>
                <c:pt idx="73">
                  <c:v>-127</c:v>
                </c:pt>
                <c:pt idx="74">
                  <c:v>-126</c:v>
                </c:pt>
                <c:pt idx="75">
                  <c:v>-125</c:v>
                </c:pt>
                <c:pt idx="76">
                  <c:v>-124</c:v>
                </c:pt>
                <c:pt idx="77">
                  <c:v>-123</c:v>
                </c:pt>
                <c:pt idx="78">
                  <c:v>-122</c:v>
                </c:pt>
                <c:pt idx="79">
                  <c:v>-121</c:v>
                </c:pt>
                <c:pt idx="80">
                  <c:v>-120</c:v>
                </c:pt>
                <c:pt idx="81">
                  <c:v>-119</c:v>
                </c:pt>
                <c:pt idx="82">
                  <c:v>-118</c:v>
                </c:pt>
                <c:pt idx="83">
                  <c:v>-117</c:v>
                </c:pt>
                <c:pt idx="84">
                  <c:v>-116</c:v>
                </c:pt>
                <c:pt idx="85">
                  <c:v>-115</c:v>
                </c:pt>
                <c:pt idx="86">
                  <c:v>-114</c:v>
                </c:pt>
                <c:pt idx="87">
                  <c:v>-113</c:v>
                </c:pt>
                <c:pt idx="88">
                  <c:v>-112</c:v>
                </c:pt>
                <c:pt idx="89">
                  <c:v>-111</c:v>
                </c:pt>
                <c:pt idx="90">
                  <c:v>-110</c:v>
                </c:pt>
                <c:pt idx="91">
                  <c:v>-109</c:v>
                </c:pt>
                <c:pt idx="92">
                  <c:v>-108</c:v>
                </c:pt>
                <c:pt idx="93">
                  <c:v>-107</c:v>
                </c:pt>
                <c:pt idx="94">
                  <c:v>-106</c:v>
                </c:pt>
                <c:pt idx="95">
                  <c:v>-105</c:v>
                </c:pt>
                <c:pt idx="96">
                  <c:v>-104</c:v>
                </c:pt>
                <c:pt idx="97">
                  <c:v>-103</c:v>
                </c:pt>
                <c:pt idx="98">
                  <c:v>-102</c:v>
                </c:pt>
                <c:pt idx="99">
                  <c:v>-101</c:v>
                </c:pt>
                <c:pt idx="100">
                  <c:v>-100</c:v>
                </c:pt>
                <c:pt idx="101">
                  <c:v>-99</c:v>
                </c:pt>
                <c:pt idx="102">
                  <c:v>-98</c:v>
                </c:pt>
                <c:pt idx="103">
                  <c:v>-97</c:v>
                </c:pt>
                <c:pt idx="104">
                  <c:v>-96</c:v>
                </c:pt>
                <c:pt idx="105">
                  <c:v>-95</c:v>
                </c:pt>
                <c:pt idx="106">
                  <c:v>-94</c:v>
                </c:pt>
                <c:pt idx="107">
                  <c:v>-93</c:v>
                </c:pt>
                <c:pt idx="108">
                  <c:v>-92</c:v>
                </c:pt>
                <c:pt idx="109">
                  <c:v>-91</c:v>
                </c:pt>
                <c:pt idx="110">
                  <c:v>-90</c:v>
                </c:pt>
                <c:pt idx="111">
                  <c:v>-89</c:v>
                </c:pt>
                <c:pt idx="112">
                  <c:v>-88</c:v>
                </c:pt>
                <c:pt idx="113">
                  <c:v>-87</c:v>
                </c:pt>
                <c:pt idx="114">
                  <c:v>-86</c:v>
                </c:pt>
                <c:pt idx="115">
                  <c:v>-85</c:v>
                </c:pt>
                <c:pt idx="116">
                  <c:v>-84</c:v>
                </c:pt>
                <c:pt idx="117">
                  <c:v>-83</c:v>
                </c:pt>
                <c:pt idx="118">
                  <c:v>-82</c:v>
                </c:pt>
                <c:pt idx="119">
                  <c:v>-81</c:v>
                </c:pt>
                <c:pt idx="120">
                  <c:v>-80</c:v>
                </c:pt>
                <c:pt idx="121">
                  <c:v>-79</c:v>
                </c:pt>
                <c:pt idx="122">
                  <c:v>-78</c:v>
                </c:pt>
                <c:pt idx="123">
                  <c:v>-77</c:v>
                </c:pt>
                <c:pt idx="124">
                  <c:v>-76</c:v>
                </c:pt>
                <c:pt idx="125">
                  <c:v>-75</c:v>
                </c:pt>
                <c:pt idx="126">
                  <c:v>-74</c:v>
                </c:pt>
                <c:pt idx="127">
                  <c:v>-73</c:v>
                </c:pt>
                <c:pt idx="128">
                  <c:v>-72</c:v>
                </c:pt>
                <c:pt idx="129">
                  <c:v>-71</c:v>
                </c:pt>
                <c:pt idx="130">
                  <c:v>-70</c:v>
                </c:pt>
                <c:pt idx="131">
                  <c:v>-69</c:v>
                </c:pt>
                <c:pt idx="132">
                  <c:v>-68</c:v>
                </c:pt>
                <c:pt idx="133">
                  <c:v>-67</c:v>
                </c:pt>
                <c:pt idx="134">
                  <c:v>-66</c:v>
                </c:pt>
                <c:pt idx="135">
                  <c:v>-65</c:v>
                </c:pt>
                <c:pt idx="136">
                  <c:v>-64</c:v>
                </c:pt>
                <c:pt idx="137">
                  <c:v>-63</c:v>
                </c:pt>
                <c:pt idx="138">
                  <c:v>-62</c:v>
                </c:pt>
                <c:pt idx="139">
                  <c:v>-61</c:v>
                </c:pt>
                <c:pt idx="140">
                  <c:v>-60</c:v>
                </c:pt>
                <c:pt idx="141">
                  <c:v>-59</c:v>
                </c:pt>
                <c:pt idx="142">
                  <c:v>-58</c:v>
                </c:pt>
                <c:pt idx="143">
                  <c:v>-57</c:v>
                </c:pt>
                <c:pt idx="144">
                  <c:v>-56</c:v>
                </c:pt>
                <c:pt idx="145">
                  <c:v>-55</c:v>
                </c:pt>
                <c:pt idx="146">
                  <c:v>-54</c:v>
                </c:pt>
                <c:pt idx="147">
                  <c:v>-53</c:v>
                </c:pt>
                <c:pt idx="148">
                  <c:v>-52</c:v>
                </c:pt>
                <c:pt idx="149">
                  <c:v>-51</c:v>
                </c:pt>
                <c:pt idx="150">
                  <c:v>-50</c:v>
                </c:pt>
                <c:pt idx="151">
                  <c:v>-49</c:v>
                </c:pt>
                <c:pt idx="152">
                  <c:v>-48</c:v>
                </c:pt>
                <c:pt idx="153">
                  <c:v>-47</c:v>
                </c:pt>
                <c:pt idx="154">
                  <c:v>-46</c:v>
                </c:pt>
                <c:pt idx="155">
                  <c:v>-45</c:v>
                </c:pt>
                <c:pt idx="156">
                  <c:v>-44</c:v>
                </c:pt>
                <c:pt idx="157">
                  <c:v>-43</c:v>
                </c:pt>
                <c:pt idx="158">
                  <c:v>-42</c:v>
                </c:pt>
                <c:pt idx="159">
                  <c:v>-41</c:v>
                </c:pt>
                <c:pt idx="160">
                  <c:v>-40</c:v>
                </c:pt>
                <c:pt idx="161">
                  <c:v>-39</c:v>
                </c:pt>
                <c:pt idx="162">
                  <c:v>-38</c:v>
                </c:pt>
                <c:pt idx="163">
                  <c:v>-37</c:v>
                </c:pt>
                <c:pt idx="164">
                  <c:v>-36</c:v>
                </c:pt>
                <c:pt idx="165">
                  <c:v>-35</c:v>
                </c:pt>
                <c:pt idx="166">
                  <c:v>-34</c:v>
                </c:pt>
                <c:pt idx="167">
                  <c:v>-33</c:v>
                </c:pt>
                <c:pt idx="168">
                  <c:v>-32</c:v>
                </c:pt>
                <c:pt idx="169">
                  <c:v>-31</c:v>
                </c:pt>
                <c:pt idx="170">
                  <c:v>-30</c:v>
                </c:pt>
                <c:pt idx="171">
                  <c:v>-29</c:v>
                </c:pt>
                <c:pt idx="172">
                  <c:v>-28</c:v>
                </c:pt>
                <c:pt idx="173">
                  <c:v>-27</c:v>
                </c:pt>
                <c:pt idx="174">
                  <c:v>-26</c:v>
                </c:pt>
                <c:pt idx="175">
                  <c:v>-25</c:v>
                </c:pt>
                <c:pt idx="176">
                  <c:v>-24</c:v>
                </c:pt>
                <c:pt idx="177">
                  <c:v>-23</c:v>
                </c:pt>
                <c:pt idx="178">
                  <c:v>-22</c:v>
                </c:pt>
                <c:pt idx="179">
                  <c:v>-21</c:v>
                </c:pt>
                <c:pt idx="180">
                  <c:v>-20</c:v>
                </c:pt>
                <c:pt idx="181">
                  <c:v>-19</c:v>
                </c:pt>
                <c:pt idx="182">
                  <c:v>-18</c:v>
                </c:pt>
                <c:pt idx="183">
                  <c:v>-17</c:v>
                </c:pt>
                <c:pt idx="184">
                  <c:v>-16</c:v>
                </c:pt>
                <c:pt idx="185">
                  <c:v>-15</c:v>
                </c:pt>
                <c:pt idx="186">
                  <c:v>-14</c:v>
                </c:pt>
                <c:pt idx="187">
                  <c:v>-13</c:v>
                </c:pt>
                <c:pt idx="188">
                  <c:v>-12</c:v>
                </c:pt>
                <c:pt idx="189">
                  <c:v>-11</c:v>
                </c:pt>
                <c:pt idx="190">
                  <c:v>-10</c:v>
                </c:pt>
                <c:pt idx="191">
                  <c:v>-9</c:v>
                </c:pt>
                <c:pt idx="192">
                  <c:v>-8</c:v>
                </c:pt>
                <c:pt idx="193">
                  <c:v>-7</c:v>
                </c:pt>
                <c:pt idx="194">
                  <c:v>-6</c:v>
                </c:pt>
                <c:pt idx="195">
                  <c:v>-5</c:v>
                </c:pt>
                <c:pt idx="196">
                  <c:v>-4</c:v>
                </c:pt>
                <c:pt idx="197">
                  <c:v>-3</c:v>
                </c:pt>
                <c:pt idx="198">
                  <c:v>-2</c:v>
                </c:pt>
                <c:pt idx="199">
                  <c:v>-1</c:v>
                </c:pt>
                <c:pt idx="200">
                  <c:v>0</c:v>
                </c:pt>
                <c:pt idx="201">
                  <c:v>1</c:v>
                </c:pt>
                <c:pt idx="202">
                  <c:v>2</c:v>
                </c:pt>
                <c:pt idx="203">
                  <c:v>3</c:v>
                </c:pt>
                <c:pt idx="204">
                  <c:v>4</c:v>
                </c:pt>
                <c:pt idx="205">
                  <c:v>5</c:v>
                </c:pt>
                <c:pt idx="206">
                  <c:v>6</c:v>
                </c:pt>
                <c:pt idx="207">
                  <c:v>7</c:v>
                </c:pt>
                <c:pt idx="208">
                  <c:v>8</c:v>
                </c:pt>
                <c:pt idx="209">
                  <c:v>9</c:v>
                </c:pt>
                <c:pt idx="210">
                  <c:v>10</c:v>
                </c:pt>
                <c:pt idx="211">
                  <c:v>11</c:v>
                </c:pt>
                <c:pt idx="212">
                  <c:v>12</c:v>
                </c:pt>
                <c:pt idx="213">
                  <c:v>13</c:v>
                </c:pt>
                <c:pt idx="214">
                  <c:v>14</c:v>
                </c:pt>
                <c:pt idx="215">
                  <c:v>15</c:v>
                </c:pt>
                <c:pt idx="216">
                  <c:v>16</c:v>
                </c:pt>
                <c:pt idx="217">
                  <c:v>17</c:v>
                </c:pt>
                <c:pt idx="218">
                  <c:v>18</c:v>
                </c:pt>
                <c:pt idx="219">
                  <c:v>19</c:v>
                </c:pt>
                <c:pt idx="220">
                  <c:v>20</c:v>
                </c:pt>
                <c:pt idx="221">
                  <c:v>21</c:v>
                </c:pt>
                <c:pt idx="222">
                  <c:v>22</c:v>
                </c:pt>
                <c:pt idx="223">
                  <c:v>23</c:v>
                </c:pt>
                <c:pt idx="224">
                  <c:v>24</c:v>
                </c:pt>
                <c:pt idx="225">
                  <c:v>25</c:v>
                </c:pt>
                <c:pt idx="226">
                  <c:v>26</c:v>
                </c:pt>
                <c:pt idx="227">
                  <c:v>27</c:v>
                </c:pt>
                <c:pt idx="228">
                  <c:v>28</c:v>
                </c:pt>
                <c:pt idx="229">
                  <c:v>29</c:v>
                </c:pt>
                <c:pt idx="230">
                  <c:v>30</c:v>
                </c:pt>
                <c:pt idx="231">
                  <c:v>31</c:v>
                </c:pt>
                <c:pt idx="232">
                  <c:v>32</c:v>
                </c:pt>
                <c:pt idx="233">
                  <c:v>33</c:v>
                </c:pt>
                <c:pt idx="234">
                  <c:v>34</c:v>
                </c:pt>
                <c:pt idx="235">
                  <c:v>35</c:v>
                </c:pt>
                <c:pt idx="236">
                  <c:v>36</c:v>
                </c:pt>
                <c:pt idx="237">
                  <c:v>37</c:v>
                </c:pt>
                <c:pt idx="238">
                  <c:v>38</c:v>
                </c:pt>
                <c:pt idx="239">
                  <c:v>39</c:v>
                </c:pt>
                <c:pt idx="240">
                  <c:v>40</c:v>
                </c:pt>
                <c:pt idx="241">
                  <c:v>41</c:v>
                </c:pt>
                <c:pt idx="242">
                  <c:v>42</c:v>
                </c:pt>
                <c:pt idx="243">
                  <c:v>43</c:v>
                </c:pt>
                <c:pt idx="244">
                  <c:v>44</c:v>
                </c:pt>
                <c:pt idx="245">
                  <c:v>45</c:v>
                </c:pt>
                <c:pt idx="246">
                  <c:v>46</c:v>
                </c:pt>
                <c:pt idx="247">
                  <c:v>47</c:v>
                </c:pt>
                <c:pt idx="248">
                  <c:v>48</c:v>
                </c:pt>
                <c:pt idx="249">
                  <c:v>49</c:v>
                </c:pt>
                <c:pt idx="250">
                  <c:v>50</c:v>
                </c:pt>
                <c:pt idx="251">
                  <c:v>51</c:v>
                </c:pt>
                <c:pt idx="252">
                  <c:v>52</c:v>
                </c:pt>
                <c:pt idx="253">
                  <c:v>53</c:v>
                </c:pt>
                <c:pt idx="254">
                  <c:v>54</c:v>
                </c:pt>
                <c:pt idx="255">
                  <c:v>55</c:v>
                </c:pt>
                <c:pt idx="256">
                  <c:v>56</c:v>
                </c:pt>
                <c:pt idx="257">
                  <c:v>57</c:v>
                </c:pt>
                <c:pt idx="258">
                  <c:v>58</c:v>
                </c:pt>
                <c:pt idx="259">
                  <c:v>59</c:v>
                </c:pt>
                <c:pt idx="260">
                  <c:v>60</c:v>
                </c:pt>
                <c:pt idx="261">
                  <c:v>61</c:v>
                </c:pt>
                <c:pt idx="262">
                  <c:v>62</c:v>
                </c:pt>
                <c:pt idx="263">
                  <c:v>63</c:v>
                </c:pt>
                <c:pt idx="264">
                  <c:v>64</c:v>
                </c:pt>
                <c:pt idx="265">
                  <c:v>65</c:v>
                </c:pt>
                <c:pt idx="266">
                  <c:v>66</c:v>
                </c:pt>
                <c:pt idx="267">
                  <c:v>67</c:v>
                </c:pt>
                <c:pt idx="268">
                  <c:v>68</c:v>
                </c:pt>
                <c:pt idx="269">
                  <c:v>69</c:v>
                </c:pt>
                <c:pt idx="270">
                  <c:v>70</c:v>
                </c:pt>
                <c:pt idx="271">
                  <c:v>71</c:v>
                </c:pt>
                <c:pt idx="272">
                  <c:v>72</c:v>
                </c:pt>
                <c:pt idx="273">
                  <c:v>73</c:v>
                </c:pt>
                <c:pt idx="274">
                  <c:v>74</c:v>
                </c:pt>
                <c:pt idx="275">
                  <c:v>75</c:v>
                </c:pt>
                <c:pt idx="276">
                  <c:v>76</c:v>
                </c:pt>
                <c:pt idx="277">
                  <c:v>77</c:v>
                </c:pt>
                <c:pt idx="278">
                  <c:v>78</c:v>
                </c:pt>
                <c:pt idx="279">
                  <c:v>79</c:v>
                </c:pt>
                <c:pt idx="280">
                  <c:v>80</c:v>
                </c:pt>
                <c:pt idx="281">
                  <c:v>81</c:v>
                </c:pt>
                <c:pt idx="282">
                  <c:v>82</c:v>
                </c:pt>
                <c:pt idx="283">
                  <c:v>83</c:v>
                </c:pt>
                <c:pt idx="284">
                  <c:v>84</c:v>
                </c:pt>
                <c:pt idx="285">
                  <c:v>85</c:v>
                </c:pt>
                <c:pt idx="286">
                  <c:v>86</c:v>
                </c:pt>
                <c:pt idx="287">
                  <c:v>87</c:v>
                </c:pt>
                <c:pt idx="288">
                  <c:v>88</c:v>
                </c:pt>
                <c:pt idx="289">
                  <c:v>89</c:v>
                </c:pt>
                <c:pt idx="290">
                  <c:v>90</c:v>
                </c:pt>
                <c:pt idx="291">
                  <c:v>91</c:v>
                </c:pt>
                <c:pt idx="292">
                  <c:v>92</c:v>
                </c:pt>
                <c:pt idx="293">
                  <c:v>93</c:v>
                </c:pt>
                <c:pt idx="294">
                  <c:v>94</c:v>
                </c:pt>
                <c:pt idx="295">
                  <c:v>95</c:v>
                </c:pt>
                <c:pt idx="296">
                  <c:v>96</c:v>
                </c:pt>
                <c:pt idx="297">
                  <c:v>97</c:v>
                </c:pt>
                <c:pt idx="298">
                  <c:v>98</c:v>
                </c:pt>
                <c:pt idx="299">
                  <c:v>99</c:v>
                </c:pt>
                <c:pt idx="300">
                  <c:v>100</c:v>
                </c:pt>
                <c:pt idx="301">
                  <c:v>101</c:v>
                </c:pt>
                <c:pt idx="302">
                  <c:v>102</c:v>
                </c:pt>
                <c:pt idx="303">
                  <c:v>103</c:v>
                </c:pt>
                <c:pt idx="304">
                  <c:v>104</c:v>
                </c:pt>
                <c:pt idx="305">
                  <c:v>105</c:v>
                </c:pt>
                <c:pt idx="306">
                  <c:v>106</c:v>
                </c:pt>
                <c:pt idx="307">
                  <c:v>107</c:v>
                </c:pt>
                <c:pt idx="308">
                  <c:v>108</c:v>
                </c:pt>
                <c:pt idx="309">
                  <c:v>109</c:v>
                </c:pt>
                <c:pt idx="310">
                  <c:v>110</c:v>
                </c:pt>
                <c:pt idx="311">
                  <c:v>111</c:v>
                </c:pt>
                <c:pt idx="312">
                  <c:v>112</c:v>
                </c:pt>
                <c:pt idx="313">
                  <c:v>113</c:v>
                </c:pt>
                <c:pt idx="314">
                  <c:v>114</c:v>
                </c:pt>
                <c:pt idx="315">
                  <c:v>115</c:v>
                </c:pt>
                <c:pt idx="316">
                  <c:v>116</c:v>
                </c:pt>
                <c:pt idx="317">
                  <c:v>117</c:v>
                </c:pt>
                <c:pt idx="318">
                  <c:v>118</c:v>
                </c:pt>
                <c:pt idx="319">
                  <c:v>119</c:v>
                </c:pt>
                <c:pt idx="320">
                  <c:v>120</c:v>
                </c:pt>
                <c:pt idx="321">
                  <c:v>121</c:v>
                </c:pt>
                <c:pt idx="322">
                  <c:v>122</c:v>
                </c:pt>
                <c:pt idx="323">
                  <c:v>123</c:v>
                </c:pt>
                <c:pt idx="324">
                  <c:v>124</c:v>
                </c:pt>
                <c:pt idx="325">
                  <c:v>125</c:v>
                </c:pt>
                <c:pt idx="326">
                  <c:v>126</c:v>
                </c:pt>
                <c:pt idx="327">
                  <c:v>127</c:v>
                </c:pt>
                <c:pt idx="328">
                  <c:v>128</c:v>
                </c:pt>
                <c:pt idx="329">
                  <c:v>129</c:v>
                </c:pt>
                <c:pt idx="330">
                  <c:v>130</c:v>
                </c:pt>
                <c:pt idx="331">
                  <c:v>131</c:v>
                </c:pt>
                <c:pt idx="332">
                  <c:v>132</c:v>
                </c:pt>
                <c:pt idx="333">
                  <c:v>133</c:v>
                </c:pt>
                <c:pt idx="334">
                  <c:v>134</c:v>
                </c:pt>
                <c:pt idx="335">
                  <c:v>135</c:v>
                </c:pt>
                <c:pt idx="336">
                  <c:v>136</c:v>
                </c:pt>
                <c:pt idx="337">
                  <c:v>137</c:v>
                </c:pt>
                <c:pt idx="338">
                  <c:v>138</c:v>
                </c:pt>
                <c:pt idx="339">
                  <c:v>139</c:v>
                </c:pt>
                <c:pt idx="340">
                  <c:v>140</c:v>
                </c:pt>
                <c:pt idx="341">
                  <c:v>141</c:v>
                </c:pt>
                <c:pt idx="342">
                  <c:v>142</c:v>
                </c:pt>
                <c:pt idx="343">
                  <c:v>143</c:v>
                </c:pt>
                <c:pt idx="344">
                  <c:v>144</c:v>
                </c:pt>
                <c:pt idx="345">
                  <c:v>145</c:v>
                </c:pt>
                <c:pt idx="346">
                  <c:v>146</c:v>
                </c:pt>
                <c:pt idx="347">
                  <c:v>147</c:v>
                </c:pt>
                <c:pt idx="348">
                  <c:v>148</c:v>
                </c:pt>
                <c:pt idx="349">
                  <c:v>149</c:v>
                </c:pt>
                <c:pt idx="350">
                  <c:v>150</c:v>
                </c:pt>
                <c:pt idx="351">
                  <c:v>151</c:v>
                </c:pt>
                <c:pt idx="352">
                  <c:v>152</c:v>
                </c:pt>
                <c:pt idx="353">
                  <c:v>153</c:v>
                </c:pt>
                <c:pt idx="354">
                  <c:v>154</c:v>
                </c:pt>
                <c:pt idx="355">
                  <c:v>155</c:v>
                </c:pt>
                <c:pt idx="356">
                  <c:v>156</c:v>
                </c:pt>
                <c:pt idx="357">
                  <c:v>157</c:v>
                </c:pt>
                <c:pt idx="358">
                  <c:v>158</c:v>
                </c:pt>
                <c:pt idx="359">
                  <c:v>159</c:v>
                </c:pt>
                <c:pt idx="360">
                  <c:v>160</c:v>
                </c:pt>
                <c:pt idx="361">
                  <c:v>161</c:v>
                </c:pt>
                <c:pt idx="362">
                  <c:v>162</c:v>
                </c:pt>
                <c:pt idx="363">
                  <c:v>163</c:v>
                </c:pt>
                <c:pt idx="364">
                  <c:v>164</c:v>
                </c:pt>
                <c:pt idx="365">
                  <c:v>165</c:v>
                </c:pt>
                <c:pt idx="366">
                  <c:v>166</c:v>
                </c:pt>
                <c:pt idx="367">
                  <c:v>167</c:v>
                </c:pt>
                <c:pt idx="368">
                  <c:v>168</c:v>
                </c:pt>
                <c:pt idx="369">
                  <c:v>169</c:v>
                </c:pt>
                <c:pt idx="370">
                  <c:v>170</c:v>
                </c:pt>
                <c:pt idx="371">
                  <c:v>171</c:v>
                </c:pt>
                <c:pt idx="372">
                  <c:v>172</c:v>
                </c:pt>
                <c:pt idx="373">
                  <c:v>173</c:v>
                </c:pt>
                <c:pt idx="374">
                  <c:v>174</c:v>
                </c:pt>
                <c:pt idx="375">
                  <c:v>175</c:v>
                </c:pt>
                <c:pt idx="376">
                  <c:v>176</c:v>
                </c:pt>
                <c:pt idx="377">
                  <c:v>177</c:v>
                </c:pt>
                <c:pt idx="378">
                  <c:v>178</c:v>
                </c:pt>
                <c:pt idx="379">
                  <c:v>179</c:v>
                </c:pt>
                <c:pt idx="380">
                  <c:v>180</c:v>
                </c:pt>
                <c:pt idx="381">
                  <c:v>181</c:v>
                </c:pt>
                <c:pt idx="382">
                  <c:v>182</c:v>
                </c:pt>
                <c:pt idx="383">
                  <c:v>183</c:v>
                </c:pt>
                <c:pt idx="384">
                  <c:v>184</c:v>
                </c:pt>
                <c:pt idx="385">
                  <c:v>185</c:v>
                </c:pt>
                <c:pt idx="386">
                  <c:v>186</c:v>
                </c:pt>
                <c:pt idx="387">
                  <c:v>187</c:v>
                </c:pt>
                <c:pt idx="388">
                  <c:v>188</c:v>
                </c:pt>
                <c:pt idx="389">
                  <c:v>189</c:v>
                </c:pt>
                <c:pt idx="390">
                  <c:v>190</c:v>
                </c:pt>
                <c:pt idx="391">
                  <c:v>191</c:v>
                </c:pt>
                <c:pt idx="392">
                  <c:v>192</c:v>
                </c:pt>
                <c:pt idx="393">
                  <c:v>193</c:v>
                </c:pt>
                <c:pt idx="394">
                  <c:v>194</c:v>
                </c:pt>
                <c:pt idx="395">
                  <c:v>195</c:v>
                </c:pt>
                <c:pt idx="396">
                  <c:v>196</c:v>
                </c:pt>
                <c:pt idx="397">
                  <c:v>197</c:v>
                </c:pt>
                <c:pt idx="398">
                  <c:v>198</c:v>
                </c:pt>
                <c:pt idx="399">
                  <c:v>199</c:v>
                </c:pt>
                <c:pt idx="400">
                  <c:v>200</c:v>
                </c:pt>
              </c:numCache>
            </c:numRef>
          </c:xVal>
          <c:yVal>
            <c:numRef>
              <c:f>Tabelle4!$B$2:$B$402</c:f>
              <c:numCache>
                <c:formatCode>General</c:formatCode>
                <c:ptCount val="401"/>
                <c:pt idx="0">
                  <c:v>0.9999987043225661</c:v>
                </c:pt>
                <c:pt idx="1">
                  <c:v>0.99999861499972253</c:v>
                </c:pt>
                <c:pt idx="2">
                  <c:v>0.99999851951904195</c:v>
                </c:pt>
                <c:pt idx="3">
                  <c:v>0.99999841745600859</c:v>
                </c:pt>
                <c:pt idx="4">
                  <c:v>0.999998308356841</c:v>
                </c:pt>
                <c:pt idx="5">
                  <c:v>0.99999819173647442</c:v>
                </c:pt>
                <c:pt idx="6">
                  <c:v>0.99999806707640404</c:v>
                </c:pt>
                <c:pt idx="7">
                  <c:v>0.99999793382237978</c:v>
                </c:pt>
                <c:pt idx="8">
                  <c:v>0.99999779138194234</c:v>
                </c:pt>
                <c:pt idx="9">
                  <c:v>0.99999763912178852</c:v>
                </c:pt>
                <c:pt idx="10">
                  <c:v>0.99999747636495584</c:v>
                </c:pt>
                <c:pt idx="11">
                  <c:v>0.9999973023878127</c:v>
                </c:pt>
                <c:pt idx="12">
                  <c:v>0.99999711641684086</c:v>
                </c:pt>
                <c:pt idx="13">
                  <c:v>0.99999691762519649</c:v>
                </c:pt>
                <c:pt idx="14">
                  <c:v>0.99999670512903394</c:v>
                </c:pt>
                <c:pt idx="15">
                  <c:v>0.99999647798357605</c:v>
                </c:pt>
                <c:pt idx="16">
                  <c:v>0.99999623517891334</c:v>
                </c:pt>
                <c:pt idx="17">
                  <c:v>0.99999597563551434</c:v>
                </c:pt>
                <c:pt idx="18">
                  <c:v>0.99999569819942546</c:v>
                </c:pt>
                <c:pt idx="19">
                  <c:v>0.99999540163714074</c:v>
                </c:pt>
                <c:pt idx="20">
                  <c:v>0.99999508463011733</c:v>
                </c:pt>
                <c:pt idx="21">
                  <c:v>0.99999474576891323</c:v>
                </c:pt>
                <c:pt idx="22">
                  <c:v>0.99999438354692072</c:v>
                </c:pt>
                <c:pt idx="23">
                  <c:v>0.99999399635366792</c:v>
                </c:pt>
                <c:pt idx="24">
                  <c:v>0.99999358246765857</c:v>
                </c:pt>
                <c:pt idx="25">
                  <c:v>0.99999314004871787</c:v>
                </c:pt>
                <c:pt idx="26">
                  <c:v>0.99999266712981105</c:v>
                </c:pt>
                <c:pt idx="27">
                  <c:v>0.99999216160829763</c:v>
                </c:pt>
                <c:pt idx="28">
                  <c:v>0.99999162123658314</c:v>
                </c:pt>
                <c:pt idx="29">
                  <c:v>0.99999104361212587</c:v>
                </c:pt>
                <c:pt idx="30">
                  <c:v>0.99999042616675515</c:v>
                </c:pt>
                <c:pt idx="31">
                  <c:v>0.9999897661552527</c:v>
                </c:pt>
                <c:pt idx="32">
                  <c:v>0.99998906064314741</c:v>
                </c:pt>
                <c:pt idx="33">
                  <c:v>0.99998830649366854</c:v>
                </c:pt>
                <c:pt idx="34">
                  <c:v>0.99998750035379902</c:v>
                </c:pt>
                <c:pt idx="35">
                  <c:v>0.99998663863936776</c:v>
                </c:pt>
                <c:pt idx="36">
                  <c:v>0.99998571751911425</c:v>
                </c:pt>
                <c:pt idx="37">
                  <c:v>0.9999847328976541</c:v>
                </c:pt>
                <c:pt idx="38">
                  <c:v>0.99998368039727104</c:v>
                </c:pt>
                <c:pt idx="39">
                  <c:v>0.99998255533845282</c:v>
                </c:pt>
                <c:pt idx="40">
                  <c:v>0.99998135271908561</c:v>
                </c:pt>
                <c:pt idx="41">
                  <c:v>0.99998006719221477</c:v>
                </c:pt>
                <c:pt idx="42">
                  <c:v>0.99997869304227105</c:v>
                </c:pt>
                <c:pt idx="43">
                  <c:v>0.99997722415965906</c:v>
                </c:pt>
                <c:pt idx="44">
                  <c:v>0.99997565401359323</c:v>
                </c:pt>
                <c:pt idx="45">
                  <c:v>0.99997397562306189</c:v>
                </c:pt>
                <c:pt idx="46">
                  <c:v>0.99997218152578815</c:v>
                </c:pt>
                <c:pt idx="47">
                  <c:v>0.99997026374505271</c:v>
                </c:pt>
                <c:pt idx="48">
                  <c:v>0.9999682137542284</c:v>
                </c:pt>
                <c:pt idx="49">
                  <c:v>0.99996602243886978</c:v>
                </c:pt>
                <c:pt idx="50">
                  <c:v>0.99996368005618996</c:v>
                </c:pt>
                <c:pt idx="51">
                  <c:v>0.99996117619174296</c:v>
                </c:pt>
                <c:pt idx="52">
                  <c:v>0.99995849971312001</c:v>
                </c:pt>
                <c:pt idx="53">
                  <c:v>0.99995563872045423</c:v>
                </c:pt>
                <c:pt idx="54">
                  <c:v>0.99995258049351254</c:v>
                </c:pt>
                <c:pt idx="55">
                  <c:v>0.99994931143514032</c:v>
                </c:pt>
                <c:pt idx="56">
                  <c:v>0.99994581701080731</c:v>
                </c:pt>
                <c:pt idx="57">
                  <c:v>0.99994208168398568</c:v>
                </c:pt>
                <c:pt idx="58">
                  <c:v>0.99993808884707325</c:v>
                </c:pt>
                <c:pt idx="59">
                  <c:v>0.99993382074755466</c:v>
                </c:pt>
                <c:pt idx="60">
                  <c:v>0.9999292584090721</c:v>
                </c:pt>
                <c:pt idx="61">
                  <c:v>0.99992438154705443</c:v>
                </c:pt>
                <c:pt idx="62">
                  <c:v>0.99991916847853035</c:v>
                </c:pt>
                <c:pt idx="63">
                  <c:v>0.99991359602572405</c:v>
                </c:pt>
                <c:pt idx="64">
                  <c:v>0.99990763941300442</c:v>
                </c:pt>
                <c:pt idx="65">
                  <c:v>0.99990127215673064</c:v>
                </c:pt>
                <c:pt idx="66">
                  <c:v>0.99989446594750331</c:v>
                </c:pt>
                <c:pt idx="67">
                  <c:v>0.99988719052429831</c:v>
                </c:pt>
                <c:pt idx="68">
                  <c:v>0.9998794135399236</c:v>
                </c:pt>
                <c:pt idx="69">
                  <c:v>0.99987110041720073</c:v>
                </c:pt>
                <c:pt idx="70">
                  <c:v>0.99986221419523136</c:v>
                </c:pt>
                <c:pt idx="71">
                  <c:v>0.99985271536506592</c:v>
                </c:pt>
                <c:pt idx="72">
                  <c:v>0.99984256169404329</c:v>
                </c:pt>
                <c:pt idx="73">
                  <c:v>0.99983170803802024</c:v>
                </c:pt>
                <c:pt idx="74">
                  <c:v>0.99982010614065697</c:v>
                </c:pt>
                <c:pt idx="75">
                  <c:v>0.99980770441886435</c:v>
                </c:pt>
                <c:pt idx="76">
                  <c:v>0.99979444773346171</c:v>
                </c:pt>
                <c:pt idx="77">
                  <c:v>0.99978027714402229</c:v>
                </c:pt>
                <c:pt idx="78">
                  <c:v>0.99976512964681896</c:v>
                </c:pt>
                <c:pt idx="79">
                  <c:v>0.99974893789470409</c:v>
                </c:pt>
                <c:pt idx="80">
                  <c:v>0.99973162989767794</c:v>
                </c:pt>
                <c:pt idx="81">
                  <c:v>0.99971312870281459</c:v>
                </c:pt>
                <c:pt idx="82">
                  <c:v>0.99969335205212206</c:v>
                </c:pt>
                <c:pt idx="83">
                  <c:v>0.99967221201681622</c:v>
                </c:pt>
                <c:pt idx="84">
                  <c:v>0.9996496146063808</c:v>
                </c:pt>
                <c:pt idx="85">
                  <c:v>0.99962545935067781</c:v>
                </c:pt>
                <c:pt idx="86">
                  <c:v>0.99959963885324754</c:v>
                </c:pt>
                <c:pt idx="87">
                  <c:v>0.99957203831381447</c:v>
                </c:pt>
                <c:pt idx="88">
                  <c:v>0.99954253501787471</c:v>
                </c:pt>
                <c:pt idx="89">
                  <c:v>0.99951099779109631</c:v>
                </c:pt>
                <c:pt idx="90">
                  <c:v>0.99947728641610611</c:v>
                </c:pt>
                <c:pt idx="91">
                  <c:v>0.99944125100907055</c:v>
                </c:pt>
                <c:pt idx="92">
                  <c:v>0.9994027313532986</c:v>
                </c:pt>
                <c:pt idx="93">
                  <c:v>0.99936155618690414</c:v>
                </c:pt>
                <c:pt idx="94">
                  <c:v>0.99931754244135951</c:v>
                </c:pt>
                <c:pt idx="95">
                  <c:v>0.99927049442755633</c:v>
                </c:pt>
                <c:pt idx="96">
                  <c:v>0.99922020296575453</c:v>
                </c:pt>
                <c:pt idx="97">
                  <c:v>0.99916644445554925</c:v>
                </c:pt>
                <c:pt idx="98">
                  <c:v>0.9991089798817242</c:v>
                </c:pt>
                <c:pt idx="99">
                  <c:v>0.9990475537515674</c:v>
                </c:pt>
                <c:pt idx="100">
                  <c:v>0.99898189295892814</c:v>
                </c:pt>
                <c:pt idx="101">
                  <c:v>0.99891170556996167</c:v>
                </c:pt>
                <c:pt idx="102">
                  <c:v>0.99883667952516508</c:v>
                </c:pt>
                <c:pt idx="103">
                  <c:v>0.9987564812519325</c:v>
                </c:pt>
                <c:pt idx="104">
                  <c:v>0.9986707541814609</c:v>
                </c:pt>
                <c:pt idx="105">
                  <c:v>0.99857911716341252</c:v>
                </c:pt>
                <c:pt idx="106">
                  <c:v>0.99848116277128651</c:v>
                </c:pt>
                <c:pt idx="107">
                  <c:v>0.99837645549096343</c:v>
                </c:pt>
                <c:pt idx="108">
                  <c:v>0.99826452978436953</c:v>
                </c:pt>
                <c:pt idx="109">
                  <c:v>0.99814488801965306</c:v>
                </c:pt>
                <c:pt idx="110">
                  <c:v>0.99801699825866697</c:v>
                </c:pt>
                <c:pt idx="111">
                  <c:v>0.99788029189192418</c:v>
                </c:pt>
                <c:pt idx="112">
                  <c:v>0.99773416111050828</c:v>
                </c:pt>
                <c:pt idx="113">
                  <c:v>0.99757795620369938</c:v>
                </c:pt>
                <c:pt idx="114">
                  <c:v>0.9974109826703017</c:v>
                </c:pt>
                <c:pt idx="115">
                  <c:v>0.99723249813082815</c:v>
                </c:pt>
                <c:pt idx="116">
                  <c:v>0.99704170902681366</c:v>
                </c:pt>
                <c:pt idx="117">
                  <c:v>0.99683776709258198</c:v>
                </c:pt>
                <c:pt idx="118">
                  <c:v>0.99661976558378018</c:v>
                </c:pt>
                <c:pt idx="119">
                  <c:v>0.99638673524590982</c:v>
                </c:pt>
                <c:pt idx="120">
                  <c:v>0.99613764000493488</c:v>
                </c:pt>
                <c:pt idx="121">
                  <c:v>0.99587137236080114</c:v>
                </c:pt>
                <c:pt idx="122">
                  <c:v>0.99558674846339135</c:v>
                </c:pt>
                <c:pt idx="123">
                  <c:v>0.99528250284901998</c:v>
                </c:pt>
                <c:pt idx="124">
                  <c:v>0.99495728281406615</c:v>
                </c:pt>
                <c:pt idx="125">
                  <c:v>0.99460964240073158</c:v>
                </c:pt>
                <c:pt idx="126">
                  <c:v>0.99423803596818017</c:v>
                </c:pt>
                <c:pt idx="127">
                  <c:v>0.99384081132047875</c:v>
                </c:pt>
                <c:pt idx="128">
                  <c:v>0.99341620236078398</c:v>
                </c:pt>
                <c:pt idx="129">
                  <c:v>0.99296232123911554</c:v>
                </c:pt>
                <c:pt idx="130">
                  <c:v>0.99247714995880387</c:v>
                </c:pt>
                <c:pt idx="131">
                  <c:v>0.99195853140429313</c:v>
                </c:pt>
                <c:pt idx="132">
                  <c:v>0.99140415975041052</c:v>
                </c:pt>
                <c:pt idx="133">
                  <c:v>0.99081157021045763</c:v>
                </c:pt>
                <c:pt idx="134">
                  <c:v>0.99017812807754524</c:v>
                </c:pt>
                <c:pt idx="135">
                  <c:v>0.98950101701044724</c:v>
                </c:pt>
                <c:pt idx="136">
                  <c:v>0.98877722651189193</c:v>
                </c:pt>
                <c:pt idx="137">
                  <c:v>0.98800353854361789</c:v>
                </c:pt>
                <c:pt idx="138">
                  <c:v>0.98717651321868349</c:v>
                </c:pt>
                <c:pt idx="139">
                  <c:v>0.986292473507418</c:v>
                </c:pt>
                <c:pt idx="140">
                  <c:v>0.98534748888901269</c:v>
                </c:pt>
                <c:pt idx="141">
                  <c:v>0.98433735787606957</c:v>
                </c:pt>
                <c:pt idx="142">
                  <c:v>0.98325758933440666</c:v>
                </c:pt>
                <c:pt idx="143">
                  <c:v>0.98210338251506757</c:v>
                </c:pt>
                <c:pt idx="144">
                  <c:v>0.98086960570975579</c:v>
                </c:pt>
                <c:pt idx="145">
                  <c:v>0.97955077343479413</c:v>
                </c:pt>
                <c:pt idx="146">
                  <c:v>0.97814102204216591</c:v>
                </c:pt>
                <c:pt idx="147">
                  <c:v>0.97663408364920412</c:v>
                </c:pt>
                <c:pt idx="148">
                  <c:v>0.97502325827101533</c:v>
                </c:pt>
                <c:pt idx="149">
                  <c:v>0.97330138403173916</c:v>
                </c:pt>
                <c:pt idx="150">
                  <c:v>0.97146080532219803</c:v>
                </c:pt>
                <c:pt idx="151">
                  <c:v>0.96949333876236388</c:v>
                </c:pt>
                <c:pt idx="152">
                  <c:v>0.96739023681730707</c:v>
                </c:pt>
                <c:pt idx="153">
                  <c:v>0.96514214890486272</c:v>
                </c:pt>
                <c:pt idx="154">
                  <c:v>0.96273907982209328</c:v>
                </c:pt>
                <c:pt idx="155">
                  <c:v>0.96017034530570888</c:v>
                </c:pt>
                <c:pt idx="156">
                  <c:v>0.95742452452886284</c:v>
                </c:pt>
                <c:pt idx="157">
                  <c:v>0.95448940932311876</c:v>
                </c:pt>
                <c:pt idx="158">
                  <c:v>0.95135194989982563</c:v>
                </c:pt>
                <c:pt idx="159">
                  <c:v>0.94799819682957231</c:v>
                </c:pt>
                <c:pt idx="160">
                  <c:v>0.94441323902175878</c:v>
                </c:pt>
                <c:pt idx="161">
                  <c:v>0.94058113742853289</c:v>
                </c:pt>
                <c:pt idx="162">
                  <c:v>0.93648485417833738</c:v>
                </c:pt>
                <c:pt idx="163">
                  <c:v>0.93210617682398611</c:v>
                </c:pt>
                <c:pt idx="164">
                  <c:v>0.92742563736846995</c:v>
                </c:pt>
                <c:pt idx="165">
                  <c:v>0.92242242570847599</c:v>
                </c:pt>
                <c:pt idx="166">
                  <c:v>0.9170742971107777</c:v>
                </c:pt>
                <c:pt idx="167">
                  <c:v>0.91135747331013284</c:v>
                </c:pt>
                <c:pt idx="168">
                  <c:v>0.90524653678895706</c:v>
                </c:pt>
                <c:pt idx="169">
                  <c:v>0.89871431776873312</c:v>
                </c:pt>
                <c:pt idx="170">
                  <c:v>0.89173177341070986</c:v>
                </c:pt>
                <c:pt idx="171">
                  <c:v>0.88426785868880398</c:v>
                </c:pt>
                <c:pt idx="172">
                  <c:v>0.87628938836059611</c:v>
                </c:pt>
                <c:pt idx="173">
                  <c:v>0.86776088942273077</c:v>
                </c:pt>
                <c:pt idx="174">
                  <c:v>0.85864444339472257</c:v>
                </c:pt>
                <c:pt idx="175">
                  <c:v>0.84889951772995054</c:v>
                </c:pt>
                <c:pt idx="176">
                  <c:v>0.83848278560427569</c:v>
                </c:pt>
                <c:pt idx="177">
                  <c:v>0.82734793328104816</c:v>
                </c:pt>
                <c:pt idx="178">
                  <c:v>0.81544545419602965</c:v>
                </c:pt>
                <c:pt idx="179">
                  <c:v>0.80272242884671474</c:v>
                </c:pt>
                <c:pt idx="180">
                  <c:v>0.78912228950741858</c:v>
                </c:pt>
                <c:pt idx="181">
                  <c:v>0.77458456872403336</c:v>
                </c:pt>
                <c:pt idx="182">
                  <c:v>0.75904463047023829</c:v>
                </c:pt>
                <c:pt idx="183">
                  <c:v>0.74243338276985926</c:v>
                </c:pt>
                <c:pt idx="184">
                  <c:v>0.7246769705076701</c:v>
                </c:pt>
                <c:pt idx="185">
                  <c:v>0.70569644706284618</c:v>
                </c:pt>
                <c:pt idx="186">
                  <c:v>0.68540742330512139</c:v>
                </c:pt>
                <c:pt idx="187">
                  <c:v>0.66371969239305439</c:v>
                </c:pt>
                <c:pt idx="188">
                  <c:v>0.64053682870622275</c:v>
                </c:pt>
                <c:pt idx="189">
                  <c:v>0.61575575912816038</c:v>
                </c:pt>
                <c:pt idx="190">
                  <c:v>0.58926630477392639</c:v>
                </c:pt>
                <c:pt idx="191">
                  <c:v>0.5609506911247788</c:v>
                </c:pt>
                <c:pt idx="192">
                  <c:v>0.53068302439197446</c:v>
                </c:pt>
                <c:pt idx="193">
                  <c:v>0.49832873178155512</c:v>
                </c:pt>
                <c:pt idx="194">
                  <c:v>0.46374396317148847</c:v>
                </c:pt>
                <c:pt idx="195">
                  <c:v>0.42677495154096856</c:v>
                </c:pt>
                <c:pt idx="196">
                  <c:v>0.38725732930828105</c:v>
                </c:pt>
                <c:pt idx="197">
                  <c:v>0.34501539753761445</c:v>
                </c:pt>
                <c:pt idx="198">
                  <c:v>0.29986134476564197</c:v>
                </c:pt>
                <c:pt idx="199">
                  <c:v>0.25159441197470578</c:v>
                </c:pt>
                <c:pt idx="200">
                  <c:v>0.19999999999999996</c:v>
                </c:pt>
                <c:pt idx="201">
                  <c:v>0.25159441197470578</c:v>
                </c:pt>
                <c:pt idx="202">
                  <c:v>0.29986134476564197</c:v>
                </c:pt>
                <c:pt idx="203">
                  <c:v>0.34501539753761445</c:v>
                </c:pt>
                <c:pt idx="204">
                  <c:v>0.38725732930828105</c:v>
                </c:pt>
                <c:pt idx="205">
                  <c:v>0.42677495154096856</c:v>
                </c:pt>
                <c:pt idx="206">
                  <c:v>0.46374396317148847</c:v>
                </c:pt>
                <c:pt idx="207">
                  <c:v>0.49832873178155512</c:v>
                </c:pt>
                <c:pt idx="208">
                  <c:v>0.53068302439197446</c:v>
                </c:pt>
                <c:pt idx="209">
                  <c:v>0.5609506911247788</c:v>
                </c:pt>
                <c:pt idx="210">
                  <c:v>0.58926630477392639</c:v>
                </c:pt>
                <c:pt idx="211">
                  <c:v>0.61575575912816038</c:v>
                </c:pt>
                <c:pt idx="212">
                  <c:v>0.64053682870622275</c:v>
                </c:pt>
                <c:pt idx="213">
                  <c:v>0.66371969239305439</c:v>
                </c:pt>
                <c:pt idx="214">
                  <c:v>0.68540742330512139</c:v>
                </c:pt>
                <c:pt idx="215">
                  <c:v>0.70569644706284618</c:v>
                </c:pt>
                <c:pt idx="216">
                  <c:v>0.7246769705076701</c:v>
                </c:pt>
                <c:pt idx="217">
                  <c:v>0.74243338276985926</c:v>
                </c:pt>
                <c:pt idx="218">
                  <c:v>0.75904463047023829</c:v>
                </c:pt>
                <c:pt idx="219">
                  <c:v>0.77458456872403336</c:v>
                </c:pt>
                <c:pt idx="220">
                  <c:v>0.78912228950741858</c:v>
                </c:pt>
                <c:pt idx="221">
                  <c:v>0.80272242884671474</c:v>
                </c:pt>
                <c:pt idx="222">
                  <c:v>0.81544545419602965</c:v>
                </c:pt>
                <c:pt idx="223">
                  <c:v>0.82734793328104816</c:v>
                </c:pt>
                <c:pt idx="224">
                  <c:v>0.83848278560427569</c:v>
                </c:pt>
                <c:pt idx="225">
                  <c:v>0.84889951772995054</c:v>
                </c:pt>
                <c:pt idx="226">
                  <c:v>0.85864444339472257</c:v>
                </c:pt>
                <c:pt idx="227">
                  <c:v>0.86776088942273077</c:v>
                </c:pt>
                <c:pt idx="228">
                  <c:v>0.87628938836059611</c:v>
                </c:pt>
                <c:pt idx="229">
                  <c:v>0.88426785868880398</c:v>
                </c:pt>
                <c:pt idx="230">
                  <c:v>0.89173177341070986</c:v>
                </c:pt>
                <c:pt idx="231">
                  <c:v>0.89871431776873312</c:v>
                </c:pt>
                <c:pt idx="232">
                  <c:v>0.90524653678895706</c:v>
                </c:pt>
                <c:pt idx="233">
                  <c:v>0.91135747331013284</c:v>
                </c:pt>
                <c:pt idx="234">
                  <c:v>0.9170742971107777</c:v>
                </c:pt>
                <c:pt idx="235">
                  <c:v>0.92242242570847599</c:v>
                </c:pt>
                <c:pt idx="236">
                  <c:v>0.92742563736846995</c:v>
                </c:pt>
                <c:pt idx="237">
                  <c:v>0.93210617682398611</c:v>
                </c:pt>
                <c:pt idx="238">
                  <c:v>0.93648485417833738</c:v>
                </c:pt>
                <c:pt idx="239">
                  <c:v>0.94058113742853289</c:v>
                </c:pt>
                <c:pt idx="240">
                  <c:v>0.94441323902175878</c:v>
                </c:pt>
                <c:pt idx="241">
                  <c:v>0.94799819682957231</c:v>
                </c:pt>
                <c:pt idx="242">
                  <c:v>0.95135194989982563</c:v>
                </c:pt>
                <c:pt idx="243">
                  <c:v>0.95448940932311876</c:v>
                </c:pt>
                <c:pt idx="244">
                  <c:v>0.95742452452886284</c:v>
                </c:pt>
                <c:pt idx="245">
                  <c:v>0.96017034530570888</c:v>
                </c:pt>
                <c:pt idx="246">
                  <c:v>0.96273907982209328</c:v>
                </c:pt>
                <c:pt idx="247">
                  <c:v>0.96514214890486272</c:v>
                </c:pt>
                <c:pt idx="248">
                  <c:v>0.96739023681730707</c:v>
                </c:pt>
                <c:pt idx="249">
                  <c:v>0.96949333876236388</c:v>
                </c:pt>
                <c:pt idx="250">
                  <c:v>0.97146080532219803</c:v>
                </c:pt>
                <c:pt idx="251">
                  <c:v>0.97330138403173916</c:v>
                </c:pt>
                <c:pt idx="252">
                  <c:v>0.97502325827101533</c:v>
                </c:pt>
                <c:pt idx="253">
                  <c:v>0.97663408364920412</c:v>
                </c:pt>
                <c:pt idx="254">
                  <c:v>0.97814102204216591</c:v>
                </c:pt>
                <c:pt idx="255">
                  <c:v>0.97955077343479413</c:v>
                </c:pt>
                <c:pt idx="256">
                  <c:v>0.98086960570975579</c:v>
                </c:pt>
                <c:pt idx="257">
                  <c:v>0.98210338251506757</c:v>
                </c:pt>
                <c:pt idx="258">
                  <c:v>0.98325758933440666</c:v>
                </c:pt>
                <c:pt idx="259">
                  <c:v>0.98433735787606957</c:v>
                </c:pt>
                <c:pt idx="260">
                  <c:v>0.98534748888901269</c:v>
                </c:pt>
                <c:pt idx="261">
                  <c:v>0.986292473507418</c:v>
                </c:pt>
                <c:pt idx="262">
                  <c:v>0.98717651321868349</c:v>
                </c:pt>
                <c:pt idx="263">
                  <c:v>0.98800353854361789</c:v>
                </c:pt>
                <c:pt idx="264">
                  <c:v>0.98877722651189193</c:v>
                </c:pt>
                <c:pt idx="265">
                  <c:v>0.98950101701044724</c:v>
                </c:pt>
                <c:pt idx="266">
                  <c:v>0.99017812807754524</c:v>
                </c:pt>
                <c:pt idx="267">
                  <c:v>0.99081157021045763</c:v>
                </c:pt>
                <c:pt idx="268">
                  <c:v>0.99140415975041052</c:v>
                </c:pt>
                <c:pt idx="269">
                  <c:v>0.99195853140429313</c:v>
                </c:pt>
                <c:pt idx="270">
                  <c:v>0.99247714995880387</c:v>
                </c:pt>
                <c:pt idx="271">
                  <c:v>0.99296232123911554</c:v>
                </c:pt>
                <c:pt idx="272">
                  <c:v>0.99341620236078398</c:v>
                </c:pt>
                <c:pt idx="273">
                  <c:v>0.99384081132047875</c:v>
                </c:pt>
                <c:pt idx="274">
                  <c:v>0.99423803596818017</c:v>
                </c:pt>
                <c:pt idx="275">
                  <c:v>0.99460964240073158</c:v>
                </c:pt>
                <c:pt idx="276">
                  <c:v>0.99495728281406615</c:v>
                </c:pt>
                <c:pt idx="277">
                  <c:v>0.99528250284901998</c:v>
                </c:pt>
                <c:pt idx="278">
                  <c:v>0.99558674846339135</c:v>
                </c:pt>
                <c:pt idx="279">
                  <c:v>0.99587137236080114</c:v>
                </c:pt>
                <c:pt idx="280">
                  <c:v>0.99613764000493488</c:v>
                </c:pt>
                <c:pt idx="281">
                  <c:v>0.99638673524590982</c:v>
                </c:pt>
                <c:pt idx="282">
                  <c:v>0.99661976558378018</c:v>
                </c:pt>
                <c:pt idx="283">
                  <c:v>0.99683776709258198</c:v>
                </c:pt>
                <c:pt idx="284">
                  <c:v>0.99704170902681366</c:v>
                </c:pt>
                <c:pt idx="285">
                  <c:v>0.99723249813082815</c:v>
                </c:pt>
                <c:pt idx="286">
                  <c:v>0.9974109826703017</c:v>
                </c:pt>
                <c:pt idx="287">
                  <c:v>0.99757795620369938</c:v>
                </c:pt>
                <c:pt idx="288">
                  <c:v>0.99773416111050828</c:v>
                </c:pt>
                <c:pt idx="289">
                  <c:v>0.99788029189192418</c:v>
                </c:pt>
                <c:pt idx="290">
                  <c:v>0.99801699825866697</c:v>
                </c:pt>
                <c:pt idx="291">
                  <c:v>0.99814488801965306</c:v>
                </c:pt>
                <c:pt idx="292">
                  <c:v>0.99826452978436953</c:v>
                </c:pt>
                <c:pt idx="293">
                  <c:v>0.99837645549096343</c:v>
                </c:pt>
                <c:pt idx="294">
                  <c:v>0.99848116277128651</c:v>
                </c:pt>
                <c:pt idx="295">
                  <c:v>0.99857911716341252</c:v>
                </c:pt>
                <c:pt idx="296">
                  <c:v>0.9986707541814609</c:v>
                </c:pt>
                <c:pt idx="297">
                  <c:v>0.9987564812519325</c:v>
                </c:pt>
                <c:pt idx="298">
                  <c:v>0.99883667952516508</c:v>
                </c:pt>
                <c:pt idx="299">
                  <c:v>0.99891170556996167</c:v>
                </c:pt>
                <c:pt idx="300">
                  <c:v>0.99898189295892814</c:v>
                </c:pt>
                <c:pt idx="301">
                  <c:v>0.9990475537515674</c:v>
                </c:pt>
                <c:pt idx="302">
                  <c:v>0.9991089798817242</c:v>
                </c:pt>
                <c:pt idx="303">
                  <c:v>0.99916644445554925</c:v>
                </c:pt>
                <c:pt idx="304">
                  <c:v>0.99922020296575453</c:v>
                </c:pt>
                <c:pt idx="305">
                  <c:v>0.99927049442755633</c:v>
                </c:pt>
                <c:pt idx="306">
                  <c:v>0.99931754244135951</c:v>
                </c:pt>
                <c:pt idx="307">
                  <c:v>0.99936155618690414</c:v>
                </c:pt>
                <c:pt idx="308">
                  <c:v>0.9994027313532986</c:v>
                </c:pt>
                <c:pt idx="309">
                  <c:v>0.99944125100907055</c:v>
                </c:pt>
                <c:pt idx="310">
                  <c:v>0.99947728641610611</c:v>
                </c:pt>
                <c:pt idx="311">
                  <c:v>0.99951099779109631</c:v>
                </c:pt>
                <c:pt idx="312">
                  <c:v>0.99954253501787471</c:v>
                </c:pt>
                <c:pt idx="313">
                  <c:v>0.99957203831381447</c:v>
                </c:pt>
                <c:pt idx="314">
                  <c:v>0.99959963885324754</c:v>
                </c:pt>
                <c:pt idx="315">
                  <c:v>0.99962545935067781</c:v>
                </c:pt>
                <c:pt idx="316">
                  <c:v>0.9996496146063808</c:v>
                </c:pt>
                <c:pt idx="317">
                  <c:v>0.99967221201681622</c:v>
                </c:pt>
                <c:pt idx="318">
                  <c:v>0.99969335205212206</c:v>
                </c:pt>
                <c:pt idx="319">
                  <c:v>0.99971312870281459</c:v>
                </c:pt>
                <c:pt idx="320">
                  <c:v>0.99973162989767794</c:v>
                </c:pt>
                <c:pt idx="321">
                  <c:v>0.99974893789470409</c:v>
                </c:pt>
                <c:pt idx="322">
                  <c:v>0.99976512964681896</c:v>
                </c:pt>
                <c:pt idx="323">
                  <c:v>0.99978027714402229</c:v>
                </c:pt>
                <c:pt idx="324">
                  <c:v>0.99979444773346171</c:v>
                </c:pt>
                <c:pt idx="325">
                  <c:v>0.99980770441886435</c:v>
                </c:pt>
                <c:pt idx="326">
                  <c:v>0.99982010614065697</c:v>
                </c:pt>
                <c:pt idx="327">
                  <c:v>0.99983170803802024</c:v>
                </c:pt>
                <c:pt idx="328">
                  <c:v>0.99984256169404329</c:v>
                </c:pt>
                <c:pt idx="329">
                  <c:v>0.99985271536506592</c:v>
                </c:pt>
                <c:pt idx="330">
                  <c:v>0.99986221419523136</c:v>
                </c:pt>
                <c:pt idx="331">
                  <c:v>0.99987110041720073</c:v>
                </c:pt>
                <c:pt idx="332">
                  <c:v>0.9998794135399236</c:v>
                </c:pt>
                <c:pt idx="333">
                  <c:v>0.99988719052429831</c:v>
                </c:pt>
                <c:pt idx="334">
                  <c:v>0.99989446594750331</c:v>
                </c:pt>
                <c:pt idx="335">
                  <c:v>0.99990127215673064</c:v>
                </c:pt>
                <c:pt idx="336">
                  <c:v>0.99990763941300442</c:v>
                </c:pt>
                <c:pt idx="337">
                  <c:v>0.99991359602572405</c:v>
                </c:pt>
                <c:pt idx="338">
                  <c:v>0.99991916847853035</c:v>
                </c:pt>
                <c:pt idx="339">
                  <c:v>0.99992438154705443</c:v>
                </c:pt>
                <c:pt idx="340">
                  <c:v>0.9999292584090721</c:v>
                </c:pt>
                <c:pt idx="341">
                  <c:v>0.99993382074755466</c:v>
                </c:pt>
                <c:pt idx="342">
                  <c:v>0.99993808884707325</c:v>
                </c:pt>
                <c:pt idx="343">
                  <c:v>0.99994208168398568</c:v>
                </c:pt>
                <c:pt idx="344">
                  <c:v>0.99994581701080731</c:v>
                </c:pt>
                <c:pt idx="345">
                  <c:v>0.99994931143514032</c:v>
                </c:pt>
                <c:pt idx="346">
                  <c:v>0.99995258049351254</c:v>
                </c:pt>
                <c:pt idx="347">
                  <c:v>0.99995563872045423</c:v>
                </c:pt>
                <c:pt idx="348">
                  <c:v>0.99995849971312001</c:v>
                </c:pt>
                <c:pt idx="349">
                  <c:v>0.99996117619174296</c:v>
                </c:pt>
                <c:pt idx="350">
                  <c:v>0.99996368005618996</c:v>
                </c:pt>
                <c:pt idx="351">
                  <c:v>0.99996602243886978</c:v>
                </c:pt>
                <c:pt idx="352">
                  <c:v>0.9999682137542284</c:v>
                </c:pt>
                <c:pt idx="353">
                  <c:v>0.99997026374505271</c:v>
                </c:pt>
                <c:pt idx="354">
                  <c:v>0.99997218152578815</c:v>
                </c:pt>
                <c:pt idx="355">
                  <c:v>0.99997397562306189</c:v>
                </c:pt>
                <c:pt idx="356">
                  <c:v>0.99997565401359323</c:v>
                </c:pt>
                <c:pt idx="357">
                  <c:v>0.99997722415965906</c:v>
                </c:pt>
                <c:pt idx="358">
                  <c:v>0.99997869304227105</c:v>
                </c:pt>
                <c:pt idx="359">
                  <c:v>0.99998006719221477</c:v>
                </c:pt>
                <c:pt idx="360">
                  <c:v>0.99998135271908561</c:v>
                </c:pt>
                <c:pt idx="361">
                  <c:v>0.99998255533845282</c:v>
                </c:pt>
                <c:pt idx="362">
                  <c:v>0.99998368039727104</c:v>
                </c:pt>
                <c:pt idx="363">
                  <c:v>0.9999847328976541</c:v>
                </c:pt>
                <c:pt idx="364">
                  <c:v>0.99998571751911425</c:v>
                </c:pt>
                <c:pt idx="365">
                  <c:v>0.99998663863936776</c:v>
                </c:pt>
                <c:pt idx="366">
                  <c:v>0.99998750035379902</c:v>
                </c:pt>
                <c:pt idx="367">
                  <c:v>0.99998830649366854</c:v>
                </c:pt>
                <c:pt idx="368">
                  <c:v>0.99998906064314741</c:v>
                </c:pt>
                <c:pt idx="369">
                  <c:v>0.9999897661552527</c:v>
                </c:pt>
                <c:pt idx="370">
                  <c:v>0.99999042616675515</c:v>
                </c:pt>
                <c:pt idx="371">
                  <c:v>0.99999104361212587</c:v>
                </c:pt>
                <c:pt idx="372">
                  <c:v>0.99999162123658314</c:v>
                </c:pt>
                <c:pt idx="373">
                  <c:v>0.99999216160829763</c:v>
                </c:pt>
                <c:pt idx="374">
                  <c:v>0.99999266712981105</c:v>
                </c:pt>
                <c:pt idx="375">
                  <c:v>0.99999314004871787</c:v>
                </c:pt>
                <c:pt idx="376">
                  <c:v>0.99999358246765857</c:v>
                </c:pt>
                <c:pt idx="377">
                  <c:v>0.99999399635366792</c:v>
                </c:pt>
                <c:pt idx="378">
                  <c:v>0.99999438354692072</c:v>
                </c:pt>
                <c:pt idx="379">
                  <c:v>0.99999474576891323</c:v>
                </c:pt>
                <c:pt idx="380">
                  <c:v>0.99999508463011733</c:v>
                </c:pt>
                <c:pt idx="381">
                  <c:v>0.99999540163714074</c:v>
                </c:pt>
                <c:pt idx="382">
                  <c:v>0.99999569819942546</c:v>
                </c:pt>
                <c:pt idx="383">
                  <c:v>0.99999597563551434</c:v>
                </c:pt>
                <c:pt idx="384">
                  <c:v>0.99999623517891334</c:v>
                </c:pt>
                <c:pt idx="385">
                  <c:v>0.99999647798357605</c:v>
                </c:pt>
                <c:pt idx="386">
                  <c:v>0.99999670512903394</c:v>
                </c:pt>
                <c:pt idx="387">
                  <c:v>0.99999691762519649</c:v>
                </c:pt>
                <c:pt idx="388">
                  <c:v>0.99999711641684086</c:v>
                </c:pt>
                <c:pt idx="389">
                  <c:v>0.9999973023878127</c:v>
                </c:pt>
                <c:pt idx="390">
                  <c:v>0.99999747636495584</c:v>
                </c:pt>
                <c:pt idx="391">
                  <c:v>0.99999763912178852</c:v>
                </c:pt>
                <c:pt idx="392">
                  <c:v>0.99999779138194234</c:v>
                </c:pt>
                <c:pt idx="393">
                  <c:v>0.99999793382237978</c:v>
                </c:pt>
                <c:pt idx="394">
                  <c:v>0.99999806707640404</c:v>
                </c:pt>
                <c:pt idx="395">
                  <c:v>0.99999819173647442</c:v>
                </c:pt>
                <c:pt idx="396">
                  <c:v>0.999998308356841</c:v>
                </c:pt>
                <c:pt idx="397">
                  <c:v>0.99999841745600859</c:v>
                </c:pt>
                <c:pt idx="398">
                  <c:v>0.99999851951904195</c:v>
                </c:pt>
                <c:pt idx="399">
                  <c:v>0.99999861499972253</c:v>
                </c:pt>
                <c:pt idx="400">
                  <c:v>0.9999987043225661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BB-4CC2-B6BF-BF97AFE8A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936008"/>
        <c:axId val="673937976"/>
      </c:scatterChart>
      <c:valAx>
        <c:axId val="673936008"/>
        <c:scaling>
          <c:orientation val="minMax"/>
          <c:max val="200"/>
          <c:min val="-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[ns]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937976"/>
        <c:crosses val="autoZero"/>
        <c:crossBetween val="midCat"/>
      </c:valAx>
      <c:valAx>
        <c:axId val="673937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936008"/>
        <c:crosses val="autoZero"/>
        <c:crossBetween val="midCat"/>
      </c:valAx>
      <c:spPr>
        <a:noFill/>
        <a:ln w="2540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D10C7-A73E-444B-B15F-F94CBB049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EDD18-6E07-4793-99FF-1DE58D3C5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12C9E-251E-47A3-AC22-8928E509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F6816-890B-4021-B37F-95DDB981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04262-B391-4296-AAF8-9CE95022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B643A-93C5-4148-ACC9-55053174D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1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DF93-EFD6-4270-922C-214F2B58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F25AF-03E0-4A05-A4F2-9888BA7C0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40C3C-9AFF-47B6-B789-1A218F78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7AC60-0A9B-4F02-A8F9-B525BD02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38116-5850-4229-A971-0D7EDF6F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9DD06-B373-4CFD-A73E-C1B048C29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AFD19-42CC-4841-89E7-9F978D6D9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834AF-F931-4FE7-A4DF-D9C854FB1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3B314-A3C3-442E-AC85-4724697C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D4AFD-B477-449E-8DFD-744CFE1B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5E15-63A3-4CA8-A6FB-3DD60F3C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AEBE5-8DD8-4FDB-B5AA-DE388A217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8DA4B-0063-4EA0-A9A2-8E6C165B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C555A-B48A-4E81-B7EC-69B49BCC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46418-3C2A-4634-880B-13A7F203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87E77F-8196-4964-BB37-DCD96C93FE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1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EC21-DE50-427F-85B5-D9E5870E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F9B78-0DA1-4C26-AF55-F3D6658BA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1C3A7-5014-488E-AD28-E4B08CA8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0297-41FB-4055-B73F-C35969A0A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90F5E-3792-4C09-ACDA-A7F6F7EA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E52C-6E47-43E7-B678-485BAC58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7F28E-EC64-4CD4-8039-098A85A9A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32095-3B3D-423B-BC0B-25DA4B462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00A30-02FA-476F-9605-B713243B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C23AB-682C-4293-AAED-22BECB90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3543D-F36C-4D83-AC0B-C10C9250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0AA8-2774-4B74-B4E3-39AAD1BC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10AFB-40AA-40D1-9F44-F60EE3C32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84AE3-8925-48C5-ABE4-30B3A3EB1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2F1A23-A526-49EF-AE27-1ADE63703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9F465-42A5-4D3A-98D2-CA4851B10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CBB59-C6D3-450C-9D91-93FF049BD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A93A6-D22D-40F4-831C-D5B00178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B15ECA-95D6-41D1-B099-C76E357C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4026-F405-494B-B40E-C626E369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7FC39-88AC-4CEB-AA5C-7ED0CBD4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D1287-8F14-4E16-8560-55D5311D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DCB06-799A-421D-A38C-FA7476A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FCFA5-6A37-49A6-B3F9-CBC59421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A44FF-59EA-4AF9-83D9-F371BCED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01AB-F991-480B-9DD8-4BFD26DE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5C9B3-8A22-49A6-BADF-30AFDB53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1AB00-8FDE-4775-912A-01125EB88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8886B-2C46-487E-BE4B-B390BD200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02AAB-9312-4BE3-A97C-1A848A78D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DA8E-7490-42FB-B58C-82DE0ADB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4DD10-6681-4CC5-83DA-12A2019E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FAAC2-1120-4DD6-859C-1E779693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0BDD0-CC4A-4F09-83B7-40E18C4D1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E0577-6FDC-43C5-B661-5111BE6DA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3B9D2-A986-4959-89F8-4107AA1C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F8F72-850F-4D85-B2B7-D8E388D9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749EE-1D29-477E-918A-5774C3A3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25120-99BA-4229-AB80-D4EE6BE9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A62CD-355F-4CC1-ABE6-A43CE7F7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8FF11-3974-48B9-9CF7-3EABBCC8B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AB552-F125-4277-A0BC-041C038C3F6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102D5-77D4-4C3D-A712-AC8E323FF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9CDA2-4B9A-4330-89D3-595666400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F7159-9D24-48DD-BFFA-4542FC93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2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://www.qdusa.com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jpg"/><Relationship Id="rId5" Type="http://schemas.openxmlformats.org/officeDocument/2006/relationships/image" Target="../media/image36.png"/><Relationship Id="rId10" Type="http://schemas.openxmlformats.org/officeDocument/2006/relationships/image" Target="../media/image3.png"/><Relationship Id="rId4" Type="http://schemas.openxmlformats.org/officeDocument/2006/relationships/image" Target="../media/image33.jpe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2.m4a"/><Relationship Id="rId7" Type="http://schemas.openxmlformats.org/officeDocument/2006/relationships/image" Target="../media/image41.png"/><Relationship Id="rId12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2.jpg"/><Relationship Id="rId5" Type="http://schemas.openxmlformats.org/officeDocument/2006/relationships/image" Target="../media/image33.jpeg"/><Relationship Id="rId10" Type="http://schemas.openxmlformats.org/officeDocument/2006/relationships/image" Target="../media/image4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5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jpg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46.jpe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0.png"/><Relationship Id="rId11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2.jpg"/><Relationship Id="rId4" Type="http://schemas.openxmlformats.org/officeDocument/2006/relationships/image" Target="../media/image46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3.xml"/><Relationship Id="rId6" Type="http://schemas.openxmlformats.org/officeDocument/2006/relationships/image" Target="../media/image46.jpe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4.jpg"/><Relationship Id="rId5" Type="http://schemas.openxmlformats.org/officeDocument/2006/relationships/image" Target="../media/image46.jpeg"/><Relationship Id="rId4" Type="http://schemas.openxmlformats.org/officeDocument/2006/relationships/image" Target="../media/image2.jp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rit.edu/fpi/pfq2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mailto:info@qdusa.com" TargetMode="External"/><Relationship Id="rId5" Type="http://schemas.openxmlformats.org/officeDocument/2006/relationships/hyperlink" Target="http://www.qdusa.com/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://www.qdusa.com/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emf"/><Relationship Id="rId11" Type="http://schemas.openxmlformats.org/officeDocument/2006/relationships/image" Target="../media/image3.png"/><Relationship Id="rId5" Type="http://schemas.openxmlformats.org/officeDocument/2006/relationships/image" Target="../media/image10.emf"/><Relationship Id="rId10" Type="http://schemas.openxmlformats.org/officeDocument/2006/relationships/image" Target="../media/image13.jpeg"/><Relationship Id="rId4" Type="http://schemas.openxmlformats.org/officeDocument/2006/relationships/image" Target="../media/image9.emf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18.jpeg"/><Relationship Id="rId12" Type="http://schemas.openxmlformats.org/officeDocument/2006/relationships/image" Target="../media/image2.jpg"/><Relationship Id="rId2" Type="http://schemas.microsoft.com/office/2007/relationships/media" Target="../media/media7.wmv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g"/><Relationship Id="rId4" Type="http://schemas.openxmlformats.org/officeDocument/2006/relationships/audio" Target="../media/media8.m4a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29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8.tiff"/><Relationship Id="rId17" Type="http://schemas.openxmlformats.org/officeDocument/2006/relationships/image" Target="../media/image32.jpeg"/><Relationship Id="rId2" Type="http://schemas.openxmlformats.org/officeDocument/2006/relationships/audio" Target="../media/media9.m4a"/><Relationship Id="rId16" Type="http://schemas.openxmlformats.org/officeDocument/2006/relationships/image" Target="../media/image2.jpg"/><Relationship Id="rId20" Type="http://schemas.openxmlformats.org/officeDocument/2006/relationships/image" Target="../media/image3.png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1.emf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7C252-F7CB-4936-A704-25BE200E0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61" y="308493"/>
            <a:ext cx="9458476" cy="191534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11C3CD-E094-4CCF-8011-625161051E3E}"/>
              </a:ext>
            </a:extLst>
          </p:cNvPr>
          <p:cNvSpPr txBox="1">
            <a:spLocks/>
          </p:cNvSpPr>
          <p:nvPr/>
        </p:nvSpPr>
        <p:spPr>
          <a:xfrm>
            <a:off x="2067211" y="3198385"/>
            <a:ext cx="8542174" cy="1526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4000" b="1" dirty="0"/>
              <a:t>Instrumentation for quantum science and education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25681-3CEB-4CCB-BD04-1E0FF230C327}"/>
              </a:ext>
            </a:extLst>
          </p:cNvPr>
          <p:cNvSpPr/>
          <p:nvPr/>
        </p:nvSpPr>
        <p:spPr>
          <a:xfrm>
            <a:off x="4968101" y="5421952"/>
            <a:ext cx="29357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3000" b="1" dirty="0">
                <a:solidFill>
                  <a:srgbClr val="00B050"/>
                </a:solidFill>
                <a:hlinkClick r:id="rId5"/>
              </a:rPr>
              <a:t>www.qdusa.com</a:t>
            </a:r>
            <a:endParaRPr lang="en-US" sz="3000" b="1" dirty="0">
              <a:solidFill>
                <a:srgbClr val="00B05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55D769-756F-4BED-9573-1CBA2A360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4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436"/>
    </mc:Choice>
    <mc:Fallback>
      <p:transition advTm="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8EEF1-EAAF-4E09-B960-5FBED516B0C7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Superconducting Nanowire Single Photon Detectors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Single Quantum)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617FA-469C-4B42-806F-0EEAA813E3F1}"/>
              </a:ext>
            </a:extLst>
          </p:cNvPr>
          <p:cNvSpPr txBox="1"/>
          <p:nvPr/>
        </p:nvSpPr>
        <p:spPr>
          <a:xfrm>
            <a:off x="715108" y="1492642"/>
            <a:ext cx="3786554" cy="2010799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b="1" dirty="0">
                <a:latin typeface="+mn-lt"/>
              </a:rPr>
              <a:t>Features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High efficiency </a:t>
            </a:r>
            <a:r>
              <a:rPr lang="en-US" sz="2000" b="1" dirty="0">
                <a:solidFill>
                  <a:srgbClr val="981876"/>
                </a:solidFill>
              </a:rPr>
              <a:t>(&gt;90%)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Ultra low timing jitter </a:t>
            </a:r>
            <a:r>
              <a:rPr lang="en-US" sz="2000" b="1" dirty="0">
                <a:solidFill>
                  <a:srgbClr val="981876"/>
                </a:solidFill>
              </a:rPr>
              <a:t>(&lt;15 </a:t>
            </a:r>
            <a:r>
              <a:rPr lang="en-US" sz="2000" b="1" dirty="0" err="1">
                <a:solidFill>
                  <a:srgbClr val="981876"/>
                </a:solidFill>
              </a:rPr>
              <a:t>ps</a:t>
            </a:r>
            <a:r>
              <a:rPr lang="en-US" sz="2000" b="1" dirty="0">
                <a:solidFill>
                  <a:srgbClr val="981876"/>
                </a:solidFill>
              </a:rPr>
              <a:t>)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High count rates </a:t>
            </a:r>
            <a:r>
              <a:rPr lang="en-US" sz="2000" b="1" dirty="0">
                <a:solidFill>
                  <a:srgbClr val="981876"/>
                </a:solidFill>
                <a:latin typeface="+mn-lt"/>
              </a:rPr>
              <a:t>(&gt;100 MHz)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Broadband detection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5527C-A233-431D-948C-A0C67D0FF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22" y="5538045"/>
            <a:ext cx="2971805" cy="72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AAC5B-0DE8-4F5E-90FF-3E01E384BAF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16" y="3918865"/>
            <a:ext cx="3660098" cy="26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DAB70A-FC4C-49A2-82F6-DE4413870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C58E3BF-5859-459E-9B30-896EAF7B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1" b="402"/>
          <a:stretch/>
        </p:blipFill>
        <p:spPr>
          <a:xfrm>
            <a:off x="4501662" y="2493392"/>
            <a:ext cx="3611293" cy="2435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0CF15B-E1C9-4262-9BAE-C4470BE0FCC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r="51792"/>
          <a:stretch/>
        </p:blipFill>
        <p:spPr bwMode="auto">
          <a:xfrm>
            <a:off x="8211659" y="982712"/>
            <a:ext cx="3929921" cy="285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F7710E-7583-4069-8D0A-D08CFF2384E3}"/>
              </a:ext>
            </a:extLst>
          </p:cNvPr>
          <p:cNvPicPr/>
          <p:nvPr/>
        </p:nvPicPr>
        <p:blipFill rotWithShape="1">
          <a:blip r:embed="rId9"/>
          <a:srcRect r="25528"/>
          <a:stretch/>
        </p:blipFill>
        <p:spPr>
          <a:xfrm>
            <a:off x="8839092" y="1973288"/>
            <a:ext cx="1844041" cy="15286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570CA0-0B39-4001-8E4B-DC1D893AF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743"/>
    </mc:Choice>
    <mc:Fallback>
      <p:transition advTm="1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8EEF1-EAAF-4E09-B960-5FBED516B0C7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Superconducting Nanowire Single Photon Detectors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Single Quantum)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5527C-A233-431D-948C-A0C67D0FF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61" y="5455744"/>
            <a:ext cx="2971805" cy="7299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5B57E5-8AD8-419C-B348-39665A623B88}"/>
              </a:ext>
            </a:extLst>
          </p:cNvPr>
          <p:cNvGrpSpPr>
            <a:grpSpLocks noChangeAspect="1"/>
          </p:cNvGrpSpPr>
          <p:nvPr/>
        </p:nvGrpSpPr>
        <p:grpSpPr>
          <a:xfrm>
            <a:off x="8353015" y="950607"/>
            <a:ext cx="3722505" cy="1371600"/>
            <a:chOff x="3916121" y="2407522"/>
            <a:chExt cx="4661208" cy="17174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D3749D-1C4A-458A-9404-7A40CD817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6121" y="2407522"/>
              <a:ext cx="4661208" cy="171747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534BB1-B6E4-4757-999C-8D15D1AF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9731" y="2476419"/>
              <a:ext cx="2212932" cy="40972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AAFE088-B8BE-41B1-BBD7-8F01658027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0862" y="2378960"/>
            <a:ext cx="3633618" cy="137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281E83-B138-4113-B08B-32E07DD37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6744" y="3780008"/>
            <a:ext cx="3718776" cy="137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2B878B-2C92-4AFB-B6F4-D7C58C30BFA7}"/>
              </a:ext>
            </a:extLst>
          </p:cNvPr>
          <p:cNvSpPr txBox="1"/>
          <p:nvPr/>
        </p:nvSpPr>
        <p:spPr>
          <a:xfrm>
            <a:off x="1084886" y="1304510"/>
            <a:ext cx="4015112" cy="461657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b="1" dirty="0"/>
              <a:t>SNSPD coupled spectrometer</a:t>
            </a:r>
            <a:endParaRPr lang="en-US" sz="2400" b="1" dirty="0"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E12BE7-001A-49D5-AA88-BFF56DD15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t="4631" r="15287" b="4774"/>
          <a:stretch/>
        </p:blipFill>
        <p:spPr bwMode="auto">
          <a:xfrm>
            <a:off x="1398571" y="1745295"/>
            <a:ext cx="3182080" cy="26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045CFA-D191-49F9-A1C6-F4768B94003E}"/>
              </a:ext>
            </a:extLst>
          </p:cNvPr>
          <p:cNvSpPr txBox="1"/>
          <p:nvPr/>
        </p:nvSpPr>
        <p:spPr>
          <a:xfrm>
            <a:off x="1398571" y="4590712"/>
            <a:ext cx="4873371" cy="2131345"/>
          </a:xfrm>
          <a:prstGeom prst="rect">
            <a:avLst/>
          </a:prstGeom>
          <a:noFill/>
          <a:ln w="41275">
            <a:solidFill>
              <a:srgbClr val="981876"/>
            </a:solidFill>
          </a:ln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Upcoming Features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129E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Multimode coupling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129E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Photon number resolutio</a:t>
            </a:r>
            <a:r>
              <a:rPr lang="en-US" sz="3000" b="1" dirty="0">
                <a:solidFill>
                  <a:srgbClr val="129E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129E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Mid IR and </a:t>
            </a:r>
            <a:r>
              <a:rPr lang="en-US" sz="3000" b="1" dirty="0">
                <a:solidFill>
                  <a:srgbClr val="129E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3E63BB-4F64-4A18-AA6E-8AC66D0C5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DEB1BF-4047-42DA-88BB-0B3B40186D0A}"/>
              </a:ext>
            </a:extLst>
          </p:cNvPr>
          <p:cNvSpPr/>
          <p:nvPr/>
        </p:nvSpPr>
        <p:spPr>
          <a:xfrm>
            <a:off x="1493111" y="2076395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Iris S19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EBEA1D-7B38-4C72-8B8C-738E896DDC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95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651"/>
    </mc:Choice>
    <mc:Fallback>
      <p:transition advTm="1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5730-9285-4D81-B8AC-8D5E0666F3E9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quTAG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time-correlated single photon counter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quTools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3076" name="Picture 4" descr="http://www.qutools.com/wp-content/uploads/2017/07/qutagslider-QuTag.jpg">
            <a:extLst>
              <a:ext uri="{FF2B5EF4-FFF2-40B4-BE49-F238E27FC236}">
                <a16:creationId xmlns:a16="http://schemas.microsoft.com/office/drawing/2014/main" id="{39234350-4788-4CB8-8DFF-716565C03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30716" r="4863" b="29873"/>
          <a:stretch/>
        </p:blipFill>
        <p:spPr bwMode="auto">
          <a:xfrm>
            <a:off x="647818" y="2256696"/>
            <a:ext cx="6667382" cy="12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F7499-D820-426B-9F5F-148C0FA414A0}"/>
              </a:ext>
            </a:extLst>
          </p:cNvPr>
          <p:cNvSpPr txBox="1"/>
          <p:nvPr/>
        </p:nvSpPr>
        <p:spPr>
          <a:xfrm>
            <a:off x="1031585" y="4076919"/>
            <a:ext cx="3828534" cy="2382695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b="1" dirty="0">
                <a:latin typeface="+mn-lt"/>
              </a:rPr>
              <a:t>Features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2.3 </a:t>
            </a:r>
            <a:r>
              <a:rPr lang="en-US" sz="2000" dirty="0" err="1"/>
              <a:t>ps</a:t>
            </a:r>
            <a:r>
              <a:rPr lang="en-US" sz="2000" dirty="0"/>
              <a:t> RMS timing jitter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100 M Events/s maximum rate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1 </a:t>
            </a:r>
            <a:r>
              <a:rPr lang="en-US" sz="2000" dirty="0" err="1"/>
              <a:t>ps</a:t>
            </a:r>
            <a:r>
              <a:rPr lang="en-US" sz="2000" dirty="0"/>
              <a:t> digital resolution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Up to 32 stop channels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DB4A5C8B-2310-4F7C-8678-20FAC7C0AF63}"/>
              </a:ext>
            </a:extLst>
          </p:cNvPr>
          <p:cNvSpPr txBox="1">
            <a:spLocks/>
          </p:cNvSpPr>
          <p:nvPr/>
        </p:nvSpPr>
        <p:spPr>
          <a:xfrm>
            <a:off x="11351586" y="6032429"/>
            <a:ext cx="36887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444132-3722-4F29-8885-62257648256C}" type="slidenum">
              <a:rPr lang="de-DE" sz="900"/>
              <a:pPr/>
              <a:t>12</a:t>
            </a:fld>
            <a:endParaRPr lang="de-DE" sz="900" dirty="0"/>
          </a:p>
        </p:txBody>
      </p:sp>
      <p:sp>
        <p:nvSpPr>
          <p:cNvPr id="10" name="Textfeld 6">
            <a:extLst>
              <a:ext uri="{FF2B5EF4-FFF2-40B4-BE49-F238E27FC236}">
                <a16:creationId xmlns:a16="http://schemas.microsoft.com/office/drawing/2014/main" id="{B9518568-BB6C-4692-A22F-ABE3005B0545}"/>
              </a:ext>
            </a:extLst>
          </p:cNvPr>
          <p:cNvSpPr txBox="1"/>
          <p:nvPr/>
        </p:nvSpPr>
        <p:spPr>
          <a:xfrm>
            <a:off x="3193535" y="6106472"/>
            <a:ext cx="392415" cy="70628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350" i="1" dirty="0">
                <a:solidFill>
                  <a:schemeClr val="bg1"/>
                </a:solidFill>
                <a:ea typeface="Cambria Math" panose="02040503050406030204" pitchFamily="18" charset="0"/>
              </a:rPr>
              <a:t>Products</a:t>
            </a:r>
            <a:endParaRPr lang="de-DE" sz="1350" i="1" dirty="0">
              <a:solidFill>
                <a:schemeClr val="bg1"/>
              </a:solidFill>
            </a:endParaRPr>
          </a:p>
        </p:txBody>
      </p:sp>
      <p:sp>
        <p:nvSpPr>
          <p:cNvPr id="11" name="Form 11">
            <a:extLst>
              <a:ext uri="{FF2B5EF4-FFF2-40B4-BE49-F238E27FC236}">
                <a16:creationId xmlns:a16="http://schemas.microsoft.com/office/drawing/2014/main" id="{B62D2230-A654-4F46-A9FB-FE0C510DD534}"/>
              </a:ext>
            </a:extLst>
          </p:cNvPr>
          <p:cNvSpPr>
            <a:spLocks noChangeAspect="1"/>
          </p:cNvSpPr>
          <p:nvPr/>
        </p:nvSpPr>
        <p:spPr>
          <a:xfrm>
            <a:off x="7315200" y="2005751"/>
            <a:ext cx="1076614" cy="686316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2" name="Diagramm 13">
            <a:extLst>
              <a:ext uri="{FF2B5EF4-FFF2-40B4-BE49-F238E27FC236}">
                <a16:creationId xmlns:a16="http://schemas.microsoft.com/office/drawing/2014/main" id="{BDA9739C-BF1B-4AFA-8C97-CFA91C1E1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908664"/>
              </p:ext>
            </p:extLst>
          </p:nvPr>
        </p:nvGraphicFramePr>
        <p:xfrm>
          <a:off x="7617672" y="656496"/>
          <a:ext cx="4527773" cy="261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Form 15">
            <a:extLst>
              <a:ext uri="{FF2B5EF4-FFF2-40B4-BE49-F238E27FC236}">
                <a16:creationId xmlns:a16="http://schemas.microsoft.com/office/drawing/2014/main" id="{C3561EE0-0AC2-486C-8339-D51DFAE60D8D}"/>
              </a:ext>
            </a:extLst>
          </p:cNvPr>
          <p:cNvSpPr>
            <a:spLocks noChangeAspect="1"/>
          </p:cNvSpPr>
          <p:nvPr/>
        </p:nvSpPr>
        <p:spPr>
          <a:xfrm flipV="1">
            <a:off x="7315200" y="2932432"/>
            <a:ext cx="1076614" cy="81254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4" name="Diagramm 16">
            <a:extLst>
              <a:ext uri="{FF2B5EF4-FFF2-40B4-BE49-F238E27FC236}">
                <a16:creationId xmlns:a16="http://schemas.microsoft.com/office/drawing/2014/main" id="{12416836-1A8B-4839-9803-AD12B2091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76165"/>
              </p:ext>
            </p:extLst>
          </p:nvPr>
        </p:nvGraphicFramePr>
        <p:xfrm>
          <a:off x="8147219" y="2310786"/>
          <a:ext cx="3824894" cy="2136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26A3E74-CFC9-47AE-8347-4950743B3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16" name="Picture 2" descr="Image result for qutools">
            <a:extLst>
              <a:ext uri="{FF2B5EF4-FFF2-40B4-BE49-F238E27FC236}">
                <a16:creationId xmlns:a16="http://schemas.microsoft.com/office/drawing/2014/main" id="{FC47D321-1EFB-4B8B-9721-022E30D6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3" y="5375318"/>
            <a:ext cx="2283962" cy="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8A5A3E-5C3D-42F4-92A9-AA47F4518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6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233"/>
    </mc:Choice>
    <mc:Fallback>
      <p:transition advTm="1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5730-9285-4D81-B8AC-8D5E0666F3E9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Quantum Education Tools- Science Kits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quTools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3078" name="Picture 6" descr="http://www.qutools.com/wp-content/uploads/2017/07/1-QuEd-cropped.png">
            <a:extLst>
              <a:ext uri="{FF2B5EF4-FFF2-40B4-BE49-F238E27FC236}">
                <a16:creationId xmlns:a16="http://schemas.microsoft.com/office/drawing/2014/main" id="{18EB2876-19F8-437C-AB4C-7D49ABE1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11448"/>
          <a:stretch/>
        </p:blipFill>
        <p:spPr bwMode="auto">
          <a:xfrm>
            <a:off x="4235454" y="3714422"/>
            <a:ext cx="6014320" cy="199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E6B69656-72C7-4C4B-A0CF-30C3BDA84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67" y="1231272"/>
            <a:ext cx="5666694" cy="2428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2073F6-D67F-4AE6-BC19-BA3CD06E0525}"/>
              </a:ext>
            </a:extLst>
          </p:cNvPr>
          <p:cNvSpPr txBox="1"/>
          <p:nvPr/>
        </p:nvSpPr>
        <p:spPr>
          <a:xfrm>
            <a:off x="805618" y="1634497"/>
            <a:ext cx="3429836" cy="101821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b="1" dirty="0"/>
              <a:t>Photon Entanglement</a:t>
            </a:r>
          </a:p>
          <a:p>
            <a:pPr>
              <a:spcBef>
                <a:spcPts val="500"/>
              </a:spcBef>
            </a:pPr>
            <a:r>
              <a:rPr lang="en-US" sz="2800" b="1" dirty="0">
                <a:latin typeface="+mn-lt"/>
              </a:rPr>
              <a:t>Demonstrator- </a:t>
            </a:r>
            <a:r>
              <a:rPr lang="en-US" sz="2800" b="1" dirty="0" err="1">
                <a:latin typeface="+mn-lt"/>
              </a:rPr>
              <a:t>quED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C3EC7-4D5C-4476-9BBF-7E9AB672BEE3}"/>
              </a:ext>
            </a:extLst>
          </p:cNvPr>
          <p:cNvSpPr txBox="1"/>
          <p:nvPr/>
        </p:nvSpPr>
        <p:spPr>
          <a:xfrm>
            <a:off x="805618" y="3954124"/>
            <a:ext cx="2900011" cy="101821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b="1" dirty="0"/>
              <a:t>Quantum Sensing </a:t>
            </a:r>
          </a:p>
          <a:p>
            <a:pPr>
              <a:spcBef>
                <a:spcPts val="500"/>
              </a:spcBef>
            </a:pPr>
            <a:r>
              <a:rPr lang="en-US" sz="2800" b="1" dirty="0"/>
              <a:t>ODMR- </a:t>
            </a:r>
            <a:r>
              <a:rPr lang="en-US" sz="2800" b="1" dirty="0" err="1">
                <a:latin typeface="+mn-lt"/>
              </a:rPr>
              <a:t>quNV</a:t>
            </a:r>
            <a:endParaRPr lang="en-US" sz="2800" b="1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989A58-FFF3-4F2F-A647-8E1114F1D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14" name="Picture 2" descr="Image result for qutools">
            <a:extLst>
              <a:ext uri="{FF2B5EF4-FFF2-40B4-BE49-F238E27FC236}">
                <a16:creationId xmlns:a16="http://schemas.microsoft.com/office/drawing/2014/main" id="{DE1A6A73-8B84-43B1-8050-1AE637CA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3" y="5375318"/>
            <a:ext cx="2283962" cy="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C27110-8A98-4FA7-AAE6-15F4B8BDB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642"/>
    </mc:Choice>
    <mc:Fallback>
      <p:transition advTm="7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5730-9285-4D81-B8AC-8D5E0666F3E9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quNV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– quantum sensing demonstrator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quTools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3FF4C-21B7-48CD-8233-675355C68E8E}"/>
              </a:ext>
            </a:extLst>
          </p:cNvPr>
          <p:cNvSpPr txBox="1"/>
          <p:nvPr/>
        </p:nvSpPr>
        <p:spPr>
          <a:xfrm>
            <a:off x="1106586" y="4627435"/>
            <a:ext cx="3666311" cy="1949243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quNV</a:t>
            </a:r>
            <a:r>
              <a:rPr lang="en-US" sz="2400" b="1" dirty="0">
                <a:solidFill>
                  <a:srgbClr val="00B050"/>
                </a:solidFill>
              </a:rPr>
              <a:t>-ODMR demonstrator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NV center fluorescence    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Magnetic resonance    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Spin relaxation time    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Magnetic field sensing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BEED7C25-327B-4A22-96B9-BAAF70443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16204" b="11183"/>
          <a:stretch/>
        </p:blipFill>
        <p:spPr>
          <a:xfrm>
            <a:off x="5131757" y="4674261"/>
            <a:ext cx="3586637" cy="2043062"/>
          </a:xfrm>
          <a:prstGeom prst="rect">
            <a:avLst/>
          </a:prstGeom>
        </p:spPr>
      </p:pic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D95FC0FD-F72D-4A82-A2AA-C8844CA1A54E}"/>
              </a:ext>
            </a:extLst>
          </p:cNvPr>
          <p:cNvSpPr txBox="1">
            <a:spLocks/>
          </p:cNvSpPr>
          <p:nvPr/>
        </p:nvSpPr>
        <p:spPr>
          <a:xfrm>
            <a:off x="8126653" y="6100685"/>
            <a:ext cx="36887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444132-3722-4F29-8885-62257648256C}" type="slidenum">
              <a:rPr lang="de-DE" sz="900"/>
              <a:pPr/>
              <a:t>14</a:t>
            </a:fld>
            <a:endParaRPr lang="de-DE" sz="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68931A-E767-4D26-BCF9-71F99D4F4904}"/>
              </a:ext>
            </a:extLst>
          </p:cNvPr>
          <p:cNvSpPr/>
          <p:nvPr/>
        </p:nvSpPr>
        <p:spPr>
          <a:xfrm>
            <a:off x="7678164" y="1603217"/>
            <a:ext cx="3653140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Excitation laser &amp; photodiode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Microwave sweep generator </a:t>
            </a: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6C92035F-DDEC-42FD-B24C-49D3576B0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21" y="1274971"/>
            <a:ext cx="7470254" cy="320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63758-CFD4-4D5E-8833-018E71B95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12" name="Picture 2" descr="Image result for qutools">
            <a:extLst>
              <a:ext uri="{FF2B5EF4-FFF2-40B4-BE49-F238E27FC236}">
                <a16:creationId xmlns:a16="http://schemas.microsoft.com/office/drawing/2014/main" id="{F219834A-60CC-473C-827E-13B00411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3" y="5375318"/>
            <a:ext cx="2283962" cy="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007844-9C37-4546-9185-D65E4C061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9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252"/>
    </mc:Choice>
    <mc:Fallback>
      <p:transition advTm="1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5730-9285-4D81-B8AC-8D5E0666F3E9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quED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entanglement demonstrator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quTools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3FF4C-21B7-48CD-8233-675355C68E8E}"/>
              </a:ext>
            </a:extLst>
          </p:cNvPr>
          <p:cNvSpPr txBox="1"/>
          <p:nvPr/>
        </p:nvSpPr>
        <p:spPr>
          <a:xfrm>
            <a:off x="1106586" y="4627435"/>
            <a:ext cx="4686846" cy="1949243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quEd</a:t>
            </a:r>
            <a:r>
              <a:rPr lang="en-US" sz="2400" b="1" dirty="0">
                <a:solidFill>
                  <a:srgbClr val="00B050"/>
                </a:solidFill>
              </a:rPr>
              <a:t>-Entanglement demonstrator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Entangled photon source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APD single photon detectors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Counting </a:t>
            </a:r>
            <a:r>
              <a:rPr lang="en-US" sz="2000" dirty="0"/>
              <a:t>electronics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GUI to control and measure</a:t>
            </a:r>
          </a:p>
        </p:txBody>
      </p:sp>
      <p:pic>
        <p:nvPicPr>
          <p:cNvPr id="3078" name="Picture 6" descr="http://www.qutools.com/wp-content/uploads/2017/07/1-QuEd-cropped.png">
            <a:extLst>
              <a:ext uri="{FF2B5EF4-FFF2-40B4-BE49-F238E27FC236}">
                <a16:creationId xmlns:a16="http://schemas.microsoft.com/office/drawing/2014/main" id="{18EB2876-19F8-437C-AB4C-7D49ABE1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11448"/>
          <a:stretch/>
        </p:blipFill>
        <p:spPr bwMode="auto">
          <a:xfrm>
            <a:off x="1402375" y="1282387"/>
            <a:ext cx="10277266" cy="34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ABFE8F-BA07-4090-8D69-A28C1B333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7" name="Picture 2" descr="Image result for qutools">
            <a:extLst>
              <a:ext uri="{FF2B5EF4-FFF2-40B4-BE49-F238E27FC236}">
                <a16:creationId xmlns:a16="http://schemas.microsoft.com/office/drawing/2014/main" id="{B55FD37B-40C3-478C-B4D0-624B403A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3" y="5375318"/>
            <a:ext cx="2283962" cy="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CFA414-C860-47F6-A107-E735AB4D7CBF}"/>
              </a:ext>
            </a:extLst>
          </p:cNvPr>
          <p:cNvSpPr txBox="1"/>
          <p:nvPr/>
        </p:nvSpPr>
        <p:spPr>
          <a:xfrm>
            <a:off x="8253922" y="777873"/>
            <a:ext cx="3623181" cy="1815874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txBody>
          <a:bodyPr wrap="squar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Now offering a fully motorized version with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capacity for remote laboratory coursework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64F1BA-7FDE-477D-905D-3E2A108766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77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294"/>
    </mc:Choice>
    <mc:Fallback>
      <p:transition advTm="2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mage result for qutools">
            <a:extLst>
              <a:ext uri="{FF2B5EF4-FFF2-40B4-BE49-F238E27FC236}">
                <a16:creationId xmlns:a16="http://schemas.microsoft.com/office/drawing/2014/main" id="{5FA6F10B-D088-4DBD-A9E5-0CC10761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3" y="5375318"/>
            <a:ext cx="2283962" cy="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qutools.com/wp-content/uploads/2017/07/1-QuEd-cropped.png">
            <a:extLst>
              <a:ext uri="{FF2B5EF4-FFF2-40B4-BE49-F238E27FC236}">
                <a16:creationId xmlns:a16="http://schemas.microsoft.com/office/drawing/2014/main" id="{18EB2876-19F8-437C-AB4C-7D49ABE1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11448"/>
          <a:stretch/>
        </p:blipFill>
        <p:spPr bwMode="auto">
          <a:xfrm>
            <a:off x="6744585" y="227749"/>
            <a:ext cx="5447415" cy="180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024BA9-2A8B-4CEE-99A8-A070F1B885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08"/>
          <a:stretch/>
        </p:blipFill>
        <p:spPr>
          <a:xfrm>
            <a:off x="6051736" y="2836830"/>
            <a:ext cx="2133894" cy="923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384DFC-34D9-4175-927B-7A22F7A43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229" y="2946235"/>
            <a:ext cx="2154300" cy="1015922"/>
          </a:xfrm>
          <a:prstGeom prst="rect">
            <a:avLst/>
          </a:prstGeom>
        </p:spPr>
      </p:pic>
      <p:sp>
        <p:nvSpPr>
          <p:cNvPr id="14" name="Textfeld 30">
            <a:extLst>
              <a:ext uri="{FF2B5EF4-FFF2-40B4-BE49-F238E27FC236}">
                <a16:creationId xmlns:a16="http://schemas.microsoft.com/office/drawing/2014/main" id="{FD71E996-AAD8-4C78-821F-DAC1CCB6BB76}"/>
              </a:ext>
            </a:extLst>
          </p:cNvPr>
          <p:cNvSpPr txBox="1"/>
          <p:nvPr/>
        </p:nvSpPr>
        <p:spPr>
          <a:xfrm>
            <a:off x="1058028" y="4329471"/>
            <a:ext cx="205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heSans B7 Bold" pitchFamily="34" charset="0"/>
              </a:rPr>
              <a:t>Wave </a:t>
            </a:r>
            <a:r>
              <a:rPr lang="de-DE" dirty="0" err="1">
                <a:latin typeface="TheSans B7 Bold" pitchFamily="34" charset="0"/>
              </a:rPr>
              <a:t>Character</a:t>
            </a:r>
            <a:r>
              <a:rPr lang="de-DE" dirty="0">
                <a:latin typeface="TheSans B7 Bold" pitchFamily="34" charset="0"/>
              </a:rPr>
              <a:t> </a:t>
            </a:r>
            <a:r>
              <a:rPr lang="de-DE" dirty="0" err="1">
                <a:latin typeface="TheSans B7 Bold" pitchFamily="34" charset="0"/>
              </a:rPr>
              <a:t>of</a:t>
            </a:r>
            <a:r>
              <a:rPr lang="de-DE" dirty="0">
                <a:latin typeface="TheSans B7 Bold" pitchFamily="34" charset="0"/>
              </a:rPr>
              <a:t> Photons</a:t>
            </a:r>
          </a:p>
        </p:txBody>
      </p:sp>
      <p:sp>
        <p:nvSpPr>
          <p:cNvPr id="15" name="Textfeld 31">
            <a:extLst>
              <a:ext uri="{FF2B5EF4-FFF2-40B4-BE49-F238E27FC236}">
                <a16:creationId xmlns:a16="http://schemas.microsoft.com/office/drawing/2014/main" id="{88EA093E-6F64-490E-80DF-EFBE813F815E}"/>
              </a:ext>
            </a:extLst>
          </p:cNvPr>
          <p:cNvSpPr txBox="1"/>
          <p:nvPr/>
        </p:nvSpPr>
        <p:spPr>
          <a:xfrm>
            <a:off x="3570789" y="4329471"/>
            <a:ext cx="205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TheSans B7 Bold" pitchFamily="34" charset="0"/>
              </a:rPr>
              <a:t>Particle</a:t>
            </a:r>
            <a:r>
              <a:rPr lang="de-DE" dirty="0">
                <a:latin typeface="TheSans B7 Bold" pitchFamily="34" charset="0"/>
              </a:rPr>
              <a:t> </a:t>
            </a:r>
            <a:r>
              <a:rPr lang="de-DE" dirty="0" err="1">
                <a:latin typeface="TheSans B7 Bold" pitchFamily="34" charset="0"/>
              </a:rPr>
              <a:t>Character</a:t>
            </a:r>
            <a:r>
              <a:rPr lang="de-DE" dirty="0">
                <a:latin typeface="TheSans B7 Bold" pitchFamily="34" charset="0"/>
              </a:rPr>
              <a:t> </a:t>
            </a:r>
            <a:r>
              <a:rPr lang="de-DE" dirty="0" err="1">
                <a:latin typeface="TheSans B7 Bold" pitchFamily="34" charset="0"/>
              </a:rPr>
              <a:t>of</a:t>
            </a:r>
            <a:r>
              <a:rPr lang="de-DE" dirty="0">
                <a:latin typeface="TheSans B7 Bold" pitchFamily="34" charset="0"/>
              </a:rPr>
              <a:t> Photons: HBT</a:t>
            </a:r>
          </a:p>
        </p:txBody>
      </p:sp>
      <p:sp>
        <p:nvSpPr>
          <p:cNvPr id="16" name="Textfeld 32">
            <a:extLst>
              <a:ext uri="{FF2B5EF4-FFF2-40B4-BE49-F238E27FC236}">
                <a16:creationId xmlns:a16="http://schemas.microsoft.com/office/drawing/2014/main" id="{83EF25F3-03CA-4943-B615-16143CEB599F}"/>
              </a:ext>
            </a:extLst>
          </p:cNvPr>
          <p:cNvSpPr txBox="1"/>
          <p:nvPr/>
        </p:nvSpPr>
        <p:spPr>
          <a:xfrm>
            <a:off x="6076658" y="4329471"/>
            <a:ext cx="205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heSans B7 Bold" pitchFamily="34" charset="0"/>
              </a:rPr>
              <a:t>2-Photon </a:t>
            </a:r>
            <a:r>
              <a:rPr lang="de-DE" dirty="0" err="1">
                <a:latin typeface="TheSans B7 Bold" pitchFamily="34" charset="0"/>
              </a:rPr>
              <a:t>Interference</a:t>
            </a:r>
            <a:r>
              <a:rPr lang="de-DE" dirty="0">
                <a:latin typeface="TheSans B7 Bold" pitchFamily="34" charset="0"/>
              </a:rPr>
              <a:t>: Hong-</a:t>
            </a:r>
            <a:r>
              <a:rPr lang="de-DE" dirty="0" err="1">
                <a:latin typeface="TheSans B7 Bold" pitchFamily="34" charset="0"/>
              </a:rPr>
              <a:t>Ou</a:t>
            </a:r>
            <a:r>
              <a:rPr lang="de-DE" dirty="0">
                <a:latin typeface="TheSans B7 Bold" pitchFamily="34" charset="0"/>
              </a:rPr>
              <a:t>-Mandel</a:t>
            </a:r>
          </a:p>
        </p:txBody>
      </p:sp>
      <p:sp>
        <p:nvSpPr>
          <p:cNvPr id="17" name="Rechteck 15">
            <a:extLst>
              <a:ext uri="{FF2B5EF4-FFF2-40B4-BE49-F238E27FC236}">
                <a16:creationId xmlns:a16="http://schemas.microsoft.com/office/drawing/2014/main" id="{7BBBBAE8-03C9-4138-B048-8AE3B1055661}"/>
              </a:ext>
            </a:extLst>
          </p:cNvPr>
          <p:cNvSpPr/>
          <p:nvPr/>
        </p:nvSpPr>
        <p:spPr>
          <a:xfrm>
            <a:off x="3517736" y="2070743"/>
            <a:ext cx="2153174" cy="3430423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6">
            <a:extLst>
              <a:ext uri="{FF2B5EF4-FFF2-40B4-BE49-F238E27FC236}">
                <a16:creationId xmlns:a16="http://schemas.microsoft.com/office/drawing/2014/main" id="{6A8582BF-4171-40FB-9D4E-8AEC1B1078D6}"/>
              </a:ext>
            </a:extLst>
          </p:cNvPr>
          <p:cNvSpPr/>
          <p:nvPr/>
        </p:nvSpPr>
        <p:spPr>
          <a:xfrm>
            <a:off x="6027051" y="2070366"/>
            <a:ext cx="2153174" cy="3430801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4">
            <a:extLst>
              <a:ext uri="{FF2B5EF4-FFF2-40B4-BE49-F238E27FC236}">
                <a16:creationId xmlns:a16="http://schemas.microsoft.com/office/drawing/2014/main" id="{CBF872E7-2750-4294-B2CE-64D27B108FD3}"/>
              </a:ext>
            </a:extLst>
          </p:cNvPr>
          <p:cNvSpPr/>
          <p:nvPr/>
        </p:nvSpPr>
        <p:spPr>
          <a:xfrm>
            <a:off x="1008421" y="2070744"/>
            <a:ext cx="2153174" cy="3430423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23CA16-C58B-49FA-B458-F4274536BF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122" y="2792305"/>
            <a:ext cx="2088170" cy="13970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04061A-D1AB-44B1-80F2-3C70ABDC913F}"/>
              </a:ext>
            </a:extLst>
          </p:cNvPr>
          <p:cNvSpPr txBox="1"/>
          <p:nvPr/>
        </p:nvSpPr>
        <p:spPr>
          <a:xfrm>
            <a:off x="1525751" y="2253543"/>
            <a:ext cx="1119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TheSans B7 Bold"/>
                <a:cs typeface="TheSans B7 Bold"/>
              </a:rPr>
              <a:t>quED-MI</a:t>
            </a:r>
          </a:p>
        </p:txBody>
      </p:sp>
      <p:sp>
        <p:nvSpPr>
          <p:cNvPr id="22" name="Textfeld 31">
            <a:extLst>
              <a:ext uri="{FF2B5EF4-FFF2-40B4-BE49-F238E27FC236}">
                <a16:creationId xmlns:a16="http://schemas.microsoft.com/office/drawing/2014/main" id="{F05A55F6-B296-478F-9594-98FA375D772F}"/>
              </a:ext>
            </a:extLst>
          </p:cNvPr>
          <p:cNvSpPr txBox="1"/>
          <p:nvPr/>
        </p:nvSpPr>
        <p:spPr>
          <a:xfrm>
            <a:off x="3570789" y="2253543"/>
            <a:ext cx="205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B050"/>
                </a:solidFill>
                <a:latin typeface="TheSans B7 Bold" pitchFamily="34" charset="0"/>
              </a:rPr>
              <a:t>quED-HBT</a:t>
            </a:r>
          </a:p>
        </p:txBody>
      </p:sp>
      <p:sp>
        <p:nvSpPr>
          <p:cNvPr id="23" name="Textfeld 31">
            <a:extLst>
              <a:ext uri="{FF2B5EF4-FFF2-40B4-BE49-F238E27FC236}">
                <a16:creationId xmlns:a16="http://schemas.microsoft.com/office/drawing/2014/main" id="{D47E2015-7861-4850-8290-D0C7ED11E593}"/>
              </a:ext>
            </a:extLst>
          </p:cNvPr>
          <p:cNvSpPr txBox="1"/>
          <p:nvPr/>
        </p:nvSpPr>
        <p:spPr>
          <a:xfrm>
            <a:off x="6076658" y="2253543"/>
            <a:ext cx="205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B050"/>
                </a:solidFill>
                <a:latin typeface="TheSans B7 Bold" pitchFamily="34" charset="0"/>
              </a:rPr>
              <a:t>quED-HOM</a:t>
            </a:r>
          </a:p>
        </p:txBody>
      </p:sp>
      <p:sp>
        <p:nvSpPr>
          <p:cNvPr id="28" name="Textfeld 32">
            <a:extLst>
              <a:ext uri="{FF2B5EF4-FFF2-40B4-BE49-F238E27FC236}">
                <a16:creationId xmlns:a16="http://schemas.microsoft.com/office/drawing/2014/main" id="{B6E5A123-F336-44A6-9F71-F878FD4174D0}"/>
              </a:ext>
            </a:extLst>
          </p:cNvPr>
          <p:cNvSpPr txBox="1"/>
          <p:nvPr/>
        </p:nvSpPr>
        <p:spPr>
          <a:xfrm>
            <a:off x="8567195" y="4329478"/>
            <a:ext cx="205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heSans B7 Bold" pitchFamily="34" charset="0"/>
              </a:rPr>
              <a:t>Secure Information Transfer with Alice, Bob and Eve</a:t>
            </a:r>
          </a:p>
        </p:txBody>
      </p:sp>
      <p:sp>
        <p:nvSpPr>
          <p:cNvPr id="29" name="Rechteck 16">
            <a:extLst>
              <a:ext uri="{FF2B5EF4-FFF2-40B4-BE49-F238E27FC236}">
                <a16:creationId xmlns:a16="http://schemas.microsoft.com/office/drawing/2014/main" id="{44467B3C-779E-4954-9357-204110E80E0F}"/>
              </a:ext>
            </a:extLst>
          </p:cNvPr>
          <p:cNvSpPr/>
          <p:nvPr/>
        </p:nvSpPr>
        <p:spPr>
          <a:xfrm>
            <a:off x="8517588" y="2070373"/>
            <a:ext cx="2153174" cy="3430801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31">
            <a:extLst>
              <a:ext uri="{FF2B5EF4-FFF2-40B4-BE49-F238E27FC236}">
                <a16:creationId xmlns:a16="http://schemas.microsoft.com/office/drawing/2014/main" id="{D99D5710-79BE-411A-BEF8-42BF4CD935D9}"/>
              </a:ext>
            </a:extLst>
          </p:cNvPr>
          <p:cNvSpPr txBox="1"/>
          <p:nvPr/>
        </p:nvSpPr>
        <p:spPr>
          <a:xfrm>
            <a:off x="8567195" y="2253550"/>
            <a:ext cx="205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B050"/>
                </a:solidFill>
                <a:latin typeface="TheSans B7 Bold" pitchFamily="34" charset="0"/>
              </a:rPr>
              <a:t>quED-QKD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9EF34EDE-94A5-405E-BD83-83B6270F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398" y="3061599"/>
            <a:ext cx="2153174" cy="9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824D0C5-A58E-4110-AC5D-7CE9A987373C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quED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– Add-on Modules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quTools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CDAFC7-B1EB-498C-9E8D-7EC30BE0DA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44FA01-3DB8-46B5-B956-A0D09EE6E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3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096"/>
    </mc:Choice>
    <mc:Fallback>
      <p:transition advTm="1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5730-9285-4D81-B8AC-8D5E0666F3E9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quED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- initial list of sample experiments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quTools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001AEB-E7F2-43E1-BC3D-46DE92654CBE}"/>
              </a:ext>
            </a:extLst>
          </p:cNvPr>
          <p:cNvSpPr/>
          <p:nvPr/>
        </p:nvSpPr>
        <p:spPr>
          <a:xfrm>
            <a:off x="890016" y="1060368"/>
            <a:ext cx="86106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Open Sans"/>
              </a:rPr>
              <a:t>Single Photon Experiments without Interference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Particle Nature of Photons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Quantum Cryptography/QKD: BB84 Protocol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Tomographic Single Photon State Reconstruction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Quantum Zeno Effect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Quantum Random Number Generation</a:t>
            </a:r>
          </a:p>
          <a:p>
            <a:r>
              <a:rPr lang="en-US" sz="1500" b="1" dirty="0">
                <a:solidFill>
                  <a:schemeClr val="accent1"/>
                </a:solidFill>
                <a:latin typeface="Open Sans"/>
              </a:rPr>
              <a:t>Single Photon Experiments with Interference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Wave Nature of Photons: Single Photon Michelson Interferometer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Quantum Eraser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Wave-Particle Dualism: Michelson + HBT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Double Michelson Interferometer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Visible (White) Light Interference (Observable by Eye)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Measurement of the Central Wavelength of Single Photons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Measurement of Coherence Length of Single Photons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Interaction-Free Measurement (Bomb Test)</a:t>
            </a:r>
          </a:p>
          <a:p>
            <a:r>
              <a:rPr lang="en-US" sz="1500" b="1" dirty="0">
                <a:solidFill>
                  <a:schemeClr val="accent1"/>
                </a:solidFill>
                <a:latin typeface="Open Sans"/>
              </a:rPr>
              <a:t>Photon Pair Experiments with </a:t>
            </a:r>
            <a:r>
              <a:rPr lang="en-US" sz="1500" b="1" dirty="0" err="1">
                <a:solidFill>
                  <a:schemeClr val="accent1"/>
                </a:solidFill>
                <a:latin typeface="Open Sans"/>
              </a:rPr>
              <a:t>Polarisation</a:t>
            </a:r>
            <a:r>
              <a:rPr lang="en-US" sz="1500" b="1" dirty="0">
                <a:solidFill>
                  <a:schemeClr val="accent1"/>
                </a:solidFill>
                <a:latin typeface="Open Sans"/>
              </a:rPr>
              <a:t> Entanglement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Violation of Bell’s Inequality (CHSH)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“Non-Classical” </a:t>
            </a:r>
            <a:r>
              <a:rPr lang="en-US" sz="1500" dirty="0" err="1">
                <a:solidFill>
                  <a:srgbClr val="3B3B3E"/>
                </a:solidFill>
                <a:latin typeface="Open Sans"/>
              </a:rPr>
              <a:t>Polarisation</a:t>
            </a:r>
            <a:r>
              <a:rPr lang="en-US" sz="1500" dirty="0">
                <a:solidFill>
                  <a:srgbClr val="3B3B3E"/>
                </a:solidFill>
                <a:latin typeface="Open Sans"/>
              </a:rPr>
              <a:t> Correlations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Tomographic State Reconstruction of an Entangled Photon State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Quantum Cryptography/QKD: BBM Protocol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Quantum Cryptography: </a:t>
            </a:r>
            <a:r>
              <a:rPr lang="en-US" sz="1500" dirty="0" err="1">
                <a:solidFill>
                  <a:srgbClr val="3B3B3E"/>
                </a:solidFill>
                <a:latin typeface="Open Sans"/>
              </a:rPr>
              <a:t>Ekert</a:t>
            </a:r>
            <a:r>
              <a:rPr lang="en-US" sz="1500" dirty="0">
                <a:solidFill>
                  <a:srgbClr val="3B3B3E"/>
                </a:solidFill>
                <a:latin typeface="Open Sans"/>
              </a:rPr>
              <a:t> Protocol</a:t>
            </a:r>
          </a:p>
          <a:p>
            <a:r>
              <a:rPr lang="en-US" sz="1500" b="1" dirty="0">
                <a:solidFill>
                  <a:schemeClr val="accent1"/>
                </a:solidFill>
                <a:latin typeface="Open Sans"/>
              </a:rPr>
              <a:t>Photon Pair Experiments without </a:t>
            </a:r>
            <a:r>
              <a:rPr lang="en-US" sz="1500" b="1" dirty="0" err="1">
                <a:solidFill>
                  <a:schemeClr val="accent1"/>
                </a:solidFill>
                <a:latin typeface="Open Sans"/>
              </a:rPr>
              <a:t>Polarisation</a:t>
            </a:r>
            <a:r>
              <a:rPr lang="en-US" sz="1500" b="1" dirty="0">
                <a:solidFill>
                  <a:schemeClr val="accent1"/>
                </a:solidFill>
                <a:latin typeface="Open Sans"/>
              </a:rPr>
              <a:t> Entanglement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Hong-</a:t>
            </a:r>
            <a:r>
              <a:rPr lang="en-US" sz="1500" dirty="0" err="1">
                <a:solidFill>
                  <a:srgbClr val="3B3B3E"/>
                </a:solidFill>
                <a:latin typeface="Open Sans"/>
              </a:rPr>
              <a:t>Ou</a:t>
            </a:r>
            <a:r>
              <a:rPr lang="en-US" sz="1500" dirty="0">
                <a:solidFill>
                  <a:srgbClr val="3B3B3E"/>
                </a:solidFill>
                <a:latin typeface="Open Sans"/>
              </a:rPr>
              <a:t>-Mandel 2-Photon Interference</a:t>
            </a:r>
          </a:p>
          <a:p>
            <a:r>
              <a:rPr lang="en-US" sz="1500" dirty="0">
                <a:solidFill>
                  <a:srgbClr val="3B3B3E"/>
                </a:solidFill>
                <a:latin typeface="Open Sans"/>
              </a:rPr>
              <a:t>Hong-</a:t>
            </a:r>
            <a:r>
              <a:rPr lang="en-US" sz="1500" dirty="0" err="1">
                <a:solidFill>
                  <a:srgbClr val="3B3B3E"/>
                </a:solidFill>
                <a:latin typeface="Open Sans"/>
              </a:rPr>
              <a:t>Ou</a:t>
            </a:r>
            <a:r>
              <a:rPr lang="en-US" sz="1500" dirty="0">
                <a:solidFill>
                  <a:srgbClr val="3B3B3E"/>
                </a:solidFill>
                <a:latin typeface="Open Sans"/>
              </a:rPr>
              <a:t>-Mandel Interference + Hanbury Brown &amp; Twiss</a:t>
            </a:r>
          </a:p>
          <a:p>
            <a:r>
              <a:rPr lang="en-US" sz="1500" dirty="0" err="1">
                <a:solidFill>
                  <a:srgbClr val="3B3B3E"/>
                </a:solidFill>
                <a:latin typeface="Open Sans"/>
              </a:rPr>
              <a:t>Franson</a:t>
            </a:r>
            <a:r>
              <a:rPr lang="en-US" sz="1500" dirty="0">
                <a:solidFill>
                  <a:srgbClr val="3B3B3E"/>
                </a:solidFill>
                <a:latin typeface="Open Sans"/>
              </a:rPr>
              <a:t> Interference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96E22-2EDD-4421-8781-6B9BD15BD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6" name="Picture 2" descr="Image result for qutools">
            <a:extLst>
              <a:ext uri="{FF2B5EF4-FFF2-40B4-BE49-F238E27FC236}">
                <a16:creationId xmlns:a16="http://schemas.microsoft.com/office/drawing/2014/main" id="{0A37B572-EF4B-4A17-8DA6-343D2397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3" y="5375318"/>
            <a:ext cx="2283962" cy="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0BA911-EE9B-405F-94B8-30F9A2F5CA3A}"/>
              </a:ext>
            </a:extLst>
          </p:cNvPr>
          <p:cNvSpPr txBox="1"/>
          <p:nvPr/>
        </p:nvSpPr>
        <p:spPr>
          <a:xfrm>
            <a:off x="8253922" y="777873"/>
            <a:ext cx="3623181" cy="1815874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txBody>
          <a:bodyPr wrap="squar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Now offering a fully motorized version with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capacity for remote laboratory coursework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8161CBA-07EE-4FD8-8E7B-C81525310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48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10"/>
    </mc:Choice>
    <mc:Fallback>
      <p:transition advTm="2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5730-9285-4D81-B8AC-8D5E0666F3E9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QuantenKoffer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quantum science kit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quTools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D8C16-F7E2-4A8F-8CE1-01B0A66BB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7" name="Picture 2" descr="Image result for qutools">
            <a:extLst>
              <a:ext uri="{FF2B5EF4-FFF2-40B4-BE49-F238E27FC236}">
                <a16:creationId xmlns:a16="http://schemas.microsoft.com/office/drawing/2014/main" id="{804CFD56-1F57-4356-97C0-12A250E6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3" y="5375318"/>
            <a:ext cx="2283962" cy="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7">
            <a:extLst>
              <a:ext uri="{FF2B5EF4-FFF2-40B4-BE49-F238E27FC236}">
                <a16:creationId xmlns:a16="http://schemas.microsoft.com/office/drawing/2014/main" id="{CAEF9741-9615-4D80-94B3-7556D1DD8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19" y="3196767"/>
            <a:ext cx="7596957" cy="3255838"/>
          </a:xfrm>
          <a:prstGeom prst="rect">
            <a:avLst/>
          </a:prstGeom>
        </p:spPr>
      </p:pic>
      <p:pic>
        <p:nvPicPr>
          <p:cNvPr id="10" name="Grafik 6" descr="Ein Bild, das drinnen, Tisch enthält.&#10;&#10;Mit sehr hoher Zuverlässigkeit generierte Beschreibung">
            <a:extLst>
              <a:ext uri="{FF2B5EF4-FFF2-40B4-BE49-F238E27FC236}">
                <a16:creationId xmlns:a16="http://schemas.microsoft.com/office/drawing/2014/main" id="{A64FD543-33E3-40DB-B7EB-1D166755C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576" y="1077218"/>
            <a:ext cx="3350763" cy="3710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83FF4C-21B7-48CD-8233-675355C68E8E}"/>
              </a:ext>
            </a:extLst>
          </p:cNvPr>
          <p:cNvSpPr txBox="1"/>
          <p:nvPr/>
        </p:nvSpPr>
        <p:spPr>
          <a:xfrm>
            <a:off x="1069827" y="1297321"/>
            <a:ext cx="6102939" cy="2693037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Quantenkoffer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Source for single photons and entangled photon pairs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Single photon detectors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Picosecond time resolution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Variety of optical tokens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Intuitive operating concept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Robust and safe</a:t>
            </a:r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750F5458-79CA-4DD4-92C6-FD8E32D72F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t="5905" r="13055"/>
          <a:stretch/>
        </p:blipFill>
        <p:spPr>
          <a:xfrm>
            <a:off x="1277815" y="4399993"/>
            <a:ext cx="2587336" cy="1443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A321F3-70FD-4259-AB1F-B275441CAB58}"/>
              </a:ext>
            </a:extLst>
          </p:cNvPr>
          <p:cNvSpPr/>
          <p:nvPr/>
        </p:nvSpPr>
        <p:spPr>
          <a:xfrm>
            <a:off x="2210824" y="6274401"/>
            <a:ext cx="4155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b="1" dirty="0">
                <a:solidFill>
                  <a:srgbClr val="00B050"/>
                </a:solidFill>
              </a:rPr>
              <a:t>More than 25 experiments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4C2EB1-13FB-427F-BE45-2F1FF901B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500"/>
    </mc:Choice>
    <mc:Fallback>
      <p:transition advTm="1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D8C16-F7E2-4A8F-8CE1-01B0A66BB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63B244-A8EE-432D-A1B9-95297B72E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62" y="167816"/>
            <a:ext cx="9458476" cy="1915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A5FF59-6E6E-4E74-A378-82DB19A525FC}"/>
              </a:ext>
            </a:extLst>
          </p:cNvPr>
          <p:cNvSpPr txBox="1"/>
          <p:nvPr/>
        </p:nvSpPr>
        <p:spPr>
          <a:xfrm>
            <a:off x="3596903" y="2083157"/>
            <a:ext cx="6525105" cy="3798468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4000" b="1" dirty="0">
                <a:solidFill>
                  <a:srgbClr val="00B050"/>
                </a:solidFill>
                <a:hlinkClick r:id="rId5"/>
              </a:rPr>
              <a:t>www.qdusa.com</a:t>
            </a:r>
            <a:endParaRPr lang="en-US" sz="4000" b="1" dirty="0">
              <a:solidFill>
                <a:srgbClr val="00B050"/>
              </a:solidFill>
            </a:endParaRPr>
          </a:p>
          <a:p>
            <a:pPr>
              <a:spcBef>
                <a:spcPts val="500"/>
              </a:spcBef>
            </a:pPr>
            <a:endParaRPr lang="en-US" sz="2000" b="1" dirty="0">
              <a:solidFill>
                <a:srgbClr val="00B050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4000" b="1" dirty="0">
                <a:solidFill>
                  <a:srgbClr val="00B050"/>
                </a:solidFill>
              </a:rPr>
              <a:t>Contact:</a:t>
            </a:r>
          </a:p>
          <a:p>
            <a:pPr>
              <a:spcBef>
                <a:spcPts val="500"/>
              </a:spcBef>
            </a:pPr>
            <a:r>
              <a:rPr lang="en-US" sz="4000" b="1" dirty="0">
                <a:solidFill>
                  <a:srgbClr val="00B050"/>
                </a:solidFill>
                <a:hlinkClick r:id="rId6"/>
              </a:rPr>
              <a:t>info@qdusa.com</a:t>
            </a:r>
            <a:endParaRPr lang="en-US" sz="4000" b="1" dirty="0">
              <a:solidFill>
                <a:srgbClr val="00B050"/>
              </a:solidFill>
            </a:endParaRPr>
          </a:p>
          <a:p>
            <a:pPr>
              <a:spcBef>
                <a:spcPts val="500"/>
              </a:spcBef>
            </a:pPr>
            <a:endParaRPr lang="en-US" sz="4000" b="1" dirty="0">
              <a:solidFill>
                <a:srgbClr val="00B050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4000" b="1" dirty="0">
                <a:hlinkClick r:id="rId7"/>
              </a:rPr>
              <a:t>https://www.rit.edu/fpi/pfq2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600B73-457B-430A-8E6A-394A92905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087"/>
    </mc:Choice>
    <mc:Fallback>
      <p:transition advTm="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7C252-F7CB-4936-A704-25BE200E0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62" y="152481"/>
            <a:ext cx="9458476" cy="191534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11C3CD-E094-4CCF-8011-625161051E3E}"/>
              </a:ext>
            </a:extLst>
          </p:cNvPr>
          <p:cNvSpPr txBox="1">
            <a:spLocks/>
          </p:cNvSpPr>
          <p:nvPr/>
        </p:nvSpPr>
        <p:spPr>
          <a:xfrm>
            <a:off x="1496677" y="2103543"/>
            <a:ext cx="10256593" cy="4161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en-US" sz="4000" b="1" dirty="0">
                <a:solidFill>
                  <a:srgbClr val="00B050"/>
                </a:solidFill>
              </a:rPr>
              <a:t>Product categories:</a:t>
            </a:r>
          </a:p>
          <a:p>
            <a:pPr marL="571500" indent="-5715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Magneto-optical cryogenic platform</a:t>
            </a:r>
          </a:p>
          <a:p>
            <a:pPr marL="571500" indent="-5715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Lithography</a:t>
            </a:r>
          </a:p>
          <a:p>
            <a:pPr marL="571500" indent="-5715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Single Photon Detection and Counting</a:t>
            </a:r>
          </a:p>
          <a:p>
            <a:pPr marL="571500" indent="-5715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Quantum Education</a:t>
            </a:r>
          </a:p>
          <a:p>
            <a:pPr>
              <a:lnSpc>
                <a:spcPct val="114000"/>
              </a:lnSpc>
            </a:pPr>
            <a:endParaRPr lang="en-US" sz="4000" b="1" dirty="0"/>
          </a:p>
          <a:p>
            <a:pPr>
              <a:lnSpc>
                <a:spcPct val="114000"/>
              </a:lnSpc>
            </a:pPr>
            <a:endParaRPr lang="en-US" sz="40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25681-3CEB-4CCB-BD04-1E0FF230C327}"/>
              </a:ext>
            </a:extLst>
          </p:cNvPr>
          <p:cNvSpPr/>
          <p:nvPr/>
        </p:nvSpPr>
        <p:spPr>
          <a:xfrm>
            <a:off x="4908140" y="6265329"/>
            <a:ext cx="29357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3000" b="1" dirty="0">
                <a:solidFill>
                  <a:srgbClr val="00B050"/>
                </a:solidFill>
                <a:hlinkClick r:id="rId5"/>
              </a:rPr>
              <a:t>www.qdusa.com</a:t>
            </a:r>
            <a:endParaRPr lang="en-US" sz="3000" b="1" dirty="0">
              <a:solidFill>
                <a:srgbClr val="00B05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1A8DDD-0771-4B61-952E-086901D66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6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989"/>
    </mc:Choice>
    <mc:Fallback>
      <p:transition advTm="1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AAEE4-D9AA-40BE-ABA5-BB91ADB68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579" y="1568878"/>
            <a:ext cx="5752748" cy="4807550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Features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Magnetic, electrical, thermal transport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SQUID magnetometry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Temperature range of 1.8 K – 400 K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Continuous low temperature control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No need for liquid cryogens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7 T - 14 T magnets available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Fully automated operation</a:t>
            </a:r>
          </a:p>
          <a:p>
            <a:pPr marL="457200" lvl="1" indent="0">
              <a:lnSpc>
                <a:spcPct val="114000"/>
              </a:lnSpc>
              <a:buNone/>
            </a:pPr>
            <a:endParaRPr lang="en-US" sz="1000" dirty="0"/>
          </a:p>
          <a:p>
            <a:pPr marL="457200" lvl="1" indent="0">
              <a:lnSpc>
                <a:spcPct val="114000"/>
              </a:lnSpc>
              <a:buNone/>
            </a:pPr>
            <a:r>
              <a:rPr lang="en-US" sz="2600" b="1" dirty="0">
                <a:solidFill>
                  <a:srgbClr val="00B050"/>
                </a:solidFill>
              </a:rPr>
              <a:t>Over 2000 systems sold worldwide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F3730-5A55-46A1-A66B-2A6EC1B7A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"/>
          <a:stretch/>
        </p:blipFill>
        <p:spPr>
          <a:xfrm>
            <a:off x="6610570" y="2877955"/>
            <a:ext cx="3518169" cy="304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3A55F-8D16-4582-B382-EE4960BB0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27" y="903325"/>
            <a:ext cx="2496931" cy="28700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678F6F-25AF-4737-9DA7-B0D81180E9EF}"/>
              </a:ext>
            </a:extLst>
          </p:cNvPr>
          <p:cNvSpPr/>
          <p:nvPr/>
        </p:nvSpPr>
        <p:spPr>
          <a:xfrm>
            <a:off x="822199" y="25400"/>
            <a:ext cx="113484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PPMS and MPMS – cryomagnetic characterization 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Quantum Design Inc)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A7B37F-1220-4B63-AE2C-A79F3133A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D9E6A5-85FD-469F-A66F-98F48536B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8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213"/>
    </mc:Choice>
    <mc:Fallback>
      <p:transition advTm="1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D961FD-5260-4FCD-936A-5E8E20BA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09" y="133626"/>
            <a:ext cx="3752369" cy="1828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71A707-1E03-4212-BC27-A256ACB60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873" y="2188066"/>
            <a:ext cx="6985190" cy="39319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Features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Open Optical Access: 8 Ports</a:t>
            </a:r>
          </a:p>
          <a:p>
            <a:pPr lvl="2">
              <a:lnSpc>
                <a:spcPct val="114000"/>
              </a:lnSpc>
            </a:pPr>
            <a:r>
              <a:rPr lang="en-US" dirty="0"/>
              <a:t>7 Side Ports (NA &gt; 0.11)</a:t>
            </a:r>
          </a:p>
          <a:p>
            <a:pPr lvl="2">
              <a:lnSpc>
                <a:spcPct val="114000"/>
              </a:lnSpc>
            </a:pPr>
            <a:r>
              <a:rPr lang="en-US" dirty="0"/>
              <a:t>1 Top Port (NA &gt; 0.7)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Temperature range of 1.7 K – 350 K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7 T Split-coil conical magnet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Low Vibration: &lt;10 nm peak-to-peak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89 mm x 84 mm Sample volume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Cryogen free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Fully automated operation of </a:t>
            </a:r>
          </a:p>
          <a:p>
            <a:pPr marL="457200" lvl="1" indent="0">
              <a:lnSpc>
                <a:spcPct val="114000"/>
              </a:lnSpc>
              <a:buNone/>
            </a:pPr>
            <a:r>
              <a:rPr lang="en-US" dirty="0"/>
              <a:t>	temperature and magnetic field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577ED-C8F9-40EC-ABC6-8C453AD2F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7097" r="3379" b="6659"/>
          <a:stretch/>
        </p:blipFill>
        <p:spPr>
          <a:xfrm>
            <a:off x="5625273" y="2310573"/>
            <a:ext cx="4846320" cy="39319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178BC4-BEE2-4EBF-9EBF-FEEE88A44AD8}"/>
              </a:ext>
            </a:extLst>
          </p:cNvPr>
          <p:cNvSpPr/>
          <p:nvPr/>
        </p:nvSpPr>
        <p:spPr>
          <a:xfrm>
            <a:off x="4335882" y="94359"/>
            <a:ext cx="78561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Magneto-optic cryostat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Quantum Design Inc)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60F150-A8C0-44DB-A773-782A8FE10E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12367" r="5905" b="8833"/>
          <a:stretch/>
        </p:blipFill>
        <p:spPr>
          <a:xfrm>
            <a:off x="9658281" y="1115705"/>
            <a:ext cx="2525346" cy="233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65757-D015-496F-A03A-788B56939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E79B82-1494-490F-B72C-BA3401BEC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711"/>
    </mc:Choice>
    <mc:Fallback>
      <p:transition advTm="24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F5F79-2086-4527-B70C-E0C1CADC4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72"/>
          <a:stretch/>
        </p:blipFill>
        <p:spPr>
          <a:xfrm>
            <a:off x="6333042" y="282054"/>
            <a:ext cx="2175565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BC191-A6A3-4921-96D2-D6E08C0A1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84" y="1987826"/>
            <a:ext cx="6193421" cy="4749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4E4B34-1C2E-468C-A230-B20F39BFB60D}"/>
              </a:ext>
            </a:extLst>
          </p:cNvPr>
          <p:cNvGrpSpPr/>
          <p:nvPr/>
        </p:nvGrpSpPr>
        <p:grpSpPr>
          <a:xfrm>
            <a:off x="9215578" y="434856"/>
            <a:ext cx="2574327" cy="2676035"/>
            <a:chOff x="7875816" y="54864"/>
            <a:chExt cx="2606256" cy="36758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3775E4-6958-4B59-953F-909FA89A4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662"/>
            <a:stretch/>
          </p:blipFill>
          <p:spPr>
            <a:xfrm>
              <a:off x="7875816" y="54864"/>
              <a:ext cx="2606256" cy="367588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8D4C12-563E-46E0-8954-8576B9799A34}"/>
                </a:ext>
              </a:extLst>
            </p:cNvPr>
            <p:cNvSpPr/>
            <p:nvPr/>
          </p:nvSpPr>
          <p:spPr>
            <a:xfrm>
              <a:off x="7875816" y="1892808"/>
              <a:ext cx="274271" cy="754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B52970-1E19-45C0-B201-FC30566E3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09" y="159026"/>
            <a:ext cx="3752369" cy="1828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090773-830B-4241-8544-2950BB87A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305" y="3062579"/>
            <a:ext cx="4871128" cy="267603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Optional Features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Up to 80 user defined electrical interconnects including coax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Flexible sample pod options for user defined experiments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positioners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objectives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E9F2A1-7CC2-4793-85E6-67A7908A5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3C9499-3ACF-4448-AEE5-00D4FD2E016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95" y="4589120"/>
            <a:ext cx="1326932" cy="17157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769902-221C-4BD8-988E-72F25B2BEC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25" y="5273574"/>
            <a:ext cx="1060757" cy="1387167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7E3828E-4FDE-4982-A2E8-1F753B491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313"/>
    </mc:Choice>
    <mc:Fallback>
      <p:transition advTm="1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A8CB9-2D7D-4C24-9B51-5F45440024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5485" r="8134" b="4071"/>
          <a:stretch/>
        </p:blipFill>
        <p:spPr>
          <a:xfrm>
            <a:off x="6764969" y="4331115"/>
            <a:ext cx="2249717" cy="24423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53E5F6-75FC-4EA2-AD34-0A2C11A03DEE}"/>
              </a:ext>
            </a:extLst>
          </p:cNvPr>
          <p:cNvSpPr/>
          <p:nvPr/>
        </p:nvSpPr>
        <p:spPr>
          <a:xfrm>
            <a:off x="614098" y="24582"/>
            <a:ext cx="118644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Lithography: </a:t>
            </a:r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Microwriter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ML®3 direct write laser </a:t>
            </a:r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litho</a:t>
            </a:r>
            <a:endParaRPr lang="en-US" sz="4000" b="1" dirty="0">
              <a:solidFill>
                <a:srgbClr val="D51939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Durham Magneto Optics Ltd)</a:t>
            </a:r>
          </a:p>
        </p:txBody>
      </p:sp>
      <p:pic>
        <p:nvPicPr>
          <p:cNvPr id="5" name="Picture 2" descr="http://www.durhammagnetooptics.com/wp-content/themes/skeleton/images/logo.jpg">
            <a:extLst>
              <a:ext uri="{FF2B5EF4-FFF2-40B4-BE49-F238E27FC236}">
                <a16:creationId xmlns:a16="http://schemas.microsoft.com/office/drawing/2014/main" id="{5748F127-3809-4D09-A361-F29324C9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198" y="5150647"/>
            <a:ext cx="2688192" cy="1077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27F086-2D16-49E5-831E-8DFA8B2F36EF}"/>
              </a:ext>
            </a:extLst>
          </p:cNvPr>
          <p:cNvSpPr txBox="1"/>
          <p:nvPr/>
        </p:nvSpPr>
        <p:spPr>
          <a:xfrm>
            <a:off x="614098" y="1323536"/>
            <a:ext cx="5657623" cy="1826133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b="1" dirty="0">
                <a:latin typeface="Calibri" panose="020F0502020204030204" pitchFamily="34" charset="0"/>
              </a:rPr>
              <a:t>Features</a:t>
            </a:r>
            <a:endParaRPr lang="en-US" sz="2000" dirty="0">
              <a:latin typeface="Calibri" panose="020F0502020204030204" pitchFamily="34" charset="0"/>
            </a:endParaRP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Direct write laser lithography </a:t>
            </a: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Easy to use, Windows® based control software supplied</a:t>
            </a: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Supplied with pre-configured 64-bit Windows® laptop </a:t>
            </a:r>
          </a:p>
          <a:p>
            <a:pPr>
              <a:spcBef>
                <a:spcPts val="500"/>
              </a:spcBef>
            </a:pPr>
            <a:r>
              <a:rPr lang="en-US" dirty="0">
                <a:latin typeface="Calibri" panose="020F0502020204030204" pitchFamily="34" charset="0"/>
              </a:rPr>
              <a:t>	for plug-and-play installation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956F0-D446-41FC-B3D3-43C37ED66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77" y="968943"/>
            <a:ext cx="4185911" cy="3139435"/>
          </a:xfrm>
          <a:prstGeom prst="rect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7B2AEAC-C1C1-4278-89F7-A63282BC7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436093"/>
              </p:ext>
            </p:extLst>
          </p:nvPr>
        </p:nvGraphicFramePr>
        <p:xfrm>
          <a:off x="815118" y="3334441"/>
          <a:ext cx="5883013" cy="266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865">
                  <a:extLst>
                    <a:ext uri="{9D8B030D-6E8A-4147-A177-3AD203B41FA5}">
                      <a16:colId xmlns:a16="http://schemas.microsoft.com/office/drawing/2014/main" val="2105587966"/>
                    </a:ext>
                  </a:extLst>
                </a:gridCol>
                <a:gridCol w="3382148">
                  <a:extLst>
                    <a:ext uri="{9D8B030D-6E8A-4147-A177-3AD203B41FA5}">
                      <a16:colId xmlns:a16="http://schemas.microsoft.com/office/drawing/2014/main" val="1614763279"/>
                    </a:ext>
                  </a:extLst>
                </a:gridCol>
              </a:tblGrid>
              <a:tr h="356158">
                <a:tc>
                  <a:txBody>
                    <a:bodyPr/>
                    <a:lstStyle/>
                    <a:p>
                      <a:r>
                        <a:rPr lang="en-GB" dirty="0"/>
                        <a:t>Machine</a:t>
                      </a:r>
                    </a:p>
                  </a:txBody>
                  <a:tcPr>
                    <a:solidFill>
                      <a:srgbClr val="3B3B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Resolution</a:t>
                      </a:r>
                    </a:p>
                  </a:txBody>
                  <a:tcPr>
                    <a:solidFill>
                      <a:srgbClr val="3B3B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857650"/>
                  </a:ext>
                </a:extLst>
              </a:tr>
              <a:tr h="552721">
                <a:tc>
                  <a:txBody>
                    <a:bodyPr/>
                    <a:lstStyle/>
                    <a:p>
                      <a:r>
                        <a:rPr lang="en-GB" dirty="0" err="1"/>
                        <a:t>MicroWriter</a:t>
                      </a:r>
                      <a:r>
                        <a:rPr lang="en-GB" dirty="0"/>
                        <a:t> ML®3 Baby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123485"/>
                  </a:ext>
                </a:extLst>
              </a:tr>
              <a:tr h="623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MicroWriter</a:t>
                      </a:r>
                      <a:r>
                        <a:rPr lang="en-GB" dirty="0"/>
                        <a:t> ML®3 Baby</a:t>
                      </a:r>
                      <a:r>
                        <a:rPr lang="en-GB" baseline="0" dirty="0"/>
                        <a:t> Plus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µm, 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965857"/>
                  </a:ext>
                </a:extLst>
              </a:tr>
              <a:tr h="552721">
                <a:tc>
                  <a:txBody>
                    <a:bodyPr/>
                    <a:lstStyle/>
                    <a:p>
                      <a:r>
                        <a:rPr lang="en-GB" dirty="0" err="1"/>
                        <a:t>MicroWriter</a:t>
                      </a:r>
                      <a:r>
                        <a:rPr lang="en-GB" baseline="0" dirty="0"/>
                        <a:t> ML®3 Mesa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0.6 µm, 1 µm, 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199667"/>
                  </a:ext>
                </a:extLst>
              </a:tr>
              <a:tr h="552721">
                <a:tc>
                  <a:txBody>
                    <a:bodyPr/>
                    <a:lstStyle/>
                    <a:p>
                      <a:r>
                        <a:rPr lang="en-GB" dirty="0" err="1"/>
                        <a:t>MicroWriter</a:t>
                      </a:r>
                      <a:r>
                        <a:rPr lang="en-GB" dirty="0"/>
                        <a:t> ML®3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0.4 µm, 0.6 µm, 1 µm, 2 µm, 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604122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EC47A21-C335-473F-9F9A-1DCC5ED0C38C}"/>
              </a:ext>
            </a:extLst>
          </p:cNvPr>
          <p:cNvSpPr/>
          <p:nvPr/>
        </p:nvSpPr>
        <p:spPr>
          <a:xfrm>
            <a:off x="795519" y="599844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i="1" dirty="0"/>
              <a:t>Where more than 1 resolution exists on a machine, an automatic lens changer engages the required lens for each part of the designed pattern without manual intervention from the user.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DC4E10-D5C4-430F-8825-2C72F4B97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4740DF-A2DD-4D66-B7C6-C11A2F7E2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742"/>
    </mc:Choice>
    <mc:Fallback>
      <p:transition advTm="1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21A408-3F5A-4224-8947-956B9DF6897D}"/>
              </a:ext>
            </a:extLst>
          </p:cNvPr>
          <p:cNvSpPr/>
          <p:nvPr/>
        </p:nvSpPr>
        <p:spPr>
          <a:xfrm>
            <a:off x="648716" y="0"/>
            <a:ext cx="11112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Nanolithograpy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for quantum materials: </a:t>
            </a:r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NanoFrazor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Swiss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Litho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3" name="Picture 7" descr="Logo_Claim">
            <a:extLst>
              <a:ext uri="{FF2B5EF4-FFF2-40B4-BE49-F238E27FC236}">
                <a16:creationId xmlns:a16="http://schemas.microsoft.com/office/drawing/2014/main" id="{81711311-3BE3-4160-B294-5581D343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139" y="5428233"/>
            <a:ext cx="2473216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wisslitho.com/images/sl/pro/NF_1.jpg">
            <a:extLst>
              <a:ext uri="{FF2B5EF4-FFF2-40B4-BE49-F238E27FC236}">
                <a16:creationId xmlns:a16="http://schemas.microsoft.com/office/drawing/2014/main" id="{443DF841-550A-422B-817E-A78FAEE3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80" y="3963259"/>
            <a:ext cx="2142084" cy="2851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9820D-A08C-4CAC-9817-4E183AAD8287}"/>
              </a:ext>
            </a:extLst>
          </p:cNvPr>
          <p:cNvSpPr txBox="1"/>
          <p:nvPr/>
        </p:nvSpPr>
        <p:spPr>
          <a:xfrm>
            <a:off x="648716" y="1167743"/>
            <a:ext cx="5716915" cy="272125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b="1" dirty="0">
                <a:latin typeface="Calibri" panose="020F0502020204030204" pitchFamily="34" charset="0"/>
              </a:rPr>
              <a:t>Features</a:t>
            </a:r>
            <a:endParaRPr lang="en-US" sz="2000" dirty="0">
              <a:latin typeface="Calibri" panose="020F0502020204030204" pitchFamily="34" charset="0"/>
            </a:endParaRP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3D patterning: write with unprecedented vertical accuracy, sub-10 nm lateral resolution</a:t>
            </a: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In</a:t>
            </a:r>
            <a:r>
              <a:rPr lang="en-US" dirty="0">
                <a:latin typeface="Calibri" panose="020F0502020204030204" pitchFamily="34" charset="0"/>
              </a:rPr>
              <a:t>-situ metrology</a:t>
            </a: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Extreme overlay accuracy for structures buried under the resist stacks</a:t>
            </a: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No damage to sensitive materials from charged beams</a:t>
            </a:r>
          </a:p>
          <a:p>
            <a:pPr marL="285726" indent="-285726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Low cost, throughput comparable to E-beam lithography</a:t>
            </a:r>
          </a:p>
        </p:txBody>
      </p:sp>
      <p:pic>
        <p:nvPicPr>
          <p:cNvPr id="9" name="CLL simulation.wmv">
            <a:hlinkClick r:id="" action="ppaction://media"/>
            <a:extLst>
              <a:ext uri="{FF2B5EF4-FFF2-40B4-BE49-F238E27FC236}">
                <a16:creationId xmlns:a16="http://schemas.microsoft.com/office/drawing/2014/main" id="{069DCE2B-B570-43CB-BF8B-87DC20204B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71"/>
                </p14:media>
              </p:ext>
            </p:extLst>
          </p:nvPr>
        </p:nvPicPr>
        <p:blipFill rotWithShape="1">
          <a:blip r:embed="rId8"/>
          <a:srcRect l="12473" t="18663" r="12455" b="1278"/>
          <a:stretch/>
        </p:blipFill>
        <p:spPr>
          <a:xfrm>
            <a:off x="6516116" y="811876"/>
            <a:ext cx="5471749" cy="328232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F5D90D2-9AB5-49CB-8A8F-2BDA354A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94" y="4201688"/>
            <a:ext cx="1877619" cy="25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B46CF2-4E98-4817-8FA5-DAE8708FABA5}"/>
              </a:ext>
            </a:extLst>
          </p:cNvPr>
          <p:cNvGrpSpPr/>
          <p:nvPr/>
        </p:nvGrpSpPr>
        <p:grpSpPr>
          <a:xfrm>
            <a:off x="5992235" y="4737892"/>
            <a:ext cx="2986665" cy="1849437"/>
            <a:chOff x="7761539" y="3442601"/>
            <a:chExt cx="3172944" cy="1885074"/>
          </a:xfrm>
        </p:grpSpPr>
        <p:pic>
          <p:nvPicPr>
            <p:cNvPr id="12" name="Grafik 20">
              <a:extLst>
                <a:ext uri="{FF2B5EF4-FFF2-40B4-BE49-F238E27FC236}">
                  <a16:creationId xmlns:a16="http://schemas.microsoft.com/office/drawing/2014/main" id="{5A8C1C56-FBEB-442A-BDF9-0D4DDFD43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539" y="3464620"/>
              <a:ext cx="3005213" cy="1863055"/>
            </a:xfrm>
            <a:prstGeom prst="rect">
              <a:avLst/>
            </a:prstGeom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3169E0CE-8EEA-4792-8DFB-B12A4A007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" t="26015" r="24556" b="3409"/>
            <a:stretch/>
          </p:blipFill>
          <p:spPr>
            <a:xfrm>
              <a:off x="9768071" y="4356069"/>
              <a:ext cx="985591" cy="95273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5" name="Textfeld 31">
              <a:extLst>
                <a:ext uri="{FF2B5EF4-FFF2-40B4-BE49-F238E27FC236}">
                  <a16:creationId xmlns:a16="http://schemas.microsoft.com/office/drawing/2014/main" id="{639AD2A0-6A26-4440-B815-7864D64BD0C0}"/>
                </a:ext>
              </a:extLst>
            </p:cNvPr>
            <p:cNvSpPr txBox="1"/>
            <p:nvPr/>
          </p:nvSpPr>
          <p:spPr>
            <a:xfrm>
              <a:off x="7772027" y="3442601"/>
              <a:ext cx="31624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b="1" dirty="0">
                  <a:solidFill>
                    <a:srgbClr val="FFFF00"/>
                  </a:solidFill>
                  <a:latin typeface="Johnston ITC Std Light" panose="02000504040000020003" pitchFamily="50" charset="0"/>
                </a:rPr>
                <a:t>NanoFrazor cantilever (SEM image)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B49E07F-376D-4085-A3CF-7ECFBA7474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F645E20-AC46-445E-BFBA-D7D4F7AEF7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7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603"/>
    </mc:Choice>
    <mc:Fallback>
      <p:transition advTm="2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3" objId="9"/>
        <p14:stopEvt time="24947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21A408-3F5A-4224-8947-956B9DF6897D}"/>
              </a:ext>
            </a:extLst>
          </p:cNvPr>
          <p:cNvSpPr/>
          <p:nvPr/>
        </p:nvSpPr>
        <p:spPr>
          <a:xfrm>
            <a:off x="648716" y="0"/>
            <a:ext cx="11112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Nanolithograpy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for quantum materials: </a:t>
            </a:r>
            <a:r>
              <a:rPr lang="en-US" sz="40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NanoFrazor</a:t>
            </a:r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Swiss </a:t>
            </a:r>
            <a:r>
              <a:rPr lang="en-US" sz="2400" b="1" dirty="0" err="1">
                <a:solidFill>
                  <a:srgbClr val="D51939"/>
                </a:solidFill>
                <a:latin typeface="Calibri" panose="020F0502020204030204" pitchFamily="34" charset="0"/>
              </a:rPr>
              <a:t>Litho</a:t>
            </a:r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8" name="Picture 1" descr="B:\Dropbox (SwissLitho)\SwissLitho raw data\05_ProductDevelopment\11_PatternTransfer\HR-Jan2016-Ellipses\Ellipses B\spi2016jan05_elipse_B_E2_9w_02.tif">
            <a:extLst>
              <a:ext uri="{FF2B5EF4-FFF2-40B4-BE49-F238E27FC236}">
                <a16:creationId xmlns:a16="http://schemas.microsoft.com/office/drawing/2014/main" id="{8D6AA30F-592E-4E4E-807E-A98EEF243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3" t="2" r="-3333" b="8832"/>
          <a:stretch/>
        </p:blipFill>
        <p:spPr bwMode="auto">
          <a:xfrm>
            <a:off x="961267" y="3502430"/>
            <a:ext cx="2069339" cy="16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B:\Dropbox (SwissLitho)\SwissLitho raw data\05_ProductDevelopment\11_PatternTransfer\HR-Jan2016-Ellipses\Ellipses B\spi2016jan05_elipse_B_E2_9w_03.tif">
            <a:extLst>
              <a:ext uri="{FF2B5EF4-FFF2-40B4-BE49-F238E27FC236}">
                <a16:creationId xmlns:a16="http://schemas.microsoft.com/office/drawing/2014/main" id="{6D53C91F-71AB-4ADE-AC5C-465E96DE2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3" t="40207" r="35117" b="8899"/>
          <a:stretch/>
        </p:blipFill>
        <p:spPr bwMode="auto">
          <a:xfrm>
            <a:off x="3097132" y="3442450"/>
            <a:ext cx="1695377" cy="173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56">
            <a:extLst>
              <a:ext uri="{FF2B5EF4-FFF2-40B4-BE49-F238E27FC236}">
                <a16:creationId xmlns:a16="http://schemas.microsoft.com/office/drawing/2014/main" id="{437CDA2B-6CE4-4DD4-99B8-C31564A68A0D}"/>
              </a:ext>
            </a:extLst>
          </p:cNvPr>
          <p:cNvSpPr/>
          <p:nvPr/>
        </p:nvSpPr>
        <p:spPr>
          <a:xfrm>
            <a:off x="3788228" y="3860706"/>
            <a:ext cx="770599" cy="2267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1" name="Textfeld 57">
            <a:extLst>
              <a:ext uri="{FF2B5EF4-FFF2-40B4-BE49-F238E27FC236}">
                <a16:creationId xmlns:a16="http://schemas.microsoft.com/office/drawing/2014/main" id="{8C2E35CF-126E-42AB-B7DF-A8E28D38781C}"/>
              </a:ext>
            </a:extLst>
          </p:cNvPr>
          <p:cNvSpPr txBox="1"/>
          <p:nvPr/>
        </p:nvSpPr>
        <p:spPr>
          <a:xfrm>
            <a:off x="3761327" y="3849189"/>
            <a:ext cx="905350" cy="28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prstClr val="black"/>
                </a:solidFill>
              </a:rPr>
              <a:t>d1 = 30 </a:t>
            </a:r>
            <a:r>
              <a:rPr lang="de-CH" sz="1000" dirty="0" err="1">
                <a:solidFill>
                  <a:prstClr val="black"/>
                </a:solidFill>
              </a:rPr>
              <a:t>nm</a:t>
            </a:r>
            <a:endParaRPr lang="de-CH" sz="1000" dirty="0">
              <a:solidFill>
                <a:prstClr val="black"/>
              </a:solidFill>
            </a:endParaRPr>
          </a:p>
        </p:txBody>
      </p:sp>
      <p:sp>
        <p:nvSpPr>
          <p:cNvPr id="22" name="Rechteck 58">
            <a:extLst>
              <a:ext uri="{FF2B5EF4-FFF2-40B4-BE49-F238E27FC236}">
                <a16:creationId xmlns:a16="http://schemas.microsoft.com/office/drawing/2014/main" id="{A34A9E0B-9751-4842-B7FB-25442C5A120D}"/>
              </a:ext>
            </a:extLst>
          </p:cNvPr>
          <p:cNvSpPr/>
          <p:nvPr/>
        </p:nvSpPr>
        <p:spPr>
          <a:xfrm>
            <a:off x="3635778" y="4800564"/>
            <a:ext cx="760157" cy="2267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3" name="Textfeld 59">
            <a:extLst>
              <a:ext uri="{FF2B5EF4-FFF2-40B4-BE49-F238E27FC236}">
                <a16:creationId xmlns:a16="http://schemas.microsoft.com/office/drawing/2014/main" id="{4103F67D-4BC9-4F44-84EF-FABB70DD2317}"/>
              </a:ext>
            </a:extLst>
          </p:cNvPr>
          <p:cNvSpPr txBox="1"/>
          <p:nvPr/>
        </p:nvSpPr>
        <p:spPr>
          <a:xfrm>
            <a:off x="3612401" y="4800268"/>
            <a:ext cx="905350" cy="28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prstClr val="black"/>
                </a:solidFill>
              </a:rPr>
              <a:t>d2 = 60 </a:t>
            </a:r>
            <a:r>
              <a:rPr lang="de-CH" sz="1000" dirty="0" err="1">
                <a:solidFill>
                  <a:prstClr val="black"/>
                </a:solidFill>
              </a:rPr>
              <a:t>nm</a:t>
            </a:r>
            <a:endParaRPr lang="de-CH" sz="1000" dirty="0">
              <a:solidFill>
                <a:prstClr val="black"/>
              </a:solidFill>
            </a:endParaRPr>
          </a:p>
        </p:txBody>
      </p:sp>
      <p:sp>
        <p:nvSpPr>
          <p:cNvPr id="25" name="Textfeld 61">
            <a:extLst>
              <a:ext uri="{FF2B5EF4-FFF2-40B4-BE49-F238E27FC236}">
                <a16:creationId xmlns:a16="http://schemas.microsoft.com/office/drawing/2014/main" id="{03D3B371-D406-4D33-9BE5-08254A8C92DD}"/>
              </a:ext>
            </a:extLst>
          </p:cNvPr>
          <p:cNvSpPr txBox="1"/>
          <p:nvPr/>
        </p:nvSpPr>
        <p:spPr>
          <a:xfrm>
            <a:off x="927151" y="3195162"/>
            <a:ext cx="4472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Reactive Ion Etching </a:t>
            </a:r>
            <a:r>
              <a:rPr lang="de-CH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=&gt; quantum dots rotated ellipses</a:t>
            </a:r>
          </a:p>
        </p:txBody>
      </p:sp>
      <p:sp>
        <p:nvSpPr>
          <p:cNvPr id="26" name="Textfeld 66">
            <a:extLst>
              <a:ext uri="{FF2B5EF4-FFF2-40B4-BE49-F238E27FC236}">
                <a16:creationId xmlns:a16="http://schemas.microsoft.com/office/drawing/2014/main" id="{148F3AE3-E786-4A88-B19D-A0202FEA6EEC}"/>
              </a:ext>
            </a:extLst>
          </p:cNvPr>
          <p:cNvSpPr txBox="1"/>
          <p:nvPr/>
        </p:nvSpPr>
        <p:spPr>
          <a:xfrm>
            <a:off x="1292874" y="5082488"/>
            <a:ext cx="2308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Bow tie antennas (30 nm AU)</a:t>
            </a:r>
            <a:endParaRPr lang="de-CH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5323302F-1B01-4EE7-B6FB-0EF04463C3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r="2096" b="13630"/>
          <a:stretch/>
        </p:blipFill>
        <p:spPr>
          <a:xfrm>
            <a:off x="948331" y="1802507"/>
            <a:ext cx="1623213" cy="1399322"/>
          </a:xfrm>
          <a:prstGeom prst="rect">
            <a:avLst/>
          </a:prstGeom>
        </p:spPr>
      </p:pic>
      <p:pic>
        <p:nvPicPr>
          <p:cNvPr id="31" name="Picture 2" descr="X:\Dropbox (SwissLitho)\SwissLitho Shared\13_Applications\03_Tel Aviv\03_BowTies_170516\tip2_4bars_18.tif">
            <a:extLst>
              <a:ext uri="{FF2B5EF4-FFF2-40B4-BE49-F238E27FC236}">
                <a16:creationId xmlns:a16="http://schemas.microsoft.com/office/drawing/2014/main" id="{2B26500F-5F5A-4FF6-9FB0-655D3B90A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8" t="16745" r="21156" b="10608"/>
          <a:stretch/>
        </p:blipFill>
        <p:spPr bwMode="auto">
          <a:xfrm>
            <a:off x="3119998" y="1818587"/>
            <a:ext cx="1584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hteck 91">
            <a:extLst>
              <a:ext uri="{FF2B5EF4-FFF2-40B4-BE49-F238E27FC236}">
                <a16:creationId xmlns:a16="http://schemas.microsoft.com/office/drawing/2014/main" id="{5F44401F-05B5-42F4-86CF-79B6F6CA6A75}"/>
              </a:ext>
            </a:extLst>
          </p:cNvPr>
          <p:cNvSpPr/>
          <p:nvPr/>
        </p:nvSpPr>
        <p:spPr>
          <a:xfrm>
            <a:off x="3119772" y="1818587"/>
            <a:ext cx="591094" cy="328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Rechteck 92">
            <a:extLst>
              <a:ext uri="{FF2B5EF4-FFF2-40B4-BE49-F238E27FC236}">
                <a16:creationId xmlns:a16="http://schemas.microsoft.com/office/drawing/2014/main" id="{1390CAAF-52A4-431E-8946-62657E01D5C5}"/>
              </a:ext>
            </a:extLst>
          </p:cNvPr>
          <p:cNvSpPr/>
          <p:nvPr/>
        </p:nvSpPr>
        <p:spPr>
          <a:xfrm>
            <a:off x="3261537" y="2058486"/>
            <a:ext cx="3348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4" name="Textfeld 93">
            <a:extLst>
              <a:ext uri="{FF2B5EF4-FFF2-40B4-BE49-F238E27FC236}">
                <a16:creationId xmlns:a16="http://schemas.microsoft.com/office/drawing/2014/main" id="{C4A98293-2A4C-4253-ADE0-88497C21FD48}"/>
              </a:ext>
            </a:extLst>
          </p:cNvPr>
          <p:cNvSpPr txBox="1"/>
          <p:nvPr/>
        </p:nvSpPr>
        <p:spPr>
          <a:xfrm>
            <a:off x="3119998" y="1818587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50 </a:t>
            </a:r>
            <a:r>
              <a:rPr lang="de-CH" sz="1100" b="1" dirty="0" err="1"/>
              <a:t>nm</a:t>
            </a:r>
            <a:endParaRPr lang="de-CH" sz="1100" b="1" dirty="0"/>
          </a:p>
        </p:txBody>
      </p:sp>
      <p:sp>
        <p:nvSpPr>
          <p:cNvPr id="35" name="Rechteck 73">
            <a:extLst>
              <a:ext uri="{FF2B5EF4-FFF2-40B4-BE49-F238E27FC236}">
                <a16:creationId xmlns:a16="http://schemas.microsoft.com/office/drawing/2014/main" id="{6CFBC850-9537-4D0F-94C8-C736D68133B4}"/>
              </a:ext>
            </a:extLst>
          </p:cNvPr>
          <p:cNvSpPr/>
          <p:nvPr/>
        </p:nvSpPr>
        <p:spPr>
          <a:xfrm>
            <a:off x="3119998" y="1818587"/>
            <a:ext cx="1584176" cy="136815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36" name="Textfeld 96">
            <a:extLst>
              <a:ext uri="{FF2B5EF4-FFF2-40B4-BE49-F238E27FC236}">
                <a16:creationId xmlns:a16="http://schemas.microsoft.com/office/drawing/2014/main" id="{A931EBFC-DD6E-4F09-94FD-4A3C854B6321}"/>
              </a:ext>
            </a:extLst>
          </p:cNvPr>
          <p:cNvSpPr txBox="1"/>
          <p:nvPr/>
        </p:nvSpPr>
        <p:spPr>
          <a:xfrm>
            <a:off x="983272" y="1476871"/>
            <a:ext cx="2627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Lift-off</a:t>
            </a:r>
            <a:r>
              <a:rPr lang="de-CH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=&gt; Au plasmonic antennas</a:t>
            </a:r>
          </a:p>
        </p:txBody>
      </p:sp>
      <p:grpSp>
        <p:nvGrpSpPr>
          <p:cNvPr id="37" name="Gruppieren 142">
            <a:extLst>
              <a:ext uri="{FF2B5EF4-FFF2-40B4-BE49-F238E27FC236}">
                <a16:creationId xmlns:a16="http://schemas.microsoft.com/office/drawing/2014/main" id="{30A96E1B-A0EE-4042-B3F8-028EF5A33226}"/>
              </a:ext>
            </a:extLst>
          </p:cNvPr>
          <p:cNvGrpSpPr/>
          <p:nvPr/>
        </p:nvGrpSpPr>
        <p:grpSpPr>
          <a:xfrm>
            <a:off x="961267" y="5327691"/>
            <a:ext cx="3558667" cy="1625505"/>
            <a:chOff x="3633989" y="4248150"/>
            <a:chExt cx="5417521" cy="2228850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ECD952DD-FF02-4C95-B6E5-7C98D7222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241" y="4267200"/>
              <a:ext cx="3101799" cy="198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hteck 144">
              <a:extLst>
                <a:ext uri="{FF2B5EF4-FFF2-40B4-BE49-F238E27FC236}">
                  <a16:creationId xmlns:a16="http://schemas.microsoft.com/office/drawing/2014/main" id="{B1E0538B-19FD-44F7-903F-62AC86AE68B3}"/>
                </a:ext>
              </a:extLst>
            </p:cNvPr>
            <p:cNvSpPr/>
            <p:nvPr/>
          </p:nvSpPr>
          <p:spPr>
            <a:xfrm>
              <a:off x="3858780" y="6408420"/>
              <a:ext cx="355080" cy="68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latin typeface="Eurostile" charset="0"/>
              </a:endParaRPr>
            </a:p>
          </p:txBody>
        </p:sp>
        <p:sp>
          <p:nvSpPr>
            <p:cNvPr id="40" name="Rechteck 145">
              <a:extLst>
                <a:ext uri="{FF2B5EF4-FFF2-40B4-BE49-F238E27FC236}">
                  <a16:creationId xmlns:a16="http://schemas.microsoft.com/office/drawing/2014/main" id="{33144940-5E77-49D1-A080-B159AEC4571A}"/>
                </a:ext>
              </a:extLst>
            </p:cNvPr>
            <p:cNvSpPr/>
            <p:nvPr/>
          </p:nvSpPr>
          <p:spPr>
            <a:xfrm>
              <a:off x="5078730" y="4796790"/>
              <a:ext cx="441960" cy="32766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latin typeface="Eurostile" charset="0"/>
              </a:endParaRPr>
            </a:p>
          </p:txBody>
        </p:sp>
        <p:sp>
          <p:nvSpPr>
            <p:cNvPr id="41" name="Rechteck 146">
              <a:extLst>
                <a:ext uri="{FF2B5EF4-FFF2-40B4-BE49-F238E27FC236}">
                  <a16:creationId xmlns:a16="http://schemas.microsoft.com/office/drawing/2014/main" id="{C698F216-DB30-459A-88A8-7F54A3F75FBB}"/>
                </a:ext>
              </a:extLst>
            </p:cNvPr>
            <p:cNvSpPr/>
            <p:nvPr/>
          </p:nvSpPr>
          <p:spPr>
            <a:xfrm>
              <a:off x="3684270" y="4248150"/>
              <a:ext cx="3093720" cy="201168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latin typeface="Eurostile" charset="0"/>
              </a:endParaRPr>
            </a:p>
          </p:txBody>
        </p:sp>
        <p:pic>
          <p:nvPicPr>
            <p:cNvPr id="42" name="Picture 3" descr="C:\Users\Felix\Downloads\D11-InLens05c.tif">
              <a:extLst>
                <a:ext uri="{FF2B5EF4-FFF2-40B4-BE49-F238E27FC236}">
                  <a16:creationId xmlns:a16="http://schemas.microsoft.com/office/drawing/2014/main" id="{27D27273-CAD3-47C7-B9BE-37C3BDCEFB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2" r="12452" b="26412"/>
            <a:stretch/>
          </p:blipFill>
          <p:spPr bwMode="auto">
            <a:xfrm>
              <a:off x="6747510" y="4339590"/>
              <a:ext cx="2304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hteck 148">
              <a:extLst>
                <a:ext uri="{FF2B5EF4-FFF2-40B4-BE49-F238E27FC236}">
                  <a16:creationId xmlns:a16="http://schemas.microsoft.com/office/drawing/2014/main" id="{9F907E65-2B3D-4921-944F-3AD571F8C22A}"/>
                </a:ext>
              </a:extLst>
            </p:cNvPr>
            <p:cNvSpPr/>
            <p:nvPr/>
          </p:nvSpPr>
          <p:spPr>
            <a:xfrm>
              <a:off x="7028700" y="6042660"/>
              <a:ext cx="251460" cy="45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latin typeface="Eurostile" charset="0"/>
              </a:endParaRPr>
            </a:p>
          </p:txBody>
        </p:sp>
        <p:sp>
          <p:nvSpPr>
            <p:cNvPr id="44" name="Textfeld 149">
              <a:extLst>
                <a:ext uri="{FF2B5EF4-FFF2-40B4-BE49-F238E27FC236}">
                  <a16:creationId xmlns:a16="http://schemas.microsoft.com/office/drawing/2014/main" id="{B59CFEE9-28FA-40A7-ACB3-41004761F1FD}"/>
                </a:ext>
              </a:extLst>
            </p:cNvPr>
            <p:cNvSpPr txBox="1"/>
            <p:nvPr/>
          </p:nvSpPr>
          <p:spPr>
            <a:xfrm>
              <a:off x="6815340" y="5722620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b="1" dirty="0">
                  <a:solidFill>
                    <a:schemeClr val="bg1"/>
                  </a:solidFill>
                  <a:latin typeface="Eurostile" charset="0"/>
                </a:rPr>
                <a:t>20 </a:t>
              </a:r>
              <a:r>
                <a:rPr lang="de-CH" sz="1600" b="1" dirty="0" err="1">
                  <a:solidFill>
                    <a:schemeClr val="bg1"/>
                  </a:solidFill>
                  <a:latin typeface="Eurostile" charset="0"/>
                </a:rPr>
                <a:t>nm</a:t>
              </a:r>
              <a:endParaRPr lang="de-CH" sz="1600" b="1" dirty="0">
                <a:solidFill>
                  <a:schemeClr val="bg1"/>
                </a:solidFill>
                <a:latin typeface="Eurostile" charset="0"/>
              </a:endParaRPr>
            </a:p>
          </p:txBody>
        </p:sp>
        <p:cxnSp>
          <p:nvCxnSpPr>
            <p:cNvPr id="45" name="Gerade Verbindung 150">
              <a:extLst>
                <a:ext uri="{FF2B5EF4-FFF2-40B4-BE49-F238E27FC236}">
                  <a16:creationId xmlns:a16="http://schemas.microsoft.com/office/drawing/2014/main" id="{9598CFE9-439E-44FD-AE45-CA56CD625992}"/>
                </a:ext>
              </a:extLst>
            </p:cNvPr>
            <p:cNvCxnSpPr/>
            <p:nvPr/>
          </p:nvCxnSpPr>
          <p:spPr>
            <a:xfrm flipV="1">
              <a:off x="5524500" y="4347210"/>
              <a:ext cx="1238250" cy="449580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Gerade Verbindung 151">
              <a:extLst>
                <a:ext uri="{FF2B5EF4-FFF2-40B4-BE49-F238E27FC236}">
                  <a16:creationId xmlns:a16="http://schemas.microsoft.com/office/drawing/2014/main" id="{55D2BFBE-DFCF-433B-9E9B-06C2123D0D32}"/>
                </a:ext>
              </a:extLst>
            </p:cNvPr>
            <p:cNvCxnSpPr/>
            <p:nvPr/>
          </p:nvCxnSpPr>
          <p:spPr>
            <a:xfrm>
              <a:off x="5524500" y="5120640"/>
              <a:ext cx="1234440" cy="1032510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Rechteck 152">
              <a:extLst>
                <a:ext uri="{FF2B5EF4-FFF2-40B4-BE49-F238E27FC236}">
                  <a16:creationId xmlns:a16="http://schemas.microsoft.com/office/drawing/2014/main" id="{DB37234C-52B5-4F0F-B9B0-75772D3F7566}"/>
                </a:ext>
              </a:extLst>
            </p:cNvPr>
            <p:cNvSpPr/>
            <p:nvPr/>
          </p:nvSpPr>
          <p:spPr>
            <a:xfrm>
              <a:off x="3688080" y="5882640"/>
              <a:ext cx="697230" cy="3771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 dirty="0">
                <a:latin typeface="Eurostile" charset="0"/>
              </a:endParaRPr>
            </a:p>
          </p:txBody>
        </p:sp>
        <p:sp>
          <p:nvSpPr>
            <p:cNvPr id="48" name="Rechteck 153">
              <a:extLst>
                <a:ext uri="{FF2B5EF4-FFF2-40B4-BE49-F238E27FC236}">
                  <a16:creationId xmlns:a16="http://schemas.microsoft.com/office/drawing/2014/main" id="{FEE7C71B-A571-4FCA-BC1F-CA3A414BBE29}"/>
                </a:ext>
              </a:extLst>
            </p:cNvPr>
            <p:cNvSpPr/>
            <p:nvPr/>
          </p:nvSpPr>
          <p:spPr>
            <a:xfrm>
              <a:off x="3901910" y="6147910"/>
              <a:ext cx="259969" cy="50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ln>
                  <a:solidFill>
                    <a:schemeClr val="tx1"/>
                  </a:solidFill>
                </a:ln>
                <a:latin typeface="Eurostile" charset="0"/>
              </a:endParaRPr>
            </a:p>
          </p:txBody>
        </p:sp>
        <p:sp>
          <p:nvSpPr>
            <p:cNvPr id="49" name="Textfeld 154">
              <a:extLst>
                <a:ext uri="{FF2B5EF4-FFF2-40B4-BE49-F238E27FC236}">
                  <a16:creationId xmlns:a16="http://schemas.microsoft.com/office/drawing/2014/main" id="{F6F3CBC7-DB29-4294-8B81-6F7CC72CCA2D}"/>
                </a:ext>
              </a:extLst>
            </p:cNvPr>
            <p:cNvSpPr txBox="1"/>
            <p:nvPr/>
          </p:nvSpPr>
          <p:spPr>
            <a:xfrm>
              <a:off x="3633989" y="5859780"/>
              <a:ext cx="1042805" cy="27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000" b="1" dirty="0">
                  <a:latin typeface="Eurostile" charset="0"/>
                </a:rPr>
                <a:t>100 </a:t>
              </a:r>
              <a:r>
                <a:rPr lang="de-CH" sz="1000" b="1" dirty="0" err="1">
                  <a:latin typeface="Eurostile" charset="0"/>
                </a:rPr>
                <a:t>nm</a:t>
              </a:r>
              <a:endParaRPr lang="de-CH" sz="1000" b="1" dirty="0">
                <a:latin typeface="Eurostile" charset="0"/>
              </a:endParaRPr>
            </a:p>
          </p:txBody>
        </p:sp>
        <p:sp>
          <p:nvSpPr>
            <p:cNvPr id="50" name="Rechteck 155">
              <a:extLst>
                <a:ext uri="{FF2B5EF4-FFF2-40B4-BE49-F238E27FC236}">
                  <a16:creationId xmlns:a16="http://schemas.microsoft.com/office/drawing/2014/main" id="{B6ECA65D-EBEE-427C-8532-AC73D5ED2B76}"/>
                </a:ext>
              </a:extLst>
            </p:cNvPr>
            <p:cNvSpPr/>
            <p:nvPr/>
          </p:nvSpPr>
          <p:spPr>
            <a:xfrm>
              <a:off x="6751320" y="4339590"/>
              <a:ext cx="2293620" cy="179832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latin typeface="Eurostile" charset="0"/>
              </a:endParaRPr>
            </a:p>
          </p:txBody>
        </p:sp>
      </p:grp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6ABC6F19-BC6F-4419-9B14-7C28820AC58B}"/>
              </a:ext>
            </a:extLst>
          </p:cNvPr>
          <p:cNvSpPr txBox="1">
            <a:spLocks/>
          </p:cNvSpPr>
          <p:nvPr/>
        </p:nvSpPr>
        <p:spPr>
          <a:xfrm>
            <a:off x="5690072" y="1553583"/>
            <a:ext cx="2037669" cy="3077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1600" dirty="0"/>
              <a:t>Single Point Contacts </a:t>
            </a:r>
          </a:p>
        </p:txBody>
      </p:sp>
      <p:grpSp>
        <p:nvGrpSpPr>
          <p:cNvPr id="60" name="Gruppieren 6">
            <a:extLst>
              <a:ext uri="{FF2B5EF4-FFF2-40B4-BE49-F238E27FC236}">
                <a16:creationId xmlns:a16="http://schemas.microsoft.com/office/drawing/2014/main" id="{334F5528-12A2-4CED-9465-AA743088BDA6}"/>
              </a:ext>
            </a:extLst>
          </p:cNvPr>
          <p:cNvGrpSpPr/>
          <p:nvPr/>
        </p:nvGrpSpPr>
        <p:grpSpPr>
          <a:xfrm>
            <a:off x="5783914" y="1822166"/>
            <a:ext cx="1885262" cy="1686195"/>
            <a:chOff x="3704400" y="1197720"/>
            <a:chExt cx="2376000" cy="2088000"/>
          </a:xfrm>
        </p:grpSpPr>
        <p:pic>
          <p:nvPicPr>
            <p:cNvPr id="61" name="Picture 2" descr="C:\Users\Felix\Desktop\Bild2.png">
              <a:extLst>
                <a:ext uri="{FF2B5EF4-FFF2-40B4-BE49-F238E27FC236}">
                  <a16:creationId xmlns:a16="http://schemas.microsoft.com/office/drawing/2014/main" id="{BDCCC975-596E-4FE0-8861-6E6741029B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" t="2725" r="3869" b="12066"/>
            <a:stretch/>
          </p:blipFill>
          <p:spPr bwMode="auto">
            <a:xfrm>
              <a:off x="3704400" y="1197720"/>
              <a:ext cx="2376000" cy="20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hteck 57">
              <a:extLst>
                <a:ext uri="{FF2B5EF4-FFF2-40B4-BE49-F238E27FC236}">
                  <a16:creationId xmlns:a16="http://schemas.microsoft.com/office/drawing/2014/main" id="{0A3A47A6-EAFF-4D58-BD14-443555EB6407}"/>
                </a:ext>
              </a:extLst>
            </p:cNvPr>
            <p:cNvSpPr/>
            <p:nvPr/>
          </p:nvSpPr>
          <p:spPr>
            <a:xfrm>
              <a:off x="5203304" y="2786863"/>
              <a:ext cx="778396" cy="349251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B3649DF1-FDD4-4CB0-B747-3070E258EAFC}"/>
                </a:ext>
              </a:extLst>
            </p:cNvPr>
            <p:cNvCxnSpPr/>
            <p:nvPr/>
          </p:nvCxnSpPr>
          <p:spPr>
            <a:xfrm flipV="1">
              <a:off x="5327516" y="3026099"/>
              <a:ext cx="519743" cy="31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D7F9C9CD-AD38-4B32-9C57-4BC2FE7EA4D5}"/>
                </a:ext>
              </a:extLst>
            </p:cNvPr>
            <p:cNvSpPr txBox="1"/>
            <p:nvPr/>
          </p:nvSpPr>
          <p:spPr>
            <a:xfrm>
              <a:off x="5301679" y="2738767"/>
              <a:ext cx="590290" cy="302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50" b="1" dirty="0">
                  <a:solidFill>
                    <a:prstClr val="black"/>
                  </a:solidFill>
                </a:rPr>
                <a:t>2 µm</a:t>
              </a:r>
            </a:p>
          </p:txBody>
        </p:sp>
      </p:grpSp>
      <p:grpSp>
        <p:nvGrpSpPr>
          <p:cNvPr id="65" name="Gruppieren 7">
            <a:extLst>
              <a:ext uri="{FF2B5EF4-FFF2-40B4-BE49-F238E27FC236}">
                <a16:creationId xmlns:a16="http://schemas.microsoft.com/office/drawing/2014/main" id="{77F1AFBC-A72B-4F96-BA4F-DEA30EE549DF}"/>
              </a:ext>
            </a:extLst>
          </p:cNvPr>
          <p:cNvGrpSpPr/>
          <p:nvPr/>
        </p:nvGrpSpPr>
        <p:grpSpPr>
          <a:xfrm>
            <a:off x="5825417" y="3809295"/>
            <a:ext cx="1966179" cy="1707482"/>
            <a:chOff x="781106" y="1300844"/>
            <a:chExt cx="2006649" cy="1769833"/>
          </a:xfrm>
        </p:grpSpPr>
        <p:pic>
          <p:nvPicPr>
            <p:cNvPr id="66" name="Picture 65" descr="C:\Users\Felix\Desktop\Bild2.png">
              <a:extLst>
                <a:ext uri="{FF2B5EF4-FFF2-40B4-BE49-F238E27FC236}">
                  <a16:creationId xmlns:a16="http://schemas.microsoft.com/office/drawing/2014/main" id="{DAC4150D-96D0-4C81-A2D3-976CFDB073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" t="17032" r="21890" b="2930"/>
            <a:stretch/>
          </p:blipFill>
          <p:spPr bwMode="auto">
            <a:xfrm>
              <a:off x="781106" y="1300844"/>
              <a:ext cx="1944222" cy="176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hteck 51">
              <a:extLst>
                <a:ext uri="{FF2B5EF4-FFF2-40B4-BE49-F238E27FC236}">
                  <a16:creationId xmlns:a16="http://schemas.microsoft.com/office/drawing/2014/main" id="{12DA8308-B7AB-4E0C-B4B3-00AAD57A619D}"/>
                </a:ext>
              </a:extLst>
            </p:cNvPr>
            <p:cNvSpPr/>
            <p:nvPr/>
          </p:nvSpPr>
          <p:spPr>
            <a:xfrm>
              <a:off x="2094344" y="2718283"/>
              <a:ext cx="626246" cy="349251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68" name="Gerade Verbindung 53">
              <a:extLst>
                <a:ext uri="{FF2B5EF4-FFF2-40B4-BE49-F238E27FC236}">
                  <a16:creationId xmlns:a16="http://schemas.microsoft.com/office/drawing/2014/main" id="{2B7D6975-79DD-4754-89CE-7358BC9EB82B}"/>
                </a:ext>
              </a:extLst>
            </p:cNvPr>
            <p:cNvCxnSpPr/>
            <p:nvPr/>
          </p:nvCxnSpPr>
          <p:spPr>
            <a:xfrm flipV="1">
              <a:off x="2153786" y="3007049"/>
              <a:ext cx="519743" cy="31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feld 54">
              <a:extLst>
                <a:ext uri="{FF2B5EF4-FFF2-40B4-BE49-F238E27FC236}">
                  <a16:creationId xmlns:a16="http://schemas.microsoft.com/office/drawing/2014/main" id="{028AC1C1-C7A2-4B70-AFB4-677090510EEA}"/>
                </a:ext>
              </a:extLst>
            </p:cNvPr>
            <p:cNvSpPr txBox="1"/>
            <p:nvPr/>
          </p:nvSpPr>
          <p:spPr>
            <a:xfrm>
              <a:off x="2197728" y="2732037"/>
              <a:ext cx="590027" cy="292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50" b="1" dirty="0">
                  <a:solidFill>
                    <a:prstClr val="black"/>
                  </a:solidFill>
                </a:rPr>
                <a:t>1 µm</a:t>
              </a: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43028447-64B6-4585-8BBF-95E207342F1D}"/>
              </a:ext>
            </a:extLst>
          </p:cNvPr>
          <p:cNvSpPr txBox="1">
            <a:spLocks/>
          </p:cNvSpPr>
          <p:nvPr/>
        </p:nvSpPr>
        <p:spPr>
          <a:xfrm>
            <a:off x="5792027" y="3541250"/>
            <a:ext cx="2037669" cy="3077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1600" dirty="0"/>
              <a:t>Nanoribbon device</a:t>
            </a:r>
          </a:p>
        </p:txBody>
      </p:sp>
      <p:pic>
        <p:nvPicPr>
          <p:cNvPr id="73" name="Picture 32">
            <a:extLst>
              <a:ext uri="{FF2B5EF4-FFF2-40B4-BE49-F238E27FC236}">
                <a16:creationId xmlns:a16="http://schemas.microsoft.com/office/drawing/2014/main" id="{98FE20A1-7029-4083-A706-8656608B50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27" y="5556424"/>
            <a:ext cx="1887647" cy="1282463"/>
          </a:xfrm>
          <a:prstGeom prst="rect">
            <a:avLst/>
          </a:prstGeom>
        </p:spPr>
      </p:pic>
      <p:sp>
        <p:nvSpPr>
          <p:cNvPr id="74" name="TextBox 35">
            <a:extLst>
              <a:ext uri="{FF2B5EF4-FFF2-40B4-BE49-F238E27FC236}">
                <a16:creationId xmlns:a16="http://schemas.microsoft.com/office/drawing/2014/main" id="{DDAD04A3-27D5-48E7-8BDB-94FA5D797DE9}"/>
              </a:ext>
            </a:extLst>
          </p:cNvPr>
          <p:cNvSpPr txBox="1"/>
          <p:nvPr/>
        </p:nvSpPr>
        <p:spPr>
          <a:xfrm>
            <a:off x="6310764" y="5630227"/>
            <a:ext cx="772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</a:rPr>
              <a:t>28 </a:t>
            </a:r>
            <a:r>
              <a:rPr lang="en-GB" sz="1400" b="1" dirty="0" err="1">
                <a:solidFill>
                  <a:prstClr val="black"/>
                </a:solidFill>
              </a:rPr>
              <a:t>meV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75" name="Textfeld 164">
            <a:extLst>
              <a:ext uri="{FF2B5EF4-FFF2-40B4-BE49-F238E27FC236}">
                <a16:creationId xmlns:a16="http://schemas.microsoft.com/office/drawing/2014/main" id="{FE58BB7C-0484-4835-948E-CC89D04C3168}"/>
              </a:ext>
            </a:extLst>
          </p:cNvPr>
          <p:cNvSpPr txBox="1"/>
          <p:nvPr/>
        </p:nvSpPr>
        <p:spPr>
          <a:xfrm>
            <a:off x="4857549" y="1120522"/>
            <a:ext cx="328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1" dirty="0">
                <a:solidFill>
                  <a:schemeClr val="accent6">
                    <a:lumMod val="75000"/>
                  </a:schemeClr>
                </a:solidFill>
              </a:rPr>
              <a:t>Damage free patterning in MoS2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EF51A5EA-709E-438C-B0B1-5429CF7037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53D5B94-AD17-4570-AD4F-C2B0F163746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8" t="-195" r="1950" b="10015"/>
          <a:stretch/>
        </p:blipFill>
        <p:spPr>
          <a:xfrm>
            <a:off x="8807481" y="1530273"/>
            <a:ext cx="2785314" cy="2168409"/>
          </a:xfrm>
          <a:prstGeom prst="rect">
            <a:avLst/>
          </a:prstGeom>
        </p:spPr>
      </p:pic>
      <p:sp>
        <p:nvSpPr>
          <p:cNvPr id="78" name="Textfeld 164">
            <a:extLst>
              <a:ext uri="{FF2B5EF4-FFF2-40B4-BE49-F238E27FC236}">
                <a16:creationId xmlns:a16="http://schemas.microsoft.com/office/drawing/2014/main" id="{A39CD922-9C39-4589-94A1-C60DA12F9E5C}"/>
              </a:ext>
            </a:extLst>
          </p:cNvPr>
          <p:cNvSpPr txBox="1"/>
          <p:nvPr/>
        </p:nvSpPr>
        <p:spPr>
          <a:xfrm>
            <a:off x="8601147" y="1098022"/>
            <a:ext cx="338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1" dirty="0">
                <a:solidFill>
                  <a:schemeClr val="accent6">
                    <a:lumMod val="75000"/>
                  </a:schemeClr>
                </a:solidFill>
              </a:rPr>
              <a:t>3D patterning: 3D  hologram in SI</a:t>
            </a:r>
          </a:p>
        </p:txBody>
      </p:sp>
      <p:sp>
        <p:nvSpPr>
          <p:cNvPr id="79" name="Textfeld 164">
            <a:extLst>
              <a:ext uri="{FF2B5EF4-FFF2-40B4-BE49-F238E27FC236}">
                <a16:creationId xmlns:a16="http://schemas.microsoft.com/office/drawing/2014/main" id="{4EC4BE8F-FEFF-4B4D-9140-487399C55DAB}"/>
              </a:ext>
            </a:extLst>
          </p:cNvPr>
          <p:cNvSpPr txBox="1"/>
          <p:nvPr/>
        </p:nvSpPr>
        <p:spPr>
          <a:xfrm>
            <a:off x="648716" y="1108604"/>
            <a:ext cx="374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1" dirty="0">
                <a:solidFill>
                  <a:schemeClr val="accent6">
                    <a:lumMod val="75000"/>
                  </a:schemeClr>
                </a:solidFill>
              </a:rPr>
              <a:t>2D patterning: plasmonic structures</a:t>
            </a:r>
          </a:p>
        </p:txBody>
      </p:sp>
      <p:pic>
        <p:nvPicPr>
          <p:cNvPr id="80" name="Picture 7" descr="Logo_Claim">
            <a:extLst>
              <a:ext uri="{FF2B5EF4-FFF2-40B4-BE49-F238E27FC236}">
                <a16:creationId xmlns:a16="http://schemas.microsoft.com/office/drawing/2014/main" id="{F13BA28E-94C0-47ED-A376-AA70D99BE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139" y="5428233"/>
            <a:ext cx="2473216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65EDA8-7A97-4972-9E17-01E57019C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4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89"/>
    </mc:Choice>
    <mc:Fallback>
      <p:transition advTm="1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8EEF1-EAAF-4E09-B960-5FBED516B0C7}"/>
              </a:ext>
            </a:extLst>
          </p:cNvPr>
          <p:cNvSpPr/>
          <p:nvPr/>
        </p:nvSpPr>
        <p:spPr>
          <a:xfrm>
            <a:off x="890016" y="0"/>
            <a:ext cx="1130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51939"/>
                </a:solidFill>
                <a:latin typeface="Calibri" panose="020F0502020204030204" pitchFamily="34" charset="0"/>
              </a:rPr>
              <a:t>Superconducting Nanowire Single Photon Detectors</a:t>
            </a:r>
          </a:p>
          <a:p>
            <a:r>
              <a:rPr lang="en-US" sz="2400" b="1" dirty="0">
                <a:solidFill>
                  <a:srgbClr val="D51939"/>
                </a:solidFill>
                <a:latin typeface="Calibri" panose="020F0502020204030204" pitchFamily="34" charset="0"/>
              </a:rPr>
              <a:t>(Manufactured by Single Quantum)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617FA-469C-4B42-806F-0EEAA813E3F1}"/>
              </a:ext>
            </a:extLst>
          </p:cNvPr>
          <p:cNvSpPr txBox="1"/>
          <p:nvPr/>
        </p:nvSpPr>
        <p:spPr>
          <a:xfrm>
            <a:off x="773341" y="1506011"/>
            <a:ext cx="5655958" cy="3498386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b="1" dirty="0">
                <a:latin typeface="+mn-lt"/>
              </a:rPr>
              <a:t>Features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High detection efficiency in near infrared: ≥ 90%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Low timing jitter: ≤ 15 </a:t>
            </a:r>
            <a:r>
              <a:rPr lang="en-US" sz="2000" dirty="0" err="1">
                <a:latin typeface="+mn-lt"/>
              </a:rPr>
              <a:t>ps</a:t>
            </a:r>
            <a:endParaRPr lang="en-US" sz="2000" dirty="0">
              <a:latin typeface="+mn-lt"/>
            </a:endParaRP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High count rate: &gt; 100 MHz</a:t>
            </a:r>
            <a:endParaRPr lang="en-US" sz="2000" dirty="0">
              <a:latin typeface="+mn-lt"/>
            </a:endParaRP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Robust fiber coupling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Low dark counts &lt;10 Hz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Easy to use - plug &amp; play</a:t>
            </a:r>
          </a:p>
          <a:p>
            <a:pPr marL="457164" indent="-457164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 helium consumption continuous operation &gt;</a:t>
            </a:r>
          </a:p>
          <a:p>
            <a:pPr>
              <a:spcBef>
                <a:spcPts val="500"/>
              </a:spcBef>
            </a:pPr>
            <a:r>
              <a:rPr lang="en-US" sz="2000" dirty="0"/>
              <a:t>	10,000 Hours</a:t>
            </a:r>
            <a:endParaRPr lang="en-US" sz="20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5527C-A233-431D-948C-A0C67D0FF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0" y="5443608"/>
            <a:ext cx="2971805" cy="7299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B652FE-1DC0-4118-819E-20D583DA3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85" y="654918"/>
            <a:ext cx="5036650" cy="46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6DC160-AAB9-43D9-AE8F-1BA76E6585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9190" r="7488" b="10831"/>
          <a:stretch/>
        </p:blipFill>
        <p:spPr>
          <a:xfrm>
            <a:off x="6735034" y="681100"/>
            <a:ext cx="2597646" cy="1970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7A97D0-ED61-480A-B126-E89965BAA1EB}"/>
              </a:ext>
            </a:extLst>
          </p:cNvPr>
          <p:cNvSpPr txBox="1"/>
          <p:nvPr/>
        </p:nvSpPr>
        <p:spPr>
          <a:xfrm>
            <a:off x="1017126" y="5547000"/>
            <a:ext cx="5168388" cy="523212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b="1" dirty="0">
                <a:solidFill>
                  <a:srgbClr val="00B050"/>
                </a:solidFill>
                <a:latin typeface="+mn-lt"/>
              </a:rPr>
              <a:t>Over 100 systems sold worldwide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A0280-5EB1-4BDC-AF7A-FF035B0A1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6242493"/>
            <a:ext cx="2898950" cy="5870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8D4CA0-6E5A-4F79-8899-4531FBA87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6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974"/>
    </mc:Choice>
    <mc:Fallback>
      <p:transition advTm="1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10153</TotalTime>
  <Words>945</Words>
  <Application>Microsoft Office PowerPoint</Application>
  <PresentationFormat>Widescreen</PresentationFormat>
  <Paragraphs>201</Paragraphs>
  <Slides>19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Eurostile</vt:lpstr>
      <vt:lpstr>Johnston ITC Std Light</vt:lpstr>
      <vt:lpstr>Open Sans</vt:lpstr>
      <vt:lpstr>TheSans B7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Hogan</dc:creator>
  <cp:lastModifiedBy>Katyayani Seal</cp:lastModifiedBy>
  <cp:revision>206</cp:revision>
  <dcterms:created xsi:type="dcterms:W3CDTF">2018-02-14T00:01:21Z</dcterms:created>
  <dcterms:modified xsi:type="dcterms:W3CDTF">2020-06-23T16:33:35Z</dcterms:modified>
</cp:coreProperties>
</file>