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45"/>
  </p:notesMasterIdLst>
  <p:sldIdLst>
    <p:sldId id="258" r:id="rId5"/>
    <p:sldId id="395" r:id="rId6"/>
    <p:sldId id="294" r:id="rId7"/>
    <p:sldId id="581" r:id="rId8"/>
    <p:sldId id="416" r:id="rId9"/>
    <p:sldId id="293" r:id="rId10"/>
    <p:sldId id="417" r:id="rId11"/>
    <p:sldId id="297" r:id="rId12"/>
    <p:sldId id="333" r:id="rId13"/>
    <p:sldId id="418" r:id="rId14"/>
    <p:sldId id="380" r:id="rId15"/>
    <p:sldId id="334" r:id="rId16"/>
    <p:sldId id="379" r:id="rId17"/>
    <p:sldId id="436" r:id="rId18"/>
    <p:sldId id="437" r:id="rId19"/>
    <p:sldId id="343" r:id="rId20"/>
    <p:sldId id="432" r:id="rId21"/>
    <p:sldId id="384" r:id="rId22"/>
    <p:sldId id="396" r:id="rId23"/>
    <p:sldId id="408" r:id="rId24"/>
    <p:sldId id="433" r:id="rId25"/>
    <p:sldId id="260" r:id="rId26"/>
    <p:sldId id="430" r:id="rId27"/>
    <p:sldId id="580" r:id="rId28"/>
    <p:sldId id="569" r:id="rId29"/>
    <p:sldId id="570" r:id="rId30"/>
    <p:sldId id="572" r:id="rId31"/>
    <p:sldId id="573" r:id="rId32"/>
    <p:sldId id="435" r:id="rId33"/>
    <p:sldId id="289" r:id="rId34"/>
    <p:sldId id="335" r:id="rId35"/>
    <p:sldId id="342" r:id="rId36"/>
    <p:sldId id="340" r:id="rId37"/>
    <p:sldId id="341" r:id="rId38"/>
    <p:sldId id="409" r:id="rId39"/>
    <p:sldId id="428" r:id="rId40"/>
    <p:sldId id="420" r:id="rId41"/>
    <p:sldId id="427" r:id="rId42"/>
    <p:sldId id="392" r:id="rId43"/>
    <p:sldId id="419" r:id="rId4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2727FF"/>
    <a:srgbClr val="FF9020"/>
    <a:srgbClr val="352B82"/>
    <a:srgbClr val="352A88"/>
    <a:srgbClr val="0000FF"/>
    <a:srgbClr val="4A7EBB"/>
    <a:srgbClr val="FFFFFF"/>
    <a:srgbClr val="E46C0A"/>
    <a:srgbClr val="E61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279BC5-4AF3-408B-A56E-5EA1D7940179}" v="1155" dt="2020-06-23T13:30:12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63" autoAdjust="0"/>
    <p:restoredTop sz="88889" autoAdjust="0"/>
  </p:normalViewPr>
  <p:slideViewPr>
    <p:cSldViewPr>
      <p:cViewPr varScale="1">
        <p:scale>
          <a:sx n="120" d="100"/>
          <a:sy n="120" d="100"/>
        </p:scale>
        <p:origin x="82" y="3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36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1.xml"/><Relationship Id="rId3" Type="http://schemas.openxmlformats.org/officeDocument/2006/relationships/slide" Target="slides/slide3.xml"/><Relationship Id="rId7" Type="http://schemas.openxmlformats.org/officeDocument/2006/relationships/slide" Target="slides/slide17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8.xml"/><Relationship Id="rId11" Type="http://schemas.openxmlformats.org/officeDocument/2006/relationships/slide" Target="slides/slide36.xml"/><Relationship Id="rId5" Type="http://schemas.openxmlformats.org/officeDocument/2006/relationships/slide" Target="slides/slide6.xml"/><Relationship Id="rId10" Type="http://schemas.openxmlformats.org/officeDocument/2006/relationships/slide" Target="slides/slide30.xml"/><Relationship Id="rId4" Type="http://schemas.openxmlformats.org/officeDocument/2006/relationships/slide" Target="slides/slide4.xml"/><Relationship Id="rId9" Type="http://schemas.openxmlformats.org/officeDocument/2006/relationships/slide" Target="slides/slide2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" userId="46872ab7-219c-41f5-85da-0d8e580ab499" providerId="ADAL" clId="{F8279BC5-4AF3-408B-A56E-5EA1D7940179}"/>
    <pc:docChg chg="undo custSel addSld delSld modSld">
      <pc:chgData name="Gregory" userId="46872ab7-219c-41f5-85da-0d8e580ab499" providerId="ADAL" clId="{F8279BC5-4AF3-408B-A56E-5EA1D7940179}" dt="2020-06-23T13:30:12.220" v="1873"/>
      <pc:docMkLst>
        <pc:docMk/>
      </pc:docMkLst>
      <pc:sldChg chg="modSp mod">
        <pc:chgData name="Gregory" userId="46872ab7-219c-41f5-85da-0d8e580ab499" providerId="ADAL" clId="{F8279BC5-4AF3-408B-A56E-5EA1D7940179}" dt="2020-06-15T15:33:28.158" v="135" actId="20577"/>
        <pc:sldMkLst>
          <pc:docMk/>
          <pc:sldMk cId="3003126068" sldId="258"/>
        </pc:sldMkLst>
        <pc:spChg chg="mod">
          <ac:chgData name="Gregory" userId="46872ab7-219c-41f5-85da-0d8e580ab499" providerId="ADAL" clId="{F8279BC5-4AF3-408B-A56E-5EA1D7940179}" dt="2020-06-15T15:33:28.158" v="135" actId="20577"/>
          <ac:spMkLst>
            <pc:docMk/>
            <pc:sldMk cId="3003126068" sldId="258"/>
            <ac:spMk id="10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15T15:33:04.106" v="129" actId="20577"/>
          <ac:spMkLst>
            <pc:docMk/>
            <pc:sldMk cId="3003126068" sldId="258"/>
            <ac:spMk id="15" creationId="{00000000-0000-0000-0000-000000000000}"/>
          </ac:spMkLst>
        </pc:spChg>
      </pc:sldChg>
      <pc:sldChg chg="addSp delSp modSp mod modAnim">
        <pc:chgData name="Gregory" userId="46872ab7-219c-41f5-85da-0d8e580ab499" providerId="ADAL" clId="{F8279BC5-4AF3-408B-A56E-5EA1D7940179}" dt="2020-06-23T13:28:31.467" v="1871"/>
        <pc:sldMkLst>
          <pc:docMk/>
          <pc:sldMk cId="3913985296" sldId="260"/>
        </pc:sldMkLst>
        <pc:spChg chg="del">
          <ac:chgData name="Gregory" userId="46872ab7-219c-41f5-85da-0d8e580ab499" providerId="ADAL" clId="{F8279BC5-4AF3-408B-A56E-5EA1D7940179}" dt="2020-06-15T15:59:18.125" v="158" actId="478"/>
          <ac:spMkLst>
            <pc:docMk/>
            <pc:sldMk cId="3913985296" sldId="260"/>
            <ac:spMk id="33" creationId="{00000000-0000-0000-0000-000000000000}"/>
          </ac:spMkLst>
        </pc:spChg>
        <pc:spChg chg="del">
          <ac:chgData name="Gregory" userId="46872ab7-219c-41f5-85da-0d8e580ab499" providerId="ADAL" clId="{F8279BC5-4AF3-408B-A56E-5EA1D7940179}" dt="2020-06-15T15:59:21.531" v="159" actId="478"/>
          <ac:spMkLst>
            <pc:docMk/>
            <pc:sldMk cId="3913985296" sldId="260"/>
            <ac:spMk id="34" creationId="{00000000-0000-0000-0000-000000000000}"/>
          </ac:spMkLst>
        </pc:spChg>
        <pc:spChg chg="del">
          <ac:chgData name="Gregory" userId="46872ab7-219c-41f5-85da-0d8e580ab499" providerId="ADAL" clId="{F8279BC5-4AF3-408B-A56E-5EA1D7940179}" dt="2020-06-15T15:59:14.919" v="157" actId="478"/>
          <ac:spMkLst>
            <pc:docMk/>
            <pc:sldMk cId="3913985296" sldId="260"/>
            <ac:spMk id="49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15T16:00:38.365" v="184" actId="20577"/>
          <ac:spMkLst>
            <pc:docMk/>
            <pc:sldMk cId="3913985296" sldId="260"/>
            <ac:spMk id="51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15T15:58:38.661" v="155"/>
          <ac:spMkLst>
            <pc:docMk/>
            <pc:sldMk cId="3913985296" sldId="260"/>
            <ac:spMk id="53" creationId="{31311553-621B-4553-BA59-489114FF7E5F}"/>
          </ac:spMkLst>
        </pc:spChg>
        <pc:spChg chg="mod">
          <ac:chgData name="Gregory" userId="46872ab7-219c-41f5-85da-0d8e580ab499" providerId="ADAL" clId="{F8279BC5-4AF3-408B-A56E-5EA1D7940179}" dt="2020-06-15T15:58:38.661" v="155"/>
          <ac:spMkLst>
            <pc:docMk/>
            <pc:sldMk cId="3913985296" sldId="260"/>
            <ac:spMk id="54" creationId="{E448191C-2A5C-41C8-AD61-8EECE4ED88E8}"/>
          </ac:spMkLst>
        </pc:spChg>
        <pc:spChg chg="mod">
          <ac:chgData name="Gregory" userId="46872ab7-219c-41f5-85da-0d8e580ab499" providerId="ADAL" clId="{F8279BC5-4AF3-408B-A56E-5EA1D7940179}" dt="2020-06-15T15:58:38.661" v="155"/>
          <ac:spMkLst>
            <pc:docMk/>
            <pc:sldMk cId="3913985296" sldId="260"/>
            <ac:spMk id="55" creationId="{57A0B137-C06D-4F3E-AA33-77771AAA8294}"/>
          </ac:spMkLst>
        </pc:spChg>
        <pc:spChg chg="mod">
          <ac:chgData name="Gregory" userId="46872ab7-219c-41f5-85da-0d8e580ab499" providerId="ADAL" clId="{F8279BC5-4AF3-408B-A56E-5EA1D7940179}" dt="2020-06-15T15:58:38.661" v="155"/>
          <ac:spMkLst>
            <pc:docMk/>
            <pc:sldMk cId="3913985296" sldId="260"/>
            <ac:spMk id="56" creationId="{13F6846F-3D6F-44F9-9C05-DA16BFF913D6}"/>
          </ac:spMkLst>
        </pc:spChg>
        <pc:spChg chg="mod">
          <ac:chgData name="Gregory" userId="46872ab7-219c-41f5-85da-0d8e580ab499" providerId="ADAL" clId="{F8279BC5-4AF3-408B-A56E-5EA1D7940179}" dt="2020-06-15T15:58:38.661" v="155"/>
          <ac:spMkLst>
            <pc:docMk/>
            <pc:sldMk cId="3913985296" sldId="260"/>
            <ac:spMk id="57" creationId="{FC2BFE26-8374-42A1-A8BA-673D93E29CA6}"/>
          </ac:spMkLst>
        </pc:spChg>
        <pc:spChg chg="mod">
          <ac:chgData name="Gregory" userId="46872ab7-219c-41f5-85da-0d8e580ab499" providerId="ADAL" clId="{F8279BC5-4AF3-408B-A56E-5EA1D7940179}" dt="2020-06-15T15:58:38.661" v="155"/>
          <ac:spMkLst>
            <pc:docMk/>
            <pc:sldMk cId="3913985296" sldId="260"/>
            <ac:spMk id="58" creationId="{D5D35211-7C68-4183-B262-FDF90BBE2172}"/>
          </ac:spMkLst>
        </pc:spChg>
        <pc:spChg chg="mod">
          <ac:chgData name="Gregory" userId="46872ab7-219c-41f5-85da-0d8e580ab499" providerId="ADAL" clId="{F8279BC5-4AF3-408B-A56E-5EA1D7940179}" dt="2020-06-15T15:58:38.661" v="155"/>
          <ac:spMkLst>
            <pc:docMk/>
            <pc:sldMk cId="3913985296" sldId="260"/>
            <ac:spMk id="59" creationId="{52934816-A1AC-47F5-BEB3-A205D2510BEC}"/>
          </ac:spMkLst>
        </pc:spChg>
        <pc:spChg chg="mod">
          <ac:chgData name="Gregory" userId="46872ab7-219c-41f5-85da-0d8e580ab499" providerId="ADAL" clId="{F8279BC5-4AF3-408B-A56E-5EA1D7940179}" dt="2020-06-15T15:59:22.003" v="160"/>
          <ac:spMkLst>
            <pc:docMk/>
            <pc:sldMk cId="3913985296" sldId="260"/>
            <ac:spMk id="61" creationId="{C5B32F8A-8531-42D4-991D-1C9D2F81B9D8}"/>
          </ac:spMkLst>
        </pc:spChg>
        <pc:spChg chg="mod">
          <ac:chgData name="Gregory" userId="46872ab7-219c-41f5-85da-0d8e580ab499" providerId="ADAL" clId="{F8279BC5-4AF3-408B-A56E-5EA1D7940179}" dt="2020-06-15T15:59:22.003" v="160"/>
          <ac:spMkLst>
            <pc:docMk/>
            <pc:sldMk cId="3913985296" sldId="260"/>
            <ac:spMk id="62" creationId="{00B74DB6-718D-4F51-A293-A34E3BF0306F}"/>
          </ac:spMkLst>
        </pc:spChg>
        <pc:spChg chg="mod">
          <ac:chgData name="Gregory" userId="46872ab7-219c-41f5-85da-0d8e580ab499" providerId="ADAL" clId="{F8279BC5-4AF3-408B-A56E-5EA1D7940179}" dt="2020-06-15T15:59:22.003" v="160"/>
          <ac:spMkLst>
            <pc:docMk/>
            <pc:sldMk cId="3913985296" sldId="260"/>
            <ac:spMk id="63" creationId="{CDD23DD6-00BE-4D18-AF04-3B01F5002B1D}"/>
          </ac:spMkLst>
        </pc:spChg>
        <pc:spChg chg="mod">
          <ac:chgData name="Gregory" userId="46872ab7-219c-41f5-85da-0d8e580ab499" providerId="ADAL" clId="{F8279BC5-4AF3-408B-A56E-5EA1D7940179}" dt="2020-06-15T15:59:22.003" v="160"/>
          <ac:spMkLst>
            <pc:docMk/>
            <pc:sldMk cId="3913985296" sldId="260"/>
            <ac:spMk id="64" creationId="{35D7C86A-AEEA-4073-9958-2906FF11FB40}"/>
          </ac:spMkLst>
        </pc:spChg>
        <pc:grpChg chg="del">
          <ac:chgData name="Gregory" userId="46872ab7-219c-41f5-85da-0d8e580ab499" providerId="ADAL" clId="{F8279BC5-4AF3-408B-A56E-5EA1D7940179}" dt="2020-06-15T15:59:44.474" v="162" actId="478"/>
          <ac:grpSpMkLst>
            <pc:docMk/>
            <pc:sldMk cId="3913985296" sldId="260"/>
            <ac:grpSpMk id="23" creationId="{00000000-0000-0000-0000-000000000000}"/>
          </ac:grpSpMkLst>
        </pc:grpChg>
        <pc:grpChg chg="del">
          <ac:chgData name="Gregory" userId="46872ab7-219c-41f5-85da-0d8e580ab499" providerId="ADAL" clId="{F8279BC5-4AF3-408B-A56E-5EA1D7940179}" dt="2020-06-15T15:58:38.180" v="154" actId="478"/>
          <ac:grpSpMkLst>
            <pc:docMk/>
            <pc:sldMk cId="3913985296" sldId="260"/>
            <ac:grpSpMk id="36" creationId="{00000000-0000-0000-0000-000000000000}"/>
          </ac:grpSpMkLst>
        </pc:grpChg>
        <pc:grpChg chg="add mod">
          <ac:chgData name="Gregory" userId="46872ab7-219c-41f5-85da-0d8e580ab499" providerId="ADAL" clId="{F8279BC5-4AF3-408B-A56E-5EA1D7940179}" dt="2020-06-15T15:58:46.805" v="156" actId="1076"/>
          <ac:grpSpMkLst>
            <pc:docMk/>
            <pc:sldMk cId="3913985296" sldId="260"/>
            <ac:grpSpMk id="52" creationId="{96B20009-C76A-4B09-8D46-43FB3AB1B5DF}"/>
          </ac:grpSpMkLst>
        </pc:grpChg>
        <pc:grpChg chg="add mod">
          <ac:chgData name="Gregory" userId="46872ab7-219c-41f5-85da-0d8e580ab499" providerId="ADAL" clId="{F8279BC5-4AF3-408B-A56E-5EA1D7940179}" dt="2020-06-15T15:59:27.627" v="161" actId="1076"/>
          <ac:grpSpMkLst>
            <pc:docMk/>
            <pc:sldMk cId="3913985296" sldId="260"/>
            <ac:grpSpMk id="60" creationId="{3328070A-3F43-46A8-9362-02FD6455D63F}"/>
          </ac:grpSpMkLst>
        </pc:grpChg>
      </pc:sldChg>
      <pc:sldChg chg="addSp delSp modSp mod">
        <pc:chgData name="Gregory" userId="46872ab7-219c-41f5-85da-0d8e580ab499" providerId="ADAL" clId="{F8279BC5-4AF3-408B-A56E-5EA1D7940179}" dt="2020-06-22T12:18:22.620" v="1806" actId="20577"/>
        <pc:sldMkLst>
          <pc:docMk/>
          <pc:sldMk cId="4215773802" sldId="289"/>
        </pc:sldMkLst>
        <pc:spChg chg="add del mod">
          <ac:chgData name="Gregory" userId="46872ab7-219c-41f5-85da-0d8e580ab499" providerId="ADAL" clId="{F8279BC5-4AF3-408B-A56E-5EA1D7940179}" dt="2020-06-15T15:32:10.501" v="62"/>
          <ac:spMkLst>
            <pc:docMk/>
            <pc:sldMk cId="4215773802" sldId="289"/>
            <ac:spMk id="14" creationId="{DE956AD8-A6FE-4D67-B046-3DE0A9D80DDC}"/>
          </ac:spMkLst>
        </pc:spChg>
        <pc:spChg chg="mod">
          <ac:chgData name="Gregory" userId="46872ab7-219c-41f5-85da-0d8e580ab499" providerId="ADAL" clId="{F8279BC5-4AF3-408B-A56E-5EA1D7940179}" dt="2020-06-22T12:17:47.716" v="1784" actId="113"/>
          <ac:spMkLst>
            <pc:docMk/>
            <pc:sldMk cId="4215773802" sldId="289"/>
            <ac:spMk id="15" creationId="{00000000-0000-0000-0000-000000000000}"/>
          </ac:spMkLst>
        </pc:spChg>
        <pc:spChg chg="add del mod">
          <ac:chgData name="Gregory" userId="46872ab7-219c-41f5-85da-0d8e580ab499" providerId="ADAL" clId="{F8279BC5-4AF3-408B-A56E-5EA1D7940179}" dt="2020-06-22T12:14:31.068" v="1454" actId="478"/>
          <ac:spMkLst>
            <pc:docMk/>
            <pc:sldMk cId="4215773802" sldId="289"/>
            <ac:spMk id="16" creationId="{E48B18A3-154D-4FA5-AB1E-6B61584ED153}"/>
          </ac:spMkLst>
        </pc:spChg>
        <pc:spChg chg="add del mod">
          <ac:chgData name="Gregory" userId="46872ab7-219c-41f5-85da-0d8e580ab499" providerId="ADAL" clId="{F8279BC5-4AF3-408B-A56E-5EA1D7940179}" dt="2020-06-22T12:14:31.068" v="1454" actId="478"/>
          <ac:spMkLst>
            <pc:docMk/>
            <pc:sldMk cId="4215773802" sldId="289"/>
            <ac:spMk id="18" creationId="{634F9BC7-56A8-4C7C-AA1C-3DD867B1EB33}"/>
          </ac:spMkLst>
        </pc:spChg>
        <pc:spChg chg="mod">
          <ac:chgData name="Gregory" userId="46872ab7-219c-41f5-85da-0d8e580ab499" providerId="ADAL" clId="{F8279BC5-4AF3-408B-A56E-5EA1D7940179}" dt="2020-06-22T12:18:22.620" v="1806" actId="20577"/>
          <ac:spMkLst>
            <pc:docMk/>
            <pc:sldMk cId="4215773802" sldId="289"/>
            <ac:spMk id="19" creationId="{00000000-0000-0000-0000-000000000000}"/>
          </ac:spMkLst>
        </pc:spChg>
        <pc:picChg chg="add del mod">
          <ac:chgData name="Gregory" userId="46872ab7-219c-41f5-85da-0d8e580ab499" providerId="ADAL" clId="{F8279BC5-4AF3-408B-A56E-5EA1D7940179}" dt="2020-06-22T12:14:31.933" v="1455" actId="478"/>
          <ac:picMkLst>
            <pc:docMk/>
            <pc:sldMk cId="4215773802" sldId="289"/>
            <ac:picMk id="14" creationId="{25693DB9-D061-4EE9-B44A-7CDF70F02AB2}"/>
          </ac:picMkLst>
        </pc:picChg>
        <pc:picChg chg="add del mod">
          <ac:chgData name="Gregory" userId="46872ab7-219c-41f5-85da-0d8e580ab499" providerId="ADAL" clId="{F8279BC5-4AF3-408B-A56E-5EA1D7940179}" dt="2020-06-22T12:14:31.068" v="1454" actId="478"/>
          <ac:picMkLst>
            <pc:docMk/>
            <pc:sldMk cId="4215773802" sldId="289"/>
            <ac:picMk id="17" creationId="{EA22ECE0-5464-49C0-9CA4-4A3FC6E14289}"/>
          </ac:picMkLst>
        </pc:picChg>
      </pc:sldChg>
      <pc:sldChg chg="modSp mod">
        <pc:chgData name="Gregory" userId="46872ab7-219c-41f5-85da-0d8e580ab499" providerId="ADAL" clId="{F8279BC5-4AF3-408B-A56E-5EA1D7940179}" dt="2020-06-15T15:21:26.318" v="42" actId="6549"/>
        <pc:sldMkLst>
          <pc:docMk/>
          <pc:sldMk cId="1393197707" sldId="297"/>
        </pc:sldMkLst>
        <pc:spChg chg="mod">
          <ac:chgData name="Gregory" userId="46872ab7-219c-41f5-85da-0d8e580ab499" providerId="ADAL" clId="{F8279BC5-4AF3-408B-A56E-5EA1D7940179}" dt="2020-06-15T15:21:26.318" v="42" actId="6549"/>
          <ac:spMkLst>
            <pc:docMk/>
            <pc:sldMk cId="1393197707" sldId="297"/>
            <ac:spMk id="18" creationId="{00000000-0000-0000-0000-000000000000}"/>
          </ac:spMkLst>
        </pc:spChg>
      </pc:sldChg>
      <pc:sldChg chg="modSp del">
        <pc:chgData name="Gregory" userId="46872ab7-219c-41f5-85da-0d8e580ab499" providerId="ADAL" clId="{F8279BC5-4AF3-408B-A56E-5EA1D7940179}" dt="2020-06-23T13:30:02.944" v="1872" actId="2696"/>
        <pc:sldMkLst>
          <pc:docMk/>
          <pc:sldMk cId="2283102028" sldId="392"/>
        </pc:sldMkLst>
        <pc:spChg chg="mod">
          <ac:chgData name="Gregory" userId="46872ab7-219c-41f5-85da-0d8e580ab499" providerId="ADAL" clId="{F8279BC5-4AF3-408B-A56E-5EA1D7940179}" dt="2020-06-15T15:21:59.351" v="43" actId="20577"/>
          <ac:spMkLst>
            <pc:docMk/>
            <pc:sldMk cId="2283102028" sldId="392"/>
            <ac:spMk id="16" creationId="{00000000-0000-0000-0000-000000000000}"/>
          </ac:spMkLst>
        </pc:spChg>
      </pc:sldChg>
      <pc:sldChg chg="add">
        <pc:chgData name="Gregory" userId="46872ab7-219c-41f5-85da-0d8e580ab499" providerId="ADAL" clId="{F8279BC5-4AF3-408B-A56E-5EA1D7940179}" dt="2020-06-23T13:30:12.220" v="1873"/>
        <pc:sldMkLst>
          <pc:docMk/>
          <pc:sldMk cId="3746719874" sldId="392"/>
        </pc:sldMkLst>
      </pc:sldChg>
      <pc:sldChg chg="addSp delSp modSp mod">
        <pc:chgData name="Gregory" userId="46872ab7-219c-41f5-85da-0d8e580ab499" providerId="ADAL" clId="{F8279BC5-4AF3-408B-A56E-5EA1D7940179}" dt="2020-06-23T12:38:09.088" v="1870" actId="1076"/>
        <pc:sldMkLst>
          <pc:docMk/>
          <pc:sldMk cId="1348285116" sldId="395"/>
        </pc:sldMkLst>
        <pc:spChg chg="mod">
          <ac:chgData name="Gregory" userId="46872ab7-219c-41f5-85da-0d8e580ab499" providerId="ADAL" clId="{F8279BC5-4AF3-408B-A56E-5EA1D7940179}" dt="2020-06-22T12:21:10.693" v="1830" actId="1076"/>
          <ac:spMkLst>
            <pc:docMk/>
            <pc:sldMk cId="1348285116" sldId="395"/>
            <ac:spMk id="3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22T12:21:05.581" v="1829" actId="1076"/>
          <ac:spMkLst>
            <pc:docMk/>
            <pc:sldMk cId="1348285116" sldId="395"/>
            <ac:spMk id="6" creationId="{00000000-0000-0000-0000-000000000000}"/>
          </ac:spMkLst>
        </pc:spChg>
        <pc:spChg chg="add mod">
          <ac:chgData name="Gregory" userId="46872ab7-219c-41f5-85da-0d8e580ab499" providerId="ADAL" clId="{F8279BC5-4AF3-408B-A56E-5EA1D7940179}" dt="2020-06-23T12:38:09.088" v="1870" actId="1076"/>
          <ac:spMkLst>
            <pc:docMk/>
            <pc:sldMk cId="1348285116" sldId="395"/>
            <ac:spMk id="10" creationId="{79BC833A-8417-43F5-ABA6-E4D6326617FE}"/>
          </ac:spMkLst>
        </pc:spChg>
        <pc:spChg chg="mod">
          <ac:chgData name="Gregory" userId="46872ab7-219c-41f5-85da-0d8e580ab499" providerId="ADAL" clId="{F8279BC5-4AF3-408B-A56E-5EA1D7940179}" dt="2020-06-22T12:22:24.061" v="1846" actId="1076"/>
          <ac:spMkLst>
            <pc:docMk/>
            <pc:sldMk cId="1348285116" sldId="395"/>
            <ac:spMk id="15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22T12:19:54.774" v="1819" actId="6549"/>
          <ac:spMkLst>
            <pc:docMk/>
            <pc:sldMk cId="1348285116" sldId="395"/>
            <ac:spMk id="19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22T12:20:44.220" v="1823" actId="1076"/>
          <ac:spMkLst>
            <pc:docMk/>
            <pc:sldMk cId="1348285116" sldId="395"/>
            <ac:spMk id="22" creationId="{00000000-0000-0000-0000-000000000000}"/>
          </ac:spMkLst>
        </pc:spChg>
        <pc:grpChg chg="mod">
          <ac:chgData name="Gregory" userId="46872ab7-219c-41f5-85da-0d8e580ab499" providerId="ADAL" clId="{F8279BC5-4AF3-408B-A56E-5EA1D7940179}" dt="2020-06-22T12:21:05.581" v="1829" actId="1076"/>
          <ac:grpSpMkLst>
            <pc:docMk/>
            <pc:sldMk cId="1348285116" sldId="395"/>
            <ac:grpSpMk id="5" creationId="{00000000-0000-0000-0000-000000000000}"/>
          </ac:grpSpMkLst>
        </pc:grpChg>
        <pc:grpChg chg="mod">
          <ac:chgData name="Gregory" userId="46872ab7-219c-41f5-85da-0d8e580ab499" providerId="ADAL" clId="{F8279BC5-4AF3-408B-A56E-5EA1D7940179}" dt="2020-06-22T12:21:10.693" v="1830" actId="1076"/>
          <ac:grpSpMkLst>
            <pc:docMk/>
            <pc:sldMk cId="1348285116" sldId="395"/>
            <ac:grpSpMk id="12" creationId="{00000000-0000-0000-0000-000000000000}"/>
          </ac:grpSpMkLst>
        </pc:grpChg>
        <pc:picChg chg="mod">
          <ac:chgData name="Gregory" userId="46872ab7-219c-41f5-85da-0d8e580ab499" providerId="ADAL" clId="{F8279BC5-4AF3-408B-A56E-5EA1D7940179}" dt="2020-06-22T12:22:31.216" v="1847" actId="1076"/>
          <ac:picMkLst>
            <pc:docMk/>
            <pc:sldMk cId="1348285116" sldId="395"/>
            <ac:picMk id="4" creationId="{00000000-0000-0000-0000-000000000000}"/>
          </ac:picMkLst>
        </pc:picChg>
        <pc:picChg chg="mod">
          <ac:chgData name="Gregory" userId="46872ab7-219c-41f5-85da-0d8e580ab499" providerId="ADAL" clId="{F8279BC5-4AF3-408B-A56E-5EA1D7940179}" dt="2020-06-22T12:20:44.220" v="1823" actId="1076"/>
          <ac:picMkLst>
            <pc:docMk/>
            <pc:sldMk cId="1348285116" sldId="395"/>
            <ac:picMk id="7" creationId="{00000000-0000-0000-0000-000000000000}"/>
          </ac:picMkLst>
        </pc:picChg>
        <pc:picChg chg="mod">
          <ac:chgData name="Gregory" userId="46872ab7-219c-41f5-85da-0d8e580ab499" providerId="ADAL" clId="{F8279BC5-4AF3-408B-A56E-5EA1D7940179}" dt="2020-06-22T12:21:10.693" v="1830" actId="1076"/>
          <ac:picMkLst>
            <pc:docMk/>
            <pc:sldMk cId="1348285116" sldId="395"/>
            <ac:picMk id="17" creationId="{00000000-0000-0000-0000-000000000000}"/>
          </ac:picMkLst>
        </pc:picChg>
        <pc:picChg chg="add del mod">
          <ac:chgData name="Gregory" userId="46872ab7-219c-41f5-85da-0d8e580ab499" providerId="ADAL" clId="{F8279BC5-4AF3-408B-A56E-5EA1D7940179}" dt="2020-06-23T12:37:35.211" v="1862" actId="478"/>
          <ac:picMkLst>
            <pc:docMk/>
            <pc:sldMk cId="1348285116" sldId="395"/>
            <ac:picMk id="2050" creationId="{1C557449-3944-4420-B480-4C36767A2415}"/>
          </ac:picMkLst>
        </pc:picChg>
        <pc:picChg chg="add mod">
          <ac:chgData name="Gregory" userId="46872ab7-219c-41f5-85da-0d8e580ab499" providerId="ADAL" clId="{F8279BC5-4AF3-408B-A56E-5EA1D7940179}" dt="2020-06-23T12:38:05.745" v="1869" actId="1076"/>
          <ac:picMkLst>
            <pc:docMk/>
            <pc:sldMk cId="1348285116" sldId="395"/>
            <ac:picMk id="3074" creationId="{8506A3C3-60A3-492D-BB61-7C60487288DC}"/>
          </ac:picMkLst>
        </pc:picChg>
      </pc:sldChg>
      <pc:sldChg chg="delSp modSp mod">
        <pc:chgData name="Gregory" userId="46872ab7-219c-41f5-85da-0d8e580ab499" providerId="ADAL" clId="{F8279BC5-4AF3-408B-A56E-5EA1D7940179}" dt="2020-06-22T12:12:25.063" v="1453" actId="478"/>
        <pc:sldMkLst>
          <pc:docMk/>
          <pc:sldMk cId="894387258" sldId="416"/>
        </pc:sldMkLst>
        <pc:spChg chg="mod">
          <ac:chgData name="Gregory" userId="46872ab7-219c-41f5-85da-0d8e580ab499" providerId="ADAL" clId="{F8279BC5-4AF3-408B-A56E-5EA1D7940179}" dt="2020-06-22T12:12:15.989" v="1452" actId="20577"/>
          <ac:spMkLst>
            <pc:docMk/>
            <pc:sldMk cId="894387258" sldId="416"/>
            <ac:spMk id="16" creationId="{00000000-0000-0000-0000-000000000000}"/>
          </ac:spMkLst>
        </pc:spChg>
        <pc:spChg chg="del">
          <ac:chgData name="Gregory" userId="46872ab7-219c-41f5-85da-0d8e580ab499" providerId="ADAL" clId="{F8279BC5-4AF3-408B-A56E-5EA1D7940179}" dt="2020-06-22T12:12:25.063" v="1453" actId="478"/>
          <ac:spMkLst>
            <pc:docMk/>
            <pc:sldMk cId="894387258" sldId="416"/>
            <ac:spMk id="31" creationId="{00000000-0000-0000-0000-000000000000}"/>
          </ac:spMkLst>
        </pc:spChg>
      </pc:sldChg>
      <pc:sldChg chg="add">
        <pc:chgData name="Gregory" userId="46872ab7-219c-41f5-85da-0d8e580ab499" providerId="ADAL" clId="{F8279BC5-4AF3-408B-A56E-5EA1D7940179}" dt="2020-06-23T13:30:12.220" v="1873"/>
        <pc:sldMkLst>
          <pc:docMk/>
          <pc:sldMk cId="2290105586" sldId="419"/>
        </pc:sldMkLst>
      </pc:sldChg>
      <pc:sldChg chg="del">
        <pc:chgData name="Gregory" userId="46872ab7-219c-41f5-85da-0d8e580ab499" providerId="ADAL" clId="{F8279BC5-4AF3-408B-A56E-5EA1D7940179}" dt="2020-06-23T13:30:02.944" v="1872" actId="2696"/>
        <pc:sldMkLst>
          <pc:docMk/>
          <pc:sldMk cId="3860497337" sldId="419"/>
        </pc:sldMkLst>
      </pc:sldChg>
      <pc:sldChg chg="addSp modSp del mod">
        <pc:chgData name="Gregory" userId="46872ab7-219c-41f5-85da-0d8e580ab499" providerId="ADAL" clId="{F8279BC5-4AF3-408B-A56E-5EA1D7940179}" dt="2020-06-20T19:15:29.285" v="1216" actId="47"/>
        <pc:sldMkLst>
          <pc:docMk/>
          <pc:sldMk cId="3489592181" sldId="421"/>
        </pc:sldMkLst>
        <pc:spChg chg="add mod">
          <ac:chgData name="Gregory" userId="46872ab7-219c-41f5-85da-0d8e580ab499" providerId="ADAL" clId="{F8279BC5-4AF3-408B-A56E-5EA1D7940179}" dt="2020-06-15T15:31:21.187" v="52" actId="1076"/>
          <ac:spMkLst>
            <pc:docMk/>
            <pc:sldMk cId="3489592181" sldId="421"/>
            <ac:spMk id="6" creationId="{1B1A5873-C809-4FCC-8098-0A8424388A6D}"/>
          </ac:spMkLst>
        </pc:spChg>
      </pc:sldChg>
      <pc:sldChg chg="del">
        <pc:chgData name="Gregory" userId="46872ab7-219c-41f5-85da-0d8e580ab499" providerId="ADAL" clId="{F8279BC5-4AF3-408B-A56E-5EA1D7940179}" dt="2020-06-20T19:15:36.812" v="1218" actId="47"/>
        <pc:sldMkLst>
          <pc:docMk/>
          <pc:sldMk cId="2629970305" sldId="424"/>
        </pc:sldMkLst>
      </pc:sldChg>
      <pc:sldChg chg="addSp modSp del">
        <pc:chgData name="Gregory" userId="46872ab7-219c-41f5-85da-0d8e580ab499" providerId="ADAL" clId="{F8279BC5-4AF3-408B-A56E-5EA1D7940179}" dt="2020-06-20T19:15:42.612" v="1220" actId="47"/>
        <pc:sldMkLst>
          <pc:docMk/>
          <pc:sldMk cId="850940579" sldId="425"/>
        </pc:sldMkLst>
        <pc:spChg chg="add mod">
          <ac:chgData name="Gregory" userId="46872ab7-219c-41f5-85da-0d8e580ab499" providerId="ADAL" clId="{F8279BC5-4AF3-408B-A56E-5EA1D7940179}" dt="2020-06-15T15:31:35.870" v="56"/>
          <ac:spMkLst>
            <pc:docMk/>
            <pc:sldMk cId="850940579" sldId="425"/>
            <ac:spMk id="9" creationId="{7A0D3E22-38AD-49D1-9FB1-DE3441AD8DC6}"/>
          </ac:spMkLst>
        </pc:spChg>
      </pc:sldChg>
      <pc:sldChg chg="del">
        <pc:chgData name="Gregory" userId="46872ab7-219c-41f5-85da-0d8e580ab499" providerId="ADAL" clId="{F8279BC5-4AF3-408B-A56E-5EA1D7940179}" dt="2020-06-20T19:15:46.373" v="1221" actId="47"/>
        <pc:sldMkLst>
          <pc:docMk/>
          <pc:sldMk cId="972402468" sldId="426"/>
        </pc:sldMkLst>
      </pc:sldChg>
      <pc:sldChg chg="del">
        <pc:chgData name="Gregory" userId="46872ab7-219c-41f5-85da-0d8e580ab499" providerId="ADAL" clId="{F8279BC5-4AF3-408B-A56E-5EA1D7940179}" dt="2020-06-20T18:51:13.622" v="799" actId="47"/>
        <pc:sldMkLst>
          <pc:docMk/>
          <pc:sldMk cId="2507378298" sldId="429"/>
        </pc:sldMkLst>
      </pc:sldChg>
      <pc:sldChg chg="addSp delSp modSp mod delAnim modAnim">
        <pc:chgData name="Gregory" userId="46872ab7-219c-41f5-85da-0d8e580ab499" providerId="ADAL" clId="{F8279BC5-4AF3-408B-A56E-5EA1D7940179}" dt="2020-06-20T19:09:04.045" v="1046"/>
        <pc:sldMkLst>
          <pc:docMk/>
          <pc:sldMk cId="2741209674" sldId="430"/>
        </pc:sldMkLst>
        <pc:spChg chg="mod">
          <ac:chgData name="Gregory" userId="46872ab7-219c-41f5-85da-0d8e580ab499" providerId="ADAL" clId="{F8279BC5-4AF3-408B-A56E-5EA1D7940179}" dt="2020-06-15T15:58:06.149" v="152" actId="20577"/>
          <ac:spMkLst>
            <pc:docMk/>
            <pc:sldMk cId="2741209674" sldId="430"/>
            <ac:spMk id="11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15T15:58:06.149" v="152" actId="20577"/>
          <ac:spMkLst>
            <pc:docMk/>
            <pc:sldMk cId="2741209674" sldId="430"/>
            <ac:spMk id="12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15T15:58:06.149" v="152" actId="20577"/>
          <ac:spMkLst>
            <pc:docMk/>
            <pc:sldMk cId="2741209674" sldId="430"/>
            <ac:spMk id="16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15T15:57:19.061" v="141" actId="20577"/>
          <ac:spMkLst>
            <pc:docMk/>
            <pc:sldMk cId="2741209674" sldId="430"/>
            <ac:spMk id="26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20T19:04:35.280" v="1024" actId="207"/>
          <ac:spMkLst>
            <pc:docMk/>
            <pc:sldMk cId="2741209674" sldId="430"/>
            <ac:spMk id="27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15T15:57:33.523" v="142"/>
          <ac:spMkLst>
            <pc:docMk/>
            <pc:sldMk cId="2741209674" sldId="430"/>
            <ac:spMk id="31" creationId="{531488BB-A31F-4005-B267-03AED76C194E}"/>
          </ac:spMkLst>
        </pc:spChg>
        <pc:spChg chg="mod">
          <ac:chgData name="Gregory" userId="46872ab7-219c-41f5-85da-0d8e580ab499" providerId="ADAL" clId="{F8279BC5-4AF3-408B-A56E-5EA1D7940179}" dt="2020-06-15T15:57:33.523" v="142"/>
          <ac:spMkLst>
            <pc:docMk/>
            <pc:sldMk cId="2741209674" sldId="430"/>
            <ac:spMk id="32" creationId="{A0267BA0-1D66-400D-952F-DCE92D592446}"/>
          </ac:spMkLst>
        </pc:spChg>
        <pc:spChg chg="mod">
          <ac:chgData name="Gregory" userId="46872ab7-219c-41f5-85da-0d8e580ab499" providerId="ADAL" clId="{F8279BC5-4AF3-408B-A56E-5EA1D7940179}" dt="2020-06-15T15:57:33.523" v="142"/>
          <ac:spMkLst>
            <pc:docMk/>
            <pc:sldMk cId="2741209674" sldId="430"/>
            <ac:spMk id="33" creationId="{CC9E7E2A-A0D8-4B8F-9344-43648FD01047}"/>
          </ac:spMkLst>
        </pc:spChg>
        <pc:spChg chg="mod">
          <ac:chgData name="Gregory" userId="46872ab7-219c-41f5-85da-0d8e580ab499" providerId="ADAL" clId="{F8279BC5-4AF3-408B-A56E-5EA1D7940179}" dt="2020-06-15T15:57:33.523" v="142"/>
          <ac:spMkLst>
            <pc:docMk/>
            <pc:sldMk cId="2741209674" sldId="430"/>
            <ac:spMk id="34" creationId="{6A6C8CE1-F72B-4C9F-97A8-4955459F03B9}"/>
          </ac:spMkLst>
        </pc:spChg>
        <pc:spChg chg="mod">
          <ac:chgData name="Gregory" userId="46872ab7-219c-41f5-85da-0d8e580ab499" providerId="ADAL" clId="{F8279BC5-4AF3-408B-A56E-5EA1D7940179}" dt="2020-06-15T15:57:33.523" v="142"/>
          <ac:spMkLst>
            <pc:docMk/>
            <pc:sldMk cId="2741209674" sldId="430"/>
            <ac:spMk id="35" creationId="{1B4F168D-3AF4-42A1-A673-14C0A0D11FC8}"/>
          </ac:spMkLst>
        </pc:spChg>
        <pc:spChg chg="mod">
          <ac:chgData name="Gregory" userId="46872ab7-219c-41f5-85da-0d8e580ab499" providerId="ADAL" clId="{F8279BC5-4AF3-408B-A56E-5EA1D7940179}" dt="2020-06-15T15:57:33.523" v="142"/>
          <ac:spMkLst>
            <pc:docMk/>
            <pc:sldMk cId="2741209674" sldId="430"/>
            <ac:spMk id="36" creationId="{F9507A36-C237-4154-8CB3-A0083E33F7E1}"/>
          </ac:spMkLst>
        </pc:spChg>
        <pc:spChg chg="mod">
          <ac:chgData name="Gregory" userId="46872ab7-219c-41f5-85da-0d8e580ab499" providerId="ADAL" clId="{F8279BC5-4AF3-408B-A56E-5EA1D7940179}" dt="2020-06-15T15:57:33.523" v="142"/>
          <ac:spMkLst>
            <pc:docMk/>
            <pc:sldMk cId="2741209674" sldId="430"/>
            <ac:spMk id="37" creationId="{A17385F6-A45B-4CBA-B805-672567A92555}"/>
          </ac:spMkLst>
        </pc:spChg>
        <pc:spChg chg="mod">
          <ac:chgData name="Gregory" userId="46872ab7-219c-41f5-85da-0d8e580ab499" providerId="ADAL" clId="{F8279BC5-4AF3-408B-A56E-5EA1D7940179}" dt="2020-06-20T19:07:27.309" v="1037"/>
          <ac:spMkLst>
            <pc:docMk/>
            <pc:sldMk cId="2741209674" sldId="430"/>
            <ac:spMk id="63" creationId="{49AB134A-0275-4E41-B432-7E3DC164DA45}"/>
          </ac:spMkLst>
        </pc:spChg>
        <pc:grpChg chg="mod">
          <ac:chgData name="Gregory" userId="46872ab7-219c-41f5-85da-0d8e580ab499" providerId="ADAL" clId="{F8279BC5-4AF3-408B-A56E-5EA1D7940179}" dt="2020-06-15T15:58:06.149" v="152" actId="20577"/>
          <ac:grpSpMkLst>
            <pc:docMk/>
            <pc:sldMk cId="2741209674" sldId="430"/>
            <ac:grpSpMk id="17" creationId="{00000000-0000-0000-0000-000000000000}"/>
          </ac:grpSpMkLst>
        </pc:grpChg>
        <pc:grpChg chg="del">
          <ac:chgData name="Gregory" userId="46872ab7-219c-41f5-85da-0d8e580ab499" providerId="ADAL" clId="{F8279BC5-4AF3-408B-A56E-5EA1D7940179}" dt="2020-06-15T15:57:41.509" v="143" actId="478"/>
          <ac:grpSpMkLst>
            <pc:docMk/>
            <pc:sldMk cId="2741209674" sldId="430"/>
            <ac:grpSpMk id="19" creationId="{00000000-0000-0000-0000-000000000000}"/>
          </ac:grpSpMkLst>
        </pc:grpChg>
        <pc:grpChg chg="add mod">
          <ac:chgData name="Gregory" userId="46872ab7-219c-41f5-85da-0d8e580ab499" providerId="ADAL" clId="{F8279BC5-4AF3-408B-A56E-5EA1D7940179}" dt="2020-06-20T19:01:35.627" v="902" actId="1076"/>
          <ac:grpSpMkLst>
            <pc:docMk/>
            <pc:sldMk cId="2741209674" sldId="430"/>
            <ac:grpSpMk id="24" creationId="{075AA9C3-382E-4BFF-BEF5-0B921F1F6124}"/>
          </ac:grpSpMkLst>
        </pc:grpChg>
        <pc:grpChg chg="add mod">
          <ac:chgData name="Gregory" userId="46872ab7-219c-41f5-85da-0d8e580ab499" providerId="ADAL" clId="{F8279BC5-4AF3-408B-A56E-5EA1D7940179}" dt="2020-06-15T15:57:49.293" v="144" actId="1076"/>
          <ac:grpSpMkLst>
            <pc:docMk/>
            <pc:sldMk cId="2741209674" sldId="430"/>
            <ac:grpSpMk id="30" creationId="{3A2C7653-D19B-4641-8ABD-39A04B6ACDC1}"/>
          </ac:grpSpMkLst>
        </pc:grpChg>
        <pc:grpChg chg="add mod">
          <ac:chgData name="Gregory" userId="46872ab7-219c-41f5-85da-0d8e580ab499" providerId="ADAL" clId="{F8279BC5-4AF3-408B-A56E-5EA1D7940179}" dt="2020-06-20T19:01:35.627" v="902" actId="1076"/>
          <ac:grpSpMkLst>
            <pc:docMk/>
            <pc:sldMk cId="2741209674" sldId="430"/>
            <ac:grpSpMk id="38" creationId="{E14FFC8E-A464-46A3-A0DB-52826072BD25}"/>
          </ac:grpSpMkLst>
        </pc:grpChg>
        <pc:grpChg chg="add mod">
          <ac:chgData name="Gregory" userId="46872ab7-219c-41f5-85da-0d8e580ab499" providerId="ADAL" clId="{F8279BC5-4AF3-408B-A56E-5EA1D7940179}" dt="2020-06-20T19:01:35.627" v="902" actId="1076"/>
          <ac:grpSpMkLst>
            <pc:docMk/>
            <pc:sldMk cId="2741209674" sldId="430"/>
            <ac:grpSpMk id="41" creationId="{99A8BA88-25A9-499F-9D52-189331B35B20}"/>
          </ac:grpSpMkLst>
        </pc:grpChg>
        <pc:grpChg chg="add mod">
          <ac:chgData name="Gregory" userId="46872ab7-219c-41f5-85da-0d8e580ab499" providerId="ADAL" clId="{F8279BC5-4AF3-408B-A56E-5EA1D7940179}" dt="2020-06-20T18:40:05.766" v="522" actId="1076"/>
          <ac:grpSpMkLst>
            <pc:docMk/>
            <pc:sldMk cId="2741209674" sldId="430"/>
            <ac:grpSpMk id="44" creationId="{E1AA64CB-BA01-45AE-8D59-7750BF44B26E}"/>
          </ac:grpSpMkLst>
        </pc:grpChg>
        <pc:grpChg chg="add mod">
          <ac:chgData name="Gregory" userId="46872ab7-219c-41f5-85da-0d8e580ab499" providerId="ADAL" clId="{F8279BC5-4AF3-408B-A56E-5EA1D7940179}" dt="2020-06-20T18:40:00.319" v="521" actId="1076"/>
          <ac:grpSpMkLst>
            <pc:docMk/>
            <pc:sldMk cId="2741209674" sldId="430"/>
            <ac:grpSpMk id="47" creationId="{99FAC770-70CB-4F35-B137-B35152482C3F}"/>
          </ac:grpSpMkLst>
        </pc:grpChg>
        <pc:grpChg chg="add mod">
          <ac:chgData name="Gregory" userId="46872ab7-219c-41f5-85da-0d8e580ab499" providerId="ADAL" clId="{F8279BC5-4AF3-408B-A56E-5EA1D7940179}" dt="2020-06-20T19:01:49.730" v="904" actId="1076"/>
          <ac:grpSpMkLst>
            <pc:docMk/>
            <pc:sldMk cId="2741209674" sldId="430"/>
            <ac:grpSpMk id="51" creationId="{8C39FCB7-E6FD-45B7-9F94-4FA4C0AB76C8}"/>
          </ac:grpSpMkLst>
        </pc:grpChg>
        <pc:grpChg chg="add mod">
          <ac:chgData name="Gregory" userId="46872ab7-219c-41f5-85da-0d8e580ab499" providerId="ADAL" clId="{F8279BC5-4AF3-408B-A56E-5EA1D7940179}" dt="2020-06-20T19:02:04.102" v="906" actId="1076"/>
          <ac:grpSpMkLst>
            <pc:docMk/>
            <pc:sldMk cId="2741209674" sldId="430"/>
            <ac:grpSpMk id="54" creationId="{0505031E-0097-406A-BA74-9A20F838E900}"/>
          </ac:grpSpMkLst>
        </pc:grpChg>
        <pc:grpChg chg="add del mod">
          <ac:chgData name="Gregory" userId="46872ab7-219c-41f5-85da-0d8e580ab499" providerId="ADAL" clId="{F8279BC5-4AF3-408B-A56E-5EA1D7940179}" dt="2020-06-20T19:07:59.310" v="1038"/>
          <ac:grpSpMkLst>
            <pc:docMk/>
            <pc:sldMk cId="2741209674" sldId="430"/>
            <ac:grpSpMk id="57" creationId="{3D2C8F6E-9AB8-4CCD-A37A-7A3AF441CC66}"/>
          </ac:grpSpMkLst>
        </pc:grpChg>
        <pc:grpChg chg="mod">
          <ac:chgData name="Gregory" userId="46872ab7-219c-41f5-85da-0d8e580ab499" providerId="ADAL" clId="{F8279BC5-4AF3-408B-A56E-5EA1D7940179}" dt="2020-06-20T19:07:27.309" v="1037"/>
          <ac:grpSpMkLst>
            <pc:docMk/>
            <pc:sldMk cId="2741209674" sldId="430"/>
            <ac:grpSpMk id="58" creationId="{AD55D613-BB22-4CAA-8AEA-E69BD6FF39B4}"/>
          </ac:grpSpMkLst>
        </pc:grpChg>
        <pc:grpChg chg="mod">
          <ac:chgData name="Gregory" userId="46872ab7-219c-41f5-85da-0d8e580ab499" providerId="ADAL" clId="{F8279BC5-4AF3-408B-A56E-5EA1D7940179}" dt="2020-06-20T19:07:27.309" v="1037"/>
          <ac:grpSpMkLst>
            <pc:docMk/>
            <pc:sldMk cId="2741209674" sldId="430"/>
            <ac:grpSpMk id="60" creationId="{5462FDFB-C1AB-4FA9-8B14-79DD21D53A88}"/>
          </ac:grpSpMkLst>
        </pc:grpChg>
        <pc:grpChg chg="mod">
          <ac:chgData name="Gregory" userId="46872ab7-219c-41f5-85da-0d8e580ab499" providerId="ADAL" clId="{F8279BC5-4AF3-408B-A56E-5EA1D7940179}" dt="2020-06-20T19:07:27.309" v="1037"/>
          <ac:grpSpMkLst>
            <pc:docMk/>
            <pc:sldMk cId="2741209674" sldId="430"/>
            <ac:grpSpMk id="62" creationId="{AB5FF3C4-3050-4FEC-A4C9-6630950DBB0B}"/>
          </ac:grpSpMkLst>
        </pc:grpChg>
        <pc:picChg chg="mod">
          <ac:chgData name="Gregory" userId="46872ab7-219c-41f5-85da-0d8e580ab499" providerId="ADAL" clId="{F8279BC5-4AF3-408B-A56E-5EA1D7940179}" dt="2020-06-20T18:33:27.687" v="394"/>
          <ac:picMkLst>
            <pc:docMk/>
            <pc:sldMk cId="2741209674" sldId="430"/>
            <ac:picMk id="25" creationId="{B0CE3228-1B07-4EC1-A9B7-F99142554733}"/>
          </ac:picMkLst>
        </pc:picChg>
        <pc:picChg chg="mod">
          <ac:chgData name="Gregory" userId="46872ab7-219c-41f5-85da-0d8e580ab499" providerId="ADAL" clId="{F8279BC5-4AF3-408B-A56E-5EA1D7940179}" dt="2020-06-20T18:33:27.687" v="394"/>
          <ac:picMkLst>
            <pc:docMk/>
            <pc:sldMk cId="2741209674" sldId="430"/>
            <ac:picMk id="26" creationId="{4752B0FB-F42B-430C-AFA6-76B847865EC9}"/>
          </ac:picMkLst>
        </pc:picChg>
        <pc:picChg chg="add del mod">
          <ac:chgData name="Gregory" userId="46872ab7-219c-41f5-85da-0d8e580ab499" providerId="ADAL" clId="{F8279BC5-4AF3-408B-A56E-5EA1D7940179}" dt="2020-06-20T19:07:15.697" v="1036" actId="478"/>
          <ac:picMkLst>
            <pc:docMk/>
            <pc:sldMk cId="2741209674" sldId="430"/>
            <ac:picMk id="50" creationId="{54B2FFE7-7601-46C1-A68A-F12F7956CD3E}"/>
          </ac:picMkLst>
        </pc:picChg>
        <pc:picChg chg="mod">
          <ac:chgData name="Gregory" userId="46872ab7-219c-41f5-85da-0d8e580ab499" providerId="ADAL" clId="{F8279BC5-4AF3-408B-A56E-5EA1D7940179}" dt="2020-06-20T19:07:27.309" v="1037"/>
          <ac:picMkLst>
            <pc:docMk/>
            <pc:sldMk cId="2741209674" sldId="430"/>
            <ac:picMk id="61" creationId="{F4649DCF-4904-4454-B0F0-7481D2BC3B05}"/>
          </ac:picMkLst>
        </pc:picChg>
        <pc:picChg chg="mod">
          <ac:chgData name="Gregory" userId="46872ab7-219c-41f5-85da-0d8e580ab499" providerId="ADAL" clId="{F8279BC5-4AF3-408B-A56E-5EA1D7940179}" dt="2020-06-20T19:07:27.309" v="1037"/>
          <ac:picMkLst>
            <pc:docMk/>
            <pc:sldMk cId="2741209674" sldId="430"/>
            <ac:picMk id="64" creationId="{43E7B0A5-4E29-4365-B600-8F2CAB275187}"/>
          </ac:picMkLst>
        </pc:picChg>
        <pc:picChg chg="mod">
          <ac:chgData name="Gregory" userId="46872ab7-219c-41f5-85da-0d8e580ab499" providerId="ADAL" clId="{F8279BC5-4AF3-408B-A56E-5EA1D7940179}" dt="2020-06-20T19:07:27.309" v="1037"/>
          <ac:picMkLst>
            <pc:docMk/>
            <pc:sldMk cId="2741209674" sldId="430"/>
            <ac:picMk id="65" creationId="{E3641A60-8060-451F-BCB6-CDFCF02A9F46}"/>
          </ac:picMkLst>
        </pc:picChg>
        <pc:picChg chg="mod">
          <ac:chgData name="Gregory" userId="46872ab7-219c-41f5-85da-0d8e580ab499" providerId="ADAL" clId="{F8279BC5-4AF3-408B-A56E-5EA1D7940179}" dt="2020-06-20T19:07:27.309" v="1037"/>
          <ac:picMkLst>
            <pc:docMk/>
            <pc:sldMk cId="2741209674" sldId="430"/>
            <ac:picMk id="66" creationId="{B84284C9-2659-4D0C-A338-8C2A2E886EF6}"/>
          </ac:picMkLst>
        </pc:picChg>
        <pc:picChg chg="add mod modCrop">
          <ac:chgData name="Gregory" userId="46872ab7-219c-41f5-85da-0d8e580ab499" providerId="ADAL" clId="{F8279BC5-4AF3-408B-A56E-5EA1D7940179}" dt="2020-06-20T19:08:28.813" v="1042" actId="14100"/>
          <ac:picMkLst>
            <pc:docMk/>
            <pc:sldMk cId="2741209674" sldId="430"/>
            <ac:picMk id="67" creationId="{272884D0-2DD1-45FF-9B07-576B5CA3AE24}"/>
          </ac:picMkLst>
        </pc:picChg>
        <pc:cxnChg chg="mod">
          <ac:chgData name="Gregory" userId="46872ab7-219c-41f5-85da-0d8e580ab499" providerId="ADAL" clId="{F8279BC5-4AF3-408B-A56E-5EA1D7940179}" dt="2020-06-15T15:58:06.149" v="152" actId="20577"/>
          <ac:cxnSpMkLst>
            <pc:docMk/>
            <pc:sldMk cId="2741209674" sldId="430"/>
            <ac:cxnSpMk id="7" creationId="{00000000-0000-0000-0000-000000000000}"/>
          </ac:cxnSpMkLst>
        </pc:cxnChg>
        <pc:cxnChg chg="mod">
          <ac:chgData name="Gregory" userId="46872ab7-219c-41f5-85da-0d8e580ab499" providerId="ADAL" clId="{F8279BC5-4AF3-408B-A56E-5EA1D7940179}" dt="2020-06-15T15:58:06.149" v="152" actId="20577"/>
          <ac:cxnSpMkLst>
            <pc:docMk/>
            <pc:sldMk cId="2741209674" sldId="430"/>
            <ac:cxnSpMk id="9" creationId="{00000000-0000-0000-0000-000000000000}"/>
          </ac:cxnSpMkLst>
        </pc:cxnChg>
        <pc:cxnChg chg="mod">
          <ac:chgData name="Gregory" userId="46872ab7-219c-41f5-85da-0d8e580ab499" providerId="ADAL" clId="{F8279BC5-4AF3-408B-A56E-5EA1D7940179}" dt="2020-06-15T15:58:06.149" v="152" actId="20577"/>
          <ac:cxnSpMkLst>
            <pc:docMk/>
            <pc:sldMk cId="2741209674" sldId="430"/>
            <ac:cxnSpMk id="15" creationId="{00000000-0000-0000-0000-000000000000}"/>
          </ac:cxnSpMkLst>
        </pc:cxnChg>
        <pc:cxnChg chg="mod">
          <ac:chgData name="Gregory" userId="46872ab7-219c-41f5-85da-0d8e580ab499" providerId="ADAL" clId="{F8279BC5-4AF3-408B-A56E-5EA1D7940179}" dt="2020-06-20T18:33:27.687" v="394"/>
          <ac:cxnSpMkLst>
            <pc:docMk/>
            <pc:sldMk cId="2741209674" sldId="430"/>
            <ac:cxnSpMk id="39" creationId="{A471142C-5968-43FF-A952-23572405FFEE}"/>
          </ac:cxnSpMkLst>
        </pc:cxnChg>
        <pc:cxnChg chg="mod">
          <ac:chgData name="Gregory" userId="46872ab7-219c-41f5-85da-0d8e580ab499" providerId="ADAL" clId="{F8279BC5-4AF3-408B-A56E-5EA1D7940179}" dt="2020-06-20T18:33:27.687" v="394"/>
          <ac:cxnSpMkLst>
            <pc:docMk/>
            <pc:sldMk cId="2741209674" sldId="430"/>
            <ac:cxnSpMk id="40" creationId="{CA54BF78-CA5B-4DFE-957C-362CB1AD7709}"/>
          </ac:cxnSpMkLst>
        </pc:cxnChg>
        <pc:cxnChg chg="mod">
          <ac:chgData name="Gregory" userId="46872ab7-219c-41f5-85da-0d8e580ab499" providerId="ADAL" clId="{F8279BC5-4AF3-408B-A56E-5EA1D7940179}" dt="2020-06-20T18:33:27.687" v="394"/>
          <ac:cxnSpMkLst>
            <pc:docMk/>
            <pc:sldMk cId="2741209674" sldId="430"/>
            <ac:cxnSpMk id="42" creationId="{46C707B2-6B0A-4D31-8A6B-345E01F17B73}"/>
          </ac:cxnSpMkLst>
        </pc:cxnChg>
        <pc:cxnChg chg="mod">
          <ac:chgData name="Gregory" userId="46872ab7-219c-41f5-85da-0d8e580ab499" providerId="ADAL" clId="{F8279BC5-4AF3-408B-A56E-5EA1D7940179}" dt="2020-06-20T18:33:27.687" v="394"/>
          <ac:cxnSpMkLst>
            <pc:docMk/>
            <pc:sldMk cId="2741209674" sldId="430"/>
            <ac:cxnSpMk id="43" creationId="{B5E364D0-534D-4375-8EBF-3A660FAB1D36}"/>
          </ac:cxnSpMkLst>
        </pc:cxnChg>
        <pc:cxnChg chg="mod">
          <ac:chgData name="Gregory" userId="46872ab7-219c-41f5-85da-0d8e580ab499" providerId="ADAL" clId="{F8279BC5-4AF3-408B-A56E-5EA1D7940179}" dt="2020-06-20T18:37:54.855" v="495"/>
          <ac:cxnSpMkLst>
            <pc:docMk/>
            <pc:sldMk cId="2741209674" sldId="430"/>
            <ac:cxnSpMk id="45" creationId="{0F7006DA-177F-4173-B3C4-F90D65AE9814}"/>
          </ac:cxnSpMkLst>
        </pc:cxnChg>
        <pc:cxnChg chg="mod">
          <ac:chgData name="Gregory" userId="46872ab7-219c-41f5-85da-0d8e580ab499" providerId="ADAL" clId="{F8279BC5-4AF3-408B-A56E-5EA1D7940179}" dt="2020-06-20T18:37:54.855" v="495"/>
          <ac:cxnSpMkLst>
            <pc:docMk/>
            <pc:sldMk cId="2741209674" sldId="430"/>
            <ac:cxnSpMk id="46" creationId="{D3341957-C2A5-456E-ABD9-8775C534299A}"/>
          </ac:cxnSpMkLst>
        </pc:cxnChg>
        <pc:cxnChg chg="mod">
          <ac:chgData name="Gregory" userId="46872ab7-219c-41f5-85da-0d8e580ab499" providerId="ADAL" clId="{F8279BC5-4AF3-408B-A56E-5EA1D7940179}" dt="2020-06-20T18:38:18.903" v="504"/>
          <ac:cxnSpMkLst>
            <pc:docMk/>
            <pc:sldMk cId="2741209674" sldId="430"/>
            <ac:cxnSpMk id="48" creationId="{B29687C1-8958-4EA6-BBDE-61F13EEAC6FC}"/>
          </ac:cxnSpMkLst>
        </pc:cxnChg>
        <pc:cxnChg chg="mod">
          <ac:chgData name="Gregory" userId="46872ab7-219c-41f5-85da-0d8e580ab499" providerId="ADAL" clId="{F8279BC5-4AF3-408B-A56E-5EA1D7940179}" dt="2020-06-20T18:38:18.903" v="504"/>
          <ac:cxnSpMkLst>
            <pc:docMk/>
            <pc:sldMk cId="2741209674" sldId="430"/>
            <ac:cxnSpMk id="49" creationId="{3C3A01C4-2E87-419D-9544-9E00B2765C43}"/>
          </ac:cxnSpMkLst>
        </pc:cxnChg>
        <pc:cxnChg chg="mod">
          <ac:chgData name="Gregory" userId="46872ab7-219c-41f5-85da-0d8e580ab499" providerId="ADAL" clId="{F8279BC5-4AF3-408B-A56E-5EA1D7940179}" dt="2020-06-20T19:01:40.402" v="903"/>
          <ac:cxnSpMkLst>
            <pc:docMk/>
            <pc:sldMk cId="2741209674" sldId="430"/>
            <ac:cxnSpMk id="52" creationId="{F683CEA1-44F3-48A0-99A5-AC260B017989}"/>
          </ac:cxnSpMkLst>
        </pc:cxnChg>
        <pc:cxnChg chg="mod">
          <ac:chgData name="Gregory" userId="46872ab7-219c-41f5-85da-0d8e580ab499" providerId="ADAL" clId="{F8279BC5-4AF3-408B-A56E-5EA1D7940179}" dt="2020-06-20T19:01:40.402" v="903"/>
          <ac:cxnSpMkLst>
            <pc:docMk/>
            <pc:sldMk cId="2741209674" sldId="430"/>
            <ac:cxnSpMk id="53" creationId="{ED387EAE-B3AB-4BF2-AC13-896BBB00D091}"/>
          </ac:cxnSpMkLst>
        </pc:cxnChg>
        <pc:cxnChg chg="mod">
          <ac:chgData name="Gregory" userId="46872ab7-219c-41f5-85da-0d8e580ab499" providerId="ADAL" clId="{F8279BC5-4AF3-408B-A56E-5EA1D7940179}" dt="2020-06-20T19:01:55.211" v="905"/>
          <ac:cxnSpMkLst>
            <pc:docMk/>
            <pc:sldMk cId="2741209674" sldId="430"/>
            <ac:cxnSpMk id="55" creationId="{577846D7-5A29-4DF5-9198-ACAF51D02CEB}"/>
          </ac:cxnSpMkLst>
        </pc:cxnChg>
        <pc:cxnChg chg="mod">
          <ac:chgData name="Gregory" userId="46872ab7-219c-41f5-85da-0d8e580ab499" providerId="ADAL" clId="{F8279BC5-4AF3-408B-A56E-5EA1D7940179}" dt="2020-06-20T19:01:55.211" v="905"/>
          <ac:cxnSpMkLst>
            <pc:docMk/>
            <pc:sldMk cId="2741209674" sldId="430"/>
            <ac:cxnSpMk id="56" creationId="{CC31F3B2-D166-45D5-A874-04E9524E984D}"/>
          </ac:cxnSpMkLst>
        </pc:cxnChg>
        <pc:cxnChg chg="mod">
          <ac:chgData name="Gregory" userId="46872ab7-219c-41f5-85da-0d8e580ab499" providerId="ADAL" clId="{F8279BC5-4AF3-408B-A56E-5EA1D7940179}" dt="2020-06-20T19:07:27.309" v="1037"/>
          <ac:cxnSpMkLst>
            <pc:docMk/>
            <pc:sldMk cId="2741209674" sldId="430"/>
            <ac:cxnSpMk id="59" creationId="{D7B67AF7-0B74-4613-8634-928B94F11CEB}"/>
          </ac:cxnSpMkLst>
        </pc:cxnChg>
      </pc:sldChg>
      <pc:sldChg chg="addSp modSp del">
        <pc:chgData name="Gregory" userId="46872ab7-219c-41f5-85da-0d8e580ab499" providerId="ADAL" clId="{F8279BC5-4AF3-408B-A56E-5EA1D7940179}" dt="2020-06-20T19:15:40.076" v="1219" actId="47"/>
        <pc:sldMkLst>
          <pc:docMk/>
          <pc:sldMk cId="3536637247" sldId="431"/>
        </pc:sldMkLst>
        <pc:spChg chg="add mod">
          <ac:chgData name="Gregory" userId="46872ab7-219c-41f5-85da-0d8e580ab499" providerId="ADAL" clId="{F8279BC5-4AF3-408B-A56E-5EA1D7940179}" dt="2020-06-15T15:31:30.354" v="55"/>
          <ac:spMkLst>
            <pc:docMk/>
            <pc:sldMk cId="3536637247" sldId="431"/>
            <ac:spMk id="32" creationId="{10C82191-26E2-42A8-9022-0FFFE099A473}"/>
          </ac:spMkLst>
        </pc:spChg>
      </pc:sldChg>
      <pc:sldChg chg="modSp mod">
        <pc:chgData name="Gregory" userId="46872ab7-219c-41f5-85da-0d8e580ab499" providerId="ADAL" clId="{F8279BC5-4AF3-408B-A56E-5EA1D7940179}" dt="2020-06-15T15:21:13.213" v="41" actId="6549"/>
        <pc:sldMkLst>
          <pc:docMk/>
          <pc:sldMk cId="587002129" sldId="432"/>
        </pc:sldMkLst>
        <pc:spChg chg="mod">
          <ac:chgData name="Gregory" userId="46872ab7-219c-41f5-85da-0d8e580ab499" providerId="ADAL" clId="{F8279BC5-4AF3-408B-A56E-5EA1D7940179}" dt="2020-06-15T15:21:13.213" v="41" actId="6549"/>
          <ac:spMkLst>
            <pc:docMk/>
            <pc:sldMk cId="587002129" sldId="432"/>
            <ac:spMk id="18" creationId="{00000000-0000-0000-0000-000000000000}"/>
          </ac:spMkLst>
        </pc:spChg>
      </pc:sldChg>
      <pc:sldChg chg="modSp mod">
        <pc:chgData name="Gregory" userId="46872ab7-219c-41f5-85da-0d8e580ab499" providerId="ADAL" clId="{F8279BC5-4AF3-408B-A56E-5EA1D7940179}" dt="2020-06-15T15:20:25.560" v="40" actId="20577"/>
        <pc:sldMkLst>
          <pc:docMk/>
          <pc:sldMk cId="2257099620" sldId="433"/>
        </pc:sldMkLst>
        <pc:spChg chg="mod">
          <ac:chgData name="Gregory" userId="46872ab7-219c-41f5-85da-0d8e580ab499" providerId="ADAL" clId="{F8279BC5-4AF3-408B-A56E-5EA1D7940179}" dt="2020-06-15T15:20:25.560" v="40" actId="20577"/>
          <ac:spMkLst>
            <pc:docMk/>
            <pc:sldMk cId="2257099620" sldId="433"/>
            <ac:spMk id="18" creationId="{00000000-0000-0000-0000-000000000000}"/>
          </ac:spMkLst>
        </pc:spChg>
      </pc:sldChg>
      <pc:sldChg chg="addSp delSp modSp del mod">
        <pc:chgData name="Gregory" userId="46872ab7-219c-41f5-85da-0d8e580ab499" providerId="ADAL" clId="{F8279BC5-4AF3-408B-A56E-5EA1D7940179}" dt="2020-06-20T19:15:32.620" v="1217" actId="47"/>
        <pc:sldMkLst>
          <pc:docMk/>
          <pc:sldMk cId="539725482" sldId="434"/>
        </pc:sldMkLst>
        <pc:spChg chg="add del mod">
          <ac:chgData name="Gregory" userId="46872ab7-219c-41f5-85da-0d8e580ab499" providerId="ADAL" clId="{F8279BC5-4AF3-408B-A56E-5EA1D7940179}" dt="2020-06-15T15:31:25.744" v="53" actId="478"/>
          <ac:spMkLst>
            <pc:docMk/>
            <pc:sldMk cId="539725482" sldId="434"/>
            <ac:spMk id="16" creationId="{F73B25F5-135E-40D7-8019-88DBE843B8E2}"/>
          </ac:spMkLst>
        </pc:spChg>
        <pc:spChg chg="add mod">
          <ac:chgData name="Gregory" userId="46872ab7-219c-41f5-85da-0d8e580ab499" providerId="ADAL" clId="{F8279BC5-4AF3-408B-A56E-5EA1D7940179}" dt="2020-06-15T15:31:26.245" v="54"/>
          <ac:spMkLst>
            <pc:docMk/>
            <pc:sldMk cId="539725482" sldId="434"/>
            <ac:spMk id="17" creationId="{4990B69A-D803-4467-AD62-4DE7DE81EFB3}"/>
          </ac:spMkLst>
        </pc:spChg>
      </pc:sldChg>
      <pc:sldChg chg="addSp delSp modSp mod">
        <pc:chgData name="Gregory" userId="46872ab7-219c-41f5-85da-0d8e580ab499" providerId="ADAL" clId="{F8279BC5-4AF3-408B-A56E-5EA1D7940179}" dt="2020-06-20T19:45:33.015" v="1443" actId="6549"/>
        <pc:sldMkLst>
          <pc:docMk/>
          <pc:sldMk cId="2663733464" sldId="435"/>
        </pc:sldMkLst>
        <pc:spChg chg="mod">
          <ac:chgData name="Gregory" userId="46872ab7-219c-41f5-85da-0d8e580ab499" providerId="ADAL" clId="{F8279BC5-4AF3-408B-A56E-5EA1D7940179}" dt="2020-06-20T19:45:33.015" v="1443" actId="6549"/>
          <ac:spMkLst>
            <pc:docMk/>
            <pc:sldMk cId="2663733464" sldId="435"/>
            <ac:spMk id="5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20T19:21:24.851" v="1425" actId="15"/>
          <ac:spMkLst>
            <pc:docMk/>
            <pc:sldMk cId="2663733464" sldId="435"/>
            <ac:spMk id="6" creationId="{00000000-0000-0000-0000-000000000000}"/>
          </ac:spMkLst>
        </pc:spChg>
        <pc:spChg chg="add del mod">
          <ac:chgData name="Gregory" userId="46872ab7-219c-41f5-85da-0d8e580ab499" providerId="ADAL" clId="{F8279BC5-4AF3-408B-A56E-5EA1D7940179}" dt="2020-06-20T19:22:28.747" v="1434" actId="478"/>
          <ac:spMkLst>
            <pc:docMk/>
            <pc:sldMk cId="2663733464" sldId="435"/>
            <ac:spMk id="8" creationId="{F9ED0F30-64B4-49E7-8D79-748FBA5C57FD}"/>
          </ac:spMkLst>
        </pc:spChg>
        <pc:spChg chg="mod">
          <ac:chgData name="Gregory" userId="46872ab7-219c-41f5-85da-0d8e580ab499" providerId="ADAL" clId="{F8279BC5-4AF3-408B-A56E-5EA1D7940179}" dt="2020-06-20T19:21:30.785" v="1426"/>
          <ac:spMkLst>
            <pc:docMk/>
            <pc:sldMk cId="2663733464" sldId="435"/>
            <ac:spMk id="14" creationId="{01A57F6D-6581-425C-8B8F-27BEC52D942A}"/>
          </ac:spMkLst>
        </pc:spChg>
        <pc:spChg chg="mod">
          <ac:chgData name="Gregory" userId="46872ab7-219c-41f5-85da-0d8e580ab499" providerId="ADAL" clId="{F8279BC5-4AF3-408B-A56E-5EA1D7940179}" dt="2020-06-20T19:21:30.785" v="1426"/>
          <ac:spMkLst>
            <pc:docMk/>
            <pc:sldMk cId="2663733464" sldId="435"/>
            <ac:spMk id="15" creationId="{1B9E183A-76AC-4D33-BDC3-FDF18EAD52D7}"/>
          </ac:spMkLst>
        </pc:spChg>
        <pc:spChg chg="mod">
          <ac:chgData name="Gregory" userId="46872ab7-219c-41f5-85da-0d8e580ab499" providerId="ADAL" clId="{F8279BC5-4AF3-408B-A56E-5EA1D7940179}" dt="2020-06-20T19:21:30.785" v="1426"/>
          <ac:spMkLst>
            <pc:docMk/>
            <pc:sldMk cId="2663733464" sldId="435"/>
            <ac:spMk id="16" creationId="{63CC1FB0-98AF-43E2-A567-ECDC0B269C83}"/>
          </ac:spMkLst>
        </pc:spChg>
        <pc:spChg chg="add mod">
          <ac:chgData name="Gregory" userId="46872ab7-219c-41f5-85da-0d8e580ab499" providerId="ADAL" clId="{F8279BC5-4AF3-408B-A56E-5EA1D7940179}" dt="2020-06-20T19:22:29.167" v="1435"/>
          <ac:spMkLst>
            <pc:docMk/>
            <pc:sldMk cId="2663733464" sldId="435"/>
            <ac:spMk id="19" creationId="{0E2CBF97-F1AA-4415-9D40-B9B396564347}"/>
          </ac:spMkLst>
        </pc:spChg>
        <pc:grpChg chg="add mod">
          <ac:chgData name="Gregory" userId="46872ab7-219c-41f5-85da-0d8e580ab499" providerId="ADAL" clId="{F8279BC5-4AF3-408B-A56E-5EA1D7940179}" dt="2020-06-20T19:21:30.785" v="1426"/>
          <ac:grpSpMkLst>
            <pc:docMk/>
            <pc:sldMk cId="2663733464" sldId="435"/>
            <ac:grpSpMk id="9" creationId="{882B09EB-CE39-4855-AD0D-A7592BB0B652}"/>
          </ac:grpSpMkLst>
        </pc:grpChg>
        <pc:cxnChg chg="mod">
          <ac:chgData name="Gregory" userId="46872ab7-219c-41f5-85da-0d8e580ab499" providerId="ADAL" clId="{F8279BC5-4AF3-408B-A56E-5EA1D7940179}" dt="2020-06-20T19:21:30.785" v="1426"/>
          <ac:cxnSpMkLst>
            <pc:docMk/>
            <pc:sldMk cId="2663733464" sldId="435"/>
            <ac:cxnSpMk id="10" creationId="{63FEB8DB-2FF9-4EDC-9EFF-F22762157000}"/>
          </ac:cxnSpMkLst>
        </pc:cxnChg>
        <pc:cxnChg chg="mod">
          <ac:chgData name="Gregory" userId="46872ab7-219c-41f5-85da-0d8e580ab499" providerId="ADAL" clId="{F8279BC5-4AF3-408B-A56E-5EA1D7940179}" dt="2020-06-20T19:21:30.785" v="1426"/>
          <ac:cxnSpMkLst>
            <pc:docMk/>
            <pc:sldMk cId="2663733464" sldId="435"/>
            <ac:cxnSpMk id="11" creationId="{5F07C879-6112-4E80-A8FD-7A3E9A90AB9A}"/>
          </ac:cxnSpMkLst>
        </pc:cxnChg>
        <pc:cxnChg chg="mod">
          <ac:chgData name="Gregory" userId="46872ab7-219c-41f5-85da-0d8e580ab499" providerId="ADAL" clId="{F8279BC5-4AF3-408B-A56E-5EA1D7940179}" dt="2020-06-20T19:21:30.785" v="1426"/>
          <ac:cxnSpMkLst>
            <pc:docMk/>
            <pc:sldMk cId="2663733464" sldId="435"/>
            <ac:cxnSpMk id="12" creationId="{2CF76481-9885-466B-A601-2F3EF8E3CDB4}"/>
          </ac:cxnSpMkLst>
        </pc:cxnChg>
        <pc:cxnChg chg="mod">
          <ac:chgData name="Gregory" userId="46872ab7-219c-41f5-85da-0d8e580ab499" providerId="ADAL" clId="{F8279BC5-4AF3-408B-A56E-5EA1D7940179}" dt="2020-06-20T19:21:30.785" v="1426"/>
          <ac:cxnSpMkLst>
            <pc:docMk/>
            <pc:sldMk cId="2663733464" sldId="435"/>
            <ac:cxnSpMk id="13" creationId="{76554FE6-ED4A-4525-B162-1D327C21FC06}"/>
          </ac:cxnSpMkLst>
        </pc:cxnChg>
        <pc:cxnChg chg="mod">
          <ac:chgData name="Gregory" userId="46872ab7-219c-41f5-85da-0d8e580ab499" providerId="ADAL" clId="{F8279BC5-4AF3-408B-A56E-5EA1D7940179}" dt="2020-06-20T19:21:30.785" v="1426"/>
          <ac:cxnSpMkLst>
            <pc:docMk/>
            <pc:sldMk cId="2663733464" sldId="435"/>
            <ac:cxnSpMk id="17" creationId="{B1BD9C7B-2693-4BA4-9394-40A6506FD560}"/>
          </ac:cxnSpMkLst>
        </pc:cxnChg>
        <pc:cxnChg chg="mod">
          <ac:chgData name="Gregory" userId="46872ab7-219c-41f5-85da-0d8e580ab499" providerId="ADAL" clId="{F8279BC5-4AF3-408B-A56E-5EA1D7940179}" dt="2020-06-20T19:21:30.785" v="1426"/>
          <ac:cxnSpMkLst>
            <pc:docMk/>
            <pc:sldMk cId="2663733464" sldId="435"/>
            <ac:cxnSpMk id="18" creationId="{67F89384-5D3A-49B8-A206-2C83DAFF35D0}"/>
          </ac:cxnSpMkLst>
        </pc:cxnChg>
      </pc:sldChg>
      <pc:sldChg chg="del">
        <pc:chgData name="Gregory" userId="46872ab7-219c-41f5-85da-0d8e580ab499" providerId="ADAL" clId="{F8279BC5-4AF3-408B-A56E-5EA1D7940179}" dt="2020-06-15T15:19:07.611" v="0" actId="47"/>
        <pc:sldMkLst>
          <pc:docMk/>
          <pc:sldMk cId="3375558806" sldId="438"/>
        </pc:sldMkLst>
      </pc:sldChg>
      <pc:sldChg chg="addSp delSp modSp add mod">
        <pc:chgData name="Gregory" userId="46872ab7-219c-41f5-85da-0d8e580ab499" providerId="ADAL" clId="{F8279BC5-4AF3-408B-A56E-5EA1D7940179}" dt="2020-06-20T19:22:16.726" v="1430"/>
        <pc:sldMkLst>
          <pc:docMk/>
          <pc:sldMk cId="299476500" sldId="569"/>
        </pc:sldMkLst>
        <pc:spChg chg="add mod">
          <ac:chgData name="Gregory" userId="46872ab7-219c-41f5-85da-0d8e580ab499" providerId="ADAL" clId="{F8279BC5-4AF3-408B-A56E-5EA1D7940179}" dt="2020-06-20T19:12:03.637" v="1146" actId="20577"/>
          <ac:spMkLst>
            <pc:docMk/>
            <pc:sldMk cId="299476500" sldId="569"/>
            <ac:spMk id="4" creationId="{E45EE933-7C6C-4DEC-B5EF-9D2F79EA790E}"/>
          </ac:spMkLst>
        </pc:spChg>
        <pc:spChg chg="mod">
          <ac:chgData name="Gregory" userId="46872ab7-219c-41f5-85da-0d8e580ab499" providerId="ADAL" clId="{F8279BC5-4AF3-408B-A56E-5EA1D7940179}" dt="2020-06-20T19:13:44.909" v="1197" actId="20577"/>
          <ac:spMkLst>
            <pc:docMk/>
            <pc:sldMk cId="299476500" sldId="569"/>
            <ac:spMk id="10" creationId="{00000000-0000-0000-0000-000000000000}"/>
          </ac:spMkLst>
        </pc:spChg>
        <pc:spChg chg="del">
          <ac:chgData name="Gregory" userId="46872ab7-219c-41f5-85da-0d8e580ab499" providerId="ADAL" clId="{F8279BC5-4AF3-408B-A56E-5EA1D7940179}" dt="2020-06-20T19:10:14.888" v="1049" actId="478"/>
          <ac:spMkLst>
            <pc:docMk/>
            <pc:sldMk cId="299476500" sldId="569"/>
            <ac:spMk id="28" creationId="{00000000-0000-0000-0000-000000000000}"/>
          </ac:spMkLst>
        </pc:spChg>
        <pc:spChg chg="del">
          <ac:chgData name="Gregory" userId="46872ab7-219c-41f5-85da-0d8e580ab499" providerId="ADAL" clId="{F8279BC5-4AF3-408B-A56E-5EA1D7940179}" dt="2020-06-20T19:10:14.888" v="1049" actId="478"/>
          <ac:spMkLst>
            <pc:docMk/>
            <pc:sldMk cId="299476500" sldId="569"/>
            <ac:spMk id="29" creationId="{00000000-0000-0000-0000-000000000000}"/>
          </ac:spMkLst>
        </pc:spChg>
        <pc:spChg chg="add mod">
          <ac:chgData name="Gregory" userId="46872ab7-219c-41f5-85da-0d8e580ab499" providerId="ADAL" clId="{F8279BC5-4AF3-408B-A56E-5EA1D7940179}" dt="2020-06-20T19:22:16.726" v="1430"/>
          <ac:spMkLst>
            <pc:docMk/>
            <pc:sldMk cId="299476500" sldId="569"/>
            <ac:spMk id="31" creationId="{D560140B-88F5-41C2-8411-B7E291A500D0}"/>
          </ac:spMkLst>
        </pc:spChg>
        <pc:spChg chg="mod">
          <ac:chgData name="Gregory" userId="46872ab7-219c-41f5-85da-0d8e580ab499" providerId="ADAL" clId="{F8279BC5-4AF3-408B-A56E-5EA1D7940179}" dt="2020-06-20T19:10:53.501" v="1053" actId="21"/>
          <ac:spMkLst>
            <pc:docMk/>
            <pc:sldMk cId="299476500" sldId="569"/>
            <ac:spMk id="33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20T19:13:06.419" v="1162" actId="20577"/>
          <ac:spMkLst>
            <pc:docMk/>
            <pc:sldMk cId="299476500" sldId="569"/>
            <ac:spMk id="34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20T19:13:36.451" v="1187" actId="20577"/>
          <ac:spMkLst>
            <pc:docMk/>
            <pc:sldMk cId="299476500" sldId="569"/>
            <ac:spMk id="35" creationId="{00000000-0000-0000-0000-000000000000}"/>
          </ac:spMkLst>
        </pc:spChg>
        <pc:grpChg chg="del">
          <ac:chgData name="Gregory" userId="46872ab7-219c-41f5-85da-0d8e580ab499" providerId="ADAL" clId="{F8279BC5-4AF3-408B-A56E-5EA1D7940179}" dt="2020-06-20T19:10:14.888" v="1049" actId="478"/>
          <ac:grpSpMkLst>
            <pc:docMk/>
            <pc:sldMk cId="299476500" sldId="569"/>
            <ac:grpSpMk id="15" creationId="{00000000-0000-0000-0000-000000000000}"/>
          </ac:grpSpMkLst>
        </pc:grpChg>
        <pc:grpChg chg="del">
          <ac:chgData name="Gregory" userId="46872ab7-219c-41f5-85da-0d8e580ab499" providerId="ADAL" clId="{F8279BC5-4AF3-408B-A56E-5EA1D7940179}" dt="2020-06-20T19:10:14.888" v="1049" actId="478"/>
          <ac:grpSpMkLst>
            <pc:docMk/>
            <pc:sldMk cId="299476500" sldId="569"/>
            <ac:grpSpMk id="25" creationId="{00000000-0000-0000-0000-000000000000}"/>
          </ac:grpSpMkLst>
        </pc:grpChg>
        <pc:picChg chg="del">
          <ac:chgData name="Gregory" userId="46872ab7-219c-41f5-85da-0d8e580ab499" providerId="ADAL" clId="{F8279BC5-4AF3-408B-A56E-5EA1D7940179}" dt="2020-06-20T19:10:14.888" v="1049" actId="478"/>
          <ac:picMkLst>
            <pc:docMk/>
            <pc:sldMk cId="299476500" sldId="569"/>
            <ac:picMk id="27" creationId="{00000000-0000-0000-0000-000000000000}"/>
          </ac:picMkLst>
        </pc:picChg>
      </pc:sldChg>
      <pc:sldChg chg="addSp modSp add">
        <pc:chgData name="Gregory" userId="46872ab7-219c-41f5-85da-0d8e580ab499" providerId="ADAL" clId="{F8279BC5-4AF3-408B-A56E-5EA1D7940179}" dt="2020-06-20T19:22:19.481" v="1431"/>
        <pc:sldMkLst>
          <pc:docMk/>
          <pc:sldMk cId="1121122752" sldId="570"/>
        </pc:sldMkLst>
        <pc:spChg chg="mod">
          <ac:chgData name="Gregory" userId="46872ab7-219c-41f5-85da-0d8e580ab499" providerId="ADAL" clId="{F8279BC5-4AF3-408B-A56E-5EA1D7940179}" dt="2020-06-20T19:14:05.711" v="1199"/>
          <ac:spMkLst>
            <pc:docMk/>
            <pc:sldMk cId="1121122752" sldId="570"/>
            <ac:spMk id="5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20T19:14:28.384" v="1215" actId="20577"/>
          <ac:spMkLst>
            <pc:docMk/>
            <pc:sldMk cId="1121122752" sldId="570"/>
            <ac:spMk id="15" creationId="{00000000-0000-0000-0000-000000000000}"/>
          </ac:spMkLst>
        </pc:spChg>
        <pc:spChg chg="add mod">
          <ac:chgData name="Gregory" userId="46872ab7-219c-41f5-85da-0d8e580ab499" providerId="ADAL" clId="{F8279BC5-4AF3-408B-A56E-5EA1D7940179}" dt="2020-06-20T19:22:19.481" v="1431"/>
          <ac:spMkLst>
            <pc:docMk/>
            <pc:sldMk cId="1121122752" sldId="570"/>
            <ac:spMk id="22" creationId="{1781E6F9-C862-4D5E-B66D-F5EEB7EDF546}"/>
          </ac:spMkLst>
        </pc:spChg>
      </pc:sldChg>
      <pc:sldChg chg="addSp modSp add mod">
        <pc:chgData name="Gregory" userId="46872ab7-219c-41f5-85da-0d8e580ab499" providerId="ADAL" clId="{F8279BC5-4AF3-408B-A56E-5EA1D7940179}" dt="2020-06-20T19:22:21.921" v="1432"/>
        <pc:sldMkLst>
          <pc:docMk/>
          <pc:sldMk cId="1781320517" sldId="572"/>
        </pc:sldMkLst>
        <pc:spChg chg="mod">
          <ac:chgData name="Gregory" userId="46872ab7-219c-41f5-85da-0d8e580ab499" providerId="ADAL" clId="{F8279BC5-4AF3-408B-A56E-5EA1D7940179}" dt="2020-06-20T19:17:51.469" v="1326" actId="20577"/>
          <ac:spMkLst>
            <pc:docMk/>
            <pc:sldMk cId="1781320517" sldId="572"/>
            <ac:spMk id="5" creationId="{00000000-0000-0000-0000-000000000000}"/>
          </ac:spMkLst>
        </pc:spChg>
        <pc:spChg chg="add mod">
          <ac:chgData name="Gregory" userId="46872ab7-219c-41f5-85da-0d8e580ab499" providerId="ADAL" clId="{F8279BC5-4AF3-408B-A56E-5EA1D7940179}" dt="2020-06-20T19:22:21.921" v="1432"/>
          <ac:spMkLst>
            <pc:docMk/>
            <pc:sldMk cId="1781320517" sldId="572"/>
            <ac:spMk id="35" creationId="{597A6B88-2B7B-400B-98B0-CC600F00EDA5}"/>
          </ac:spMkLst>
        </pc:spChg>
      </pc:sldChg>
      <pc:sldChg chg="addSp modSp add">
        <pc:chgData name="Gregory" userId="46872ab7-219c-41f5-85da-0d8e580ab499" providerId="ADAL" clId="{F8279BC5-4AF3-408B-A56E-5EA1D7940179}" dt="2020-06-20T19:22:23.701" v="1433"/>
        <pc:sldMkLst>
          <pc:docMk/>
          <pc:sldMk cId="512090639" sldId="573"/>
        </pc:sldMkLst>
        <pc:spChg chg="mod">
          <ac:chgData name="Gregory" userId="46872ab7-219c-41f5-85da-0d8e580ab499" providerId="ADAL" clId="{F8279BC5-4AF3-408B-A56E-5EA1D7940179}" dt="2020-06-20T19:18:09.585" v="1328" actId="20577"/>
          <ac:spMkLst>
            <pc:docMk/>
            <pc:sldMk cId="512090639" sldId="573"/>
            <ac:spMk id="5" creationId="{00000000-0000-0000-0000-000000000000}"/>
          </ac:spMkLst>
        </pc:spChg>
        <pc:spChg chg="add mod">
          <ac:chgData name="Gregory" userId="46872ab7-219c-41f5-85da-0d8e580ab499" providerId="ADAL" clId="{F8279BC5-4AF3-408B-A56E-5EA1D7940179}" dt="2020-06-20T19:22:23.701" v="1433"/>
          <ac:spMkLst>
            <pc:docMk/>
            <pc:sldMk cId="512090639" sldId="573"/>
            <ac:spMk id="32" creationId="{2D238ED4-45F6-484A-9443-E4A45C7BDDEB}"/>
          </ac:spMkLst>
        </pc:spChg>
      </pc:sldChg>
      <pc:sldChg chg="addSp delSp modSp add mod modAnim">
        <pc:chgData name="Gregory" userId="46872ab7-219c-41f5-85da-0d8e580ab499" providerId="ADAL" clId="{F8279BC5-4AF3-408B-A56E-5EA1D7940179}" dt="2020-06-22T12:32:44.500" v="1861" actId="14100"/>
        <pc:sldMkLst>
          <pc:docMk/>
          <pc:sldMk cId="1051292583" sldId="580"/>
        </pc:sldMkLst>
        <pc:spChg chg="mod">
          <ac:chgData name="Gregory" userId="46872ab7-219c-41f5-85da-0d8e580ab499" providerId="ADAL" clId="{F8279BC5-4AF3-408B-A56E-5EA1D7940179}" dt="2020-06-20T19:11:33.974" v="1109" actId="20577"/>
          <ac:spMkLst>
            <pc:docMk/>
            <pc:sldMk cId="1051292583" sldId="580"/>
            <ac:spMk id="2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20T18:46:42.190" v="780" actId="1076"/>
          <ac:spMkLst>
            <pc:docMk/>
            <pc:sldMk cId="1051292583" sldId="580"/>
            <ac:spMk id="29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20T18:46:42.190" v="780" actId="1076"/>
          <ac:spMkLst>
            <pc:docMk/>
            <pc:sldMk cId="1051292583" sldId="580"/>
            <ac:spMk id="35" creationId="{00000000-0000-0000-0000-000000000000}"/>
          </ac:spMkLst>
        </pc:spChg>
        <pc:spChg chg="mod">
          <ac:chgData name="Gregory" userId="46872ab7-219c-41f5-85da-0d8e580ab499" providerId="ADAL" clId="{F8279BC5-4AF3-408B-A56E-5EA1D7940179}" dt="2020-06-20T18:46:42.190" v="780" actId="1076"/>
          <ac:spMkLst>
            <pc:docMk/>
            <pc:sldMk cId="1051292583" sldId="580"/>
            <ac:spMk id="42" creationId="{00000000-0000-0000-0000-000000000000}"/>
          </ac:spMkLst>
        </pc:spChg>
        <pc:spChg chg="add mod">
          <ac:chgData name="Gregory" userId="46872ab7-219c-41f5-85da-0d8e580ab499" providerId="ADAL" clId="{F8279BC5-4AF3-408B-A56E-5EA1D7940179}" dt="2020-06-20T19:22:13.365" v="1429" actId="1076"/>
          <ac:spMkLst>
            <pc:docMk/>
            <pc:sldMk cId="1051292583" sldId="580"/>
            <ac:spMk id="45" creationId="{392F0336-5A5F-4995-B6DB-26D4683510FC}"/>
          </ac:spMkLst>
        </pc:spChg>
        <pc:grpChg chg="mod">
          <ac:chgData name="Gregory" userId="46872ab7-219c-41f5-85da-0d8e580ab499" providerId="ADAL" clId="{F8279BC5-4AF3-408B-A56E-5EA1D7940179}" dt="2020-06-20T18:46:42.190" v="780" actId="1076"/>
          <ac:grpSpMkLst>
            <pc:docMk/>
            <pc:sldMk cId="1051292583" sldId="580"/>
            <ac:grpSpMk id="17" creationId="{00000000-0000-0000-0000-000000000000}"/>
          </ac:grpSpMkLst>
        </pc:grpChg>
        <pc:grpChg chg="mod">
          <ac:chgData name="Gregory" userId="46872ab7-219c-41f5-85da-0d8e580ab499" providerId="ADAL" clId="{F8279BC5-4AF3-408B-A56E-5EA1D7940179}" dt="2020-06-20T18:46:42.190" v="780" actId="1076"/>
          <ac:grpSpMkLst>
            <pc:docMk/>
            <pc:sldMk cId="1051292583" sldId="580"/>
            <ac:grpSpMk id="20" creationId="{00000000-0000-0000-0000-000000000000}"/>
          </ac:grpSpMkLst>
        </pc:grpChg>
        <pc:grpChg chg="mod">
          <ac:chgData name="Gregory" userId="46872ab7-219c-41f5-85da-0d8e580ab499" providerId="ADAL" clId="{F8279BC5-4AF3-408B-A56E-5EA1D7940179}" dt="2020-06-20T18:46:42.190" v="780" actId="1076"/>
          <ac:grpSpMkLst>
            <pc:docMk/>
            <pc:sldMk cId="1051292583" sldId="580"/>
            <ac:grpSpMk id="26" creationId="{00000000-0000-0000-0000-000000000000}"/>
          </ac:grpSpMkLst>
        </pc:grpChg>
        <pc:grpChg chg="mod">
          <ac:chgData name="Gregory" userId="46872ab7-219c-41f5-85da-0d8e580ab499" providerId="ADAL" clId="{F8279BC5-4AF3-408B-A56E-5EA1D7940179}" dt="2020-06-20T18:46:42.190" v="780" actId="1076"/>
          <ac:grpSpMkLst>
            <pc:docMk/>
            <pc:sldMk cId="1051292583" sldId="580"/>
            <ac:grpSpMk id="34" creationId="{00000000-0000-0000-0000-000000000000}"/>
          </ac:grpSpMkLst>
        </pc:grpChg>
        <pc:grpChg chg="mod">
          <ac:chgData name="Gregory" userId="46872ab7-219c-41f5-85da-0d8e580ab499" providerId="ADAL" clId="{F8279BC5-4AF3-408B-A56E-5EA1D7940179}" dt="2020-06-20T18:46:42.190" v="780" actId="1076"/>
          <ac:grpSpMkLst>
            <pc:docMk/>
            <pc:sldMk cId="1051292583" sldId="580"/>
            <ac:grpSpMk id="43" creationId="{00000000-0000-0000-0000-000000000000}"/>
          </ac:grpSpMkLst>
        </pc:grpChg>
        <pc:grpChg chg="mod">
          <ac:chgData name="Gregory" userId="46872ab7-219c-41f5-85da-0d8e580ab499" providerId="ADAL" clId="{F8279BC5-4AF3-408B-A56E-5EA1D7940179}" dt="2020-06-20T18:46:42.190" v="780" actId="1076"/>
          <ac:grpSpMkLst>
            <pc:docMk/>
            <pc:sldMk cId="1051292583" sldId="580"/>
            <ac:grpSpMk id="44" creationId="{00000000-0000-0000-0000-000000000000}"/>
          </ac:grpSpMkLst>
        </pc:grpChg>
        <pc:picChg chg="mod">
          <ac:chgData name="Gregory" userId="46872ab7-219c-41f5-85da-0d8e580ab499" providerId="ADAL" clId="{F8279BC5-4AF3-408B-A56E-5EA1D7940179}" dt="2020-06-20T18:46:42.190" v="780" actId="1076"/>
          <ac:picMkLst>
            <pc:docMk/>
            <pc:sldMk cId="1051292583" sldId="580"/>
            <ac:picMk id="6" creationId="{00000000-0000-0000-0000-000000000000}"/>
          </ac:picMkLst>
        </pc:picChg>
        <pc:picChg chg="del">
          <ac:chgData name="Gregory" userId="46872ab7-219c-41f5-85da-0d8e580ab499" providerId="ADAL" clId="{F8279BC5-4AF3-408B-A56E-5EA1D7940179}" dt="2020-06-22T12:30:11.999" v="1860" actId="478"/>
          <ac:picMkLst>
            <pc:docMk/>
            <pc:sldMk cId="1051292583" sldId="580"/>
            <ac:picMk id="11" creationId="{00000000-0000-0000-0000-000000000000}"/>
          </ac:picMkLst>
        </pc:picChg>
        <pc:picChg chg="mod">
          <ac:chgData name="Gregory" userId="46872ab7-219c-41f5-85da-0d8e580ab499" providerId="ADAL" clId="{F8279BC5-4AF3-408B-A56E-5EA1D7940179}" dt="2020-06-20T18:46:42.190" v="780" actId="1076"/>
          <ac:picMkLst>
            <pc:docMk/>
            <pc:sldMk cId="1051292583" sldId="580"/>
            <ac:picMk id="23" creationId="{00000000-0000-0000-0000-000000000000}"/>
          </ac:picMkLst>
        </pc:picChg>
        <pc:picChg chg="mod">
          <ac:chgData name="Gregory" userId="46872ab7-219c-41f5-85da-0d8e580ab499" providerId="ADAL" clId="{F8279BC5-4AF3-408B-A56E-5EA1D7940179}" dt="2020-06-20T18:46:42.190" v="780" actId="1076"/>
          <ac:picMkLst>
            <pc:docMk/>
            <pc:sldMk cId="1051292583" sldId="580"/>
            <ac:picMk id="25" creationId="{00000000-0000-0000-0000-000000000000}"/>
          </ac:picMkLst>
        </pc:picChg>
        <pc:picChg chg="mod">
          <ac:chgData name="Gregory" userId="46872ab7-219c-41f5-85da-0d8e580ab499" providerId="ADAL" clId="{F8279BC5-4AF3-408B-A56E-5EA1D7940179}" dt="2020-06-20T18:46:42.190" v="780" actId="1076"/>
          <ac:picMkLst>
            <pc:docMk/>
            <pc:sldMk cId="1051292583" sldId="580"/>
            <ac:picMk id="30" creationId="{00000000-0000-0000-0000-000000000000}"/>
          </ac:picMkLst>
        </pc:picChg>
        <pc:picChg chg="mod">
          <ac:chgData name="Gregory" userId="46872ab7-219c-41f5-85da-0d8e580ab499" providerId="ADAL" clId="{F8279BC5-4AF3-408B-A56E-5EA1D7940179}" dt="2020-06-20T18:46:42.190" v="780" actId="1076"/>
          <ac:picMkLst>
            <pc:docMk/>
            <pc:sldMk cId="1051292583" sldId="580"/>
            <ac:picMk id="41" creationId="{00000000-0000-0000-0000-000000000000}"/>
          </ac:picMkLst>
        </pc:picChg>
        <pc:picChg chg="add mod ord modCrop">
          <ac:chgData name="Gregory" userId="46872ab7-219c-41f5-85da-0d8e580ab499" providerId="ADAL" clId="{F8279BC5-4AF3-408B-A56E-5EA1D7940179}" dt="2020-06-22T12:32:44.500" v="1861" actId="14100"/>
          <ac:picMkLst>
            <pc:docMk/>
            <pc:sldMk cId="1051292583" sldId="580"/>
            <ac:picMk id="46" creationId="{0E71F03E-5008-41AA-B77A-FC0E7EB27A3B}"/>
          </ac:picMkLst>
        </pc:picChg>
        <pc:cxnChg chg="mod">
          <ac:chgData name="Gregory" userId="46872ab7-219c-41f5-85da-0d8e580ab499" providerId="ADAL" clId="{F8279BC5-4AF3-408B-A56E-5EA1D7940179}" dt="2020-06-20T18:46:42.190" v="780" actId="1076"/>
          <ac:cxnSpMkLst>
            <pc:docMk/>
            <pc:sldMk cId="1051292583" sldId="580"/>
            <ac:cxnSpMk id="24" creationId="{00000000-0000-0000-0000-000000000000}"/>
          </ac:cxnSpMkLst>
        </pc:cxnChg>
        <pc:cxnChg chg="mod">
          <ac:chgData name="Gregory" userId="46872ab7-219c-41f5-85da-0d8e580ab499" providerId="ADAL" clId="{F8279BC5-4AF3-408B-A56E-5EA1D7940179}" dt="2020-06-20T18:46:42.190" v="780" actId="1076"/>
          <ac:cxnSpMkLst>
            <pc:docMk/>
            <pc:sldMk cId="1051292583" sldId="580"/>
            <ac:cxnSpMk id="36" creationId="{00000000-0000-0000-0000-000000000000}"/>
          </ac:cxnSpMkLst>
        </pc:cxnChg>
      </pc:sldChg>
      <pc:sldChg chg="add">
        <pc:chgData name="Gregory" userId="46872ab7-219c-41f5-85da-0d8e580ab499" providerId="ADAL" clId="{F8279BC5-4AF3-408B-A56E-5EA1D7940179}" dt="2020-06-22T12:11:41.197" v="1444"/>
        <pc:sldMkLst>
          <pc:docMk/>
          <pc:sldMk cId="3869213486" sldId="58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F20C8F-DD38-414C-8942-B5633EE5FFBE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CC93A6C-EAD1-4100-8C5B-BAF7D4404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02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93A6C-EAD1-4100-8C5B-BAF7D4404F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03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also perform similar measurements on a different acoustic mode at 2.73 GHz to probe the |−1⟩ SQ transition. The results are shown here.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now know the amplitude of the Rabi fields,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their electrical phase information, theta, is still unknown.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solve this?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turns out that Theta depends 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resonator electromechanical characteristics,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can be inferred from an electrical model of the device.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04E8-9824-49D1-8353-DB554C5A40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06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electromechanical response of a piezoelectric resonator like our device can be modeled using an electrical equivalent circuit known as the modified Butterworth–Van Dyke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mBVD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model shown above.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magnetic and acoustic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 experimentally, we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 model fitting. using the equation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given here. The results are shown on the right of the slide.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fitted circuit model not only reproduces the measured Rabi field amplitude, but also contains the requisite phase information. </a:t>
            </a:r>
            <a:endParaRPr lang="en-US" dirty="0"/>
          </a:p>
          <a:p>
            <a:endParaRPr lang="en-US" dirty="0"/>
          </a:p>
          <a:p>
            <a:r>
              <a:rPr lang="en-US" altLang="zh-CN" dirty="0"/>
              <a:t>(</a:t>
            </a:r>
            <a:r>
              <a:rPr lang="en-US" dirty="0"/>
              <a:t>beta, can be experimentally</a:t>
            </a:r>
            <a:r>
              <a:rPr lang="en-US" baseline="0" dirty="0"/>
              <a:t> measured by driving the transducer off resonance, and turned out be be around 1.3 in our device.</a:t>
            </a:r>
            <a:r>
              <a:rPr lang="en-US" altLang="zh-CN" baseline="0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We are now ready to tackle alpha and</a:t>
            </a:r>
            <a:r>
              <a:rPr lang="en-US" baseline="0" dirty="0"/>
              <a:t> phi.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04E8-9824-49D1-8353-DB554C5A40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79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interpret the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Rabi spectroscopy result,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 α and thus extract 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spin stress susceptibility,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b′, we implement a quantum master equation simulation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an ensemble of  NV centers.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did simulation for a range of {α,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values, and compare them to the experimental data by calculating their structural similarity index.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heat map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right show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result.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SSIM value indicates better match of simulation to experiments.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find the best match at circled region, where α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3.13 GHz mode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measurement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corresponding simulated Rabi spectroscopy results are shown below, which agrees well with the experimental observation.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04E8-9824-49D1-8353-DB554C5A40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4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 simulation is done for the 2.7 GHz mode and 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best match also occurs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, α = 0.5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04E8-9824-49D1-8353-DB554C5A40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29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400" dirty="0"/>
              <a:t>How</a:t>
            </a:r>
            <a:r>
              <a:rPr lang="zh-CN" altLang="en-US" sz="1400" dirty="0"/>
              <a:t> </a:t>
            </a:r>
            <a:r>
              <a:rPr lang="en-US" altLang="zh-CN" sz="1400" dirty="0"/>
              <a:t>do</a:t>
            </a:r>
            <a:r>
              <a:rPr lang="zh-CN" altLang="en-US" sz="1400" dirty="0"/>
              <a:t> </a:t>
            </a:r>
            <a:r>
              <a:rPr lang="en-US" altLang="zh-CN" sz="1400" dirty="0"/>
              <a:t>we</a:t>
            </a:r>
            <a:r>
              <a:rPr lang="zh-CN" altLang="en-US" sz="1400" dirty="0"/>
              <a:t> </a:t>
            </a:r>
            <a:r>
              <a:rPr lang="en-US" altLang="zh-CN" sz="1400" dirty="0"/>
              <a:t>generate</a:t>
            </a:r>
            <a:r>
              <a:rPr lang="zh-CN" altLang="en-US" sz="1400" dirty="0"/>
              <a:t> </a:t>
            </a:r>
            <a:r>
              <a:rPr lang="en-US" altLang="zh-CN" sz="1400" dirty="0"/>
              <a:t>GHz</a:t>
            </a:r>
            <a:r>
              <a:rPr lang="zh-CN" altLang="en-US" sz="1400" dirty="0"/>
              <a:t> </a:t>
            </a:r>
            <a:r>
              <a:rPr lang="en-US" altLang="zh-CN" sz="1400" dirty="0"/>
              <a:t>strain</a:t>
            </a:r>
            <a:r>
              <a:rPr lang="zh-CN" altLang="en-US" sz="1400" dirty="0"/>
              <a:t> </a:t>
            </a:r>
            <a:r>
              <a:rPr lang="en-US" altLang="zh-CN" sz="1400" dirty="0"/>
              <a:t>waves?</a:t>
            </a:r>
            <a:r>
              <a:rPr lang="zh-CN" altLang="en-US" sz="1400" dirty="0"/>
              <a:t> </a:t>
            </a:r>
            <a:r>
              <a:rPr lang="en-US" altLang="zh-CN" sz="1400" dirty="0"/>
              <a:t>we</a:t>
            </a:r>
            <a:r>
              <a:rPr lang="zh-CN" altLang="en-US" sz="1400" dirty="0"/>
              <a:t> </a:t>
            </a:r>
            <a:r>
              <a:rPr lang="en-US" altLang="zh-CN" sz="1400" dirty="0"/>
              <a:t>fabricated</a:t>
            </a:r>
            <a:r>
              <a:rPr lang="zh-CN" altLang="en-US" sz="1400" dirty="0"/>
              <a:t> </a:t>
            </a:r>
            <a:r>
              <a:rPr lang="en-US" altLang="zh-CN" sz="1400" dirty="0"/>
              <a:t>a</a:t>
            </a:r>
            <a:r>
              <a:rPr lang="zh-CN" altLang="en-US" sz="1400" dirty="0"/>
              <a:t> </a:t>
            </a:r>
            <a:r>
              <a:rPr lang="en-US" altLang="zh-CN" sz="1400" dirty="0"/>
              <a:t>diamond</a:t>
            </a:r>
            <a:r>
              <a:rPr lang="zh-CN" altLang="en-US" sz="1400" dirty="0"/>
              <a:t> </a:t>
            </a:r>
            <a:r>
              <a:rPr lang="en-US" altLang="zh-CN" sz="1400" dirty="0"/>
              <a:t>HBAR</a:t>
            </a:r>
            <a:r>
              <a:rPr lang="zh-CN" altLang="en-US" sz="1400" dirty="0"/>
              <a:t> </a:t>
            </a:r>
            <a:r>
              <a:rPr lang="en-US" altLang="zh-CN" sz="1400" dirty="0"/>
              <a:t>device.</a:t>
            </a:r>
          </a:p>
          <a:p>
            <a:pPr defTabSz="966612">
              <a:defRPr/>
            </a:pPr>
            <a:endParaRPr lang="en-US" sz="1400" dirty="0"/>
          </a:p>
          <a:p>
            <a:pPr defTabSz="966612">
              <a:defRPr/>
            </a:pPr>
            <a:r>
              <a:rPr lang="en-US" sz="1400" dirty="0"/>
              <a:t>For our experiment we fabricated a diamond high- overtone bulk-mode acoustic resonator (HBAR) device that consists of a zinc oxide piezoelectric transducer patterned on the surface of a type </a:t>
            </a:r>
            <a:r>
              <a:rPr lang="en-US" sz="1400" dirty="0" err="1"/>
              <a:t>IIa</a:t>
            </a:r>
            <a:r>
              <a:rPr lang="en-US" sz="1400" dirty="0"/>
              <a:t> diamond substrate, purchased from Element Si</a:t>
            </a:r>
            <a:r>
              <a:rPr lang="en-US" altLang="zh-CN" sz="1400" dirty="0"/>
              <a:t>x.</a:t>
            </a:r>
          </a:p>
          <a:p>
            <a:pPr defTabSz="966612">
              <a:defRPr/>
            </a:pPr>
            <a:endParaRPr lang="en-US" altLang="zh-CN" sz="1400" dirty="0"/>
          </a:p>
          <a:p>
            <a:pPr defTabSz="966612">
              <a:defRPr/>
            </a:pPr>
            <a:r>
              <a:rPr lang="en-US" sz="1400" dirty="0"/>
              <a:t>We designed the </a:t>
            </a:r>
            <a:r>
              <a:rPr lang="en-US" altLang="zh-CN" sz="1400" dirty="0"/>
              <a:t>thick</a:t>
            </a:r>
            <a:r>
              <a:rPr lang="en-US" sz="1400" dirty="0"/>
              <a:t>ness of the piezoelectric layer to accommodate </a:t>
            </a:r>
            <a:r>
              <a:rPr lang="en-US" altLang="zh-CN" sz="1400" dirty="0"/>
              <a:t>GHz</a:t>
            </a:r>
            <a:r>
              <a:rPr lang="zh-CN" altLang="en-US" sz="1400" dirty="0"/>
              <a:t> </a:t>
            </a:r>
            <a:r>
              <a:rPr lang="en-US" altLang="zh-CN" sz="1400" dirty="0"/>
              <a:t>frequency</a:t>
            </a:r>
            <a:r>
              <a:rPr lang="zh-CN" altLang="en-US" sz="1400" dirty="0"/>
              <a:t> </a:t>
            </a:r>
            <a:r>
              <a:rPr lang="en-US" altLang="zh-CN" sz="1400" dirty="0"/>
              <a:t>resonance</a:t>
            </a:r>
            <a:r>
              <a:rPr lang="zh-CN" altLang="en-US" sz="1400" dirty="0"/>
              <a:t> </a:t>
            </a:r>
            <a:r>
              <a:rPr lang="en-US" altLang="zh-CN" sz="1400" dirty="0"/>
              <a:t>modes.</a:t>
            </a:r>
            <a:endParaRPr lang="en-US" sz="1400" dirty="0"/>
          </a:p>
          <a:p>
            <a:endParaRPr lang="en-US" sz="1400" dirty="0"/>
          </a:p>
          <a:p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electrical</a:t>
            </a:r>
            <a:r>
              <a:rPr lang="zh-CN" altLang="en-US" sz="1400" dirty="0"/>
              <a:t> </a:t>
            </a:r>
            <a:r>
              <a:rPr lang="en-US" altLang="zh-CN" sz="1400" dirty="0"/>
              <a:t>response</a:t>
            </a:r>
            <a:r>
              <a:rPr lang="zh-CN" altLang="en-US" sz="1400" dirty="0"/>
              <a:t> </a:t>
            </a:r>
            <a:r>
              <a:rPr lang="en-US" altLang="zh-CN" sz="1400" dirty="0"/>
              <a:t>of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HBAR</a:t>
            </a:r>
            <a:r>
              <a:rPr lang="zh-CN" altLang="en-US" sz="1400" dirty="0"/>
              <a:t> </a:t>
            </a:r>
            <a:r>
              <a:rPr lang="en-US" altLang="zh-CN" sz="1400" dirty="0"/>
              <a:t>device</a:t>
            </a:r>
            <a:r>
              <a:rPr lang="zh-CN" altLang="en-US" sz="1400" dirty="0"/>
              <a:t> </a:t>
            </a:r>
            <a:r>
              <a:rPr lang="en-US" altLang="zh-CN" sz="1400" dirty="0"/>
              <a:t>is</a:t>
            </a:r>
            <a:r>
              <a:rPr lang="zh-CN" altLang="en-US" sz="1400" dirty="0"/>
              <a:t> </a:t>
            </a:r>
            <a:r>
              <a:rPr lang="en-US" altLang="zh-CN" sz="1400" dirty="0"/>
              <a:t>shown</a:t>
            </a:r>
            <a:r>
              <a:rPr lang="zh-CN" altLang="en-US" sz="1400" dirty="0"/>
              <a:t> </a:t>
            </a:r>
            <a:r>
              <a:rPr lang="en-US" altLang="zh-CN" sz="1400" dirty="0"/>
              <a:t>on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right,</a:t>
            </a:r>
            <a:r>
              <a:rPr lang="zh-CN" altLang="en-US" sz="1400" dirty="0"/>
              <a:t> </a:t>
            </a:r>
            <a:r>
              <a:rPr lang="en-US" altLang="zh-CN" sz="1400" dirty="0"/>
              <a:t>which</a:t>
            </a:r>
            <a:r>
              <a:rPr lang="zh-CN" altLang="en-US" sz="1400" dirty="0"/>
              <a:t> </a:t>
            </a:r>
            <a:r>
              <a:rPr lang="en-US" altLang="zh-CN" sz="1400" dirty="0"/>
              <a:t>features</a:t>
            </a:r>
            <a:r>
              <a:rPr lang="zh-CN" altLang="en-US" sz="1400" dirty="0"/>
              <a:t> </a:t>
            </a:r>
            <a:r>
              <a:rPr lang="en-US" altLang="zh-CN" sz="1400" dirty="0"/>
              <a:t>a</a:t>
            </a:r>
            <a:r>
              <a:rPr lang="zh-CN" altLang="en-US" sz="1400" dirty="0"/>
              <a:t> </a:t>
            </a:r>
            <a:r>
              <a:rPr lang="en-US" altLang="zh-CN" sz="1400" dirty="0"/>
              <a:t>range</a:t>
            </a:r>
            <a:r>
              <a:rPr lang="zh-CN" altLang="en-US" sz="1400" dirty="0"/>
              <a:t> </a:t>
            </a:r>
            <a:r>
              <a:rPr lang="en-US" altLang="zh-CN" sz="1400" dirty="0"/>
              <a:t>of</a:t>
            </a:r>
            <a:r>
              <a:rPr lang="zh-CN" altLang="en-US" sz="1400" dirty="0"/>
              <a:t> </a:t>
            </a:r>
            <a:r>
              <a:rPr lang="en-US" altLang="zh-CN" sz="1400" dirty="0"/>
              <a:t>GHz</a:t>
            </a:r>
            <a:r>
              <a:rPr lang="zh-CN" altLang="en-US" sz="1400" dirty="0"/>
              <a:t> </a:t>
            </a:r>
            <a:r>
              <a:rPr lang="en-US" altLang="zh-CN" sz="1400" dirty="0"/>
              <a:t>mechanical</a:t>
            </a:r>
            <a:r>
              <a:rPr lang="zh-CN" altLang="en-US" sz="1400" dirty="0"/>
              <a:t> </a:t>
            </a:r>
            <a:r>
              <a:rPr lang="en-US" altLang="zh-CN" sz="1400" dirty="0"/>
              <a:t>resonance</a:t>
            </a:r>
            <a:r>
              <a:rPr lang="zh-CN" altLang="en-US" sz="1400" dirty="0"/>
              <a:t> </a:t>
            </a:r>
            <a:r>
              <a:rPr lang="en-US" altLang="zh-CN" sz="1400" dirty="0"/>
              <a:t>modes.</a:t>
            </a:r>
          </a:p>
          <a:p>
            <a:endParaRPr lang="en-US" sz="1400" dirty="0"/>
          </a:p>
          <a:p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strain</a:t>
            </a:r>
            <a:r>
              <a:rPr lang="zh-CN" altLang="en-US" sz="1400" dirty="0"/>
              <a:t> </a:t>
            </a:r>
            <a:r>
              <a:rPr lang="en-US" altLang="zh-CN" sz="1400" dirty="0"/>
              <a:t>wave</a:t>
            </a:r>
            <a:r>
              <a:rPr lang="zh-CN" altLang="en-US" sz="1400" dirty="0"/>
              <a:t> </a:t>
            </a:r>
            <a:r>
              <a:rPr lang="en-US" altLang="zh-CN" sz="1400" dirty="0"/>
              <a:t>enters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diamond</a:t>
            </a:r>
            <a:r>
              <a:rPr lang="zh-CN" altLang="en-US" sz="1400" dirty="0"/>
              <a:t> </a:t>
            </a:r>
            <a:r>
              <a:rPr lang="en-US" altLang="zh-CN" sz="1400" dirty="0"/>
              <a:t>(click),</a:t>
            </a:r>
            <a:r>
              <a:rPr lang="zh-CN" altLang="en-US" sz="1400" dirty="0"/>
              <a:t> </a:t>
            </a:r>
            <a:endParaRPr lang="en-US" sz="1400" dirty="0"/>
          </a:p>
          <a:p>
            <a:pPr defTabSz="966612">
              <a:defRPr/>
            </a:pPr>
            <a:r>
              <a:rPr lang="en-US" altLang="zh-CN" sz="1400" dirty="0"/>
              <a:t>Upon</a:t>
            </a:r>
            <a:r>
              <a:rPr lang="zh-CN" altLang="en-US" sz="1400" dirty="0"/>
              <a:t> </a:t>
            </a:r>
            <a:r>
              <a:rPr lang="en-US" altLang="zh-CN" sz="1400" dirty="0"/>
              <a:t>resonant</a:t>
            </a:r>
            <a:r>
              <a:rPr lang="zh-CN" altLang="en-US" sz="1400" dirty="0"/>
              <a:t> </a:t>
            </a:r>
            <a:r>
              <a:rPr lang="en-US" sz="1400" dirty="0"/>
              <a:t>driving the transducer, a longitudinal strain wave enters the acoustic cavity formed by the parallel [100] diamond surfaces. </a:t>
            </a:r>
          </a:p>
          <a:p>
            <a:pPr defTabSz="966612">
              <a:defRPr/>
            </a:pPr>
            <a:r>
              <a:rPr lang="en-US" altLang="zh-CN" sz="1400" dirty="0"/>
              <a:t>mechanically</a:t>
            </a:r>
            <a:r>
              <a:rPr lang="zh-CN" altLang="en-US" sz="1400" dirty="0"/>
              <a:t> </a:t>
            </a:r>
            <a:r>
              <a:rPr lang="en-US" altLang="zh-CN" sz="1400" dirty="0"/>
              <a:t>driving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NV</a:t>
            </a:r>
            <a:r>
              <a:rPr lang="zh-CN" altLang="en-US" sz="1400" dirty="0"/>
              <a:t> </a:t>
            </a:r>
            <a:r>
              <a:rPr lang="en-US" altLang="zh-CN" sz="1400" dirty="0"/>
              <a:t>centers</a:t>
            </a:r>
            <a:r>
              <a:rPr lang="zh-CN" altLang="en-US" sz="1400" dirty="0"/>
              <a:t> </a:t>
            </a:r>
            <a:r>
              <a:rPr lang="en-US" altLang="zh-CN" sz="1400" dirty="0"/>
              <a:t>in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bulk.</a:t>
            </a:r>
            <a:r>
              <a:rPr lang="zh-CN" altLang="en-US" sz="1400" dirty="0"/>
              <a:t> </a:t>
            </a:r>
            <a:r>
              <a:rPr lang="en-US" altLang="zh-CN" sz="1400" dirty="0"/>
              <a:t>N</a:t>
            </a:r>
            <a:r>
              <a:rPr lang="en-US" sz="1400" dirty="0"/>
              <a:t>V centers located at an anti-node of the resulting standing wave experience the strongest strain modulation. </a:t>
            </a:r>
          </a:p>
          <a:p>
            <a:pPr defTabSz="966612">
              <a:defRPr/>
            </a:pPr>
            <a:endParaRPr lang="en-US" altLang="zh-CN" sz="1400" dirty="0"/>
          </a:p>
          <a:p>
            <a:pPr defTabSz="966612">
              <a:defRPr/>
            </a:pPr>
            <a:r>
              <a:rPr lang="en-US" sz="1400" dirty="0"/>
              <a:t>On the opposite diamond face</a:t>
            </a:r>
            <a:r>
              <a:rPr lang="en-US" altLang="zh-CN" sz="1400" dirty="0"/>
              <a:t>,</a:t>
            </a:r>
            <a:r>
              <a:rPr lang="en-US" sz="1400" dirty="0"/>
              <a:t> we also patterned a microwave antenna for conventional magnetic resonance manipulation of the NV center spin. </a:t>
            </a:r>
          </a:p>
          <a:p>
            <a:pPr defTabSz="966612">
              <a:defRPr/>
            </a:pPr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04E8-9824-49D1-8353-DB554C5A40C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36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4200" dirty="0"/>
              <a:t>On</a:t>
            </a:r>
            <a:r>
              <a:rPr lang="zh-CN" altLang="en-US" sz="4200" dirty="0"/>
              <a:t> </a:t>
            </a:r>
            <a:r>
              <a:rPr lang="en-US" altLang="zh-CN" sz="4200" dirty="0"/>
              <a:t>the</a:t>
            </a:r>
            <a:r>
              <a:rPr lang="zh-CN" altLang="en-US" sz="4200" dirty="0"/>
              <a:t> </a:t>
            </a:r>
            <a:r>
              <a:rPr lang="en-US" altLang="zh-CN" sz="4200" dirty="0"/>
              <a:t>other</a:t>
            </a:r>
            <a:r>
              <a:rPr lang="zh-CN" altLang="en-US" sz="4200" dirty="0"/>
              <a:t> </a:t>
            </a:r>
            <a:r>
              <a:rPr lang="en-US" altLang="zh-CN" sz="4200" dirty="0"/>
              <a:t>hand,</a:t>
            </a:r>
            <a:r>
              <a:rPr lang="zh-CN" altLang="en-US" sz="4200" dirty="0"/>
              <a:t> </a:t>
            </a:r>
            <a:r>
              <a:rPr lang="en-US" altLang="zh-CN" sz="4200" dirty="0"/>
              <a:t>we</a:t>
            </a:r>
            <a:r>
              <a:rPr lang="zh-CN" altLang="en-US" sz="4200" dirty="0"/>
              <a:t> </a:t>
            </a:r>
            <a:r>
              <a:rPr lang="en-US" altLang="zh-CN" sz="4200" dirty="0"/>
              <a:t>care</a:t>
            </a:r>
            <a:r>
              <a:rPr lang="zh-CN" altLang="en-US" sz="4200" dirty="0"/>
              <a:t> </a:t>
            </a:r>
            <a:r>
              <a:rPr lang="en-US" altLang="zh-CN" sz="4200" dirty="0"/>
              <a:t>about</a:t>
            </a:r>
            <a:r>
              <a:rPr lang="zh-CN" altLang="en-US" sz="4200" dirty="0"/>
              <a:t> </a:t>
            </a:r>
            <a:r>
              <a:rPr lang="en-US" altLang="zh-CN" sz="4200" dirty="0"/>
              <a:t>the</a:t>
            </a:r>
            <a:r>
              <a:rPr lang="zh-CN" altLang="en-US" sz="4200" dirty="0"/>
              <a:t> </a:t>
            </a:r>
            <a:r>
              <a:rPr lang="en-US" altLang="zh-CN" sz="4200" dirty="0"/>
              <a:t>mechanical</a:t>
            </a:r>
            <a:r>
              <a:rPr lang="zh-CN" altLang="en-US" sz="4200" dirty="0"/>
              <a:t> </a:t>
            </a:r>
            <a:r>
              <a:rPr lang="en-US" altLang="zh-CN" sz="4200" dirty="0"/>
              <a:t>quality</a:t>
            </a:r>
            <a:r>
              <a:rPr lang="zh-CN" altLang="en-US" sz="4200" dirty="0"/>
              <a:t> </a:t>
            </a:r>
            <a:r>
              <a:rPr lang="en-US" altLang="zh-CN" sz="4200" dirty="0"/>
              <a:t>factor</a:t>
            </a:r>
            <a:r>
              <a:rPr lang="zh-CN" altLang="en-US" sz="4200" dirty="0"/>
              <a:t> </a:t>
            </a:r>
            <a:r>
              <a:rPr lang="en-US" altLang="zh-CN" sz="4200" dirty="0"/>
              <a:t>of</a:t>
            </a:r>
            <a:r>
              <a:rPr lang="zh-CN" altLang="en-US" sz="4200" dirty="0"/>
              <a:t> </a:t>
            </a:r>
            <a:r>
              <a:rPr lang="en-US" altLang="zh-CN" sz="4200" dirty="0"/>
              <a:t>these</a:t>
            </a:r>
            <a:r>
              <a:rPr lang="zh-CN" altLang="en-US" sz="4200" dirty="0"/>
              <a:t> </a:t>
            </a:r>
            <a:r>
              <a:rPr lang="en-US" altLang="zh-CN" sz="4200" dirty="0"/>
              <a:t>devices.</a:t>
            </a:r>
          </a:p>
          <a:p>
            <a:endParaRPr lang="en-US" sz="4200" dirty="0"/>
          </a:p>
          <a:p>
            <a:r>
              <a:rPr lang="en-US" altLang="zh-CN" sz="4200" dirty="0"/>
              <a:t>We</a:t>
            </a:r>
            <a:r>
              <a:rPr lang="zh-CN" altLang="en-US" sz="4200" dirty="0"/>
              <a:t> </a:t>
            </a:r>
            <a:r>
              <a:rPr lang="en-US" altLang="zh-CN" sz="4200" dirty="0"/>
              <a:t>did</a:t>
            </a:r>
            <a:r>
              <a:rPr lang="zh-CN" altLang="en-US" sz="4200" dirty="0"/>
              <a:t> </a:t>
            </a:r>
            <a:r>
              <a:rPr lang="en-US" altLang="zh-CN" sz="4200" dirty="0"/>
              <a:t>similar</a:t>
            </a:r>
            <a:r>
              <a:rPr lang="zh-CN" altLang="en-US" sz="4200" dirty="0"/>
              <a:t> </a:t>
            </a:r>
            <a:r>
              <a:rPr lang="en-US" altLang="zh-CN" sz="4200" dirty="0"/>
              <a:t>device</a:t>
            </a:r>
            <a:r>
              <a:rPr lang="zh-CN" altLang="en-US" sz="4200" dirty="0"/>
              <a:t> </a:t>
            </a:r>
            <a:r>
              <a:rPr lang="en-US" altLang="zh-CN" sz="4200" dirty="0"/>
              <a:t>fabrication</a:t>
            </a:r>
            <a:r>
              <a:rPr lang="zh-CN" altLang="en-US" sz="4200" dirty="0"/>
              <a:t> </a:t>
            </a:r>
            <a:r>
              <a:rPr lang="en-US" altLang="zh-CN" sz="4200" dirty="0"/>
              <a:t>on</a:t>
            </a:r>
            <a:r>
              <a:rPr lang="zh-CN" altLang="en-US" sz="4200" dirty="0"/>
              <a:t> </a:t>
            </a:r>
            <a:r>
              <a:rPr lang="en-US" altLang="zh-CN" sz="4200" dirty="0"/>
              <a:t>two</a:t>
            </a:r>
            <a:r>
              <a:rPr lang="zh-CN" altLang="en-US" sz="4200" dirty="0"/>
              <a:t> </a:t>
            </a:r>
            <a:r>
              <a:rPr lang="en-US" altLang="zh-CN" sz="4200" dirty="0"/>
              <a:t>types</a:t>
            </a:r>
            <a:r>
              <a:rPr lang="zh-CN" altLang="en-US" sz="4200" dirty="0"/>
              <a:t> </a:t>
            </a:r>
            <a:r>
              <a:rPr lang="en-US" altLang="zh-CN" sz="4200" dirty="0"/>
              <a:t>of</a:t>
            </a:r>
            <a:r>
              <a:rPr lang="zh-CN" altLang="en-US" sz="4200" dirty="0"/>
              <a:t> </a:t>
            </a:r>
            <a:r>
              <a:rPr lang="en-US" altLang="zh-CN" sz="4200" dirty="0"/>
              <a:t>substrate,</a:t>
            </a:r>
            <a:r>
              <a:rPr lang="zh-CN" altLang="en-US" sz="4200" dirty="0"/>
              <a:t> </a:t>
            </a:r>
            <a:r>
              <a:rPr lang="en-US" altLang="zh-CN" sz="4200" dirty="0"/>
              <a:t>diamond</a:t>
            </a:r>
            <a:r>
              <a:rPr lang="zh-CN" altLang="en-US" sz="4200" dirty="0"/>
              <a:t> </a:t>
            </a:r>
            <a:r>
              <a:rPr lang="en-US" altLang="zh-CN" sz="4200" dirty="0"/>
              <a:t>and</a:t>
            </a:r>
            <a:r>
              <a:rPr lang="zh-CN" altLang="en-US" sz="4200" dirty="0"/>
              <a:t> </a:t>
            </a:r>
            <a:r>
              <a:rPr lang="en-US" altLang="zh-CN" sz="4200" dirty="0"/>
              <a:t>Silicon</a:t>
            </a:r>
            <a:r>
              <a:rPr lang="zh-CN" altLang="en-US" sz="4200" dirty="0"/>
              <a:t> </a:t>
            </a:r>
            <a:r>
              <a:rPr lang="en-US" altLang="zh-CN" sz="4200" dirty="0"/>
              <a:t>carbide.</a:t>
            </a:r>
            <a:r>
              <a:rPr lang="zh-CN" altLang="en-US" sz="4200" dirty="0"/>
              <a:t> </a:t>
            </a:r>
            <a:endParaRPr lang="en-US" altLang="zh-CN" sz="4200" dirty="0"/>
          </a:p>
          <a:p>
            <a:endParaRPr lang="en-US" altLang="zh-CN" sz="4200" dirty="0"/>
          </a:p>
          <a:p>
            <a:r>
              <a:rPr lang="en-US" altLang="zh-CN" sz="4200" dirty="0"/>
              <a:t>In</a:t>
            </a:r>
            <a:r>
              <a:rPr lang="zh-CN" altLang="en-US" sz="4200" dirty="0"/>
              <a:t> </a:t>
            </a:r>
            <a:r>
              <a:rPr lang="en-US" altLang="zh-CN" sz="4200" dirty="0" err="1"/>
              <a:t>SiC</a:t>
            </a:r>
            <a:r>
              <a:rPr lang="en-US" altLang="zh-CN" sz="4200" dirty="0"/>
              <a:t>,</a:t>
            </a:r>
            <a:r>
              <a:rPr lang="zh-CN" altLang="en-US" sz="4200" dirty="0"/>
              <a:t> </a:t>
            </a:r>
            <a:r>
              <a:rPr lang="en-US" altLang="zh-CN" sz="4200" dirty="0"/>
              <a:t>for</a:t>
            </a:r>
            <a:r>
              <a:rPr lang="zh-CN" altLang="en-US" sz="4200" dirty="0"/>
              <a:t> </a:t>
            </a:r>
            <a:r>
              <a:rPr lang="en-US" altLang="zh-CN" sz="4200" dirty="0"/>
              <a:t>a</a:t>
            </a:r>
            <a:r>
              <a:rPr lang="zh-CN" altLang="en-US" sz="4200" dirty="0"/>
              <a:t> </a:t>
            </a:r>
            <a:r>
              <a:rPr lang="en-US" altLang="zh-CN" sz="4200" dirty="0"/>
              <a:t>planar</a:t>
            </a:r>
            <a:r>
              <a:rPr lang="zh-CN" altLang="en-US" sz="4200" dirty="0"/>
              <a:t> </a:t>
            </a:r>
            <a:r>
              <a:rPr lang="en-US" altLang="zh-CN" sz="4200" dirty="0"/>
              <a:t>structure,</a:t>
            </a:r>
            <a:r>
              <a:rPr lang="zh-CN" altLang="en-US" sz="4200" dirty="0"/>
              <a:t> </a:t>
            </a:r>
            <a:r>
              <a:rPr lang="en-US" altLang="zh-CN" sz="4200" dirty="0"/>
              <a:t>without</a:t>
            </a:r>
            <a:r>
              <a:rPr lang="zh-CN" altLang="en-US" sz="4200" dirty="0"/>
              <a:t> </a:t>
            </a:r>
            <a:r>
              <a:rPr lang="en-US" altLang="zh-CN" sz="4200" dirty="0"/>
              <a:t>the</a:t>
            </a:r>
            <a:r>
              <a:rPr lang="zh-CN" altLang="en-US" sz="4200" dirty="0"/>
              <a:t> </a:t>
            </a:r>
            <a:r>
              <a:rPr lang="en-US" altLang="zh-CN" sz="4200" dirty="0"/>
              <a:t>lens,</a:t>
            </a:r>
            <a:r>
              <a:rPr lang="zh-CN" altLang="en-US" sz="4200" dirty="0"/>
              <a:t> </a:t>
            </a:r>
            <a:r>
              <a:rPr lang="en-US" altLang="zh-CN" sz="4200" dirty="0"/>
              <a:t>the</a:t>
            </a:r>
            <a:r>
              <a:rPr lang="zh-CN" altLang="en-US" sz="4200" dirty="0"/>
              <a:t> </a:t>
            </a:r>
            <a:r>
              <a:rPr lang="en-US" altLang="zh-CN" sz="4200" dirty="0"/>
              <a:t>quality</a:t>
            </a:r>
            <a:r>
              <a:rPr lang="zh-CN" altLang="en-US" sz="4200" dirty="0"/>
              <a:t> </a:t>
            </a:r>
            <a:r>
              <a:rPr lang="en-US" altLang="zh-CN" sz="4200" dirty="0"/>
              <a:t>factor</a:t>
            </a:r>
            <a:r>
              <a:rPr lang="zh-CN" altLang="en-US" sz="4200" dirty="0"/>
              <a:t> </a:t>
            </a:r>
            <a:r>
              <a:rPr lang="en-US" altLang="zh-CN" sz="4200" dirty="0"/>
              <a:t>of</a:t>
            </a:r>
            <a:r>
              <a:rPr lang="zh-CN" altLang="en-US" sz="4200" dirty="0"/>
              <a:t> </a:t>
            </a:r>
            <a:r>
              <a:rPr lang="en-US" altLang="zh-CN" sz="4200" dirty="0"/>
              <a:t>these</a:t>
            </a:r>
            <a:r>
              <a:rPr lang="zh-CN" altLang="en-US" sz="4200" dirty="0"/>
              <a:t> </a:t>
            </a:r>
            <a:r>
              <a:rPr lang="en-US" altLang="zh-CN" sz="4200" dirty="0"/>
              <a:t>devices</a:t>
            </a:r>
            <a:r>
              <a:rPr lang="zh-CN" altLang="en-US" sz="4200" dirty="0"/>
              <a:t> </a:t>
            </a:r>
            <a:r>
              <a:rPr lang="en-US" altLang="zh-CN" sz="4200" dirty="0"/>
              <a:t>are</a:t>
            </a:r>
            <a:r>
              <a:rPr lang="zh-CN" altLang="en-US" sz="4200" dirty="0"/>
              <a:t> </a:t>
            </a:r>
            <a:r>
              <a:rPr lang="en-US" altLang="zh-CN" sz="4200" dirty="0"/>
              <a:t>around</a:t>
            </a:r>
            <a:r>
              <a:rPr lang="zh-CN" altLang="en-US" sz="4200" dirty="0"/>
              <a:t> </a:t>
            </a:r>
            <a:r>
              <a:rPr lang="en-US" altLang="zh-CN" sz="4200" dirty="0"/>
              <a:t>500.</a:t>
            </a:r>
            <a:r>
              <a:rPr lang="zh-CN" altLang="en-US" sz="4200" dirty="0"/>
              <a:t> </a:t>
            </a:r>
            <a:r>
              <a:rPr lang="en-US" altLang="zh-CN" sz="4200" dirty="0"/>
              <a:t>After</a:t>
            </a:r>
            <a:r>
              <a:rPr lang="zh-CN" altLang="en-US" sz="4200" dirty="0"/>
              <a:t> </a:t>
            </a:r>
            <a:r>
              <a:rPr lang="en-US" altLang="zh-CN" sz="4200" dirty="0"/>
              <a:t>milling</a:t>
            </a:r>
            <a:r>
              <a:rPr lang="zh-CN" altLang="en-US" sz="4200" dirty="0"/>
              <a:t> </a:t>
            </a:r>
            <a:r>
              <a:rPr lang="en-US" altLang="zh-CN" sz="4200" dirty="0"/>
              <a:t>the</a:t>
            </a:r>
            <a:r>
              <a:rPr lang="zh-CN" altLang="en-US" sz="4200" dirty="0"/>
              <a:t> </a:t>
            </a:r>
            <a:r>
              <a:rPr lang="en-US" altLang="zh-CN" sz="4200" dirty="0"/>
              <a:t>lens</a:t>
            </a:r>
            <a:r>
              <a:rPr lang="zh-CN" altLang="en-US" sz="4200" dirty="0"/>
              <a:t> </a:t>
            </a:r>
            <a:r>
              <a:rPr lang="en-US" altLang="zh-CN" sz="4200" dirty="0"/>
              <a:t>using</a:t>
            </a:r>
            <a:r>
              <a:rPr lang="zh-CN" altLang="en-US" sz="4200" dirty="0"/>
              <a:t> </a:t>
            </a:r>
            <a:r>
              <a:rPr lang="en-US" altLang="zh-CN" sz="4200" dirty="0"/>
              <a:t>FIB,</a:t>
            </a:r>
            <a:r>
              <a:rPr lang="zh-CN" altLang="en-US" sz="4200" dirty="0"/>
              <a:t> </a:t>
            </a:r>
            <a:r>
              <a:rPr lang="en-US" altLang="zh-CN" sz="4200" dirty="0"/>
              <a:t>we</a:t>
            </a:r>
            <a:r>
              <a:rPr lang="zh-CN" altLang="en-US" sz="4200" dirty="0"/>
              <a:t> </a:t>
            </a:r>
            <a:r>
              <a:rPr lang="en-US" altLang="zh-CN" sz="4200" dirty="0"/>
              <a:t>achieved</a:t>
            </a:r>
            <a:r>
              <a:rPr lang="zh-CN" altLang="en-US" sz="4200" dirty="0"/>
              <a:t> </a:t>
            </a:r>
            <a:r>
              <a:rPr lang="en-US" altLang="zh-CN" sz="4200" dirty="0"/>
              <a:t>enhancement</a:t>
            </a:r>
            <a:r>
              <a:rPr lang="zh-CN" altLang="en-US" sz="4200" dirty="0"/>
              <a:t> </a:t>
            </a:r>
            <a:r>
              <a:rPr lang="en-US" altLang="zh-CN" sz="4200" dirty="0"/>
              <a:t>in</a:t>
            </a:r>
            <a:r>
              <a:rPr lang="zh-CN" altLang="en-US" sz="4200" dirty="0"/>
              <a:t> </a:t>
            </a:r>
            <a:r>
              <a:rPr lang="en-US" altLang="zh-CN" sz="4200" dirty="0"/>
              <a:t>the</a:t>
            </a:r>
            <a:r>
              <a:rPr lang="zh-CN" altLang="en-US" sz="4200" dirty="0"/>
              <a:t> </a:t>
            </a:r>
            <a:r>
              <a:rPr lang="en-US" altLang="zh-CN" sz="4200" dirty="0"/>
              <a:t>quality</a:t>
            </a:r>
            <a:r>
              <a:rPr lang="zh-CN" altLang="en-US" sz="4200" dirty="0"/>
              <a:t> </a:t>
            </a:r>
            <a:r>
              <a:rPr lang="en-US" altLang="zh-CN" sz="4200" dirty="0"/>
              <a:t>factor</a:t>
            </a:r>
            <a:r>
              <a:rPr lang="zh-CN" altLang="en-US" sz="4200" dirty="0"/>
              <a:t> </a:t>
            </a:r>
            <a:r>
              <a:rPr lang="en-US" altLang="zh-CN" sz="4200" dirty="0"/>
              <a:t>almost</a:t>
            </a:r>
            <a:r>
              <a:rPr lang="zh-CN" altLang="en-US" sz="4200" dirty="0"/>
              <a:t> </a:t>
            </a:r>
            <a:r>
              <a:rPr lang="en-US" altLang="zh-CN" sz="4200" dirty="0"/>
              <a:t>4</a:t>
            </a:r>
            <a:r>
              <a:rPr lang="zh-CN" altLang="en-US" sz="4200" dirty="0"/>
              <a:t> </a:t>
            </a:r>
            <a:r>
              <a:rPr lang="en-US" altLang="zh-CN" sz="4200" dirty="0"/>
              <a:t>times.</a:t>
            </a:r>
          </a:p>
          <a:p>
            <a:r>
              <a:rPr lang="en-US" altLang="zh-CN" sz="4200" dirty="0"/>
              <a:t>As</a:t>
            </a:r>
            <a:r>
              <a:rPr lang="zh-CN" altLang="en-US" sz="4200" dirty="0"/>
              <a:t> </a:t>
            </a:r>
            <a:r>
              <a:rPr lang="en-US" altLang="zh-CN" sz="4200" dirty="0"/>
              <a:t>we</a:t>
            </a:r>
            <a:r>
              <a:rPr lang="zh-CN" altLang="en-US" sz="4200" dirty="0"/>
              <a:t> </a:t>
            </a:r>
            <a:r>
              <a:rPr lang="en-US" altLang="zh-CN" sz="4200" dirty="0"/>
              <a:t>cool</a:t>
            </a:r>
            <a:r>
              <a:rPr lang="zh-CN" altLang="en-US" sz="4200" dirty="0"/>
              <a:t> </a:t>
            </a:r>
            <a:r>
              <a:rPr lang="en-US" altLang="zh-CN" sz="4200" dirty="0"/>
              <a:t>these</a:t>
            </a:r>
            <a:r>
              <a:rPr lang="zh-CN" altLang="en-US" sz="4200" dirty="0"/>
              <a:t> </a:t>
            </a:r>
            <a:r>
              <a:rPr lang="en-US" altLang="zh-CN" sz="4200" dirty="0"/>
              <a:t>devices</a:t>
            </a:r>
            <a:r>
              <a:rPr lang="zh-CN" altLang="en-US" sz="4200" dirty="0"/>
              <a:t> </a:t>
            </a:r>
            <a:r>
              <a:rPr lang="en-US" altLang="zh-CN" sz="4200" dirty="0"/>
              <a:t>down</a:t>
            </a:r>
            <a:r>
              <a:rPr lang="zh-CN" altLang="en-US" sz="4200" dirty="0"/>
              <a:t> </a:t>
            </a:r>
            <a:r>
              <a:rPr lang="en-US" altLang="zh-CN" sz="4200" dirty="0"/>
              <a:t>to</a:t>
            </a:r>
            <a:r>
              <a:rPr lang="zh-CN" altLang="en-US" sz="4200" dirty="0"/>
              <a:t> </a:t>
            </a:r>
            <a:r>
              <a:rPr lang="en-US" altLang="zh-CN" sz="4200" dirty="0"/>
              <a:t>nitrogen</a:t>
            </a:r>
            <a:r>
              <a:rPr lang="zh-CN" altLang="en-US" sz="4200" dirty="0"/>
              <a:t> </a:t>
            </a:r>
            <a:r>
              <a:rPr lang="en-US" altLang="zh-CN" sz="4200" dirty="0"/>
              <a:t>temperature,</a:t>
            </a:r>
            <a:r>
              <a:rPr lang="zh-CN" altLang="en-US" sz="4200" dirty="0"/>
              <a:t> </a:t>
            </a:r>
            <a:r>
              <a:rPr lang="en-US" altLang="zh-CN" sz="4200" dirty="0"/>
              <a:t>we</a:t>
            </a:r>
            <a:r>
              <a:rPr lang="zh-CN" altLang="en-US" sz="4200" dirty="0"/>
              <a:t> </a:t>
            </a:r>
            <a:r>
              <a:rPr lang="en-US" altLang="zh-CN" sz="4200" dirty="0"/>
              <a:t>realized</a:t>
            </a:r>
            <a:r>
              <a:rPr lang="zh-CN" altLang="en-US" sz="4200" dirty="0"/>
              <a:t> </a:t>
            </a:r>
            <a:r>
              <a:rPr lang="en-US" altLang="zh-CN" sz="4200" dirty="0"/>
              <a:t>f</a:t>
            </a:r>
            <a:r>
              <a:rPr lang="zh-CN" altLang="en-US" sz="4200" dirty="0"/>
              <a:t>*</a:t>
            </a:r>
            <a:r>
              <a:rPr lang="en-US" altLang="zh-CN" sz="4200" dirty="0"/>
              <a:t>Q</a:t>
            </a:r>
            <a:r>
              <a:rPr lang="zh-CN" altLang="en-US" sz="4200" dirty="0"/>
              <a:t> </a:t>
            </a:r>
            <a:r>
              <a:rPr lang="en-US" altLang="zh-CN" sz="4200" dirty="0"/>
              <a:t>product</a:t>
            </a:r>
            <a:r>
              <a:rPr lang="zh-CN" altLang="en-US" sz="4200" dirty="0"/>
              <a:t> </a:t>
            </a:r>
            <a:r>
              <a:rPr lang="en-US" altLang="zh-CN" sz="4200" dirty="0"/>
              <a:t>&gt;10^13.</a:t>
            </a:r>
          </a:p>
          <a:p>
            <a:endParaRPr lang="en-US" sz="4200" dirty="0"/>
          </a:p>
          <a:p>
            <a:r>
              <a:rPr lang="en-US" altLang="zh-CN" sz="4200" dirty="0"/>
              <a:t>In</a:t>
            </a:r>
            <a:r>
              <a:rPr lang="zh-CN" altLang="en-US" sz="4200" dirty="0"/>
              <a:t> </a:t>
            </a:r>
            <a:r>
              <a:rPr lang="en-US" altLang="zh-CN" sz="4200" dirty="0"/>
              <a:t>diamond,</a:t>
            </a:r>
            <a:r>
              <a:rPr lang="zh-CN" altLang="en-US" sz="4200" dirty="0"/>
              <a:t> </a:t>
            </a:r>
            <a:r>
              <a:rPr lang="en-US" altLang="zh-CN" sz="4200" dirty="0"/>
              <a:t>the</a:t>
            </a:r>
            <a:r>
              <a:rPr lang="zh-CN" altLang="en-US" sz="4200" dirty="0"/>
              <a:t> </a:t>
            </a:r>
            <a:r>
              <a:rPr lang="en-US" altLang="zh-CN" sz="4200" dirty="0"/>
              <a:t>results</a:t>
            </a:r>
            <a:r>
              <a:rPr lang="zh-CN" altLang="en-US" sz="4200" dirty="0"/>
              <a:t> </a:t>
            </a:r>
            <a:r>
              <a:rPr lang="en-US" altLang="zh-CN" sz="4200" dirty="0"/>
              <a:t>are</a:t>
            </a:r>
            <a:r>
              <a:rPr lang="zh-CN" altLang="en-US" sz="4200" dirty="0"/>
              <a:t> </a:t>
            </a:r>
            <a:r>
              <a:rPr lang="en-US" altLang="zh-CN" sz="4200" dirty="0"/>
              <a:t>not</a:t>
            </a:r>
            <a:r>
              <a:rPr lang="zh-CN" altLang="en-US" sz="4200" dirty="0"/>
              <a:t> </a:t>
            </a:r>
            <a:r>
              <a:rPr lang="en-US" altLang="zh-CN" sz="4200" dirty="0"/>
              <a:t>as</a:t>
            </a:r>
            <a:r>
              <a:rPr lang="zh-CN" altLang="en-US" sz="4200" dirty="0"/>
              <a:t> </a:t>
            </a:r>
            <a:r>
              <a:rPr lang="en-US" altLang="zh-CN" sz="4200" dirty="0"/>
              <a:t>pleasing,</a:t>
            </a:r>
            <a:r>
              <a:rPr lang="zh-CN" altLang="en-US" sz="4200" dirty="0"/>
              <a:t> </a:t>
            </a:r>
            <a:r>
              <a:rPr lang="en-US" altLang="zh-CN" sz="4200" dirty="0"/>
              <a:t>limited</a:t>
            </a:r>
            <a:r>
              <a:rPr lang="zh-CN" altLang="en-US" sz="4200" dirty="0"/>
              <a:t> </a:t>
            </a:r>
            <a:r>
              <a:rPr lang="en-US" altLang="zh-CN" sz="4200" dirty="0"/>
              <a:t>by</a:t>
            </a:r>
            <a:r>
              <a:rPr lang="zh-CN" altLang="en-US" sz="4200" dirty="0"/>
              <a:t> </a:t>
            </a:r>
            <a:r>
              <a:rPr lang="en-US" altLang="zh-CN" sz="4200" dirty="0"/>
              <a:t>the</a:t>
            </a:r>
            <a:r>
              <a:rPr lang="zh-CN" altLang="en-US" sz="4200" dirty="0"/>
              <a:t> </a:t>
            </a:r>
            <a:r>
              <a:rPr lang="en-US" altLang="zh-CN" sz="4200" dirty="0"/>
              <a:t>substrate</a:t>
            </a:r>
            <a:r>
              <a:rPr lang="zh-CN" altLang="en-US" sz="4200" dirty="0"/>
              <a:t> </a:t>
            </a:r>
            <a:r>
              <a:rPr lang="en-US" altLang="zh-CN" sz="4200" dirty="0"/>
              <a:t>processing</a:t>
            </a:r>
            <a:r>
              <a:rPr lang="zh-CN" altLang="en-US" sz="4200" dirty="0"/>
              <a:t> </a:t>
            </a:r>
            <a:r>
              <a:rPr lang="en-US" altLang="zh-CN" sz="4200" dirty="0"/>
              <a:t>technique,</a:t>
            </a:r>
            <a:r>
              <a:rPr lang="zh-CN" altLang="en-US" sz="4200" dirty="0"/>
              <a:t> </a:t>
            </a:r>
            <a:r>
              <a:rPr lang="en-US" altLang="zh-CN" sz="4200" dirty="0"/>
              <a:t>we</a:t>
            </a:r>
            <a:r>
              <a:rPr lang="zh-CN" altLang="en-US" sz="4200" dirty="0"/>
              <a:t> </a:t>
            </a:r>
            <a:r>
              <a:rPr lang="en-US" altLang="zh-CN" sz="4200" dirty="0"/>
              <a:t>have</a:t>
            </a:r>
            <a:r>
              <a:rPr lang="zh-CN" altLang="en-US" sz="4200" dirty="0"/>
              <a:t> </a:t>
            </a:r>
            <a:r>
              <a:rPr lang="en-US" altLang="zh-CN" sz="4200" dirty="0"/>
              <a:t>quality</a:t>
            </a:r>
            <a:r>
              <a:rPr lang="zh-CN" altLang="en-US" sz="4200" dirty="0"/>
              <a:t> </a:t>
            </a:r>
            <a:r>
              <a:rPr lang="en-US" altLang="zh-CN" sz="4200" dirty="0"/>
              <a:t>factor</a:t>
            </a:r>
            <a:r>
              <a:rPr lang="zh-CN" altLang="en-US" sz="4200" dirty="0"/>
              <a:t> </a:t>
            </a:r>
            <a:r>
              <a:rPr lang="en-US" altLang="zh-CN" sz="4200" dirty="0"/>
              <a:t>~200.</a:t>
            </a:r>
          </a:p>
          <a:p>
            <a:endParaRPr lang="en-US" sz="4200" dirty="0"/>
          </a:p>
          <a:p>
            <a:endParaRPr lang="en-US" sz="4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04E8-9824-49D1-8353-DB554C5A40C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41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93A6C-EAD1-4100-8C5B-BAF7D4404F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1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93A6C-EAD1-4100-8C5B-BAF7D4404F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18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93A6C-EAD1-4100-8C5B-BAF7D4404F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6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93A6C-EAD1-4100-8C5B-BAF7D4404F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7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4700" dirty="0"/>
          </a:p>
          <a:p>
            <a:r>
              <a:rPr lang="en-US" altLang="zh-CN" sz="4700" dirty="0"/>
              <a:t>To</a:t>
            </a:r>
            <a:r>
              <a:rPr lang="zh-CN" altLang="en-US" sz="4700" dirty="0"/>
              <a:t> </a:t>
            </a:r>
            <a:r>
              <a:rPr lang="en-US" altLang="zh-CN" sz="4700" dirty="0"/>
              <a:t>make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transition</a:t>
            </a:r>
            <a:r>
              <a:rPr lang="zh-CN" altLang="en-US" sz="4700" dirty="0"/>
              <a:t> </a:t>
            </a:r>
            <a:r>
              <a:rPr lang="en-US" altLang="zh-CN" sz="4700" dirty="0"/>
              <a:t>from</a:t>
            </a:r>
            <a:r>
              <a:rPr lang="zh-CN" altLang="en-US" sz="4700" dirty="0"/>
              <a:t> </a:t>
            </a:r>
            <a:r>
              <a:rPr lang="en-US" altLang="zh-CN" sz="4700" dirty="0"/>
              <a:t>HBAR</a:t>
            </a:r>
            <a:r>
              <a:rPr lang="zh-CN" altLang="en-US" sz="4700" dirty="0"/>
              <a:t> </a:t>
            </a:r>
            <a:r>
              <a:rPr lang="en-US" altLang="zh-CN" sz="4700" dirty="0"/>
              <a:t>to</a:t>
            </a:r>
            <a:r>
              <a:rPr lang="zh-CN" altLang="en-US" sz="4700" dirty="0"/>
              <a:t> </a:t>
            </a:r>
            <a:r>
              <a:rPr lang="en-US" altLang="zh-CN" sz="4700" dirty="0"/>
              <a:t>Semi-confocal</a:t>
            </a:r>
            <a:r>
              <a:rPr lang="zh-CN" altLang="en-US" sz="4700" dirty="0"/>
              <a:t> </a:t>
            </a:r>
            <a:r>
              <a:rPr lang="en-US" altLang="zh-CN" sz="4700" dirty="0"/>
              <a:t>HBAR.</a:t>
            </a:r>
          </a:p>
          <a:p>
            <a:endParaRPr lang="en-US" sz="4700" dirty="0"/>
          </a:p>
          <a:p>
            <a:endParaRPr lang="en-US" sz="4700" dirty="0"/>
          </a:p>
          <a:p>
            <a:pPr defTabSz="966612">
              <a:defRPr/>
            </a:pPr>
            <a:r>
              <a:rPr lang="en-US" altLang="zh-CN" sz="4700" dirty="0"/>
              <a:t>Here</a:t>
            </a:r>
            <a:r>
              <a:rPr lang="zh-CN" altLang="en-US" sz="4700" dirty="0"/>
              <a:t> </a:t>
            </a:r>
            <a:r>
              <a:rPr lang="en-US" altLang="zh-CN" sz="4700" dirty="0"/>
              <a:t>is</a:t>
            </a:r>
            <a:r>
              <a:rPr lang="zh-CN" altLang="en-US" sz="4700" dirty="0"/>
              <a:t> </a:t>
            </a:r>
            <a:r>
              <a:rPr lang="en-US" altLang="zh-CN" sz="4700" dirty="0"/>
              <a:t>what</a:t>
            </a:r>
            <a:r>
              <a:rPr lang="zh-CN" altLang="en-US" sz="4700" dirty="0"/>
              <a:t> </a:t>
            </a:r>
            <a:r>
              <a:rPr lang="en-US" altLang="zh-CN" sz="4700" dirty="0"/>
              <a:t>we</a:t>
            </a:r>
            <a:r>
              <a:rPr lang="zh-CN" altLang="en-US" sz="4700" dirty="0"/>
              <a:t> </a:t>
            </a:r>
            <a:r>
              <a:rPr lang="en-US" altLang="zh-CN" sz="4700" dirty="0"/>
              <a:t>can</a:t>
            </a:r>
            <a:r>
              <a:rPr lang="zh-CN" altLang="en-US" sz="4700" dirty="0"/>
              <a:t> </a:t>
            </a:r>
            <a:r>
              <a:rPr lang="en-US" altLang="zh-CN" sz="4700" dirty="0"/>
              <a:t>do</a:t>
            </a:r>
            <a:r>
              <a:rPr lang="zh-CN" altLang="en-US" sz="4700" dirty="0"/>
              <a:t> </a:t>
            </a:r>
            <a:r>
              <a:rPr lang="en-US" altLang="zh-CN" sz="4700" dirty="0"/>
              <a:t>to</a:t>
            </a:r>
            <a:r>
              <a:rPr lang="zh-CN" altLang="en-US" sz="4700" dirty="0"/>
              <a:t> </a:t>
            </a:r>
            <a:r>
              <a:rPr lang="en-US" altLang="zh-CN" sz="4700" dirty="0"/>
              <a:t>achieve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small</a:t>
            </a:r>
            <a:r>
              <a:rPr lang="zh-CN" altLang="en-US" sz="4700" dirty="0"/>
              <a:t> </a:t>
            </a:r>
            <a:r>
              <a:rPr lang="en-US" altLang="zh-CN" sz="4700" dirty="0"/>
              <a:t>mode</a:t>
            </a:r>
            <a:r>
              <a:rPr lang="zh-CN" altLang="en-US" sz="4700" dirty="0"/>
              <a:t> </a:t>
            </a:r>
            <a:r>
              <a:rPr lang="en-US" altLang="zh-CN" sz="4700" dirty="0"/>
              <a:t>volume</a:t>
            </a:r>
            <a:r>
              <a:rPr lang="zh-CN" altLang="en-US" sz="4700" dirty="0"/>
              <a:t> </a:t>
            </a:r>
            <a:endParaRPr lang="en-US" altLang="zh-CN" sz="4700" dirty="0"/>
          </a:p>
          <a:p>
            <a:endParaRPr lang="en-US" sz="4700" dirty="0"/>
          </a:p>
          <a:p>
            <a:r>
              <a:rPr lang="en-US" altLang="zh-CN" sz="4700" dirty="0"/>
              <a:t>1.</a:t>
            </a:r>
            <a:r>
              <a:rPr lang="zh-CN" altLang="en-US" sz="4700" dirty="0"/>
              <a:t> </a:t>
            </a:r>
            <a:r>
              <a:rPr lang="en-US" altLang="zh-CN" sz="4700" dirty="0"/>
              <a:t>Reduce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thickness</a:t>
            </a:r>
            <a:r>
              <a:rPr lang="zh-CN" altLang="en-US" sz="4700" dirty="0"/>
              <a:t> </a:t>
            </a:r>
            <a:r>
              <a:rPr lang="en-US" altLang="zh-CN" sz="4700" dirty="0"/>
              <a:t>of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resonator,</a:t>
            </a:r>
            <a:r>
              <a:rPr lang="zh-CN" altLang="en-US" sz="4700" dirty="0"/>
              <a:t> </a:t>
            </a:r>
            <a:endParaRPr lang="en-US" altLang="zh-CN" sz="4700" dirty="0"/>
          </a:p>
          <a:p>
            <a:r>
              <a:rPr lang="en-US" altLang="zh-CN" sz="4700" dirty="0"/>
              <a:t>2.</a:t>
            </a:r>
            <a:r>
              <a:rPr lang="zh-CN" altLang="en-US" sz="4700" dirty="0"/>
              <a:t> </a:t>
            </a:r>
            <a:r>
              <a:rPr lang="en-US" altLang="zh-CN" sz="4700" dirty="0"/>
              <a:t>Increase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frequency</a:t>
            </a:r>
            <a:r>
              <a:rPr lang="zh-CN" altLang="en-US" sz="4700" dirty="0"/>
              <a:t> </a:t>
            </a:r>
            <a:r>
              <a:rPr lang="en-US" altLang="zh-CN" sz="4700" dirty="0"/>
              <a:t>of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resonator,</a:t>
            </a:r>
          </a:p>
          <a:p>
            <a:r>
              <a:rPr lang="en-US" altLang="zh-CN" sz="4700" dirty="0"/>
              <a:t>3.</a:t>
            </a:r>
            <a:r>
              <a:rPr lang="zh-CN" altLang="en-US" sz="4700" dirty="0"/>
              <a:t> </a:t>
            </a:r>
            <a:r>
              <a:rPr lang="en-US" altLang="zh-CN" sz="4700" dirty="0"/>
              <a:t>And</a:t>
            </a:r>
            <a:r>
              <a:rPr lang="zh-CN" altLang="en-US" sz="4700" dirty="0"/>
              <a:t> </a:t>
            </a:r>
            <a:r>
              <a:rPr lang="en-US" altLang="zh-CN" sz="4700" dirty="0"/>
              <a:t>finally</a:t>
            </a:r>
            <a:r>
              <a:rPr lang="zh-CN" altLang="en-US" sz="4700" dirty="0"/>
              <a:t> </a:t>
            </a:r>
            <a:r>
              <a:rPr lang="en-US" altLang="zh-CN" sz="4700" dirty="0"/>
              <a:t>add</a:t>
            </a:r>
            <a:r>
              <a:rPr lang="zh-CN" altLang="en-US" sz="4700" dirty="0"/>
              <a:t> </a:t>
            </a:r>
            <a:r>
              <a:rPr lang="en-US" altLang="zh-CN" sz="4700" dirty="0"/>
              <a:t>more</a:t>
            </a:r>
            <a:r>
              <a:rPr lang="zh-CN" altLang="en-US" sz="4700" dirty="0"/>
              <a:t> </a:t>
            </a:r>
            <a:r>
              <a:rPr lang="en-US" altLang="zh-CN" sz="4700" dirty="0"/>
              <a:t>confinement</a:t>
            </a:r>
            <a:r>
              <a:rPr lang="zh-CN" altLang="en-US" sz="4700" dirty="0"/>
              <a:t> </a:t>
            </a:r>
            <a:r>
              <a:rPr lang="en-US" altLang="zh-CN" sz="4700" dirty="0"/>
              <a:t>by</a:t>
            </a:r>
            <a:r>
              <a:rPr lang="zh-CN" altLang="en-US" sz="4700" dirty="0"/>
              <a:t> </a:t>
            </a:r>
            <a:r>
              <a:rPr lang="en-US" altLang="zh-CN" sz="4700" dirty="0"/>
              <a:t>creating</a:t>
            </a:r>
            <a:r>
              <a:rPr lang="zh-CN" altLang="en-US" sz="4700" dirty="0"/>
              <a:t> </a:t>
            </a:r>
            <a:r>
              <a:rPr lang="en-US" altLang="zh-CN" sz="4700" dirty="0"/>
              <a:t>a</a:t>
            </a:r>
            <a:r>
              <a:rPr lang="zh-CN" altLang="en-US" sz="4700" dirty="0"/>
              <a:t> </a:t>
            </a:r>
            <a:r>
              <a:rPr lang="en-US" altLang="zh-CN" sz="4700" dirty="0"/>
              <a:t>curved</a:t>
            </a:r>
            <a:r>
              <a:rPr lang="zh-CN" altLang="en-US" sz="4700" dirty="0"/>
              <a:t> </a:t>
            </a:r>
            <a:r>
              <a:rPr lang="en-US" altLang="zh-CN" sz="4700" dirty="0"/>
              <a:t>focusing</a:t>
            </a:r>
            <a:r>
              <a:rPr lang="zh-CN" altLang="en-US" sz="4700" dirty="0"/>
              <a:t> </a:t>
            </a:r>
            <a:r>
              <a:rPr lang="en-US" altLang="zh-CN" sz="4700" dirty="0"/>
              <a:t>boundary,</a:t>
            </a:r>
            <a:r>
              <a:rPr lang="zh-CN" altLang="en-US" sz="4700" dirty="0"/>
              <a:t> </a:t>
            </a:r>
            <a:r>
              <a:rPr lang="en-US" altLang="zh-CN" sz="4700" dirty="0"/>
              <a:t>that</a:t>
            </a:r>
            <a:r>
              <a:rPr lang="zh-CN" altLang="en-US" sz="4700" dirty="0"/>
              <a:t> </a:t>
            </a:r>
            <a:r>
              <a:rPr lang="en-US" altLang="zh-CN" sz="4700" dirty="0"/>
              <a:t>matches</a:t>
            </a:r>
            <a:r>
              <a:rPr lang="zh-CN" altLang="en-US" sz="4700" dirty="0"/>
              <a:t> </a:t>
            </a:r>
            <a:r>
              <a:rPr lang="en-US" altLang="zh-CN" sz="4700" dirty="0"/>
              <a:t>with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wave</a:t>
            </a:r>
            <a:r>
              <a:rPr lang="zh-CN" altLang="en-US" sz="4700" dirty="0"/>
              <a:t> </a:t>
            </a:r>
            <a:r>
              <a:rPr lang="en-US" altLang="zh-CN" sz="4700" dirty="0"/>
              <a:t>front</a:t>
            </a:r>
            <a:r>
              <a:rPr lang="zh-CN" altLang="en-US" sz="4700" dirty="0"/>
              <a:t> </a:t>
            </a:r>
            <a:r>
              <a:rPr lang="en-US" altLang="zh-CN" sz="4700" dirty="0"/>
              <a:t>of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acoustic</a:t>
            </a:r>
            <a:r>
              <a:rPr lang="zh-CN" altLang="en-US" sz="4700" dirty="0"/>
              <a:t> </a:t>
            </a:r>
            <a:r>
              <a:rPr lang="en-US" altLang="zh-CN" sz="4700" dirty="0"/>
              <a:t>beam.</a:t>
            </a:r>
            <a:endParaRPr lang="en-US" sz="4700" dirty="0"/>
          </a:p>
          <a:p>
            <a:endParaRPr lang="en-US" altLang="zh-CN" sz="4700" dirty="0"/>
          </a:p>
          <a:p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strain</a:t>
            </a:r>
            <a:r>
              <a:rPr lang="zh-CN" altLang="en-US" sz="4700" dirty="0"/>
              <a:t> </a:t>
            </a:r>
            <a:r>
              <a:rPr lang="en-US" altLang="zh-CN" sz="4700" dirty="0"/>
              <a:t>profiles</a:t>
            </a:r>
            <a:r>
              <a:rPr lang="zh-CN" altLang="en-US" sz="4700" dirty="0"/>
              <a:t> </a:t>
            </a:r>
            <a:r>
              <a:rPr lang="en-US" altLang="zh-CN" sz="4700" dirty="0"/>
              <a:t>are</a:t>
            </a:r>
            <a:r>
              <a:rPr lang="zh-CN" altLang="en-US" sz="4700" dirty="0"/>
              <a:t> </a:t>
            </a:r>
            <a:r>
              <a:rPr lang="en-US" altLang="zh-CN" sz="4700" dirty="0"/>
              <a:t>from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COMSOL</a:t>
            </a:r>
            <a:r>
              <a:rPr lang="zh-CN" altLang="en-US" sz="4700" dirty="0"/>
              <a:t> </a:t>
            </a:r>
            <a:r>
              <a:rPr lang="en-US" altLang="zh-CN" sz="4700" dirty="0"/>
              <a:t>simulation</a:t>
            </a:r>
            <a:r>
              <a:rPr lang="zh-CN" altLang="en-US" sz="4700" dirty="0"/>
              <a:t> </a:t>
            </a:r>
            <a:r>
              <a:rPr lang="en-US" altLang="zh-CN" sz="4700" dirty="0"/>
              <a:t>with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same</a:t>
            </a:r>
            <a:r>
              <a:rPr lang="zh-CN" altLang="en-US" sz="4700" dirty="0"/>
              <a:t> </a:t>
            </a:r>
            <a:r>
              <a:rPr lang="en-US" altLang="zh-CN" sz="4700" dirty="0"/>
              <a:t>voltage</a:t>
            </a:r>
            <a:r>
              <a:rPr lang="zh-CN" altLang="en-US" sz="4700" dirty="0"/>
              <a:t> </a:t>
            </a:r>
            <a:r>
              <a:rPr lang="en-US" altLang="zh-CN" sz="4700" dirty="0"/>
              <a:t>drive</a:t>
            </a:r>
            <a:r>
              <a:rPr lang="zh-CN" altLang="en-US" sz="4700" dirty="0"/>
              <a:t> </a:t>
            </a:r>
            <a:r>
              <a:rPr lang="en-US" altLang="zh-CN" sz="4700" dirty="0"/>
              <a:t>source,</a:t>
            </a:r>
            <a:r>
              <a:rPr lang="zh-CN" altLang="en-US" sz="4700" dirty="0"/>
              <a:t> </a:t>
            </a:r>
            <a:r>
              <a:rPr lang="en-US" altLang="zh-CN" sz="4700" dirty="0"/>
              <a:t>we</a:t>
            </a:r>
            <a:r>
              <a:rPr lang="zh-CN" altLang="en-US" sz="4700" dirty="0"/>
              <a:t> </a:t>
            </a:r>
            <a:r>
              <a:rPr lang="en-US" altLang="zh-CN" sz="4700" dirty="0"/>
              <a:t>can</a:t>
            </a:r>
            <a:r>
              <a:rPr lang="zh-CN" altLang="en-US" sz="4700" dirty="0"/>
              <a:t> </a:t>
            </a:r>
            <a:r>
              <a:rPr lang="en-US" altLang="zh-CN" sz="4700" dirty="0"/>
              <a:t>tell,</a:t>
            </a:r>
            <a:r>
              <a:rPr lang="zh-CN" altLang="en-US" sz="4700" dirty="0"/>
              <a:t> </a:t>
            </a:r>
            <a:r>
              <a:rPr lang="en-US" altLang="zh-CN" sz="4700" dirty="0"/>
              <a:t>not</a:t>
            </a:r>
            <a:r>
              <a:rPr lang="zh-CN" altLang="en-US" sz="4700" dirty="0"/>
              <a:t> </a:t>
            </a:r>
            <a:r>
              <a:rPr lang="en-US" altLang="zh-CN" sz="4700" dirty="0"/>
              <a:t>only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semi-confocal</a:t>
            </a:r>
            <a:r>
              <a:rPr lang="zh-CN" altLang="en-US" sz="4700" dirty="0"/>
              <a:t> </a:t>
            </a:r>
            <a:r>
              <a:rPr lang="en-US" altLang="zh-CN" sz="4700" dirty="0"/>
              <a:t>HBAR</a:t>
            </a:r>
            <a:r>
              <a:rPr lang="zh-CN" altLang="en-US" sz="4700" dirty="0"/>
              <a:t> </a:t>
            </a:r>
            <a:r>
              <a:rPr lang="en-US" altLang="zh-CN" sz="4700" dirty="0"/>
              <a:t>design</a:t>
            </a:r>
            <a:r>
              <a:rPr lang="zh-CN" altLang="en-US" sz="4700" dirty="0"/>
              <a:t> </a:t>
            </a:r>
            <a:r>
              <a:rPr lang="en-US" altLang="zh-CN" sz="4700" dirty="0"/>
              <a:t>can</a:t>
            </a:r>
            <a:r>
              <a:rPr lang="zh-CN" altLang="en-US" sz="4700" dirty="0"/>
              <a:t> </a:t>
            </a:r>
            <a:r>
              <a:rPr lang="en-US" altLang="zh-CN" sz="4700" dirty="0"/>
              <a:t>confine</a:t>
            </a:r>
            <a:r>
              <a:rPr lang="zh-CN" altLang="en-US" sz="4700" dirty="0"/>
              <a:t> </a:t>
            </a:r>
            <a:r>
              <a:rPr lang="en-US" altLang="zh-CN" sz="4700" dirty="0"/>
              <a:t>phonons</a:t>
            </a:r>
            <a:r>
              <a:rPr lang="zh-CN" altLang="en-US" sz="4700" dirty="0"/>
              <a:t> </a:t>
            </a:r>
            <a:r>
              <a:rPr lang="en-US" altLang="zh-CN" sz="4700" dirty="0"/>
              <a:t>in</a:t>
            </a:r>
            <a:r>
              <a:rPr lang="zh-CN" altLang="en-US" sz="4700" dirty="0"/>
              <a:t> </a:t>
            </a:r>
            <a:r>
              <a:rPr lang="en-US" altLang="zh-CN" sz="4700" dirty="0"/>
              <a:t>a</a:t>
            </a:r>
            <a:r>
              <a:rPr lang="zh-CN" altLang="en-US" sz="4700" dirty="0"/>
              <a:t> </a:t>
            </a:r>
            <a:r>
              <a:rPr lang="en-US" altLang="zh-CN" sz="4700" dirty="0"/>
              <a:t>small</a:t>
            </a:r>
            <a:r>
              <a:rPr lang="zh-CN" altLang="en-US" sz="4700" dirty="0"/>
              <a:t> </a:t>
            </a:r>
            <a:r>
              <a:rPr lang="en-US" altLang="zh-CN" sz="4700" dirty="0"/>
              <a:t>mode</a:t>
            </a:r>
            <a:r>
              <a:rPr lang="zh-CN" altLang="en-US" sz="4700" dirty="0"/>
              <a:t> </a:t>
            </a:r>
            <a:r>
              <a:rPr lang="en-US" altLang="zh-CN" sz="4700" dirty="0"/>
              <a:t>volume</a:t>
            </a:r>
            <a:r>
              <a:rPr lang="zh-CN" altLang="en-US" sz="4700" dirty="0"/>
              <a:t> </a:t>
            </a:r>
            <a:r>
              <a:rPr lang="en-US" altLang="zh-CN" sz="4700" dirty="0"/>
              <a:t>&lt;10</a:t>
            </a:r>
            <a:r>
              <a:rPr lang="zh-CN" altLang="en-US" sz="4700" dirty="0"/>
              <a:t> </a:t>
            </a:r>
            <a:r>
              <a:rPr lang="en-US" altLang="zh-CN" sz="4700" dirty="0"/>
              <a:t>um3,</a:t>
            </a:r>
          </a:p>
          <a:p>
            <a:endParaRPr lang="en-US" sz="4700" dirty="0"/>
          </a:p>
          <a:p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strain</a:t>
            </a:r>
            <a:r>
              <a:rPr lang="zh-CN" altLang="en-US" sz="4700" dirty="0"/>
              <a:t> </a:t>
            </a:r>
            <a:r>
              <a:rPr lang="en-US" altLang="zh-CN" sz="4700" dirty="0"/>
              <a:t>generated</a:t>
            </a:r>
            <a:r>
              <a:rPr lang="zh-CN" altLang="en-US" sz="4700" dirty="0"/>
              <a:t> </a:t>
            </a:r>
            <a:r>
              <a:rPr lang="en-US" altLang="zh-CN" sz="4700" dirty="0"/>
              <a:t>by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same</a:t>
            </a:r>
            <a:r>
              <a:rPr lang="zh-CN" altLang="en-US" sz="4700" dirty="0"/>
              <a:t> </a:t>
            </a:r>
            <a:r>
              <a:rPr lang="en-US" altLang="zh-CN" sz="4700" dirty="0"/>
              <a:t>drive</a:t>
            </a:r>
            <a:r>
              <a:rPr lang="zh-CN" altLang="en-US" sz="4700" dirty="0"/>
              <a:t> </a:t>
            </a:r>
            <a:r>
              <a:rPr lang="en-US" altLang="zh-CN" sz="4700" dirty="0"/>
              <a:t>is</a:t>
            </a:r>
            <a:r>
              <a:rPr lang="zh-CN" altLang="en-US" sz="4700" dirty="0"/>
              <a:t> </a:t>
            </a:r>
            <a:r>
              <a:rPr lang="en-US" altLang="zh-CN" sz="4700" dirty="0"/>
              <a:t>also</a:t>
            </a:r>
            <a:r>
              <a:rPr lang="zh-CN" altLang="en-US" sz="4700" dirty="0"/>
              <a:t> </a:t>
            </a:r>
            <a:r>
              <a:rPr lang="en-US" altLang="zh-CN" sz="4700" dirty="0"/>
              <a:t>bigger.</a:t>
            </a:r>
          </a:p>
          <a:p>
            <a:endParaRPr lang="en-US" sz="4700" dirty="0"/>
          </a:p>
          <a:p>
            <a:r>
              <a:rPr lang="en-US" altLang="zh-CN" sz="4700" dirty="0"/>
              <a:t>....as</a:t>
            </a:r>
            <a:r>
              <a:rPr lang="zh-CN" altLang="en-US" sz="4700" dirty="0"/>
              <a:t> </a:t>
            </a:r>
            <a:r>
              <a:rPr lang="en-US" altLang="zh-CN" sz="4700" dirty="0"/>
              <a:t>mentioned</a:t>
            </a:r>
            <a:r>
              <a:rPr lang="zh-CN" altLang="en-US" sz="4700" dirty="0"/>
              <a:t> </a:t>
            </a:r>
            <a:r>
              <a:rPr lang="en-US" altLang="zh-CN" sz="4700" dirty="0"/>
              <a:t>earlier,</a:t>
            </a:r>
            <a:r>
              <a:rPr lang="zh-CN" altLang="en-US" sz="4700" dirty="0"/>
              <a:t> </a:t>
            </a:r>
            <a:r>
              <a:rPr lang="en-US" altLang="zh-CN" sz="4700" dirty="0"/>
              <a:t>Optically,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curved</a:t>
            </a:r>
            <a:r>
              <a:rPr lang="zh-CN" altLang="en-US" sz="4700" dirty="0"/>
              <a:t> </a:t>
            </a:r>
            <a:r>
              <a:rPr lang="en-US" altLang="zh-CN" sz="4700" dirty="0"/>
              <a:t>surface</a:t>
            </a:r>
            <a:r>
              <a:rPr lang="zh-CN" altLang="en-US" sz="4700" dirty="0"/>
              <a:t> </a:t>
            </a:r>
            <a:r>
              <a:rPr lang="en-US" altLang="zh-CN" sz="4700" dirty="0"/>
              <a:t>also</a:t>
            </a:r>
            <a:r>
              <a:rPr lang="zh-CN" altLang="en-US" sz="4700" dirty="0"/>
              <a:t> </a:t>
            </a:r>
            <a:r>
              <a:rPr lang="en-US" altLang="zh-CN" sz="4700" dirty="0"/>
              <a:t>suppresses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</a:t>
            </a:r>
            <a:r>
              <a:rPr lang="en-US" altLang="zh-CN" sz="4700" dirty="0"/>
              <a:t>light</a:t>
            </a:r>
            <a:r>
              <a:rPr lang="zh-CN" altLang="en-US" sz="4700" dirty="0"/>
              <a:t> </a:t>
            </a:r>
            <a:r>
              <a:rPr lang="en-US" altLang="zh-CN" sz="4700" dirty="0"/>
              <a:t>refraction,</a:t>
            </a:r>
            <a:r>
              <a:rPr lang="zh-CN" altLang="en-US" sz="4700" dirty="0"/>
              <a:t> </a:t>
            </a:r>
            <a:r>
              <a:rPr lang="en-US" altLang="zh-CN" sz="4700" dirty="0"/>
              <a:t>making</a:t>
            </a:r>
            <a:r>
              <a:rPr lang="zh-CN" altLang="en-US" sz="4700" dirty="0"/>
              <a:t> </a:t>
            </a:r>
            <a:r>
              <a:rPr lang="en-US" altLang="zh-CN" sz="4700" dirty="0"/>
              <a:t>it</a:t>
            </a:r>
            <a:r>
              <a:rPr lang="zh-CN" altLang="en-US" sz="4700" dirty="0"/>
              <a:t> </a:t>
            </a:r>
            <a:r>
              <a:rPr lang="en-US" altLang="zh-CN" sz="4700" dirty="0"/>
              <a:t>more</a:t>
            </a:r>
            <a:r>
              <a:rPr lang="zh-CN" altLang="en-US" sz="4700" dirty="0"/>
              <a:t> </a:t>
            </a:r>
            <a:r>
              <a:rPr lang="en-US" altLang="zh-CN" sz="4700" dirty="0"/>
              <a:t>efficient</a:t>
            </a:r>
            <a:r>
              <a:rPr lang="zh-CN" altLang="en-US" sz="4700" dirty="0"/>
              <a:t> </a:t>
            </a:r>
            <a:r>
              <a:rPr lang="en-US" altLang="zh-CN" sz="4700" dirty="0"/>
              <a:t>to</a:t>
            </a:r>
            <a:r>
              <a:rPr lang="zh-CN" altLang="en-US" sz="4700" dirty="0"/>
              <a:t> </a:t>
            </a:r>
            <a:r>
              <a:rPr lang="en-US" altLang="zh-CN" sz="4700" dirty="0"/>
              <a:t>collect</a:t>
            </a:r>
            <a:r>
              <a:rPr lang="zh-CN" altLang="en-US" sz="4700" dirty="0"/>
              <a:t> </a:t>
            </a:r>
            <a:r>
              <a:rPr lang="en-US" altLang="zh-CN" sz="4700" dirty="0"/>
              <a:t>fluorescence</a:t>
            </a:r>
            <a:r>
              <a:rPr lang="zh-CN" altLang="en-US" sz="4700" dirty="0"/>
              <a:t> </a:t>
            </a:r>
            <a:r>
              <a:rPr lang="en-US" altLang="zh-CN" sz="4700" dirty="0"/>
              <a:t>from</a:t>
            </a:r>
            <a:r>
              <a:rPr lang="zh-CN" altLang="en-US" sz="4700" dirty="0"/>
              <a:t> </a:t>
            </a:r>
            <a:r>
              <a:rPr lang="en-US" altLang="zh-CN" sz="4700" dirty="0"/>
              <a:t>the</a:t>
            </a:r>
            <a:r>
              <a:rPr lang="zh-CN" altLang="en-US" sz="4700" dirty="0"/>
              <a:t>  </a:t>
            </a:r>
            <a:r>
              <a:rPr lang="en-US" altLang="zh-CN" sz="4700" dirty="0"/>
              <a:t>NV</a:t>
            </a:r>
            <a:r>
              <a:rPr lang="zh-CN" altLang="en-US" sz="4700" dirty="0"/>
              <a:t> </a:t>
            </a:r>
            <a:r>
              <a:rPr lang="en-US" altLang="zh-CN" sz="4700" dirty="0"/>
              <a:t>centers.</a:t>
            </a:r>
            <a:endParaRPr lang="en-US" sz="4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04E8-9824-49D1-8353-DB554C5A40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66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terms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fabrication,</a:t>
            </a:r>
            <a:r>
              <a:rPr lang="zh-CN" altLang="en-US" sz="1600" dirty="0"/>
              <a:t> </a:t>
            </a:r>
            <a:r>
              <a:rPr lang="en-US" altLang="zh-CN" sz="1600" dirty="0"/>
              <a:t>let</a:t>
            </a:r>
            <a:r>
              <a:rPr lang="zh-CN" altLang="en-US" sz="1600" dirty="0"/>
              <a:t> </a:t>
            </a:r>
            <a:r>
              <a:rPr lang="en-US" altLang="zh-CN" sz="1600" dirty="0"/>
              <a:t>me</a:t>
            </a:r>
            <a:r>
              <a:rPr lang="zh-CN" altLang="en-US" sz="1600" dirty="0"/>
              <a:t> </a:t>
            </a:r>
            <a:r>
              <a:rPr lang="en-US" altLang="zh-CN" sz="1600" dirty="0"/>
              <a:t>present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process</a:t>
            </a:r>
            <a:r>
              <a:rPr lang="zh-CN" altLang="en-US" sz="1600" dirty="0"/>
              <a:t> </a:t>
            </a:r>
            <a:r>
              <a:rPr lang="en-US" altLang="zh-CN" sz="1600" dirty="0"/>
              <a:t>flow</a:t>
            </a:r>
            <a:r>
              <a:rPr lang="zh-CN" altLang="en-US" sz="1600" dirty="0"/>
              <a:t> </a:t>
            </a:r>
            <a:r>
              <a:rPr lang="en-US" altLang="zh-CN" sz="1600" dirty="0"/>
              <a:t>with</a:t>
            </a:r>
            <a:r>
              <a:rPr lang="zh-CN" altLang="en-US" sz="1600" dirty="0"/>
              <a:t> </a:t>
            </a:r>
            <a:r>
              <a:rPr lang="en-US" altLang="zh-CN" sz="1600" dirty="0"/>
              <a:t>a</a:t>
            </a:r>
            <a:r>
              <a:rPr lang="zh-CN" altLang="en-US" sz="1600" dirty="0"/>
              <a:t> </a:t>
            </a:r>
            <a:r>
              <a:rPr lang="en-US" altLang="zh-CN" sz="1600" dirty="0"/>
              <a:t>video.</a:t>
            </a:r>
          </a:p>
          <a:p>
            <a:endParaRPr lang="en-US" sz="1600" dirty="0"/>
          </a:p>
          <a:p>
            <a:r>
              <a:rPr lang="en-US" altLang="zh-CN" sz="1600" dirty="0"/>
              <a:t>we</a:t>
            </a:r>
            <a:r>
              <a:rPr lang="zh-CN" altLang="en-US" sz="1600" dirty="0"/>
              <a:t> </a:t>
            </a:r>
            <a:r>
              <a:rPr lang="en-US" altLang="zh-CN" sz="1600" dirty="0"/>
              <a:t>start</a:t>
            </a:r>
            <a:r>
              <a:rPr lang="zh-CN" altLang="en-US" sz="1600" dirty="0"/>
              <a:t> </a:t>
            </a:r>
            <a:r>
              <a:rPr lang="en-US" altLang="zh-CN" sz="1600" dirty="0"/>
              <a:t>from</a:t>
            </a:r>
            <a:r>
              <a:rPr lang="zh-CN" altLang="en-US" sz="1600" dirty="0"/>
              <a:t> </a:t>
            </a:r>
            <a:r>
              <a:rPr lang="en-US" altLang="zh-CN" sz="1600" dirty="0"/>
              <a:t>a</a:t>
            </a:r>
            <a:r>
              <a:rPr lang="zh-CN" altLang="en-US" sz="1600" dirty="0"/>
              <a:t> </a:t>
            </a:r>
            <a:r>
              <a:rPr lang="en-US" altLang="zh-CN" sz="1600" dirty="0"/>
              <a:t>DSP</a:t>
            </a:r>
            <a:r>
              <a:rPr lang="zh-CN" altLang="en-US" sz="1600" dirty="0"/>
              <a:t> </a:t>
            </a:r>
            <a:r>
              <a:rPr lang="en-US" altLang="zh-CN" sz="1600" dirty="0"/>
              <a:t>single</a:t>
            </a:r>
            <a:r>
              <a:rPr lang="zh-CN" altLang="en-US" sz="1600" dirty="0"/>
              <a:t> </a:t>
            </a:r>
            <a:r>
              <a:rPr lang="en-US" altLang="zh-CN" sz="1600" dirty="0"/>
              <a:t>crystal</a:t>
            </a:r>
            <a:r>
              <a:rPr lang="zh-CN" altLang="en-US" sz="1600" dirty="0"/>
              <a:t> </a:t>
            </a:r>
            <a:r>
              <a:rPr lang="en-US" altLang="zh-CN" sz="1600" dirty="0"/>
              <a:t>substrate,</a:t>
            </a:r>
          </a:p>
          <a:p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first</a:t>
            </a:r>
            <a:r>
              <a:rPr lang="zh-CN" altLang="en-US" sz="1600" dirty="0"/>
              <a:t> </a:t>
            </a:r>
            <a:r>
              <a:rPr lang="en-US" altLang="zh-CN" sz="1600" dirty="0"/>
              <a:t>step</a:t>
            </a:r>
            <a:r>
              <a:rPr lang="zh-CN" altLang="en-US" sz="1600" dirty="0"/>
              <a:t> </a:t>
            </a:r>
            <a:r>
              <a:rPr lang="en-US" altLang="zh-CN" sz="1600" dirty="0"/>
              <a:t>is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thin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substrate</a:t>
            </a:r>
            <a:r>
              <a:rPr lang="zh-CN" altLang="en-US" sz="1600" dirty="0"/>
              <a:t> </a:t>
            </a:r>
            <a:r>
              <a:rPr lang="en-US" altLang="zh-CN" sz="1600" dirty="0"/>
              <a:t>down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10um</a:t>
            </a:r>
            <a:r>
              <a:rPr lang="zh-CN" altLang="en-US" sz="1600" dirty="0"/>
              <a:t> </a:t>
            </a:r>
            <a:r>
              <a:rPr lang="en-US" altLang="zh-CN" sz="1600" dirty="0"/>
              <a:t>using</a:t>
            </a:r>
            <a:r>
              <a:rPr lang="zh-CN" altLang="en-US" sz="1600" dirty="0"/>
              <a:t> </a:t>
            </a:r>
            <a:r>
              <a:rPr lang="en-US" altLang="zh-CN" sz="1600" dirty="0"/>
              <a:t>deep</a:t>
            </a:r>
            <a:r>
              <a:rPr lang="zh-CN" altLang="en-US" sz="1600" dirty="0"/>
              <a:t> </a:t>
            </a:r>
            <a:r>
              <a:rPr lang="en-US" altLang="zh-CN" sz="1600" dirty="0"/>
              <a:t>reactive</a:t>
            </a:r>
            <a:r>
              <a:rPr lang="zh-CN" altLang="en-US" sz="1600" dirty="0"/>
              <a:t> </a:t>
            </a:r>
            <a:r>
              <a:rPr lang="en-US" altLang="zh-CN" sz="1600" dirty="0"/>
              <a:t>ion</a:t>
            </a:r>
            <a:r>
              <a:rPr lang="zh-CN" altLang="en-US" sz="1600" dirty="0"/>
              <a:t> </a:t>
            </a:r>
            <a:r>
              <a:rPr lang="en-US" altLang="zh-CN" sz="1600" dirty="0"/>
              <a:t>etching</a:t>
            </a:r>
            <a:r>
              <a:rPr lang="zh-CN" altLang="en-US" sz="1600" dirty="0"/>
              <a:t> </a:t>
            </a:r>
            <a:r>
              <a:rPr lang="en-US" altLang="zh-CN" sz="1600" dirty="0"/>
              <a:t>method;</a:t>
            </a:r>
          </a:p>
          <a:p>
            <a:endParaRPr lang="en-US" sz="1600" dirty="0"/>
          </a:p>
          <a:p>
            <a:r>
              <a:rPr lang="en-US" altLang="zh-CN" sz="1600" dirty="0"/>
              <a:t>Then,</a:t>
            </a:r>
            <a:r>
              <a:rPr lang="zh-CN" altLang="en-US" sz="1600" dirty="0"/>
              <a:t> </a:t>
            </a:r>
            <a:r>
              <a:rPr lang="en-US" altLang="zh-CN" sz="1600" dirty="0"/>
              <a:t>we</a:t>
            </a:r>
            <a:r>
              <a:rPr lang="zh-CN" altLang="en-US" sz="1600" dirty="0"/>
              <a:t> </a:t>
            </a:r>
            <a:r>
              <a:rPr lang="en-US" altLang="zh-CN" sz="1600" dirty="0"/>
              <a:t>use</a:t>
            </a:r>
            <a:r>
              <a:rPr lang="zh-CN" altLang="en-US" sz="1600" dirty="0"/>
              <a:t> </a:t>
            </a:r>
            <a:r>
              <a:rPr lang="en-US" altLang="zh-CN" sz="1600" dirty="0"/>
              <a:t>focused</a:t>
            </a:r>
            <a:r>
              <a:rPr lang="zh-CN" altLang="en-US" sz="1600" dirty="0"/>
              <a:t> </a:t>
            </a:r>
            <a:r>
              <a:rPr lang="en-US" altLang="zh-CN" sz="1600" dirty="0"/>
              <a:t>ion</a:t>
            </a:r>
            <a:r>
              <a:rPr lang="zh-CN" altLang="en-US" sz="1600" dirty="0"/>
              <a:t> </a:t>
            </a:r>
            <a:r>
              <a:rPr lang="en-US" altLang="zh-CN" sz="1600" dirty="0"/>
              <a:t>beam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mill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lens</a:t>
            </a:r>
            <a:r>
              <a:rPr lang="zh-CN" altLang="en-US" sz="1600" dirty="0"/>
              <a:t> </a:t>
            </a:r>
            <a:r>
              <a:rPr lang="en-US" altLang="zh-CN" sz="1600" dirty="0"/>
              <a:t>structure</a:t>
            </a:r>
            <a:r>
              <a:rPr lang="zh-CN" altLang="en-US" sz="1600" dirty="0"/>
              <a:t> </a:t>
            </a:r>
            <a:r>
              <a:rPr lang="en-US" altLang="zh-CN" sz="1600" dirty="0"/>
              <a:t>on</a:t>
            </a:r>
            <a:r>
              <a:rPr lang="zh-CN" altLang="en-US" sz="1600" dirty="0"/>
              <a:t> </a:t>
            </a:r>
            <a:r>
              <a:rPr lang="en-US" altLang="zh-CN" sz="1600" dirty="0"/>
              <a:t>one</a:t>
            </a:r>
            <a:r>
              <a:rPr lang="zh-CN" altLang="en-US" sz="1600" dirty="0"/>
              <a:t> </a:t>
            </a:r>
            <a:r>
              <a:rPr lang="en-US" altLang="zh-CN" sz="1600" dirty="0"/>
              <a:t>side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membrane;</a:t>
            </a:r>
          </a:p>
          <a:p>
            <a:endParaRPr lang="en-US" sz="1600" dirty="0"/>
          </a:p>
          <a:p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end,</a:t>
            </a:r>
            <a:r>
              <a:rPr lang="zh-CN" altLang="en-US" sz="1600" dirty="0"/>
              <a:t> </a:t>
            </a:r>
            <a:r>
              <a:rPr lang="en-US" altLang="zh-CN" sz="1600" dirty="0"/>
              <a:t>we</a:t>
            </a:r>
            <a:r>
              <a:rPr lang="zh-CN" altLang="en-US" sz="1600" dirty="0"/>
              <a:t> </a:t>
            </a:r>
            <a:r>
              <a:rPr lang="en-US" altLang="zh-CN" sz="1600" dirty="0"/>
              <a:t>put</a:t>
            </a:r>
            <a:r>
              <a:rPr lang="zh-CN" altLang="en-US" sz="1600" dirty="0"/>
              <a:t> </a:t>
            </a:r>
            <a:r>
              <a:rPr lang="en-US" altLang="zh-CN" sz="1600" dirty="0"/>
              <a:t>down</a:t>
            </a:r>
            <a:r>
              <a:rPr lang="zh-CN" altLang="en-US" sz="1600" dirty="0"/>
              <a:t> </a:t>
            </a:r>
            <a:r>
              <a:rPr lang="en-US" altLang="zh-CN" sz="1600" dirty="0"/>
              <a:t>piezoelectric</a:t>
            </a:r>
            <a:r>
              <a:rPr lang="zh-CN" altLang="en-US" sz="1600" dirty="0"/>
              <a:t> </a:t>
            </a:r>
            <a:r>
              <a:rPr lang="en-US" altLang="zh-CN" sz="1600" dirty="0"/>
              <a:t>transducers</a:t>
            </a:r>
            <a:r>
              <a:rPr lang="zh-CN" altLang="en-US" sz="1600" dirty="0"/>
              <a:t> </a:t>
            </a:r>
            <a:r>
              <a:rPr lang="en-US" altLang="zh-CN" sz="1600" dirty="0"/>
              <a:t>and</a:t>
            </a:r>
            <a:r>
              <a:rPr lang="zh-CN" altLang="en-US" sz="1600" dirty="0"/>
              <a:t> </a:t>
            </a:r>
            <a:r>
              <a:rPr lang="en-US" altLang="zh-CN" sz="1600" dirty="0"/>
              <a:t>antenna</a:t>
            </a:r>
            <a:r>
              <a:rPr lang="zh-CN" altLang="en-US" sz="1600" dirty="0"/>
              <a:t> </a:t>
            </a:r>
            <a:r>
              <a:rPr lang="en-US" altLang="zh-CN" sz="1600" dirty="0"/>
              <a:t>on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other</a:t>
            </a:r>
            <a:r>
              <a:rPr lang="zh-CN" altLang="en-US" sz="1600" dirty="0"/>
              <a:t> </a:t>
            </a:r>
            <a:r>
              <a:rPr lang="en-US" altLang="zh-CN" sz="1600" dirty="0"/>
              <a:t>side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membrane,</a:t>
            </a:r>
            <a:r>
              <a:rPr lang="zh-CN" altLang="en-US" sz="1600" dirty="0"/>
              <a:t> </a:t>
            </a:r>
            <a:r>
              <a:rPr lang="en-US" altLang="zh-CN" sz="1600" dirty="0"/>
              <a:t>aligned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previously</a:t>
            </a:r>
            <a:r>
              <a:rPr lang="zh-CN" altLang="en-US" sz="1600" dirty="0"/>
              <a:t> </a:t>
            </a:r>
            <a:r>
              <a:rPr lang="en-US" altLang="zh-CN" sz="1600" dirty="0"/>
              <a:t>made</a:t>
            </a:r>
            <a:r>
              <a:rPr lang="zh-CN" altLang="en-US" sz="1600" dirty="0"/>
              <a:t> </a:t>
            </a:r>
            <a:r>
              <a:rPr lang="en-US" altLang="zh-CN" sz="1600" dirty="0"/>
              <a:t>lens.</a:t>
            </a:r>
          </a:p>
          <a:p>
            <a:endParaRPr lang="en-US" sz="1600" dirty="0"/>
          </a:p>
          <a:p>
            <a:r>
              <a:rPr lang="en-US" altLang="zh-CN" sz="1600" dirty="0"/>
              <a:t>A</a:t>
            </a:r>
            <a:r>
              <a:rPr lang="zh-CN" altLang="en-US" sz="1600" dirty="0"/>
              <a:t> </a:t>
            </a:r>
            <a:r>
              <a:rPr lang="en-US" altLang="zh-CN" sz="1600" dirty="0"/>
              <a:t>few</a:t>
            </a:r>
            <a:r>
              <a:rPr lang="zh-CN" altLang="en-US" sz="1600" dirty="0"/>
              <a:t> </a:t>
            </a:r>
            <a:r>
              <a:rPr lang="en-US" altLang="zh-CN" sz="1600" dirty="0"/>
              <a:t>images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made</a:t>
            </a:r>
            <a:r>
              <a:rPr lang="zh-CN" altLang="en-US" sz="1600" dirty="0"/>
              <a:t> </a:t>
            </a:r>
            <a:r>
              <a:rPr lang="en-US" altLang="zh-CN" sz="1600" dirty="0"/>
              <a:t>devices</a:t>
            </a:r>
            <a:r>
              <a:rPr lang="zh-CN" altLang="en-US" sz="1600" dirty="0"/>
              <a:t> </a:t>
            </a:r>
            <a:r>
              <a:rPr lang="en-US" altLang="zh-CN" sz="1600" dirty="0"/>
              <a:t>are</a:t>
            </a:r>
            <a:r>
              <a:rPr lang="zh-CN" altLang="en-US" sz="1600" dirty="0"/>
              <a:t> </a:t>
            </a:r>
            <a:r>
              <a:rPr lang="en-US" altLang="zh-CN" sz="1600" dirty="0"/>
              <a:t>shown</a:t>
            </a:r>
            <a:r>
              <a:rPr lang="zh-CN" altLang="en-US" sz="1600" dirty="0"/>
              <a:t> </a:t>
            </a:r>
            <a:r>
              <a:rPr lang="en-US" altLang="zh-CN" sz="1600" dirty="0"/>
              <a:t>on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slides</a:t>
            </a:r>
            <a:r>
              <a:rPr lang="zh-CN" altLang="en-US" sz="1600" dirty="0"/>
              <a:t> </a:t>
            </a:r>
            <a:r>
              <a:rPr lang="en-US" altLang="zh-CN" sz="1600" dirty="0"/>
              <a:t>as</a:t>
            </a:r>
            <a:r>
              <a:rPr lang="zh-CN" altLang="en-US" sz="1600" dirty="0"/>
              <a:t> </a:t>
            </a:r>
            <a:r>
              <a:rPr lang="en-US" altLang="zh-CN" sz="1600" dirty="0"/>
              <a:t>well.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04E8-9824-49D1-8353-DB554C5A40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26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C93A6C-EAD1-4100-8C5B-BAF7D4404F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14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Rabi spectroscopy to measure magnetic Rabi field at the marked blue cross location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device.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first focus on the mechanical mode 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=3.132 GHz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aiming at +1 SQ transition.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In the measurement, we use </a:t>
            </a:r>
            <a:r>
              <a:rPr lang="en-US" baseline="0" dirty="0"/>
              <a:t>resonant microwave driving at a fixed power</a:t>
            </a:r>
            <a:r>
              <a:rPr lang="zh-CN" altLang="en-US" baseline="0" dirty="0"/>
              <a:t> </a:t>
            </a:r>
            <a:r>
              <a:rPr lang="en-US" altLang="zh-CN" baseline="0" dirty="0"/>
              <a:t>(10dbm)</a:t>
            </a:r>
            <a:r>
              <a:rPr lang="en-US" baseline="0" dirty="0"/>
              <a:t>, to record the NV spin Rabi oscillation at each frequenc</a:t>
            </a:r>
            <a:r>
              <a:rPr lang="en-US" altLang="zh-CN" baseline="0" dirty="0"/>
              <a:t>ies</a:t>
            </a:r>
            <a:endParaRPr lang="en-US" baseline="0" dirty="0"/>
          </a:p>
          <a:p>
            <a:r>
              <a:rPr lang="en-US" baseline="0" dirty="0"/>
              <a:t>Using the sequence shown above.</a:t>
            </a:r>
          </a:p>
          <a:p>
            <a:endParaRPr lang="en-US" baseline="0" dirty="0"/>
          </a:p>
          <a:p>
            <a:r>
              <a:rPr lang="en-US" baseline="0" dirty="0"/>
              <a:t>The Fourier transform of the Rabi spectroscopy data</a:t>
            </a:r>
            <a:r>
              <a:rPr lang="zh-CN" altLang="en-US" baseline="0" dirty="0"/>
              <a:t> </a:t>
            </a:r>
            <a:r>
              <a:rPr lang="en-US" altLang="zh-CN" baseline="0" dirty="0"/>
              <a:t>(on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bottom)</a:t>
            </a:r>
            <a:r>
              <a:rPr lang="zh-CN" altLang="en-US" baseline="0" dirty="0"/>
              <a:t> </a:t>
            </a:r>
            <a:r>
              <a:rPr lang="en-US" baseline="0" dirty="0"/>
              <a:t>reports the Rabi field amplitude frequency dependence.</a:t>
            </a:r>
          </a:p>
          <a:p>
            <a:r>
              <a:rPr lang="en-US" baseline="0" dirty="0"/>
              <a:t>Here, we see two resonances that correspond to mechanical and electrical resonances of the device.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Similarly, we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perform Rabi spectroscopy on |−1⟩ ↔ |+1⟩ DQ transition to measure acoustic Rabi field Ωσ2(f) at the marked orange cross location in the device.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,we see a single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Lorenzian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peak showing the mechanical resonance behavior of the device.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Lastly, we we perform SQ Rabi spectroscopy at the same orange cross location.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see complex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behavior in the total Rabi field.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magnetic and acoustic fields jointly act on th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transition, and the probed NV center ensemble includes NV centers coupled to both anti-node and node of the acoustic wave,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introduces spatial inhomogeneity in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acoustic field.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404E8-9824-49D1-8353-DB554C5A40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7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5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67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9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0658792" y="146566"/>
            <a:ext cx="1320800" cy="990600"/>
            <a:chOff x="7994094" y="146566"/>
            <a:chExt cx="990600" cy="990600"/>
          </a:xfrm>
        </p:grpSpPr>
        <p:sp>
          <p:nvSpPr>
            <p:cNvPr id="8" name="Oval 7"/>
            <p:cNvSpPr/>
            <p:nvPr userDrawn="1"/>
          </p:nvSpPr>
          <p:spPr>
            <a:xfrm>
              <a:off x="7994094" y="146566"/>
              <a:ext cx="990600" cy="990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5" name="Picture 6" descr="C:\Documents and Settings\Greg\My Documents\Posters\CNS_2005\CUInsignia4c1.gif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152400"/>
              <a:ext cx="978932" cy="97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44800" y="-76200"/>
            <a:ext cx="7620000" cy="990600"/>
          </a:xfrm>
        </p:spPr>
        <p:txBody>
          <a:bodyPr>
            <a:normAutofit/>
          </a:bodyPr>
          <a:lstStyle>
            <a:lvl1pPr algn="l">
              <a:defRPr sz="28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89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6" descr="C:\Documents and Settings\Greg\My Documents\Posters\CNS_2005\CUInsignia4c1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152400"/>
            <a:ext cx="1305243" cy="97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406400" y="762000"/>
            <a:ext cx="9855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10160000" cy="990600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1537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FBFA-2407-FD4B-BEF3-C6CA574F3ECC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FE0F-0999-4741-AC24-87C8BFD9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1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0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2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0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06399" y="762000"/>
            <a:ext cx="10323513" cy="714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10160000" cy="990600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6" descr="C:\Documents and Settings\Greg\My Documents\Posters\CNS_2005\CUInsignia4c1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52400"/>
            <a:ext cx="978932" cy="97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06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9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G. D. Fuchs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70B02-0D91-48E3-8FE1-5F56E116E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4" Type="http://schemas.openxmlformats.org/officeDocument/2006/relationships/image" Target="../media/image880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104.png"/><Relationship Id="rId7" Type="http://schemas.openxmlformats.org/officeDocument/2006/relationships/image" Target="../media/image261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png"/><Relationship Id="rId5" Type="http://schemas.openxmlformats.org/officeDocument/2006/relationships/image" Target="../media/image119.png"/><Relationship Id="rId10" Type="http://schemas.openxmlformats.org/officeDocument/2006/relationships/image" Target="../media/image106.png"/><Relationship Id="rId4" Type="http://schemas.openxmlformats.org/officeDocument/2006/relationships/image" Target="../media/image118.png"/><Relationship Id="rId9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5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6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0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7.xm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50.png"/><Relationship Id="rId21" Type="http://schemas.openxmlformats.org/officeDocument/2006/relationships/image" Target="../media/image472.png"/><Relationship Id="rId25" Type="http://schemas.openxmlformats.org/officeDocument/2006/relationships/image" Target="../media/image540.png"/><Relationship Id="rId7" Type="http://schemas.openxmlformats.org/officeDocument/2006/relationships/image" Target="../media/image532.png"/><Relationship Id="rId2" Type="http://schemas.openxmlformats.org/officeDocument/2006/relationships/image" Target="../media/image520.png"/><Relationship Id="rId29" Type="http://schemas.openxmlformats.org/officeDocument/2006/relationships/image" Target="../media/image6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1.png"/><Relationship Id="rId24" Type="http://schemas.openxmlformats.org/officeDocument/2006/relationships/image" Target="../media/image671.png"/><Relationship Id="rId28" Type="http://schemas.openxmlformats.org/officeDocument/2006/relationships/image" Target="../media/image541.png"/><Relationship Id="rId5" Type="http://schemas.openxmlformats.org/officeDocument/2006/relationships/image" Target="../media/image511.png"/><Relationship Id="rId23" Type="http://schemas.openxmlformats.org/officeDocument/2006/relationships/image" Target="../media/image491.png"/><Relationship Id="rId31" Type="http://schemas.openxmlformats.org/officeDocument/2006/relationships/image" Target="../media/image690.png"/><Relationship Id="rId27" Type="http://schemas.openxmlformats.org/officeDocument/2006/relationships/image" Target="../media/image560.png"/><Relationship Id="rId22" Type="http://schemas.openxmlformats.org/officeDocument/2006/relationships/image" Target="../media/image481.png"/><Relationship Id="rId30" Type="http://schemas.openxmlformats.org/officeDocument/2006/relationships/image" Target="../media/image682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1.png"/><Relationship Id="rId3" Type="http://schemas.openxmlformats.org/officeDocument/2006/relationships/image" Target="../media/image68.png"/><Relationship Id="rId21" Type="http://schemas.openxmlformats.org/officeDocument/2006/relationships/image" Target="../media/image472.png"/><Relationship Id="rId7" Type="http://schemas.openxmlformats.org/officeDocument/2006/relationships/image" Target="../media/image532.png"/><Relationship Id="rId2" Type="http://schemas.openxmlformats.org/officeDocument/2006/relationships/image" Target="../media/image60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1.png"/><Relationship Id="rId24" Type="http://schemas.openxmlformats.org/officeDocument/2006/relationships/image" Target="../media/image671.png"/><Relationship Id="rId5" Type="http://schemas.openxmlformats.org/officeDocument/2006/relationships/image" Target="../media/image511.png"/><Relationship Id="rId23" Type="http://schemas.openxmlformats.org/officeDocument/2006/relationships/image" Target="../media/image491.png"/><Relationship Id="rId28" Type="http://schemas.openxmlformats.org/officeDocument/2006/relationships/image" Target="../media/image56.png"/><Relationship Id="rId4" Type="http://schemas.openxmlformats.org/officeDocument/2006/relationships/image" Target="../media/image551.png"/><Relationship Id="rId22" Type="http://schemas.openxmlformats.org/officeDocument/2006/relationships/image" Target="../media/image481.png"/><Relationship Id="rId27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jpeg"/><Relationship Id="rId18" Type="http://schemas.openxmlformats.org/officeDocument/2006/relationships/image" Target="../media/image61.png"/><Relationship Id="rId26" Type="http://schemas.openxmlformats.org/officeDocument/2006/relationships/image" Target="../media/image67.png"/><Relationship Id="rId3" Type="http://schemas.openxmlformats.org/officeDocument/2006/relationships/image" Target="../media/image58.png"/><Relationship Id="rId21" Type="http://schemas.openxmlformats.org/officeDocument/2006/relationships/image" Target="../media/image64.png"/><Relationship Id="rId12" Type="http://schemas.openxmlformats.org/officeDocument/2006/relationships/image" Target="../media/image941.png"/><Relationship Id="rId17" Type="http://schemas.openxmlformats.org/officeDocument/2006/relationships/image" Target="../media/image630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962.png"/><Relationship Id="rId15" Type="http://schemas.openxmlformats.org/officeDocument/2006/relationships/image" Target="../media/image55.jpeg"/><Relationship Id="rId19" Type="http://schemas.openxmlformats.org/officeDocument/2006/relationships/image" Target="../media/image62.png"/><Relationship Id="rId10" Type="http://schemas.openxmlformats.org/officeDocument/2006/relationships/image" Target="../media/image920.png"/><Relationship Id="rId4" Type="http://schemas.openxmlformats.org/officeDocument/2006/relationships/image" Target="../media/image59.png"/><Relationship Id="rId14" Type="http://schemas.microsoft.com/office/2007/relationships/hdphoto" Target="../media/hdphoto3.wdp"/><Relationship Id="rId22" Type="http://schemas.openxmlformats.org/officeDocument/2006/relationships/image" Target="../media/image65.png"/><Relationship Id="rId27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60.png"/><Relationship Id="rId3" Type="http://schemas.openxmlformats.org/officeDocument/2006/relationships/image" Target="../media/image70.png"/><Relationship Id="rId21" Type="http://schemas.openxmlformats.org/officeDocument/2006/relationships/image" Target="../media/image73.png"/><Relationship Id="rId17" Type="http://schemas.openxmlformats.org/officeDocument/2006/relationships/image" Target="../media/image9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50.png"/><Relationship Id="rId20" Type="http://schemas.openxmlformats.org/officeDocument/2006/relationships/image" Target="../media/image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0.png"/><Relationship Id="rId5" Type="http://schemas.openxmlformats.org/officeDocument/2006/relationships/image" Target="../media/image750.png"/><Relationship Id="rId19" Type="http://schemas.openxmlformats.org/officeDocument/2006/relationships/image" Target="../media/image63.png"/><Relationship Id="rId4" Type="http://schemas.openxmlformats.org/officeDocument/2006/relationships/image" Target="../media/image72.png"/><Relationship Id="rId22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1501.png"/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12" Type="http://schemas.openxmlformats.org/officeDocument/2006/relationships/image" Target="../media/image11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0.png"/><Relationship Id="rId11" Type="http://schemas.openxmlformats.org/officeDocument/2006/relationships/image" Target="../media/image1130.png"/><Relationship Id="rId5" Type="http://schemas.openxmlformats.org/officeDocument/2006/relationships/image" Target="../media/image1100.png"/><Relationship Id="rId10" Type="http://schemas.openxmlformats.org/officeDocument/2006/relationships/image" Target="../media/image77.png"/><Relationship Id="rId4" Type="http://schemas.openxmlformats.org/officeDocument/2006/relationships/image" Target="../media/image980.png"/><Relationship Id="rId9" Type="http://schemas.openxmlformats.org/officeDocument/2006/relationships/image" Target="../media/image76.png"/><Relationship Id="rId14" Type="http://schemas.openxmlformats.org/officeDocument/2006/relationships/image" Target="../media/image116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220.png"/><Relationship Id="rId5" Type="http://schemas.openxmlformats.org/officeDocument/2006/relationships/image" Target="../media/image87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86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0" Type="http://schemas.openxmlformats.org/officeDocument/2006/relationships/image" Target="../media/image1220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50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02.png"/><Relationship Id="rId27" Type="http://schemas.openxmlformats.org/officeDocument/2006/relationships/image" Target="../media/image13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0.png"/><Relationship Id="rId2" Type="http://schemas.openxmlformats.org/officeDocument/2006/relationships/image" Target="../media/image258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1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7" Type="http://schemas.openxmlformats.org/officeDocument/2006/relationships/image" Target="../media/image11600.png"/><Relationship Id="rId2" Type="http://schemas.openxmlformats.org/officeDocument/2006/relationships/image" Target="../media/image1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00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0.png"/><Relationship Id="rId3" Type="http://schemas.openxmlformats.org/officeDocument/2006/relationships/image" Target="../media/image890.png"/><Relationship Id="rId7" Type="http://schemas.openxmlformats.org/officeDocument/2006/relationships/image" Target="../media/image950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0.png"/><Relationship Id="rId5" Type="http://schemas.openxmlformats.org/officeDocument/2006/relationships/image" Target="../media/image911.png"/><Relationship Id="rId4" Type="http://schemas.openxmlformats.org/officeDocument/2006/relationships/image" Target="../media/image900.png"/><Relationship Id="rId9" Type="http://schemas.openxmlformats.org/officeDocument/2006/relationships/image" Target="../media/image8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17.w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11" Type="http://schemas.openxmlformats.org/officeDocument/2006/relationships/image" Target="../media/image16.w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9.emf"/><Relationship Id="rId9" Type="http://schemas.openxmlformats.org/officeDocument/2006/relationships/image" Target="../media/image24.wmf"/><Relationship Id="rId14" Type="http://schemas.openxmlformats.org/officeDocument/2006/relationships/image" Target="../media/image25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27.png"/><Relationship Id="rId3" Type="http://schemas.openxmlformats.org/officeDocument/2006/relationships/image" Target="../media/image107.png"/><Relationship Id="rId7" Type="http://schemas.microsoft.com/office/2007/relationships/hdphoto" Target="../media/hdphoto5.wdp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5" Type="http://schemas.microsoft.com/office/2007/relationships/hdphoto" Target="../media/hdphoto4.wdp"/><Relationship Id="rId15" Type="http://schemas.openxmlformats.org/officeDocument/2006/relationships/image" Target="../media/image129.png"/><Relationship Id="rId10" Type="http://schemas.openxmlformats.org/officeDocument/2006/relationships/image" Target="../media/image112.png"/><Relationship Id="rId4" Type="http://schemas.openxmlformats.org/officeDocument/2006/relationships/image" Target="../media/image108.png"/><Relationship Id="rId9" Type="http://schemas.openxmlformats.org/officeDocument/2006/relationships/image" Target="../media/image111.tiff"/><Relationship Id="rId1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17.w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11" Type="http://schemas.openxmlformats.org/officeDocument/2006/relationships/image" Target="../media/image16.w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9.emf"/><Relationship Id="rId9" Type="http://schemas.openxmlformats.org/officeDocument/2006/relationships/image" Target="../media/image24.wmf"/><Relationship Id="rId14" Type="http://schemas.openxmlformats.org/officeDocument/2006/relationships/image" Target="../media/image2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microsoft.com/office/2007/relationships/media" Target="../media/media3.mp4"/><Relationship Id="rId7" Type="http://schemas.openxmlformats.org/officeDocument/2006/relationships/image" Target="../media/image30.png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11" Type="http://schemas.openxmlformats.org/officeDocument/2006/relationships/image" Target="../media/image24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0.png"/><Relationship Id="rId4" Type="http://schemas.openxmlformats.org/officeDocument/2006/relationships/video" Target="../media/media3.mp4"/><Relationship Id="rId9" Type="http://schemas.openxmlformats.org/officeDocument/2006/relationships/image" Target="../media/image220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280.png"/><Relationship Id="rId3" Type="http://schemas.openxmlformats.org/officeDocument/2006/relationships/image" Target="../media/image850.png"/><Relationship Id="rId21" Type="http://schemas.openxmlformats.org/officeDocument/2006/relationships/image" Target="../media/image132.png"/><Relationship Id="rId17" Type="http://schemas.openxmlformats.org/officeDocument/2006/relationships/image" Target="../media/image1270.png"/><Relationship Id="rId25" Type="http://schemas.openxmlformats.org/officeDocument/2006/relationships/image" Target="../media/image138.png"/><Relationship Id="rId2" Type="http://schemas.openxmlformats.org/officeDocument/2006/relationships/image" Target="../media/image840.png"/><Relationship Id="rId16" Type="http://schemas.openxmlformats.org/officeDocument/2006/relationships/image" Target="../media/image1262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37.png"/><Relationship Id="rId5" Type="http://schemas.openxmlformats.org/officeDocument/2006/relationships/image" Target="../media/image870.png"/><Relationship Id="rId15" Type="http://schemas.openxmlformats.org/officeDocument/2006/relationships/image" Target="../media/image124.png"/><Relationship Id="rId23" Type="http://schemas.openxmlformats.org/officeDocument/2006/relationships/image" Target="../media/image136.png"/><Relationship Id="rId19" Type="http://schemas.openxmlformats.org/officeDocument/2006/relationships/image" Target="../media/image1301.png"/><Relationship Id="rId4" Type="http://schemas.openxmlformats.org/officeDocument/2006/relationships/image" Target="../media/image860.png"/><Relationship Id="rId22" Type="http://schemas.openxmlformats.org/officeDocument/2006/relationships/image" Target="../media/image1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99047" y="1803605"/>
            <a:ext cx="5984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Gregory D. Fuchs</a:t>
            </a:r>
          </a:p>
          <a:p>
            <a:r>
              <a:rPr lang="en-US" sz="2000" dirty="0"/>
              <a:t>School of Applied &amp; Engineering Physics </a:t>
            </a:r>
            <a:br>
              <a:rPr lang="en-US" sz="2000" dirty="0"/>
            </a:br>
            <a:r>
              <a:rPr lang="en-US" sz="2000" dirty="0"/>
              <a:t>Cornell University, Ithaca, NY USA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970802"/>
            <a:ext cx="10113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Spin and Orbital Resonance Driven by a Mechanical Resonator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324" y="5033085"/>
            <a:ext cx="960120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sf1.eps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092" y="4994470"/>
            <a:ext cx="1033760" cy="103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1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PfQ2 – Virtual</a:t>
            </a:r>
          </a:p>
        </p:txBody>
      </p:sp>
      <p:pic>
        <p:nvPicPr>
          <p:cNvPr id="13" name="Picture 2" descr="D:\APS_v2\APS_Images\CNFLogo4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324" y="6141496"/>
            <a:ext cx="1719072" cy="5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5678" y="3771957"/>
            <a:ext cx="2238567" cy="1002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69701" y="635635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 23, 2020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67825" y="5064712"/>
            <a:ext cx="4181480" cy="1039733"/>
            <a:chOff x="381000" y="5212435"/>
            <a:chExt cx="3538424" cy="87983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9"/>
            <a:srcRect l="10596" t="16589" r="2942" b="59872"/>
            <a:stretch/>
          </p:blipFill>
          <p:spPr>
            <a:xfrm>
              <a:off x="381000" y="5212435"/>
              <a:ext cx="3538424" cy="87983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81000" y="5257800"/>
              <a:ext cx="228600" cy="228600"/>
            </a:xfrm>
            <a:prstGeom prst="rect">
              <a:avLst/>
            </a:prstGeom>
            <a:solidFill>
              <a:srgbClr val="352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740215"/>
            <a:ext cx="1727888" cy="10427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7203" y="3648954"/>
            <a:ext cx="2595193" cy="1195251"/>
          </a:xfrm>
          <a:prstGeom prst="rect">
            <a:avLst/>
          </a:prstGeom>
        </p:spPr>
      </p:pic>
      <p:pic>
        <p:nvPicPr>
          <p:cNvPr id="25" name="g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>
            <a:lum contrast="40000"/>
          </a:blip>
          <a:srcRect l="13366" r="13275"/>
          <a:stretch/>
        </p:blipFill>
        <p:spPr>
          <a:xfrm>
            <a:off x="467825" y="2210092"/>
            <a:ext cx="3236069" cy="24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2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High-frequency diamond mechanical resonator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4800600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High-overtone bulk-mode acoustic resonator (HBAR)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Fabery</a:t>
            </a:r>
            <a:r>
              <a:rPr lang="en-US" dirty="0"/>
              <a:t>-Perot “type” phonon cavity: diamond surface as acoustic mirrors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Driven by a piezoelectric transducer (either </a:t>
            </a:r>
            <a:r>
              <a:rPr lang="en-US" dirty="0" err="1"/>
              <a:t>AlN</a:t>
            </a:r>
            <a:r>
              <a:rPr lang="en-US" dirty="0"/>
              <a:t> or </a:t>
            </a:r>
            <a:r>
              <a:rPr lang="en-US" dirty="0" err="1"/>
              <a:t>ZnO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Modes in the range 0.5 – 2 GHz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Mechanical Q-factor ≈ 400 – 4000 typical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Generates ≈ 10 - 100 MPa of stress along [001]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9600" y="933994"/>
            <a:ext cx="5463920" cy="3866606"/>
            <a:chOff x="228600" y="1066800"/>
            <a:chExt cx="4954318" cy="35059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1066800"/>
              <a:ext cx="4420918" cy="350598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2975209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diamond</a:t>
              </a: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60" y="947057"/>
            <a:ext cx="3808439" cy="388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83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Hamiltonian for NV excited orbital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21983" y="1880788"/>
                <a:ext cx="7917104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ℰ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ℰ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983" y="1880788"/>
                <a:ext cx="7917104" cy="714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0000" y="1526052"/>
                <a:ext cx="651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526052"/>
                <a:ext cx="651204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391401" y="1520042"/>
                <a:ext cx="658835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1" y="1520042"/>
                <a:ext cx="658835" cy="391261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642275" y="1872291"/>
                <a:ext cx="651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275" y="1872291"/>
                <a:ext cx="651204" cy="369332"/>
              </a:xfrm>
              <a:prstGeom prst="rect">
                <a:avLst/>
              </a:prstGeom>
              <a:blipFill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644007" y="2135653"/>
                <a:ext cx="658835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007" y="2135653"/>
                <a:ext cx="658835" cy="391261"/>
              </a:xfrm>
              <a:prstGeom prst="rect">
                <a:avLst/>
              </a:prstGeom>
              <a:blipFill>
                <a:blip r:embed="rId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971800" y="2760026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 a strongly-driven system, the eigenstates aren’t obvious!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91553" y="1042864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our geometry in the sideband-resolved limit:</a:t>
            </a:r>
          </a:p>
        </p:txBody>
      </p:sp>
      <p:pic>
        <p:nvPicPr>
          <p:cNvPr id="7" name="media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8.7833"/>
                </p14:media>
              </p:ext>
            </p:extLst>
          </p:nvPr>
        </p:nvPicPr>
        <p:blipFill rotWithShape="1">
          <a:blip r:embed="rId9"/>
          <a:srcRect l="24785" t="8889" r="22715"/>
          <a:stretch>
            <a:fillRect/>
          </a:stretch>
        </p:blipFill>
        <p:spPr>
          <a:xfrm>
            <a:off x="4428516" y="3505200"/>
            <a:ext cx="3200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4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the orbital states in the side-band resolved limit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2613" y="266244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“frequency modulation”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3800" y="2667000"/>
            <a:ext cx="231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“Orbital state mixing”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60753" y="2838521"/>
            <a:ext cx="3892242" cy="2630492"/>
            <a:chOff x="43934" y="2057400"/>
            <a:chExt cx="3892242" cy="26304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r="46910" b="45016"/>
            <a:stretch/>
          </p:blipFill>
          <p:spPr>
            <a:xfrm>
              <a:off x="609600" y="2209800"/>
              <a:ext cx="3326576" cy="213597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457200" y="2057400"/>
              <a:ext cx="0" cy="2209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57200" y="4267200"/>
              <a:ext cx="3429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398518" y="4318560"/>
              <a:ext cx="389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Δ</a:t>
              </a:r>
              <a:r>
                <a:rPr lang="en-US" dirty="0"/>
                <a:t>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-556230" y="280996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Fluorescence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43481" y="6003260"/>
            <a:ext cx="2367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See Golter </a:t>
            </a:r>
            <a:r>
              <a:rPr lang="en-US" sz="1400" i="1" dirty="0">
                <a:solidFill>
                  <a:srgbClr val="0000FF"/>
                </a:solidFill>
              </a:rPr>
              <a:t>et al</a:t>
            </a:r>
            <a:r>
              <a:rPr lang="en-US" sz="1400" dirty="0">
                <a:solidFill>
                  <a:srgbClr val="0000FF"/>
                </a:solidFill>
              </a:rPr>
              <a:t>., PRL 2016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225789" y="5088178"/>
                <a:ext cx="3124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Line amplitude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FM modulation in sideband-resolved limit,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789" y="5088178"/>
                <a:ext cx="3124199" cy="923330"/>
              </a:xfrm>
              <a:prstGeom prst="rect">
                <a:avLst/>
              </a:prstGeom>
              <a:blipFill>
                <a:blip r:embed="rId3"/>
                <a:stretch>
                  <a:fillRect l="-1559" t="-4636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/>
          <p:cNvGrpSpPr/>
          <p:nvPr/>
        </p:nvGrpSpPr>
        <p:grpSpPr>
          <a:xfrm>
            <a:off x="6580570" y="2802123"/>
            <a:ext cx="4146823" cy="2671451"/>
            <a:chOff x="4389997" y="2016441"/>
            <a:chExt cx="4146823" cy="2671451"/>
          </a:xfrm>
        </p:grpSpPr>
        <p:grpSp>
          <p:nvGrpSpPr>
            <p:cNvPr id="46" name="Group 45"/>
            <p:cNvGrpSpPr/>
            <p:nvPr/>
          </p:nvGrpSpPr>
          <p:grpSpPr>
            <a:xfrm>
              <a:off x="4907620" y="2329612"/>
              <a:ext cx="2900534" cy="625341"/>
              <a:chOff x="1429719" y="1852047"/>
              <a:chExt cx="3594314" cy="774916"/>
            </a:xfrm>
          </p:grpSpPr>
          <p:grpSp>
            <p:nvGrpSpPr>
              <p:cNvPr id="62" name="Group 61"/>
              <p:cNvGrpSpPr/>
              <p:nvPr/>
            </p:nvGrpSpPr>
            <p:grpSpPr>
              <a:xfrm flipH="1">
                <a:off x="1429719" y="1852047"/>
                <a:ext cx="2581758" cy="774916"/>
                <a:chOff x="2464231" y="1852047"/>
                <a:chExt cx="2581758" cy="774916"/>
              </a:xfrm>
            </p:grpSpPr>
            <p:sp>
              <p:nvSpPr>
                <p:cNvPr id="66" name="Arc 65"/>
                <p:cNvSpPr/>
                <p:nvPr/>
              </p:nvSpPr>
              <p:spPr>
                <a:xfrm>
                  <a:off x="2464231" y="2096146"/>
                  <a:ext cx="1495586" cy="530817"/>
                </a:xfrm>
                <a:prstGeom prst="arc">
                  <a:avLst>
                    <a:gd name="adj1" fmla="val 656561"/>
                    <a:gd name="adj2" fmla="val 5246703"/>
                  </a:avLst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7" name="Straight Connector 66"/>
                <p:cNvCxnSpPr>
                  <a:stCxn id="66" idx="0"/>
                </p:cNvCxnSpPr>
                <p:nvPr/>
              </p:nvCxnSpPr>
              <p:spPr>
                <a:xfrm flipV="1">
                  <a:off x="3868704" y="1852047"/>
                  <a:ext cx="1177285" cy="636472"/>
                </a:xfrm>
                <a:prstGeom prst="line">
                  <a:avLst/>
                </a:prstGeom>
                <a:ln w="28575">
                  <a:gradFill>
                    <a:gsLst>
                      <a:gs pos="0">
                        <a:srgbClr val="7030A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/>
              <p:cNvGrpSpPr/>
              <p:nvPr/>
            </p:nvGrpSpPr>
            <p:grpSpPr>
              <a:xfrm>
                <a:off x="2442275" y="1852047"/>
                <a:ext cx="2581758" cy="774916"/>
                <a:chOff x="2464231" y="1852047"/>
                <a:chExt cx="2581758" cy="774916"/>
              </a:xfrm>
            </p:grpSpPr>
            <p:sp>
              <p:nvSpPr>
                <p:cNvPr id="64" name="Arc 63"/>
                <p:cNvSpPr/>
                <p:nvPr/>
              </p:nvSpPr>
              <p:spPr>
                <a:xfrm>
                  <a:off x="2464231" y="2096146"/>
                  <a:ext cx="1495586" cy="530817"/>
                </a:xfrm>
                <a:prstGeom prst="arc">
                  <a:avLst>
                    <a:gd name="adj1" fmla="val 656561"/>
                    <a:gd name="adj2" fmla="val 5246703"/>
                  </a:avLst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5" name="Straight Connector 64"/>
                <p:cNvCxnSpPr>
                  <a:stCxn id="64" idx="0"/>
                </p:cNvCxnSpPr>
                <p:nvPr/>
              </p:nvCxnSpPr>
              <p:spPr>
                <a:xfrm flipV="1">
                  <a:off x="3868704" y="1852047"/>
                  <a:ext cx="1177285" cy="636472"/>
                </a:xfrm>
                <a:prstGeom prst="line">
                  <a:avLst/>
                </a:prstGeom>
                <a:ln w="28575">
                  <a:gradFill>
                    <a:gsLst>
                      <a:gs pos="0">
                        <a:srgbClr val="7030A0"/>
                      </a:gs>
                      <a:gs pos="100000">
                        <a:srgbClr val="0070C0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 46"/>
            <p:cNvGrpSpPr/>
            <p:nvPr/>
          </p:nvGrpSpPr>
          <p:grpSpPr>
            <a:xfrm flipH="1" flipV="1">
              <a:off x="4907620" y="3327030"/>
              <a:ext cx="2900534" cy="625341"/>
              <a:chOff x="1429719" y="1852047"/>
              <a:chExt cx="3594314" cy="774916"/>
            </a:xfrm>
          </p:grpSpPr>
          <p:grpSp>
            <p:nvGrpSpPr>
              <p:cNvPr id="56" name="Group 55"/>
              <p:cNvGrpSpPr/>
              <p:nvPr/>
            </p:nvGrpSpPr>
            <p:grpSpPr>
              <a:xfrm flipH="1">
                <a:off x="1429719" y="1852047"/>
                <a:ext cx="2581758" cy="774916"/>
                <a:chOff x="2464231" y="1852047"/>
                <a:chExt cx="2581758" cy="774916"/>
              </a:xfrm>
            </p:grpSpPr>
            <p:sp>
              <p:nvSpPr>
                <p:cNvPr id="60" name="Arc 59"/>
                <p:cNvSpPr/>
                <p:nvPr/>
              </p:nvSpPr>
              <p:spPr>
                <a:xfrm>
                  <a:off x="2464231" y="2096146"/>
                  <a:ext cx="1495586" cy="530817"/>
                </a:xfrm>
                <a:prstGeom prst="arc">
                  <a:avLst>
                    <a:gd name="adj1" fmla="val 656561"/>
                    <a:gd name="adj2" fmla="val 5246703"/>
                  </a:avLst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1" name="Straight Connector 60"/>
                <p:cNvCxnSpPr>
                  <a:stCxn id="60" idx="0"/>
                </p:cNvCxnSpPr>
                <p:nvPr/>
              </p:nvCxnSpPr>
              <p:spPr>
                <a:xfrm flipV="1">
                  <a:off x="3868704" y="1852047"/>
                  <a:ext cx="1177285" cy="636472"/>
                </a:xfrm>
                <a:prstGeom prst="line">
                  <a:avLst/>
                </a:prstGeom>
                <a:ln w="28575">
                  <a:gradFill>
                    <a:gsLst>
                      <a:gs pos="0">
                        <a:srgbClr val="7030A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>
                <a:off x="2442275" y="1852047"/>
                <a:ext cx="2581758" cy="774916"/>
                <a:chOff x="2464231" y="1852047"/>
                <a:chExt cx="2581758" cy="774916"/>
              </a:xfrm>
            </p:grpSpPr>
            <p:sp>
              <p:nvSpPr>
                <p:cNvPr id="58" name="Arc 57"/>
                <p:cNvSpPr/>
                <p:nvPr/>
              </p:nvSpPr>
              <p:spPr>
                <a:xfrm>
                  <a:off x="2464231" y="2096146"/>
                  <a:ext cx="1495586" cy="530817"/>
                </a:xfrm>
                <a:prstGeom prst="arc">
                  <a:avLst>
                    <a:gd name="adj1" fmla="val 656561"/>
                    <a:gd name="adj2" fmla="val 5246703"/>
                  </a:avLst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9" name="Straight Connector 58"/>
                <p:cNvCxnSpPr>
                  <a:stCxn id="58" idx="0"/>
                </p:cNvCxnSpPr>
                <p:nvPr/>
              </p:nvCxnSpPr>
              <p:spPr>
                <a:xfrm flipV="1">
                  <a:off x="3868704" y="1852047"/>
                  <a:ext cx="1177285" cy="636472"/>
                </a:xfrm>
                <a:prstGeom prst="line">
                  <a:avLst/>
                </a:prstGeom>
                <a:ln w="28575">
                  <a:gradFill>
                    <a:gsLst>
                      <a:gs pos="0">
                        <a:srgbClr val="7030A0"/>
                      </a:gs>
                      <a:gs pos="100000">
                        <a:srgbClr val="0070C0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7877985" y="2126376"/>
                  <a:ext cx="6512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7985" y="2126376"/>
                  <a:ext cx="65120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7877985" y="3803349"/>
                  <a:ext cx="658835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7985" y="3803349"/>
                  <a:ext cx="658835" cy="391261"/>
                </a:xfrm>
                <a:prstGeom prst="rect">
                  <a:avLst/>
                </a:prstGeom>
                <a:blipFill>
                  <a:blip r:embed="rId5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5699896" y="2403476"/>
                  <a:ext cx="1335879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9896" y="2403476"/>
                  <a:ext cx="1335879" cy="391261"/>
                </a:xfrm>
                <a:prstGeom prst="rect">
                  <a:avLst/>
                </a:prstGeom>
                <a:blipFill>
                  <a:blip r:embed="rId6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723507" y="3403240"/>
                  <a:ext cx="1335879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3507" y="3403240"/>
                  <a:ext cx="1335879" cy="391261"/>
                </a:xfrm>
                <a:prstGeom prst="rect">
                  <a:avLst/>
                </a:prstGeom>
                <a:blipFill>
                  <a:blip r:embed="rId7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Arrow Connector 51"/>
            <p:cNvCxnSpPr/>
            <p:nvPr/>
          </p:nvCxnSpPr>
          <p:spPr>
            <a:xfrm>
              <a:off x="4785679" y="4286926"/>
              <a:ext cx="354567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7811792" y="4318560"/>
                  <a:ext cx="5000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1792" y="4318560"/>
                  <a:ext cx="500073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/>
            <p:cNvCxnSpPr/>
            <p:nvPr/>
          </p:nvCxnSpPr>
          <p:spPr>
            <a:xfrm flipV="1">
              <a:off x="4785679" y="2016441"/>
              <a:ext cx="0" cy="228510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 rot="16200000">
              <a:off x="4116845" y="2609202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Energy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6704191" y="5131998"/>
                <a:ext cx="34459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Avoided-crossing/Rabi coupling; </a:t>
                </a:r>
                <a:br>
                  <a:rPr lang="en-US" dirty="0">
                    <a:solidFill>
                      <a:srgbClr val="FF0000"/>
                    </a:solidFill>
                  </a:rPr>
                </a:br>
                <a:r>
                  <a:rPr lang="en-US" dirty="0">
                    <a:solidFill>
                      <a:srgbClr val="FF0000"/>
                    </a:solidFill>
                  </a:rPr>
                  <a:t>n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th</a:t>
                </a:r>
                <a:r>
                  <a:rPr lang="en-US" dirty="0">
                    <a:solidFill>
                      <a:srgbClr val="FF0000"/>
                    </a:solidFill>
                  </a:rPr>
                  <a:t> term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n+1 phonon process</a:t>
                </a: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4191" y="5131998"/>
                <a:ext cx="3445916" cy="646331"/>
              </a:xfrm>
              <a:prstGeom prst="rect">
                <a:avLst/>
              </a:prstGeom>
              <a:blipFill>
                <a:blip r:embed="rId9"/>
                <a:stretch>
                  <a:fillRect l="-1593" t="-5660" r="-2655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626792" y="1036525"/>
                <a:ext cx="8862491" cy="1353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𝒜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⁡(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ℰ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ℰ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r>
                                                  <a:rPr lang="en-US" sz="16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ℏ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𝜔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𝑚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  <m:func>
                                              <m:func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160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</m:d>
                                              </m:e>
                                            </m:func>
                                          </m:e>
                                        </m:d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𝑖𝑛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p>
                                        </m:sSup>
                                      </m:e>
                                    </m:nary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ℰ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6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ℰ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r>
                                                  <a:rPr lang="en-US" sz="16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ℏ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𝜔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𝑚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  <m:func>
                                              <m:func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160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FF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</m:d>
                                              </m:e>
                                            </m:func>
                                          </m:e>
                                        </m:d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𝑖𝑛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i="1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sup>
                                        </m:sSup>
                                      </m:e>
                                    </m:nary>
                                  </m:e>
                                </m:func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𝒜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⁡(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792" y="1036525"/>
                <a:ext cx="8862491" cy="13538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422466" y="6486504"/>
            <a:ext cx="6512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Displaced oscillator transformation see, e.g. </a:t>
            </a:r>
            <a:r>
              <a:rPr lang="en-US" sz="1400" dirty="0" err="1"/>
              <a:t>Ashab</a:t>
            </a:r>
            <a:r>
              <a:rPr lang="en-US" sz="1400" dirty="0"/>
              <a:t> et al. PRA 75, 032301 (2007)</a:t>
            </a:r>
          </a:p>
        </p:txBody>
      </p:sp>
    </p:spTree>
    <p:extLst>
      <p:ext uri="{BB962C8B-B14F-4D97-AF65-F5344CB8AC3E}">
        <p14:creationId xmlns:p14="http://schemas.microsoft.com/office/powerpoint/2010/main" val="224507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Photoluminescence excitation spectroscopy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638801" y="1295400"/>
            <a:ext cx="3996323" cy="4876800"/>
            <a:chOff x="3852277" y="1143000"/>
            <a:chExt cx="3996323" cy="4876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1084" t="917" r="689" b="1078"/>
            <a:stretch/>
          </p:blipFill>
          <p:spPr>
            <a:xfrm>
              <a:off x="3852277" y="1143000"/>
              <a:ext cx="3996323" cy="48768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934200" y="5029200"/>
              <a:ext cx="801914" cy="326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2514600" y="14478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14600" y="19050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14600" y="55626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971800" y="2057400"/>
            <a:ext cx="0" cy="35052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971800" y="1295400"/>
            <a:ext cx="0" cy="762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46902" y="126313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x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64150" y="170814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baseline="-25000" dirty="0"/>
              <a:t>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65266" y="535148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200400" y="2588018"/>
            <a:ext cx="1828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Scan the frequency of a tunable laser</a:t>
            </a:r>
          </a:p>
          <a:p>
            <a:endParaRPr lang="en-US" dirty="0"/>
          </a:p>
          <a:p>
            <a:r>
              <a:rPr lang="en-US" dirty="0"/>
              <a:t>Measure sideband fluorescence</a:t>
            </a:r>
          </a:p>
        </p:txBody>
      </p:sp>
    </p:spTree>
    <p:extLst>
      <p:ext uri="{BB962C8B-B14F-4D97-AF65-F5344CB8AC3E}">
        <p14:creationId xmlns:p14="http://schemas.microsoft.com/office/powerpoint/2010/main" val="1414454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Orbital driving: 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96965" y="893171"/>
                <a:ext cx="51991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latin typeface="+mj-lt"/>
                    <a:cs typeface="Calibri" panose="020F0502020204030204" pitchFamily="34" charset="0"/>
                  </a:rPr>
                  <a:t>ω</a:t>
                </a:r>
                <a:r>
                  <a:rPr lang="en-US" baseline="-25000" dirty="0">
                    <a:latin typeface="+mj-lt"/>
                    <a:cs typeface="Calibri" panose="020F0502020204030204" pitchFamily="34" charset="0"/>
                  </a:rPr>
                  <a:t>m</a:t>
                </a:r>
                <a:r>
                  <a:rPr lang="en-US" dirty="0">
                    <a:latin typeface="+mj-lt"/>
                    <a:cs typeface="Calibri" panose="020F0502020204030204" pitchFamily="34" charset="0"/>
                  </a:rPr>
                  <a:t> = 1.4 GHz, E</a:t>
                </a:r>
                <a:r>
                  <a:rPr lang="en-US" baseline="-25000" dirty="0">
                    <a:latin typeface="+mj-lt"/>
                    <a:cs typeface="Calibri" panose="020F0502020204030204" pitchFamily="34" charset="0"/>
                  </a:rPr>
                  <a:t>x</a:t>
                </a:r>
                <a:r>
                  <a:rPr lang="en-US" dirty="0">
                    <a:latin typeface="+mj-lt"/>
                    <a:cs typeface="Calibri" panose="020F0502020204030204" pitchFamily="34" charset="0"/>
                  </a:rPr>
                  <a:t>/</a:t>
                </a:r>
                <a:r>
                  <a:rPr lang="en-US" dirty="0" err="1">
                    <a:latin typeface="+mj-lt"/>
                    <a:cs typeface="Calibri" panose="020F0502020204030204" pitchFamily="34" charset="0"/>
                  </a:rPr>
                  <a:t>E</a:t>
                </a:r>
                <a:r>
                  <a:rPr lang="en-US" baseline="-25000" dirty="0" err="1">
                    <a:latin typeface="+mj-lt"/>
                    <a:cs typeface="Calibri" panose="020F0502020204030204" pitchFamily="34" charset="0"/>
                  </a:rPr>
                  <a:t>y</a:t>
                </a:r>
                <a:r>
                  <a:rPr lang="en-US" dirty="0">
                    <a:latin typeface="+mj-lt"/>
                    <a:cs typeface="Calibri" panose="020F0502020204030204" pitchFamily="34" charset="0"/>
                  </a:rPr>
                  <a:t> splitting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  <a:cs typeface="Calibri" panose="020F0502020204030204" pitchFamily="34" charset="0"/>
                  </a:rPr>
                  <a:t> = 10.4 GHz</a:t>
                </a:r>
                <a:endParaRPr lang="en-US" dirty="0">
                  <a:latin typeface="+mj-lt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965" y="893171"/>
                <a:ext cx="5199190" cy="646331"/>
              </a:xfrm>
              <a:prstGeom prst="rect">
                <a:avLst/>
              </a:prstGeom>
              <a:blipFill>
                <a:blip r:embed="rId3"/>
                <a:stretch>
                  <a:fillRect l="-938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086601" y="2991837"/>
                <a:ext cx="464819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Bessel function fit shows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>
                    <a:latin typeface="+mj-lt"/>
                    <a:cs typeface="Calibri" panose="020F0502020204030204" pitchFamily="34" charset="0"/>
                  </a:rPr>
                  <a:t> &gt; 14 GHz </a:t>
                </a:r>
                <a:br>
                  <a:rPr lang="en-US" dirty="0">
                    <a:latin typeface="+mj-lt"/>
                    <a:cs typeface="Calibri" panose="020F0502020204030204" pitchFamily="34" charset="0"/>
                  </a:rPr>
                </a:br>
                <a:r>
                  <a:rPr lang="en-US" dirty="0">
                    <a:latin typeface="+mj-lt"/>
                    <a:cs typeface="Calibri" panose="020F0502020204030204" pitchFamily="34" charset="0"/>
                  </a:rPr>
                  <a:t>(very strongly driven)</a:t>
                </a: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Shift apart of E</a:t>
                </a:r>
                <a:r>
                  <a:rPr lang="en-US" baseline="-25000" dirty="0">
                    <a:latin typeface="+mj-lt"/>
                  </a:rPr>
                  <a:t>x</a:t>
                </a:r>
                <a:r>
                  <a:rPr lang="en-US" dirty="0">
                    <a:latin typeface="+mj-lt"/>
                  </a:rPr>
                  <a:t>, </a:t>
                </a:r>
                <a:r>
                  <a:rPr lang="en-US" dirty="0" err="1">
                    <a:latin typeface="+mj-lt"/>
                  </a:rPr>
                  <a:t>E</a:t>
                </a:r>
                <a:r>
                  <a:rPr lang="en-US" baseline="-25000" dirty="0" err="1">
                    <a:latin typeface="+mj-lt"/>
                  </a:rPr>
                  <a:t>y</a:t>
                </a:r>
                <a:r>
                  <a:rPr lang="en-US" dirty="0">
                    <a:latin typeface="+mj-lt"/>
                  </a:rPr>
                  <a:t> show multi-phonon orbital Rabi coupling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1" y="2991837"/>
                <a:ext cx="4648199" cy="1754326"/>
              </a:xfrm>
              <a:prstGeom prst="rect">
                <a:avLst/>
              </a:prstGeom>
              <a:blipFill>
                <a:blip r:embed="rId4"/>
                <a:stretch>
                  <a:fillRect l="-919" t="-2083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496560" y="6497267"/>
            <a:ext cx="6368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H. Y. Chen, E. R. </a:t>
            </a:r>
            <a:r>
              <a:rPr lang="en-US" sz="1600" dirty="0" err="1"/>
              <a:t>MacQuarrie</a:t>
            </a:r>
            <a:r>
              <a:rPr lang="en-US" sz="1600" dirty="0"/>
              <a:t>, G. D. Fuchs </a:t>
            </a:r>
            <a:r>
              <a:rPr lang="en-US" sz="1600" i="1" dirty="0"/>
              <a:t>PRL</a:t>
            </a:r>
            <a:r>
              <a:rPr lang="en-US" sz="1600" dirty="0"/>
              <a:t> </a:t>
            </a:r>
            <a:r>
              <a:rPr lang="en-US" sz="1600" b="1" dirty="0"/>
              <a:t>120</a:t>
            </a:r>
            <a:r>
              <a:rPr lang="en-US" sz="1600" dirty="0"/>
              <a:t>, 167401 (2018)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84328" y="150716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304" y="1216336"/>
            <a:ext cx="5760020" cy="5260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61320" y="1461004"/>
            <a:ext cx="4597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Photoluminescence Excitation Spectroscopy (PLE)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43349" y="2116043"/>
            <a:ext cx="1905000" cy="1240616"/>
            <a:chOff x="1824037" y="2257956"/>
            <a:chExt cx="1681163" cy="1094844"/>
          </a:xfrm>
        </p:grpSpPr>
        <p:sp>
          <p:nvSpPr>
            <p:cNvPr id="7" name="Freeform 6"/>
            <p:cNvSpPr/>
            <p:nvPr/>
          </p:nvSpPr>
          <p:spPr>
            <a:xfrm>
              <a:off x="3357563" y="2276475"/>
              <a:ext cx="147637" cy="1076325"/>
            </a:xfrm>
            <a:custGeom>
              <a:avLst/>
              <a:gdLst>
                <a:gd name="connsiteX0" fmla="*/ 0 w 147637"/>
                <a:gd name="connsiteY0" fmla="*/ 0 h 976313"/>
                <a:gd name="connsiteX1" fmla="*/ 9525 w 147637"/>
                <a:gd name="connsiteY1" fmla="*/ 328613 h 976313"/>
                <a:gd name="connsiteX2" fmla="*/ 52387 w 147637"/>
                <a:gd name="connsiteY2" fmla="*/ 547688 h 976313"/>
                <a:gd name="connsiteX3" fmla="*/ 109537 w 147637"/>
                <a:gd name="connsiteY3" fmla="*/ 876300 h 976313"/>
                <a:gd name="connsiteX4" fmla="*/ 147637 w 147637"/>
                <a:gd name="connsiteY4" fmla="*/ 976313 h 97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37" h="976313">
                  <a:moveTo>
                    <a:pt x="0" y="0"/>
                  </a:moveTo>
                  <a:cubicBezTo>
                    <a:pt x="397" y="118666"/>
                    <a:pt x="794" y="237332"/>
                    <a:pt x="9525" y="328613"/>
                  </a:cubicBezTo>
                  <a:cubicBezTo>
                    <a:pt x="18256" y="419894"/>
                    <a:pt x="35718" y="456407"/>
                    <a:pt x="52387" y="547688"/>
                  </a:cubicBezTo>
                  <a:cubicBezTo>
                    <a:pt x="69056" y="638969"/>
                    <a:pt x="93662" y="804863"/>
                    <a:pt x="109537" y="876300"/>
                  </a:cubicBezTo>
                  <a:cubicBezTo>
                    <a:pt x="125412" y="947737"/>
                    <a:pt x="136524" y="962025"/>
                    <a:pt x="147637" y="976313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1824037" y="2257956"/>
              <a:ext cx="147637" cy="1076325"/>
            </a:xfrm>
            <a:custGeom>
              <a:avLst/>
              <a:gdLst>
                <a:gd name="connsiteX0" fmla="*/ 0 w 147637"/>
                <a:gd name="connsiteY0" fmla="*/ 0 h 976313"/>
                <a:gd name="connsiteX1" fmla="*/ 9525 w 147637"/>
                <a:gd name="connsiteY1" fmla="*/ 328613 h 976313"/>
                <a:gd name="connsiteX2" fmla="*/ 52387 w 147637"/>
                <a:gd name="connsiteY2" fmla="*/ 547688 h 976313"/>
                <a:gd name="connsiteX3" fmla="*/ 109537 w 147637"/>
                <a:gd name="connsiteY3" fmla="*/ 876300 h 976313"/>
                <a:gd name="connsiteX4" fmla="*/ 147637 w 147637"/>
                <a:gd name="connsiteY4" fmla="*/ 976313 h 97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37" h="976313">
                  <a:moveTo>
                    <a:pt x="0" y="0"/>
                  </a:moveTo>
                  <a:cubicBezTo>
                    <a:pt x="397" y="118666"/>
                    <a:pt x="794" y="237332"/>
                    <a:pt x="9525" y="328613"/>
                  </a:cubicBezTo>
                  <a:cubicBezTo>
                    <a:pt x="18256" y="419894"/>
                    <a:pt x="35718" y="456407"/>
                    <a:pt x="52387" y="547688"/>
                  </a:cubicBezTo>
                  <a:cubicBezTo>
                    <a:pt x="69056" y="638969"/>
                    <a:pt x="93662" y="804863"/>
                    <a:pt x="109537" y="876300"/>
                  </a:cubicBezTo>
                  <a:cubicBezTo>
                    <a:pt x="125412" y="947737"/>
                    <a:pt x="136524" y="962025"/>
                    <a:pt x="147637" y="976313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11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Orbital driving: 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663906" y="1528548"/>
                <a:ext cx="4147094" cy="3928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On resonance, 2-phonon driving between 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〉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〉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Direct observation of </a:t>
                </a:r>
                <a:r>
                  <a:rPr lang="en-US" dirty="0" err="1"/>
                  <a:t>Autler</a:t>
                </a:r>
                <a:r>
                  <a:rPr lang="en-US" dirty="0"/>
                  <a:t>-Towns (or Rabi) splitting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Splitting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ℰ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den>
                        </m:f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Small contribution from other phonon orders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906" y="1528548"/>
                <a:ext cx="4147094" cy="3928063"/>
              </a:xfrm>
              <a:prstGeom prst="rect">
                <a:avLst/>
              </a:prstGeom>
              <a:blipFill>
                <a:blip r:embed="rId3"/>
                <a:stretch>
                  <a:fillRect l="-881" t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505200" y="6352057"/>
            <a:ext cx="6368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H. Y. Chen, E. R. </a:t>
            </a:r>
            <a:r>
              <a:rPr lang="en-US" sz="1600" dirty="0" err="1"/>
              <a:t>MacQuarrie</a:t>
            </a:r>
            <a:r>
              <a:rPr lang="en-US" sz="1600" dirty="0"/>
              <a:t>, G. D. Fuchs </a:t>
            </a:r>
            <a:r>
              <a:rPr lang="en-US" sz="1600" i="1" dirty="0"/>
              <a:t>PRL</a:t>
            </a:r>
            <a:r>
              <a:rPr lang="en-US" sz="1600" dirty="0"/>
              <a:t> </a:t>
            </a:r>
            <a:r>
              <a:rPr lang="en-US" sz="1600" b="1" dirty="0"/>
              <a:t>120</a:t>
            </a:r>
            <a:r>
              <a:rPr lang="en-US" sz="1600" dirty="0"/>
              <a:t>, 167401 (2018)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92183" y="914400"/>
            <a:ext cx="6505540" cy="4724400"/>
            <a:chOff x="449687" y="872270"/>
            <a:chExt cx="5162550" cy="37491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687" y="1219200"/>
              <a:ext cx="5162550" cy="34021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428861" y="2205285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Data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35887" y="3218745"/>
              <a:ext cx="6014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Model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202287" y="1219200"/>
              <a:ext cx="990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202287" y="872270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3.2 GHz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258096" y="1807335"/>
              <a:ext cx="45505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13149" y="1807335"/>
              <a:ext cx="45505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2207286" y="1447662"/>
                  <a:ext cx="5759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7286" y="1447662"/>
                  <a:ext cx="57599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665226" y="1447662"/>
                  <a:ext cx="5759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226" y="1447662"/>
                  <a:ext cx="575992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05136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295401"/>
            <a:ext cx="9906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Direct quantum control within the orbital manifold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Orbital dynamical decoupling </a:t>
            </a:r>
            <a:r>
              <a:rPr lang="en-US" dirty="0">
                <a:sym typeface="Wingdings" panose="05000000000000000000" pitchFamily="2" charset="2"/>
              </a:rPr>
              <a:t> toward improved coherent optical transitions for spin-photon interface (quantum network, quantum repeater)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447800" y="2999135"/>
            <a:ext cx="4154452" cy="2716115"/>
            <a:chOff x="4389997" y="2016441"/>
            <a:chExt cx="4154452" cy="2716115"/>
          </a:xfrm>
        </p:grpSpPr>
        <p:grpSp>
          <p:nvGrpSpPr>
            <p:cNvPr id="8" name="Group 7"/>
            <p:cNvGrpSpPr/>
            <p:nvPr/>
          </p:nvGrpSpPr>
          <p:grpSpPr>
            <a:xfrm>
              <a:off x="4907620" y="2329612"/>
              <a:ext cx="2900534" cy="625341"/>
              <a:chOff x="1429719" y="1852047"/>
              <a:chExt cx="3594314" cy="774916"/>
            </a:xfrm>
          </p:grpSpPr>
          <p:grpSp>
            <p:nvGrpSpPr>
              <p:cNvPr id="24" name="Group 23"/>
              <p:cNvGrpSpPr/>
              <p:nvPr/>
            </p:nvGrpSpPr>
            <p:grpSpPr>
              <a:xfrm flipH="1">
                <a:off x="1429719" y="1852047"/>
                <a:ext cx="2581758" cy="774916"/>
                <a:chOff x="2464231" y="1852047"/>
                <a:chExt cx="2581758" cy="774916"/>
              </a:xfrm>
            </p:grpSpPr>
            <p:sp>
              <p:nvSpPr>
                <p:cNvPr id="28" name="Arc 27"/>
                <p:cNvSpPr/>
                <p:nvPr/>
              </p:nvSpPr>
              <p:spPr>
                <a:xfrm>
                  <a:off x="2464231" y="2096146"/>
                  <a:ext cx="1495586" cy="530817"/>
                </a:xfrm>
                <a:prstGeom prst="arc">
                  <a:avLst>
                    <a:gd name="adj1" fmla="val 656561"/>
                    <a:gd name="adj2" fmla="val 5246703"/>
                  </a:avLst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" name="Straight Connector 28"/>
                <p:cNvCxnSpPr>
                  <a:stCxn id="28" idx="0"/>
                </p:cNvCxnSpPr>
                <p:nvPr/>
              </p:nvCxnSpPr>
              <p:spPr>
                <a:xfrm flipV="1">
                  <a:off x="3868704" y="1852047"/>
                  <a:ext cx="1177285" cy="636472"/>
                </a:xfrm>
                <a:prstGeom prst="line">
                  <a:avLst/>
                </a:prstGeom>
                <a:ln w="28575">
                  <a:gradFill>
                    <a:gsLst>
                      <a:gs pos="0">
                        <a:srgbClr val="7030A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2442275" y="1852047"/>
                <a:ext cx="2581758" cy="774916"/>
                <a:chOff x="2464231" y="1852047"/>
                <a:chExt cx="2581758" cy="774916"/>
              </a:xfrm>
            </p:grpSpPr>
            <p:sp>
              <p:nvSpPr>
                <p:cNvPr id="26" name="Arc 25"/>
                <p:cNvSpPr/>
                <p:nvPr/>
              </p:nvSpPr>
              <p:spPr>
                <a:xfrm>
                  <a:off x="2464231" y="2096146"/>
                  <a:ext cx="1495586" cy="530817"/>
                </a:xfrm>
                <a:prstGeom prst="arc">
                  <a:avLst>
                    <a:gd name="adj1" fmla="val 656561"/>
                    <a:gd name="adj2" fmla="val 5246703"/>
                  </a:avLst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Connector 26"/>
                <p:cNvCxnSpPr>
                  <a:stCxn id="26" idx="0"/>
                </p:cNvCxnSpPr>
                <p:nvPr/>
              </p:nvCxnSpPr>
              <p:spPr>
                <a:xfrm flipV="1">
                  <a:off x="3868704" y="1852047"/>
                  <a:ext cx="1177285" cy="636472"/>
                </a:xfrm>
                <a:prstGeom prst="line">
                  <a:avLst/>
                </a:prstGeom>
                <a:ln w="28575">
                  <a:gradFill>
                    <a:gsLst>
                      <a:gs pos="0">
                        <a:srgbClr val="7030A0"/>
                      </a:gs>
                      <a:gs pos="100000">
                        <a:srgbClr val="0070C0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/>
          </p:nvGrpSpPr>
          <p:grpSpPr>
            <a:xfrm flipH="1" flipV="1">
              <a:off x="4907620" y="3327030"/>
              <a:ext cx="2900534" cy="625341"/>
              <a:chOff x="1429719" y="1852047"/>
              <a:chExt cx="3594314" cy="774916"/>
            </a:xfrm>
          </p:grpSpPr>
          <p:grpSp>
            <p:nvGrpSpPr>
              <p:cNvPr id="18" name="Group 17"/>
              <p:cNvGrpSpPr/>
              <p:nvPr/>
            </p:nvGrpSpPr>
            <p:grpSpPr>
              <a:xfrm flipH="1">
                <a:off x="1429719" y="1852047"/>
                <a:ext cx="2581758" cy="774916"/>
                <a:chOff x="2464231" y="1852047"/>
                <a:chExt cx="2581758" cy="774916"/>
              </a:xfrm>
            </p:grpSpPr>
            <p:sp>
              <p:nvSpPr>
                <p:cNvPr id="22" name="Arc 21"/>
                <p:cNvSpPr/>
                <p:nvPr/>
              </p:nvSpPr>
              <p:spPr>
                <a:xfrm>
                  <a:off x="2464231" y="2096146"/>
                  <a:ext cx="1495586" cy="530817"/>
                </a:xfrm>
                <a:prstGeom prst="arc">
                  <a:avLst>
                    <a:gd name="adj1" fmla="val 656561"/>
                    <a:gd name="adj2" fmla="val 5246703"/>
                  </a:avLst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" name="Straight Connector 22"/>
                <p:cNvCxnSpPr>
                  <a:stCxn id="22" idx="0"/>
                </p:cNvCxnSpPr>
                <p:nvPr/>
              </p:nvCxnSpPr>
              <p:spPr>
                <a:xfrm flipV="1">
                  <a:off x="3868704" y="1852047"/>
                  <a:ext cx="1177285" cy="636472"/>
                </a:xfrm>
                <a:prstGeom prst="line">
                  <a:avLst/>
                </a:prstGeom>
                <a:ln w="28575">
                  <a:gradFill>
                    <a:gsLst>
                      <a:gs pos="0">
                        <a:srgbClr val="7030A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2442275" y="1852047"/>
                <a:ext cx="2581758" cy="774916"/>
                <a:chOff x="2464231" y="1852047"/>
                <a:chExt cx="2581758" cy="774916"/>
              </a:xfrm>
            </p:grpSpPr>
            <p:sp>
              <p:nvSpPr>
                <p:cNvPr id="20" name="Arc 19"/>
                <p:cNvSpPr/>
                <p:nvPr/>
              </p:nvSpPr>
              <p:spPr>
                <a:xfrm>
                  <a:off x="2464231" y="2096146"/>
                  <a:ext cx="1495586" cy="530817"/>
                </a:xfrm>
                <a:prstGeom prst="arc">
                  <a:avLst>
                    <a:gd name="adj1" fmla="val 656561"/>
                    <a:gd name="adj2" fmla="val 5246703"/>
                  </a:avLst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/>
                <p:cNvCxnSpPr>
                  <a:stCxn id="20" idx="0"/>
                </p:cNvCxnSpPr>
                <p:nvPr/>
              </p:nvCxnSpPr>
              <p:spPr>
                <a:xfrm flipV="1">
                  <a:off x="3868704" y="1852047"/>
                  <a:ext cx="1177285" cy="636472"/>
                </a:xfrm>
                <a:prstGeom prst="line">
                  <a:avLst/>
                </a:prstGeom>
                <a:ln w="28575">
                  <a:gradFill>
                    <a:gsLst>
                      <a:gs pos="0">
                        <a:srgbClr val="7030A0"/>
                      </a:gs>
                      <a:gs pos="100000">
                        <a:srgbClr val="0070C0"/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877985" y="2126376"/>
                  <a:ext cx="6664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7985" y="2126376"/>
                  <a:ext cx="666464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877985" y="3803349"/>
                  <a:ext cx="6568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7985" y="3803349"/>
                  <a:ext cx="656846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699896" y="2403476"/>
                  <a:ext cx="13450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9896" y="2403476"/>
                  <a:ext cx="1345048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723507" y="3403240"/>
                  <a:ext cx="13450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3507" y="3403240"/>
                  <a:ext cx="1345048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>
              <a:off x="4785679" y="4286926"/>
              <a:ext cx="354567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089212" y="4363224"/>
                  <a:ext cx="241219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Transverse E-field,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9212" y="4363224"/>
                  <a:ext cx="2412199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273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/>
            <p:cNvCxnSpPr/>
            <p:nvPr/>
          </p:nvCxnSpPr>
          <p:spPr>
            <a:xfrm flipV="1">
              <a:off x="4785679" y="2016441"/>
              <a:ext cx="0" cy="228510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16200000">
              <a:off x="4116845" y="2609202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Energy</a:t>
              </a:r>
            </a:p>
          </p:txBody>
        </p:sp>
      </p:grpSp>
      <p:sp>
        <p:nvSpPr>
          <p:cNvPr id="30" name="Oval 29"/>
          <p:cNvSpPr/>
          <p:nvPr/>
        </p:nvSpPr>
        <p:spPr>
          <a:xfrm>
            <a:off x="3317129" y="4195423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181133" y="3289282"/>
                <a:ext cx="4600664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Notice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/>
                  <a:t> = 0 on resonance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Insensitive to transverse field fluctuations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Not insensitive to longitudinal (A</a:t>
                </a:r>
                <a:r>
                  <a:rPr lang="en-US" baseline="-25000" dirty="0"/>
                  <a:t>1</a:t>
                </a:r>
                <a:r>
                  <a:rPr lang="en-US" dirty="0"/>
                  <a:t>-type) field fluctuations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133" y="3289282"/>
                <a:ext cx="4600664" cy="2031325"/>
              </a:xfrm>
              <a:prstGeom prst="rect">
                <a:avLst/>
              </a:prstGeom>
              <a:blipFill>
                <a:blip r:embed="rId9"/>
                <a:stretch>
                  <a:fillRect l="-927" t="-18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17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8737600" y="6345470"/>
            <a:ext cx="2844800" cy="365125"/>
          </a:xfrm>
        </p:spPr>
        <p:txBody>
          <a:bodyPr/>
          <a:lstStyle/>
          <a:p>
            <a:fld id="{26570B02-0D91-48E3-8FE1-5F56E116E6B8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185970"/>
            <a:ext cx="548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1. Engineering the optical transition using orbital-state resonance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34416" y="1080896"/>
            <a:ext cx="4682061" cy="1162308"/>
            <a:chOff x="5100840" y="5541073"/>
            <a:chExt cx="3571671" cy="886657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3"/>
            <a:srcRect l="10455" t="16589" r="2943" b="59872"/>
            <a:stretch/>
          </p:blipFill>
          <p:spPr>
            <a:xfrm>
              <a:off x="5100840" y="5541073"/>
              <a:ext cx="3571671" cy="88665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121300" y="5638800"/>
              <a:ext cx="213891" cy="172641"/>
            </a:xfrm>
            <a:prstGeom prst="rect">
              <a:avLst/>
            </a:prstGeom>
            <a:solidFill>
              <a:srgbClr val="352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14400" y="2913819"/>
            <a:ext cx="57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/>
              <a:t>2. Engineering stronger spin-phonon coupling by reducing resonator volume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b="6472"/>
          <a:stretch/>
        </p:blipFill>
        <p:spPr>
          <a:xfrm>
            <a:off x="6781799" y="2360958"/>
            <a:ext cx="2093647" cy="17408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821813"/>
            <a:ext cx="1766456" cy="8135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4400" y="4641668"/>
            <a:ext cx="57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3. Revisiting ground-state spin-strain: the single quantum transition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184" y="4188126"/>
            <a:ext cx="5322408" cy="208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02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HBAR to </a:t>
            </a:r>
            <a:r>
              <a:rPr lang="en-US" altLang="zh-CN" dirty="0"/>
              <a:t>S</a:t>
            </a:r>
            <a:r>
              <a:rPr lang="en-US" dirty="0"/>
              <a:t>emi-confocal HBAR </a:t>
            </a:r>
            <a:r>
              <a:rPr lang="en-US" altLang="zh-CN" dirty="0"/>
              <a:t>(COMSOL</a:t>
            </a:r>
            <a:r>
              <a:rPr lang="zh-CN" altLang="en-US" dirty="0"/>
              <a:t> </a:t>
            </a:r>
            <a:r>
              <a:rPr lang="en-US" altLang="zh-CN" dirty="0"/>
              <a:t>simulation)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468" t="10212" r="24660" b="13475"/>
          <a:stretch/>
        </p:blipFill>
        <p:spPr>
          <a:xfrm rot="10800000">
            <a:off x="762000" y="1295400"/>
            <a:ext cx="5050664" cy="41170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86980" t="1147" r="2315" b="4101"/>
          <a:stretch/>
        </p:blipFill>
        <p:spPr>
          <a:xfrm>
            <a:off x="10063698" y="1082795"/>
            <a:ext cx="902998" cy="51118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62400" y="5413613"/>
            <a:ext cx="4449864" cy="8845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90884" y="529037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dirty="0"/>
              <a:t>Reduce</a:t>
            </a:r>
            <a:r>
              <a:rPr lang="zh-CN" altLang="en-US" dirty="0"/>
              <a:t> </a:t>
            </a:r>
            <a:r>
              <a:rPr lang="en-US" altLang="zh-CN" i="1" dirty="0">
                <a:solidFill>
                  <a:srgbClr val="FF0000"/>
                </a:solidFill>
              </a:rPr>
              <a:t>t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5838" t="25132" r="11462" b="25256"/>
          <a:stretch/>
        </p:blipFill>
        <p:spPr>
          <a:xfrm rot="10800000">
            <a:off x="5961559" y="1237719"/>
            <a:ext cx="3510858" cy="1361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6872" t="31663" r="11152" b="24339"/>
          <a:stretch/>
        </p:blipFill>
        <p:spPr>
          <a:xfrm rot="10800000">
            <a:off x="5983023" y="2599072"/>
            <a:ext cx="3467929" cy="11941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48836" y="1210124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dirty="0"/>
              <a:t>Reduce</a:t>
            </a:r>
            <a:r>
              <a:rPr lang="zh-CN" altLang="en-US" i="1" dirty="0">
                <a:solidFill>
                  <a:srgbClr val="FF0000"/>
                </a:solidFill>
              </a:rPr>
              <a:t> </a:t>
            </a:r>
            <a:r>
              <a:rPr lang="el-GR" i="1" dirty="0">
                <a:solidFill>
                  <a:srgbClr val="FF0000"/>
                </a:solidFill>
              </a:rPr>
              <a:t>λ</a:t>
            </a:r>
            <a:r>
              <a:rPr lang="zh-CN" altLang="en-US" i="1" dirty="0">
                <a:solidFill>
                  <a:srgbClr val="FF0000"/>
                </a:solidFill>
              </a:rPr>
              <a:t> 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64678" y="242742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3.</a:t>
            </a:r>
            <a:r>
              <a:rPr lang="zh-CN" altLang="en-US" dirty="0"/>
              <a:t> </a:t>
            </a:r>
            <a:r>
              <a:rPr lang="en-US" altLang="zh-CN" dirty="0"/>
              <a:t>Reduce</a:t>
            </a:r>
            <a:r>
              <a:rPr lang="zh-CN" altLang="en-US" i="1" dirty="0">
                <a:solidFill>
                  <a:srgbClr val="FF0000"/>
                </a:solidFill>
              </a:rPr>
              <a:t> </a:t>
            </a:r>
            <a:r>
              <a:rPr lang="en-US" altLang="zh-CN" i="1" dirty="0">
                <a:solidFill>
                  <a:srgbClr val="FF0000"/>
                </a:solidFill>
              </a:rPr>
              <a:t>f(g)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61559" y="5440379"/>
            <a:ext cx="4102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3x10</a:t>
            </a:r>
            <a:r>
              <a:rPr lang="en-US" altLang="zh-CN" sz="2400" baseline="30000" dirty="0"/>
              <a:t>4</a:t>
            </a:r>
            <a:r>
              <a:rPr lang="en-US" altLang="zh-CN" sz="2400" dirty="0"/>
              <a:t> times smaller volume</a:t>
            </a:r>
          </a:p>
          <a:p>
            <a:r>
              <a:rPr lang="en-US" altLang="zh-CN" sz="2400" dirty="0"/>
              <a:t>10 times</a:t>
            </a:r>
            <a:r>
              <a:rPr lang="zh-CN" altLang="en-US" sz="2400" dirty="0"/>
              <a:t> </a:t>
            </a:r>
            <a:r>
              <a:rPr lang="en-US" altLang="zh-CN" sz="2400" dirty="0"/>
              <a:t>more</a:t>
            </a:r>
            <a:r>
              <a:rPr lang="zh-CN" altLang="en-US" sz="2400" dirty="0"/>
              <a:t> </a:t>
            </a:r>
            <a:r>
              <a:rPr lang="en-US" altLang="zh-CN" sz="2400" dirty="0"/>
              <a:t>strain</a:t>
            </a:r>
          </a:p>
        </p:txBody>
      </p:sp>
      <p:grpSp>
        <p:nvGrpSpPr>
          <p:cNvPr id="6" name="Group 5"/>
          <p:cNvGrpSpPr/>
          <p:nvPr/>
        </p:nvGrpSpPr>
        <p:grpSpPr>
          <a:xfrm rot="10800000">
            <a:off x="6025853" y="3787371"/>
            <a:ext cx="3471376" cy="976639"/>
            <a:chOff x="6202998" y="3306342"/>
            <a:chExt cx="3471376" cy="9766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23047" t="7710" r="13025" b="54421"/>
            <a:stretch/>
          </p:blipFill>
          <p:spPr>
            <a:xfrm>
              <a:off x="6202998" y="3306342"/>
              <a:ext cx="3471376" cy="976639"/>
            </a:xfrm>
            <a:prstGeom prst="rect">
              <a:avLst/>
            </a:prstGeom>
          </p:spPr>
        </p:pic>
        <p:sp>
          <p:nvSpPr>
            <p:cNvPr id="5" name="Triangle 4"/>
            <p:cNvSpPr/>
            <p:nvPr/>
          </p:nvSpPr>
          <p:spPr>
            <a:xfrm>
              <a:off x="6368528" y="3641968"/>
              <a:ext cx="753036" cy="641013"/>
            </a:xfrm>
            <a:prstGeom prst="triangle">
              <a:avLst>
                <a:gd name="adj" fmla="val 7325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30"/>
            <p:cNvSpPr/>
            <p:nvPr/>
          </p:nvSpPr>
          <p:spPr>
            <a:xfrm>
              <a:off x="8742836" y="3631210"/>
              <a:ext cx="753036" cy="641013"/>
            </a:xfrm>
            <a:prstGeom prst="triangle">
              <a:avLst>
                <a:gd name="adj" fmla="val 318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564802" y="3784997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</a:t>
            </a:r>
            <a:r>
              <a:rPr lang="zh-CN" altLang="en-US" sz="2000" dirty="0"/>
              <a:t> </a:t>
            </a:r>
            <a:r>
              <a:rPr lang="el-GR" sz="2000" dirty="0"/>
              <a:t>μ</a:t>
            </a:r>
            <a:r>
              <a:rPr lang="en-US" sz="2000" dirty="0"/>
              <a:t>m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8673798" y="3807211"/>
            <a:ext cx="65790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10587987" y="313615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strain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66996" y="1061936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HBAR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76182" y="4859701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Semi-confocal HBAR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4479867" y="4911683"/>
            <a:ext cx="1036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10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l-GR" sz="2000" dirty="0">
                <a:solidFill>
                  <a:schemeClr val="bg1"/>
                </a:solidFill>
              </a:rPr>
              <a:t>μ</a:t>
            </a:r>
            <a:r>
              <a:rPr lang="en-US" sz="2000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736690" y="4886920"/>
            <a:ext cx="36576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95400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6361819"/>
            <a:ext cx="5867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H. Y. Chen, N. F. Opondo, B. Jiang, E. R. </a:t>
            </a:r>
            <a:r>
              <a:rPr lang="en-US" sz="1400" dirty="0" err="1"/>
              <a:t>MacQuarrie</a:t>
            </a:r>
            <a:r>
              <a:rPr lang="en-US" sz="1400" dirty="0"/>
              <a:t>, R. S. </a:t>
            </a:r>
            <a:r>
              <a:rPr lang="en-US" sz="1400" dirty="0" err="1"/>
              <a:t>Daveau</a:t>
            </a:r>
            <a:r>
              <a:rPr lang="en-US" sz="1400" dirty="0"/>
              <a:t>, S. A. Bhave, and G. D. Fuchs, </a:t>
            </a:r>
            <a:r>
              <a:rPr lang="en-US" sz="1400" i="1" dirty="0"/>
              <a:t>Nano Letters</a:t>
            </a:r>
            <a:r>
              <a:rPr lang="en-US" sz="1400" dirty="0"/>
              <a:t> 19, 7021-7027 (2019)</a:t>
            </a:r>
          </a:p>
        </p:txBody>
      </p:sp>
    </p:spTree>
    <p:extLst>
      <p:ext uri="{BB962C8B-B14F-4D97-AF65-F5344CB8AC3E}">
        <p14:creationId xmlns:p14="http://schemas.microsoft.com/office/powerpoint/2010/main" val="24120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rabolicHBAR_fian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514" r="12931"/>
          <a:stretch/>
        </p:blipFill>
        <p:spPr>
          <a:xfrm>
            <a:off x="189295" y="1600200"/>
            <a:ext cx="5586631" cy="4214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4543" y="1319877"/>
            <a:ext cx="5967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dirty="0"/>
              <a:t>High rate DRIE etch 50 µm diamond</a:t>
            </a:r>
            <a:r>
              <a:rPr lang="zh-CN" altLang="en-US" dirty="0"/>
              <a:t> </a:t>
            </a:r>
            <a:r>
              <a:rPr lang="en-US" altLang="zh-CN" dirty="0"/>
              <a:t>(optical</a:t>
            </a:r>
            <a:r>
              <a:rPr lang="zh-CN" altLang="en-US" dirty="0"/>
              <a:t> </a:t>
            </a:r>
            <a:r>
              <a:rPr lang="en-US" altLang="zh-CN" dirty="0"/>
              <a:t>graded)</a:t>
            </a:r>
            <a:r>
              <a:rPr lang="en-US" dirty="0"/>
              <a:t> down to 10 - 20 µm membrane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(~5</a:t>
            </a:r>
            <a:r>
              <a:rPr lang="zh-CN" altLang="en-US" dirty="0"/>
              <a:t> </a:t>
            </a:r>
            <a:r>
              <a:rPr lang="el-GR" dirty="0"/>
              <a:t>μ</a:t>
            </a:r>
            <a:r>
              <a:rPr lang="en-US" altLang="zh-CN" dirty="0"/>
              <a:t>m/</a:t>
            </a:r>
            <a:r>
              <a:rPr lang="en-US" altLang="zh-CN" dirty="0" err="1"/>
              <a:t>hr</a:t>
            </a:r>
            <a:r>
              <a:rPr lang="en-US" altLang="zh-CN" dirty="0"/>
              <a:t>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904543" y="2240888"/>
            <a:ext cx="3277624" cy="3592674"/>
            <a:chOff x="5866376" y="2745584"/>
            <a:chExt cx="3277624" cy="3592674"/>
          </a:xfrm>
        </p:grpSpPr>
        <p:grpSp>
          <p:nvGrpSpPr>
            <p:cNvPr id="6" name="Group 5"/>
            <p:cNvGrpSpPr/>
            <p:nvPr/>
          </p:nvGrpSpPr>
          <p:grpSpPr>
            <a:xfrm>
              <a:off x="6096000" y="4273913"/>
              <a:ext cx="2629944" cy="2064345"/>
              <a:chOff x="3837293" y="3935724"/>
              <a:chExt cx="2632352" cy="206623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837293" y="3935724"/>
                <a:ext cx="2632352" cy="2066235"/>
                <a:chOff x="3837293" y="3935724"/>
                <a:chExt cx="2632352" cy="2066235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44699"/>
                <a:stretch/>
              </p:blipFill>
              <p:spPr>
                <a:xfrm rot="10800000">
                  <a:off x="3915153" y="3935724"/>
                  <a:ext cx="2554492" cy="2066235"/>
                </a:xfrm>
                <a:prstGeom prst="rect">
                  <a:avLst/>
                </a:prstGeom>
              </p:spPr>
            </p:pic>
            <p:cxnSp>
              <p:nvCxnSpPr>
                <p:cNvPr id="10" name="Straight Connector 9"/>
                <p:cNvCxnSpPr/>
                <p:nvPr/>
              </p:nvCxnSpPr>
              <p:spPr>
                <a:xfrm>
                  <a:off x="4079479" y="5632628"/>
                  <a:ext cx="256478" cy="0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/>
                <p:cNvSpPr txBox="1"/>
                <p:nvPr/>
              </p:nvSpPr>
              <p:spPr>
                <a:xfrm>
                  <a:off x="3837293" y="5632626"/>
                  <a:ext cx="760840" cy="3388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bg1"/>
                      </a:solidFill>
                    </a:rPr>
                    <a:t>10 </a:t>
                  </a:r>
                  <a:r>
                    <a:rPr lang="el-GR" sz="1600" dirty="0">
                      <a:solidFill>
                        <a:schemeClr val="bg1"/>
                      </a:solidFill>
                    </a:rPr>
                    <a:t>μ</a:t>
                  </a:r>
                  <a:r>
                    <a:rPr lang="en-US" sz="1600" dirty="0">
                      <a:solidFill>
                        <a:schemeClr val="bg1"/>
                      </a:solidFill>
                    </a:rPr>
                    <a:t>m</a:t>
                  </a:r>
                </a:p>
              </p:txBody>
            </p:sp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6"/>
              <a:srcRect l="77242" t="55836" r="-551" b="2115"/>
              <a:stretch/>
            </p:blipFill>
            <p:spPr>
              <a:xfrm>
                <a:off x="3912208" y="3956314"/>
                <a:ext cx="1076688" cy="868821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5866376" y="2745584"/>
              <a:ext cx="3277624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2"/>
              </a:pPr>
              <a:r>
                <a:rPr lang="en-US" dirty="0"/>
                <a:t>Milling a parabolic curved surface</a:t>
              </a:r>
              <a:r>
                <a:rPr lang="en-US" altLang="zh-CN" dirty="0"/>
                <a:t>/lens</a:t>
              </a:r>
              <a:r>
                <a:rPr lang="en-US" dirty="0"/>
                <a:t> using Focused Ion Beam (FIB);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182167" y="2229714"/>
            <a:ext cx="3016921" cy="3605738"/>
            <a:chOff x="9144000" y="2734410"/>
            <a:chExt cx="3016921" cy="3605738"/>
          </a:xfrm>
        </p:grpSpPr>
        <p:grpSp>
          <p:nvGrpSpPr>
            <p:cNvPr id="12" name="Group 11"/>
            <p:cNvGrpSpPr/>
            <p:nvPr/>
          </p:nvGrpSpPr>
          <p:grpSpPr>
            <a:xfrm>
              <a:off x="9592118" y="4273913"/>
              <a:ext cx="2120684" cy="2066235"/>
              <a:chOff x="6670803" y="3935722"/>
              <a:chExt cx="2120684" cy="206623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-2107" r="56197"/>
              <a:stretch/>
            </p:blipFill>
            <p:spPr>
              <a:xfrm rot="10800000">
                <a:off x="6670803" y="3935722"/>
                <a:ext cx="2120684" cy="206623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4223" t="75864" r="85253" b="7376"/>
              <a:stretch/>
            </p:blipFill>
            <p:spPr>
              <a:xfrm>
                <a:off x="8065582" y="4044407"/>
                <a:ext cx="486104" cy="346317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9144000" y="2734410"/>
              <a:ext cx="3016921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+mj-lt"/>
                <a:buAutoNum type="arabicPeriod" startAt="3"/>
              </a:pPr>
              <a:r>
                <a:rPr lang="en-US" dirty="0"/>
                <a:t>Backside </a:t>
              </a:r>
              <a:r>
                <a:rPr lang="en-US" dirty="0" err="1"/>
                <a:t>ZnO</a:t>
              </a:r>
              <a:r>
                <a:rPr lang="en-US" dirty="0"/>
                <a:t> piezoelectric transducer fabrication.</a:t>
              </a: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338891" y="243668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4519" y="9692537"/>
            <a:ext cx="4560878" cy="341696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35832" y="1587220"/>
            <a:ext cx="5540093" cy="4233363"/>
            <a:chOff x="213163" y="2012404"/>
            <a:chExt cx="5540093" cy="4233363"/>
          </a:xfrm>
        </p:grpSpPr>
        <p:grpSp>
          <p:nvGrpSpPr>
            <p:cNvPr id="28" name="Group 27"/>
            <p:cNvGrpSpPr/>
            <p:nvPr/>
          </p:nvGrpSpPr>
          <p:grpSpPr>
            <a:xfrm>
              <a:off x="213163" y="2012404"/>
              <a:ext cx="5540093" cy="4233363"/>
              <a:chOff x="213163" y="2012404"/>
              <a:chExt cx="5540093" cy="423336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 l="6496" t="870" r="37075" b="2047"/>
              <a:stretch/>
            </p:blipFill>
            <p:spPr>
              <a:xfrm rot="5400000">
                <a:off x="866528" y="1359039"/>
                <a:ext cx="4233363" cy="5540093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7948" y="2331048"/>
                <a:ext cx="508000" cy="647700"/>
              </a:xfrm>
              <a:prstGeom prst="rect">
                <a:avLst/>
              </a:prstGeom>
            </p:spPr>
          </p:pic>
        </p:grpSp>
        <p:cxnSp>
          <p:nvCxnSpPr>
            <p:cNvPr id="30" name="Straight Connector 29"/>
            <p:cNvCxnSpPr/>
            <p:nvPr/>
          </p:nvCxnSpPr>
          <p:spPr>
            <a:xfrm>
              <a:off x="4810307" y="2592545"/>
              <a:ext cx="329184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592278" y="2181078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10</a:t>
              </a:r>
              <a:r>
                <a:rPr lang="zh-CN" altLang="en-US" dirty="0"/>
                <a:t> </a:t>
              </a:r>
              <a:r>
                <a:rPr lang="el-GR" dirty="0"/>
                <a:t>μ</a:t>
              </a:r>
              <a:r>
                <a:rPr lang="en-US" altLang="zh-CN" dirty="0"/>
                <a:t>m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Device</a:t>
            </a:r>
            <a:r>
              <a:rPr lang="zh-CN" altLang="en-US" dirty="0"/>
              <a:t> </a:t>
            </a:r>
            <a:r>
              <a:rPr lang="en-US" altLang="zh-CN" dirty="0"/>
              <a:t>Fabrication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90204" y="6281055"/>
            <a:ext cx="5867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H. Y. Chen, N. F. Opondo, B. Jiang, E. R. </a:t>
            </a:r>
            <a:r>
              <a:rPr lang="en-US" sz="1400" dirty="0" err="1"/>
              <a:t>MacQuarrie</a:t>
            </a:r>
            <a:r>
              <a:rPr lang="en-US" sz="1400" dirty="0"/>
              <a:t>, R. S. </a:t>
            </a:r>
            <a:r>
              <a:rPr lang="en-US" sz="1400" dirty="0" err="1"/>
              <a:t>Daveau</a:t>
            </a:r>
            <a:r>
              <a:rPr lang="en-US" sz="1400" dirty="0"/>
              <a:t>, S. A. Bhave, and G. D. Fuchs, </a:t>
            </a:r>
            <a:r>
              <a:rPr lang="en-US" sz="1400" i="1" dirty="0"/>
              <a:t>Nano Letters</a:t>
            </a:r>
            <a:r>
              <a:rPr lang="en-US" sz="1400" dirty="0"/>
              <a:t> 19, 7021-7027 (2019)</a:t>
            </a:r>
          </a:p>
        </p:txBody>
      </p:sp>
    </p:spTree>
    <p:extLst>
      <p:ext uri="{BB962C8B-B14F-4D97-AF65-F5344CB8AC3E}">
        <p14:creationId xmlns:p14="http://schemas.microsoft.com/office/powerpoint/2010/main" val="12685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87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Cornell spin-mechanics: acknowledgements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0" y="1391383"/>
            <a:ext cx="3998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Fuchs Group (Cornell)</a:t>
            </a:r>
          </a:p>
          <a:p>
            <a:r>
              <a:rPr lang="en-US" b="1" dirty="0"/>
              <a:t>Huiyao Chen*</a:t>
            </a:r>
          </a:p>
          <a:p>
            <a:r>
              <a:rPr lang="en-US" dirty="0"/>
              <a:t>Raphaël </a:t>
            </a:r>
            <a:r>
              <a:rPr lang="en-US" dirty="0" err="1"/>
              <a:t>Daveau</a:t>
            </a:r>
            <a:r>
              <a:rPr lang="en-US" dirty="0"/>
              <a:t>*</a:t>
            </a:r>
          </a:p>
          <a:p>
            <a:r>
              <a:rPr lang="en-US" dirty="0"/>
              <a:t>Evan </a:t>
            </a:r>
            <a:r>
              <a:rPr lang="en-US" dirty="0" err="1"/>
              <a:t>MacQuarrie</a:t>
            </a:r>
            <a:r>
              <a:rPr lang="en-US" dirty="0"/>
              <a:t>*</a:t>
            </a:r>
          </a:p>
          <a:p>
            <a:endParaRPr lang="en-US" dirty="0"/>
          </a:p>
          <a:p>
            <a:r>
              <a:rPr lang="en-US" u="sng" dirty="0"/>
              <a:t>Sunil Bhave Group (Purdue ECE) </a:t>
            </a:r>
            <a:endParaRPr lang="en-US" dirty="0"/>
          </a:p>
          <a:p>
            <a:r>
              <a:rPr lang="en-US" dirty="0"/>
              <a:t>Noah Opondo</a:t>
            </a:r>
          </a:p>
          <a:p>
            <a:r>
              <a:rPr lang="en-US" dirty="0"/>
              <a:t>Alex Jiang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790067" y="1305556"/>
            <a:ext cx="1771460" cy="2227400"/>
            <a:chOff x="304800" y="3558658"/>
            <a:chExt cx="1396952" cy="1756501"/>
          </a:xfrm>
        </p:grpSpPr>
        <p:pic>
          <p:nvPicPr>
            <p:cNvPr id="17" name="Picture 8" descr="http://fuchs.research.engineering.cornell.edu/sites/default/files/styles/members/public/members/evan_1.jpg?itok=c-OTYpI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0" b="24000"/>
            <a:stretch/>
          </p:blipFill>
          <p:spPr bwMode="auto">
            <a:xfrm>
              <a:off x="304800" y="3558658"/>
              <a:ext cx="1396952" cy="1396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98389" y="494582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Evan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7155885" y="6092853"/>
            <a:ext cx="3200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45000"/>
          <a:stretch/>
        </p:blipFill>
        <p:spPr>
          <a:xfrm rot="5400000">
            <a:off x="6418018" y="2870699"/>
            <a:ext cx="1876140" cy="434897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2000" y="1295400"/>
            <a:ext cx="1771211" cy="2211104"/>
            <a:chOff x="3920746" y="908777"/>
            <a:chExt cx="1419391" cy="17719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71"/>
            <a:stretch/>
          </p:blipFill>
          <p:spPr>
            <a:xfrm>
              <a:off x="3920746" y="908777"/>
              <a:ext cx="1419391" cy="140257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269072" y="2311352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Huiyao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81000" y="405072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*group alumni</a:t>
            </a:r>
          </a:p>
        </p:txBody>
      </p:sp>
      <p:sp>
        <p:nvSpPr>
          <p:cNvPr id="6" name="Rectangle 5"/>
          <p:cNvSpPr/>
          <p:nvPr/>
        </p:nvSpPr>
        <p:spPr>
          <a:xfrm>
            <a:off x="4438211" y="1145677"/>
            <a:ext cx="1981200" cy="230443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C833A-8417-43F5-ABA6-E4D6326617FE}"/>
              </a:ext>
            </a:extLst>
          </p:cNvPr>
          <p:cNvSpPr txBox="1"/>
          <p:nvPr/>
        </p:nvSpPr>
        <p:spPr>
          <a:xfrm>
            <a:off x="9195510" y="307701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Raphaël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506A3C3-60A3-492D-BB61-7C6048728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9"/>
          <a:stretch/>
        </p:blipFill>
        <p:spPr bwMode="auto">
          <a:xfrm>
            <a:off x="8932183" y="1318965"/>
            <a:ext cx="1505934" cy="177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285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Characterization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55600" y="1524000"/>
            <a:ext cx="3352800" cy="1971676"/>
            <a:chOff x="381000" y="1219200"/>
            <a:chExt cx="3352800" cy="1971676"/>
          </a:xfrm>
        </p:grpSpPr>
        <p:pic>
          <p:nvPicPr>
            <p:cNvPr id="6" name="Picture 5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45" b="56273"/>
            <a:stretch/>
          </p:blipFill>
          <p:spPr bwMode="auto">
            <a:xfrm>
              <a:off x="431800" y="1219200"/>
              <a:ext cx="3200400" cy="190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2176463" y="2952751"/>
              <a:ext cx="1557337" cy="23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1800" y="2895600"/>
              <a:ext cx="2540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" y="1219200"/>
              <a:ext cx="3048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5600" y="996434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Polarizes nuclear spins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57400" y="1365766"/>
            <a:ext cx="152400" cy="529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83149" y="2476500"/>
            <a:ext cx="9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~3.15 GHz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38200" y="3775081"/>
            <a:ext cx="2100530" cy="1964583"/>
            <a:chOff x="838200" y="3775081"/>
            <a:chExt cx="2100530" cy="1964583"/>
          </a:xfrm>
        </p:grpSpPr>
        <p:pic>
          <p:nvPicPr>
            <p:cNvPr id="23" name="Picture 22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75" t="42965" r="50906" b="27884"/>
            <a:stretch/>
          </p:blipFill>
          <p:spPr bwMode="auto">
            <a:xfrm>
              <a:off x="838200" y="4054475"/>
              <a:ext cx="2100530" cy="1685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1214810" y="3775081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Spectroscopy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708400" y="1007868"/>
            <a:ext cx="3651052" cy="4945507"/>
            <a:chOff x="3708400" y="1007868"/>
            <a:chExt cx="3651052" cy="4945507"/>
          </a:xfrm>
        </p:grpSpPr>
        <p:grpSp>
          <p:nvGrpSpPr>
            <p:cNvPr id="22" name="Group 21"/>
            <p:cNvGrpSpPr/>
            <p:nvPr/>
          </p:nvGrpSpPr>
          <p:grpSpPr>
            <a:xfrm>
              <a:off x="3708400" y="1596786"/>
              <a:ext cx="3651052" cy="4356589"/>
              <a:chOff x="4035623" y="1733550"/>
              <a:chExt cx="3651052" cy="435658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343400" y="1733550"/>
                <a:ext cx="3343275" cy="4356589"/>
                <a:chOff x="4343400" y="1733550"/>
                <a:chExt cx="3343275" cy="4356589"/>
              </a:xfrm>
            </p:grpSpPr>
            <p:pic>
              <p:nvPicPr>
                <p:cNvPr id="8" name="Picture 7"/>
                <p:cNvPicPr/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17"/>
                <a:stretch/>
              </p:blipFill>
              <p:spPr bwMode="auto">
                <a:xfrm>
                  <a:off x="4384675" y="1733550"/>
                  <a:ext cx="3302000" cy="43565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" name="Rounded Rectangle 17"/>
                <p:cNvSpPr/>
                <p:nvPr/>
              </p:nvSpPr>
              <p:spPr>
                <a:xfrm>
                  <a:off x="4343400" y="3352800"/>
                  <a:ext cx="165100" cy="17145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 rot="16200000">
                <a:off x="3968137" y="3801286"/>
                <a:ext cx="4427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P</a:t>
                </a:r>
                <a:r>
                  <a:rPr lang="en-US" sz="1400" b="1" baseline="-25000" dirty="0"/>
                  <a:t>+1</a:t>
                </a:r>
                <a:endParaRPr lang="en-US" sz="1400" b="1" dirty="0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4563710" y="1007868"/>
              <a:ext cx="2481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Acoustically-driven Rabi oscillations</a:t>
              </a:r>
            </a:p>
          </p:txBody>
        </p:sp>
      </p:grpSp>
      <p:pic>
        <p:nvPicPr>
          <p:cNvPr id="28" name="Picture 2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5" r="49446"/>
          <a:stretch/>
        </p:blipFill>
        <p:spPr bwMode="auto">
          <a:xfrm>
            <a:off x="7400726" y="2332237"/>
            <a:ext cx="4419600" cy="156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7781726" y="165419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Ramsey fringes in single and double quantum basis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3326" y="4003460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Double-quantum {+1,-1} basis is more sensitive for </a:t>
            </a:r>
            <a:r>
              <a:rPr lang="en-US" dirty="0" err="1"/>
              <a:t>magnetometry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quantum control can enable new </a:t>
            </a:r>
            <a:r>
              <a:rPr lang="en-US" dirty="0" err="1"/>
              <a:t>magnetometry</a:t>
            </a:r>
            <a:r>
              <a:rPr lang="en-US" dirty="0"/>
              <a:t> sequences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98727" y="6033191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power efficient as the magnetic antenna!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4700" y="578643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~100% polarization of </a:t>
            </a:r>
            <a:r>
              <a:rPr lang="en-US" baseline="30000" dirty="0"/>
              <a:t>14</a:t>
            </a:r>
            <a:r>
              <a:rPr lang="en-US" dirty="0"/>
              <a:t>N nuclear spins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20000" y="5767375"/>
            <a:ext cx="384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H. Y. Chen, N. F. Opondo, B. Jiang, E. R. </a:t>
            </a:r>
            <a:r>
              <a:rPr lang="en-US" sz="1400" dirty="0" err="1"/>
              <a:t>MacQuarrie</a:t>
            </a:r>
            <a:r>
              <a:rPr lang="en-US" sz="1400" dirty="0"/>
              <a:t>, R. S. </a:t>
            </a:r>
            <a:r>
              <a:rPr lang="en-US" sz="1400" dirty="0" err="1"/>
              <a:t>Daveau</a:t>
            </a:r>
            <a:r>
              <a:rPr lang="en-US" sz="1400" dirty="0"/>
              <a:t>, S. A. Bhave, and G. D. Fuchs, </a:t>
            </a:r>
            <a:r>
              <a:rPr lang="en-US" sz="1400" i="1" dirty="0"/>
              <a:t>Nano Letters</a:t>
            </a:r>
            <a:r>
              <a:rPr lang="en-US" sz="1400" dirty="0"/>
              <a:t> 19, 7021-7027 (2019)</a:t>
            </a:r>
          </a:p>
        </p:txBody>
      </p:sp>
    </p:spTree>
    <p:extLst>
      <p:ext uri="{BB962C8B-B14F-4D97-AF65-F5344CB8AC3E}">
        <p14:creationId xmlns:p14="http://schemas.microsoft.com/office/powerpoint/2010/main" val="282045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8737600" y="6345470"/>
            <a:ext cx="2844800" cy="365125"/>
          </a:xfrm>
        </p:spPr>
        <p:txBody>
          <a:bodyPr/>
          <a:lstStyle/>
          <a:p>
            <a:fld id="{26570B02-0D91-48E3-8FE1-5F56E116E6B8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185970"/>
            <a:ext cx="548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1. Engineering the optical transition using orbital-state resonance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34416" y="1080896"/>
            <a:ext cx="4682061" cy="1162308"/>
            <a:chOff x="5100840" y="5541073"/>
            <a:chExt cx="3571671" cy="886657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3"/>
            <a:srcRect l="10455" t="16589" r="2943" b="59872"/>
            <a:stretch/>
          </p:blipFill>
          <p:spPr>
            <a:xfrm>
              <a:off x="5100840" y="5541073"/>
              <a:ext cx="3571671" cy="88665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121300" y="5638800"/>
              <a:ext cx="213891" cy="172641"/>
            </a:xfrm>
            <a:prstGeom prst="rect">
              <a:avLst/>
            </a:prstGeom>
            <a:solidFill>
              <a:srgbClr val="352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14400" y="2913819"/>
            <a:ext cx="57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2. Engineering stronger spin-phonon coupling by reducing resonator volume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b="6472"/>
          <a:stretch/>
        </p:blipFill>
        <p:spPr>
          <a:xfrm>
            <a:off x="6781799" y="2360958"/>
            <a:ext cx="2093647" cy="17408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821813"/>
            <a:ext cx="1766456" cy="8135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4400" y="4641668"/>
            <a:ext cx="57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/>
              <a:t>3. Revisiting ground-state spin-strain: the single quantum transition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184" y="4188126"/>
            <a:ext cx="5322408" cy="208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99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resonance driven by an ac strain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3399" y="3505200"/>
                <a:ext cx="8010635" cy="2523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sz="2000" dirty="0">
                    <a:solidFill>
                      <a:srgbClr val="0000FF"/>
                    </a:solidFill>
                  </a:rPr>
                  <a:t>Transverse B-field </a:t>
                </a:r>
                <a:r>
                  <a:rPr lang="en-US" sz="2000" dirty="0"/>
                  <a:t>couples</a:t>
                </a:r>
                <a:r>
                  <a:rPr lang="en-US" sz="20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000" dirty="0"/>
                  <a:t> &amp;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2000" dirty="0"/>
                  <a:t> 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000" dirty="0"/>
                  <a:t> &amp;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/>
                  <a:t>(single quantum)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n-US" sz="2000" dirty="0"/>
                  <a:t>Conventional magnetic resonance spin control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=±1</m:t>
                    </m:r>
                  </m:oMath>
                </a14:m>
                <a:r>
                  <a:rPr lang="en-US" sz="2000" dirty="0"/>
                  <a:t> selection rule</a:t>
                </a:r>
              </a:p>
              <a:p>
                <a:pPr lvl="1"/>
                <a:endParaRPr lang="en-US" sz="2000" dirty="0"/>
              </a:p>
              <a:p>
                <a:pPr>
                  <a:buClrTx/>
                </a:pPr>
                <a:r>
                  <a:rPr lang="en-US" sz="2000" dirty="0">
                    <a:solidFill>
                      <a:srgbClr val="009600"/>
                    </a:solidFill>
                  </a:rPr>
                  <a:t>Transverse strain </a:t>
                </a:r>
                <a:r>
                  <a:rPr lang="en-US" sz="2000" dirty="0"/>
                  <a:t>couples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smtClean="0">
                        <a:latin typeface="Cambria Math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2000" dirty="0"/>
                  <a:t> &amp;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2000" dirty="0"/>
                  <a:t> (single or double)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:r>
                  <a:rPr lang="en-US" sz="2000" dirty="0"/>
                  <a:t>NV spin controlled by lattice stress/strain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→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=±2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±1</m:t>
                    </m:r>
                  </m:oMath>
                </a14:m>
                <a:r>
                  <a:rPr lang="en-US" sz="2000" dirty="0"/>
                  <a:t> selection rule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" y="3505200"/>
                <a:ext cx="8010635" cy="2523768"/>
              </a:xfrm>
              <a:prstGeom prst="rect">
                <a:avLst/>
              </a:prstGeom>
              <a:blipFill>
                <a:blip r:embed="rId2"/>
                <a:stretch>
                  <a:fillRect l="-760" t="-19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9028723" y="3118493"/>
            <a:ext cx="2872154" cy="2509415"/>
            <a:chOff x="8573611" y="3181290"/>
            <a:chExt cx="2872154" cy="2509415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8573611" y="3657600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220200" y="5257800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9877474" y="4267200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9220200" y="3733800"/>
              <a:ext cx="457200" cy="1447800"/>
            </a:xfrm>
            <a:prstGeom prst="straightConnector1">
              <a:avLst/>
            </a:prstGeom>
            <a:ln w="28575">
              <a:solidFill>
                <a:srgbClr val="2727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9525000" y="3733800"/>
              <a:ext cx="939800" cy="45720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10058400" y="4419600"/>
              <a:ext cx="406400" cy="762000"/>
            </a:xfrm>
            <a:prstGeom prst="straightConnector1">
              <a:avLst/>
            </a:prstGeom>
            <a:ln w="28575">
              <a:solidFill>
                <a:srgbClr val="2727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8737600" y="3181290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7600" y="3181290"/>
                  <a:ext cx="982639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119697" r="-38509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9376580" y="5290595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6580" y="5290595"/>
                  <a:ext cx="982639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119697" r="-28571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0463126" y="3807287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3126" y="3807287"/>
                  <a:ext cx="982639" cy="400110"/>
                </a:xfrm>
                <a:prstGeom prst="rect">
                  <a:avLst/>
                </a:prstGeom>
                <a:blipFill>
                  <a:blip r:embed="rId27"/>
                  <a:stretch>
                    <a:fillRect t="-119697" r="-39130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/>
            <p:cNvCxnSpPr/>
            <p:nvPr/>
          </p:nvCxnSpPr>
          <p:spPr>
            <a:xfrm flipH="1" flipV="1">
              <a:off x="8991600" y="3733800"/>
              <a:ext cx="457200" cy="144780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10254842" y="4457700"/>
              <a:ext cx="410032" cy="72390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1921327" y="5987025"/>
            <a:ext cx="407996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Bennett et al. PRL 2013 [Theory @ Harvard]</a:t>
            </a:r>
          </a:p>
          <a:p>
            <a:r>
              <a:rPr lang="en-US" sz="1400" dirty="0" err="1"/>
              <a:t>MacQuarrie</a:t>
            </a:r>
            <a:r>
              <a:rPr lang="en-US" sz="1400" dirty="0"/>
              <a:t>, … GDF, PRL (2013) </a:t>
            </a:r>
          </a:p>
          <a:p>
            <a:r>
              <a:rPr lang="en-US" sz="1400" dirty="0" err="1"/>
              <a:t>Udvarhelyi</a:t>
            </a:r>
            <a:r>
              <a:rPr lang="en-US" sz="1400" dirty="0"/>
              <a:t> et al., PRB 2019 [Theory @Budapest]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963274" y="6085624"/>
                <a:ext cx="4466726" cy="7432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kern="0" smtClean="0">
                            <a:solidFill>
                              <a:srgbClr val="0096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kern="0" smtClean="0">
                            <a:solidFill>
                              <a:srgbClr val="0096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a</m:t>
                        </m:r>
                      </m:e>
                      <m:sub>
                        <m:r>
                          <a:rPr lang="en-US" sz="1400" b="0" i="0" kern="0" smtClean="0">
                            <a:solidFill>
                              <a:srgbClr val="0096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sz="1400" b="0" i="1" kern="0" smtClean="0">
                        <a:solidFill>
                          <a:srgbClr val="0096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sz="1400" i="1" kern="0">
                        <a:solidFill>
                          <a:srgbClr val="009600"/>
                        </a:solidFill>
                        <a:latin typeface="Cambria Math" panose="02040503050406030204" pitchFamily="18" charset="0"/>
                        <a:ea typeface="Cambria Math"/>
                      </a:rPr>
                      <m:t>&amp;</m:t>
                    </m:r>
                    <m:r>
                      <a:rPr lang="en-US" sz="1400" b="0" i="1" kern="0" smtClean="0">
                        <a:solidFill>
                          <a:srgbClr val="0096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sz="1400" i="1" kern="0" smtClean="0">
                        <a:solidFill>
                          <a:srgbClr val="009600"/>
                        </a:solidFill>
                        <a:latin typeface="Cambria Math" panose="02040503050406030204" pitchFamily="18" charset="0"/>
                        <a:ea typeface="Cambria Math"/>
                      </a:rPr>
                      <m:t>𝑏</m:t>
                    </m:r>
                  </m:oMath>
                </a14:m>
                <a:r>
                  <a:rPr lang="en-US" sz="1400" dirty="0"/>
                  <a:t> using cantilevers:</a:t>
                </a:r>
              </a:p>
              <a:p>
                <a:r>
                  <a:rPr lang="en-US" sz="1400" dirty="0" err="1"/>
                  <a:t>Ovartchaiyapong</a:t>
                </a:r>
                <a:r>
                  <a:rPr lang="en-US" sz="1400" dirty="0"/>
                  <a:t> </a:t>
                </a:r>
                <a:r>
                  <a:rPr lang="en-US" sz="1400" i="1" dirty="0"/>
                  <a:t>et al., Nat. Comm</a:t>
                </a:r>
                <a:r>
                  <a:rPr lang="en-US" sz="1400" dirty="0"/>
                  <a:t>. (2014) [UCSB]</a:t>
                </a:r>
              </a:p>
              <a:p>
                <a:r>
                  <a:rPr lang="en-US" sz="1400" dirty="0" err="1"/>
                  <a:t>Teissier</a:t>
                </a:r>
                <a:r>
                  <a:rPr lang="en-US" sz="1400" dirty="0"/>
                  <a:t> </a:t>
                </a:r>
                <a:r>
                  <a:rPr lang="en-US" sz="1400" i="1" dirty="0"/>
                  <a:t>et al., PRL </a:t>
                </a:r>
                <a:r>
                  <a:rPr lang="en-US" sz="1400" dirty="0"/>
                  <a:t>(2014) [Basel]</a:t>
                </a: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274" y="6085624"/>
                <a:ext cx="4466726" cy="743280"/>
              </a:xfrm>
              <a:prstGeom prst="rect">
                <a:avLst/>
              </a:prstGeom>
              <a:blipFill>
                <a:blip r:embed="rId28"/>
                <a:stretch>
                  <a:fillRect l="-409" t="-820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96B20009-C76A-4B09-8D46-43FB3AB1B5DF}"/>
              </a:ext>
            </a:extLst>
          </p:cNvPr>
          <p:cNvGrpSpPr/>
          <p:nvPr/>
        </p:nvGrpSpPr>
        <p:grpSpPr>
          <a:xfrm>
            <a:off x="-139038" y="828016"/>
            <a:ext cx="9018989" cy="2410004"/>
            <a:chOff x="1188134" y="1903368"/>
            <a:chExt cx="9018989" cy="24100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1311553-621B-4553-BA59-489114FF7E5F}"/>
                    </a:ext>
                  </a:extLst>
                </p:cNvPr>
                <p:cNvSpPr txBox="1"/>
                <p:nvPr/>
              </p:nvSpPr>
              <p:spPr>
                <a:xfrm>
                  <a:off x="4822082" y="1903368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2082" y="1903368"/>
                  <a:ext cx="982639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21538" r="-28571" b="-18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48191C-2A5C-41C8-AD61-8EECE4ED88E8}"/>
                    </a:ext>
                  </a:extLst>
                </p:cNvPr>
                <p:cNvSpPr txBox="1"/>
                <p:nvPr/>
              </p:nvSpPr>
              <p:spPr>
                <a:xfrm>
                  <a:off x="7446348" y="1917825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6348" y="1917825"/>
                  <a:ext cx="982639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19697" r="-39130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57A0B137-C06D-4F3E-AA33-77771AAA8294}"/>
                    </a:ext>
                  </a:extLst>
                </p:cNvPr>
                <p:cNvSpPr txBox="1"/>
                <p:nvPr/>
              </p:nvSpPr>
              <p:spPr>
                <a:xfrm>
                  <a:off x="2672828" y="1915528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828" y="1915528"/>
                  <a:ext cx="982639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21538" r="-39130" b="-18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3F6846F-3D6F-44F9-9C05-DA16BFF913D6}"/>
                    </a:ext>
                  </a:extLst>
                </p:cNvPr>
                <p:cNvSpPr txBox="1"/>
                <p:nvPr/>
              </p:nvSpPr>
              <p:spPr>
                <a:xfrm>
                  <a:off x="9220839" y="2366629"/>
                  <a:ext cx="98263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0839" y="2366629"/>
                  <a:ext cx="982639" cy="400110"/>
                </a:xfrm>
                <a:prstGeom prst="rect">
                  <a:avLst/>
                </a:prstGeom>
                <a:blipFill>
                  <a:blip r:embed="rId21"/>
                  <a:stretch>
                    <a:fillRect t="-121538" r="-38272" b="-18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C2BFE26-8374-42A1-A8BA-673D93E29CA6}"/>
                    </a:ext>
                  </a:extLst>
                </p:cNvPr>
                <p:cNvSpPr txBox="1"/>
                <p:nvPr/>
              </p:nvSpPr>
              <p:spPr>
                <a:xfrm>
                  <a:off x="9188841" y="3006155"/>
                  <a:ext cx="98263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8841" y="3006155"/>
                  <a:ext cx="982639" cy="400110"/>
                </a:xfrm>
                <a:prstGeom prst="rect">
                  <a:avLst/>
                </a:prstGeom>
                <a:blipFill>
                  <a:blip r:embed="rId22"/>
                  <a:stretch>
                    <a:fillRect t="-121538" r="-29193" b="-18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D5D35211-7C68-4183-B262-FDF90BBE2172}"/>
                    </a:ext>
                  </a:extLst>
                </p:cNvPr>
                <p:cNvSpPr txBox="1"/>
                <p:nvPr/>
              </p:nvSpPr>
              <p:spPr>
                <a:xfrm>
                  <a:off x="9224484" y="3624727"/>
                  <a:ext cx="98263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4484" y="3624727"/>
                  <a:ext cx="982639" cy="400110"/>
                </a:xfrm>
                <a:prstGeom prst="rect">
                  <a:avLst/>
                </a:prstGeom>
                <a:blipFill>
                  <a:blip r:embed="rId23"/>
                  <a:stretch>
                    <a:fillRect t="-119697" r="-39130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2934816-A1AC-47F5-BEB3-A205D2510BEC}"/>
                    </a:ext>
                  </a:extLst>
                </p:cNvPr>
                <p:cNvSpPr txBox="1"/>
                <p:nvPr/>
              </p:nvSpPr>
              <p:spPr>
                <a:xfrm>
                  <a:off x="1188134" y="2231392"/>
                  <a:ext cx="8434745" cy="20819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kern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ysClr val="windowText" lastClr="000000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ysClr val="windowText" lastClr="000000"/>
                                </a:solidFill>
                                <a:latin typeface="Cambria Math"/>
                              </a:rPr>
                              <m:t>𝑁𝑉</m:t>
                            </m:r>
                          </m:sub>
                        </m:sSub>
                        <m:r>
                          <a:rPr lang="en-US" sz="2000" i="1" kern="0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en-US" sz="200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0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00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en-US" sz="2000" i="1" ker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𝑍𝑍</m:t>
                                      </m:r>
                                    </m:sub>
                                  </m:sSub>
                                  <m:r>
                                    <a:rPr lang="en-US" sz="2000" i="1" ker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 kern="0" smtClea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/>
                                        </a:rPr>
                                        <m:t>𝑁𝑉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/>
                                        </a:rPr>
                                        <m:t>||</m:t>
                                      </m:r>
                                    </m:sub>
                                  </m:sSub>
                                </m:e>
                                <m:e>
                                  <m:f>
                                    <m:fPr>
                                      <m:ctrlPr>
                                        <a:rPr lang="en-US" sz="2000" i="1" kern="0" smtClea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𝑁𝑉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000" i="1" kern="0" smtClean="0">
                                      <a:solidFill>
                                        <a:srgbClr val="00905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𝑏</m:t>
                                  </m:r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′</m:t>
                                  </m:r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𝑧𝑧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b="0" i="1" kern="0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sz="2000" b="0" i="1" kern="0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𝑍𝑍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sz="2000" i="1" kern="0" smtClea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𝑁𝑉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𝑏</m:t>
                                  </m:r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′</m:t>
                                  </m:r>
                                  <m:sSub>
                                    <m:sSubPr>
                                      <m:ctrlPr>
                                        <a:rPr lang="en-US" sz="2000" b="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𝑧𝑧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 ker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sz="2000" i="1" kern="0" smtClea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𝑁𝑉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𝑏</m:t>
                                  </m:r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′</m:t>
                                  </m:r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𝑧𝑧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000" b="0" i="1" kern="0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sz="2000" b="0" i="1" kern="0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𝑍𝑍</m:t>
                                      </m:r>
                                    </m:sub>
                                  </m:sSub>
                                </m:e>
                                <m:e>
                                  <m:f>
                                    <m:fPr>
                                      <m:ctrlPr>
                                        <a:rPr lang="en-US" sz="2000" i="1" kern="0" smtClea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𝑁𝑉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𝑏</m:t>
                                  </m:r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′</m:t>
                                  </m:r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𝑧𝑧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0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𝑍</m:t>
                                      </m:r>
                                      <m: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𝑍</m:t>
                                      </m:r>
                                    </m:sub>
                                  </m:sSub>
                                  <m:r>
                                    <a:rPr lang="en-US" sz="20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 kern="0" smtClea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sz="2000" i="1" kern="0" smtClea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𝑁𝑉</m:t>
                                          </m:r>
                                        </m:sub>
                                      </m:sSub>
                                      <m: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/>
                                        </a:rPr>
                                        <m:t>||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8134" y="2231392"/>
                  <a:ext cx="8434745" cy="2081980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328070A-3F43-46A8-9362-02FD6455D63F}"/>
              </a:ext>
            </a:extLst>
          </p:cNvPr>
          <p:cNvGrpSpPr/>
          <p:nvPr/>
        </p:nvGrpSpPr>
        <p:grpSpPr>
          <a:xfrm>
            <a:off x="8352988" y="931970"/>
            <a:ext cx="3451316" cy="2049590"/>
            <a:chOff x="8780365" y="4311495"/>
            <a:chExt cx="3451316" cy="20495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ontent Placeholder 2">
                  <a:extLst>
                    <a:ext uri="{FF2B5EF4-FFF2-40B4-BE49-F238E27FC236}">
                      <a16:creationId xmlns:a16="http://schemas.microsoft.com/office/drawing/2014/main" id="{C5B32F8A-8531-42D4-991D-1C9D2F81B9D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80365" y="4802423"/>
                  <a:ext cx="2804004" cy="621299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457200" lvl="1" indent="0">
                    <a:spcBef>
                      <a:spcPts val="0"/>
                    </a:spcBef>
                    <a:buClr>
                      <a:schemeClr val="tx1"/>
                    </a:buClr>
                    <a:buNone/>
                  </a:pPr>
                  <a14:m>
                    <m:oMath xmlns:m="http://schemas.openxmlformats.org/officeDocument/2006/math">
                      <m:r>
                        <a:rPr lang="en-US" sz="2400" i="1" kern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Cambria Math"/>
                        </a:rPr>
                        <m:t>𝑏</m:t>
                      </m:r>
                    </m:oMath>
                  </a14:m>
                  <a:r>
                    <a:rPr lang="en-US" sz="18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= 2.3(3) MHz/</a:t>
                  </a:r>
                  <a:r>
                    <a:rPr lang="en-US" sz="1800" dirty="0" err="1">
                      <a:solidFill>
                        <a:schemeClr val="accent6">
                          <a:lumMod val="75000"/>
                        </a:schemeClr>
                      </a:solidFill>
                    </a:rPr>
                    <a:t>GPa</a:t>
                  </a:r>
                  <a:endParaRPr lang="en-US" sz="18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0365" y="4802423"/>
                  <a:ext cx="2804004" cy="621299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00B74DB6-718D-4F51-A293-A34E3BF0306F}"/>
                    </a:ext>
                  </a:extLst>
                </p:cNvPr>
                <p:cNvSpPr txBox="1"/>
                <p:nvPr/>
              </p:nvSpPr>
              <p:spPr>
                <a:xfrm>
                  <a:off x="9255379" y="4311495"/>
                  <a:ext cx="2498633" cy="4531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tx1"/>
                      </a:solidFill>
                    </a:rPr>
                    <a:t>= 4.86(2) MHz/</a:t>
                  </a:r>
                  <a:r>
                    <a:rPr lang="en-US" dirty="0" err="1">
                      <a:solidFill>
                        <a:schemeClr val="tx1"/>
                      </a:solidFill>
                    </a:rPr>
                    <a:t>GPa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5379" y="4311495"/>
                  <a:ext cx="2498633" cy="453137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 r="-1220" b="-17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DD23DD6-00BE-4D18-AF04-3B01F5002B1D}"/>
                    </a:ext>
                  </a:extLst>
                </p:cNvPr>
                <p:cNvSpPr txBox="1"/>
                <p:nvPr/>
              </p:nvSpPr>
              <p:spPr>
                <a:xfrm>
                  <a:off x="9286731" y="5316126"/>
                  <a:ext cx="2905269" cy="7301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9051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sz="2400" b="0" i="1" smtClean="0">
                          <a:solidFill>
                            <a:srgbClr val="009051"/>
                          </a:solidFill>
                          <a:latin typeface="Cambria Math" charset="0"/>
                        </a:rPr>
                        <m:t>′</m:t>
                      </m:r>
                    </m:oMath>
                  </a14:m>
                  <a:r>
                    <a:rPr lang="en-US" dirty="0">
                      <a:solidFill>
                        <a:srgbClr val="009051"/>
                      </a:solidFill>
                    </a:rPr>
                    <a:t> = ???</a:t>
                  </a:r>
                </a:p>
                <a:p>
                  <a:r>
                    <a:rPr lang="en-US" dirty="0">
                      <a:solidFill>
                        <a:srgbClr val="009051"/>
                      </a:solidFill>
                    </a:rPr>
                    <a:t>(DFT predicts ~0.06</a:t>
                  </a:r>
                  <a:r>
                    <a:rPr lang="en-US" i="1" dirty="0">
                      <a:solidFill>
                        <a:srgbClr val="009051"/>
                      </a:solidFill>
                    </a:rPr>
                    <a:t>b</a:t>
                  </a:r>
                  <a:r>
                    <a:rPr lang="en-US" dirty="0">
                      <a:solidFill>
                        <a:srgbClr val="009051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6731" y="5316126"/>
                  <a:ext cx="2905269" cy="730136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 l="-1677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5D7C86A-AEEA-4073-9958-2906FF11FB40}"/>
                </a:ext>
              </a:extLst>
            </p:cNvPr>
            <p:cNvSpPr/>
            <p:nvPr/>
          </p:nvSpPr>
          <p:spPr>
            <a:xfrm>
              <a:off x="9270619" y="6053308"/>
              <a:ext cx="29610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P. </a:t>
              </a:r>
              <a:r>
                <a:rPr lang="en-US" sz="1400" dirty="0" err="1">
                  <a:latin typeface="Arial" charset="0"/>
                  <a:ea typeface="Arial" charset="0"/>
                  <a:cs typeface="Arial" charset="0"/>
                </a:rPr>
                <a:t>Udvarhelyi</a:t>
              </a:r>
              <a:r>
                <a:rPr lang="en-US" sz="1400" dirty="0">
                  <a:latin typeface="Arial" charset="0"/>
                  <a:ea typeface="Arial" charset="0"/>
                  <a:cs typeface="Arial" charset="0"/>
                </a:rPr>
                <a:t>, PR B  (2018).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985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Decomposing the driving field vectors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08845" y="943523"/>
            <a:ext cx="2413000" cy="2108318"/>
            <a:chOff x="583474" y="1244482"/>
            <a:chExt cx="2413000" cy="2108318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1701074" y="1981200"/>
              <a:ext cx="1295400" cy="137160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583474" y="2971800"/>
              <a:ext cx="1143000" cy="381000"/>
            </a:xfrm>
            <a:prstGeom prst="straightConnector1">
              <a:avLst/>
            </a:prstGeom>
            <a:ln w="57150">
              <a:solidFill>
                <a:srgbClr val="2727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488474" y="2536261"/>
                  <a:ext cx="4566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oMath>
                    </m:oMathPara>
                  </a14:m>
                  <a:endParaRPr lang="en-US" sz="24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8474" y="2536261"/>
                  <a:ext cx="456663" cy="461665"/>
                </a:xfrm>
                <a:prstGeom prst="rect">
                  <a:avLst/>
                </a:prstGeom>
                <a:blipFill>
                  <a:blip r:embed="rId2"/>
                  <a:stretch>
                    <a:fillRect t="-17333" r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53849" y="2583625"/>
                  <a:ext cx="407291" cy="4029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rgbClr val="2727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2727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2727FF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849" y="2583625"/>
                  <a:ext cx="407291" cy="4029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/>
            <p:cNvCxnSpPr/>
            <p:nvPr/>
          </p:nvCxnSpPr>
          <p:spPr>
            <a:xfrm flipV="1">
              <a:off x="1701074" y="1600200"/>
              <a:ext cx="177800" cy="175230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27299" y="1244482"/>
              <a:ext cx="1903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Total driving field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09600" y="3556674"/>
                <a:ext cx="7416800" cy="3020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phase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acc>
                  </m:oMath>
                </a14:m>
                <a:r>
                  <a:rPr lang="en-US" dirty="0"/>
                  <a:t> depend on detuning from the mechanical resonance in a know-able way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total SQ driving field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</m:sup>
                    </m:sSubSup>
                    <m:r>
                      <a:rPr lang="en-US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hr-HR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2B50F9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solidFill>
                                  <a:srgbClr val="2B50F9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B50F9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rgbClr val="2B50F9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2B50F9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𝜔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𝜙</m:t>
                            </m:r>
                          </m:sup>
                        </m:sSup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𝜎</m:t>
                            </m:r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𝜔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e>
                    </m:d>
                  </m:oMath>
                </a14:m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B50F9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rgbClr val="2B50F9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𝛀</m:t>
                        </m:r>
                      </m:e>
                      <m:sub>
                        <m:r>
                          <a:rPr lang="en-US" i="1">
                            <a:solidFill>
                              <a:srgbClr val="2B50F9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 (on the transducer   )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𝛽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2B50F9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b="1">
                            <a:solidFill>
                              <a:srgbClr val="2B50F9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2B50F9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𝐵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2B50F9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b="0" i="1">
                            <a:solidFill>
                              <a:srgbClr val="2B50F9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2B50F9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dirty="0"/>
                  <a:t> (at the leads   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b="1">
                            <a:solidFill>
                              <a:srgbClr val="00B05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𝛀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(SQ stress Rabi)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𝛀</m:t>
                        </m:r>
                      </m:e>
                      <m:sub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(DQ stress Rabi)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All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𝛀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p>
                  </m:oMath>
                </a14:m>
                <a:r>
                  <a:rPr lang="en-US" dirty="0"/>
                  <a:t> depend on the resonator properties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Therefore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</m:sup>
                    </m:sSubSup>
                    <m:r>
                      <a:rPr lang="en-US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𝜔</m:t>
                    </m:r>
                    <m:r>
                      <a:rPr lang="en-US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)=</m:t>
                    </m:r>
                    <m:d>
                      <m:dPr>
                        <m:begChr m:val="|"/>
                        <m:endChr m:val="|"/>
                        <m:ctrlPr>
                          <a:rPr lang="hr-HR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𝛽</m:t>
                        </m:r>
                        <m:r>
                          <a:rPr lang="en-US" b="1">
                            <a:solidFill>
                              <a:srgbClr val="2B50F9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𝛀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2B50F9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B50F9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B50F9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rgbClr val="2B50F9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2B50F9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𝜔</m:t>
                            </m:r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𝜙</m:t>
                            </m:r>
                          </m:sup>
                        </m:sSup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±</m:t>
                        </m:r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𝛼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𝜎</m:t>
                            </m:r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𝜔</m:t>
                        </m:r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=1.3</m:t>
                    </m:r>
                  </m:oMath>
                </a14:m>
                <a:r>
                  <a:rPr lang="en-US" dirty="0"/>
                  <a:t> (by comparing Rabi at     and      at another frequency)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is the primary unknown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556674"/>
                <a:ext cx="7416800" cy="3020186"/>
              </a:xfrm>
              <a:prstGeom prst="rect">
                <a:avLst/>
              </a:prstGeom>
              <a:blipFill>
                <a:blip r:embed="rId4"/>
                <a:stretch>
                  <a:fillRect l="-493" t="-1411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rc 27"/>
          <p:cNvSpPr/>
          <p:nvPr/>
        </p:nvSpPr>
        <p:spPr>
          <a:xfrm>
            <a:off x="1663337" y="2801286"/>
            <a:ext cx="516193" cy="506171"/>
          </a:xfrm>
          <a:prstGeom prst="arc">
            <a:avLst>
              <a:gd name="adj1" fmla="val 12384086"/>
              <a:gd name="adj2" fmla="val 1860806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599979" y="2449140"/>
                <a:ext cx="4108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979" y="2449140"/>
                <a:ext cx="410817" cy="369332"/>
              </a:xfrm>
              <a:prstGeom prst="rect">
                <a:avLst/>
              </a:prstGeom>
              <a:blipFill>
                <a:blip r:embed="rId2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3A2C7653-D19B-4641-8ABD-39A04B6ACDC1}"/>
              </a:ext>
            </a:extLst>
          </p:cNvPr>
          <p:cNvGrpSpPr/>
          <p:nvPr/>
        </p:nvGrpSpPr>
        <p:grpSpPr>
          <a:xfrm>
            <a:off x="3010654" y="970393"/>
            <a:ext cx="9018989" cy="2410004"/>
            <a:chOff x="1188134" y="1903368"/>
            <a:chExt cx="9018989" cy="24100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31488BB-A31F-4005-B267-03AED76C194E}"/>
                    </a:ext>
                  </a:extLst>
                </p:cNvPr>
                <p:cNvSpPr txBox="1"/>
                <p:nvPr/>
              </p:nvSpPr>
              <p:spPr>
                <a:xfrm>
                  <a:off x="4822082" y="1903368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2082" y="1903368"/>
                  <a:ext cx="982639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21538" r="-28571" b="-18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0267BA0-1D66-400D-952F-DCE92D592446}"/>
                    </a:ext>
                  </a:extLst>
                </p:cNvPr>
                <p:cNvSpPr txBox="1"/>
                <p:nvPr/>
              </p:nvSpPr>
              <p:spPr>
                <a:xfrm>
                  <a:off x="7446348" y="1917825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6348" y="1917825"/>
                  <a:ext cx="982639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19697" r="-39130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C9E7E2A-A0D8-4B8F-9344-43648FD01047}"/>
                    </a:ext>
                  </a:extLst>
                </p:cNvPr>
                <p:cNvSpPr txBox="1"/>
                <p:nvPr/>
              </p:nvSpPr>
              <p:spPr>
                <a:xfrm>
                  <a:off x="2672828" y="1915528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828" y="1915528"/>
                  <a:ext cx="982639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21538" r="-39130" b="-18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A6C8CE1-F72B-4C9F-97A8-4955459F03B9}"/>
                    </a:ext>
                  </a:extLst>
                </p:cNvPr>
                <p:cNvSpPr txBox="1"/>
                <p:nvPr/>
              </p:nvSpPr>
              <p:spPr>
                <a:xfrm>
                  <a:off x="9220839" y="2366629"/>
                  <a:ext cx="98263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0839" y="2366629"/>
                  <a:ext cx="982639" cy="400110"/>
                </a:xfrm>
                <a:prstGeom prst="rect">
                  <a:avLst/>
                </a:prstGeom>
                <a:blipFill>
                  <a:blip r:embed="rId21"/>
                  <a:stretch>
                    <a:fillRect t="-121538" r="-38272" b="-18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B4F168D-3AF4-42A1-A673-14C0A0D11FC8}"/>
                    </a:ext>
                  </a:extLst>
                </p:cNvPr>
                <p:cNvSpPr txBox="1"/>
                <p:nvPr/>
              </p:nvSpPr>
              <p:spPr>
                <a:xfrm>
                  <a:off x="9188841" y="3006155"/>
                  <a:ext cx="98263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8841" y="3006155"/>
                  <a:ext cx="982639" cy="400110"/>
                </a:xfrm>
                <a:prstGeom prst="rect">
                  <a:avLst/>
                </a:prstGeom>
                <a:blipFill>
                  <a:blip r:embed="rId22"/>
                  <a:stretch>
                    <a:fillRect t="-121538" r="-29193" b="-18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9507A36-C237-4154-8CB3-A0083E33F7E1}"/>
                    </a:ext>
                  </a:extLst>
                </p:cNvPr>
                <p:cNvSpPr txBox="1"/>
                <p:nvPr/>
              </p:nvSpPr>
              <p:spPr>
                <a:xfrm>
                  <a:off x="9224484" y="3624727"/>
                  <a:ext cx="98263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4484" y="3624727"/>
                  <a:ext cx="982639" cy="400110"/>
                </a:xfrm>
                <a:prstGeom prst="rect">
                  <a:avLst/>
                </a:prstGeom>
                <a:blipFill>
                  <a:blip r:embed="rId23"/>
                  <a:stretch>
                    <a:fillRect t="-119697" r="-39130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17385F6-A45B-4CBA-B805-672567A92555}"/>
                    </a:ext>
                  </a:extLst>
                </p:cNvPr>
                <p:cNvSpPr txBox="1"/>
                <p:nvPr/>
              </p:nvSpPr>
              <p:spPr>
                <a:xfrm>
                  <a:off x="1188134" y="2231392"/>
                  <a:ext cx="8434745" cy="20819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kern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ysClr val="windowText" lastClr="000000"/>
                                </a:solidFill>
                                <a:latin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ysClr val="windowText" lastClr="000000"/>
                                </a:solidFill>
                                <a:latin typeface="Cambria Math"/>
                              </a:rPr>
                              <m:t>𝑁𝑉</m:t>
                            </m:r>
                          </m:sub>
                        </m:sSub>
                        <m:r>
                          <a:rPr lang="en-US" sz="2000" i="1" kern="0">
                            <a:solidFill>
                              <a:sysClr val="windowText" lastClr="000000"/>
                            </a:solidFill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en-US" sz="2000" i="1" ker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000" i="1" ker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00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en-US" sz="2000" i="1" ker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𝑍𝑍</m:t>
                                      </m:r>
                                    </m:sub>
                                  </m:sSub>
                                  <m:r>
                                    <a:rPr lang="en-US" sz="2000" i="1" ker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 kern="0" smtClea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/>
                                        </a:rPr>
                                        <m:t>𝑁𝑉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/>
                                        </a:rPr>
                                        <m:t>||</m:t>
                                      </m:r>
                                    </m:sub>
                                  </m:sSub>
                                </m:e>
                                <m:e>
                                  <m:f>
                                    <m:fPr>
                                      <m:ctrlPr>
                                        <a:rPr lang="en-US" sz="2000" i="1" kern="0" smtClea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𝑁𝑉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000" i="1" kern="0" smtClean="0">
                                      <a:solidFill>
                                        <a:srgbClr val="00905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𝑏</m:t>
                                  </m:r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′</m:t>
                                  </m:r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𝑧𝑧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b="0" i="1" kern="0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sz="2000" b="0" i="1" kern="0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𝑍𝑍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f>
                                    <m:fPr>
                                      <m:ctrlPr>
                                        <a:rPr lang="en-US" sz="2000" i="1" kern="0" smtClea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𝑁𝑉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𝑏</m:t>
                                  </m:r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′</m:t>
                                  </m:r>
                                  <m:sSub>
                                    <m:sSubPr>
                                      <m:ctrlPr>
                                        <a:rPr lang="en-US" sz="2000" b="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𝑧𝑧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 ker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sz="2000" i="1" kern="0" smtClea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𝑁𝑉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𝑏</m:t>
                                  </m:r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′</m:t>
                                  </m:r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𝑧𝑧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000" b="0" i="1" kern="0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2</m:t>
                                  </m:r>
                                  <m:r>
                                    <a:rPr lang="en-US" sz="2000" b="0" i="1" kern="0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𝑍𝑍</m:t>
                                      </m:r>
                                    </m:sub>
                                  </m:sSub>
                                </m:e>
                                <m:e>
                                  <m:f>
                                    <m:fPr>
                                      <m:ctrlPr>
                                        <a:rPr lang="en-US" sz="2000" i="1" kern="0" smtClea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𝑁𝑉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 kern="0" smtClea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𝑏</m:t>
                                  </m:r>
                                  <m:r>
                                    <a:rPr lang="en-US" sz="2000" b="0" i="1" kern="0" smtClean="0">
                                      <a:solidFill>
                                        <a:srgbClr val="00905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  <m:t>′</m:t>
                                  </m:r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rgbClr val="00905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𝑧𝑧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0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000" b="0" i="1" kern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𝑍</m:t>
                                      </m:r>
                                      <m:r>
                                        <a:rPr lang="en-US" sz="2000" i="1" ker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𝑍</m:t>
                                      </m:r>
                                    </m:sub>
                                  </m:sSub>
                                  <m:r>
                                    <a:rPr lang="en-US" sz="2000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 kern="0" smtClean="0">
                                          <a:solidFill>
                                            <a:srgbClr val="266FB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sz="2000" i="1" kern="0" smtClea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0">
                                              <a:solidFill>
                                                <a:srgbClr val="266FB0"/>
                                              </a:solidFill>
                                              <a:latin typeface="Cambria Math"/>
                                            </a:rPr>
                                            <m:t>𝑁𝑉</m:t>
                                          </m:r>
                                        </m:sub>
                                      </m:sSub>
                                      <m: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000" i="1" kern="0">
                                          <a:solidFill>
                                            <a:srgbClr val="266FB0"/>
                                          </a:solidFill>
                                          <a:latin typeface="Cambria Math"/>
                                        </a:rPr>
                                        <m:t>||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8134" y="2231392"/>
                  <a:ext cx="8434745" cy="2081980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5AA9C3-382E-4BFF-BEF5-0B921F1F6124}"/>
              </a:ext>
            </a:extLst>
          </p:cNvPr>
          <p:cNvGrpSpPr/>
          <p:nvPr/>
        </p:nvGrpSpPr>
        <p:grpSpPr>
          <a:xfrm>
            <a:off x="7620000" y="3920212"/>
            <a:ext cx="2031668" cy="1981106"/>
            <a:chOff x="-1078820" y="1538769"/>
            <a:chExt cx="2345751" cy="228737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0CE3228-1B07-4EC1-A9B7-F99142554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4841" t="3345" r="65175" b="45485"/>
            <a:stretch/>
          </p:blipFill>
          <p:spPr>
            <a:xfrm>
              <a:off x="-1078820" y="1538769"/>
              <a:ext cx="2345751" cy="2287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52B0FB-F42B-430C-AFA6-76B847865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-1078820" y="1541951"/>
              <a:ext cx="256177" cy="354169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14FFC8E-A464-46A3-A0DB-52826072BD25}"/>
              </a:ext>
            </a:extLst>
          </p:cNvPr>
          <p:cNvGrpSpPr/>
          <p:nvPr/>
        </p:nvGrpSpPr>
        <p:grpSpPr>
          <a:xfrm>
            <a:off x="8564891" y="4823238"/>
            <a:ext cx="124500" cy="114086"/>
            <a:chOff x="4048110" y="4502705"/>
            <a:chExt cx="159452" cy="146115"/>
          </a:xfrm>
          <a:effectLst>
            <a:glow rad="63500">
              <a:schemeClr val="accent6">
                <a:lumMod val="20000"/>
                <a:lumOff val="80000"/>
                <a:alpha val="76000"/>
              </a:schemeClr>
            </a:glow>
          </a:effectLst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471142C-5968-43FF-A952-23572405FFEE}"/>
                </a:ext>
              </a:extLst>
            </p:cNvPr>
            <p:cNvCxnSpPr/>
            <p:nvPr/>
          </p:nvCxnSpPr>
          <p:spPr>
            <a:xfrm>
              <a:off x="4048110" y="4502705"/>
              <a:ext cx="159452" cy="13505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A54BF78-CA5B-4DFE-957C-362CB1AD7709}"/>
                </a:ext>
              </a:extLst>
            </p:cNvPr>
            <p:cNvCxnSpPr/>
            <p:nvPr/>
          </p:nvCxnSpPr>
          <p:spPr>
            <a:xfrm flipV="1">
              <a:off x="4048110" y="4502705"/>
              <a:ext cx="159452" cy="14611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9A8BA88-25A9-499F-9D52-189331B35B20}"/>
              </a:ext>
            </a:extLst>
          </p:cNvPr>
          <p:cNvGrpSpPr/>
          <p:nvPr/>
        </p:nvGrpSpPr>
        <p:grpSpPr>
          <a:xfrm>
            <a:off x="8925602" y="5148512"/>
            <a:ext cx="124500" cy="114086"/>
            <a:chOff x="4048110" y="4502705"/>
            <a:chExt cx="159452" cy="146115"/>
          </a:xfrm>
          <a:effectLst>
            <a:glow rad="63500">
              <a:schemeClr val="bg1">
                <a:alpha val="64000"/>
              </a:schemeClr>
            </a:glow>
          </a:effectLst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6C707B2-6B0A-4D31-8A6B-345E01F17B73}"/>
                </a:ext>
              </a:extLst>
            </p:cNvPr>
            <p:cNvCxnSpPr/>
            <p:nvPr/>
          </p:nvCxnSpPr>
          <p:spPr>
            <a:xfrm>
              <a:off x="4048110" y="4502705"/>
              <a:ext cx="159452" cy="135058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5E364D0-534D-4375-8EBF-3A660FAB1D36}"/>
                </a:ext>
              </a:extLst>
            </p:cNvPr>
            <p:cNvCxnSpPr/>
            <p:nvPr/>
          </p:nvCxnSpPr>
          <p:spPr>
            <a:xfrm flipV="1">
              <a:off x="4048110" y="4502705"/>
              <a:ext cx="159452" cy="146115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AA64CB-BA01-45AE-8D59-7750BF44B26E}"/>
              </a:ext>
            </a:extLst>
          </p:cNvPr>
          <p:cNvGrpSpPr/>
          <p:nvPr/>
        </p:nvGrpSpPr>
        <p:grpSpPr>
          <a:xfrm>
            <a:off x="6356096" y="4587240"/>
            <a:ext cx="124500" cy="114086"/>
            <a:chOff x="4048110" y="4502705"/>
            <a:chExt cx="159452" cy="146115"/>
          </a:xfrm>
          <a:effectLst>
            <a:glow rad="63500">
              <a:schemeClr val="bg1">
                <a:alpha val="64000"/>
              </a:schemeClr>
            </a:glow>
          </a:effectLst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F7006DA-177F-4173-B3C4-F90D65AE9814}"/>
                </a:ext>
              </a:extLst>
            </p:cNvPr>
            <p:cNvCxnSpPr/>
            <p:nvPr/>
          </p:nvCxnSpPr>
          <p:spPr>
            <a:xfrm>
              <a:off x="4048110" y="4502705"/>
              <a:ext cx="159452" cy="135058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341957-C2A5-456E-ABD9-8775C534299A}"/>
                </a:ext>
              </a:extLst>
            </p:cNvPr>
            <p:cNvCxnSpPr/>
            <p:nvPr/>
          </p:nvCxnSpPr>
          <p:spPr>
            <a:xfrm flipV="1">
              <a:off x="4048110" y="4502705"/>
              <a:ext cx="159452" cy="146115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FAC770-70CB-4F35-B137-B35152482C3F}"/>
              </a:ext>
            </a:extLst>
          </p:cNvPr>
          <p:cNvGrpSpPr/>
          <p:nvPr/>
        </p:nvGrpSpPr>
        <p:grpSpPr>
          <a:xfrm>
            <a:off x="3710443" y="4597965"/>
            <a:ext cx="124500" cy="114086"/>
            <a:chOff x="4048110" y="4502705"/>
            <a:chExt cx="159452" cy="146115"/>
          </a:xfrm>
          <a:effectLst>
            <a:glow rad="63500">
              <a:schemeClr val="accent6">
                <a:lumMod val="20000"/>
                <a:lumOff val="80000"/>
                <a:alpha val="76000"/>
              </a:schemeClr>
            </a:glow>
          </a:effectLst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29687C1-8958-4EA6-BBDE-61F13EEAC6FC}"/>
                </a:ext>
              </a:extLst>
            </p:cNvPr>
            <p:cNvCxnSpPr/>
            <p:nvPr/>
          </p:nvCxnSpPr>
          <p:spPr>
            <a:xfrm>
              <a:off x="4048110" y="4502705"/>
              <a:ext cx="159452" cy="13505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C3A01C4-2E87-419D-9544-9E00B2765C43}"/>
                </a:ext>
              </a:extLst>
            </p:cNvPr>
            <p:cNvCxnSpPr/>
            <p:nvPr/>
          </p:nvCxnSpPr>
          <p:spPr>
            <a:xfrm flipV="1">
              <a:off x="4048110" y="4502705"/>
              <a:ext cx="159452" cy="14611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C39FCB7-E6FD-45B7-9F94-4FA4C0AB76C8}"/>
              </a:ext>
            </a:extLst>
          </p:cNvPr>
          <p:cNvGrpSpPr/>
          <p:nvPr/>
        </p:nvGrpSpPr>
        <p:grpSpPr>
          <a:xfrm>
            <a:off x="4582019" y="6044713"/>
            <a:ext cx="124500" cy="114086"/>
            <a:chOff x="4048110" y="4502705"/>
            <a:chExt cx="159452" cy="146115"/>
          </a:xfrm>
          <a:effectLst>
            <a:glow rad="63500">
              <a:schemeClr val="accent6">
                <a:lumMod val="20000"/>
                <a:lumOff val="80000"/>
                <a:alpha val="76000"/>
              </a:schemeClr>
            </a:glow>
          </a:effectLst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683CEA1-44F3-48A0-99A5-AC260B017989}"/>
                </a:ext>
              </a:extLst>
            </p:cNvPr>
            <p:cNvCxnSpPr/>
            <p:nvPr/>
          </p:nvCxnSpPr>
          <p:spPr>
            <a:xfrm>
              <a:off x="4048110" y="4502705"/>
              <a:ext cx="159452" cy="13505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D387EAE-B3AB-4BF2-AC13-896BBB00D091}"/>
                </a:ext>
              </a:extLst>
            </p:cNvPr>
            <p:cNvCxnSpPr/>
            <p:nvPr/>
          </p:nvCxnSpPr>
          <p:spPr>
            <a:xfrm flipV="1">
              <a:off x="4048110" y="4502705"/>
              <a:ext cx="159452" cy="14611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505031E-0097-406A-BA74-9A20F838E900}"/>
              </a:ext>
            </a:extLst>
          </p:cNvPr>
          <p:cNvGrpSpPr/>
          <p:nvPr/>
        </p:nvGrpSpPr>
        <p:grpSpPr>
          <a:xfrm>
            <a:off x="5283925" y="6060637"/>
            <a:ext cx="124500" cy="114086"/>
            <a:chOff x="4048110" y="4502705"/>
            <a:chExt cx="159452" cy="146115"/>
          </a:xfrm>
          <a:effectLst>
            <a:glow rad="63500">
              <a:schemeClr val="bg1">
                <a:alpha val="64000"/>
              </a:schemeClr>
            </a:glow>
          </a:effectLst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77846D7-5A29-4DF5-9198-ACAF51D02CEB}"/>
                </a:ext>
              </a:extLst>
            </p:cNvPr>
            <p:cNvCxnSpPr/>
            <p:nvPr/>
          </p:nvCxnSpPr>
          <p:spPr>
            <a:xfrm>
              <a:off x="4048110" y="4502705"/>
              <a:ext cx="159452" cy="135058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C31F3B2-D166-45D5-A874-04E9524E984D}"/>
                </a:ext>
              </a:extLst>
            </p:cNvPr>
            <p:cNvCxnSpPr/>
            <p:nvPr/>
          </p:nvCxnSpPr>
          <p:spPr>
            <a:xfrm flipV="1">
              <a:off x="4048110" y="4502705"/>
              <a:ext cx="159452" cy="146115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272884D0-2DD1-45FF-9B07-576B5CA3AE24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50914"/>
          <a:stretch/>
        </p:blipFill>
        <p:spPr>
          <a:xfrm>
            <a:off x="9700753" y="3918941"/>
            <a:ext cx="1944873" cy="19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0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5943600" y="1143000"/>
            <a:ext cx="2633023" cy="5346323"/>
            <a:chOff x="6052379" y="1389122"/>
            <a:chExt cx="2633023" cy="534632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2379" y="3535045"/>
              <a:ext cx="2521729" cy="3200400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6361332" y="1389122"/>
              <a:ext cx="2324070" cy="4169894"/>
              <a:chOff x="6361332" y="1389122"/>
              <a:chExt cx="2324070" cy="4169894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361332" y="1389122"/>
                <a:ext cx="2324070" cy="2053772"/>
                <a:chOff x="6423324" y="1389122"/>
                <a:chExt cx="2324070" cy="2053772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423324" y="1950687"/>
                  <a:ext cx="2324070" cy="1492207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Rectangle 14"/>
                    <p:cNvSpPr/>
                    <p:nvPr/>
                  </p:nvSpPr>
                  <p:spPr>
                    <a:xfrm>
                      <a:off x="7052125" y="1389122"/>
                      <a:ext cx="1219565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𝜎</m:t>
                                </m:r>
                                <m:r>
                                  <a:rPr lang="en-US" sz="24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(</m:t>
                            </m:r>
                            <m: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𝑓</m:t>
                            </m:r>
                            <m:r>
                              <a:rPr lang="en-US" sz="24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15" name="Rectangle 1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52125" y="1389122"/>
                      <a:ext cx="1219565" cy="461665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b="-1973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7" name="Straight Arrow Connector 36"/>
              <p:cNvCxnSpPr/>
              <p:nvPr/>
            </p:nvCxnSpPr>
            <p:spPr>
              <a:xfrm>
                <a:off x="7452145" y="5367849"/>
                <a:ext cx="0" cy="191167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headEnd type="non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7288734" y="4982525"/>
                <a:ext cx="560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 err="1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f</a:t>
                </a:r>
                <a:r>
                  <a:rPr lang="en-US" i="1" baseline="-25000" dirty="0" err="1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</a:t>
                </a:r>
                <a:endParaRPr lang="en-US" i="1" baseline="-25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657" y="3298859"/>
            <a:ext cx="2543053" cy="318880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058275" y="1143001"/>
            <a:ext cx="2031668" cy="1981106"/>
            <a:chOff x="-1078820" y="1538769"/>
            <a:chExt cx="2345751" cy="228737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5"/>
            <a:srcRect l="4841" t="3345" r="65175" b="45485"/>
            <a:stretch/>
          </p:blipFill>
          <p:spPr>
            <a:xfrm>
              <a:off x="-1078820" y="1538769"/>
              <a:ext cx="2345751" cy="2287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078820" y="1541951"/>
              <a:ext cx="256177" cy="35416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Rabi spectroscopy of the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>
                        <a:latin typeface="Cambria Math" charset="0"/>
                        <a:ea typeface="Microsoft New Tai Lue" charset="0"/>
                        <a:cs typeface="Microsoft New Tai Lue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  <a:ea typeface="Microsoft New Tai Lue" charset="0"/>
                            <a:cs typeface="Microsoft New Tai Lue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charset="0"/>
                            <a:ea typeface="Microsoft New Tai Lue" charset="0"/>
                            <a:cs typeface="Microsoft New Tai Lue" charset="0"/>
                          </a:rPr>
                          <m:t>+1</m:t>
                        </m:r>
                      </m:e>
                    </m:d>
                    <m:r>
                      <a:rPr lang="en-US" i="1" baseline="-25000">
                        <a:latin typeface="Cambria Math" charset="0"/>
                        <a:ea typeface="Microsoft New Tai Lue" charset="0"/>
                        <a:cs typeface="Microsoft New Tai Lue" charset="0"/>
                      </a:rPr>
                      <m:t> </m:t>
                    </m:r>
                  </m:oMath>
                </a14:m>
                <a:r>
                  <a:rPr lang="en-US" dirty="0"/>
                  <a:t>transition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17"/>
                <a:stretch>
                  <a:fillRect l="-900" t="-32515" b="-65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5444" y="3313720"/>
            <a:ext cx="1964659" cy="142268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010423" y="2067798"/>
            <a:ext cx="124500" cy="114086"/>
            <a:chOff x="4048110" y="4502705"/>
            <a:chExt cx="159452" cy="146115"/>
          </a:xfrm>
          <a:effectLst>
            <a:glow rad="63500">
              <a:schemeClr val="accent6">
                <a:lumMod val="20000"/>
                <a:lumOff val="80000"/>
                <a:alpha val="76000"/>
              </a:schemeClr>
            </a:glow>
          </a:effectLst>
        </p:grpSpPr>
        <p:cxnSp>
          <p:nvCxnSpPr>
            <p:cNvPr id="18" name="Straight Connector 17"/>
            <p:cNvCxnSpPr/>
            <p:nvPr/>
          </p:nvCxnSpPr>
          <p:spPr>
            <a:xfrm>
              <a:off x="4048110" y="4502705"/>
              <a:ext cx="159452" cy="13505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048110" y="4502705"/>
              <a:ext cx="159452" cy="146115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363877" y="2371301"/>
            <a:ext cx="124500" cy="114086"/>
            <a:chOff x="4048110" y="4502705"/>
            <a:chExt cx="159452" cy="146115"/>
          </a:xfrm>
          <a:effectLst>
            <a:glow rad="63500">
              <a:schemeClr val="bg1">
                <a:alpha val="64000"/>
              </a:schemeClr>
            </a:glow>
          </a:effectLst>
        </p:grpSpPr>
        <p:cxnSp>
          <p:nvCxnSpPr>
            <p:cNvPr id="21" name="Straight Connector 20"/>
            <p:cNvCxnSpPr/>
            <p:nvPr/>
          </p:nvCxnSpPr>
          <p:spPr>
            <a:xfrm>
              <a:off x="4048110" y="4502705"/>
              <a:ext cx="159452" cy="135058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048110" y="4502705"/>
              <a:ext cx="159452" cy="146115"/>
            </a:xfrm>
            <a:prstGeom prst="line">
              <a:avLst/>
            </a:prstGeom>
            <a:ln w="476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614640" y="1182532"/>
            <a:ext cx="2252335" cy="1941575"/>
            <a:chOff x="3785411" y="1428654"/>
            <a:chExt cx="2252335" cy="19415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85411" y="2123474"/>
              <a:ext cx="2252335" cy="124675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4455385" y="1428654"/>
                  <a:ext cx="118128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1">
                            <a:solidFill>
                              <a:srgbClr val="2B50F9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Ω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2B50F9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2B50F9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2B50F9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solidFill>
                                  <a:srgbClr val="2B50F9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2B50F9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𝑓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5385" y="1428654"/>
                  <a:ext cx="1181285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4" name="Straight Arrow Connector 23"/>
          <p:cNvCxnSpPr/>
          <p:nvPr/>
        </p:nvCxnSpPr>
        <p:spPr>
          <a:xfrm>
            <a:off x="4677343" y="5200522"/>
            <a:ext cx="0" cy="382334"/>
          </a:xfrm>
          <a:prstGeom prst="straightConnector1">
            <a:avLst/>
          </a:prstGeom>
          <a:ln w="22225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23719" y="3260774"/>
            <a:ext cx="471725" cy="2334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12687" y="4717353"/>
            <a:ext cx="2224826" cy="17997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513933" y="481519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i="1" baseline="-250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endParaRPr lang="en-US" i="1" baseline="-250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99578" y="482314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i="1" baseline="-250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endParaRPr lang="en-US" i="1" baseline="-250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883969" y="5200522"/>
            <a:ext cx="0" cy="573501"/>
          </a:xfrm>
          <a:prstGeom prst="straightConnector1">
            <a:avLst/>
          </a:prstGeom>
          <a:ln w="22225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8590697" y="1181265"/>
            <a:ext cx="2550640" cy="5291445"/>
            <a:chOff x="8699476" y="1427387"/>
            <a:chExt cx="2550640" cy="5291445"/>
          </a:xfrm>
        </p:grpSpPr>
        <p:grpSp>
          <p:nvGrpSpPr>
            <p:cNvPr id="28" name="Group 27"/>
            <p:cNvGrpSpPr/>
            <p:nvPr/>
          </p:nvGrpSpPr>
          <p:grpSpPr>
            <a:xfrm>
              <a:off x="8973387" y="1427387"/>
              <a:ext cx="2276729" cy="1942842"/>
              <a:chOff x="9035379" y="1427387"/>
              <a:chExt cx="2276729" cy="194284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035379" y="1890781"/>
                <a:ext cx="2276729" cy="147944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9839781" y="1427387"/>
                    <a:ext cx="65428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39781" y="1427387"/>
                    <a:ext cx="654282" cy="461665"/>
                  </a:xfrm>
                  <a:prstGeom prst="rect">
                    <a:avLst/>
                  </a:prstGeom>
                  <a:blipFill rotWithShape="0">
                    <a:blip r:embed="rId24"/>
                    <a:stretch>
                      <a:fillRect b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699476" y="3543669"/>
              <a:ext cx="2514782" cy="317516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6"/>
          <a:srcRect b="12409"/>
          <a:stretch/>
        </p:blipFill>
        <p:spPr>
          <a:xfrm>
            <a:off x="717531" y="4677965"/>
            <a:ext cx="2140879" cy="153753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463325" y="5391689"/>
            <a:ext cx="3577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2F0336-5A5F-4995-B6DB-26D4683510FC}"/>
              </a:ext>
            </a:extLst>
          </p:cNvPr>
          <p:cNvSpPr txBox="1"/>
          <p:nvPr/>
        </p:nvSpPr>
        <p:spPr>
          <a:xfrm>
            <a:off x="2506217" y="6542536"/>
            <a:ext cx="7162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H. Y. Chen, S. A. Bhave, and G. D. Fuchs, </a:t>
            </a:r>
            <a:r>
              <a:rPr lang="en-US" sz="1400" i="1" dirty="0"/>
              <a:t>Phys. Rev. Applied</a:t>
            </a:r>
            <a:r>
              <a:rPr lang="en-US" sz="1400" dirty="0"/>
              <a:t> </a:t>
            </a:r>
            <a:r>
              <a:rPr lang="en-US" sz="1400" b="1" dirty="0"/>
              <a:t>13</a:t>
            </a:r>
            <a:r>
              <a:rPr lang="en-US" sz="1400" dirty="0"/>
              <a:t>, 054068 (2020).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E71F03E-5008-41AA-B77A-FC0E7EB27A3B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50815"/>
          <a:stretch/>
        </p:blipFill>
        <p:spPr>
          <a:xfrm>
            <a:off x="10401854" y="4777362"/>
            <a:ext cx="1527453" cy="116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9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854" y="1952552"/>
            <a:ext cx="7771670" cy="31735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4723" r="77494"/>
          <a:stretch/>
        </p:blipFill>
        <p:spPr>
          <a:xfrm>
            <a:off x="1519311" y="1919015"/>
            <a:ext cx="1802112" cy="3139524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622785" y="-1167323"/>
            <a:ext cx="10972800" cy="777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177497" y="5387263"/>
                <a:ext cx="4641655" cy="4281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i="0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</m:t>
                          </m:r>
                        </m:sup>
                      </m:sSubSup>
                      <m:r>
                        <a:rPr lang="en-US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)=</m:t>
                      </m:r>
                      <m:d>
                        <m:dPr>
                          <m:begChr m:val="|"/>
                          <m:endChr m:val="|"/>
                          <m:ctrlPr>
                            <a:rPr lang="hr-HR" sz="24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𝛽</m:t>
                          </m:r>
                          <m:r>
                            <a:rPr lang="en-US" sz="2400" b="1" i="0" smtClean="0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𝛀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2B50F9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2B50F9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B50F9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2B50F9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2B50F9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𝜔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𝜙</m:t>
                              </m:r>
                            </m:sup>
                          </m:s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𝜎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𝜔</m:t>
                          </m:r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497" y="5387263"/>
                <a:ext cx="4641655" cy="4281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6913466" y="5358024"/>
                <a:ext cx="3701526" cy="486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ea typeface="Times New Roman" charset="0"/>
                    <a:cs typeface="Times New Roman" charset="0"/>
                  </a:rPr>
                  <a:t>w</a:t>
                </a:r>
                <a:r>
                  <a:rPr lang="en-US" sz="2000" dirty="0">
                    <a:solidFill>
                      <a:schemeClr val="tx1"/>
                    </a:solidFill>
                    <a:ea typeface="Times New Roman" charset="0"/>
                    <a:cs typeface="Times New Roman" charset="0"/>
                  </a:rPr>
                  <a:t>here</a:t>
                </a:r>
                <a:r>
                  <a:rPr lang="en-US" sz="2400" dirty="0">
                    <a:solidFill>
                      <a:schemeClr val="tx1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𝛀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𝜔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Ω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𝜔</m:t>
                        </m:r>
                      </m:e>
                    </m:d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e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i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𝜃</m:t>
                        </m:r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𝜔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466" y="5358024"/>
                <a:ext cx="3701526" cy="486672"/>
              </a:xfrm>
              <a:prstGeom prst="rect">
                <a:avLst/>
              </a:prstGeom>
              <a:blipFill>
                <a:blip r:embed="rId6"/>
                <a:stretch>
                  <a:fillRect l="-164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422814" y="1437094"/>
                <a:ext cx="11812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1">
                          <a:solidFill>
                            <a:srgbClr val="2B50F9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Ω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2B50F9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2B50F9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814" y="1437094"/>
                <a:ext cx="1181285" cy="461665"/>
              </a:xfrm>
              <a:prstGeom prst="rect">
                <a:avLst/>
              </a:prstGeom>
              <a:blipFill rotWithShape="0">
                <a:blip r:embed="rId16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888445" y="1381153"/>
                <a:ext cx="12195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𝑓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445" y="1381153"/>
                <a:ext cx="1219565" cy="461665"/>
              </a:xfrm>
              <a:prstGeom prst="rect">
                <a:avLst/>
              </a:prstGeom>
              <a:blipFill rotWithShape="0">
                <a:blip r:embed="rId17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9746985" y="1406627"/>
                <a:ext cx="6542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985" y="1406627"/>
                <a:ext cx="654282" cy="461665"/>
              </a:xfrm>
              <a:prstGeom prst="rect">
                <a:avLst/>
              </a:prstGeom>
              <a:blipFill rotWithShape="0">
                <a:blip r:embed="rId18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123860" y="1911802"/>
            <a:ext cx="471725" cy="233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150201" y="6076570"/>
                <a:ext cx="56829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How to solve electromechanical phase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𝜃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000" dirty="0"/>
                  <a:t> ?   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201" y="6076570"/>
                <a:ext cx="5682966" cy="400110"/>
              </a:xfrm>
              <a:prstGeom prst="rect">
                <a:avLst/>
              </a:prstGeom>
              <a:blipFill>
                <a:blip r:embed="rId20"/>
                <a:stretch>
                  <a:fillRect l="-1180" t="-7692" r="-107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0434" y="3310112"/>
            <a:ext cx="2170989" cy="15367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915004" y="3758211"/>
            <a:ext cx="3577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E45EE933-7C6C-4DEC-B5EF-9D2F79EA79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Rabi spectroscopy of the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>
                        <a:latin typeface="Cambria Math" charset="0"/>
                        <a:ea typeface="Microsoft New Tai Lue" charset="0"/>
                        <a:cs typeface="Microsoft New Tai Lue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  <a:ea typeface="Microsoft New Tai Lue" charset="0"/>
                            <a:cs typeface="Microsoft New Tai Lue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charset="0"/>
                            <a:ea typeface="Microsoft New Tai Lue" charset="0"/>
                            <a:cs typeface="Microsoft New Tai Lue" charset="0"/>
                          </a:rPr>
                          <m:t>−1</m:t>
                        </m:r>
                      </m:e>
                    </m:d>
                    <m:r>
                      <a:rPr lang="en-US" i="1" baseline="-25000">
                        <a:latin typeface="Cambria Math" charset="0"/>
                        <a:ea typeface="Microsoft New Tai Lue" charset="0"/>
                        <a:cs typeface="Microsoft New Tai Lue" charset="0"/>
                      </a:rPr>
                      <m:t> </m:t>
                    </m:r>
                  </m:oMath>
                </a14:m>
                <a:r>
                  <a:rPr lang="en-US" dirty="0"/>
                  <a:t>transition</a:t>
                </a:r>
              </a:p>
            </p:txBody>
          </p:sp>
        </mc:Choice>
        <mc:Fallback xmlns="">
          <p:sp>
            <p:nvSpPr>
              <p:cNvPr id="4" name="Title 3">
                <a:extLst>
                  <a:ext uri="{FF2B5EF4-FFF2-40B4-BE49-F238E27FC236}">
                    <a16:creationId xmlns:a16="http://schemas.microsoft.com/office/drawing/2014/main" id="{E45EE933-7C6C-4DEC-B5EF-9D2F79EA79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2"/>
                <a:stretch>
                  <a:fillRect l="-900" t="-32515" b="-65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560140B-88F5-41C2-8411-B7E291A500D0}"/>
              </a:ext>
            </a:extLst>
          </p:cNvPr>
          <p:cNvSpPr txBox="1"/>
          <p:nvPr/>
        </p:nvSpPr>
        <p:spPr>
          <a:xfrm>
            <a:off x="2506217" y="6542536"/>
            <a:ext cx="7162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H. Y. Chen, S. A. Bhave, and G. D. Fuchs, </a:t>
            </a:r>
            <a:r>
              <a:rPr lang="en-US" sz="1400" i="1" dirty="0"/>
              <a:t>Phys. Rev. Applied</a:t>
            </a:r>
            <a:r>
              <a:rPr lang="en-US" sz="1400" dirty="0"/>
              <a:t> </a:t>
            </a:r>
            <a:r>
              <a:rPr lang="en-US" sz="1400" b="1" dirty="0"/>
              <a:t>13</a:t>
            </a:r>
            <a:r>
              <a:rPr lang="en-US" sz="1400" dirty="0"/>
              <a:t>, 054068 (2020).</a:t>
            </a:r>
          </a:p>
        </p:txBody>
      </p:sp>
    </p:spTree>
    <p:extLst>
      <p:ext uri="{BB962C8B-B14F-4D97-AF65-F5344CB8AC3E}">
        <p14:creationId xmlns:p14="http://schemas.microsoft.com/office/powerpoint/2010/main" val="29947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circuit model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18" y="3426368"/>
            <a:ext cx="5270500" cy="119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516" y="1475640"/>
            <a:ext cx="645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Circuit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fit using modified Butterworth-Van Dyke model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6201" y="4741543"/>
                <a:ext cx="52705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yields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electromechanical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phase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charset="0"/>
                      </a:rPr>
                      <m:t>𝜃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information</a:t>
                </a:r>
                <a:endParaRPr lang="en-US" dirty="0"/>
              </a:p>
              <a:p>
                <a:r>
                  <a:rPr lang="zh-CN" altLang="en-US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01" y="4741543"/>
                <a:ext cx="5270501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925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81591" y="3523315"/>
                <a:ext cx="118128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1">
                          <a:solidFill>
                            <a:srgbClr val="2B50F9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Ω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2B50F9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rgbClr val="2B50F9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91" y="3523315"/>
                <a:ext cx="1181285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62450" y="4035835"/>
                <a:ext cx="121956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𝑓</m:t>
                      </m:r>
                      <m:r>
                        <a:rPr lang="en-US" sz="24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50" y="4035835"/>
                <a:ext cx="1219565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287425" y="5500406"/>
                <a:ext cx="4206215" cy="4281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i="0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Ω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</m:t>
                          </m:r>
                        </m:sup>
                      </m:sSubSup>
                      <m:r>
                        <a:rPr lang="en-US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hr-HR" sz="2400" i="1" smtClean="0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𝛽</m:t>
                          </m:r>
                          <m:r>
                            <a:rPr lang="en-US" sz="2400" b="1" i="0" smtClean="0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𝛀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2B50F9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2B50F9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B50F9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2B50F9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2B50F9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𝜔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  <m: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𝜙</m:t>
                              </m:r>
                            </m:sup>
                          </m:sSup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sz="24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𝜎</m:t>
                              </m:r>
                              <m:r>
                                <a:rPr lang="en-US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𝜔</m:t>
                          </m:r>
                          <m:r>
                            <a:rPr lang="en-US" sz="24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425" y="5500406"/>
                <a:ext cx="4206215" cy="4281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1943739" y="1972904"/>
            <a:ext cx="3058934" cy="1623180"/>
            <a:chOff x="2142424" y="1387690"/>
            <a:chExt cx="3058934" cy="16231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55043" y="1387690"/>
              <a:ext cx="2833696" cy="14800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42424" y="1387690"/>
              <a:ext cx="520700" cy="6502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57973" y="1745672"/>
              <a:ext cx="788481" cy="30705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39297" y="2387955"/>
              <a:ext cx="362061" cy="52596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19384" y="2484902"/>
              <a:ext cx="362061" cy="52596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1516" y="1495926"/>
            <a:ext cx="4712048" cy="5079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562644" y="1662678"/>
                <a:ext cx="9993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>
                          <a:solidFill>
                            <a:srgbClr val="2B50F9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Ω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2B50F9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2B50F9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644" y="1662678"/>
                <a:ext cx="999376" cy="400110"/>
              </a:xfrm>
              <a:prstGeom prst="rect">
                <a:avLst/>
              </a:prstGeom>
              <a:blipFill rotWithShape="0">
                <a:blip r:embed="rId1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654714" y="4049940"/>
                <a:ext cx="10315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a:rPr lang="en-U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𝑓</m:t>
                      </m:r>
                      <m:r>
                        <a:rPr lang="en-U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714" y="4049940"/>
                <a:ext cx="1031564" cy="400110"/>
              </a:xfrm>
              <a:prstGeom prst="rect">
                <a:avLst/>
              </a:prstGeom>
              <a:blipFill rotWithShape="0">
                <a:blip r:embed="rId12"/>
                <a:stretch>
                  <a:fillRect b="-1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606503" y="2783900"/>
                <a:ext cx="97642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2B50F9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𝜃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2B50F9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2B50F9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503" y="2783900"/>
                <a:ext cx="976421" cy="400110"/>
              </a:xfrm>
              <a:prstGeom prst="rect">
                <a:avLst/>
              </a:prstGeom>
              <a:blipFill rotWithShape="0">
                <a:blip r:embed="rId1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675091" y="5178665"/>
                <a:ext cx="99206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𝜎</m:t>
                          </m:r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a:rPr lang="en-U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𝑓</m:t>
                      </m:r>
                      <m:r>
                        <a:rPr lang="en-US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5091" y="5178665"/>
                <a:ext cx="992066" cy="400110"/>
              </a:xfrm>
              <a:prstGeom prst="rect">
                <a:avLst/>
              </a:prstGeom>
              <a:blipFill rotWithShape="0">
                <a:blip r:embed="rId1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781E6F9-C862-4D5E-B66D-F5EEB7EDF546}"/>
              </a:ext>
            </a:extLst>
          </p:cNvPr>
          <p:cNvSpPr txBox="1"/>
          <p:nvPr/>
        </p:nvSpPr>
        <p:spPr>
          <a:xfrm>
            <a:off x="2506217" y="6542536"/>
            <a:ext cx="7162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H. Y. Chen, S. A. Bhave, and G. D. Fuchs, </a:t>
            </a:r>
            <a:r>
              <a:rPr lang="en-US" sz="1400" i="1" dirty="0"/>
              <a:t>Phys. Rev. Applied</a:t>
            </a:r>
            <a:r>
              <a:rPr lang="en-US" sz="1400" dirty="0"/>
              <a:t> </a:t>
            </a:r>
            <a:r>
              <a:rPr lang="en-US" sz="1400" b="1" dirty="0"/>
              <a:t>13</a:t>
            </a:r>
            <a:r>
              <a:rPr lang="en-US" sz="1400" dirty="0"/>
              <a:t>, 054068 (2020).</a:t>
            </a:r>
          </a:p>
        </p:txBody>
      </p:sp>
    </p:spTree>
    <p:extLst>
      <p:ext uri="{BB962C8B-B14F-4D97-AF65-F5344CB8AC3E}">
        <p14:creationId xmlns:p14="http://schemas.microsoft.com/office/powerpoint/2010/main" val="11211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0140" y="4662042"/>
            <a:ext cx="4736164" cy="17948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651" y="4701148"/>
            <a:ext cx="4567439" cy="1785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Use quantum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master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equation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 simulate an array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↔</m:t>
                    </m:r>
                    <m:d>
                      <m:dPr>
                        <m:begChr m:val="|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609773" y="1916696"/>
            <a:ext cx="5670011" cy="2562727"/>
            <a:chOff x="206800" y="1373218"/>
            <a:chExt cx="6796710" cy="3071975"/>
          </a:xfrm>
        </p:grpSpPr>
        <p:grpSp>
          <p:nvGrpSpPr>
            <p:cNvPr id="14" name="Group 13"/>
            <p:cNvGrpSpPr/>
            <p:nvPr/>
          </p:nvGrpSpPr>
          <p:grpSpPr>
            <a:xfrm>
              <a:off x="627560" y="1373218"/>
              <a:ext cx="6375950" cy="2717537"/>
              <a:chOff x="388888" y="988387"/>
              <a:chExt cx="7790031" cy="3540637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15593" y="988387"/>
                <a:ext cx="7763326" cy="3540637"/>
                <a:chOff x="389183" y="1005286"/>
                <a:chExt cx="11040813" cy="5035403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2412" y="1298932"/>
                  <a:ext cx="2844800" cy="3822699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30146" y="1298932"/>
                  <a:ext cx="2834678" cy="3822699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73652" y="1298932"/>
                  <a:ext cx="2834679" cy="3822700"/>
                </a:xfrm>
                <a:prstGeom prst="rect">
                  <a:avLst/>
                </a:prstGeom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3835666" y="1092299"/>
                  <a:ext cx="722810" cy="37042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319635" y="1062206"/>
                  <a:ext cx="722810" cy="37042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10707186" y="1005286"/>
                  <a:ext cx="722810" cy="37042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89183" y="1081175"/>
                  <a:ext cx="722810" cy="3704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 rot="5400000">
                  <a:off x="1618690" y="5349878"/>
                  <a:ext cx="770790" cy="610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 rot="5400000">
                  <a:off x="2890148" y="5349880"/>
                  <a:ext cx="770789" cy="610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 rot="5400000">
                  <a:off x="4952032" y="5349880"/>
                  <a:ext cx="770790" cy="610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 rot="5400000">
                  <a:off x="6429144" y="5349880"/>
                  <a:ext cx="770789" cy="610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 rot="5400000">
                  <a:off x="8224152" y="5349880"/>
                  <a:ext cx="770789" cy="610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18" name="Straight Arrow Connector 17"/>
              <p:cNvCxnSpPr/>
              <p:nvPr/>
            </p:nvCxnSpPr>
            <p:spPr>
              <a:xfrm>
                <a:off x="388888" y="4456966"/>
                <a:ext cx="7670037" cy="0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388888" y="1147625"/>
                <a:ext cx="0" cy="3309341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73378" y="4090513"/>
              <a:ext cx="506686" cy="35468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6800" y="2334626"/>
              <a:ext cx="402336" cy="457200"/>
            </a:xfrm>
            <a:prstGeom prst="rect">
              <a:avLst/>
            </a:prstGeom>
          </p:spPr>
        </p:pic>
      </p:grpSp>
      <p:sp>
        <p:nvSpPr>
          <p:cNvPr id="32" name="Right Brace 31"/>
          <p:cNvSpPr/>
          <p:nvPr/>
        </p:nvSpPr>
        <p:spPr>
          <a:xfrm>
            <a:off x="6624774" y="1833204"/>
            <a:ext cx="383032" cy="4430798"/>
          </a:xfrm>
          <a:prstGeom prst="rightBrace">
            <a:avLst>
              <a:gd name="adj1" fmla="val 56683"/>
              <a:gd name="adj2" fmla="val 480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453563" y="1516760"/>
            <a:ext cx="404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Structural Similarity Index (SSIM)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74847" y="376911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03479" y="1462770"/>
                <a:ext cx="5106975" cy="3567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smtClean="0">
                              <a:latin typeface="Cambria Math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 smtClean="0">
                              <a:latin typeface="Cambria Math" charset="0"/>
                            </a:rPr>
                            <m:t>±</m:t>
                          </m:r>
                        </m:sup>
                      </m:sSubSup>
                      <m:r>
                        <a:rPr lang="en-US" sz="2000" i="1">
                          <a:latin typeface="Cambria Math" charset="0"/>
                        </a:rPr>
                        <m:t>(</m:t>
                      </m:r>
                      <m:r>
                        <a:rPr lang="en-US" sz="2000" i="1">
                          <a:latin typeface="Cambria Math" charset="0"/>
                        </a:rPr>
                        <m:t>𝑓</m:t>
                      </m:r>
                      <m:r>
                        <a:rPr lang="en-US" sz="2000" i="1">
                          <a:latin typeface="Cambria Math" charset="0"/>
                        </a:rPr>
                        <m:t>,</m:t>
                      </m:r>
                      <m:r>
                        <a:rPr lang="en-US" sz="2000" i="1">
                          <a:latin typeface="Cambria Math" charset="0"/>
                        </a:rPr>
                        <m:t>𝑧</m:t>
                      </m:r>
                      <m:r>
                        <a:rPr lang="en-US" sz="2000" i="1">
                          <a:latin typeface="Cambria Math" charset="0"/>
                        </a:rPr>
                        <m:t>)=</m:t>
                      </m:r>
                      <m:d>
                        <m:dPr>
                          <m:begChr m:val="|"/>
                          <m:endChr m:val="|"/>
                          <m:ctrlPr>
                            <a:rPr lang="hr-HR" sz="20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sz="2000" b="0" i="0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1.3</m:t>
                          </m:r>
                          <m:r>
                            <a:rPr lang="en-US" sz="2000" b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𝛀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2B50F9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2B50F9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2B50F9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2B50F9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2B50F9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𝑓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𝜙</m:t>
                              </m:r>
                            </m:sup>
                          </m:sSup>
                          <m:r>
                            <a:rPr lang="en-US" sz="2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</m:t>
                          </m:r>
                          <m:r>
                            <a:rPr lang="en-US" sz="2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𝜎</m:t>
                              </m:r>
                              <m: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𝑓</m:t>
                          </m:r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charset="0"/>
                            </a:rPr>
                            <m:t>cos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𝑘𝑧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479" y="1462770"/>
                <a:ext cx="5106975" cy="356764"/>
              </a:xfrm>
              <a:prstGeom prst="rect">
                <a:avLst/>
              </a:prstGeom>
              <a:blipFill rotWithShape="0">
                <a:blip r:embed="rId11"/>
                <a:stretch>
                  <a:fillRect l="-597" b="-29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7394208" y="1935528"/>
            <a:ext cx="3604096" cy="2446373"/>
            <a:chOff x="7565658" y="1935528"/>
            <a:chExt cx="3604096" cy="2446373"/>
          </a:xfrm>
        </p:grpSpPr>
        <p:grpSp>
          <p:nvGrpSpPr>
            <p:cNvPr id="6" name="Group 5"/>
            <p:cNvGrpSpPr/>
            <p:nvPr/>
          </p:nvGrpSpPr>
          <p:grpSpPr>
            <a:xfrm>
              <a:off x="7565658" y="1935528"/>
              <a:ext cx="3387530" cy="2446373"/>
              <a:chOff x="2622550" y="908050"/>
              <a:chExt cx="6981595" cy="50419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22550" y="908050"/>
                <a:ext cx="6946900" cy="504190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76444" y="946616"/>
                <a:ext cx="5727701" cy="430530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0736622" y="4018149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1.5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0191185" y="484039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Simulation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19130" y="4876497"/>
            <a:ext cx="1011050" cy="445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7A6B88-2B7B-400B-98B0-CC600F00EDA5}"/>
              </a:ext>
            </a:extLst>
          </p:cNvPr>
          <p:cNvSpPr txBox="1"/>
          <p:nvPr/>
        </p:nvSpPr>
        <p:spPr>
          <a:xfrm>
            <a:off x="2506217" y="6542536"/>
            <a:ext cx="7162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H. Y. Chen, S. A. Bhave, and G. D. Fuchs, </a:t>
            </a:r>
            <a:r>
              <a:rPr lang="en-US" sz="1400" i="1" dirty="0"/>
              <a:t>Phys. Rev. Applied</a:t>
            </a:r>
            <a:r>
              <a:rPr lang="en-US" sz="1400" dirty="0"/>
              <a:t> </a:t>
            </a:r>
            <a:r>
              <a:rPr lang="en-US" sz="1400" b="1" dirty="0"/>
              <a:t>13</a:t>
            </a:r>
            <a:r>
              <a:rPr lang="en-US" sz="1400" dirty="0"/>
              <a:t>, 054068 (2020).</a:t>
            </a:r>
          </a:p>
        </p:txBody>
      </p:sp>
    </p:spTree>
    <p:extLst>
      <p:ext uri="{BB962C8B-B14F-4D97-AF65-F5344CB8AC3E}">
        <p14:creationId xmlns:p14="http://schemas.microsoft.com/office/powerpoint/2010/main" val="178132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4613" y="2048057"/>
            <a:ext cx="1355325" cy="1721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1497" y="4690930"/>
            <a:ext cx="4718277" cy="1757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493" y="2049631"/>
            <a:ext cx="1327265" cy="1718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295" y="2047184"/>
            <a:ext cx="1377317" cy="17219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4016" y="4690930"/>
            <a:ext cx="4711568" cy="1849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Use quantum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master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equation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 simulate an array of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↔</m:t>
                    </m:r>
                    <m:d>
                      <m:dPr>
                        <m:begChr m:val="|"/>
                        <m:endChr m:val="⟩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8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1003479" y="1462770"/>
                <a:ext cx="5106975" cy="3567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smtClean="0">
                              <a:latin typeface="Cambria Math" charset="0"/>
                            </a:rPr>
                            <m:t>Ω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 smtClean="0">
                              <a:latin typeface="Cambria Math" charset="0"/>
                            </a:rPr>
                            <m:t>±</m:t>
                          </m:r>
                        </m:sup>
                      </m:sSubSup>
                      <m:r>
                        <a:rPr lang="en-US" sz="2000" i="1">
                          <a:latin typeface="Cambria Math" charset="0"/>
                        </a:rPr>
                        <m:t>(</m:t>
                      </m:r>
                      <m:r>
                        <a:rPr lang="en-US" sz="2000" i="1">
                          <a:latin typeface="Cambria Math" charset="0"/>
                        </a:rPr>
                        <m:t>𝑓</m:t>
                      </m:r>
                      <m:r>
                        <a:rPr lang="en-US" sz="2000" i="1">
                          <a:latin typeface="Cambria Math" charset="0"/>
                        </a:rPr>
                        <m:t>,</m:t>
                      </m:r>
                      <m:r>
                        <a:rPr lang="en-US" sz="2000" i="1">
                          <a:latin typeface="Cambria Math" charset="0"/>
                        </a:rPr>
                        <m:t>𝑧</m:t>
                      </m:r>
                      <m:r>
                        <a:rPr lang="en-US" sz="2000" i="1">
                          <a:latin typeface="Cambria Math" charset="0"/>
                        </a:rPr>
                        <m:t>)=</m:t>
                      </m:r>
                      <m:d>
                        <m:dPr>
                          <m:begChr m:val="|"/>
                          <m:endChr m:val="|"/>
                          <m:ctrlPr>
                            <a:rPr lang="hr-HR" sz="20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r>
                            <a:rPr lang="en-US" sz="2000" b="0" i="0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1.3</m:t>
                          </m:r>
                          <m:r>
                            <a:rPr lang="en-US" sz="2000" b="1">
                              <a:solidFill>
                                <a:srgbClr val="2B50F9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𝛀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2B50F9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2B50F9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2B50F9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2B50F9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2B50F9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𝑓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𝜙</m:t>
                              </m:r>
                            </m:sup>
                          </m:sSup>
                          <m:r>
                            <a:rPr lang="en-US" sz="2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±</m:t>
                          </m:r>
                          <m:r>
                            <a:rPr lang="en-US" sz="2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𝜎</m:t>
                              </m:r>
                              <m:r>
                                <a:rPr 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𝑓</m:t>
                          </m:r>
                          <m:r>
                            <a:rPr 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charset="0"/>
                            </a:rPr>
                            <m:t>cos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𝑘𝑧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000" dirty="0"/>
                            <m:t> 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479" y="1462770"/>
                <a:ext cx="5106975" cy="356764"/>
              </a:xfrm>
              <a:prstGeom prst="rect">
                <a:avLst/>
              </a:prstGeom>
              <a:blipFill rotWithShape="0">
                <a:blip r:embed="rId10"/>
                <a:stretch>
                  <a:fillRect l="-597" b="-29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5" name="Picture 104"/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00163" y="1925242"/>
            <a:ext cx="3464741" cy="2471311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10565172" y="4018149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1.5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453563" y="1516760"/>
            <a:ext cx="4042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Structural Similarity Index (SSIM)</a:t>
            </a:r>
          </a:p>
        </p:txBody>
      </p:sp>
      <p:sp>
        <p:nvSpPr>
          <p:cNvPr id="108" name="Right Brace 107"/>
          <p:cNvSpPr/>
          <p:nvPr/>
        </p:nvSpPr>
        <p:spPr>
          <a:xfrm>
            <a:off x="6624774" y="1833204"/>
            <a:ext cx="383032" cy="4430798"/>
          </a:xfrm>
          <a:prstGeom prst="rightBrace">
            <a:avLst>
              <a:gd name="adj1" fmla="val 56683"/>
              <a:gd name="adj2" fmla="val 480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419130" y="4876497"/>
            <a:ext cx="1011050" cy="445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Data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191185" y="484039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Simulation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09773" y="1916696"/>
            <a:ext cx="5670011" cy="2562727"/>
            <a:chOff x="206800" y="1373218"/>
            <a:chExt cx="6796710" cy="3071975"/>
          </a:xfrm>
        </p:grpSpPr>
        <p:grpSp>
          <p:nvGrpSpPr>
            <p:cNvPr id="44" name="Group 43"/>
            <p:cNvGrpSpPr/>
            <p:nvPr/>
          </p:nvGrpSpPr>
          <p:grpSpPr>
            <a:xfrm>
              <a:off x="627560" y="1373218"/>
              <a:ext cx="6375950" cy="2717537"/>
              <a:chOff x="388888" y="988387"/>
              <a:chExt cx="7790031" cy="354063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15593" y="988387"/>
                <a:ext cx="7763326" cy="3540637"/>
                <a:chOff x="389183" y="1005286"/>
                <a:chExt cx="11040813" cy="5035403"/>
              </a:xfrm>
            </p:grpSpPr>
            <p:sp>
              <p:nvSpPr>
                <p:cNvPr id="53" name="TextBox 52"/>
                <p:cNvSpPr txBox="1"/>
                <p:nvPr/>
              </p:nvSpPr>
              <p:spPr>
                <a:xfrm>
                  <a:off x="3835666" y="1092299"/>
                  <a:ext cx="722810" cy="37042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7319635" y="1062206"/>
                  <a:ext cx="722810" cy="37042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10707186" y="1005286"/>
                  <a:ext cx="722810" cy="37042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389183" y="1081175"/>
                  <a:ext cx="722810" cy="3704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 rot="5400000">
                  <a:off x="1618690" y="5349878"/>
                  <a:ext cx="770790" cy="610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5400000">
                  <a:off x="2890148" y="5349880"/>
                  <a:ext cx="770789" cy="610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 rot="5400000">
                  <a:off x="4952032" y="5349880"/>
                  <a:ext cx="770790" cy="610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 rot="5400000">
                  <a:off x="6429144" y="5349880"/>
                  <a:ext cx="770789" cy="610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 rot="5400000">
                  <a:off x="8224152" y="5349880"/>
                  <a:ext cx="770789" cy="610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mr-IN" sz="1400" dirty="0">
                      <a:latin typeface="Times New Roman" charset="0"/>
                      <a:ea typeface="Times New Roman" charset="0"/>
                      <a:cs typeface="Times New Roman" charset="0"/>
                    </a:rPr>
                    <a:t>…</a:t>
                  </a:r>
                  <a:endParaRPr lang="en-US" sz="1400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p:grpSp>
          <p:cxnSp>
            <p:nvCxnSpPr>
              <p:cNvPr id="48" name="Straight Arrow Connector 47"/>
              <p:cNvCxnSpPr/>
              <p:nvPr/>
            </p:nvCxnSpPr>
            <p:spPr>
              <a:xfrm>
                <a:off x="388888" y="4456966"/>
                <a:ext cx="7670037" cy="0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V="1">
                <a:off x="388888" y="1147625"/>
                <a:ext cx="0" cy="3309341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73378" y="4090513"/>
              <a:ext cx="506686" cy="35468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6800" y="2334626"/>
              <a:ext cx="402336" cy="457200"/>
            </a:xfrm>
            <a:prstGeom prst="rect">
              <a:avLst/>
            </a:prstGeom>
          </p:spPr>
        </p:pic>
      </p:grpSp>
      <p:sp>
        <p:nvSpPr>
          <p:cNvPr id="63" name="TextBox 62"/>
          <p:cNvSpPr txBox="1"/>
          <p:nvPr/>
        </p:nvSpPr>
        <p:spPr>
          <a:xfrm>
            <a:off x="4874847" y="376911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Simulation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238ED4-45F6-484A-9443-E4A45C7BDDEB}"/>
              </a:ext>
            </a:extLst>
          </p:cNvPr>
          <p:cNvSpPr txBox="1"/>
          <p:nvPr/>
        </p:nvSpPr>
        <p:spPr>
          <a:xfrm>
            <a:off x="2506217" y="6542536"/>
            <a:ext cx="7162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H. Y. Chen, S. A. Bhave, and G. D. Fuchs, </a:t>
            </a:r>
            <a:r>
              <a:rPr lang="en-US" sz="1400" i="1" dirty="0"/>
              <a:t>Phys. Rev. Applied</a:t>
            </a:r>
            <a:r>
              <a:rPr lang="en-US" sz="1400" dirty="0"/>
              <a:t> </a:t>
            </a:r>
            <a:r>
              <a:rPr lang="en-US" sz="1400" b="1" dirty="0"/>
              <a:t>13</a:t>
            </a:r>
            <a:r>
              <a:rPr lang="en-US" sz="1400" dirty="0"/>
              <a:t>, 054068 (2020).</a:t>
            </a:r>
          </a:p>
        </p:txBody>
      </p:sp>
    </p:spTree>
    <p:extLst>
      <p:ext uri="{BB962C8B-B14F-4D97-AF65-F5344CB8AC3E}">
        <p14:creationId xmlns:p14="http://schemas.microsoft.com/office/powerpoint/2010/main" val="51209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quantum strain driving: summary of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1143000"/>
                <a:ext cx="6934200" cy="3997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905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9051"/>
                            </a:solidFill>
                            <a:latin typeface="Cambria Math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solidFill>
                              <a:srgbClr val="00905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0.5±0.2</m:t>
                        </m:r>
                      </m:e>
                    </m:d>
                    <m:r>
                      <a:rPr lang="en-US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dirty="0"/>
                  <a:t>, an order-of-magnitude higher than predicted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This opens the door to all-acoustic quantum control over NV centers, NV centers, ensembles.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Interesting for NV-based sensors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Higher sensitivity for DQ sensing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Smaller footprint than a magnetic antenna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Local selective spin control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More scalable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Uniform control of NV ensemble in growth layer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Potentially lower power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43000"/>
                <a:ext cx="6934200" cy="3997313"/>
              </a:xfrm>
              <a:prstGeom prst="rect">
                <a:avLst/>
              </a:prstGeom>
              <a:blipFill>
                <a:blip r:embed="rId4"/>
                <a:stretch>
                  <a:fillRect l="-527" t="-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contrast="40000"/>
          </a:blip>
          <a:srcRect l="13366" r="13275"/>
          <a:stretch/>
        </p:blipFill>
        <p:spPr>
          <a:xfrm>
            <a:off x="7848600" y="1219200"/>
            <a:ext cx="3236069" cy="24813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2B09EB-CE39-4855-AD0D-A7592BB0B652}"/>
              </a:ext>
            </a:extLst>
          </p:cNvPr>
          <p:cNvGrpSpPr/>
          <p:nvPr/>
        </p:nvGrpSpPr>
        <p:grpSpPr>
          <a:xfrm>
            <a:off x="8131991" y="3964689"/>
            <a:ext cx="2743677" cy="2327623"/>
            <a:chOff x="8573611" y="3241093"/>
            <a:chExt cx="2743677" cy="244961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FEB8DB-2FF9-4EDC-9EFF-F22762157000}"/>
                </a:ext>
              </a:extLst>
            </p:cNvPr>
            <p:cNvCxnSpPr/>
            <p:nvPr/>
          </p:nvCxnSpPr>
          <p:spPr>
            <a:xfrm>
              <a:off x="8573611" y="3657600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F07C879-6112-4E80-A8FD-7A3E9A90AB9A}"/>
                </a:ext>
              </a:extLst>
            </p:cNvPr>
            <p:cNvCxnSpPr/>
            <p:nvPr/>
          </p:nvCxnSpPr>
          <p:spPr>
            <a:xfrm>
              <a:off x="9220200" y="5257800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F76481-9885-466B-A601-2F3EF8E3CDB4}"/>
                </a:ext>
              </a:extLst>
            </p:cNvPr>
            <p:cNvCxnSpPr/>
            <p:nvPr/>
          </p:nvCxnSpPr>
          <p:spPr>
            <a:xfrm>
              <a:off x="9877474" y="4267200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6554FE6-ED4A-4525-B162-1D327C21FC06}"/>
                </a:ext>
              </a:extLst>
            </p:cNvPr>
            <p:cNvCxnSpPr/>
            <p:nvPr/>
          </p:nvCxnSpPr>
          <p:spPr>
            <a:xfrm>
              <a:off x="9525000" y="3733800"/>
              <a:ext cx="939800" cy="4572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1A57F6D-6581-425C-8B8F-27BEC52D942A}"/>
                    </a:ext>
                  </a:extLst>
                </p:cNvPr>
                <p:cNvSpPr txBox="1"/>
                <p:nvPr/>
              </p:nvSpPr>
              <p:spPr>
                <a:xfrm>
                  <a:off x="8728880" y="3241093"/>
                  <a:ext cx="98263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8880" y="3241093"/>
                  <a:ext cx="982639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25397" r="-38272" b="-1984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9E183A-76AC-4D33-BDC3-FDF18EAD52D7}"/>
                    </a:ext>
                  </a:extLst>
                </p:cNvPr>
                <p:cNvSpPr txBox="1"/>
                <p:nvPr/>
              </p:nvSpPr>
              <p:spPr>
                <a:xfrm>
                  <a:off x="9376580" y="5290595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6580" y="5290595"/>
                  <a:ext cx="982639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119697" r="-28571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3CC1FB0-98AF-43E2-A567-ECDC0B269C83}"/>
                    </a:ext>
                  </a:extLst>
                </p:cNvPr>
                <p:cNvSpPr txBox="1"/>
                <p:nvPr/>
              </p:nvSpPr>
              <p:spPr>
                <a:xfrm>
                  <a:off x="10334649" y="3771841"/>
                  <a:ext cx="98263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4649" y="3771841"/>
                  <a:ext cx="982639" cy="400110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 t="-127419" r="-38509" b="-20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1BD9C7B-2693-4BA4-9394-40A6506FD560}"/>
                </a:ext>
              </a:extLst>
            </p:cNvPr>
            <p:cNvCxnSpPr/>
            <p:nvPr/>
          </p:nvCxnSpPr>
          <p:spPr>
            <a:xfrm flipH="1" flipV="1">
              <a:off x="8991600" y="3733800"/>
              <a:ext cx="457200" cy="144780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7F89384-5D3A-49B8-A206-2C83DAFF35D0}"/>
                </a:ext>
              </a:extLst>
            </p:cNvPr>
            <p:cNvCxnSpPr/>
            <p:nvPr/>
          </p:nvCxnSpPr>
          <p:spPr>
            <a:xfrm flipV="1">
              <a:off x="10254842" y="4457700"/>
              <a:ext cx="410032" cy="72390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E2CBF97-F1AA-4415-9D40-B9B396564347}"/>
              </a:ext>
            </a:extLst>
          </p:cNvPr>
          <p:cNvSpPr txBox="1"/>
          <p:nvPr/>
        </p:nvSpPr>
        <p:spPr>
          <a:xfrm>
            <a:off x="2506217" y="6542536"/>
            <a:ext cx="7162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H. Y. Chen, S. A. Bhave, and G. D. Fuchs, </a:t>
            </a:r>
            <a:r>
              <a:rPr lang="en-US" sz="1400" i="1" dirty="0"/>
              <a:t>Phys. Rev. Applied</a:t>
            </a:r>
            <a:r>
              <a:rPr lang="en-US" sz="1400" dirty="0"/>
              <a:t> </a:t>
            </a:r>
            <a:r>
              <a:rPr lang="en-US" sz="1400" b="1" dirty="0"/>
              <a:t>13</a:t>
            </a:r>
            <a:r>
              <a:rPr lang="en-US" sz="1400" dirty="0"/>
              <a:t>, 054068 (2020).</a:t>
            </a:r>
          </a:p>
        </p:txBody>
      </p:sp>
    </p:spTree>
    <p:extLst>
      <p:ext uri="{BB962C8B-B14F-4D97-AF65-F5344CB8AC3E}">
        <p14:creationId xmlns:p14="http://schemas.microsoft.com/office/powerpoint/2010/main" val="266373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nitrogen-vacancy (NV) centers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09601" y="1193322"/>
            <a:ext cx="541019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Quantitative, atomic-scale probe at room or low temperature</a:t>
            </a:r>
          </a:p>
          <a:p>
            <a:pPr lvl="1"/>
            <a:r>
              <a:rPr lang="en-US" sz="2400" dirty="0" err="1"/>
              <a:t>Magnetometry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Thermometry</a:t>
            </a:r>
          </a:p>
          <a:p>
            <a:pPr lvl="1"/>
            <a:r>
              <a:rPr lang="en-US" sz="2400" dirty="0" err="1"/>
              <a:t>Electrometry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Quantum information</a:t>
            </a:r>
          </a:p>
          <a:p>
            <a:pPr lvl="1"/>
            <a:r>
              <a:rPr lang="en-US" sz="2400" dirty="0"/>
              <a:t>Multi-</a:t>
            </a:r>
            <a:r>
              <a:rPr lang="en-US" sz="2400" dirty="0" err="1"/>
              <a:t>qubit</a:t>
            </a:r>
            <a:r>
              <a:rPr lang="en-US" sz="2400" dirty="0"/>
              <a:t> quantum node</a:t>
            </a:r>
          </a:p>
          <a:p>
            <a:pPr lvl="1"/>
            <a:r>
              <a:rPr lang="en-US" sz="2400" dirty="0"/>
              <a:t>Photonic quantum interface</a:t>
            </a:r>
          </a:p>
          <a:p>
            <a:pPr lvl="1"/>
            <a:r>
              <a:rPr lang="en-US" sz="2400" u="sng" dirty="0"/>
              <a:t>Hybrid quantum interface</a:t>
            </a:r>
          </a:p>
        </p:txBody>
      </p:sp>
      <p:pic>
        <p:nvPicPr>
          <p:cNvPr id="4098" name="Picture 2" descr="nsdm_schematic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11" y="1090211"/>
            <a:ext cx="5637532" cy="230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75851" y="3393203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Qzabre.com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906" y="4572547"/>
            <a:ext cx="5387494" cy="1683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75633" y="6256139"/>
            <a:ext cx="262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Hansen Group, Delft,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3229" y="4199239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Entanglement between long-lived qubits</a:t>
            </a:r>
          </a:p>
        </p:txBody>
      </p:sp>
    </p:spTree>
    <p:extLst>
      <p:ext uri="{BB962C8B-B14F-4D97-AF65-F5344CB8AC3E}">
        <p14:creationId xmlns:p14="http://schemas.microsoft.com/office/powerpoint/2010/main" val="4112742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Cornell spin-mechanics: acknowledgements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119" y="916579"/>
            <a:ext cx="21210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Fuchs Group</a:t>
            </a:r>
          </a:p>
          <a:p>
            <a:r>
              <a:rPr lang="en-US" dirty="0"/>
              <a:t>Evan MacQuarrie</a:t>
            </a:r>
          </a:p>
          <a:p>
            <a:r>
              <a:rPr lang="en-US" b="1" dirty="0"/>
              <a:t>Huiyao Chen</a:t>
            </a:r>
          </a:p>
          <a:p>
            <a:r>
              <a:rPr lang="en-US" dirty="0"/>
              <a:t>Raphael </a:t>
            </a:r>
            <a:r>
              <a:rPr lang="en-US" dirty="0" err="1"/>
              <a:t>Daveau</a:t>
            </a:r>
            <a:endParaRPr lang="en-US" dirty="0"/>
          </a:p>
          <a:p>
            <a:endParaRPr lang="en-US" dirty="0"/>
          </a:p>
          <a:p>
            <a:r>
              <a:rPr lang="en-US" u="sng" dirty="0"/>
              <a:t>Sunil Bhave Group</a:t>
            </a:r>
          </a:p>
          <a:p>
            <a:r>
              <a:rPr lang="en-US" dirty="0"/>
              <a:t>(Purdue)</a:t>
            </a:r>
          </a:p>
          <a:p>
            <a:r>
              <a:rPr lang="en-US" dirty="0"/>
              <a:t>Noah Opondo</a:t>
            </a:r>
          </a:p>
          <a:p>
            <a:r>
              <a:rPr lang="en-US" dirty="0"/>
              <a:t>Alex Jiang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2068" y="1066800"/>
            <a:ext cx="84103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Probing acoustically dressed optical transitions and multi-phonon orbital transitions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H. Y. Chen, E. R. </a:t>
            </a:r>
            <a:r>
              <a:rPr lang="en-US" dirty="0" err="1"/>
              <a:t>MacQuarrie</a:t>
            </a:r>
            <a:r>
              <a:rPr lang="en-US" dirty="0"/>
              <a:t>, and G. D. Fuchs </a:t>
            </a:r>
            <a:r>
              <a:rPr lang="en-US" i="1" dirty="0"/>
              <a:t>PRL</a:t>
            </a:r>
            <a:r>
              <a:rPr lang="en-US" dirty="0"/>
              <a:t> </a:t>
            </a:r>
            <a:r>
              <a:rPr lang="en-US" b="1" dirty="0"/>
              <a:t>120</a:t>
            </a:r>
            <a:r>
              <a:rPr lang="en-US" dirty="0"/>
              <a:t>, 167401 (2018).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Engineering stronger electron-phonon interactions in high-efficiency diamond acoustic resonators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H. Y. Chen, N. F. Opondo, B. Jiang, E. R. </a:t>
            </a:r>
            <a:r>
              <a:rPr lang="en-US" dirty="0" err="1"/>
              <a:t>MacQuarrie</a:t>
            </a:r>
            <a:r>
              <a:rPr lang="en-US" dirty="0"/>
              <a:t>, R. S. </a:t>
            </a:r>
            <a:r>
              <a:rPr lang="en-US" dirty="0" err="1"/>
              <a:t>Daveau</a:t>
            </a:r>
            <a:r>
              <a:rPr lang="en-US" dirty="0"/>
              <a:t>, S. A. Bhave, and G. D. Fuchs, </a:t>
            </a:r>
            <a:r>
              <a:rPr lang="en-US" i="1" dirty="0"/>
              <a:t>Nano Letters</a:t>
            </a:r>
            <a:r>
              <a:rPr lang="en-US" dirty="0"/>
              <a:t> 19, 7021-7027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Measuring the acoustically driven single quantum spin transition of NV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H. Y. Chen, S. A. Bhave, and G. D. Fuchs, </a:t>
            </a:r>
            <a:r>
              <a:rPr lang="en-US" i="1" dirty="0"/>
              <a:t>Phys. Rev. Applied</a:t>
            </a:r>
            <a:r>
              <a:rPr lang="en-US" dirty="0"/>
              <a:t> </a:t>
            </a:r>
            <a:r>
              <a:rPr lang="en-US" b="1" dirty="0"/>
              <a:t>13</a:t>
            </a:r>
            <a:r>
              <a:rPr lang="en-US" dirty="0"/>
              <a:t>, 054068 (2020).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155885" y="6092853"/>
            <a:ext cx="32004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280" y="5294620"/>
            <a:ext cx="960120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nsf1.ep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647" y="5266037"/>
            <a:ext cx="1033760" cy="103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D:\APS_v2\APS_Images\CNFLogo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28397"/>
            <a:ext cx="1719072" cy="5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457" y="5238206"/>
            <a:ext cx="2594370" cy="1161659"/>
          </a:xfrm>
          <a:prstGeom prst="rect">
            <a:avLst/>
          </a:prstGeom>
        </p:spPr>
      </p:pic>
      <p:pic>
        <p:nvPicPr>
          <p:cNvPr id="13" name="Picture 2" descr="Image result for darpa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465" y="5423627"/>
            <a:ext cx="1656907" cy="8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73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Orbital driving: 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96965" y="893171"/>
                <a:ext cx="51991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latin typeface="+mj-lt"/>
                    <a:cs typeface="Calibri" panose="020F0502020204030204" pitchFamily="34" charset="0"/>
                  </a:rPr>
                  <a:t>ω</a:t>
                </a:r>
                <a:r>
                  <a:rPr lang="en-US" baseline="-25000" dirty="0">
                    <a:latin typeface="+mj-lt"/>
                    <a:cs typeface="Calibri" panose="020F0502020204030204" pitchFamily="34" charset="0"/>
                  </a:rPr>
                  <a:t>m</a:t>
                </a:r>
                <a:r>
                  <a:rPr lang="en-US" dirty="0">
                    <a:latin typeface="+mj-lt"/>
                    <a:cs typeface="Calibri" panose="020F0502020204030204" pitchFamily="34" charset="0"/>
                  </a:rPr>
                  <a:t> = 1.4 GHz, E</a:t>
                </a:r>
                <a:r>
                  <a:rPr lang="en-US" baseline="-25000" dirty="0">
                    <a:latin typeface="+mj-lt"/>
                    <a:cs typeface="Calibri" panose="020F0502020204030204" pitchFamily="34" charset="0"/>
                  </a:rPr>
                  <a:t>x</a:t>
                </a:r>
                <a:r>
                  <a:rPr lang="en-US" dirty="0">
                    <a:latin typeface="+mj-lt"/>
                    <a:cs typeface="Calibri" panose="020F0502020204030204" pitchFamily="34" charset="0"/>
                  </a:rPr>
                  <a:t>/</a:t>
                </a:r>
                <a:r>
                  <a:rPr lang="en-US" dirty="0" err="1">
                    <a:latin typeface="+mj-lt"/>
                    <a:cs typeface="Calibri" panose="020F0502020204030204" pitchFamily="34" charset="0"/>
                  </a:rPr>
                  <a:t>E</a:t>
                </a:r>
                <a:r>
                  <a:rPr lang="en-US" baseline="-25000" dirty="0" err="1">
                    <a:latin typeface="+mj-lt"/>
                    <a:cs typeface="Calibri" panose="020F0502020204030204" pitchFamily="34" charset="0"/>
                  </a:rPr>
                  <a:t>y</a:t>
                </a:r>
                <a:r>
                  <a:rPr lang="en-US" dirty="0">
                    <a:latin typeface="+mj-lt"/>
                    <a:cs typeface="Calibri" panose="020F0502020204030204" pitchFamily="34" charset="0"/>
                  </a:rPr>
                  <a:t> splitting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  <a:cs typeface="Calibri" panose="020F0502020204030204" pitchFamily="34" charset="0"/>
                  </a:rPr>
                  <a:t> = 10.4 GHz</a:t>
                </a:r>
                <a:endParaRPr lang="en-US" dirty="0">
                  <a:latin typeface="+mj-lt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965" y="893171"/>
                <a:ext cx="5199190" cy="646331"/>
              </a:xfrm>
              <a:prstGeom prst="rect">
                <a:avLst/>
              </a:prstGeom>
              <a:blipFill>
                <a:blip r:embed="rId3"/>
                <a:stretch>
                  <a:fillRect l="-938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086601" y="2991837"/>
                <a:ext cx="464819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Bessel function fit shows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>
                    <a:latin typeface="+mj-lt"/>
                    <a:cs typeface="Calibri" panose="020F0502020204030204" pitchFamily="34" charset="0"/>
                  </a:rPr>
                  <a:t> &gt; 14 GHz </a:t>
                </a:r>
                <a:br>
                  <a:rPr lang="en-US" dirty="0">
                    <a:latin typeface="+mj-lt"/>
                    <a:cs typeface="Calibri" panose="020F0502020204030204" pitchFamily="34" charset="0"/>
                  </a:rPr>
                </a:br>
                <a:r>
                  <a:rPr lang="en-US" dirty="0">
                    <a:latin typeface="+mj-lt"/>
                    <a:cs typeface="Calibri" panose="020F0502020204030204" pitchFamily="34" charset="0"/>
                  </a:rPr>
                  <a:t>(very strongly driven)</a:t>
                </a: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Shift apart of E</a:t>
                </a:r>
                <a:r>
                  <a:rPr lang="en-US" baseline="-25000" dirty="0">
                    <a:latin typeface="+mj-lt"/>
                  </a:rPr>
                  <a:t>x</a:t>
                </a:r>
                <a:r>
                  <a:rPr lang="en-US" dirty="0">
                    <a:latin typeface="+mj-lt"/>
                  </a:rPr>
                  <a:t>, </a:t>
                </a:r>
                <a:r>
                  <a:rPr lang="en-US" dirty="0" err="1">
                    <a:latin typeface="+mj-lt"/>
                  </a:rPr>
                  <a:t>E</a:t>
                </a:r>
                <a:r>
                  <a:rPr lang="en-US" baseline="-25000" dirty="0" err="1">
                    <a:latin typeface="+mj-lt"/>
                  </a:rPr>
                  <a:t>y</a:t>
                </a:r>
                <a:r>
                  <a:rPr lang="en-US" dirty="0">
                    <a:latin typeface="+mj-lt"/>
                  </a:rPr>
                  <a:t> show multi-phonon orbital Rabi coupling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1" y="2991837"/>
                <a:ext cx="4648199" cy="1754326"/>
              </a:xfrm>
              <a:prstGeom prst="rect">
                <a:avLst/>
              </a:prstGeom>
              <a:blipFill>
                <a:blip r:embed="rId4"/>
                <a:stretch>
                  <a:fillRect l="-919" t="-2083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496560" y="6497267"/>
            <a:ext cx="6368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H. Y. Chen, E. R. </a:t>
            </a:r>
            <a:r>
              <a:rPr lang="en-US" sz="1600" dirty="0" err="1"/>
              <a:t>MacQuarrie</a:t>
            </a:r>
            <a:r>
              <a:rPr lang="en-US" sz="1600" dirty="0"/>
              <a:t>, G. D. Fuchs </a:t>
            </a:r>
            <a:r>
              <a:rPr lang="en-US" sz="1600" i="1" dirty="0"/>
              <a:t>PRL</a:t>
            </a:r>
            <a:r>
              <a:rPr lang="en-US" sz="1600" dirty="0"/>
              <a:t> </a:t>
            </a:r>
            <a:r>
              <a:rPr lang="en-US" sz="1600" b="1" dirty="0"/>
              <a:t>120</a:t>
            </a:r>
            <a:r>
              <a:rPr lang="en-US" sz="1600" dirty="0"/>
              <a:t>, 167401 (2018)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84328" y="150716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304" y="1216336"/>
            <a:ext cx="5760020" cy="5260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61320" y="1461004"/>
            <a:ext cx="4597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Photoluminescence Excitation Spectroscopy (PLE)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43349" y="2116043"/>
            <a:ext cx="1905000" cy="1240616"/>
            <a:chOff x="1824037" y="2257956"/>
            <a:chExt cx="1681163" cy="1094844"/>
          </a:xfrm>
        </p:grpSpPr>
        <p:sp>
          <p:nvSpPr>
            <p:cNvPr id="7" name="Freeform 6"/>
            <p:cNvSpPr/>
            <p:nvPr/>
          </p:nvSpPr>
          <p:spPr>
            <a:xfrm>
              <a:off x="3357563" y="2276475"/>
              <a:ext cx="147637" cy="1076325"/>
            </a:xfrm>
            <a:custGeom>
              <a:avLst/>
              <a:gdLst>
                <a:gd name="connsiteX0" fmla="*/ 0 w 147637"/>
                <a:gd name="connsiteY0" fmla="*/ 0 h 976313"/>
                <a:gd name="connsiteX1" fmla="*/ 9525 w 147637"/>
                <a:gd name="connsiteY1" fmla="*/ 328613 h 976313"/>
                <a:gd name="connsiteX2" fmla="*/ 52387 w 147637"/>
                <a:gd name="connsiteY2" fmla="*/ 547688 h 976313"/>
                <a:gd name="connsiteX3" fmla="*/ 109537 w 147637"/>
                <a:gd name="connsiteY3" fmla="*/ 876300 h 976313"/>
                <a:gd name="connsiteX4" fmla="*/ 147637 w 147637"/>
                <a:gd name="connsiteY4" fmla="*/ 976313 h 97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37" h="976313">
                  <a:moveTo>
                    <a:pt x="0" y="0"/>
                  </a:moveTo>
                  <a:cubicBezTo>
                    <a:pt x="397" y="118666"/>
                    <a:pt x="794" y="237332"/>
                    <a:pt x="9525" y="328613"/>
                  </a:cubicBezTo>
                  <a:cubicBezTo>
                    <a:pt x="18256" y="419894"/>
                    <a:pt x="35718" y="456407"/>
                    <a:pt x="52387" y="547688"/>
                  </a:cubicBezTo>
                  <a:cubicBezTo>
                    <a:pt x="69056" y="638969"/>
                    <a:pt x="93662" y="804863"/>
                    <a:pt x="109537" y="876300"/>
                  </a:cubicBezTo>
                  <a:cubicBezTo>
                    <a:pt x="125412" y="947737"/>
                    <a:pt x="136524" y="962025"/>
                    <a:pt x="147637" y="976313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H="1">
              <a:off x="1824037" y="2257956"/>
              <a:ext cx="147637" cy="1076325"/>
            </a:xfrm>
            <a:custGeom>
              <a:avLst/>
              <a:gdLst>
                <a:gd name="connsiteX0" fmla="*/ 0 w 147637"/>
                <a:gd name="connsiteY0" fmla="*/ 0 h 976313"/>
                <a:gd name="connsiteX1" fmla="*/ 9525 w 147637"/>
                <a:gd name="connsiteY1" fmla="*/ 328613 h 976313"/>
                <a:gd name="connsiteX2" fmla="*/ 52387 w 147637"/>
                <a:gd name="connsiteY2" fmla="*/ 547688 h 976313"/>
                <a:gd name="connsiteX3" fmla="*/ 109537 w 147637"/>
                <a:gd name="connsiteY3" fmla="*/ 876300 h 976313"/>
                <a:gd name="connsiteX4" fmla="*/ 147637 w 147637"/>
                <a:gd name="connsiteY4" fmla="*/ 976313 h 97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37" h="976313">
                  <a:moveTo>
                    <a:pt x="0" y="0"/>
                  </a:moveTo>
                  <a:cubicBezTo>
                    <a:pt x="397" y="118666"/>
                    <a:pt x="794" y="237332"/>
                    <a:pt x="9525" y="328613"/>
                  </a:cubicBezTo>
                  <a:cubicBezTo>
                    <a:pt x="18256" y="419894"/>
                    <a:pt x="35718" y="456407"/>
                    <a:pt x="52387" y="547688"/>
                  </a:cubicBezTo>
                  <a:cubicBezTo>
                    <a:pt x="69056" y="638969"/>
                    <a:pt x="93662" y="804863"/>
                    <a:pt x="109537" y="876300"/>
                  </a:cubicBezTo>
                  <a:cubicBezTo>
                    <a:pt x="125412" y="947737"/>
                    <a:pt x="136524" y="962025"/>
                    <a:pt x="147637" y="976313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772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Orbital driving: 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663906" y="1528548"/>
                <a:ext cx="4147094" cy="3928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On resonance, 2-phonon driving between 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〉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〉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Direct observation of </a:t>
                </a:r>
                <a:r>
                  <a:rPr lang="en-US" dirty="0" err="1"/>
                  <a:t>Autler</a:t>
                </a:r>
                <a:r>
                  <a:rPr lang="en-US" dirty="0"/>
                  <a:t>-Towns (or Rabi) splitting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Splitting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ℰ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den>
                        </m:f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Small contribution from other phonon orders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3906" y="1528548"/>
                <a:ext cx="4147094" cy="3928063"/>
              </a:xfrm>
              <a:prstGeom prst="rect">
                <a:avLst/>
              </a:prstGeom>
              <a:blipFill>
                <a:blip r:embed="rId3"/>
                <a:stretch>
                  <a:fillRect l="-881" t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505200" y="6352057"/>
            <a:ext cx="6368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H. Y. Chen, E. R. </a:t>
            </a:r>
            <a:r>
              <a:rPr lang="en-US" sz="1600" dirty="0" err="1"/>
              <a:t>MacQuarrie</a:t>
            </a:r>
            <a:r>
              <a:rPr lang="en-US" sz="1600" dirty="0"/>
              <a:t>, G. D. Fuchs </a:t>
            </a:r>
            <a:r>
              <a:rPr lang="en-US" sz="1600" i="1" dirty="0"/>
              <a:t>PRL</a:t>
            </a:r>
            <a:r>
              <a:rPr lang="en-US" sz="1600" dirty="0"/>
              <a:t> </a:t>
            </a:r>
            <a:r>
              <a:rPr lang="en-US" sz="1600" b="1" dirty="0"/>
              <a:t>120</a:t>
            </a:r>
            <a:r>
              <a:rPr lang="en-US" sz="1600" dirty="0"/>
              <a:t>, 167401 (2018)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92183" y="914400"/>
            <a:ext cx="6505540" cy="4724400"/>
            <a:chOff x="449687" y="872270"/>
            <a:chExt cx="5162550" cy="37491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687" y="1219200"/>
              <a:ext cx="5162550" cy="34021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428861" y="2205285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Data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35887" y="3218745"/>
              <a:ext cx="6014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Model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202287" y="1219200"/>
              <a:ext cx="9906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202287" y="872270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3.2 GHz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258096" y="1807335"/>
              <a:ext cx="45505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13149" y="1807335"/>
              <a:ext cx="45505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2207286" y="1447662"/>
                  <a:ext cx="5759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7286" y="1447662"/>
                  <a:ext cx="57599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665226" y="1447662"/>
                  <a:ext cx="5759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226" y="1447662"/>
                  <a:ext cx="575992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13066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33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resonance of the low temperature orbital states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982431"/>
            <a:ext cx="10286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low temperature, the optical transition is coherent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Basis for spin-photon entanglement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Orbital-strain coupling is ~10</a:t>
            </a:r>
            <a:r>
              <a:rPr lang="en-US" baseline="30000" dirty="0"/>
              <a:t>4</a:t>
            </a:r>
            <a:r>
              <a:rPr lang="en-US" dirty="0"/>
              <a:t> × (spin-strain coupling)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Experimental demonstrations in Santa Barbara (</a:t>
            </a:r>
            <a:r>
              <a:rPr lang="en-US" dirty="0" err="1"/>
              <a:t>Jayich</a:t>
            </a:r>
            <a:r>
              <a:rPr lang="en-US" dirty="0"/>
              <a:t>), Oregon (Wang)</a:t>
            </a:r>
          </a:p>
          <a:p>
            <a:endParaRPr lang="en-US" dirty="0"/>
          </a:p>
          <a:p>
            <a:r>
              <a:rPr lang="en-US" b="1" dirty="0"/>
              <a:t>Idea: use coherent orbital resonance to engineer the optical transition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085997"/>
            <a:ext cx="5495925" cy="31337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95600" y="3276600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32707" y="3276600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82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Hamiltonian for NV excited orbital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21983" y="1880788"/>
                <a:ext cx="7917104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ℰ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𝒜</m:t>
                                </m:r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ℰ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983" y="1880788"/>
                <a:ext cx="7917104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0000" y="1526052"/>
                <a:ext cx="651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526052"/>
                <a:ext cx="651204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391401" y="1520042"/>
                <a:ext cx="658835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1" y="1520042"/>
                <a:ext cx="658835" cy="391261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642275" y="1872291"/>
                <a:ext cx="6512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275" y="1872291"/>
                <a:ext cx="651204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644007" y="2135653"/>
                <a:ext cx="658835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007" y="2135653"/>
                <a:ext cx="658835" cy="391261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971800" y="2760026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 a strongly-driven system, the eigenstates aren’t obvious!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01899" y="3388243"/>
            <a:ext cx="9888753" cy="2711769"/>
            <a:chOff x="-822102" y="3388242"/>
            <a:chExt cx="9888753" cy="27117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-822102" y="3388242"/>
                  <a:ext cx="7221016" cy="5852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Displaced oscillator basis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using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ℰ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dirty="0"/>
                    <a:t>:</a:t>
                  </a: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22102" y="3388242"/>
                  <a:ext cx="7221016" cy="585288"/>
                </a:xfrm>
                <a:prstGeom prst="rect">
                  <a:avLst/>
                </a:prstGeom>
                <a:blipFill>
                  <a:blip r:embed="rId7"/>
                  <a:stretch>
                    <a:fillRect l="-675" r="-5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04160" y="4065938"/>
                  <a:ext cx="8862491" cy="1353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′= 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𝒜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ℰ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>
                                                    <m:sSubPr>
                                                      <m:ctrlP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ℰ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</m:num>
                                                <m:den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ℏ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𝜔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𝑚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  <m:func>
                                                <m:func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</a:rPr>
                                                    <m:t>cos</m:t>
                                                  </m:r>
                                                </m:fName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</m:d>
                                                </m:e>
                                              </m:func>
                                            </m:e>
                                          </m:d>
                                          <m:sSup>
                                            <m:sSup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𝑖𝑛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func>
                                </m:e>
                              </m:mr>
                              <m:m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ℰ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>
                                                    <m:sSubPr>
                                                      <m:ctrlP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ℰ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</m:num>
                                                <m:den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ℏ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𝜔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𝑚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  <m:func>
                                                <m:func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</a:rPr>
                                                    <m:t>cos</m:t>
                                                  </m:r>
                                                </m:fName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2</m:t>
                                                      </m:r>
                                                      <m:r>
                                                        <a:rPr lang="en-US" sz="16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𝜃</m:t>
                                                      </m:r>
                                                    </m:e>
                                                  </m:d>
                                                </m:e>
                                              </m:func>
                                            </m:e>
                                          </m:d>
                                          <m:sSup>
                                            <m:sSup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𝑖𝑛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func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𝒜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160" y="4065938"/>
                  <a:ext cx="8862491" cy="13538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-1" y="5443998"/>
                  <a:ext cx="4951677" cy="6560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where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a14:m>
                  <a:r>
                    <a:rPr lang="en-US" dirty="0"/>
                    <a:t> and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e>
                      </m:func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" y="5443998"/>
                  <a:ext cx="4951677" cy="656013"/>
                </a:xfrm>
                <a:prstGeom prst="rect">
                  <a:avLst/>
                </a:prstGeom>
                <a:blipFill>
                  <a:blip r:embed="rId9"/>
                  <a:stretch>
                    <a:fillRect l="-9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/>
          <p:cNvSpPr txBox="1"/>
          <p:nvPr/>
        </p:nvSpPr>
        <p:spPr>
          <a:xfrm>
            <a:off x="685800" y="975629"/>
            <a:ext cx="513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our geometry in the sideband-resolved limit: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4702" y="6329076"/>
            <a:ext cx="37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See e.g. </a:t>
            </a:r>
            <a:r>
              <a:rPr lang="en-US" sz="1400" dirty="0" err="1"/>
              <a:t>Ashab</a:t>
            </a:r>
            <a:r>
              <a:rPr lang="en-US" sz="1400" dirty="0"/>
              <a:t> et al. PRA 75, 032301 (2007)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1" y="5518732"/>
            <a:ext cx="4343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(Alternate description: Landau-</a:t>
            </a:r>
            <a:r>
              <a:rPr lang="en-US" dirty="0" err="1"/>
              <a:t>Zener</a:t>
            </a:r>
            <a:r>
              <a:rPr lang="en-US" dirty="0"/>
              <a:t>-</a:t>
            </a:r>
            <a:r>
              <a:rPr lang="en-US" dirty="0" err="1"/>
              <a:t>Stückelberg</a:t>
            </a:r>
            <a:r>
              <a:rPr lang="en-US" dirty="0"/>
              <a:t> transitions through strain-coupled states)</a:t>
            </a:r>
          </a:p>
        </p:txBody>
      </p:sp>
    </p:spTree>
    <p:extLst>
      <p:ext uri="{BB962C8B-B14F-4D97-AF65-F5344CB8AC3E}">
        <p14:creationId xmlns:p14="http://schemas.microsoft.com/office/powerpoint/2010/main" val="394111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Characterization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370806" y="1458402"/>
            <a:ext cx="4308756" cy="4806383"/>
            <a:chOff x="7317645" y="1617299"/>
            <a:chExt cx="4308756" cy="4806383"/>
          </a:xfrm>
        </p:grpSpPr>
        <p:grpSp>
          <p:nvGrpSpPr>
            <p:cNvPr id="7" name="Group 6"/>
            <p:cNvGrpSpPr/>
            <p:nvPr/>
          </p:nvGrpSpPr>
          <p:grpSpPr>
            <a:xfrm>
              <a:off x="7734767" y="2067093"/>
              <a:ext cx="3156689" cy="4064201"/>
              <a:chOff x="1741587" y="2630724"/>
              <a:chExt cx="3156689" cy="4064201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l="5255" b="7552"/>
              <a:stretch/>
            </p:blipFill>
            <p:spPr>
              <a:xfrm>
                <a:off x="1774407" y="3484891"/>
                <a:ext cx="3123869" cy="321003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/>
              <a:srcRect l="4050" b="14803"/>
              <a:stretch/>
            </p:blipFill>
            <p:spPr>
              <a:xfrm rot="10800000">
                <a:off x="1741587" y="2630724"/>
                <a:ext cx="3128423" cy="94838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r="58249"/>
            <a:stretch/>
          </p:blipFill>
          <p:spPr>
            <a:xfrm>
              <a:off x="10932667" y="2921259"/>
              <a:ext cx="319850" cy="165474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317645" y="1617299"/>
              <a:ext cx="4048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PL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confocal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scan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(Uniform Ensemble)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58641" y="6131294"/>
              <a:ext cx="34176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X</a:t>
              </a:r>
              <a:r>
                <a:rPr kumimoji="0" lang="zh-CN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5400000">
              <a:off x="10974249" y="4721499"/>
              <a:ext cx="29527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Y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10962694" y="2309901"/>
              <a:ext cx="28725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Z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11073814" y="3526012"/>
              <a:ext cx="828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PL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(MHz)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981200"/>
            <a:ext cx="7086600" cy="24793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8840" y="2210214"/>
            <a:ext cx="381000" cy="380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61240" y="2286001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465640" y="1579603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 enhanced optical collection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8237" y="4953000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our device, a factor of ~2.3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199" y="6354633"/>
            <a:ext cx="505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H. Y. Chen, N. F. Opondo, B. Jiang, E. R. </a:t>
            </a:r>
            <a:r>
              <a:rPr lang="en-US" sz="1200" dirty="0" err="1"/>
              <a:t>MacQuarrie</a:t>
            </a:r>
            <a:r>
              <a:rPr lang="en-US" sz="1200" dirty="0"/>
              <a:t>, R. S. </a:t>
            </a:r>
            <a:r>
              <a:rPr lang="en-US" sz="1200" dirty="0" err="1"/>
              <a:t>Daveau</a:t>
            </a:r>
            <a:r>
              <a:rPr lang="en-US" sz="1200" dirty="0"/>
              <a:t>, S. A. Bhave, and G. D. Fuchs, </a:t>
            </a:r>
            <a:r>
              <a:rPr lang="en-US" sz="1200" i="1" dirty="0"/>
              <a:t>Nano Letters</a:t>
            </a:r>
            <a:r>
              <a:rPr lang="en-US" sz="1200" dirty="0"/>
              <a:t> in press, (2019)</a:t>
            </a:r>
          </a:p>
        </p:txBody>
      </p:sp>
    </p:spTree>
    <p:extLst>
      <p:ext uri="{BB962C8B-B14F-4D97-AF65-F5344CB8AC3E}">
        <p14:creationId xmlns:p14="http://schemas.microsoft.com/office/powerpoint/2010/main" val="809695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36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NV centers: an experimentalist’s introduction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990600"/>
            <a:ext cx="586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defRPr/>
            </a:pPr>
            <a:r>
              <a:rPr lang="en-US" b="1" kern="0" dirty="0">
                <a:solidFill>
                  <a:sysClr val="windowText" lastClr="000000"/>
                </a:solidFill>
              </a:rPr>
              <a:t>Nitrogen-vacancy (NV) center in diamond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S=1 spin defect in diamond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Model system for spins in the quantum limit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Experimentally </a:t>
            </a:r>
            <a:r>
              <a:rPr lang="en-US" i="1" kern="0" dirty="0">
                <a:solidFill>
                  <a:sysClr val="windowText" lastClr="000000"/>
                </a:solidFill>
              </a:rPr>
              <a:t>simple</a:t>
            </a:r>
            <a:r>
              <a:rPr lang="en-US" kern="0" dirty="0">
                <a:solidFill>
                  <a:sysClr val="windowText" lastClr="000000"/>
                </a:solidFill>
              </a:rPr>
              <a:t>: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Solid state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Address individually or in ensembles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Optical spin initialization and read-out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Room temperature quantum coherence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9534" y="4083540"/>
            <a:ext cx="28765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9534" y="4083540"/>
            <a:ext cx="28765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9534" y="4083540"/>
            <a:ext cx="28765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NVMolecule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04517" y="1981200"/>
            <a:ext cx="2240767" cy="2133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64580" y="3336078"/>
            <a:ext cx="5157440" cy="2990331"/>
            <a:chOff x="304800" y="2667000"/>
            <a:chExt cx="5157440" cy="2990331"/>
          </a:xfrm>
        </p:grpSpPr>
        <p:grpSp>
          <p:nvGrpSpPr>
            <p:cNvPr id="9" name="Group 8"/>
            <p:cNvGrpSpPr/>
            <p:nvPr/>
          </p:nvGrpSpPr>
          <p:grpSpPr>
            <a:xfrm>
              <a:off x="304800" y="2971800"/>
              <a:ext cx="3886200" cy="2685531"/>
              <a:chOff x="4506570" y="1265201"/>
              <a:chExt cx="3886200" cy="2685531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5211605" y="3339803"/>
                <a:ext cx="58464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5211605" y="3239948"/>
                <a:ext cx="58464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ysDash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5211605" y="1841983"/>
                <a:ext cx="58464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5211605" y="1742129"/>
                <a:ext cx="58464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ysDash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6717879" y="2241402"/>
                <a:ext cx="785618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 rot="5400000" flipH="1" flipV="1">
                <a:off x="4510210" y="2541016"/>
                <a:ext cx="1597674" cy="406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DE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 rot="5400000">
                <a:off x="4902387" y="2541016"/>
                <a:ext cx="1397965" cy="406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 bwMode="auto">
              <a:xfrm rot="16200000" flipH="1">
                <a:off x="6596139" y="1760467"/>
                <a:ext cx="616122" cy="18764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24" name="TextBox 35"/>
              <p:cNvSpPr txBox="1">
                <a:spLocks noChangeArrowheads="1"/>
              </p:cNvSpPr>
              <p:nvPr/>
            </p:nvSpPr>
            <p:spPr bwMode="auto">
              <a:xfrm>
                <a:off x="4724400" y="3040239"/>
                <a:ext cx="423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kern="0" baseline="30000">
                    <a:solidFill>
                      <a:sysClr val="windowText" lastClr="000000"/>
                    </a:solidFill>
                  </a:rPr>
                  <a:t>3</a:t>
                </a:r>
                <a:r>
                  <a:rPr lang="en-US" kern="0">
                    <a:solidFill>
                      <a:sysClr val="windowText" lastClr="000000"/>
                    </a:solidFill>
                  </a:rPr>
                  <a:t>A</a:t>
                </a:r>
              </a:p>
            </p:txBody>
          </p:sp>
          <p:sp>
            <p:nvSpPr>
              <p:cNvPr id="25" name="TextBox 36"/>
              <p:cNvSpPr txBox="1">
                <a:spLocks noChangeArrowheads="1"/>
              </p:cNvSpPr>
              <p:nvPr/>
            </p:nvSpPr>
            <p:spPr bwMode="auto">
              <a:xfrm>
                <a:off x="4724400" y="1542419"/>
                <a:ext cx="423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kern="0" baseline="30000">
                    <a:solidFill>
                      <a:sysClr val="windowText" lastClr="000000"/>
                    </a:solidFill>
                  </a:rPr>
                  <a:t>3</a:t>
                </a:r>
                <a:r>
                  <a:rPr lang="en-US" kern="0">
                    <a:solidFill>
                      <a:sysClr val="windowText" lastClr="000000"/>
                    </a:solidFill>
                  </a:rPr>
                  <a:t>E</a:t>
                </a:r>
              </a:p>
            </p:txBody>
          </p:sp>
          <p:sp>
            <p:nvSpPr>
              <p:cNvPr id="26" name="TextBox 41"/>
              <p:cNvSpPr txBox="1">
                <a:spLocks noChangeArrowheads="1"/>
              </p:cNvSpPr>
              <p:nvPr/>
            </p:nvSpPr>
            <p:spPr bwMode="auto">
              <a:xfrm>
                <a:off x="7021170" y="1341401"/>
                <a:ext cx="1371600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ysClr val="windowText" lastClr="000000"/>
                    </a:solidFill>
                  </a:rPr>
                  <a:t>Dark,</a:t>
                </a:r>
              </a:p>
              <a:p>
                <a:pPr>
                  <a:defRPr/>
                </a:pPr>
                <a:r>
                  <a:rPr lang="en-US" kern="0" dirty="0">
                    <a:solidFill>
                      <a:sysClr val="windowText" lastClr="000000"/>
                    </a:solidFill>
                  </a:rPr>
                  <a:t>spin selective</a:t>
                </a:r>
              </a:p>
              <a:p>
                <a:pPr>
                  <a:defRPr/>
                </a:pPr>
                <a:r>
                  <a:rPr lang="en-US" kern="0" dirty="0">
                    <a:solidFill>
                      <a:sysClr val="windowText" lastClr="000000"/>
                    </a:solidFill>
                  </a:rPr>
                  <a:t>relaxation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5991132" y="1501140"/>
                <a:ext cx="38976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991132" y="1952263"/>
                <a:ext cx="38976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991132" y="1600200"/>
                <a:ext cx="38976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sp>
            <p:nvSpPr>
              <p:cNvPr id="30" name="Isosceles Triangle 29"/>
              <p:cNvSpPr/>
              <p:nvPr/>
            </p:nvSpPr>
            <p:spPr>
              <a:xfrm rot="16200000">
                <a:off x="5667139" y="1628221"/>
                <a:ext cx="449044" cy="194882"/>
              </a:xfrm>
              <a:prstGeom prst="triangle">
                <a:avLst>
                  <a:gd name="adj" fmla="val 21875"/>
                </a:avLst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Times New Roman"/>
                  <a:cs typeface="Arial"/>
                </a:endParaRPr>
              </a:p>
            </p:txBody>
          </p:sp>
          <p:sp>
            <p:nvSpPr>
              <p:cNvPr id="31" name="TextBox 64"/>
              <p:cNvSpPr txBox="1">
                <a:spLocks noChangeArrowheads="1"/>
              </p:cNvSpPr>
              <p:nvPr/>
            </p:nvSpPr>
            <p:spPr bwMode="auto">
              <a:xfrm>
                <a:off x="6356535" y="1447800"/>
                <a:ext cx="34336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kern="0">
                    <a:solidFill>
                      <a:sysClr val="windowText" lastClr="000000"/>
                    </a:solidFill>
                  </a:rPr>
                  <a:t>-1</a:t>
                </a:r>
              </a:p>
            </p:txBody>
          </p:sp>
          <p:sp>
            <p:nvSpPr>
              <p:cNvPr id="32" name="TextBox 69"/>
              <p:cNvSpPr txBox="1">
                <a:spLocks noChangeArrowheads="1"/>
              </p:cNvSpPr>
              <p:nvPr/>
            </p:nvSpPr>
            <p:spPr bwMode="auto">
              <a:xfrm>
                <a:off x="6314925" y="1265201"/>
                <a:ext cx="3882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rgbClr val="000000"/>
                    </a:solidFill>
                  </a:rPr>
                  <a:t>+1</a:t>
                </a:r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TextBox 72"/>
              <p:cNvSpPr txBox="1">
                <a:spLocks noChangeArrowheads="1"/>
              </p:cNvSpPr>
              <p:nvPr/>
            </p:nvSpPr>
            <p:spPr bwMode="auto">
              <a:xfrm>
                <a:off x="6400801" y="1806221"/>
                <a:ext cx="2840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sp>
            <p:nvSpPr>
              <p:cNvPr id="34" name="TextBox 75"/>
              <p:cNvSpPr txBox="1">
                <a:spLocks noChangeArrowheads="1"/>
              </p:cNvSpPr>
              <p:nvPr/>
            </p:nvSpPr>
            <p:spPr bwMode="auto">
              <a:xfrm>
                <a:off x="6324600" y="2819400"/>
                <a:ext cx="34336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ysClr val="windowText" lastClr="000000"/>
                    </a:solidFill>
                  </a:rPr>
                  <a:t>-1</a:t>
                </a:r>
              </a:p>
            </p:txBody>
          </p:sp>
          <p:sp>
            <p:nvSpPr>
              <p:cNvPr id="35" name="TextBox 76"/>
              <p:cNvSpPr txBox="1">
                <a:spLocks noChangeArrowheads="1"/>
              </p:cNvSpPr>
              <p:nvPr/>
            </p:nvSpPr>
            <p:spPr bwMode="auto">
              <a:xfrm>
                <a:off x="6283455" y="2647062"/>
                <a:ext cx="3882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rgbClr val="000000"/>
                    </a:solidFill>
                  </a:rPr>
                  <a:t>+1</a:t>
                </a:r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TextBox 77"/>
              <p:cNvSpPr txBox="1">
                <a:spLocks noChangeArrowheads="1"/>
              </p:cNvSpPr>
              <p:nvPr/>
            </p:nvSpPr>
            <p:spPr bwMode="auto">
              <a:xfrm>
                <a:off x="6400800" y="3330221"/>
                <a:ext cx="36337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993163" y="2855093"/>
                <a:ext cx="38976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993163" y="3472943"/>
                <a:ext cx="38976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5993163" y="2971800"/>
                <a:ext cx="38976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sp>
            <p:nvSpPr>
              <p:cNvPr id="40" name="Isosceles Triangle 39"/>
              <p:cNvSpPr/>
              <p:nvPr/>
            </p:nvSpPr>
            <p:spPr>
              <a:xfrm rot="16200000">
                <a:off x="5587885" y="3067618"/>
                <a:ext cx="611610" cy="194882"/>
              </a:xfrm>
              <a:prstGeom prst="triangle">
                <a:avLst>
                  <a:gd name="adj" fmla="val 21875"/>
                </a:avLst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Times New Roman"/>
                  <a:cs typeface="Arial"/>
                </a:endParaRPr>
              </a:p>
            </p:txBody>
          </p:sp>
          <p:pic>
            <p:nvPicPr>
              <p:cNvPr id="41" name="Picture 40" descr="RedSquiggle.eps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1731561">
                <a:off x="5645334" y="2134058"/>
                <a:ext cx="772774" cy="541664"/>
              </a:xfrm>
              <a:prstGeom prst="rect">
                <a:avLst/>
              </a:prstGeom>
            </p:spPr>
          </p:pic>
          <p:pic>
            <p:nvPicPr>
              <p:cNvPr id="42" name="Picture 41" descr="GreenSquiggle.eps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19541110">
                <a:off x="4506570" y="2154963"/>
                <a:ext cx="786710" cy="551432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5029200" y="3581400"/>
                <a:ext cx="86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ysClr val="windowText" lastClr="000000"/>
                    </a:solidFill>
                  </a:rPr>
                  <a:t>Orbital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019800" y="3581400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ysClr val="windowText" lastClr="000000"/>
                    </a:solidFill>
                  </a:rPr>
                  <a:t>Spin</a:t>
                </a:r>
              </a:p>
            </p:txBody>
          </p:sp>
          <p:sp>
            <p:nvSpPr>
              <p:cNvPr id="45" name="Right Brace 44"/>
              <p:cNvSpPr/>
              <p:nvPr/>
            </p:nvSpPr>
            <p:spPr bwMode="auto">
              <a:xfrm>
                <a:off x="6650666" y="1371600"/>
                <a:ext cx="152400" cy="304800"/>
              </a:xfrm>
              <a:prstGeom prst="rightBrac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46" name="Picture 3" descr="C:\Documents and Settings\Greg\Local Settings\Temporary Internet Files\Content.IE5\R3JHP1X7\MCj02909300000[1].wmf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10000"/>
              </a:blip>
              <a:srcRect/>
              <a:stretch>
                <a:fillRect/>
              </a:stretch>
            </p:blipFill>
            <p:spPr bwMode="auto">
              <a:xfrm>
                <a:off x="7162800" y="3200400"/>
                <a:ext cx="3048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3" descr="C:\Documents and Settings\Greg\Local Settings\Temporary Internet Files\Content.IE5\R3JHP1X7\MCj02909300000[1].wmf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-40000"/>
              </a:blip>
              <a:srcRect/>
              <a:stretch>
                <a:fillRect/>
              </a:stretch>
            </p:blipFill>
            <p:spPr bwMode="auto">
              <a:xfrm>
                <a:off x="7162800" y="2667000"/>
                <a:ext cx="303989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Freeform 47"/>
              <p:cNvSpPr/>
              <p:nvPr/>
            </p:nvSpPr>
            <p:spPr bwMode="auto">
              <a:xfrm>
                <a:off x="6685398" y="2374542"/>
                <a:ext cx="377584" cy="1054458"/>
              </a:xfrm>
              <a:custGeom>
                <a:avLst/>
                <a:gdLst>
                  <a:gd name="connsiteX0" fmla="*/ 381837 w 385186"/>
                  <a:gd name="connsiteY0" fmla="*/ 0 h 693337"/>
                  <a:gd name="connsiteX1" fmla="*/ 321547 w 385186"/>
                  <a:gd name="connsiteY1" fmla="*/ 422031 h 693337"/>
                  <a:gd name="connsiteX2" fmla="*/ 0 w 385186"/>
                  <a:gd name="connsiteY2" fmla="*/ 693337 h 69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5186" h="693337">
                    <a:moveTo>
                      <a:pt x="381837" y="0"/>
                    </a:moveTo>
                    <a:cubicBezTo>
                      <a:pt x="383511" y="153237"/>
                      <a:pt x="385186" y="306475"/>
                      <a:pt x="321547" y="422031"/>
                    </a:cubicBezTo>
                    <a:cubicBezTo>
                      <a:pt x="257908" y="537587"/>
                      <a:pt x="128954" y="615462"/>
                      <a:pt x="0" y="69333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000000"/>
                  </a:solidFill>
                  <a:latin typeface="Times New Roman"/>
                  <a:cs typeface="Arial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86239" y="2667000"/>
              <a:ext cx="4249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Optical cycle: initialization and read-out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581400" y="4343400"/>
              <a:ext cx="1880840" cy="914400"/>
              <a:chOff x="3581400" y="4343400"/>
              <a:chExt cx="1880840" cy="9144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020820" y="4343400"/>
                <a:ext cx="1313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/>
                  <a:t>read “dark”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020820" y="4876800"/>
                <a:ext cx="1441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/>
                  <a:t>read “bright”</a:t>
                </a:r>
              </a:p>
            </p:txBody>
          </p:sp>
          <p:graphicFrame>
            <p:nvGraphicFramePr>
              <p:cNvPr id="14" name="Object 13"/>
              <p:cNvGraphicFramePr>
                <a:graphicFrameLocks noChangeAspect="1"/>
              </p:cNvGraphicFramePr>
              <p:nvPr/>
            </p:nvGraphicFramePr>
            <p:xfrm>
              <a:off x="3581400" y="4343400"/>
              <a:ext cx="486833" cy="381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0" name="Equation" r:id="rId10" imgW="291960" imgH="228600" progId="Equation.3">
                      <p:embed/>
                    </p:oleObj>
                  </mc:Choice>
                  <mc:Fallback>
                    <p:oleObj name="Equation" r:id="rId10" imgW="291960" imgH="228600" progId="Equation.3">
                      <p:embed/>
                      <p:pic>
                        <p:nvPicPr>
                          <p:cNvPr id="14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81400" y="4343400"/>
                            <a:ext cx="486833" cy="381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2"/>
              <p:cNvGraphicFramePr>
                <a:graphicFrameLocks noChangeAspect="1"/>
              </p:cNvGraphicFramePr>
              <p:nvPr/>
            </p:nvGraphicFramePr>
            <p:xfrm>
              <a:off x="3654425" y="4876800"/>
              <a:ext cx="339725" cy="381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1" name="Equation" r:id="rId12" imgW="203040" imgH="228600" progId="Equation.3">
                      <p:embed/>
                    </p:oleObj>
                  </mc:Choice>
                  <mc:Fallback>
                    <p:oleObj name="Equation" r:id="rId12" imgW="203040" imgH="228600" progId="Equation.3">
                      <p:embed/>
                      <p:pic>
                        <p:nvPicPr>
                          <p:cNvPr id="15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54425" y="4876800"/>
                            <a:ext cx="339725" cy="381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49" name="Picture 21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809" y="1394018"/>
            <a:ext cx="2286000" cy="202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7467601" y="1078468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Photoluminescence image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49820" y="6106759"/>
            <a:ext cx="50562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Review article: </a:t>
            </a:r>
            <a:r>
              <a:rPr lang="en-US" sz="1600" dirty="0" err="1"/>
              <a:t>Dobrovitski</a:t>
            </a:r>
            <a:r>
              <a:rPr lang="en-US" sz="1600" dirty="0"/>
              <a:t>, Fuchs, Falk, </a:t>
            </a:r>
            <a:r>
              <a:rPr lang="en-US" sz="1600" dirty="0" err="1"/>
              <a:t>Santori</a:t>
            </a:r>
            <a:r>
              <a:rPr lang="en-US" sz="1600" dirty="0"/>
              <a:t>, </a:t>
            </a:r>
            <a:r>
              <a:rPr lang="en-US" sz="1600" dirty="0" err="1"/>
              <a:t>Awschalom</a:t>
            </a:r>
            <a:r>
              <a:rPr lang="en-US" sz="1600" dirty="0"/>
              <a:t>, Ann. Rev. CMP (2013)</a:t>
            </a:r>
          </a:p>
        </p:txBody>
      </p:sp>
    </p:spTree>
    <p:extLst>
      <p:ext uri="{BB962C8B-B14F-4D97-AF65-F5344CB8AC3E}">
        <p14:creationId xmlns:p14="http://schemas.microsoft.com/office/powerpoint/2010/main" val="375412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5607E-7 C 0.06388 0.00994 0.12777 0.02012 0.13489 0.06983 C 0.14201 0.11954 0.09236 0.20879 0.04288 0.29803 " pathEditMode="relative" ptsTypes="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09" y="2524483"/>
            <a:ext cx="3879585" cy="36229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7390" y1="52725" x2="87390" y2="52725"/>
                        <a14:foregroundMark x1="49707" y1="13760" x2="49707" y2="13760"/>
                        <a14:foregroundMark x1="40469" y1="17575" x2="40469" y2="17575"/>
                        <a14:foregroundMark x1="65982" y1="14441" x2="65982" y2="14441"/>
                        <a14:foregroundMark x1="37830" y1="10218" x2="37830" y2="10218"/>
                        <a14:foregroundMark x1="21701" y1="14714" x2="21701" y2="14714"/>
                        <a14:foregroundMark x1="14663" y1="16349" x2="14663" y2="16349"/>
                        <a14:foregroundMark x1="85777" y1="13760" x2="85777" y2="13760"/>
                        <a14:foregroundMark x1="89003" y1="30926" x2="89003" y2="30926"/>
                        <a14:foregroundMark x1="87097" y1="70708" x2="87097" y2="70708"/>
                        <a14:foregroundMark x1="89003" y1="57766" x2="89003" y2="57766"/>
                        <a14:foregroundMark x1="56305" y1="6540" x2="56305" y2="6540"/>
                        <a14:foregroundMark x1="77859" y1="17847" x2="77859" y2="17847"/>
                        <a14:foregroundMark x1="44135" y1="12670" x2="44135" y2="12670"/>
                        <a14:foregroundMark x1="75073" y1="18256" x2="75073" y2="18256"/>
                        <a14:foregroundMark x1="87390" y1="19755" x2="87390" y2="19755"/>
                        <a14:foregroundMark x1="88710" y1="14441" x2="88710" y2="14441"/>
                        <a14:foregroundMark x1="50587" y1="16894" x2="50587" y2="168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525" y="2289473"/>
            <a:ext cx="3626461" cy="37834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29" l="0" r="100000">
                        <a14:foregroundMark x1="89718" y1="28010" x2="89718" y2="28010"/>
                        <a14:foregroundMark x1="12113" y1="19764" x2="12113" y2="19764"/>
                        <a14:foregroundMark x1="81268" y1="15838" x2="81268" y2="15838"/>
                        <a14:foregroundMark x1="38310" y1="89921" x2="38310" y2="89921"/>
                        <a14:foregroundMark x1="47887" y1="90969" x2="47887" y2="90969"/>
                        <a14:foregroundMark x1="84225" y1="72906" x2="84225" y2="72906"/>
                        <a14:foregroundMark x1="71831" y1="18979" x2="71831" y2="18979"/>
                        <a14:foregroundMark x1="86056" y1="53272" x2="86056" y2="53272"/>
                        <a14:foregroundMark x1="86056" y1="61649" x2="86056" y2="61649"/>
                        <a14:foregroundMark x1="87606" y1="35864" x2="87606" y2="35864"/>
                        <a14:foregroundMark x1="90423" y1="16099" x2="90423" y2="16099"/>
                        <a14:foregroundMark x1="87042" y1="13220" x2="87042" y2="13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757" y="2175188"/>
            <a:ext cx="3789403" cy="3959415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3005013" y="1936650"/>
            <a:ext cx="2307767" cy="1498942"/>
            <a:chOff x="3180108" y="2189566"/>
            <a:chExt cx="3574952" cy="1498942"/>
          </a:xfrm>
        </p:grpSpPr>
        <p:sp>
          <p:nvSpPr>
            <p:cNvPr id="38" name="TextBox 37"/>
            <p:cNvSpPr txBox="1"/>
            <p:nvPr/>
          </p:nvSpPr>
          <p:spPr>
            <a:xfrm>
              <a:off x="4637187" y="2637917"/>
              <a:ext cx="16700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err="1">
                  <a:latin typeface="Arial" charset="0"/>
                  <a:ea typeface="Arial" charset="0"/>
                  <a:cs typeface="Arial" charset="0"/>
                </a:rPr>
                <a:t>ZnO</a:t>
              </a:r>
              <a:r>
                <a:rPr lang="zh-CN" altLang="en-US" sz="14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altLang="zh-CN" sz="1400" dirty="0">
                  <a:latin typeface="Arial" charset="0"/>
                  <a:ea typeface="Arial" charset="0"/>
                  <a:cs typeface="Arial" charset="0"/>
                </a:rPr>
                <a:t>or</a:t>
              </a:r>
              <a:r>
                <a:rPr lang="zh-CN" altLang="en-US" sz="14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altLang="zh-CN" sz="1400" dirty="0" err="1">
                  <a:latin typeface="Arial" charset="0"/>
                  <a:ea typeface="Arial" charset="0"/>
                  <a:cs typeface="Arial" charset="0"/>
                </a:rPr>
                <a:t>AlN</a:t>
              </a:r>
              <a:endParaRPr 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180108" y="2189566"/>
              <a:ext cx="3574952" cy="1498942"/>
              <a:chOff x="3180108" y="2189566"/>
              <a:chExt cx="3574952" cy="1498942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3301697" y="2374232"/>
                <a:ext cx="1210516" cy="32417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3441042" y="2816296"/>
                <a:ext cx="1142572" cy="6076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4610400" y="2189566"/>
                <a:ext cx="21178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Arial" charset="0"/>
                    <a:ea typeface="Arial" charset="0"/>
                    <a:cs typeface="Arial" charset="0"/>
                  </a:rPr>
                  <a:t>Top</a:t>
                </a:r>
                <a:r>
                  <a:rPr lang="zh-CN" altLang="en-US" sz="14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altLang="zh-CN" sz="1400" dirty="0">
                    <a:latin typeface="Arial" charset="0"/>
                    <a:ea typeface="Arial" charset="0"/>
                    <a:cs typeface="Arial" charset="0"/>
                  </a:rPr>
                  <a:t>electrode</a:t>
                </a:r>
                <a:endParaRPr lang="en-US" sz="1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583614" y="3165288"/>
                <a:ext cx="21714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altLang="zh-CN" sz="1400" dirty="0">
                    <a:latin typeface="Arial" charset="0"/>
                    <a:ea typeface="Arial" charset="0"/>
                    <a:cs typeface="Arial" charset="0"/>
                  </a:rPr>
                  <a:t>Bottom</a:t>
                </a:r>
                <a:r>
                  <a:rPr lang="zh-CN" altLang="en-US" sz="1400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altLang="zh-CN" sz="1400" dirty="0">
                    <a:latin typeface="Arial" charset="0"/>
                    <a:ea typeface="Arial" charset="0"/>
                    <a:cs typeface="Arial" charset="0"/>
                  </a:rPr>
                  <a:t>electrode</a:t>
                </a:r>
                <a:endParaRPr lang="en-US" sz="1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3180108" y="3100126"/>
                <a:ext cx="1332105" cy="22401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3994" y="3549625"/>
            <a:ext cx="4231146" cy="505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2780" y="192889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Manson Model: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5488" y="4636834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Equivalent circuit model</a:t>
            </a:r>
            <a:r>
              <a:rPr lang="zh-CN" alt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mBVD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):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38749"/>
          <a:stretch/>
        </p:blipFill>
        <p:spPr>
          <a:xfrm>
            <a:off x="5023679" y="5348625"/>
            <a:ext cx="2617076" cy="951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8595" y="5898626"/>
            <a:ext cx="2287222" cy="450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2036" y="5475148"/>
            <a:ext cx="974623" cy="394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3339" y="5454873"/>
            <a:ext cx="968067" cy="4321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4036" y="6099060"/>
            <a:ext cx="199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HBAR: 10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um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scHBAR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 10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um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55977" y="5442600"/>
            <a:ext cx="1156211" cy="4496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48037" y="5947437"/>
            <a:ext cx="1211526" cy="352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9518" y="2402261"/>
            <a:ext cx="2258276" cy="1741457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rot="5400000">
            <a:off x="700617" y="2723615"/>
            <a:ext cx="1397965" cy="406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484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Orbital-strain driving and resonance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2785" y="1322095"/>
            <a:ext cx="433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+mj-lt"/>
                <a:cs typeface="Calibri" panose="020F0502020204030204" pitchFamily="34" charset="0"/>
              </a:rPr>
              <a:t>ω</a:t>
            </a:r>
            <a:r>
              <a:rPr lang="en-US" baseline="-25000" dirty="0">
                <a:latin typeface="+mj-lt"/>
                <a:cs typeface="Calibri" panose="020F0502020204030204" pitchFamily="34" charset="0"/>
              </a:rPr>
              <a:t>m</a:t>
            </a:r>
            <a:r>
              <a:rPr lang="en-US" dirty="0">
                <a:latin typeface="+mj-lt"/>
                <a:cs typeface="Calibri" panose="020F0502020204030204" pitchFamily="34" charset="0"/>
              </a:rPr>
              <a:t> = 1.4 GHz, E</a:t>
            </a:r>
            <a:r>
              <a:rPr lang="en-US" baseline="-25000" dirty="0">
                <a:latin typeface="+mj-lt"/>
                <a:cs typeface="Calibri" panose="020F0502020204030204" pitchFamily="34" charset="0"/>
              </a:rPr>
              <a:t>x</a:t>
            </a:r>
            <a:r>
              <a:rPr lang="en-US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</a:t>
            </a:r>
            <a:r>
              <a:rPr lang="en-US" baseline="-25000" dirty="0" err="1">
                <a:latin typeface="+mj-lt"/>
                <a:cs typeface="Calibri" panose="020F0502020204030204" pitchFamily="34" charset="0"/>
              </a:rPr>
              <a:t>y</a:t>
            </a:r>
            <a:r>
              <a:rPr lang="en-US" dirty="0">
                <a:latin typeface="+mj-lt"/>
                <a:cs typeface="Calibri" panose="020F0502020204030204" pitchFamily="34" charset="0"/>
              </a:rPr>
              <a:t> splitting = 10.4 GHz</a:t>
            </a:r>
            <a:endParaRPr lang="en-US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51" y="1766924"/>
            <a:ext cx="4639859" cy="42376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06022" y="18295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NV1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352313" y="2200701"/>
            <a:ext cx="17373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178577" y="2200701"/>
            <a:ext cx="17373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009412" y="2200701"/>
            <a:ext cx="17373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835676" y="2200701"/>
            <a:ext cx="17373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661940" y="2200701"/>
            <a:ext cx="17373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488204" y="2200701"/>
            <a:ext cx="17373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298686" y="2200701"/>
            <a:ext cx="173736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49265" y="1925681"/>
            <a:ext cx="0" cy="2975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305944" y="1925681"/>
            <a:ext cx="0" cy="2975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159068" y="1760585"/>
            <a:ext cx="4800196" cy="2898784"/>
            <a:chOff x="449687" y="1219200"/>
            <a:chExt cx="5162550" cy="340217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687" y="1219200"/>
              <a:ext cx="5162550" cy="340217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428861" y="2205285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Data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35887" y="3218745"/>
              <a:ext cx="6014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Model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258096" y="1807335"/>
              <a:ext cx="45505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713149" y="1807335"/>
              <a:ext cx="45505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6398914" y="1317721"/>
            <a:ext cx="433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+mj-lt"/>
                <a:cs typeface="Calibri" panose="020F0502020204030204" pitchFamily="34" charset="0"/>
              </a:rPr>
              <a:t>ω</a:t>
            </a:r>
            <a:r>
              <a:rPr lang="en-US" baseline="-25000" dirty="0">
                <a:latin typeface="+mj-lt"/>
                <a:cs typeface="Calibri" panose="020F0502020204030204" pitchFamily="34" charset="0"/>
              </a:rPr>
              <a:t>m</a:t>
            </a:r>
            <a:r>
              <a:rPr lang="en-US" dirty="0">
                <a:latin typeface="+mj-lt"/>
                <a:cs typeface="Calibri" panose="020F0502020204030204" pitchFamily="34" charset="0"/>
              </a:rPr>
              <a:t> = 1.6 GHz, E</a:t>
            </a:r>
            <a:r>
              <a:rPr lang="en-US" baseline="-25000" dirty="0">
                <a:latin typeface="+mj-lt"/>
                <a:cs typeface="Calibri" panose="020F0502020204030204" pitchFamily="34" charset="0"/>
              </a:rPr>
              <a:t>x</a:t>
            </a:r>
            <a:r>
              <a:rPr lang="en-US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+mj-lt"/>
                <a:cs typeface="Calibri" panose="020F0502020204030204" pitchFamily="34" charset="0"/>
              </a:rPr>
              <a:t>E</a:t>
            </a:r>
            <a:r>
              <a:rPr lang="en-US" baseline="-25000" dirty="0" err="1">
                <a:latin typeface="+mj-lt"/>
                <a:cs typeface="Calibri" panose="020F0502020204030204" pitchFamily="34" charset="0"/>
              </a:rPr>
              <a:t>y</a:t>
            </a:r>
            <a:r>
              <a:rPr lang="en-US" dirty="0">
                <a:latin typeface="+mj-lt"/>
                <a:cs typeface="Calibri" panose="020F0502020204030204" pitchFamily="34" charset="0"/>
              </a:rPr>
              <a:t> splitting = 3.2 GHz</a:t>
            </a:r>
            <a:endParaRPr lang="en-US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43648" y="3470613"/>
            <a:ext cx="559232" cy="236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06022" y="2755829"/>
            <a:ext cx="472784" cy="236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052116" y="181914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13097" y="4815907"/>
            <a:ext cx="4965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 orders of coherent Raman sidebands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</a:t>
            </a:r>
            <a:r>
              <a:rPr lang="en-US" dirty="0" err="1"/>
              <a:t>Autler</a:t>
            </a:r>
            <a:r>
              <a:rPr lang="en-US" dirty="0"/>
              <a:t>-Towns (or Rabi) splitting of orbital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Nonlinear phonon 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Manipulation of orbital manifold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05200" y="6352057"/>
            <a:ext cx="6368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H. Y. Chen, E. R. </a:t>
            </a:r>
            <a:r>
              <a:rPr lang="en-US" sz="1600" dirty="0" err="1"/>
              <a:t>MacQuarrie</a:t>
            </a:r>
            <a:r>
              <a:rPr lang="en-US" sz="1600" dirty="0"/>
              <a:t>, G. D. Fuchs </a:t>
            </a:r>
            <a:r>
              <a:rPr lang="en-US" sz="1600" i="1" dirty="0"/>
              <a:t>PRL</a:t>
            </a:r>
            <a:r>
              <a:rPr lang="en-US" sz="1600" dirty="0"/>
              <a:t> </a:t>
            </a:r>
            <a:r>
              <a:rPr lang="en-US" sz="1600" b="1" dirty="0"/>
              <a:t>120</a:t>
            </a:r>
            <a:r>
              <a:rPr lang="en-US" sz="1600" dirty="0"/>
              <a:t>, 167401 (2018)</a:t>
            </a:r>
          </a:p>
        </p:txBody>
      </p:sp>
    </p:spTree>
    <p:extLst>
      <p:ext uri="{BB962C8B-B14F-4D97-AF65-F5344CB8AC3E}">
        <p14:creationId xmlns:p14="http://schemas.microsoft.com/office/powerpoint/2010/main" val="2066407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Resonator</a:t>
            </a:r>
            <a:r>
              <a:rPr lang="zh-CN" altLang="en-US" dirty="0"/>
              <a:t> </a:t>
            </a:r>
            <a:r>
              <a:rPr lang="en-US" altLang="zh-CN" dirty="0"/>
              <a:t>Characterization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19200" y="4312323"/>
            <a:ext cx="101346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altLang="zh-CN" sz="2000" dirty="0"/>
              <a:t>Both</a:t>
            </a:r>
            <a:r>
              <a:rPr lang="zh-CN" altLang="en-US" sz="2000" dirty="0"/>
              <a:t> </a:t>
            </a:r>
            <a:r>
              <a:rPr lang="en-US" altLang="zh-CN" sz="2000" dirty="0"/>
              <a:t>fab</a:t>
            </a:r>
            <a:r>
              <a:rPr lang="zh-CN" altLang="en-US" sz="2000" dirty="0"/>
              <a:t> </a:t>
            </a:r>
            <a:r>
              <a:rPr lang="en-US" altLang="zh-CN" sz="2000" dirty="0"/>
              <a:t>on</a:t>
            </a:r>
            <a:r>
              <a:rPr lang="zh-CN" altLang="en-US" sz="2000" dirty="0"/>
              <a:t> </a:t>
            </a:r>
            <a:r>
              <a:rPr lang="en-US" altLang="zh-CN" sz="2000" dirty="0"/>
              <a:t>diamond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4H-SiC</a:t>
            </a:r>
            <a:r>
              <a:rPr lang="zh-CN" altLang="en-US" sz="2000" dirty="0"/>
              <a:t> </a:t>
            </a:r>
            <a:r>
              <a:rPr lang="en-US" altLang="zh-CN" sz="2000" dirty="0"/>
              <a:t>substrate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factor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4x</a:t>
            </a:r>
            <a:r>
              <a:rPr lang="zh-CN" altLang="en-US" sz="2000" dirty="0"/>
              <a:t> </a:t>
            </a:r>
            <a:r>
              <a:rPr lang="en-US" altLang="zh-CN" sz="2000" dirty="0"/>
              <a:t>enhancement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Q</a:t>
            </a:r>
            <a:r>
              <a:rPr lang="zh-CN" altLang="en-US" sz="2000" dirty="0"/>
              <a:t> </a:t>
            </a:r>
            <a:r>
              <a:rPr lang="en-US" altLang="zh-CN" sz="2000" dirty="0"/>
              <a:t>brought</a:t>
            </a:r>
            <a:r>
              <a:rPr lang="zh-CN" altLang="en-US" sz="2000" dirty="0"/>
              <a:t> </a:t>
            </a:r>
            <a:r>
              <a:rPr lang="en-US" altLang="zh-CN" sz="2000" dirty="0"/>
              <a:t>by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lens</a:t>
            </a:r>
            <a:r>
              <a:rPr lang="zh-CN" altLang="en-US" sz="2000" dirty="0"/>
              <a:t> </a:t>
            </a:r>
            <a:r>
              <a:rPr lang="en-US" altLang="zh-CN" sz="2000" dirty="0"/>
              <a:t>confinement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RT.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altLang="zh-CN" sz="2000" dirty="0" err="1"/>
              <a:t>SiC</a:t>
            </a:r>
            <a:r>
              <a:rPr lang="zh-CN" altLang="en-US" sz="2000" dirty="0"/>
              <a:t> </a:t>
            </a:r>
            <a:r>
              <a:rPr lang="en-US" altLang="zh-CN" sz="2000" dirty="0"/>
              <a:t>substrate,</a:t>
            </a:r>
            <a:r>
              <a:rPr lang="zh-CN" altLang="en-US" sz="2000" dirty="0"/>
              <a:t> </a:t>
            </a:r>
            <a:r>
              <a:rPr lang="en-US" altLang="zh-CN" sz="2000" dirty="0"/>
              <a:t>f</a:t>
            </a:r>
            <a:r>
              <a:rPr lang="zh-CN" altLang="en-US" sz="2000" dirty="0"/>
              <a:t>*</a:t>
            </a:r>
            <a:r>
              <a:rPr lang="en-US" altLang="zh-CN" sz="2000" dirty="0"/>
              <a:t>Q</a:t>
            </a:r>
            <a:r>
              <a:rPr lang="zh-CN" altLang="en-US" sz="2000" dirty="0"/>
              <a:t> </a:t>
            </a:r>
            <a:r>
              <a:rPr lang="en-US" altLang="zh-CN" sz="2000" dirty="0"/>
              <a:t>factor&gt;10</a:t>
            </a:r>
            <a:r>
              <a:rPr lang="en-US" altLang="zh-CN" sz="2000" baseline="30000" dirty="0"/>
              <a:t>13</a:t>
            </a:r>
            <a:r>
              <a:rPr lang="zh-CN" altLang="en-US" sz="2000" baseline="30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77 K.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altLang="zh-CN" sz="2000" dirty="0"/>
              <a:t>Likely extrinsic differences – better quality polish, flatness, etc.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19800" y="1127732"/>
            <a:ext cx="5896050" cy="2860321"/>
            <a:chOff x="8569821" y="788669"/>
            <a:chExt cx="5896050" cy="2860321"/>
          </a:xfrm>
        </p:grpSpPr>
        <p:sp>
          <p:nvSpPr>
            <p:cNvPr id="10" name="TextBox 9"/>
            <p:cNvSpPr txBox="1"/>
            <p:nvPr/>
          </p:nvSpPr>
          <p:spPr>
            <a:xfrm>
              <a:off x="10768973" y="788669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Silicon</a:t>
              </a:r>
              <a:r>
                <a:rPr lang="zh-CN" altLang="en-US" b="1" dirty="0"/>
                <a:t> </a:t>
              </a:r>
              <a:r>
                <a:rPr lang="en-US" altLang="zh-CN" b="1" dirty="0"/>
                <a:t>Carbide</a:t>
              </a:r>
              <a:endParaRPr lang="en-US" b="1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9821" y="1112939"/>
              <a:ext cx="5896050" cy="253605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52400" y="1127732"/>
            <a:ext cx="5778343" cy="2860321"/>
            <a:chOff x="460147" y="2963062"/>
            <a:chExt cx="5778343" cy="28603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147" y="3223129"/>
              <a:ext cx="5778343" cy="260025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590800" y="2963062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Diamond</a:t>
              </a:r>
              <a:endParaRPr lang="en-US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2000" y="6248400"/>
            <a:ext cx="5867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H. Y. Chen, N. F. Opondo, B. Jiang, E. R. </a:t>
            </a:r>
            <a:r>
              <a:rPr lang="en-US" sz="1400" dirty="0" err="1"/>
              <a:t>MacQuarrie</a:t>
            </a:r>
            <a:r>
              <a:rPr lang="en-US" sz="1400" dirty="0"/>
              <a:t>, R. S. </a:t>
            </a:r>
            <a:r>
              <a:rPr lang="en-US" sz="1400" dirty="0" err="1"/>
              <a:t>Daveau</a:t>
            </a:r>
            <a:r>
              <a:rPr lang="en-US" sz="1400" dirty="0"/>
              <a:t>, S. A. Bhave, and G. D. Fuchs, </a:t>
            </a:r>
            <a:r>
              <a:rPr lang="en-US" sz="1400" i="1" dirty="0"/>
              <a:t>Nano Letters</a:t>
            </a:r>
            <a:r>
              <a:rPr lang="en-US" sz="1400" dirty="0"/>
              <a:t> 19, 7021-7027 (2019)</a:t>
            </a:r>
          </a:p>
        </p:txBody>
      </p:sp>
    </p:spTree>
    <p:extLst>
      <p:ext uri="{BB962C8B-B14F-4D97-AF65-F5344CB8AC3E}">
        <p14:creationId xmlns:p14="http://schemas.microsoft.com/office/powerpoint/2010/main" val="374671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Diamond NV centers: an experimentalist’s introduction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990600"/>
            <a:ext cx="586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defRPr/>
            </a:pPr>
            <a:r>
              <a:rPr lang="en-US" b="1" kern="0" dirty="0">
                <a:solidFill>
                  <a:sysClr val="windowText" lastClr="000000"/>
                </a:solidFill>
              </a:rPr>
              <a:t>Nitrogen-vacancy (NV) center in diamond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S=1 spin defect in diamond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Model system for spins in the quantum limit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Experimentally </a:t>
            </a:r>
            <a:r>
              <a:rPr lang="en-US" i="1" kern="0" dirty="0">
                <a:solidFill>
                  <a:sysClr val="windowText" lastClr="000000"/>
                </a:solidFill>
              </a:rPr>
              <a:t>simple</a:t>
            </a:r>
            <a:r>
              <a:rPr lang="en-US" kern="0" dirty="0">
                <a:solidFill>
                  <a:sysClr val="windowText" lastClr="000000"/>
                </a:solidFill>
              </a:rPr>
              <a:t>: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Solid state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Address individually or in ensembles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Optical spin initialization and read-out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Room temperature quantum coherence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9534" y="4083540"/>
            <a:ext cx="28765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9534" y="4083540"/>
            <a:ext cx="28765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9534" y="4083540"/>
            <a:ext cx="28765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NVMolecule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04517" y="1981200"/>
            <a:ext cx="2240767" cy="2133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64580" y="3336078"/>
            <a:ext cx="5157440" cy="2990331"/>
            <a:chOff x="304800" y="2667000"/>
            <a:chExt cx="5157440" cy="2990331"/>
          </a:xfrm>
        </p:grpSpPr>
        <p:grpSp>
          <p:nvGrpSpPr>
            <p:cNvPr id="9" name="Group 8"/>
            <p:cNvGrpSpPr/>
            <p:nvPr/>
          </p:nvGrpSpPr>
          <p:grpSpPr>
            <a:xfrm>
              <a:off x="304800" y="2971800"/>
              <a:ext cx="3886200" cy="2685531"/>
              <a:chOff x="4506570" y="1265201"/>
              <a:chExt cx="3886200" cy="2685531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5211605" y="3339803"/>
                <a:ext cx="58464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5211605" y="3239948"/>
                <a:ext cx="58464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ysDash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5211605" y="1841983"/>
                <a:ext cx="58464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5211605" y="1742129"/>
                <a:ext cx="58464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ysDash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6717879" y="2241402"/>
                <a:ext cx="785618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1" name="Straight Arrow Connector 20"/>
              <p:cNvCxnSpPr/>
              <p:nvPr/>
            </p:nvCxnSpPr>
            <p:spPr bwMode="auto">
              <a:xfrm rot="5400000" flipH="1" flipV="1">
                <a:off x="4510210" y="2541016"/>
                <a:ext cx="1597674" cy="406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DE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 rot="5400000">
                <a:off x="4902387" y="2541016"/>
                <a:ext cx="1397965" cy="406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 bwMode="auto">
              <a:xfrm rot="16200000" flipH="1">
                <a:off x="6596139" y="1760467"/>
                <a:ext cx="616122" cy="187644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24" name="TextBox 35"/>
              <p:cNvSpPr txBox="1">
                <a:spLocks noChangeArrowheads="1"/>
              </p:cNvSpPr>
              <p:nvPr/>
            </p:nvSpPr>
            <p:spPr bwMode="auto">
              <a:xfrm>
                <a:off x="4724400" y="3040239"/>
                <a:ext cx="423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kern="0" baseline="30000">
                    <a:solidFill>
                      <a:sysClr val="windowText" lastClr="000000"/>
                    </a:solidFill>
                  </a:rPr>
                  <a:t>3</a:t>
                </a:r>
                <a:r>
                  <a:rPr lang="en-US" kern="0">
                    <a:solidFill>
                      <a:sysClr val="windowText" lastClr="000000"/>
                    </a:solidFill>
                  </a:rPr>
                  <a:t>A</a:t>
                </a:r>
              </a:p>
            </p:txBody>
          </p:sp>
          <p:sp>
            <p:nvSpPr>
              <p:cNvPr id="25" name="TextBox 36"/>
              <p:cNvSpPr txBox="1">
                <a:spLocks noChangeArrowheads="1"/>
              </p:cNvSpPr>
              <p:nvPr/>
            </p:nvSpPr>
            <p:spPr bwMode="auto">
              <a:xfrm>
                <a:off x="4724400" y="1542419"/>
                <a:ext cx="4235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kern="0" baseline="30000">
                    <a:solidFill>
                      <a:sysClr val="windowText" lastClr="000000"/>
                    </a:solidFill>
                  </a:rPr>
                  <a:t>3</a:t>
                </a:r>
                <a:r>
                  <a:rPr lang="en-US" kern="0">
                    <a:solidFill>
                      <a:sysClr val="windowText" lastClr="000000"/>
                    </a:solidFill>
                  </a:rPr>
                  <a:t>E</a:t>
                </a:r>
              </a:p>
            </p:txBody>
          </p:sp>
          <p:sp>
            <p:nvSpPr>
              <p:cNvPr id="26" name="TextBox 41"/>
              <p:cNvSpPr txBox="1">
                <a:spLocks noChangeArrowheads="1"/>
              </p:cNvSpPr>
              <p:nvPr/>
            </p:nvSpPr>
            <p:spPr bwMode="auto">
              <a:xfrm>
                <a:off x="7021170" y="1341401"/>
                <a:ext cx="1371600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ysClr val="windowText" lastClr="000000"/>
                    </a:solidFill>
                  </a:rPr>
                  <a:t>Dark,</a:t>
                </a:r>
              </a:p>
              <a:p>
                <a:pPr>
                  <a:defRPr/>
                </a:pPr>
                <a:r>
                  <a:rPr lang="en-US" kern="0" dirty="0">
                    <a:solidFill>
                      <a:sysClr val="windowText" lastClr="000000"/>
                    </a:solidFill>
                  </a:rPr>
                  <a:t>spin selective</a:t>
                </a:r>
              </a:p>
              <a:p>
                <a:pPr>
                  <a:defRPr/>
                </a:pPr>
                <a:r>
                  <a:rPr lang="en-US" kern="0" dirty="0">
                    <a:solidFill>
                      <a:sysClr val="windowText" lastClr="000000"/>
                    </a:solidFill>
                  </a:rPr>
                  <a:t>relaxation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5991132" y="1501140"/>
                <a:ext cx="38976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991132" y="1952263"/>
                <a:ext cx="38976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991132" y="1600200"/>
                <a:ext cx="38976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sp>
            <p:nvSpPr>
              <p:cNvPr id="30" name="Isosceles Triangle 29"/>
              <p:cNvSpPr/>
              <p:nvPr/>
            </p:nvSpPr>
            <p:spPr>
              <a:xfrm rot="16200000">
                <a:off x="5667139" y="1628221"/>
                <a:ext cx="449044" cy="194882"/>
              </a:xfrm>
              <a:prstGeom prst="triangle">
                <a:avLst>
                  <a:gd name="adj" fmla="val 21875"/>
                </a:avLst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Times New Roman"/>
                  <a:cs typeface="Arial"/>
                </a:endParaRPr>
              </a:p>
            </p:txBody>
          </p:sp>
          <p:sp>
            <p:nvSpPr>
              <p:cNvPr id="31" name="TextBox 64"/>
              <p:cNvSpPr txBox="1">
                <a:spLocks noChangeArrowheads="1"/>
              </p:cNvSpPr>
              <p:nvPr/>
            </p:nvSpPr>
            <p:spPr bwMode="auto">
              <a:xfrm>
                <a:off x="6356535" y="1447800"/>
                <a:ext cx="34336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kern="0">
                    <a:solidFill>
                      <a:sysClr val="windowText" lastClr="000000"/>
                    </a:solidFill>
                  </a:rPr>
                  <a:t>-1</a:t>
                </a:r>
              </a:p>
            </p:txBody>
          </p:sp>
          <p:sp>
            <p:nvSpPr>
              <p:cNvPr id="32" name="TextBox 69"/>
              <p:cNvSpPr txBox="1">
                <a:spLocks noChangeArrowheads="1"/>
              </p:cNvSpPr>
              <p:nvPr/>
            </p:nvSpPr>
            <p:spPr bwMode="auto">
              <a:xfrm>
                <a:off x="6314925" y="1265201"/>
                <a:ext cx="3882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rgbClr val="000000"/>
                    </a:solidFill>
                  </a:rPr>
                  <a:t>+1</a:t>
                </a:r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TextBox 72"/>
              <p:cNvSpPr txBox="1">
                <a:spLocks noChangeArrowheads="1"/>
              </p:cNvSpPr>
              <p:nvPr/>
            </p:nvSpPr>
            <p:spPr bwMode="auto">
              <a:xfrm>
                <a:off x="6400801" y="1806221"/>
                <a:ext cx="2840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sp>
            <p:nvSpPr>
              <p:cNvPr id="34" name="TextBox 75"/>
              <p:cNvSpPr txBox="1">
                <a:spLocks noChangeArrowheads="1"/>
              </p:cNvSpPr>
              <p:nvPr/>
            </p:nvSpPr>
            <p:spPr bwMode="auto">
              <a:xfrm>
                <a:off x="6324600" y="2819400"/>
                <a:ext cx="34336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ysClr val="windowText" lastClr="000000"/>
                    </a:solidFill>
                  </a:rPr>
                  <a:t>-1</a:t>
                </a:r>
              </a:p>
            </p:txBody>
          </p:sp>
          <p:sp>
            <p:nvSpPr>
              <p:cNvPr id="35" name="TextBox 76"/>
              <p:cNvSpPr txBox="1">
                <a:spLocks noChangeArrowheads="1"/>
              </p:cNvSpPr>
              <p:nvPr/>
            </p:nvSpPr>
            <p:spPr bwMode="auto">
              <a:xfrm>
                <a:off x="6283455" y="2647062"/>
                <a:ext cx="38824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rgbClr val="000000"/>
                    </a:solidFill>
                  </a:rPr>
                  <a:t>+1</a:t>
                </a:r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TextBox 77"/>
              <p:cNvSpPr txBox="1">
                <a:spLocks noChangeArrowheads="1"/>
              </p:cNvSpPr>
              <p:nvPr/>
            </p:nvSpPr>
            <p:spPr bwMode="auto">
              <a:xfrm>
                <a:off x="6400800" y="3330221"/>
                <a:ext cx="36337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993163" y="2855093"/>
                <a:ext cx="38976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993163" y="3472943"/>
                <a:ext cx="38976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5993163" y="2971800"/>
                <a:ext cx="38976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sp>
            <p:nvSpPr>
              <p:cNvPr id="40" name="Isosceles Triangle 39"/>
              <p:cNvSpPr/>
              <p:nvPr/>
            </p:nvSpPr>
            <p:spPr>
              <a:xfrm rot="16200000">
                <a:off x="5587885" y="3067618"/>
                <a:ext cx="611610" cy="194882"/>
              </a:xfrm>
              <a:prstGeom prst="triangle">
                <a:avLst>
                  <a:gd name="adj" fmla="val 21875"/>
                </a:avLst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Times New Roman"/>
                  <a:cs typeface="Arial"/>
                </a:endParaRPr>
              </a:p>
            </p:txBody>
          </p:sp>
          <p:pic>
            <p:nvPicPr>
              <p:cNvPr id="41" name="Picture 40" descr="RedSquiggle.eps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1731561">
                <a:off x="5645334" y="2134058"/>
                <a:ext cx="772774" cy="541664"/>
              </a:xfrm>
              <a:prstGeom prst="rect">
                <a:avLst/>
              </a:prstGeom>
            </p:spPr>
          </p:pic>
          <p:pic>
            <p:nvPicPr>
              <p:cNvPr id="42" name="Picture 41" descr="GreenSquiggle.eps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19541110">
                <a:off x="4506570" y="2154963"/>
                <a:ext cx="786710" cy="551432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5029200" y="3581400"/>
                <a:ext cx="8643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ysClr val="windowText" lastClr="000000"/>
                    </a:solidFill>
                  </a:rPr>
                  <a:t>Orbital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019800" y="3581400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kern="0" dirty="0">
                    <a:solidFill>
                      <a:sysClr val="windowText" lastClr="000000"/>
                    </a:solidFill>
                  </a:rPr>
                  <a:t>Spin</a:t>
                </a:r>
              </a:p>
            </p:txBody>
          </p:sp>
          <p:sp>
            <p:nvSpPr>
              <p:cNvPr id="45" name="Right Brace 44"/>
              <p:cNvSpPr/>
              <p:nvPr/>
            </p:nvSpPr>
            <p:spPr bwMode="auto">
              <a:xfrm>
                <a:off x="6650666" y="1371600"/>
                <a:ext cx="152400" cy="304800"/>
              </a:xfrm>
              <a:prstGeom prst="rightBrac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46" name="Picture 3" descr="C:\Documents and Settings\Greg\Local Settings\Temporary Internet Files\Content.IE5\R3JHP1X7\MCj02909300000[1].wmf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10000"/>
              </a:blip>
              <a:srcRect/>
              <a:stretch>
                <a:fillRect/>
              </a:stretch>
            </p:blipFill>
            <p:spPr bwMode="auto">
              <a:xfrm>
                <a:off x="7162800" y="3200400"/>
                <a:ext cx="3048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3" descr="C:\Documents and Settings\Greg\Local Settings\Temporary Internet Files\Content.IE5\R3JHP1X7\MCj02909300000[1].wmf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-40000"/>
              </a:blip>
              <a:srcRect/>
              <a:stretch>
                <a:fillRect/>
              </a:stretch>
            </p:blipFill>
            <p:spPr bwMode="auto">
              <a:xfrm>
                <a:off x="7162800" y="2667000"/>
                <a:ext cx="303989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Freeform 47"/>
              <p:cNvSpPr/>
              <p:nvPr/>
            </p:nvSpPr>
            <p:spPr bwMode="auto">
              <a:xfrm>
                <a:off x="6685398" y="2374542"/>
                <a:ext cx="377584" cy="1054458"/>
              </a:xfrm>
              <a:custGeom>
                <a:avLst/>
                <a:gdLst>
                  <a:gd name="connsiteX0" fmla="*/ 381837 w 385186"/>
                  <a:gd name="connsiteY0" fmla="*/ 0 h 693337"/>
                  <a:gd name="connsiteX1" fmla="*/ 321547 w 385186"/>
                  <a:gd name="connsiteY1" fmla="*/ 422031 h 693337"/>
                  <a:gd name="connsiteX2" fmla="*/ 0 w 385186"/>
                  <a:gd name="connsiteY2" fmla="*/ 693337 h 69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5186" h="693337">
                    <a:moveTo>
                      <a:pt x="381837" y="0"/>
                    </a:moveTo>
                    <a:cubicBezTo>
                      <a:pt x="383511" y="153237"/>
                      <a:pt x="385186" y="306475"/>
                      <a:pt x="321547" y="422031"/>
                    </a:cubicBezTo>
                    <a:cubicBezTo>
                      <a:pt x="257908" y="537587"/>
                      <a:pt x="128954" y="615462"/>
                      <a:pt x="0" y="693337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000000"/>
                  </a:solidFill>
                  <a:latin typeface="Times New Roman"/>
                  <a:cs typeface="Arial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86239" y="2667000"/>
              <a:ext cx="4249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/>
                <a:t>Optical cycle: initialization and read-out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581400" y="4343400"/>
              <a:ext cx="1880840" cy="914400"/>
              <a:chOff x="3581400" y="4343400"/>
              <a:chExt cx="1880840" cy="9144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020820" y="4343400"/>
                <a:ext cx="1313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/>
                  <a:t>read “dark”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020820" y="4876800"/>
                <a:ext cx="1441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/>
                  <a:t>read “bright”</a:t>
                </a:r>
              </a:p>
            </p:txBody>
          </p:sp>
          <p:graphicFrame>
            <p:nvGraphicFramePr>
              <p:cNvPr id="14" name="Object 13"/>
              <p:cNvGraphicFramePr>
                <a:graphicFrameLocks noChangeAspect="1"/>
              </p:cNvGraphicFramePr>
              <p:nvPr/>
            </p:nvGraphicFramePr>
            <p:xfrm>
              <a:off x="3581400" y="4343400"/>
              <a:ext cx="486833" cy="381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" name="Equation" r:id="rId10" imgW="291960" imgH="228600" progId="Equation.3">
                      <p:embed/>
                    </p:oleObj>
                  </mc:Choice>
                  <mc:Fallback>
                    <p:oleObj name="Equation" r:id="rId10" imgW="291960" imgH="228600" progId="Equation.3">
                      <p:embed/>
                      <p:pic>
                        <p:nvPicPr>
                          <p:cNvPr id="14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81400" y="4343400"/>
                            <a:ext cx="486833" cy="381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2"/>
              <p:cNvGraphicFramePr>
                <a:graphicFrameLocks noChangeAspect="1"/>
              </p:cNvGraphicFramePr>
              <p:nvPr/>
            </p:nvGraphicFramePr>
            <p:xfrm>
              <a:off x="3654425" y="4876800"/>
              <a:ext cx="339725" cy="381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" name="Equation" r:id="rId12" imgW="203040" imgH="228600" progId="Equation.3">
                      <p:embed/>
                    </p:oleObj>
                  </mc:Choice>
                  <mc:Fallback>
                    <p:oleObj name="Equation" r:id="rId12" imgW="203040" imgH="228600" progId="Equation.3">
                      <p:embed/>
                      <p:pic>
                        <p:nvPicPr>
                          <p:cNvPr id="15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54425" y="4876800"/>
                            <a:ext cx="339725" cy="381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49" name="Picture 21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809" y="1394018"/>
            <a:ext cx="2286000" cy="202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7467601" y="1078468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Photoluminescence image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49820" y="6106759"/>
            <a:ext cx="50562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Review article: </a:t>
            </a:r>
            <a:r>
              <a:rPr lang="en-US" sz="1600" dirty="0" err="1"/>
              <a:t>Dobrovitski</a:t>
            </a:r>
            <a:r>
              <a:rPr lang="en-US" sz="1600" dirty="0"/>
              <a:t>, Fuchs, Falk, </a:t>
            </a:r>
            <a:r>
              <a:rPr lang="en-US" sz="1600" dirty="0" err="1"/>
              <a:t>Santori</a:t>
            </a:r>
            <a:r>
              <a:rPr lang="en-US" sz="1600" dirty="0"/>
              <a:t>, </a:t>
            </a:r>
            <a:r>
              <a:rPr lang="en-US" sz="1600" dirty="0" err="1"/>
              <a:t>Awschalom</a:t>
            </a:r>
            <a:r>
              <a:rPr lang="en-US" sz="1600" dirty="0"/>
              <a:t>, Ann. Rev. CMP (2013)</a:t>
            </a:r>
          </a:p>
        </p:txBody>
      </p:sp>
    </p:spTree>
    <p:extLst>
      <p:ext uri="{BB962C8B-B14F-4D97-AF65-F5344CB8AC3E}">
        <p14:creationId xmlns:p14="http://schemas.microsoft.com/office/powerpoint/2010/main" val="386921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5607E-7 C 0.06388 0.00994 0.12777 0.02012 0.13489 0.06983 C 0.14201 0.11954 0.09236 0.20879 0.04288 0.29803 " pathEditMode="relative" ptsTypes="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fundamental limits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1168"/>
          <a:stretch/>
        </p:blipFill>
        <p:spPr>
          <a:xfrm>
            <a:off x="511785" y="1080786"/>
            <a:ext cx="5162874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505" y="4382786"/>
            <a:ext cx="6724650" cy="1143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674659" y="1080786"/>
            <a:ext cx="6248398" cy="3210601"/>
            <a:chOff x="5674659" y="1080786"/>
            <a:chExt cx="6248398" cy="32106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4659" y="1282700"/>
              <a:ext cx="6248398" cy="300868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216900" y="1080786"/>
              <a:ext cx="1587500" cy="294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10555" y="5679461"/>
            <a:ext cx="3842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Not intrinsically limited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2168" y="6277309"/>
            <a:ext cx="5867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H. Y. Chen, N. F. Opondo, B. Jiang, E. R. </a:t>
            </a:r>
            <a:r>
              <a:rPr lang="en-US" sz="1400" dirty="0" err="1"/>
              <a:t>MacQuarrie</a:t>
            </a:r>
            <a:r>
              <a:rPr lang="en-US" sz="1400" dirty="0"/>
              <a:t>, R. S. </a:t>
            </a:r>
            <a:r>
              <a:rPr lang="en-US" sz="1400" dirty="0" err="1"/>
              <a:t>Daveau</a:t>
            </a:r>
            <a:r>
              <a:rPr lang="en-US" sz="1400" dirty="0"/>
              <a:t>, S. A. Bhave, and G. D. Fuchs, </a:t>
            </a:r>
            <a:r>
              <a:rPr lang="en-US" sz="1400" i="1" dirty="0"/>
              <a:t>Nano Letters</a:t>
            </a:r>
            <a:r>
              <a:rPr lang="en-US" sz="1400" dirty="0"/>
              <a:t> 19, 7021-7027 (2019)</a:t>
            </a:r>
          </a:p>
        </p:txBody>
      </p:sp>
    </p:spTree>
    <p:extLst>
      <p:ext uri="{BB962C8B-B14F-4D97-AF65-F5344CB8AC3E}">
        <p14:creationId xmlns:p14="http://schemas.microsoft.com/office/powerpoint/2010/main" val="2290105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quantum systems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302462" y="2422849"/>
            <a:ext cx="3459155" cy="1909058"/>
            <a:chOff x="3302462" y="2422849"/>
            <a:chExt cx="3459155" cy="190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22920"/>
            <a:stretch/>
          </p:blipFill>
          <p:spPr>
            <a:xfrm>
              <a:off x="5136974" y="2422849"/>
              <a:ext cx="1624643" cy="125090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3524549" y="2517470"/>
              <a:ext cx="903287" cy="1066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752354" y="2867750"/>
              <a:ext cx="4476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752354" y="3267800"/>
              <a:ext cx="4476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3901227" y="2902862"/>
              <a:ext cx="0" cy="29088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072677" y="2902862"/>
              <a:ext cx="0" cy="29088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517849" y="2979035"/>
              <a:ext cx="4995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4517849" y="3121910"/>
              <a:ext cx="4995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302462" y="3685576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Color Center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24765" y="3685576"/>
              <a:ext cx="13004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Resonator,</a:t>
              </a:r>
            </a:p>
            <a:p>
              <a:r>
                <a:rPr lang="en-US" dirty="0"/>
                <a:t>Cavity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4902" y="948374"/>
            <a:ext cx="405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Coupling different degrees of freedom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33716" y="4586761"/>
            <a:ext cx="3185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coherence lifetime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Coherent coupling to photons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100063" y="2517470"/>
            <a:ext cx="3460613" cy="2992621"/>
            <a:chOff x="7100063" y="2517470"/>
            <a:chExt cx="3460613" cy="2992621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7100063" y="2977818"/>
              <a:ext cx="4995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7100063" y="3120693"/>
              <a:ext cx="4995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8027191" y="2517470"/>
              <a:ext cx="903287" cy="1066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8254996" y="2867750"/>
              <a:ext cx="4476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254996" y="3267800"/>
              <a:ext cx="4476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8403869" y="2902862"/>
              <a:ext cx="0" cy="290883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8575319" y="2902862"/>
              <a:ext cx="0" cy="290883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670438" y="3684339"/>
              <a:ext cx="1616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Different qubit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24800" y="4586761"/>
              <a:ext cx="26358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Logic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Connectedness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Scaling</a:t>
              </a:r>
            </a:p>
          </p:txBody>
        </p:sp>
      </p:grpSp>
      <p:pic>
        <p:nvPicPr>
          <p:cNvPr id="30" name="Picture 29" descr="RedSquigg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702584">
            <a:off x="3662433" y="1709182"/>
            <a:ext cx="772774" cy="541664"/>
          </a:xfrm>
          <a:prstGeom prst="rect">
            <a:avLst/>
          </a:prstGeom>
        </p:spPr>
      </p:pic>
      <p:pic>
        <p:nvPicPr>
          <p:cNvPr id="3074" name="Picture 2" descr="Image result for hard driv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8" b="17611"/>
          <a:stretch/>
        </p:blipFill>
        <p:spPr bwMode="auto">
          <a:xfrm>
            <a:off x="1875792" y="1609836"/>
            <a:ext cx="1166445" cy="10743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36" y="2897298"/>
            <a:ext cx="1286158" cy="12861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9802" y="4586761"/>
            <a:ext cx="217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Quantum control</a:t>
            </a:r>
          </a:p>
        </p:txBody>
      </p:sp>
    </p:spTree>
    <p:extLst>
      <p:ext uri="{BB962C8B-B14F-4D97-AF65-F5344CB8AC3E}">
        <p14:creationId xmlns:p14="http://schemas.microsoft.com/office/powerpoint/2010/main" val="89438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to resonators via strain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7200" y="1049633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spin and optical transitions couple to strain</a:t>
            </a:r>
          </a:p>
        </p:txBody>
      </p:sp>
      <p:pic>
        <p:nvPicPr>
          <p:cNvPr id="56" name="Axial_Quickt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9506" t="18071" r="28271" b="28441"/>
          <a:stretch/>
        </p:blipFill>
        <p:spPr>
          <a:xfrm>
            <a:off x="1069029" y="1554198"/>
            <a:ext cx="1728351" cy="2092215"/>
          </a:xfrm>
          <a:prstGeom prst="rect">
            <a:avLst/>
          </a:prstGeom>
          <a:ln w="38100">
            <a:solidFill>
              <a:srgbClr val="FF9020"/>
            </a:solidFill>
          </a:ln>
        </p:spPr>
      </p:pic>
      <p:pic>
        <p:nvPicPr>
          <p:cNvPr id="57" name="Non-Axial_Quicktim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0000" t="17442" r="26911" b="29070"/>
          <a:stretch/>
        </p:blipFill>
        <p:spPr>
          <a:xfrm>
            <a:off x="3962400" y="1554198"/>
            <a:ext cx="1763818" cy="209221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492034" y="4038600"/>
                <a:ext cx="69342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Strains that retain symmetry shift eigenstates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Strains that lower symmetry couple/shift states, allow transitions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Spin: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d>
                      <m:dPr>
                        <m:begChr m:val="|"/>
                        <m:endChr m:val="〉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Orbital*: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↔|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Orbital-strain interaction is ~10</a:t>
                </a:r>
                <a:r>
                  <a:rPr lang="en-US" baseline="30000" dirty="0"/>
                  <a:t>4</a:t>
                </a:r>
                <a:r>
                  <a:rPr lang="en-US" dirty="0"/>
                  <a:t>× larger than spin-strain</a:t>
                </a: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34" y="4038600"/>
                <a:ext cx="6934200" cy="1754326"/>
              </a:xfrm>
              <a:prstGeom prst="rect">
                <a:avLst/>
              </a:prstGeom>
              <a:blipFill>
                <a:blip r:embed="rId8"/>
                <a:stretch>
                  <a:fillRect l="-616" t="-2091" r="-704" b="-4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7620000" y="1007216"/>
            <a:ext cx="3554326" cy="2657853"/>
            <a:chOff x="7620000" y="843385"/>
            <a:chExt cx="3554326" cy="2657853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8144937" y="1319695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791526" y="2919895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9448800" y="1929295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9096326" y="1395895"/>
              <a:ext cx="939800" cy="45720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8308926" y="843385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+1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8926" y="843385"/>
                  <a:ext cx="982639" cy="400110"/>
                </a:xfrm>
                <a:prstGeom prst="rect">
                  <a:avLst/>
                </a:prstGeom>
                <a:blipFill>
                  <a:blip r:embed="rId9"/>
                  <a:stretch>
                    <a:fillRect t="-119697" r="-39130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8947906" y="2952690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47906" y="2952690"/>
                  <a:ext cx="982639" cy="400110"/>
                </a:xfrm>
                <a:prstGeom prst="rect">
                  <a:avLst/>
                </a:prstGeom>
                <a:blipFill>
                  <a:blip r:embed="rId10"/>
                  <a:stretch>
                    <a:fillRect t="-119697" r="-28571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10034452" y="1445087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4452" y="1445087"/>
                  <a:ext cx="982639" cy="400110"/>
                </a:xfrm>
                <a:prstGeom prst="rect">
                  <a:avLst/>
                </a:prstGeom>
                <a:blipFill>
                  <a:blip r:embed="rId11"/>
                  <a:stretch>
                    <a:fillRect t="-119697" r="-39130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/>
            <p:cNvCxnSpPr/>
            <p:nvPr/>
          </p:nvCxnSpPr>
          <p:spPr>
            <a:xfrm>
              <a:off x="7992537" y="1136387"/>
              <a:ext cx="0" cy="409835"/>
            </a:xfrm>
            <a:prstGeom prst="straightConnector1">
              <a:avLst/>
            </a:prstGeom>
            <a:ln w="28575">
              <a:solidFill>
                <a:srgbClr val="FF902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9291565" y="1724377"/>
              <a:ext cx="0" cy="409835"/>
            </a:xfrm>
            <a:prstGeom prst="straightConnector1">
              <a:avLst/>
            </a:prstGeom>
            <a:ln w="28575">
              <a:solidFill>
                <a:srgbClr val="FF902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7620000" y="843385"/>
              <a:ext cx="3554326" cy="2657853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71637" y="3929388"/>
            <a:ext cx="3554326" cy="2657853"/>
            <a:chOff x="7671637" y="3929388"/>
            <a:chExt cx="3554326" cy="2657853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8302172" y="4520095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8948761" y="6120295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9606035" y="5129695"/>
              <a:ext cx="1295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9253561" y="4596295"/>
              <a:ext cx="939800" cy="45720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8466161" y="4043785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6161" y="4043785"/>
                  <a:ext cx="982639" cy="400110"/>
                </a:xfrm>
                <a:prstGeom prst="rect">
                  <a:avLst/>
                </a:prstGeom>
                <a:blipFill>
                  <a:blip r:embed="rId12"/>
                  <a:stretch>
                    <a:fillRect t="-119697" r="-35404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9105141" y="6153090"/>
                  <a:ext cx="982639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5141" y="6153090"/>
                  <a:ext cx="982639" cy="400110"/>
                </a:xfrm>
                <a:prstGeom prst="rect">
                  <a:avLst/>
                </a:prstGeom>
                <a:blipFill>
                  <a:blip r:embed="rId13"/>
                  <a:stretch>
                    <a:fillRect t="-119697" r="-29814" b="-184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10191687" y="4645487"/>
                  <a:ext cx="982639" cy="4449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/>
                          </a:rPr>
                          <m:t>|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1687" y="4645487"/>
                  <a:ext cx="982639" cy="444930"/>
                </a:xfrm>
                <a:prstGeom prst="rect">
                  <a:avLst/>
                </a:prstGeom>
                <a:blipFill>
                  <a:blip r:embed="rId14"/>
                  <a:stretch>
                    <a:fillRect t="-154795" r="-53416" b="-2260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Straight Arrow Connector 73"/>
            <p:cNvCxnSpPr/>
            <p:nvPr/>
          </p:nvCxnSpPr>
          <p:spPr>
            <a:xfrm>
              <a:off x="8149772" y="4336787"/>
              <a:ext cx="0" cy="409835"/>
            </a:xfrm>
            <a:prstGeom prst="straightConnector1">
              <a:avLst/>
            </a:prstGeom>
            <a:ln w="28575">
              <a:solidFill>
                <a:srgbClr val="FF902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9448800" y="4924777"/>
              <a:ext cx="0" cy="409835"/>
            </a:xfrm>
            <a:prstGeom prst="straightConnector1">
              <a:avLst/>
            </a:prstGeom>
            <a:ln w="28575">
              <a:solidFill>
                <a:srgbClr val="FF902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ounded Rectangle 75"/>
            <p:cNvSpPr/>
            <p:nvPr/>
          </p:nvSpPr>
          <p:spPr>
            <a:xfrm>
              <a:off x="7671637" y="3929388"/>
              <a:ext cx="3554326" cy="2657853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848600" y="2410362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spin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939552" y="5258314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orbital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103067" y="589148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*These animations are not fully correct for the case of orbital strains, the situation is a little complex, but this is true in spirit.</a:t>
            </a:r>
          </a:p>
        </p:txBody>
      </p:sp>
    </p:spTree>
    <p:extLst>
      <p:ext uri="{BB962C8B-B14F-4D97-AF65-F5344CB8AC3E}">
        <p14:creationId xmlns:p14="http://schemas.microsoft.com/office/powerpoint/2010/main" val="80898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3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work: spin-mechanical coupling to spin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673042" y="664507"/>
            <a:ext cx="3610618" cy="2470870"/>
            <a:chOff x="457200" y="2667000"/>
            <a:chExt cx="5791200" cy="3963118"/>
          </a:xfrm>
        </p:grpSpPr>
        <p:grpSp>
          <p:nvGrpSpPr>
            <p:cNvPr id="12" name="Group 11"/>
            <p:cNvGrpSpPr/>
            <p:nvPr/>
          </p:nvGrpSpPr>
          <p:grpSpPr>
            <a:xfrm>
              <a:off x="457200" y="2667000"/>
              <a:ext cx="5791200" cy="3963118"/>
              <a:chOff x="533400" y="2526688"/>
              <a:chExt cx="5791200" cy="396311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33400" y="2526688"/>
                <a:ext cx="5791200" cy="3702050"/>
                <a:chOff x="762000" y="2077550"/>
                <a:chExt cx="5791200" cy="370205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254" t="-5582" r="4702" b="6433"/>
                <a:stretch/>
              </p:blipFill>
              <p:spPr>
                <a:xfrm>
                  <a:off x="838200" y="2077550"/>
                  <a:ext cx="5715000" cy="3702050"/>
                </a:xfrm>
                <a:prstGeom prst="rect">
                  <a:avLst/>
                </a:prstGeom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762000" y="2362200"/>
                  <a:ext cx="457200" cy="533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3472962" y="5997904"/>
                <a:ext cx="1142646" cy="4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Symbol" panose="05050102010706020507" pitchFamily="18" charset="2"/>
                  </a:rPr>
                  <a:t>t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 (</a:t>
                </a:r>
                <a:r>
                  <a:rPr lang="el-GR" b="1" dirty="0"/>
                  <a:t>μ</a:t>
                </a:r>
                <a:r>
                  <a:rPr lang="en-US" b="1" dirty="0"/>
                  <a:t>s)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071079" y="5181600"/>
              <a:ext cx="1975772" cy="4936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i="1" dirty="0" err="1"/>
                <a:t>m</a:t>
              </a:r>
              <a:r>
                <a:rPr lang="en-US" sz="1400" i="1" baseline="-25000" dirty="0" err="1"/>
                <a:t>I</a:t>
              </a:r>
              <a:r>
                <a:rPr lang="en-US" sz="1400" dirty="0"/>
                <a:t>=+1 only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24613" y="3183684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E. R. MacQuarrie, T. A. Gosavi, A. M. Moehle, N. R. Jungwirth, S. A. Bhave, and G. D. Fuchs, </a:t>
            </a:r>
            <a:r>
              <a:rPr lang="en-US" sz="1400" i="1" dirty="0" err="1"/>
              <a:t>Optica</a:t>
            </a:r>
            <a:r>
              <a:rPr lang="en-US" sz="1400" dirty="0"/>
              <a:t> </a:t>
            </a:r>
            <a:r>
              <a:rPr lang="en-US" sz="1400" b="1" dirty="0"/>
              <a:t>2</a:t>
            </a:r>
            <a:r>
              <a:rPr lang="en-US" sz="1400" dirty="0"/>
              <a:t>, 233 (2015)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3741" y="847643"/>
            <a:ext cx="3981859" cy="3120618"/>
            <a:chOff x="226299" y="1192722"/>
            <a:chExt cx="3981859" cy="3120618"/>
          </a:xfrm>
        </p:grpSpPr>
        <p:grpSp>
          <p:nvGrpSpPr>
            <p:cNvPr id="24" name="Group 23"/>
            <p:cNvGrpSpPr/>
            <p:nvPr/>
          </p:nvGrpSpPr>
          <p:grpSpPr>
            <a:xfrm>
              <a:off x="226299" y="1192722"/>
              <a:ext cx="3814769" cy="2327600"/>
              <a:chOff x="279159" y="875079"/>
              <a:chExt cx="3664933" cy="2236177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1895"/>
              <a:stretch/>
            </p:blipFill>
            <p:spPr>
              <a:xfrm>
                <a:off x="279159" y="875079"/>
                <a:ext cx="3664933" cy="2209801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2895600" y="2998176"/>
                <a:ext cx="1000864" cy="113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22008" y="3574676"/>
              <a:ext cx="34861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E. R. </a:t>
              </a:r>
              <a:r>
                <a:rPr lang="en-US" sz="1400" dirty="0" err="1"/>
                <a:t>MacQuarrie</a:t>
              </a:r>
              <a:r>
                <a:rPr lang="en-US" sz="1400" dirty="0"/>
                <a:t>, T. A. Gosavi, N. R. Jungwirth, S. A. Bhave, and G. D. Fuchs, </a:t>
              </a:r>
              <a:r>
                <a:rPr lang="en-US" sz="1400" i="1" dirty="0"/>
                <a:t>PRL</a:t>
              </a:r>
              <a:r>
                <a:rPr lang="en-US" sz="1400" dirty="0"/>
                <a:t> </a:t>
              </a:r>
              <a:r>
                <a:rPr lang="en-US" sz="1400" b="1" dirty="0"/>
                <a:t>111</a:t>
              </a:r>
              <a:r>
                <a:rPr lang="en-US" sz="1400" dirty="0"/>
                <a:t>, 227602 (2013)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58024" y="1201119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Spectroscopy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7849757" y="3175243"/>
            <a:ext cx="37326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E. R. </a:t>
            </a:r>
            <a:r>
              <a:rPr lang="en-US" sz="1400" dirty="0" err="1"/>
              <a:t>MacQuarrie</a:t>
            </a:r>
            <a:r>
              <a:rPr lang="en-US" sz="1400" dirty="0"/>
              <a:t>, T. A. </a:t>
            </a:r>
            <a:r>
              <a:rPr lang="en-US" sz="1400" dirty="0" err="1"/>
              <a:t>Gosavi</a:t>
            </a:r>
            <a:r>
              <a:rPr lang="en-US" sz="1400" dirty="0"/>
              <a:t>, S. A. Bhave, and G. D. Fuchs, PRB </a:t>
            </a:r>
            <a:r>
              <a:rPr lang="en-US" sz="1400" b="1" dirty="0"/>
              <a:t>92</a:t>
            </a:r>
            <a:r>
              <a:rPr lang="en-US" sz="1400" dirty="0"/>
              <a:t>, 224419 (2015)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1464" y="4400675"/>
            <a:ext cx="4400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also work by </a:t>
            </a:r>
            <a:r>
              <a:rPr lang="en-US" dirty="0" err="1"/>
              <a:t>Jayich</a:t>
            </a:r>
            <a:r>
              <a:rPr lang="en-US" dirty="0"/>
              <a:t> (UCSB), Awschalom (</a:t>
            </a:r>
            <a:r>
              <a:rPr lang="en-US" dirty="0" err="1"/>
              <a:t>UChicago</a:t>
            </a:r>
            <a:r>
              <a:rPr lang="en-US" dirty="0"/>
              <a:t>), Wang (Oregon), </a:t>
            </a:r>
            <a:r>
              <a:rPr lang="en-US" dirty="0" err="1"/>
              <a:t>Malentinsky</a:t>
            </a:r>
            <a:r>
              <a:rPr lang="en-US" dirty="0"/>
              <a:t> (Basel), </a:t>
            </a:r>
            <a:r>
              <a:rPr lang="en-US" dirty="0" err="1"/>
              <a:t>Loncar</a:t>
            </a:r>
            <a:r>
              <a:rPr lang="en-US" dirty="0"/>
              <a:t> (Harvard), </a:t>
            </a:r>
            <a:r>
              <a:rPr lang="en-US" dirty="0" err="1"/>
              <a:t>Wrachtrup</a:t>
            </a:r>
            <a:r>
              <a:rPr lang="en-US" dirty="0"/>
              <a:t> (</a:t>
            </a:r>
            <a:r>
              <a:rPr lang="en-US" dirty="0" err="1"/>
              <a:t>Stuttgardt</a:t>
            </a:r>
            <a:r>
              <a:rPr lang="en-US" dirty="0"/>
              <a:t>), …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69007" y="4134102"/>
            <a:ext cx="3453640" cy="2368561"/>
            <a:chOff x="4699517" y="3047999"/>
            <a:chExt cx="3717634" cy="25496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9"/>
            <a:stretch/>
          </p:blipFill>
          <p:spPr>
            <a:xfrm>
              <a:off x="4699517" y="3047999"/>
              <a:ext cx="3717634" cy="2549613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6749636" y="3145597"/>
              <a:ext cx="96077" cy="1981200"/>
            </a:xfrm>
            <a:prstGeom prst="rect">
              <a:avLst/>
            </a:prstGeom>
            <a:solidFill>
              <a:schemeClr val="accent6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227522" y="3209466"/>
              <a:ext cx="1112944" cy="833800"/>
              <a:chOff x="5288519" y="3217327"/>
              <a:chExt cx="1112944" cy="83380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95" t="7437" b="15679"/>
              <a:stretch/>
            </p:blipFill>
            <p:spPr>
              <a:xfrm>
                <a:off x="5414421" y="3217327"/>
                <a:ext cx="987042" cy="618867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5288519" y="3774128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93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937315" y="3774128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95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612917" y="3774128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94</a:t>
                </a:r>
              </a:p>
            </p:txBody>
          </p:sp>
        </p:grpSp>
        <p:sp>
          <p:nvSpPr>
            <p:cNvPr id="36" name="Freeform 35"/>
            <p:cNvSpPr/>
            <p:nvPr/>
          </p:nvSpPr>
          <p:spPr>
            <a:xfrm>
              <a:off x="6334125" y="3266992"/>
              <a:ext cx="381000" cy="109621"/>
            </a:xfrm>
            <a:custGeom>
              <a:avLst/>
              <a:gdLst>
                <a:gd name="connsiteX0" fmla="*/ 381000 w 381000"/>
                <a:gd name="connsiteY0" fmla="*/ 109621 h 109621"/>
                <a:gd name="connsiteX1" fmla="*/ 157163 w 381000"/>
                <a:gd name="connsiteY1" fmla="*/ 83 h 109621"/>
                <a:gd name="connsiteX2" fmla="*/ 0 w 381000"/>
                <a:gd name="connsiteY2" fmla="*/ 95333 h 10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0" h="109621">
                  <a:moveTo>
                    <a:pt x="381000" y="109621"/>
                  </a:moveTo>
                  <a:cubicBezTo>
                    <a:pt x="300831" y="56042"/>
                    <a:pt x="220663" y="2464"/>
                    <a:pt x="157163" y="83"/>
                  </a:cubicBezTo>
                  <a:cubicBezTo>
                    <a:pt x="93663" y="-2298"/>
                    <a:pt x="46831" y="46517"/>
                    <a:pt x="0" y="95333"/>
                  </a:cubicBezTo>
                </a:path>
              </a:pathLst>
            </a:custGeom>
            <a:noFill/>
            <a:ln>
              <a:solidFill>
                <a:srgbClr val="FF902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4648200" y="2209800"/>
            <a:ext cx="1295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48200" y="2101515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Coherent Control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439801" y="813529"/>
            <a:ext cx="3711689" cy="2378888"/>
            <a:chOff x="7829463" y="1155339"/>
            <a:chExt cx="3711689" cy="2378888"/>
          </a:xfrm>
        </p:grpSpPr>
        <p:grpSp>
          <p:nvGrpSpPr>
            <p:cNvPr id="28" name="Group 27"/>
            <p:cNvGrpSpPr/>
            <p:nvPr/>
          </p:nvGrpSpPr>
          <p:grpSpPr>
            <a:xfrm>
              <a:off x="7829463" y="1155339"/>
              <a:ext cx="3711689" cy="2378888"/>
              <a:chOff x="609600" y="973531"/>
              <a:chExt cx="7372350" cy="489585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09600" y="973531"/>
                <a:ext cx="7372350" cy="4895850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714375" y="1219200"/>
                <a:ext cx="6096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435130" y="1321266"/>
              <a:ext cx="1470870" cy="507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402972" y="1274709"/>
              <a:ext cx="19986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Decoherence</a:t>
              </a:r>
              <a:r>
                <a:rPr lang="en-US" dirty="0"/>
                <a:t> protection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754707" y="5360706"/>
            <a:ext cx="30125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E. R. </a:t>
            </a:r>
            <a:r>
              <a:rPr lang="en-US" sz="1400" dirty="0" err="1"/>
              <a:t>MacQuarrie</a:t>
            </a:r>
            <a:r>
              <a:rPr lang="en-US" sz="1400" dirty="0"/>
              <a:t>, M. Otten, S. K. Gray, and G. D. Fuchs</a:t>
            </a:r>
            <a:r>
              <a:rPr lang="en-US" sz="1400" i="1" dirty="0"/>
              <a:t>, Nat. </a:t>
            </a:r>
            <a:r>
              <a:rPr lang="en-US" sz="1400" i="1" dirty="0" err="1"/>
              <a:t>Commun</a:t>
            </a:r>
            <a:r>
              <a:rPr lang="en-US" sz="1400" dirty="0"/>
              <a:t>. </a:t>
            </a:r>
            <a:r>
              <a:rPr lang="en-US" sz="1400" b="1" dirty="0"/>
              <a:t>8</a:t>
            </a:r>
            <a:r>
              <a:rPr lang="en-US" sz="1400" dirty="0"/>
              <a:t>, 14358 (2017)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45619" y="4151936"/>
            <a:ext cx="2509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Room-temperature excited-state spin strain interaction</a:t>
            </a:r>
          </a:p>
        </p:txBody>
      </p:sp>
    </p:spTree>
    <p:extLst>
      <p:ext uri="{BB962C8B-B14F-4D97-AF65-F5344CB8AC3E}">
        <p14:creationId xmlns:p14="http://schemas.microsoft.com/office/powerpoint/2010/main" val="103112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8737600" y="6345470"/>
            <a:ext cx="2844800" cy="365125"/>
          </a:xfrm>
        </p:spPr>
        <p:txBody>
          <a:bodyPr/>
          <a:lstStyle/>
          <a:p>
            <a:fld id="{26570B02-0D91-48E3-8FE1-5F56E116E6B8}" type="slidenum">
              <a:rPr lang="en-US" smtClean="0"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185970"/>
            <a:ext cx="548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/>
              <a:t>1. Engineering the optical transition using orbital-state resonance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34416" y="1080896"/>
            <a:ext cx="4682061" cy="1162308"/>
            <a:chOff x="5100840" y="5541073"/>
            <a:chExt cx="3571671" cy="886657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3"/>
            <a:srcRect l="10455" t="16589" r="2943" b="59872"/>
            <a:stretch/>
          </p:blipFill>
          <p:spPr>
            <a:xfrm>
              <a:off x="5100840" y="5541073"/>
              <a:ext cx="3571671" cy="88665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121300" y="5638800"/>
              <a:ext cx="213891" cy="172641"/>
            </a:xfrm>
            <a:prstGeom prst="rect">
              <a:avLst/>
            </a:prstGeom>
            <a:solidFill>
              <a:srgbClr val="352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14400" y="2913819"/>
            <a:ext cx="57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/>
              <a:t>2. Engineering stronger spin-phonon coupling by reducing resonator volume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b="6472"/>
          <a:stretch/>
        </p:blipFill>
        <p:spPr>
          <a:xfrm>
            <a:off x="6781799" y="2360958"/>
            <a:ext cx="2093647" cy="17408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821813"/>
            <a:ext cx="1766456" cy="8135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4400" y="4641668"/>
            <a:ext cx="57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dirty="0"/>
              <a:t>3. Revisiting ground-state spin-strain: the single quantum transition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184" y="4188126"/>
            <a:ext cx="5322408" cy="208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9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2892700" y="1909853"/>
            <a:ext cx="1447800" cy="446078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D. Fuchs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70B02-0D91-48E3-8FE1-5F56E116E6B8}" type="slidenum">
              <a:rPr lang="en-US" smtClean="0"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the optical transition with strain at low-T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1015836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at T&lt; 10 K, full orbital manifold is stable:	</a:t>
            </a:r>
            <a:r>
              <a:rPr lang="en-US" baseline="30000" dirty="0"/>
              <a:t>3</a:t>
            </a:r>
            <a:r>
              <a:rPr lang="en-US" dirty="0"/>
              <a:t>E = (2 orbital) × (3 spin) = 6 levels</a:t>
            </a:r>
          </a:p>
          <a:p>
            <a:r>
              <a:rPr lang="en-US" dirty="0"/>
              <a:t>Consider only </a:t>
            </a:r>
            <a:r>
              <a:rPr lang="en-US" dirty="0" err="1"/>
              <a:t>m</a:t>
            </a:r>
            <a:r>
              <a:rPr lang="en-US" baseline="-25000" dirty="0" err="1"/>
              <a:t>s</a:t>
            </a:r>
            <a:r>
              <a:rPr lang="en-US" dirty="0"/>
              <a:t>=0 levels, and static terms for simplicity: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061249" y="2833687"/>
            <a:ext cx="106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061249" y="4510815"/>
            <a:ext cx="106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21287" y="2397653"/>
                <a:ext cx="1146724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, 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287" y="2397653"/>
                <a:ext cx="1146724" cy="391261"/>
              </a:xfrm>
              <a:prstGeom prst="rect">
                <a:avLst/>
              </a:prstGeom>
              <a:blipFill>
                <a:blip r:embed="rId2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862654" y="4085365"/>
                <a:ext cx="1463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654" y="4085365"/>
                <a:ext cx="1463991" cy="369332"/>
              </a:xfrm>
              <a:prstGeom prst="rect">
                <a:avLst/>
              </a:prstGeom>
              <a:blipFill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2162650" y="4724400"/>
                <a:ext cx="6610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650" y="4724400"/>
                <a:ext cx="66107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276601" y="4724400"/>
                <a:ext cx="510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1" y="4724400"/>
                <a:ext cx="51090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2895842" y="51932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Unperturbed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8049" y="1909853"/>
            <a:ext cx="1892616" cy="4460785"/>
            <a:chOff x="2604049" y="1909852"/>
            <a:chExt cx="1892616" cy="4460785"/>
          </a:xfrm>
        </p:grpSpPr>
        <p:sp>
          <p:nvSpPr>
            <p:cNvPr id="33" name="Rounded Rectangle 32"/>
            <p:cNvSpPr/>
            <p:nvPr/>
          </p:nvSpPr>
          <p:spPr>
            <a:xfrm>
              <a:off x="3023149" y="1909852"/>
              <a:ext cx="1447800" cy="446078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3219450" y="3091735"/>
              <a:ext cx="106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09925" y="2638057"/>
                  <a:ext cx="1146724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〉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 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9925" y="2638057"/>
                  <a:ext cx="1146724" cy="391261"/>
                </a:xfrm>
                <a:prstGeom prst="rect">
                  <a:avLst/>
                </a:prstGeom>
                <a:blipFill>
                  <a:blip r:embed="rId15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Connector 35"/>
            <p:cNvCxnSpPr/>
            <p:nvPr/>
          </p:nvCxnSpPr>
          <p:spPr>
            <a:xfrm>
              <a:off x="3219450" y="4534112"/>
              <a:ext cx="106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20854" y="4108662"/>
                  <a:ext cx="14639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=0〉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0854" y="4108662"/>
                  <a:ext cx="1463991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/>
            <p:cNvCxnSpPr/>
            <p:nvPr/>
          </p:nvCxnSpPr>
          <p:spPr>
            <a:xfrm>
              <a:off x="2604049" y="2833687"/>
              <a:ext cx="672551" cy="25804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3412149" y="4724400"/>
                  <a:ext cx="66979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2149" y="4724400"/>
                  <a:ext cx="66979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TextBox 70"/>
            <p:cNvSpPr txBox="1"/>
            <p:nvPr/>
          </p:nvSpPr>
          <p:spPr>
            <a:xfrm>
              <a:off x="3050629" y="5126993"/>
              <a:ext cx="1446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x and y shift together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030380" y="5687233"/>
              <a:ext cx="14345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Longitudinal Strain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10251" y="1909853"/>
            <a:ext cx="1842697" cy="4460785"/>
            <a:chOff x="4286250" y="1909852"/>
            <a:chExt cx="1842697" cy="4460785"/>
          </a:xfrm>
        </p:grpSpPr>
        <p:sp>
          <p:nvSpPr>
            <p:cNvPr id="34" name="Rounded Rectangle 33"/>
            <p:cNvSpPr/>
            <p:nvPr/>
          </p:nvSpPr>
          <p:spPr>
            <a:xfrm>
              <a:off x="4648200" y="1909852"/>
              <a:ext cx="1447800" cy="446078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813849" y="2833687"/>
              <a:ext cx="106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813849" y="3403275"/>
              <a:ext cx="106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813849" y="4534112"/>
              <a:ext cx="106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4615253" y="4108662"/>
                  <a:ext cx="14639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=0〉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5253" y="4108662"/>
                  <a:ext cx="1463991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Connector 46"/>
            <p:cNvCxnSpPr/>
            <p:nvPr/>
          </p:nvCxnSpPr>
          <p:spPr>
            <a:xfrm flipV="1">
              <a:off x="4286250" y="2833687"/>
              <a:ext cx="527599" cy="25804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286250" y="3091735"/>
              <a:ext cx="527599" cy="31154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5107112" y="2390974"/>
                  <a:ext cx="6512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7112" y="2390974"/>
                  <a:ext cx="651204" cy="369332"/>
                </a:xfrm>
                <a:prstGeom prst="rect">
                  <a:avLst/>
                </a:prstGeom>
                <a:blipFill>
                  <a:blip r:embed="rId19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5117090" y="2986058"/>
                  <a:ext cx="658835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7090" y="2986058"/>
                  <a:ext cx="658835" cy="391261"/>
                </a:xfrm>
                <a:prstGeom prst="rect">
                  <a:avLst/>
                </a:prstGeom>
                <a:blipFill>
                  <a:blip r:embed="rId20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/>
                <p:cNvSpPr txBox="1"/>
                <p:nvPr/>
              </p:nvSpPr>
              <p:spPr>
                <a:xfrm>
                  <a:off x="5012348" y="4724400"/>
                  <a:ext cx="66979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8" name="TextBox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2348" y="4724400"/>
                  <a:ext cx="66979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/>
            <p:cNvSpPr txBox="1"/>
            <p:nvPr/>
          </p:nvSpPr>
          <p:spPr>
            <a:xfrm>
              <a:off x="4682911" y="5126993"/>
              <a:ext cx="1446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x and y shift apart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693357" y="5681004"/>
              <a:ext cx="1378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Transverse Strain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04650" y="1909853"/>
            <a:ext cx="1914873" cy="4460785"/>
            <a:chOff x="5880649" y="1909852"/>
            <a:chExt cx="1914873" cy="4460785"/>
          </a:xfrm>
        </p:grpSpPr>
        <p:sp>
          <p:nvSpPr>
            <p:cNvPr id="35" name="Rounded Rectangle 34"/>
            <p:cNvSpPr/>
            <p:nvPr/>
          </p:nvSpPr>
          <p:spPr>
            <a:xfrm>
              <a:off x="6340666" y="1909852"/>
              <a:ext cx="1447800" cy="446078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6537874" y="2638057"/>
              <a:ext cx="106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566449" y="3548935"/>
              <a:ext cx="106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513546" y="4534112"/>
              <a:ext cx="1066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6314950" y="4108662"/>
                  <a:ext cx="14639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=0〉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4950" y="4108662"/>
                  <a:ext cx="1463991" cy="369332"/>
                </a:xfrm>
                <a:prstGeom prst="rect">
                  <a:avLst/>
                </a:prstGeom>
                <a:blipFill>
                  <a:blip r:embed="rId22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Connector 50"/>
            <p:cNvCxnSpPr/>
            <p:nvPr/>
          </p:nvCxnSpPr>
          <p:spPr>
            <a:xfrm flipV="1">
              <a:off x="5880649" y="2638057"/>
              <a:ext cx="632897" cy="19563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880649" y="3403275"/>
              <a:ext cx="685800" cy="14566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6774247" y="2259479"/>
                  <a:ext cx="71051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′〉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4247" y="2259479"/>
                  <a:ext cx="710515" cy="369332"/>
                </a:xfrm>
                <a:prstGeom prst="rect">
                  <a:avLst/>
                </a:prstGeom>
                <a:blipFill>
                  <a:blip r:embed="rId23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6770431" y="3124388"/>
                  <a:ext cx="718145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′〉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431" y="3124388"/>
                  <a:ext cx="718145" cy="391261"/>
                </a:xfrm>
                <a:prstGeom prst="rect">
                  <a:avLst/>
                </a:prstGeom>
                <a:blipFill>
                  <a:blip r:embed="rId24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6712045" y="4724400"/>
                  <a:ext cx="66979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2045" y="4724400"/>
                  <a:ext cx="669799" cy="369332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TextBox 72"/>
            <p:cNvSpPr txBox="1"/>
            <p:nvPr/>
          </p:nvSpPr>
          <p:spPr>
            <a:xfrm>
              <a:off x="6349486" y="5097069"/>
              <a:ext cx="14460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x and y mix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357682" y="5697738"/>
              <a:ext cx="1378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Shear Strain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28800" y="5745481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00400" y="6477001"/>
            <a:ext cx="647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e.g. Doherty et al., NJP 13, 025019 or Lee et al., PR Applied 6, 034005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397872" y="2833687"/>
            <a:ext cx="0" cy="167712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30875" y="322577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Optical transition</a:t>
            </a:r>
          </a:p>
        </p:txBody>
      </p:sp>
    </p:spTree>
    <p:extLst>
      <p:ext uri="{BB962C8B-B14F-4D97-AF65-F5344CB8AC3E}">
        <p14:creationId xmlns:p14="http://schemas.microsoft.com/office/powerpoint/2010/main" val="6395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chs_empty-16-9.pptx" id="{93645F11-DA35-45E1-BB3D-5D94B82C3614}" vid="{D6087EBE-4073-467C-84FA-C474186241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6C5EDF251EE044A2CA06B42B545AD4" ma:contentTypeVersion="11" ma:contentTypeDescription="Create a new document." ma:contentTypeScope="" ma:versionID="1f94322c9510c8677553eb3fed70d8ee">
  <xsd:schema xmlns:xsd="http://www.w3.org/2001/XMLSchema" xmlns:xs="http://www.w3.org/2001/XMLSchema" xmlns:p="http://schemas.microsoft.com/office/2006/metadata/properties" xmlns:ns3="aa0ca078-4d86-4498-b74f-0909d835420f" xmlns:ns4="4ff4963f-9059-4d87-b118-56d8bae94660" targetNamespace="http://schemas.microsoft.com/office/2006/metadata/properties" ma:root="true" ma:fieldsID="b563ef66bd98b1dfe38deec39e2ff631" ns3:_="" ns4:_="">
    <xsd:import namespace="aa0ca078-4d86-4498-b74f-0909d835420f"/>
    <xsd:import namespace="4ff4963f-9059-4d87-b118-56d8bae9466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a078-4d86-4498-b74f-0909d835420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4963f-9059-4d87-b118-56d8bae946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C8CA00-BA08-4682-ACB1-A452A97E39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0ca078-4d86-4498-b74f-0909d835420f"/>
    <ds:schemaRef ds:uri="4ff4963f-9059-4d87-b118-56d8bae946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E37A51-7FFD-49D5-9A28-B9F2231FE1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13EAE2-87C4-45AD-BD23-EF7DA6126AB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73262</TotalTime>
  <Words>4488</Words>
  <Application>Microsoft Office PowerPoint</Application>
  <PresentationFormat>Widescreen</PresentationFormat>
  <Paragraphs>702</Paragraphs>
  <Slides>40</Slides>
  <Notes>15</Notes>
  <HiddenSlides>1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Cambria Math</vt:lpstr>
      <vt:lpstr>Symbol</vt:lpstr>
      <vt:lpstr>Times New Roman</vt:lpstr>
      <vt:lpstr>Wingdings</vt:lpstr>
      <vt:lpstr>1_Office Theme</vt:lpstr>
      <vt:lpstr>Equation</vt:lpstr>
      <vt:lpstr>PfQ2 – Virtual</vt:lpstr>
      <vt:lpstr>Cornell spin-mechanics: acknowledgements</vt:lpstr>
      <vt:lpstr>Applications of nitrogen-vacancy (NV) centers</vt:lpstr>
      <vt:lpstr>Diamond NV centers: an experimentalist’s introduction</vt:lpstr>
      <vt:lpstr>Hybrid quantum systems</vt:lpstr>
      <vt:lpstr>Coupling to resonators via strain</vt:lpstr>
      <vt:lpstr>Past work: spin-mechanical coupling to spin</vt:lpstr>
      <vt:lpstr>Outline</vt:lpstr>
      <vt:lpstr>Engineering the optical transition with strain at low-T</vt:lpstr>
      <vt:lpstr>High-frequency diamond mechanical resonator</vt:lpstr>
      <vt:lpstr>Dynamic Hamiltonian for NV excited orbital states</vt:lpstr>
      <vt:lpstr>Driving the orbital states in the side-band resolved limit</vt:lpstr>
      <vt:lpstr>Photoluminescence excitation spectroscopy</vt:lpstr>
      <vt:lpstr>Orbital driving: 2Δ_x≫ω_m</vt:lpstr>
      <vt:lpstr>Orbital driving: 2Δ_x=〖2ω〗_m</vt:lpstr>
      <vt:lpstr>So what?</vt:lpstr>
      <vt:lpstr>Outline</vt:lpstr>
      <vt:lpstr>From HBAR to Semi-confocal HBAR (COMSOL simulation)</vt:lpstr>
      <vt:lpstr>Device Fabrication</vt:lpstr>
      <vt:lpstr>Spin Characterization</vt:lpstr>
      <vt:lpstr>Outline</vt:lpstr>
      <vt:lpstr>Spin resonance driven by an ac strain</vt:lpstr>
      <vt:lpstr>Decomposing the driving field vectors</vt:lpstr>
      <vt:lpstr>Rabi spectroscopy of the |0⟩↔|├ +1⟩  transition</vt:lpstr>
      <vt:lpstr>Rabi spectroscopy of the |0⟩↔|├ -1⟩  transition</vt:lpstr>
      <vt:lpstr>Equivalent circuit model</vt:lpstr>
      <vt:lpstr>Use quantum master equation to simulate an array of ϕ, α (|0⟩↔|+1⟩)</vt:lpstr>
      <vt:lpstr>Use quantum master equation to simulate an array of ϕ, α (|0⟩↔|-1⟩)</vt:lpstr>
      <vt:lpstr>Single quantum strain driving: summary of results</vt:lpstr>
      <vt:lpstr>Cornell spin-mechanics: acknowledgements</vt:lpstr>
      <vt:lpstr>Orbital driving: 2Δ_x≫ω_m</vt:lpstr>
      <vt:lpstr>Orbital driving: 2Δ_x=〖2ω〗_m</vt:lpstr>
      <vt:lpstr>Mechanical resonance of the low temperature orbital states</vt:lpstr>
      <vt:lpstr>Dynamic Hamiltonian for NV excited orbital states</vt:lpstr>
      <vt:lpstr>Optical Characterization</vt:lpstr>
      <vt:lpstr>Diamond NV centers: an experimentalist’s introduction</vt:lpstr>
      <vt:lpstr>PowerPoint Presentation</vt:lpstr>
      <vt:lpstr>Orbital-strain driving and resonance</vt:lpstr>
      <vt:lpstr>Resonator Characterization</vt:lpstr>
      <vt:lpstr>Comparison with fundamental limits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Fuchs</dc:creator>
  <cp:lastModifiedBy>Greg Fuchs</cp:lastModifiedBy>
  <cp:revision>1672</cp:revision>
  <cp:lastPrinted>2020-01-23T19:09:16Z</cp:lastPrinted>
  <dcterms:created xsi:type="dcterms:W3CDTF">2013-03-11T22:03:09Z</dcterms:created>
  <dcterms:modified xsi:type="dcterms:W3CDTF">2020-06-23T13:30:23Z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0x010100366C5EDF251EE044A2CA06B42B545AD4</vt:lpwstr>
  </property>
</Properties>
</file>