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(null)" ContentType="image/x-emf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695" r:id="rId2"/>
    <p:sldMasterId id="2147483718" r:id="rId3"/>
  </p:sldMasterIdLst>
  <p:notesMasterIdLst>
    <p:notesMasterId r:id="rId51"/>
  </p:notesMasterIdLst>
  <p:sldIdLst>
    <p:sldId id="719" r:id="rId4"/>
    <p:sldId id="884" r:id="rId5"/>
    <p:sldId id="966" r:id="rId6"/>
    <p:sldId id="817" r:id="rId7"/>
    <p:sldId id="820" r:id="rId8"/>
    <p:sldId id="963" r:id="rId9"/>
    <p:sldId id="876" r:id="rId10"/>
    <p:sldId id="1025" r:id="rId11"/>
    <p:sldId id="990" r:id="rId12"/>
    <p:sldId id="991" r:id="rId13"/>
    <p:sldId id="995" r:id="rId14"/>
    <p:sldId id="1017" r:id="rId15"/>
    <p:sldId id="967" r:id="rId16"/>
    <p:sldId id="1023" r:id="rId17"/>
    <p:sldId id="827" r:id="rId18"/>
    <p:sldId id="829" r:id="rId19"/>
    <p:sldId id="828" r:id="rId20"/>
    <p:sldId id="968" r:id="rId21"/>
    <p:sldId id="970" r:id="rId22"/>
    <p:sldId id="971" r:id="rId23"/>
    <p:sldId id="972" r:id="rId24"/>
    <p:sldId id="976" r:id="rId25"/>
    <p:sldId id="977" r:id="rId26"/>
    <p:sldId id="980" r:id="rId27"/>
    <p:sldId id="981" r:id="rId28"/>
    <p:sldId id="982" r:id="rId29"/>
    <p:sldId id="983" r:id="rId30"/>
    <p:sldId id="984" r:id="rId31"/>
    <p:sldId id="985" r:id="rId32"/>
    <p:sldId id="1026" r:id="rId33"/>
    <p:sldId id="987" r:id="rId34"/>
    <p:sldId id="996" r:id="rId35"/>
    <p:sldId id="1027" r:id="rId36"/>
    <p:sldId id="998" r:id="rId37"/>
    <p:sldId id="997" r:id="rId38"/>
    <p:sldId id="999" r:id="rId39"/>
    <p:sldId id="989" r:id="rId40"/>
    <p:sldId id="961" r:id="rId41"/>
    <p:sldId id="826" r:id="rId42"/>
    <p:sldId id="892" r:id="rId43"/>
    <p:sldId id="994" r:id="rId44"/>
    <p:sldId id="1019" r:id="rId45"/>
    <p:sldId id="1009" r:id="rId46"/>
    <p:sldId id="1010" r:id="rId47"/>
    <p:sldId id="1011" r:id="rId48"/>
    <p:sldId id="1012" r:id="rId49"/>
    <p:sldId id="1024" r:id="rId50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" id="{D1C5D64E-C827-47A4-A5DB-E1B7BDDC6071}">
          <p14:sldIdLst>
            <p14:sldId id="719"/>
          </p14:sldIdLst>
        </p14:section>
        <p14:section name="Introduction" id="{607589B3-5479-4DEA-A066-85D2CDA9A4B5}">
          <p14:sldIdLst>
            <p14:sldId id="884"/>
            <p14:sldId id="966"/>
          </p14:sldIdLst>
        </p14:section>
        <p14:section name="Integrated Optics" id="{5CE9BECF-D7DD-8B45-B1DD-899E442C7FDB}">
          <p14:sldIdLst>
            <p14:sldId id="817"/>
            <p14:sldId id="820"/>
            <p14:sldId id="963"/>
            <p14:sldId id="876"/>
            <p14:sldId id="1025"/>
            <p14:sldId id="990"/>
            <p14:sldId id="991"/>
            <p14:sldId id="995"/>
            <p14:sldId id="1017"/>
            <p14:sldId id="967"/>
            <p14:sldId id="1023"/>
            <p14:sldId id="827"/>
            <p14:sldId id="829"/>
            <p14:sldId id="828"/>
          </p14:sldIdLst>
        </p14:section>
        <p14:section name="Temporal modes" id="{AF314542-2A6F-BE4F-B0B7-E7C1FA2A773A}">
          <p14:sldIdLst>
            <p14:sldId id="968"/>
            <p14:sldId id="970"/>
            <p14:sldId id="971"/>
            <p14:sldId id="972"/>
            <p14:sldId id="976"/>
            <p14:sldId id="977"/>
            <p14:sldId id="980"/>
            <p14:sldId id="981"/>
            <p14:sldId id="982"/>
            <p14:sldId id="983"/>
            <p14:sldId id="984"/>
            <p14:sldId id="985"/>
            <p14:sldId id="1026"/>
            <p14:sldId id="987"/>
            <p14:sldId id="996"/>
            <p14:sldId id="1027"/>
            <p14:sldId id="998"/>
            <p14:sldId id="997"/>
            <p14:sldId id="999"/>
          </p14:sldIdLst>
        </p14:section>
        <p14:section name="Conclusion" id="{097FEEE1-B2F3-42A1-837A-E254C3737042}">
          <p14:sldIdLst>
            <p14:sldId id="989"/>
            <p14:sldId id="961"/>
          </p14:sldIdLst>
        </p14:section>
        <p14:section name="Appendix" id="{8CD9E43A-36F4-45B1-AA85-8F8F59840BD2}">
          <p14:sldIdLst>
            <p14:sldId id="826"/>
            <p14:sldId id="892"/>
            <p14:sldId id="994"/>
            <p14:sldId id="1019"/>
            <p14:sldId id="1009"/>
            <p14:sldId id="1010"/>
            <p14:sldId id="1011"/>
            <p14:sldId id="1012"/>
            <p14:sldId id="1024"/>
          </p14:sldIdLst>
        </p14:section>
        <p14:section name="Temporal modes" id="{0521C63C-5A09-8844-9092-C6822FA1D8E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43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073" userDrawn="1">
          <p15:clr>
            <a:srgbClr val="A4A3A4"/>
          </p15:clr>
        </p15:guide>
        <p15:guide id="4" pos="14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5B"/>
    <a:srgbClr val="A13566"/>
    <a:srgbClr val="0432FF"/>
    <a:srgbClr val="C12B27"/>
    <a:srgbClr val="1637C8"/>
    <a:srgbClr val="556889"/>
    <a:srgbClr val="C63527"/>
    <a:srgbClr val="FFFFFF"/>
    <a:srgbClr val="009FDF"/>
    <a:srgbClr val="FF8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7690" autoAdjust="0"/>
    <p:restoredTop sz="89264" autoAdjust="0"/>
  </p:normalViewPr>
  <p:slideViewPr>
    <p:cSldViewPr snapToGrid="0">
      <p:cViewPr>
        <p:scale>
          <a:sx n="70" d="100"/>
          <a:sy n="70" d="100"/>
        </p:scale>
        <p:origin x="616" y="832"/>
      </p:cViewPr>
      <p:guideLst>
        <p:guide orient="horz" pos="2432"/>
        <p:guide pos="3840"/>
        <p:guide pos="1073"/>
        <p:guide pos="1436"/>
      </p:guideLst>
    </p:cSldViewPr>
  </p:slideViewPr>
  <p:outlineViewPr>
    <p:cViewPr>
      <p:scale>
        <a:sx n="33" d="100"/>
        <a:sy n="33" d="100"/>
      </p:scale>
      <p:origin x="0" y="-64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4" Type="http://schemas.openxmlformats.org/officeDocument/2006/relationships/image" Target="../media/image4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F9F4E7-F79C-4E06-835D-4A80707D3EB1}" type="datetimeFigureOut">
              <a:rPr lang="en-GB" smtClean="0"/>
              <a:t>31/07/2020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2D1CD9-4678-4FF3-9DB8-78412D2556A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021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D1CD9-4678-4FF3-9DB8-78412D2556A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259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Nächste</a:t>
            </a:r>
            <a:r>
              <a:rPr lang="en-GB" dirty="0"/>
              <a:t> </a:t>
            </a:r>
            <a:r>
              <a:rPr lang="en-GB" dirty="0" err="1"/>
              <a:t>Folie</a:t>
            </a:r>
            <a:r>
              <a:rPr lang="en-GB" dirty="0"/>
              <a:t>: Time-frequency </a:t>
            </a:r>
            <a:r>
              <a:rPr lang="en-GB" dirty="0" err="1"/>
              <a:t>codings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D1CD9-4678-4FF3-9DB8-78412D2556AF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847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D1CD9-4678-4FF3-9DB8-78412D2556A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200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D1CD9-4678-4FF3-9DB8-78412D2556A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533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D1CD9-4678-4FF3-9DB8-78412D2556A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309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4ae38d1339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4ae38d1339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6102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Nächste</a:t>
            </a:r>
            <a:r>
              <a:rPr lang="en-GB" dirty="0"/>
              <a:t> </a:t>
            </a:r>
            <a:r>
              <a:rPr lang="en-GB" dirty="0" err="1"/>
              <a:t>Folie</a:t>
            </a:r>
            <a:r>
              <a:rPr lang="en-GB" dirty="0"/>
              <a:t>: Time-frequency </a:t>
            </a:r>
            <a:r>
              <a:rPr lang="en-GB" dirty="0" err="1"/>
              <a:t>codings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2D1CD9-4678-4FF3-9DB8-78412D2556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196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Nächste</a:t>
            </a:r>
            <a:r>
              <a:rPr lang="en-GB" dirty="0"/>
              <a:t> </a:t>
            </a:r>
            <a:r>
              <a:rPr lang="en-GB" dirty="0" err="1"/>
              <a:t>Folie</a:t>
            </a:r>
            <a:r>
              <a:rPr lang="en-GB" dirty="0"/>
              <a:t>: Time-frequency </a:t>
            </a:r>
            <a:r>
              <a:rPr lang="en-GB" dirty="0" err="1"/>
              <a:t>codings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D1CD9-4678-4FF3-9DB8-78412D2556AF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525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Nächste</a:t>
            </a:r>
            <a:r>
              <a:rPr lang="en-GB" dirty="0"/>
              <a:t> </a:t>
            </a:r>
            <a:r>
              <a:rPr lang="en-GB" dirty="0" err="1"/>
              <a:t>Folie</a:t>
            </a:r>
            <a:r>
              <a:rPr lang="en-GB" dirty="0"/>
              <a:t>: Time-frequency </a:t>
            </a:r>
            <a:r>
              <a:rPr lang="en-GB" dirty="0" err="1"/>
              <a:t>codings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2D1CD9-4678-4FF3-9DB8-78412D2556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846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Nächste</a:t>
            </a:r>
            <a:r>
              <a:rPr lang="en-GB" dirty="0"/>
              <a:t> </a:t>
            </a:r>
            <a:r>
              <a:rPr lang="en-GB" dirty="0" err="1"/>
              <a:t>Folie</a:t>
            </a:r>
            <a:r>
              <a:rPr lang="en-GB" dirty="0"/>
              <a:t>: Time-frequency </a:t>
            </a:r>
            <a:r>
              <a:rPr lang="en-GB" dirty="0" err="1"/>
              <a:t>codings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D1CD9-4678-4FF3-9DB8-78412D2556AF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733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6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jpeg"/><Relationship Id="rId5" Type="http://schemas.openxmlformats.org/officeDocument/2006/relationships/image" Target="../media/image12.png"/><Relationship Id="rId4" Type="http://schemas.openxmlformats.org/officeDocument/2006/relationships/image" Target="../media/image2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9.jp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Bild 4" descr="logo_blau.png">
            <a:extLst>
              <a:ext uri="{FF2B5EF4-FFF2-40B4-BE49-F238E27FC236}">
                <a16:creationId xmlns:a16="http://schemas.microsoft.com/office/drawing/2014/main" id="{1E42975E-2784-4CF8-845F-76C67A29FB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4592" y="6453336"/>
            <a:ext cx="6858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868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7/31/20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066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7/31/20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585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805073"/>
            <a:ext cx="5181600" cy="53718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805073"/>
            <a:ext cx="5181600" cy="53718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B0B4830-C08E-49C1-9E50-937B0B039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"/>
            <a:ext cx="10515600" cy="539335"/>
          </a:xfrm>
        </p:spPr>
        <p:txBody>
          <a:bodyPr>
            <a:norm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Bild 4" descr="logo_blau.png">
            <a:extLst>
              <a:ext uri="{FF2B5EF4-FFF2-40B4-BE49-F238E27FC236}">
                <a16:creationId xmlns:a16="http://schemas.microsoft.com/office/drawing/2014/main" id="{72B0CCAC-6D1A-4810-8DFB-DBF691CDF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451" y="6426203"/>
            <a:ext cx="9144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252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33D069D-3FAA-421F-9E1A-51796F746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"/>
            <a:ext cx="10515600" cy="539335"/>
          </a:xfrm>
        </p:spPr>
        <p:txBody>
          <a:bodyPr>
            <a:norm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Bild 4" descr="logo_blau.png">
            <a:extLst>
              <a:ext uri="{FF2B5EF4-FFF2-40B4-BE49-F238E27FC236}">
                <a16:creationId xmlns:a16="http://schemas.microsoft.com/office/drawing/2014/main" id="{49EF5B22-C025-45EA-9562-7C0007C1D8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451" y="6426203"/>
            <a:ext cx="9144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6120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07C7C30-0AA0-4927-B001-EFF16F517E5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 i="1"/>
            </a:lvl1pPr>
          </a:lstStyle>
          <a:p>
            <a:pPr lvl="0"/>
            <a:r>
              <a:rPr lang="en-GB" dirty="0"/>
              <a:t>YOU SHOULD INSERT A FULL SLIDE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C5CF6B-0845-43BF-8C97-1658CE5BDA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00" y="43200"/>
            <a:ext cx="9144000" cy="2387600"/>
          </a:xfrm>
        </p:spPr>
        <p:txBody>
          <a:bodyPr anchor="t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Talk Title Here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39C5AB-F9A0-4D00-A69B-D8AE050873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5191632"/>
            <a:ext cx="7404100" cy="830996"/>
          </a:xfrm>
        </p:spPr>
        <p:txBody>
          <a:bodyPr anchor="b"/>
          <a:lstStyle>
            <a:lvl1pPr marL="0" indent="0" algn="l">
              <a:buNone/>
              <a:defRPr sz="24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Authors and other contributors - Presenting author in Boldface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133E5D-AFB7-48CD-8DD1-0428C1167B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022629"/>
            <a:ext cx="7404100" cy="835372"/>
          </a:xfrm>
        </p:spPr>
        <p:txBody>
          <a:bodyPr>
            <a:normAutofit/>
          </a:bodyPr>
          <a:lstStyle>
            <a:lvl1pPr marL="0" indent="0">
              <a:buNone/>
              <a:defRPr sz="1800" i="1"/>
            </a:lvl1pPr>
          </a:lstStyle>
          <a:p>
            <a:pPr lvl="0"/>
            <a:r>
              <a:rPr lang="en-US" dirty="0"/>
              <a:t>Affiliation</a:t>
            </a:r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593FD81-1436-41D8-88F4-C0BD4005B9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75320" y="6443931"/>
            <a:ext cx="2616679" cy="414069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B802137-D2CB-4049-B115-AABBD60E3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75319" y="6026246"/>
            <a:ext cx="2616679" cy="414069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Conference</a:t>
            </a:r>
          </a:p>
        </p:txBody>
      </p:sp>
    </p:spTree>
    <p:extLst>
      <p:ext uri="{BB962C8B-B14F-4D97-AF65-F5344CB8AC3E}">
        <p14:creationId xmlns:p14="http://schemas.microsoft.com/office/powerpoint/2010/main" val="2092251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15BF6EB-B1EA-4CCC-B65A-48BC47BA2D5B}"/>
              </a:ext>
            </a:extLst>
          </p:cNvPr>
          <p:cNvSpPr/>
          <p:nvPr userDrawn="1"/>
        </p:nvSpPr>
        <p:spPr>
          <a:xfrm>
            <a:off x="0" y="18720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205B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FAB126-70B9-425E-AFDE-C0C68C655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3FD3E-9A77-49DA-8CD6-D43E4EE35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6049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utline - with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7D0719C-3BF4-4E6D-82BA-69E8BB66D4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" b="14426"/>
          <a:stretch/>
        </p:blipFill>
        <p:spPr>
          <a:xfrm>
            <a:off x="-1200" y="1"/>
            <a:ext cx="121932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4DAEA0B-D494-4689-8C3C-B9F93F8572A0}"/>
              </a:ext>
            </a:extLst>
          </p:cNvPr>
          <p:cNvSpPr/>
          <p:nvPr/>
        </p:nvSpPr>
        <p:spPr>
          <a:xfrm>
            <a:off x="0" y="0"/>
            <a:ext cx="3536830" cy="68459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3FD3E-9A77-49DA-8CD6-D43E4EE35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38" y="982494"/>
            <a:ext cx="3398807" cy="5530449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5BF6EB-B1EA-4CCC-B65A-48BC47BA2D5B}"/>
              </a:ext>
            </a:extLst>
          </p:cNvPr>
          <p:cNvSpPr/>
          <p:nvPr userDrawn="1"/>
        </p:nvSpPr>
        <p:spPr>
          <a:xfrm>
            <a:off x="-358" y="187200"/>
            <a:ext cx="353683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205B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FAB126-70B9-425E-AFDE-C0C68C655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191" y="240801"/>
            <a:ext cx="3319732" cy="45823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Outline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3444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 - no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4DAEA0B-D494-4689-8C3C-B9F93F8572A0}"/>
              </a:ext>
            </a:extLst>
          </p:cNvPr>
          <p:cNvSpPr/>
          <p:nvPr/>
        </p:nvSpPr>
        <p:spPr>
          <a:xfrm>
            <a:off x="0" y="0"/>
            <a:ext cx="3536830" cy="68459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3FD3E-9A77-49DA-8CD6-D43E4EE35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38" y="982494"/>
            <a:ext cx="3398807" cy="5530449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5BF6EB-B1EA-4CCC-B65A-48BC47BA2D5B}"/>
              </a:ext>
            </a:extLst>
          </p:cNvPr>
          <p:cNvSpPr/>
          <p:nvPr userDrawn="1"/>
        </p:nvSpPr>
        <p:spPr>
          <a:xfrm>
            <a:off x="-358" y="187200"/>
            <a:ext cx="353683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205B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FAB126-70B9-425E-AFDE-C0C68C655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191" y="240801"/>
            <a:ext cx="3319732" cy="45823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Outline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477F26-793C-467C-B152-722893A3F0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6114" y="0"/>
            <a:ext cx="8655886" cy="68453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796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Summary-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4DAEA0B-D494-4689-8C3C-B9F93F8572A0}"/>
              </a:ext>
            </a:extLst>
          </p:cNvPr>
          <p:cNvSpPr/>
          <p:nvPr/>
        </p:nvSpPr>
        <p:spPr>
          <a:xfrm>
            <a:off x="0" y="0"/>
            <a:ext cx="3536830" cy="68459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3FD3E-9A77-49DA-8CD6-D43E4EE35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38" y="982494"/>
            <a:ext cx="3398807" cy="5530449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5BF6EB-B1EA-4CCC-B65A-48BC47BA2D5B}"/>
              </a:ext>
            </a:extLst>
          </p:cNvPr>
          <p:cNvSpPr/>
          <p:nvPr userDrawn="1"/>
        </p:nvSpPr>
        <p:spPr>
          <a:xfrm>
            <a:off x="-358" y="187200"/>
            <a:ext cx="353683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205B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FAB126-70B9-425E-AFDE-C0C68C655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91" y="240801"/>
            <a:ext cx="3319732" cy="458236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477F26-793C-467C-B152-722893A3F0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6114" y="0"/>
            <a:ext cx="8655886" cy="68453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67178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48D5F17-DEDD-4DDF-B37B-970616E2A1E8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0" y="0"/>
            <a:ext cx="12192000" cy="5400000"/>
          </a:xfrm>
        </p:spPr>
        <p:txBody>
          <a:bodyPr anchor="ctr"/>
          <a:lstStyle>
            <a:lvl1pPr marL="0" indent="0" algn="ctr">
              <a:buNone/>
              <a:defRPr i="1"/>
            </a:lvl1pPr>
          </a:lstStyle>
          <a:p>
            <a:pPr lvl="0"/>
            <a:r>
              <a:rPr lang="en-GB" dirty="0"/>
              <a:t>YOU SHOULD INSERT </a:t>
            </a:r>
          </a:p>
          <a:p>
            <a:pPr lvl="0"/>
            <a:r>
              <a:rPr lang="en-GB" dirty="0"/>
              <a:t>A COOL PICTURE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A62FFB-7C93-4CD0-9430-0E7242B81B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43138" y="5515431"/>
            <a:ext cx="7883525" cy="7254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en-US" dirty="0"/>
              <a:t>Insert section title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1358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Bild 4" descr="logo_blau.png">
            <a:extLst>
              <a:ext uri="{FF2B5EF4-FFF2-40B4-BE49-F238E27FC236}">
                <a16:creationId xmlns:a16="http://schemas.microsoft.com/office/drawing/2014/main" id="{139388EA-2327-4AA3-A914-7B31EA65A7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4592" y="6453336"/>
            <a:ext cx="6858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5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310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2A6387-5E3E-4B29-9274-9095E2BDA8C4}"/>
              </a:ext>
            </a:extLst>
          </p:cNvPr>
          <p:cNvSpPr/>
          <p:nvPr userDrawn="1"/>
        </p:nvSpPr>
        <p:spPr>
          <a:xfrm>
            <a:off x="0" y="18720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205B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B233F0-C43D-4F0F-88F9-E2DFD72DE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95654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DBF91-764F-4D47-9951-FAD64E4094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84366"/>
            <a:ext cx="5157787" cy="420529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F8E12B-07FB-4832-9E0D-455C7FDE55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95654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5CA114-3D2E-4ABC-83D2-A4B5656A02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84366"/>
            <a:ext cx="5183188" cy="420529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46DA23C-1830-4C52-A379-6B6140CC5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801"/>
            <a:ext cx="10515600" cy="458236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9323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4203F9F-8CDC-4085-B66A-EAF2742CE51A}"/>
              </a:ext>
            </a:extLst>
          </p:cNvPr>
          <p:cNvSpPr/>
          <p:nvPr userDrawn="1"/>
        </p:nvSpPr>
        <p:spPr>
          <a:xfrm>
            <a:off x="0" y="18720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205B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8FC70D-F194-4F08-844F-D567B0CCF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3284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2988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2EFA1B4-FBF6-4064-9F02-6F01504459C1}"/>
              </a:ext>
            </a:extLst>
          </p:cNvPr>
          <p:cNvSpPr/>
          <p:nvPr userDrawn="1"/>
        </p:nvSpPr>
        <p:spPr>
          <a:xfrm>
            <a:off x="0" y="1"/>
            <a:ext cx="3107584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5D0C8-B154-464C-A808-719FD7E1B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8688" y="86400"/>
            <a:ext cx="8474912" cy="61334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BF12A3-571F-4750-9B58-A47511FA3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8400" y="86400"/>
            <a:ext cx="285480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830986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2EFA1B4-FBF6-4064-9F02-6F01504459C1}"/>
              </a:ext>
            </a:extLst>
          </p:cNvPr>
          <p:cNvSpPr/>
          <p:nvPr userDrawn="1"/>
        </p:nvSpPr>
        <p:spPr>
          <a:xfrm>
            <a:off x="9084416" y="0"/>
            <a:ext cx="3107584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BF12A3-571F-4750-9B58-A47511FA3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337200" y="0"/>
            <a:ext cx="285480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D5B6F1-025C-413E-B958-6D4F7B6EA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62" y="86400"/>
            <a:ext cx="8474912" cy="61334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62417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re are we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911C2D-F6E9-4B0C-B8C7-DF3CA40F90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" r="3820" b="-3"/>
          <a:stretch/>
        </p:blipFill>
        <p:spPr>
          <a:xfrm>
            <a:off x="643467" y="707581"/>
            <a:ext cx="3278292" cy="2496433"/>
          </a:xfrm>
          <a:prstGeom prst="rect">
            <a:avLst/>
          </a:prstGeom>
        </p:spPr>
      </p:pic>
      <p:pic>
        <p:nvPicPr>
          <p:cNvPr id="4" name="Bild 1" descr="new_map.png">
            <a:extLst>
              <a:ext uri="{FF2B5EF4-FFF2-40B4-BE49-F238E27FC236}">
                <a16:creationId xmlns:a16="http://schemas.microsoft.com/office/drawing/2014/main" id="{B671B697-2085-4ACF-A5E8-70401226D7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3493" y="899579"/>
            <a:ext cx="3743538" cy="50588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A653A9-AEFF-481D-8587-EC1C5B4702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7" r="1" b="7056"/>
          <a:stretch/>
        </p:blipFill>
        <p:spPr>
          <a:xfrm>
            <a:off x="8308764" y="1016870"/>
            <a:ext cx="3239769" cy="1877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8665BA-899B-4692-B181-3A05090A87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4" b="3"/>
          <a:stretch/>
        </p:blipFill>
        <p:spPr>
          <a:xfrm>
            <a:off x="643467" y="3952101"/>
            <a:ext cx="3278292" cy="19001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49390D-A67A-438E-8B1C-2ECB757C3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0" r="4" b="7270"/>
          <a:stretch/>
        </p:blipFill>
        <p:spPr>
          <a:xfrm>
            <a:off x="8308763" y="3674541"/>
            <a:ext cx="3239769" cy="247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668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grou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30887C70-38D4-4A24-B53E-2E02927D66B4}"/>
              </a:ext>
            </a:extLst>
          </p:cNvPr>
          <p:cNvGrpSpPr/>
          <p:nvPr userDrawn="1"/>
        </p:nvGrpSpPr>
        <p:grpSpPr>
          <a:xfrm>
            <a:off x="3083171" y="120660"/>
            <a:ext cx="8976228" cy="6317386"/>
            <a:chOff x="3083171" y="120660"/>
            <a:chExt cx="8976228" cy="6317386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286F043-E01E-4348-8B8A-54879466EFB8}"/>
                </a:ext>
              </a:extLst>
            </p:cNvPr>
            <p:cNvGrpSpPr/>
            <p:nvPr/>
          </p:nvGrpSpPr>
          <p:grpSpPr>
            <a:xfrm>
              <a:off x="3083171" y="415880"/>
              <a:ext cx="6022166" cy="6022166"/>
              <a:chOff x="3083171" y="415880"/>
              <a:chExt cx="6022166" cy="6022166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88420532-FCDD-4A68-8903-8EB95357A3F1}"/>
                  </a:ext>
                </a:extLst>
              </p:cNvPr>
              <p:cNvGrpSpPr/>
              <p:nvPr/>
            </p:nvGrpSpPr>
            <p:grpSpPr>
              <a:xfrm>
                <a:off x="3083171" y="415880"/>
                <a:ext cx="6022166" cy="6022166"/>
                <a:chOff x="3083171" y="415880"/>
                <a:chExt cx="6022166" cy="6022166"/>
              </a:xfrm>
            </p:grpSpPr>
            <p:sp>
              <p:nvSpPr>
                <p:cNvPr id="58" name="Partial Circle 57">
                  <a:extLst>
                    <a:ext uri="{FF2B5EF4-FFF2-40B4-BE49-F238E27FC236}">
                      <a16:creationId xmlns:a16="http://schemas.microsoft.com/office/drawing/2014/main" id="{69DD3FB4-E6A5-4208-9E02-232DC344A2FE}"/>
                    </a:ext>
                  </a:extLst>
                </p:cNvPr>
                <p:cNvSpPr/>
                <p:nvPr/>
              </p:nvSpPr>
              <p:spPr>
                <a:xfrm rot="3600000">
                  <a:off x="3083171" y="415880"/>
                  <a:ext cx="6022166" cy="6022166"/>
                </a:xfrm>
                <a:prstGeom prst="pie">
                  <a:avLst>
                    <a:gd name="adj1" fmla="val 16204782"/>
                    <a:gd name="adj2" fmla="val 1815386"/>
                  </a:avLst>
                </a:prstGeom>
                <a:solidFill>
                  <a:srgbClr val="00205B">
                    <a:alpha val="25098"/>
                  </a:srgbClr>
                </a:solidFill>
                <a:ln w="190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  <p:sp>
              <p:nvSpPr>
                <p:cNvPr id="59" name="Partial Circle 58">
                  <a:extLst>
                    <a:ext uri="{FF2B5EF4-FFF2-40B4-BE49-F238E27FC236}">
                      <a16:creationId xmlns:a16="http://schemas.microsoft.com/office/drawing/2014/main" id="{D079029F-380E-4A77-B8FB-92BC05023CBE}"/>
                    </a:ext>
                  </a:extLst>
                </p:cNvPr>
                <p:cNvSpPr/>
                <p:nvPr/>
              </p:nvSpPr>
              <p:spPr>
                <a:xfrm rot="3600000">
                  <a:off x="3919266" y="1242291"/>
                  <a:ext cx="4346888" cy="4346888"/>
                </a:xfrm>
                <a:prstGeom prst="pie">
                  <a:avLst>
                    <a:gd name="adj1" fmla="val 16225512"/>
                    <a:gd name="adj2" fmla="val 1815386"/>
                  </a:avLst>
                </a:prstGeom>
                <a:solidFill>
                  <a:srgbClr val="00205B">
                    <a:alpha val="50196"/>
                  </a:srgbClr>
                </a:solidFill>
                <a:ln w="190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  <p:sp>
              <p:nvSpPr>
                <p:cNvPr id="60" name="Partial Circle 59">
                  <a:extLst>
                    <a:ext uri="{FF2B5EF4-FFF2-40B4-BE49-F238E27FC236}">
                      <a16:creationId xmlns:a16="http://schemas.microsoft.com/office/drawing/2014/main" id="{7363EA0B-23B4-4AB6-91FA-512A19B74CC9}"/>
                    </a:ext>
                  </a:extLst>
                </p:cNvPr>
                <p:cNvSpPr/>
                <p:nvPr/>
              </p:nvSpPr>
              <p:spPr>
                <a:xfrm rot="3600000">
                  <a:off x="4377803" y="1689841"/>
                  <a:ext cx="3439886" cy="3439886"/>
                </a:xfrm>
                <a:prstGeom prst="pie">
                  <a:avLst>
                    <a:gd name="adj1" fmla="val 16249262"/>
                    <a:gd name="adj2" fmla="val 1815386"/>
                  </a:avLst>
                </a:prstGeom>
                <a:solidFill>
                  <a:srgbClr val="00205B"/>
                </a:solidFill>
                <a:ln w="190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D9781B01-C2DF-45A7-966C-AAC4EE5567FB}"/>
                  </a:ext>
                </a:extLst>
              </p:cNvPr>
              <p:cNvGrpSpPr/>
              <p:nvPr/>
            </p:nvGrpSpPr>
            <p:grpSpPr>
              <a:xfrm>
                <a:off x="3330191" y="665738"/>
                <a:ext cx="5507552" cy="5512348"/>
                <a:chOff x="3330191" y="665738"/>
                <a:chExt cx="5507552" cy="5512348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DC78A182-69B7-4632-92B1-9A8DCBAAFA3C}"/>
                    </a:ext>
                  </a:extLst>
                </p:cNvPr>
                <p:cNvSpPr/>
                <p:nvPr/>
              </p:nvSpPr>
              <p:spPr>
                <a:xfrm rot="18000000">
                  <a:off x="4621784" y="1962398"/>
                  <a:ext cx="2951921" cy="295192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800" b="1" dirty="0">
                      <a:ln w="0"/>
                      <a:solidFill>
                        <a:schemeClr val="bg1">
                          <a:lumMod val="95000"/>
                        </a:schemeClr>
                      </a:solidFill>
                      <a:latin typeface="Gill Sans MT" panose="020B0502020104020203" pitchFamily="34" charset="0"/>
                    </a:rPr>
                    <a:t>Devices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5A8E0D8D-4BEE-4A9E-9814-6D918BBBC8D3}"/>
                    </a:ext>
                  </a:extLst>
                </p:cNvPr>
                <p:cNvSpPr/>
                <p:nvPr/>
              </p:nvSpPr>
              <p:spPr>
                <a:xfrm rot="19462649">
                  <a:off x="4161322" y="1489480"/>
                  <a:ext cx="3880102" cy="38977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000" dirty="0">
                      <a:ln w="0"/>
                      <a:solidFill>
                        <a:schemeClr val="bg1">
                          <a:lumMod val="95000"/>
                        </a:schemeClr>
                      </a:solidFill>
                      <a:latin typeface="Gill Sans MT" panose="020B0502020104020203" pitchFamily="34" charset="0"/>
                    </a:rPr>
                    <a:t>Optical circuits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63015561-76A6-4436-AE08-E73BB82FEEA3}"/>
                    </a:ext>
                  </a:extLst>
                </p:cNvPr>
                <p:cNvSpPr/>
                <p:nvPr/>
              </p:nvSpPr>
              <p:spPr>
                <a:xfrm rot="15777787">
                  <a:off x="4160828" y="1489480"/>
                  <a:ext cx="3880102" cy="38977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000" dirty="0">
                      <a:ln w="0"/>
                      <a:solidFill>
                        <a:schemeClr val="bg1">
                          <a:lumMod val="95000"/>
                        </a:schemeClr>
                      </a:solidFill>
                      <a:latin typeface="Gill Sans MT" panose="020B0502020104020203" pitchFamily="34" charset="0"/>
                    </a:rPr>
                    <a:t>Modelling</a:t>
                  </a:r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E6A2B503-AADC-469A-9758-5258A7C69CA1}"/>
                    </a:ext>
                  </a:extLst>
                </p:cNvPr>
                <p:cNvSpPr/>
                <p:nvPr/>
              </p:nvSpPr>
              <p:spPr>
                <a:xfrm rot="20367502">
                  <a:off x="3592092" y="954660"/>
                  <a:ext cx="4983758" cy="497942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EO modulators</a:t>
                  </a: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BAF4FF4F-98F3-409C-B9AD-79595CE42CD9}"/>
                    </a:ext>
                  </a:extLst>
                </p:cNvPr>
                <p:cNvSpPr/>
                <p:nvPr/>
              </p:nvSpPr>
              <p:spPr>
                <a:xfrm rot="18000000">
                  <a:off x="3592090" y="945987"/>
                  <a:ext cx="4983758" cy="497942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Packaging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ECA121DD-5CD8-4A10-905F-C877028BDE82}"/>
                    </a:ext>
                  </a:extLst>
                </p:cNvPr>
                <p:cNvSpPr/>
                <p:nvPr/>
              </p:nvSpPr>
              <p:spPr>
                <a:xfrm rot="15515762">
                  <a:off x="3592089" y="939094"/>
                  <a:ext cx="4983758" cy="497942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 err="1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Pigtailing</a:t>
                  </a:r>
                  <a:endParaRPr lang="en-US" sz="1600" dirty="0">
                    <a:ln w="0"/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012B1C5C-CA28-4403-98D3-4FE2C0B70B08}"/>
                    </a:ext>
                  </a:extLst>
                </p:cNvPr>
                <p:cNvSpPr/>
                <p:nvPr/>
              </p:nvSpPr>
              <p:spPr>
                <a:xfrm rot="16370240">
                  <a:off x="3327793" y="668136"/>
                  <a:ext cx="5512348" cy="550755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 err="1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Characterisation</a:t>
                  </a:r>
                  <a:endParaRPr lang="en-US" sz="1600" dirty="0">
                    <a:ln w="0"/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E92D0A57-8F26-4AB0-9827-849BD29D65CA}"/>
                    </a:ext>
                  </a:extLst>
                </p:cNvPr>
                <p:cNvSpPr/>
                <p:nvPr/>
              </p:nvSpPr>
              <p:spPr>
                <a:xfrm rot="19370325">
                  <a:off x="3339864" y="673304"/>
                  <a:ext cx="5488204" cy="54834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Multifunctional devices</a:t>
                  </a:r>
                </a:p>
              </p:txBody>
            </p:sp>
          </p:grpSp>
        </p:grpSp>
        <p:pic>
          <p:nvPicPr>
            <p:cNvPr id="45" name="Picture 44" descr="A circuit board&#10;&#10;Description automatically generated">
              <a:extLst>
                <a:ext uri="{FF2B5EF4-FFF2-40B4-BE49-F238E27FC236}">
                  <a16:creationId xmlns:a16="http://schemas.microsoft.com/office/drawing/2014/main" id="{CDB44C27-ADFD-4186-836B-AC2DF666A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8598" y="4330878"/>
              <a:ext cx="2980801" cy="1987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6" name="Picture 45" descr="A person smiling for the camera&#10;&#10;Description automatically generated">
              <a:extLst>
                <a:ext uri="{FF2B5EF4-FFF2-40B4-BE49-F238E27FC236}">
                  <a16:creationId xmlns:a16="http://schemas.microsoft.com/office/drawing/2014/main" id="{A0B98D9A-D568-46D3-9E7A-77DF8ED58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0961" y="120660"/>
              <a:ext cx="1005715" cy="144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28864C2-3801-435D-BDB6-25B6FEA74088}"/>
                </a:ext>
              </a:extLst>
            </p:cNvPr>
            <p:cNvSpPr txBox="1"/>
            <p:nvPr/>
          </p:nvSpPr>
          <p:spPr>
            <a:xfrm>
              <a:off x="9933730" y="1442551"/>
              <a:ext cx="13806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00205B"/>
                  </a:solidFill>
                  <a:latin typeface="Gill Sans MT" panose="020B0502020104020203" pitchFamily="34" charset="0"/>
                </a:rPr>
                <a:t>Harald</a:t>
              </a:r>
            </a:p>
            <a:p>
              <a:pPr algn="ctr"/>
              <a:r>
                <a:rPr lang="en-GB" sz="1600" b="1" dirty="0">
                  <a:solidFill>
                    <a:srgbClr val="00205B"/>
                  </a:solidFill>
                  <a:latin typeface="Gill Sans MT" panose="020B0502020104020203" pitchFamily="34" charset="0"/>
                </a:rPr>
                <a:t>Herrmann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ABA1B82-EA0B-4C99-A41F-526194D95DA2}"/>
              </a:ext>
            </a:extLst>
          </p:cNvPr>
          <p:cNvGrpSpPr/>
          <p:nvPr userDrawn="1"/>
        </p:nvGrpSpPr>
        <p:grpSpPr>
          <a:xfrm>
            <a:off x="220463" y="120660"/>
            <a:ext cx="10017484" cy="6553906"/>
            <a:chOff x="220463" y="120660"/>
            <a:chExt cx="10017484" cy="6553906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ECBC677-00B2-4E49-BE2D-C3D1C4126723}"/>
                </a:ext>
              </a:extLst>
            </p:cNvPr>
            <p:cNvGrpSpPr/>
            <p:nvPr/>
          </p:nvGrpSpPr>
          <p:grpSpPr>
            <a:xfrm>
              <a:off x="3099646" y="399211"/>
              <a:ext cx="6022166" cy="6022166"/>
              <a:chOff x="3099646" y="399211"/>
              <a:chExt cx="6022166" cy="6022166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BF0BEC7A-13FC-430C-B4D6-8228546E8398}"/>
                  </a:ext>
                </a:extLst>
              </p:cNvPr>
              <p:cNvGrpSpPr/>
              <p:nvPr/>
            </p:nvGrpSpPr>
            <p:grpSpPr>
              <a:xfrm>
                <a:off x="3099646" y="399211"/>
                <a:ext cx="6022166" cy="6022166"/>
                <a:chOff x="3099646" y="399211"/>
                <a:chExt cx="6022166" cy="6022166"/>
              </a:xfrm>
            </p:grpSpPr>
            <p:sp>
              <p:nvSpPr>
                <p:cNvPr id="77" name="Partial Circle 76">
                  <a:extLst>
                    <a:ext uri="{FF2B5EF4-FFF2-40B4-BE49-F238E27FC236}">
                      <a16:creationId xmlns:a16="http://schemas.microsoft.com/office/drawing/2014/main" id="{FD6871C4-9DDD-4EAB-9A72-FEC3E9F41875}"/>
                    </a:ext>
                  </a:extLst>
                </p:cNvPr>
                <p:cNvSpPr/>
                <p:nvPr/>
              </p:nvSpPr>
              <p:spPr>
                <a:xfrm rot="10800000">
                  <a:off x="3099646" y="399211"/>
                  <a:ext cx="6022166" cy="6022166"/>
                </a:xfrm>
                <a:prstGeom prst="pie">
                  <a:avLst>
                    <a:gd name="adj1" fmla="val 16218070"/>
                    <a:gd name="adj2" fmla="val 1815386"/>
                  </a:avLst>
                </a:prstGeom>
                <a:solidFill>
                  <a:srgbClr val="00A3E0">
                    <a:alpha val="25098"/>
                  </a:srgbClr>
                </a:solidFill>
                <a:ln w="190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  <p:sp>
              <p:nvSpPr>
                <p:cNvPr id="78" name="Partial Circle 77">
                  <a:extLst>
                    <a:ext uri="{FF2B5EF4-FFF2-40B4-BE49-F238E27FC236}">
                      <a16:creationId xmlns:a16="http://schemas.microsoft.com/office/drawing/2014/main" id="{9856F55D-D46D-4DB7-A92B-AE8D1C4F5F7D}"/>
                    </a:ext>
                  </a:extLst>
                </p:cNvPr>
                <p:cNvSpPr/>
                <p:nvPr/>
              </p:nvSpPr>
              <p:spPr>
                <a:xfrm rot="10800000">
                  <a:off x="3932163" y="1229697"/>
                  <a:ext cx="4346888" cy="4346888"/>
                </a:xfrm>
                <a:prstGeom prst="pie">
                  <a:avLst>
                    <a:gd name="adj1" fmla="val 16213942"/>
                    <a:gd name="adj2" fmla="val 1815386"/>
                  </a:avLst>
                </a:prstGeom>
                <a:solidFill>
                  <a:srgbClr val="00A3E0">
                    <a:alpha val="50196"/>
                  </a:srgbClr>
                </a:solidFill>
                <a:ln w="190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  <p:sp>
              <p:nvSpPr>
                <p:cNvPr id="79" name="Partial Circle 78">
                  <a:extLst>
                    <a:ext uri="{FF2B5EF4-FFF2-40B4-BE49-F238E27FC236}">
                      <a16:creationId xmlns:a16="http://schemas.microsoft.com/office/drawing/2014/main" id="{6EA705AB-76F9-42D4-BBD1-3DC0B51BBFD1}"/>
                    </a:ext>
                  </a:extLst>
                </p:cNvPr>
                <p:cNvSpPr/>
                <p:nvPr/>
              </p:nvSpPr>
              <p:spPr>
                <a:xfrm rot="10800000">
                  <a:off x="4390700" y="1677247"/>
                  <a:ext cx="3439886" cy="3439886"/>
                </a:xfrm>
                <a:prstGeom prst="pie">
                  <a:avLst>
                    <a:gd name="adj1" fmla="val 16202207"/>
                    <a:gd name="adj2" fmla="val 1815386"/>
                  </a:avLst>
                </a:prstGeom>
                <a:solidFill>
                  <a:srgbClr val="00A3E0"/>
                </a:solidFill>
                <a:ln w="190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BAA1864D-563C-4E04-A822-AA104ABEF01D}"/>
                  </a:ext>
                </a:extLst>
              </p:cNvPr>
              <p:cNvGrpSpPr/>
              <p:nvPr/>
            </p:nvGrpSpPr>
            <p:grpSpPr>
              <a:xfrm>
                <a:off x="3348469" y="629791"/>
                <a:ext cx="5515494" cy="5526442"/>
                <a:chOff x="3348469" y="629791"/>
                <a:chExt cx="5515494" cy="5526442"/>
              </a:xfrm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33DB020F-6175-466D-BFFC-982B6A468BBE}"/>
                    </a:ext>
                  </a:extLst>
                </p:cNvPr>
                <p:cNvSpPr/>
                <p:nvPr/>
              </p:nvSpPr>
              <p:spPr>
                <a:xfrm rot="3600000">
                  <a:off x="4634767" y="1945729"/>
                  <a:ext cx="2951921" cy="295192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800" b="1" dirty="0">
                      <a:ln w="0"/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ill Sans MT" panose="020B0502020104020203" pitchFamily="34" charset="0"/>
                    </a:rPr>
                    <a:t>Technology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C8FB7034-AD7E-4ADF-8508-EE2AAA48C545}"/>
                    </a:ext>
                  </a:extLst>
                </p:cNvPr>
                <p:cNvSpPr/>
                <p:nvPr/>
              </p:nvSpPr>
              <p:spPr>
                <a:xfrm rot="6363148">
                  <a:off x="4174797" y="1475610"/>
                  <a:ext cx="3880102" cy="38977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0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LNOI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7602953B-1593-485C-93CF-A7E8AA08C51C}"/>
                    </a:ext>
                  </a:extLst>
                </p:cNvPr>
                <p:cNvSpPr/>
                <p:nvPr/>
              </p:nvSpPr>
              <p:spPr>
                <a:xfrm rot="1266262">
                  <a:off x="4174799" y="1472811"/>
                  <a:ext cx="3880102" cy="38977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0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KTiOPO</a:t>
                  </a:r>
                  <a:r>
                    <a:rPr lang="en-US" sz="2000" baseline="-250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4</a:t>
                  </a:r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4D2E4199-E077-4373-A426-3A5278EB0BB0}"/>
                    </a:ext>
                  </a:extLst>
                </p:cNvPr>
                <p:cNvSpPr/>
                <p:nvPr/>
              </p:nvSpPr>
              <p:spPr>
                <a:xfrm rot="5931911">
                  <a:off x="3588241" y="928154"/>
                  <a:ext cx="5010458" cy="4999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Periodic poling</a:t>
                  </a:r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110A0D69-281F-4F25-9C07-216594C209E5}"/>
                    </a:ext>
                  </a:extLst>
                </p:cNvPr>
                <p:cNvSpPr/>
                <p:nvPr/>
              </p:nvSpPr>
              <p:spPr>
                <a:xfrm rot="1496228">
                  <a:off x="3348469" y="664827"/>
                  <a:ext cx="5503538" cy="549106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Sputtering (e.g. electrodes)</a:t>
                  </a:r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0BC2E054-5AC2-43A3-A85B-A560E3058685}"/>
                    </a:ext>
                  </a:extLst>
                </p:cNvPr>
                <p:cNvSpPr/>
                <p:nvPr/>
              </p:nvSpPr>
              <p:spPr>
                <a:xfrm rot="3573803">
                  <a:off x="3611743" y="915455"/>
                  <a:ext cx="4983757" cy="497245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Waveguides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550798A4-39F8-47BE-8FDD-7DA1B2EDE21F}"/>
                    </a:ext>
                  </a:extLst>
                </p:cNvPr>
                <p:cNvSpPr/>
                <p:nvPr/>
              </p:nvSpPr>
              <p:spPr>
                <a:xfrm rot="4805288">
                  <a:off x="3343785" y="636055"/>
                  <a:ext cx="5526442" cy="55139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Dielectric coatings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31C90D86-6FC9-4D99-BF7B-57E20990047A}"/>
                    </a:ext>
                  </a:extLst>
                </p:cNvPr>
                <p:cNvSpPr/>
                <p:nvPr/>
              </p:nvSpPr>
              <p:spPr>
                <a:xfrm rot="1246549">
                  <a:off x="3604975" y="930244"/>
                  <a:ext cx="4983757" cy="497245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Bonding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3C118579-FD77-4476-8670-1B6FD7959DE1}"/>
                    </a:ext>
                  </a:extLst>
                </p:cNvPr>
                <p:cNvSpPr/>
                <p:nvPr/>
              </p:nvSpPr>
              <p:spPr>
                <a:xfrm rot="3795453">
                  <a:off x="4181212" y="1475610"/>
                  <a:ext cx="3880102" cy="38977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0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LiNbO</a:t>
                  </a:r>
                  <a:r>
                    <a:rPr lang="en-US" sz="2000" baseline="-250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3</a:t>
                  </a:r>
                </a:p>
              </p:txBody>
            </p:sp>
          </p:grpSp>
        </p:grp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4DFB0337-8817-49C6-B8B0-B6FFD1F97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63" y="4688049"/>
              <a:ext cx="2648691" cy="19865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4" name="Picture 63" descr="A person wearing glasses and looking at the camera&#10;&#10;Description automatically generated">
              <a:extLst>
                <a:ext uri="{FF2B5EF4-FFF2-40B4-BE49-F238E27FC236}">
                  <a16:creationId xmlns:a16="http://schemas.microsoft.com/office/drawing/2014/main" id="{A1AD2E53-569C-4368-89E2-82D115C78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7151" y="120660"/>
              <a:ext cx="1007674" cy="144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4053AC3-F232-41D5-AA18-BD62E0F11E6C}"/>
                </a:ext>
              </a:extLst>
            </p:cNvPr>
            <p:cNvSpPr txBox="1"/>
            <p:nvPr/>
          </p:nvSpPr>
          <p:spPr>
            <a:xfrm>
              <a:off x="8997071" y="1440515"/>
              <a:ext cx="12408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00A3E0"/>
                  </a:solidFill>
                  <a:latin typeface="Gill Sans MT" panose="020B0502020104020203" pitchFamily="34" charset="0"/>
                </a:rPr>
                <a:t>Christof</a:t>
              </a:r>
            </a:p>
            <a:p>
              <a:pPr algn="ctr"/>
              <a:r>
                <a:rPr lang="en-GB" sz="1600" b="1" dirty="0">
                  <a:solidFill>
                    <a:srgbClr val="00A3E0"/>
                  </a:solidFill>
                  <a:latin typeface="Gill Sans MT" panose="020B0502020104020203" pitchFamily="34" charset="0"/>
                </a:rPr>
                <a:t>Eigner</a:t>
              </a: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A5C000FE-5386-4ED4-AD9E-27F850390D62}"/>
              </a:ext>
            </a:extLst>
          </p:cNvPr>
          <p:cNvSpPr txBox="1"/>
          <p:nvPr userDrawn="1"/>
        </p:nvSpPr>
        <p:spPr>
          <a:xfrm>
            <a:off x="7549666" y="6417451"/>
            <a:ext cx="3872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</a:rPr>
              <a:t>© Paderborn University,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</a:rPr>
              <a:t>Besim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</a:rPr>
              <a:t>Mazhiqi</a:t>
            </a:r>
            <a:endParaRPr lang="en-GB" dirty="0">
              <a:solidFill>
                <a:schemeClr val="bg2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BE72C25-D5CF-482E-8CA1-7038FF21B04B}"/>
              </a:ext>
            </a:extLst>
          </p:cNvPr>
          <p:cNvGrpSpPr/>
          <p:nvPr userDrawn="1"/>
        </p:nvGrpSpPr>
        <p:grpSpPr>
          <a:xfrm>
            <a:off x="182227" y="121643"/>
            <a:ext cx="12125416" cy="6320478"/>
            <a:chOff x="182227" y="121643"/>
            <a:chExt cx="12125416" cy="6320478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10986DD5-575C-4E9E-B46D-B7E65DF92980}"/>
                </a:ext>
              </a:extLst>
            </p:cNvPr>
            <p:cNvGrpSpPr/>
            <p:nvPr/>
          </p:nvGrpSpPr>
          <p:grpSpPr>
            <a:xfrm>
              <a:off x="3086577" y="419955"/>
              <a:ext cx="6022166" cy="6022166"/>
              <a:chOff x="3086577" y="419955"/>
              <a:chExt cx="6022166" cy="6022166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B694F387-CD8C-49A6-99C6-F7D79A0E7A5F}"/>
                  </a:ext>
                </a:extLst>
              </p:cNvPr>
              <p:cNvGrpSpPr/>
              <p:nvPr/>
            </p:nvGrpSpPr>
            <p:grpSpPr>
              <a:xfrm>
                <a:off x="3086577" y="419955"/>
                <a:ext cx="6022166" cy="6022166"/>
                <a:chOff x="3086577" y="419955"/>
                <a:chExt cx="6022166" cy="6022166"/>
              </a:xfrm>
            </p:grpSpPr>
            <p:sp>
              <p:nvSpPr>
                <p:cNvPr id="99" name="Partial Circle 98">
                  <a:extLst>
                    <a:ext uri="{FF2B5EF4-FFF2-40B4-BE49-F238E27FC236}">
                      <a16:creationId xmlns:a16="http://schemas.microsoft.com/office/drawing/2014/main" id="{36B9AAA0-DE5C-4446-ABE8-4131012AD5D3}"/>
                    </a:ext>
                  </a:extLst>
                </p:cNvPr>
                <p:cNvSpPr/>
                <p:nvPr/>
              </p:nvSpPr>
              <p:spPr>
                <a:xfrm rot="18000000">
                  <a:off x="3086577" y="419955"/>
                  <a:ext cx="6022166" cy="6022166"/>
                </a:xfrm>
                <a:prstGeom prst="pie">
                  <a:avLst>
                    <a:gd name="adj1" fmla="val 16229198"/>
                    <a:gd name="adj2" fmla="val 1796561"/>
                  </a:avLst>
                </a:prstGeom>
                <a:solidFill>
                  <a:srgbClr val="FFC600">
                    <a:alpha val="50196"/>
                  </a:srgbClr>
                </a:solidFill>
                <a:ln w="19050">
                  <a:solidFill>
                    <a:schemeClr val="bg2">
                      <a:alpha val="25098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  <p:sp>
              <p:nvSpPr>
                <p:cNvPr id="100" name="Partial Circle 99">
                  <a:extLst>
                    <a:ext uri="{FF2B5EF4-FFF2-40B4-BE49-F238E27FC236}">
                      <a16:creationId xmlns:a16="http://schemas.microsoft.com/office/drawing/2014/main" id="{741FA7D1-3EB5-40CE-84AF-9DF35328112C}"/>
                    </a:ext>
                  </a:extLst>
                </p:cNvPr>
                <p:cNvSpPr/>
                <p:nvPr/>
              </p:nvSpPr>
              <p:spPr>
                <a:xfrm rot="18000000">
                  <a:off x="3915774" y="1242291"/>
                  <a:ext cx="4346888" cy="4346888"/>
                </a:xfrm>
                <a:prstGeom prst="pie">
                  <a:avLst>
                    <a:gd name="adj1" fmla="val 16229198"/>
                    <a:gd name="adj2" fmla="val 1815386"/>
                  </a:avLst>
                </a:prstGeom>
                <a:solidFill>
                  <a:srgbClr val="FFC600">
                    <a:alpha val="74902"/>
                  </a:srgbClr>
                </a:solidFill>
                <a:ln w="19050">
                  <a:solidFill>
                    <a:schemeClr val="bg2">
                      <a:alpha val="50196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  <p:sp>
              <p:nvSpPr>
                <p:cNvPr id="101" name="Partial Circle 100">
                  <a:extLst>
                    <a:ext uri="{FF2B5EF4-FFF2-40B4-BE49-F238E27FC236}">
                      <a16:creationId xmlns:a16="http://schemas.microsoft.com/office/drawing/2014/main" id="{36CEE3B0-CECF-4C5D-B008-184549984758}"/>
                    </a:ext>
                  </a:extLst>
                </p:cNvPr>
                <p:cNvSpPr/>
                <p:nvPr/>
              </p:nvSpPr>
              <p:spPr>
                <a:xfrm rot="18000000">
                  <a:off x="4374311" y="1689841"/>
                  <a:ext cx="3439886" cy="3439886"/>
                </a:xfrm>
                <a:prstGeom prst="pie">
                  <a:avLst>
                    <a:gd name="adj1" fmla="val 16229198"/>
                    <a:gd name="adj2" fmla="val 1853618"/>
                  </a:avLst>
                </a:prstGeom>
                <a:solidFill>
                  <a:srgbClr val="FFC600"/>
                </a:solidFill>
                <a:ln w="190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7E028A93-7E66-4C03-8B8F-83611B99DD8C}"/>
                  </a:ext>
                </a:extLst>
              </p:cNvPr>
              <p:cNvGrpSpPr/>
              <p:nvPr/>
            </p:nvGrpSpPr>
            <p:grpSpPr>
              <a:xfrm>
                <a:off x="3328134" y="673219"/>
                <a:ext cx="5504320" cy="5510800"/>
                <a:chOff x="3328134" y="673219"/>
                <a:chExt cx="5504320" cy="5510800"/>
              </a:xfrm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9AACF47C-70E7-4817-BF09-769755286C41}"/>
                    </a:ext>
                  </a:extLst>
                </p:cNvPr>
                <p:cNvSpPr/>
                <p:nvPr/>
              </p:nvSpPr>
              <p:spPr>
                <a:xfrm rot="5400000">
                  <a:off x="4621784" y="1962398"/>
                  <a:ext cx="2951921" cy="2951922"/>
                </a:xfrm>
                <a:prstGeom prst="rect">
                  <a:avLst/>
                </a:prstGeom>
                <a:noFill/>
              </p:spPr>
              <p:txBody>
                <a:bodyPr spcFirstLastPara="1" wrap="none" lIns="91440" tIns="45720" rIns="91440" bIns="45720" numCol="1">
                  <a:prstTxWarp prst="textCircle">
                    <a:avLst>
                      <a:gd name="adj" fmla="val 7085040"/>
                    </a:avLst>
                  </a:prstTxWarp>
                  <a:spAutoFit/>
                </a:bodyPr>
                <a:lstStyle/>
                <a:p>
                  <a:pPr algn="ctr"/>
                  <a:r>
                    <a:rPr lang="en-US" sz="2800" b="1" dirty="0">
                      <a:ln w="0"/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ill Sans MT" panose="020B0502020104020203" pitchFamily="34" charset="0"/>
                    </a:rPr>
                    <a:t>Networks</a:t>
                  </a:r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6E0DA30C-5BEA-42E9-B2AA-02C38737C515}"/>
                    </a:ext>
                  </a:extLst>
                </p:cNvPr>
                <p:cNvSpPr/>
                <p:nvPr/>
              </p:nvSpPr>
              <p:spPr>
                <a:xfrm rot="7010043">
                  <a:off x="4154645" y="1495258"/>
                  <a:ext cx="3886199" cy="3886202"/>
                </a:xfrm>
                <a:prstGeom prst="rect">
                  <a:avLst/>
                </a:prstGeom>
                <a:noFill/>
              </p:spPr>
              <p:txBody>
                <a:bodyPr spcFirstLastPara="1" wrap="none" lIns="91440" tIns="45720" rIns="91440" bIns="45720" numCol="1">
                  <a:prstTxWarp prst="textCircle">
                    <a:avLst>
                      <a:gd name="adj" fmla="val 7085040"/>
                    </a:avLst>
                  </a:prstTxWarp>
                  <a:spAutoFit/>
                </a:bodyPr>
                <a:lstStyle/>
                <a:p>
                  <a:pPr algn="ctr"/>
                  <a:r>
                    <a:rPr lang="en-US" sz="20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Quantum walks</a:t>
                  </a:r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1DCDC9B4-87AF-4609-A8B5-4BAE7D391E45}"/>
                    </a:ext>
                  </a:extLst>
                </p:cNvPr>
                <p:cNvSpPr/>
                <p:nvPr/>
              </p:nvSpPr>
              <p:spPr>
                <a:xfrm rot="5870573">
                  <a:off x="3606817" y="958608"/>
                  <a:ext cx="4962058" cy="4957740"/>
                </a:xfrm>
                <a:prstGeom prst="rect">
                  <a:avLst/>
                </a:prstGeom>
                <a:noFill/>
              </p:spPr>
              <p:txBody>
                <a:bodyPr spcFirstLastPara="1" wrap="none" lIns="91440" tIns="45720" rIns="91440" bIns="45720" numCol="1">
                  <a:prstTxWarp prst="textCircle">
                    <a:avLst>
                      <a:gd name="adj" fmla="val 7085040"/>
                    </a:avLst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Quantum metrology</a:t>
                  </a:r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6D135A70-2572-4D35-AE02-B590E86715A6}"/>
                    </a:ext>
                  </a:extLst>
                </p:cNvPr>
                <p:cNvSpPr/>
                <p:nvPr/>
              </p:nvSpPr>
              <p:spPr>
                <a:xfrm rot="3159028">
                  <a:off x="3333093" y="684658"/>
                  <a:ext cx="5501754" cy="5496968"/>
                </a:xfrm>
                <a:prstGeom prst="rect">
                  <a:avLst/>
                </a:prstGeom>
                <a:noFill/>
              </p:spPr>
              <p:txBody>
                <a:bodyPr spcFirstLastPara="1" wrap="none" lIns="91440" tIns="45720" rIns="91440" bIns="45720" numCol="1">
                  <a:prstTxWarp prst="textCircle">
                    <a:avLst>
                      <a:gd name="adj" fmla="val 7085040"/>
                    </a:avLst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Topological effects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67902A57-6D5C-478D-B9E4-B14225B2F851}"/>
                    </a:ext>
                  </a:extLst>
                </p:cNvPr>
                <p:cNvSpPr/>
                <p:nvPr/>
              </p:nvSpPr>
              <p:spPr>
                <a:xfrm rot="8163555">
                  <a:off x="3588215" y="939095"/>
                  <a:ext cx="4983758" cy="4979422"/>
                </a:xfrm>
                <a:prstGeom prst="rect">
                  <a:avLst/>
                </a:prstGeom>
                <a:noFill/>
              </p:spPr>
              <p:txBody>
                <a:bodyPr spcFirstLastPara="1" wrap="none" lIns="91440" tIns="45720" rIns="91440" bIns="45720" numCol="1">
                  <a:prstTxWarp prst="textCircle">
                    <a:avLst>
                      <a:gd name="adj" fmla="val 7085040"/>
                    </a:avLst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Pulse modes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8EC61A82-BE8F-418A-B24B-B51A2618D294}"/>
                    </a:ext>
                  </a:extLst>
                </p:cNvPr>
                <p:cNvSpPr/>
                <p:nvPr/>
              </p:nvSpPr>
              <p:spPr>
                <a:xfrm rot="3305587">
                  <a:off x="3588214" y="939094"/>
                  <a:ext cx="4983758" cy="4979422"/>
                </a:xfrm>
                <a:prstGeom prst="rect">
                  <a:avLst/>
                </a:prstGeom>
                <a:noFill/>
              </p:spPr>
              <p:txBody>
                <a:bodyPr spcFirstLastPara="1" wrap="none" lIns="91440" tIns="45720" rIns="91440" bIns="45720" numCol="1">
                  <a:prstTxWarp prst="textCircle">
                    <a:avLst>
                      <a:gd name="adj" fmla="val 7085040"/>
                    </a:avLst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Source engineering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37E9D2D9-68B0-48B4-87EA-E8158154B525}"/>
                    </a:ext>
                  </a:extLst>
                </p:cNvPr>
                <p:cNvSpPr/>
                <p:nvPr/>
              </p:nvSpPr>
              <p:spPr>
                <a:xfrm rot="5400000">
                  <a:off x="3325740" y="683472"/>
                  <a:ext cx="5502538" cy="5497750"/>
                </a:xfrm>
                <a:prstGeom prst="rect">
                  <a:avLst/>
                </a:prstGeom>
                <a:noFill/>
              </p:spPr>
              <p:txBody>
                <a:bodyPr spcFirstLastPara="1" wrap="none" lIns="91440" tIns="45720" rIns="91440" bIns="45720" numCol="1">
                  <a:prstTxWarp prst="textCircle">
                    <a:avLst>
                      <a:gd name="adj" fmla="val 7085040"/>
                    </a:avLst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Quantum pulse gate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683C2130-2501-4A02-9205-D68D0F62B93D}"/>
                    </a:ext>
                  </a:extLst>
                </p:cNvPr>
                <p:cNvSpPr/>
                <p:nvPr/>
              </p:nvSpPr>
              <p:spPr>
                <a:xfrm rot="3645422">
                  <a:off x="4154644" y="1489888"/>
                  <a:ext cx="3886199" cy="3886202"/>
                </a:xfrm>
                <a:prstGeom prst="rect">
                  <a:avLst/>
                </a:prstGeom>
                <a:noFill/>
              </p:spPr>
              <p:txBody>
                <a:bodyPr spcFirstLastPara="1" wrap="none" lIns="91440" tIns="45720" rIns="91440" bIns="45720" numCol="1">
                  <a:prstTxWarp prst="textCircle">
                    <a:avLst>
                      <a:gd name="adj" fmla="val 7085040"/>
                    </a:avLst>
                  </a:prstTxWarp>
                  <a:spAutoFit/>
                </a:bodyPr>
                <a:lstStyle/>
                <a:p>
                  <a:pPr algn="ctr"/>
                  <a:r>
                    <a:rPr lang="en-US" sz="20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Ultrafast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EB6C2C47-EA66-46A9-9FE2-F1BC7C0F2767}"/>
                    </a:ext>
                  </a:extLst>
                </p:cNvPr>
                <p:cNvSpPr/>
                <p:nvPr/>
              </p:nvSpPr>
              <p:spPr>
                <a:xfrm rot="7816035">
                  <a:off x="3325741" y="675613"/>
                  <a:ext cx="5502538" cy="5497750"/>
                </a:xfrm>
                <a:prstGeom prst="rect">
                  <a:avLst/>
                </a:prstGeom>
                <a:noFill/>
              </p:spPr>
              <p:txBody>
                <a:bodyPr spcFirstLastPara="1" wrap="none" lIns="91440" tIns="45720" rIns="91440" bIns="45720" numCol="1">
                  <a:prstTxWarp prst="textCircle">
                    <a:avLst>
                      <a:gd name="adj" fmla="val 7085040"/>
                    </a:avLst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Time multiplexing</a:t>
                  </a:r>
                </a:p>
              </p:txBody>
            </p:sp>
          </p:grpSp>
        </p:grpSp>
        <p:pic>
          <p:nvPicPr>
            <p:cNvPr id="85" name="Picture 84" descr="A close up of a device&#10;&#10;Description automatically generated">
              <a:extLst>
                <a:ext uri="{FF2B5EF4-FFF2-40B4-BE49-F238E27FC236}">
                  <a16:creationId xmlns:a16="http://schemas.microsoft.com/office/drawing/2014/main" id="{88532551-F5DE-4E45-B183-64AC50FBA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27" y="121643"/>
              <a:ext cx="2980801" cy="1987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6" name="Picture 85" descr="A person wearing glasses posing for the camera&#10;&#10;Description automatically generated">
              <a:extLst>
                <a:ext uri="{FF2B5EF4-FFF2-40B4-BE49-F238E27FC236}">
                  <a16:creationId xmlns:a16="http://schemas.microsoft.com/office/drawing/2014/main" id="{ABBFE809-51A5-409F-98A6-C6D71327B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3479" y="124735"/>
              <a:ext cx="1007675" cy="144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5246EC88-7378-4CC1-B508-D2A916FDD9CF}"/>
                </a:ext>
              </a:extLst>
            </p:cNvPr>
            <p:cNvSpPr txBox="1"/>
            <p:nvPr/>
          </p:nvSpPr>
          <p:spPr>
            <a:xfrm>
              <a:off x="10926989" y="1434784"/>
              <a:ext cx="13806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FFC600"/>
                  </a:solidFill>
                  <a:latin typeface="Gill Sans MT" panose="020B0502020104020203" pitchFamily="34" charset="0"/>
                </a:rPr>
                <a:t>Benjamin</a:t>
              </a:r>
            </a:p>
            <a:p>
              <a:pPr algn="ctr"/>
              <a:r>
                <a:rPr lang="en-GB" sz="1600" b="1" dirty="0">
                  <a:solidFill>
                    <a:srgbClr val="FFC600"/>
                  </a:solidFill>
                  <a:latin typeface="Gill Sans MT" panose="020B0502020104020203" pitchFamily="34" charset="0"/>
                </a:rPr>
                <a:t>Brecht</a:t>
              </a:r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49C14818-8C8F-48F3-8C93-4659A0824F7C}"/>
              </a:ext>
            </a:extLst>
          </p:cNvPr>
          <p:cNvSpPr/>
          <p:nvPr userDrawn="1"/>
        </p:nvSpPr>
        <p:spPr>
          <a:xfrm>
            <a:off x="5454614" y="2770290"/>
            <a:ext cx="1289458" cy="12894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2">
                  <a:lumMod val="10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132127F2-88A0-4AFF-BE90-15D36720A6C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013" y="2905625"/>
            <a:ext cx="102543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4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twor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>
            <a:extLst>
              <a:ext uri="{FF2B5EF4-FFF2-40B4-BE49-F238E27FC236}">
                <a16:creationId xmlns:a16="http://schemas.microsoft.com/office/drawing/2014/main" id="{1056934B-2440-41F3-914A-04E5DC806886}"/>
              </a:ext>
            </a:extLst>
          </p:cNvPr>
          <p:cNvSpPr txBox="1"/>
          <p:nvPr userDrawn="1"/>
        </p:nvSpPr>
        <p:spPr>
          <a:xfrm>
            <a:off x="7549666" y="6417451"/>
            <a:ext cx="3872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</a:rPr>
              <a:t>© Paderborn University,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</a:rPr>
              <a:t>Besim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</a:rPr>
              <a:t>Mazhiqi</a:t>
            </a:r>
            <a:endParaRPr lang="en-GB" dirty="0">
              <a:solidFill>
                <a:schemeClr val="bg2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D056481-5BE3-46FA-AC80-F4F26DE5C34F}"/>
              </a:ext>
            </a:extLst>
          </p:cNvPr>
          <p:cNvGrpSpPr/>
          <p:nvPr/>
        </p:nvGrpSpPr>
        <p:grpSpPr>
          <a:xfrm>
            <a:off x="3086577" y="419955"/>
            <a:ext cx="6022166" cy="6022166"/>
            <a:chOff x="3086577" y="419955"/>
            <a:chExt cx="6022166" cy="6022166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12DA1C98-B74D-44EF-BE3B-DD05F8B4EBF1}"/>
                </a:ext>
              </a:extLst>
            </p:cNvPr>
            <p:cNvGrpSpPr/>
            <p:nvPr/>
          </p:nvGrpSpPr>
          <p:grpSpPr>
            <a:xfrm>
              <a:off x="3086577" y="419955"/>
              <a:ext cx="6022166" cy="6022166"/>
              <a:chOff x="3086577" y="419955"/>
              <a:chExt cx="6022166" cy="6022166"/>
            </a:xfrm>
          </p:grpSpPr>
          <p:sp>
            <p:nvSpPr>
              <p:cNvPr id="85" name="Partial Circle 84">
                <a:extLst>
                  <a:ext uri="{FF2B5EF4-FFF2-40B4-BE49-F238E27FC236}">
                    <a16:creationId xmlns:a16="http://schemas.microsoft.com/office/drawing/2014/main" id="{AE41AFD4-766E-4EB9-8E0B-A2A355A12CF1}"/>
                  </a:ext>
                </a:extLst>
              </p:cNvPr>
              <p:cNvSpPr/>
              <p:nvPr/>
            </p:nvSpPr>
            <p:spPr>
              <a:xfrm rot="18000000">
                <a:off x="3086577" y="419955"/>
                <a:ext cx="6022166" cy="6022166"/>
              </a:xfrm>
              <a:prstGeom prst="pie">
                <a:avLst>
                  <a:gd name="adj1" fmla="val 16229198"/>
                  <a:gd name="adj2" fmla="val 1796561"/>
                </a:avLst>
              </a:prstGeom>
              <a:solidFill>
                <a:srgbClr val="FFC600">
                  <a:alpha val="50196"/>
                </a:srgbClr>
              </a:solidFill>
              <a:ln w="19050">
                <a:solidFill>
                  <a:schemeClr val="bg2">
                    <a:alpha val="25098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bg2">
                      <a:lumMod val="10000"/>
                    </a:schemeClr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86" name="Partial Circle 85">
                <a:extLst>
                  <a:ext uri="{FF2B5EF4-FFF2-40B4-BE49-F238E27FC236}">
                    <a16:creationId xmlns:a16="http://schemas.microsoft.com/office/drawing/2014/main" id="{B92C14C0-9D9B-4754-8F2B-B06144BF25C3}"/>
                  </a:ext>
                </a:extLst>
              </p:cNvPr>
              <p:cNvSpPr/>
              <p:nvPr/>
            </p:nvSpPr>
            <p:spPr>
              <a:xfrm rot="18000000">
                <a:off x="3915774" y="1242291"/>
                <a:ext cx="4346888" cy="4346888"/>
              </a:xfrm>
              <a:prstGeom prst="pie">
                <a:avLst>
                  <a:gd name="adj1" fmla="val 16229198"/>
                  <a:gd name="adj2" fmla="val 1815386"/>
                </a:avLst>
              </a:prstGeom>
              <a:solidFill>
                <a:srgbClr val="FFC600">
                  <a:alpha val="74902"/>
                </a:srgbClr>
              </a:solidFill>
              <a:ln w="19050">
                <a:solidFill>
                  <a:schemeClr val="bg2">
                    <a:alpha val="50196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2">
                      <a:lumMod val="10000"/>
                    </a:schemeClr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87" name="Partial Circle 86">
                <a:extLst>
                  <a:ext uri="{FF2B5EF4-FFF2-40B4-BE49-F238E27FC236}">
                    <a16:creationId xmlns:a16="http://schemas.microsoft.com/office/drawing/2014/main" id="{95F6C8CA-69A2-40AD-A153-107FD9F5C488}"/>
                  </a:ext>
                </a:extLst>
              </p:cNvPr>
              <p:cNvSpPr/>
              <p:nvPr/>
            </p:nvSpPr>
            <p:spPr>
              <a:xfrm rot="18000000">
                <a:off x="4374311" y="1689841"/>
                <a:ext cx="3439886" cy="3439886"/>
              </a:xfrm>
              <a:prstGeom prst="pie">
                <a:avLst>
                  <a:gd name="adj1" fmla="val 16229198"/>
                  <a:gd name="adj2" fmla="val 1853618"/>
                </a:avLst>
              </a:prstGeom>
              <a:solidFill>
                <a:srgbClr val="FFC600"/>
              </a:solidFill>
              <a:ln w="1905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bg2">
                      <a:lumMod val="10000"/>
                    </a:schemeClr>
                  </a:solidFill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55E83797-BAC8-4FA4-92AD-616D82E15815}"/>
                </a:ext>
              </a:extLst>
            </p:cNvPr>
            <p:cNvGrpSpPr/>
            <p:nvPr/>
          </p:nvGrpSpPr>
          <p:grpSpPr>
            <a:xfrm>
              <a:off x="3328134" y="673219"/>
              <a:ext cx="5504320" cy="5510800"/>
              <a:chOff x="3328134" y="673219"/>
              <a:chExt cx="5504320" cy="5510800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4908175C-5AFE-4A3B-BFB5-FD17AB0372D3}"/>
                  </a:ext>
                </a:extLst>
              </p:cNvPr>
              <p:cNvSpPr/>
              <p:nvPr/>
            </p:nvSpPr>
            <p:spPr>
              <a:xfrm rot="5400000">
                <a:off x="4621784" y="1962398"/>
                <a:ext cx="2951921" cy="2951922"/>
              </a:xfrm>
              <a:prstGeom prst="rect">
                <a:avLst/>
              </a:prstGeom>
              <a:noFill/>
            </p:spPr>
            <p:txBody>
              <a:bodyPr spcFirstLastPara="1" wrap="none" lIns="91440" tIns="45720" rIns="91440" bIns="45720" numCol="1">
                <a:prstTxWarp prst="textCircle">
                  <a:avLst>
                    <a:gd name="adj" fmla="val 7085040"/>
                  </a:avLst>
                </a:prstTxWarp>
                <a:spAutoFit/>
              </a:bodyPr>
              <a:lstStyle/>
              <a:p>
                <a:pPr algn="ctr"/>
                <a:r>
                  <a:rPr lang="en-US" sz="2800" b="1" dirty="0">
                    <a:ln w="0"/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ill Sans MT" panose="020B0502020104020203" pitchFamily="34" charset="0"/>
                  </a:rPr>
                  <a:t>Networks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A9C4697B-B9D9-4F19-93AA-A271B2D5B64D}"/>
                  </a:ext>
                </a:extLst>
              </p:cNvPr>
              <p:cNvSpPr/>
              <p:nvPr/>
            </p:nvSpPr>
            <p:spPr>
              <a:xfrm rot="7010043">
                <a:off x="4154645" y="1495258"/>
                <a:ext cx="3886199" cy="3886202"/>
              </a:xfrm>
              <a:prstGeom prst="rect">
                <a:avLst/>
              </a:prstGeom>
              <a:noFill/>
            </p:spPr>
            <p:txBody>
              <a:bodyPr spcFirstLastPara="1" wrap="none" lIns="91440" tIns="45720" rIns="91440" bIns="45720" numCol="1">
                <a:prstTxWarp prst="textCircle">
                  <a:avLst>
                    <a:gd name="adj" fmla="val 7085040"/>
                  </a:avLst>
                </a:prstTxWarp>
                <a:spAutoFit/>
              </a:bodyPr>
              <a:lstStyle/>
              <a:p>
                <a:pPr algn="ctr"/>
                <a:r>
                  <a:rPr lang="en-US" sz="2000" dirty="0">
                    <a:ln w="0"/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rPr>
                  <a:t>Quantum walks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E055E6D7-F1DB-4B91-8024-BCA298A1C88B}"/>
                  </a:ext>
                </a:extLst>
              </p:cNvPr>
              <p:cNvSpPr/>
              <p:nvPr/>
            </p:nvSpPr>
            <p:spPr>
              <a:xfrm rot="5870573">
                <a:off x="3606817" y="958608"/>
                <a:ext cx="4962058" cy="4957740"/>
              </a:xfrm>
              <a:prstGeom prst="rect">
                <a:avLst/>
              </a:prstGeom>
              <a:noFill/>
            </p:spPr>
            <p:txBody>
              <a:bodyPr spcFirstLastPara="1" wrap="none" lIns="91440" tIns="45720" rIns="91440" bIns="45720" numCol="1">
                <a:prstTxWarp prst="textCircle">
                  <a:avLst>
                    <a:gd name="adj" fmla="val 7085040"/>
                  </a:avLst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n w="0"/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rPr>
                  <a:t>Quantum metrology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AF2BAFA1-C8C2-4D85-87BB-AD66CC8F075C}"/>
                  </a:ext>
                </a:extLst>
              </p:cNvPr>
              <p:cNvSpPr/>
              <p:nvPr/>
            </p:nvSpPr>
            <p:spPr>
              <a:xfrm rot="3159028">
                <a:off x="3333093" y="684658"/>
                <a:ext cx="5501754" cy="5496968"/>
              </a:xfrm>
              <a:prstGeom prst="rect">
                <a:avLst/>
              </a:prstGeom>
              <a:noFill/>
            </p:spPr>
            <p:txBody>
              <a:bodyPr spcFirstLastPara="1" wrap="none" lIns="91440" tIns="45720" rIns="91440" bIns="45720" numCol="1">
                <a:prstTxWarp prst="textCircle">
                  <a:avLst>
                    <a:gd name="adj" fmla="val 7085040"/>
                  </a:avLst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n w="0"/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rPr>
                  <a:t>Topological effects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6673177A-FABD-43C4-B848-41E92D05CFCC}"/>
                  </a:ext>
                </a:extLst>
              </p:cNvPr>
              <p:cNvSpPr/>
              <p:nvPr/>
            </p:nvSpPr>
            <p:spPr>
              <a:xfrm rot="8163555">
                <a:off x="3588215" y="939095"/>
                <a:ext cx="4983758" cy="4979422"/>
              </a:xfrm>
              <a:prstGeom prst="rect">
                <a:avLst/>
              </a:prstGeom>
              <a:noFill/>
            </p:spPr>
            <p:txBody>
              <a:bodyPr spcFirstLastPara="1" wrap="none" lIns="91440" tIns="45720" rIns="91440" bIns="45720" numCol="1">
                <a:prstTxWarp prst="textCircle">
                  <a:avLst>
                    <a:gd name="adj" fmla="val 7085040"/>
                  </a:avLst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n w="0"/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rPr>
                  <a:t>Pulse modes</a:t>
                </a: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03AE4091-6E54-4691-BD75-173A1E06CDDC}"/>
                  </a:ext>
                </a:extLst>
              </p:cNvPr>
              <p:cNvSpPr/>
              <p:nvPr/>
            </p:nvSpPr>
            <p:spPr>
              <a:xfrm rot="3305587">
                <a:off x="3588214" y="939094"/>
                <a:ext cx="4983758" cy="4979422"/>
              </a:xfrm>
              <a:prstGeom prst="rect">
                <a:avLst/>
              </a:prstGeom>
              <a:noFill/>
            </p:spPr>
            <p:txBody>
              <a:bodyPr spcFirstLastPara="1" wrap="none" lIns="91440" tIns="45720" rIns="91440" bIns="45720" numCol="1">
                <a:prstTxWarp prst="textCircle">
                  <a:avLst>
                    <a:gd name="adj" fmla="val 7085040"/>
                  </a:avLst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n w="0"/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rPr>
                  <a:t>Source engineering</a:t>
                </a: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1FD9D9B-D756-473A-97C7-43F91F55A7A9}"/>
                  </a:ext>
                </a:extLst>
              </p:cNvPr>
              <p:cNvSpPr/>
              <p:nvPr userDrawn="1"/>
            </p:nvSpPr>
            <p:spPr>
              <a:xfrm rot="5400000">
                <a:off x="3325740" y="683472"/>
                <a:ext cx="5502538" cy="5497750"/>
              </a:xfrm>
              <a:prstGeom prst="rect">
                <a:avLst/>
              </a:prstGeom>
              <a:noFill/>
            </p:spPr>
            <p:txBody>
              <a:bodyPr spcFirstLastPara="1" wrap="none" lIns="91440" tIns="45720" rIns="91440" bIns="45720" numCol="1">
                <a:prstTxWarp prst="textCircle">
                  <a:avLst>
                    <a:gd name="adj" fmla="val 7085040"/>
                  </a:avLst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n w="0"/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rPr>
                  <a:t>Quantum pulse gate</a:t>
                </a: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B99F37C-F380-46F9-84F1-AFC17DB345F2}"/>
                  </a:ext>
                </a:extLst>
              </p:cNvPr>
              <p:cNvSpPr/>
              <p:nvPr/>
            </p:nvSpPr>
            <p:spPr>
              <a:xfrm rot="3645422">
                <a:off x="4154644" y="1489888"/>
                <a:ext cx="3886199" cy="3886202"/>
              </a:xfrm>
              <a:prstGeom prst="rect">
                <a:avLst/>
              </a:prstGeom>
              <a:noFill/>
            </p:spPr>
            <p:txBody>
              <a:bodyPr spcFirstLastPara="1" wrap="none" lIns="91440" tIns="45720" rIns="91440" bIns="45720" numCol="1">
                <a:prstTxWarp prst="textCircle">
                  <a:avLst>
                    <a:gd name="adj" fmla="val 7085040"/>
                  </a:avLst>
                </a:prstTxWarp>
                <a:spAutoFit/>
              </a:bodyPr>
              <a:lstStyle/>
              <a:p>
                <a:pPr algn="ctr"/>
                <a:r>
                  <a:rPr lang="en-US" sz="2000" dirty="0">
                    <a:ln w="0"/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rPr>
                  <a:t>Ultrafast</a:t>
                </a: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16317A19-8D5C-4392-8EDE-8643FF15157C}"/>
                  </a:ext>
                </a:extLst>
              </p:cNvPr>
              <p:cNvSpPr/>
              <p:nvPr/>
            </p:nvSpPr>
            <p:spPr>
              <a:xfrm rot="7816035">
                <a:off x="3325741" y="675613"/>
                <a:ext cx="5502538" cy="5497750"/>
              </a:xfrm>
              <a:prstGeom prst="rect">
                <a:avLst/>
              </a:prstGeom>
              <a:noFill/>
            </p:spPr>
            <p:txBody>
              <a:bodyPr spcFirstLastPara="1" wrap="none" lIns="91440" tIns="45720" rIns="91440" bIns="45720" numCol="1">
                <a:prstTxWarp prst="textCircle">
                  <a:avLst>
                    <a:gd name="adj" fmla="val 7085040"/>
                  </a:avLst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n w="0"/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rPr>
                  <a:t>Time multiplexing</a:t>
                </a:r>
              </a:p>
            </p:txBody>
          </p:sp>
        </p:grpSp>
      </p:grpSp>
      <p:pic>
        <p:nvPicPr>
          <p:cNvPr id="71" name="Picture 70" descr="A close up of a device&#10;&#10;Description automatically generated">
            <a:extLst>
              <a:ext uri="{FF2B5EF4-FFF2-40B4-BE49-F238E27FC236}">
                <a16:creationId xmlns:a16="http://schemas.microsoft.com/office/drawing/2014/main" id="{54584880-9C4C-4217-B22A-281798C4FC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27" y="121643"/>
            <a:ext cx="2980801" cy="198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" name="Picture 71" descr="A person wearing glasses posing for the camera&#10;&#10;Description automatically generated">
            <a:extLst>
              <a:ext uri="{FF2B5EF4-FFF2-40B4-BE49-F238E27FC236}">
                <a16:creationId xmlns:a16="http://schemas.microsoft.com/office/drawing/2014/main" id="{6164D2A3-F0F5-4CB4-87E3-BCAB988A42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479" y="124735"/>
            <a:ext cx="1007675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DCA37994-7525-4385-A59A-B3323056113E}"/>
              </a:ext>
            </a:extLst>
          </p:cNvPr>
          <p:cNvSpPr txBox="1"/>
          <p:nvPr/>
        </p:nvSpPr>
        <p:spPr>
          <a:xfrm>
            <a:off x="10926989" y="1434784"/>
            <a:ext cx="1380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C600"/>
                </a:solidFill>
                <a:latin typeface="Gill Sans MT" panose="020B0502020104020203" pitchFamily="34" charset="0"/>
              </a:rPr>
              <a:t>Benjamin</a:t>
            </a:r>
          </a:p>
          <a:p>
            <a:pPr algn="ctr"/>
            <a:r>
              <a:rPr lang="en-GB" sz="1600" b="1" dirty="0">
                <a:solidFill>
                  <a:srgbClr val="FFC600"/>
                </a:solidFill>
                <a:latin typeface="Gill Sans MT" panose="020B0502020104020203" pitchFamily="34" charset="0"/>
              </a:rPr>
              <a:t>Brecht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D104A187-E26D-45E3-BE72-A30AEEB437AD}"/>
              </a:ext>
            </a:extLst>
          </p:cNvPr>
          <p:cNvSpPr/>
          <p:nvPr userDrawn="1"/>
        </p:nvSpPr>
        <p:spPr>
          <a:xfrm>
            <a:off x="5454614" y="2770290"/>
            <a:ext cx="1289458" cy="12894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2">
                  <a:lumMod val="10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3078E9D6-DE85-4856-A3F5-64DE484B079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013" y="2905625"/>
            <a:ext cx="102543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5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>
            <a:extLst>
              <a:ext uri="{FF2B5EF4-FFF2-40B4-BE49-F238E27FC236}">
                <a16:creationId xmlns:a16="http://schemas.microsoft.com/office/drawing/2014/main" id="{8D92F23B-0A60-487E-8119-0F76F306757D}"/>
              </a:ext>
            </a:extLst>
          </p:cNvPr>
          <p:cNvGrpSpPr/>
          <p:nvPr userDrawn="1"/>
        </p:nvGrpSpPr>
        <p:grpSpPr>
          <a:xfrm>
            <a:off x="3083171" y="120660"/>
            <a:ext cx="8976228" cy="6317386"/>
            <a:chOff x="3083171" y="120660"/>
            <a:chExt cx="8976228" cy="6317386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E8EA8F38-9629-4D59-87FF-D3AE9BA9249A}"/>
                </a:ext>
              </a:extLst>
            </p:cNvPr>
            <p:cNvGrpSpPr/>
            <p:nvPr/>
          </p:nvGrpSpPr>
          <p:grpSpPr>
            <a:xfrm>
              <a:off x="3083171" y="415880"/>
              <a:ext cx="6022166" cy="6022166"/>
              <a:chOff x="3083171" y="415880"/>
              <a:chExt cx="6022166" cy="6022166"/>
            </a:xfrm>
          </p:grpSpPr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2963AEB2-5067-425F-8AB2-AB32E61DDCFA}"/>
                  </a:ext>
                </a:extLst>
              </p:cNvPr>
              <p:cNvGrpSpPr/>
              <p:nvPr/>
            </p:nvGrpSpPr>
            <p:grpSpPr>
              <a:xfrm>
                <a:off x="3083171" y="415880"/>
                <a:ext cx="6022166" cy="6022166"/>
                <a:chOff x="3083171" y="415880"/>
                <a:chExt cx="6022166" cy="6022166"/>
              </a:xfrm>
            </p:grpSpPr>
            <p:sp>
              <p:nvSpPr>
                <p:cNvPr id="110" name="Partial Circle 109">
                  <a:extLst>
                    <a:ext uri="{FF2B5EF4-FFF2-40B4-BE49-F238E27FC236}">
                      <a16:creationId xmlns:a16="http://schemas.microsoft.com/office/drawing/2014/main" id="{92A6DC28-D636-4CA4-AFDD-A875CA188BDC}"/>
                    </a:ext>
                  </a:extLst>
                </p:cNvPr>
                <p:cNvSpPr/>
                <p:nvPr/>
              </p:nvSpPr>
              <p:spPr>
                <a:xfrm rot="3600000">
                  <a:off x="3083171" y="415880"/>
                  <a:ext cx="6022166" cy="6022166"/>
                </a:xfrm>
                <a:prstGeom prst="pie">
                  <a:avLst>
                    <a:gd name="adj1" fmla="val 16204782"/>
                    <a:gd name="adj2" fmla="val 1815386"/>
                  </a:avLst>
                </a:prstGeom>
                <a:solidFill>
                  <a:srgbClr val="00205B">
                    <a:alpha val="25098"/>
                  </a:srgbClr>
                </a:solidFill>
                <a:ln w="190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  <p:sp>
              <p:nvSpPr>
                <p:cNvPr id="111" name="Partial Circle 110">
                  <a:extLst>
                    <a:ext uri="{FF2B5EF4-FFF2-40B4-BE49-F238E27FC236}">
                      <a16:creationId xmlns:a16="http://schemas.microsoft.com/office/drawing/2014/main" id="{CFFC981B-85AA-43BE-80C5-580AAF0CF880}"/>
                    </a:ext>
                  </a:extLst>
                </p:cNvPr>
                <p:cNvSpPr/>
                <p:nvPr/>
              </p:nvSpPr>
              <p:spPr>
                <a:xfrm rot="3600000">
                  <a:off x="3919266" y="1242291"/>
                  <a:ext cx="4346888" cy="4346888"/>
                </a:xfrm>
                <a:prstGeom prst="pie">
                  <a:avLst>
                    <a:gd name="adj1" fmla="val 16225512"/>
                    <a:gd name="adj2" fmla="val 1815386"/>
                  </a:avLst>
                </a:prstGeom>
                <a:solidFill>
                  <a:srgbClr val="00205B">
                    <a:alpha val="50196"/>
                  </a:srgbClr>
                </a:solidFill>
                <a:ln w="190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  <p:sp>
              <p:nvSpPr>
                <p:cNvPr id="112" name="Partial Circle 111">
                  <a:extLst>
                    <a:ext uri="{FF2B5EF4-FFF2-40B4-BE49-F238E27FC236}">
                      <a16:creationId xmlns:a16="http://schemas.microsoft.com/office/drawing/2014/main" id="{A9F250BA-7AD9-470E-BAA8-B9AE1725C28A}"/>
                    </a:ext>
                  </a:extLst>
                </p:cNvPr>
                <p:cNvSpPr/>
                <p:nvPr/>
              </p:nvSpPr>
              <p:spPr>
                <a:xfrm rot="3600000">
                  <a:off x="4377803" y="1689841"/>
                  <a:ext cx="3439886" cy="3439886"/>
                </a:xfrm>
                <a:prstGeom prst="pie">
                  <a:avLst>
                    <a:gd name="adj1" fmla="val 16249262"/>
                    <a:gd name="adj2" fmla="val 1815386"/>
                  </a:avLst>
                </a:prstGeom>
                <a:solidFill>
                  <a:srgbClr val="00205B"/>
                </a:solidFill>
                <a:ln w="190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CF1A4080-CBF6-4F2D-A3B9-CB537F3AC7AE}"/>
                  </a:ext>
                </a:extLst>
              </p:cNvPr>
              <p:cNvGrpSpPr/>
              <p:nvPr/>
            </p:nvGrpSpPr>
            <p:grpSpPr>
              <a:xfrm>
                <a:off x="3330191" y="665738"/>
                <a:ext cx="5507552" cy="5512348"/>
                <a:chOff x="3330191" y="665738"/>
                <a:chExt cx="5507552" cy="5512348"/>
              </a:xfrm>
            </p:grpSpPr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358D4177-6448-4B81-93D7-C459B0D3D54F}"/>
                    </a:ext>
                  </a:extLst>
                </p:cNvPr>
                <p:cNvSpPr/>
                <p:nvPr/>
              </p:nvSpPr>
              <p:spPr>
                <a:xfrm rot="18000000">
                  <a:off x="4621784" y="1962398"/>
                  <a:ext cx="2951921" cy="295192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800" b="1" dirty="0">
                      <a:ln w="0"/>
                      <a:solidFill>
                        <a:schemeClr val="bg1">
                          <a:lumMod val="95000"/>
                        </a:schemeClr>
                      </a:solidFill>
                      <a:latin typeface="Gill Sans MT" panose="020B0502020104020203" pitchFamily="34" charset="0"/>
                    </a:rPr>
                    <a:t>Devices</a:t>
                  </a:r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81CF75FB-FE80-47E1-ACF5-E3B2B520A8BC}"/>
                    </a:ext>
                  </a:extLst>
                </p:cNvPr>
                <p:cNvSpPr/>
                <p:nvPr/>
              </p:nvSpPr>
              <p:spPr>
                <a:xfrm rot="19462649">
                  <a:off x="4161322" y="1489480"/>
                  <a:ext cx="3880102" cy="38977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000" dirty="0">
                      <a:ln w="0"/>
                      <a:solidFill>
                        <a:schemeClr val="bg1">
                          <a:lumMod val="95000"/>
                        </a:schemeClr>
                      </a:solidFill>
                      <a:latin typeface="Gill Sans MT" panose="020B0502020104020203" pitchFamily="34" charset="0"/>
                    </a:rPr>
                    <a:t>Optical circuits</a:t>
                  </a:r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E24E6D25-4802-4795-83CB-4FBDB8E17B6F}"/>
                    </a:ext>
                  </a:extLst>
                </p:cNvPr>
                <p:cNvSpPr/>
                <p:nvPr/>
              </p:nvSpPr>
              <p:spPr>
                <a:xfrm rot="15777787">
                  <a:off x="4160828" y="1489480"/>
                  <a:ext cx="3880102" cy="38977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000" dirty="0">
                      <a:ln w="0"/>
                      <a:solidFill>
                        <a:schemeClr val="bg1">
                          <a:lumMod val="95000"/>
                        </a:schemeClr>
                      </a:solidFill>
                      <a:latin typeface="Gill Sans MT" panose="020B0502020104020203" pitchFamily="34" charset="0"/>
                    </a:rPr>
                    <a:t>Modelling</a:t>
                  </a:r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451FB6E5-AC1C-4E95-B788-1D94A2A266EA}"/>
                    </a:ext>
                  </a:extLst>
                </p:cNvPr>
                <p:cNvSpPr/>
                <p:nvPr/>
              </p:nvSpPr>
              <p:spPr>
                <a:xfrm rot="20367502">
                  <a:off x="3592092" y="954660"/>
                  <a:ext cx="4983758" cy="497942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EO modulators</a:t>
                  </a:r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FB99357B-5BB2-4A8D-9EA1-9244A008BE70}"/>
                    </a:ext>
                  </a:extLst>
                </p:cNvPr>
                <p:cNvSpPr/>
                <p:nvPr/>
              </p:nvSpPr>
              <p:spPr>
                <a:xfrm rot="18000000">
                  <a:off x="3592090" y="945987"/>
                  <a:ext cx="4983758" cy="497942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Packaging</a:t>
                  </a:r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E2C84117-1996-4F78-8DBA-B1F6A0218904}"/>
                    </a:ext>
                  </a:extLst>
                </p:cNvPr>
                <p:cNvSpPr/>
                <p:nvPr/>
              </p:nvSpPr>
              <p:spPr>
                <a:xfrm rot="15515762">
                  <a:off x="3592089" y="939094"/>
                  <a:ext cx="4983758" cy="497942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 err="1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Pigtailing</a:t>
                  </a:r>
                  <a:endParaRPr lang="en-US" sz="1600" dirty="0">
                    <a:ln w="0"/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B81434CE-FB0F-46CA-AAC3-285BDB525245}"/>
                    </a:ext>
                  </a:extLst>
                </p:cNvPr>
                <p:cNvSpPr/>
                <p:nvPr/>
              </p:nvSpPr>
              <p:spPr>
                <a:xfrm rot="16370240">
                  <a:off x="3327793" y="668136"/>
                  <a:ext cx="5512348" cy="550755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 err="1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Characterisation</a:t>
                  </a:r>
                  <a:endParaRPr lang="en-US" sz="1600" dirty="0">
                    <a:ln w="0"/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9A00B6B8-A759-4903-96FC-764AA6880AD9}"/>
                    </a:ext>
                  </a:extLst>
                </p:cNvPr>
                <p:cNvSpPr/>
                <p:nvPr/>
              </p:nvSpPr>
              <p:spPr>
                <a:xfrm rot="19370325">
                  <a:off x="3339864" y="673304"/>
                  <a:ext cx="5488204" cy="54834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Multifunctional devices</a:t>
                  </a:r>
                </a:p>
              </p:txBody>
            </p:sp>
          </p:grpSp>
        </p:grpSp>
        <p:pic>
          <p:nvPicPr>
            <p:cNvPr id="97" name="Picture 96" descr="A circuit board&#10;&#10;Description automatically generated">
              <a:extLst>
                <a:ext uri="{FF2B5EF4-FFF2-40B4-BE49-F238E27FC236}">
                  <a16:creationId xmlns:a16="http://schemas.microsoft.com/office/drawing/2014/main" id="{81B02E4C-A4B6-4601-9FF1-50FACE22F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8598" y="4330878"/>
              <a:ext cx="2980801" cy="1987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8" name="Picture 97" descr="A person smiling for the camera&#10;&#10;Description automatically generated">
              <a:extLst>
                <a:ext uri="{FF2B5EF4-FFF2-40B4-BE49-F238E27FC236}">
                  <a16:creationId xmlns:a16="http://schemas.microsoft.com/office/drawing/2014/main" id="{2581F630-777A-4E6F-B84F-FA3DA6A2E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0961" y="120660"/>
              <a:ext cx="1005715" cy="144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62B39EB-5930-4581-AC08-805F4D31B3B7}"/>
                </a:ext>
              </a:extLst>
            </p:cNvPr>
            <p:cNvSpPr txBox="1"/>
            <p:nvPr/>
          </p:nvSpPr>
          <p:spPr>
            <a:xfrm>
              <a:off x="9933730" y="1442551"/>
              <a:ext cx="13806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00205B"/>
                  </a:solidFill>
                  <a:latin typeface="Gill Sans MT" panose="020B0502020104020203" pitchFamily="34" charset="0"/>
                </a:rPr>
                <a:t>Harald</a:t>
              </a:r>
            </a:p>
            <a:p>
              <a:pPr algn="ctr"/>
              <a:r>
                <a:rPr lang="en-GB" sz="1600" b="1" dirty="0">
                  <a:solidFill>
                    <a:srgbClr val="00205B"/>
                  </a:solidFill>
                  <a:latin typeface="Gill Sans MT" panose="020B0502020104020203" pitchFamily="34" charset="0"/>
                </a:rPr>
                <a:t>Herrmann</a:t>
              </a:r>
            </a:p>
          </p:txBody>
        </p: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D33F9FF9-8157-4FF0-AEE7-F0FF33FC1DC4}"/>
              </a:ext>
            </a:extLst>
          </p:cNvPr>
          <p:cNvSpPr txBox="1"/>
          <p:nvPr userDrawn="1"/>
        </p:nvSpPr>
        <p:spPr>
          <a:xfrm>
            <a:off x="7549666" y="6417451"/>
            <a:ext cx="3872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</a:rPr>
              <a:t>© Paderborn University,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</a:rPr>
              <a:t>Besim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</a:rPr>
              <a:t>Mazhiqi</a:t>
            </a:r>
            <a:endParaRPr lang="en-GB" dirty="0">
              <a:solidFill>
                <a:schemeClr val="bg2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0F0F83DA-23D6-441C-84EF-2F62477CF35C}"/>
              </a:ext>
            </a:extLst>
          </p:cNvPr>
          <p:cNvSpPr/>
          <p:nvPr userDrawn="1"/>
        </p:nvSpPr>
        <p:spPr>
          <a:xfrm>
            <a:off x="5454614" y="2770290"/>
            <a:ext cx="1289458" cy="12894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2">
                  <a:lumMod val="10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153" name="Picture 152">
            <a:extLst>
              <a:ext uri="{FF2B5EF4-FFF2-40B4-BE49-F238E27FC236}">
                <a16:creationId xmlns:a16="http://schemas.microsoft.com/office/drawing/2014/main" id="{BAF9DCFA-50A6-46B2-B983-B0C3165345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013" y="2905625"/>
            <a:ext cx="102543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Bild 4" descr="logo_blau.png">
            <a:extLst>
              <a:ext uri="{FF2B5EF4-FFF2-40B4-BE49-F238E27FC236}">
                <a16:creationId xmlns:a16="http://schemas.microsoft.com/office/drawing/2014/main" id="{31CDD489-DCB9-4AFB-B8E8-F55012EF98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4592" y="6453336"/>
            <a:ext cx="6858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8646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n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C9B9EA27-7087-419E-BE7E-FAB346E0AFE3}"/>
              </a:ext>
            </a:extLst>
          </p:cNvPr>
          <p:cNvGrpSpPr/>
          <p:nvPr userDrawn="1"/>
        </p:nvGrpSpPr>
        <p:grpSpPr>
          <a:xfrm>
            <a:off x="220463" y="120660"/>
            <a:ext cx="10017484" cy="6553906"/>
            <a:chOff x="220463" y="120660"/>
            <a:chExt cx="10017484" cy="6553906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B24A51D-5E0E-45EB-A901-B1D014B0D587}"/>
                </a:ext>
              </a:extLst>
            </p:cNvPr>
            <p:cNvGrpSpPr/>
            <p:nvPr/>
          </p:nvGrpSpPr>
          <p:grpSpPr>
            <a:xfrm>
              <a:off x="3099646" y="399211"/>
              <a:ext cx="6022166" cy="6022166"/>
              <a:chOff x="3099646" y="399211"/>
              <a:chExt cx="6022166" cy="6022166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EED55801-04E3-4357-911B-8D2083CC851B}"/>
                  </a:ext>
                </a:extLst>
              </p:cNvPr>
              <p:cNvGrpSpPr/>
              <p:nvPr/>
            </p:nvGrpSpPr>
            <p:grpSpPr>
              <a:xfrm>
                <a:off x="3099646" y="399211"/>
                <a:ext cx="6022166" cy="6022166"/>
                <a:chOff x="3099646" y="399211"/>
                <a:chExt cx="6022166" cy="6022166"/>
              </a:xfrm>
            </p:grpSpPr>
            <p:sp>
              <p:nvSpPr>
                <p:cNvPr id="59" name="Partial Circle 58">
                  <a:extLst>
                    <a:ext uri="{FF2B5EF4-FFF2-40B4-BE49-F238E27FC236}">
                      <a16:creationId xmlns:a16="http://schemas.microsoft.com/office/drawing/2014/main" id="{8B26BE3D-BC5A-4BE5-89B8-B51A211E046D}"/>
                    </a:ext>
                  </a:extLst>
                </p:cNvPr>
                <p:cNvSpPr/>
                <p:nvPr/>
              </p:nvSpPr>
              <p:spPr>
                <a:xfrm rot="10800000">
                  <a:off x="3099646" y="399211"/>
                  <a:ext cx="6022166" cy="6022166"/>
                </a:xfrm>
                <a:prstGeom prst="pie">
                  <a:avLst>
                    <a:gd name="adj1" fmla="val 16218070"/>
                    <a:gd name="adj2" fmla="val 1815386"/>
                  </a:avLst>
                </a:prstGeom>
                <a:solidFill>
                  <a:srgbClr val="00A3E0">
                    <a:alpha val="25098"/>
                  </a:srgbClr>
                </a:solidFill>
                <a:ln w="190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  <p:sp>
              <p:nvSpPr>
                <p:cNvPr id="60" name="Partial Circle 59">
                  <a:extLst>
                    <a:ext uri="{FF2B5EF4-FFF2-40B4-BE49-F238E27FC236}">
                      <a16:creationId xmlns:a16="http://schemas.microsoft.com/office/drawing/2014/main" id="{AD32390E-9C10-467E-9CA8-9B57888D6527}"/>
                    </a:ext>
                  </a:extLst>
                </p:cNvPr>
                <p:cNvSpPr/>
                <p:nvPr/>
              </p:nvSpPr>
              <p:spPr>
                <a:xfrm rot="10800000">
                  <a:off x="3932163" y="1229697"/>
                  <a:ext cx="4346888" cy="4346888"/>
                </a:xfrm>
                <a:prstGeom prst="pie">
                  <a:avLst>
                    <a:gd name="adj1" fmla="val 16213942"/>
                    <a:gd name="adj2" fmla="val 1815386"/>
                  </a:avLst>
                </a:prstGeom>
                <a:solidFill>
                  <a:srgbClr val="00A3E0">
                    <a:alpha val="50196"/>
                  </a:srgbClr>
                </a:solidFill>
                <a:ln w="190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  <p:sp>
              <p:nvSpPr>
                <p:cNvPr id="61" name="Partial Circle 60">
                  <a:extLst>
                    <a:ext uri="{FF2B5EF4-FFF2-40B4-BE49-F238E27FC236}">
                      <a16:creationId xmlns:a16="http://schemas.microsoft.com/office/drawing/2014/main" id="{83127442-10FC-4EC5-A95B-8E1558C35608}"/>
                    </a:ext>
                  </a:extLst>
                </p:cNvPr>
                <p:cNvSpPr/>
                <p:nvPr/>
              </p:nvSpPr>
              <p:spPr>
                <a:xfrm rot="10800000">
                  <a:off x="4390700" y="1677247"/>
                  <a:ext cx="3439886" cy="3439886"/>
                </a:xfrm>
                <a:prstGeom prst="pie">
                  <a:avLst>
                    <a:gd name="adj1" fmla="val 16202207"/>
                    <a:gd name="adj2" fmla="val 1815386"/>
                  </a:avLst>
                </a:prstGeom>
                <a:solidFill>
                  <a:srgbClr val="00A3E0"/>
                </a:solidFill>
                <a:ln w="190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0A29B1C1-1320-4BE4-AD5B-58B4188BB6E1}"/>
                  </a:ext>
                </a:extLst>
              </p:cNvPr>
              <p:cNvGrpSpPr/>
              <p:nvPr/>
            </p:nvGrpSpPr>
            <p:grpSpPr>
              <a:xfrm>
                <a:off x="3348469" y="629791"/>
                <a:ext cx="5515494" cy="5526442"/>
                <a:chOff x="3348469" y="629791"/>
                <a:chExt cx="5515494" cy="5526442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DC4CE55A-20BC-4530-95FA-30EE2631F1F6}"/>
                    </a:ext>
                  </a:extLst>
                </p:cNvPr>
                <p:cNvSpPr/>
                <p:nvPr/>
              </p:nvSpPr>
              <p:spPr>
                <a:xfrm rot="3600000">
                  <a:off x="4634767" y="1945729"/>
                  <a:ext cx="2951921" cy="295192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800" b="1" dirty="0">
                      <a:ln w="0"/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ill Sans MT" panose="020B0502020104020203" pitchFamily="34" charset="0"/>
                    </a:rPr>
                    <a:t>Technology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01FAE250-E01A-4E1C-A895-CFF34DAA1894}"/>
                    </a:ext>
                  </a:extLst>
                </p:cNvPr>
                <p:cNvSpPr/>
                <p:nvPr/>
              </p:nvSpPr>
              <p:spPr>
                <a:xfrm rot="6363148">
                  <a:off x="4174797" y="1475610"/>
                  <a:ext cx="3880102" cy="38977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0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LNOI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3D0AB4C7-010F-41B4-93FC-35CA7B46CD89}"/>
                    </a:ext>
                  </a:extLst>
                </p:cNvPr>
                <p:cNvSpPr/>
                <p:nvPr/>
              </p:nvSpPr>
              <p:spPr>
                <a:xfrm rot="1266262">
                  <a:off x="4174799" y="1472811"/>
                  <a:ext cx="3880102" cy="38977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0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KTiOPO</a:t>
                  </a:r>
                  <a:r>
                    <a:rPr lang="en-US" sz="2000" baseline="-250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4</a:t>
                  </a:r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AD8A633C-F239-4406-9C74-FA19EBBD461C}"/>
                    </a:ext>
                  </a:extLst>
                </p:cNvPr>
                <p:cNvSpPr/>
                <p:nvPr/>
              </p:nvSpPr>
              <p:spPr>
                <a:xfrm rot="5931911">
                  <a:off x="3588241" y="928154"/>
                  <a:ext cx="5010458" cy="4999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Periodic poling</a:t>
                  </a: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DA4F4828-99A6-4329-A472-C4DBBC015EA5}"/>
                    </a:ext>
                  </a:extLst>
                </p:cNvPr>
                <p:cNvSpPr/>
                <p:nvPr/>
              </p:nvSpPr>
              <p:spPr>
                <a:xfrm rot="1496228">
                  <a:off x="3348469" y="664827"/>
                  <a:ext cx="5503538" cy="549106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Sputtering (e.g. electrodes)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494F8F1D-A318-4F42-BBF0-69EB09097CE1}"/>
                    </a:ext>
                  </a:extLst>
                </p:cNvPr>
                <p:cNvSpPr/>
                <p:nvPr/>
              </p:nvSpPr>
              <p:spPr>
                <a:xfrm rot="3573803">
                  <a:off x="3611743" y="915455"/>
                  <a:ext cx="4983757" cy="497245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Waveguides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FF783498-4B70-483F-8614-561E7A91E036}"/>
                    </a:ext>
                  </a:extLst>
                </p:cNvPr>
                <p:cNvSpPr/>
                <p:nvPr/>
              </p:nvSpPr>
              <p:spPr>
                <a:xfrm rot="4805288">
                  <a:off x="3343785" y="636055"/>
                  <a:ext cx="5526442" cy="55139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Dielectric coatings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34336900-1B1D-44CD-A0B0-BCF9D9F602C5}"/>
                    </a:ext>
                  </a:extLst>
                </p:cNvPr>
                <p:cNvSpPr/>
                <p:nvPr/>
              </p:nvSpPr>
              <p:spPr>
                <a:xfrm rot="1246549">
                  <a:off x="3604975" y="930244"/>
                  <a:ext cx="4983757" cy="497245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Bonding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67AE03D3-A535-48E6-B10B-9ED121B704E9}"/>
                    </a:ext>
                  </a:extLst>
                </p:cNvPr>
                <p:cNvSpPr/>
                <p:nvPr/>
              </p:nvSpPr>
              <p:spPr>
                <a:xfrm rot="3795453">
                  <a:off x="4181212" y="1475610"/>
                  <a:ext cx="3880102" cy="38977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0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LiNbO</a:t>
                  </a:r>
                  <a:r>
                    <a:rPr lang="en-US" sz="2000" baseline="-250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3</a:t>
                  </a:r>
                </a:p>
              </p:txBody>
            </p:sp>
          </p:grp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6087852-BFF1-4241-8D97-F43D17486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63" y="4688049"/>
              <a:ext cx="2648691" cy="19865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6" name="Picture 45" descr="A person wearing glasses and looking at the camera&#10;&#10;Description automatically generated">
              <a:extLst>
                <a:ext uri="{FF2B5EF4-FFF2-40B4-BE49-F238E27FC236}">
                  <a16:creationId xmlns:a16="http://schemas.microsoft.com/office/drawing/2014/main" id="{632A1D52-052B-4245-8282-BBB9ABA90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7151" y="120660"/>
              <a:ext cx="1007674" cy="144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0272875-EF5F-427B-89DE-2A3EA3081CF7}"/>
                </a:ext>
              </a:extLst>
            </p:cNvPr>
            <p:cNvSpPr txBox="1"/>
            <p:nvPr/>
          </p:nvSpPr>
          <p:spPr>
            <a:xfrm>
              <a:off x="8997071" y="1440515"/>
              <a:ext cx="12408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00A3E0"/>
                  </a:solidFill>
                  <a:latin typeface="Gill Sans MT" panose="020B0502020104020203" pitchFamily="34" charset="0"/>
                </a:rPr>
                <a:t>Christof</a:t>
              </a:r>
            </a:p>
            <a:p>
              <a:pPr algn="ctr"/>
              <a:r>
                <a:rPr lang="en-GB" sz="1600" b="1" dirty="0">
                  <a:solidFill>
                    <a:srgbClr val="00A3E0"/>
                  </a:solidFill>
                  <a:latin typeface="Gill Sans MT" panose="020B0502020104020203" pitchFamily="34" charset="0"/>
                </a:rPr>
                <a:t>Eigner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67032116-A517-460D-B695-761A4C137598}"/>
              </a:ext>
            </a:extLst>
          </p:cNvPr>
          <p:cNvSpPr txBox="1"/>
          <p:nvPr userDrawn="1"/>
        </p:nvSpPr>
        <p:spPr>
          <a:xfrm>
            <a:off x="7549666" y="6417451"/>
            <a:ext cx="3872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</a:rPr>
              <a:t>© Paderborn University,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</a:rPr>
              <a:t>Besim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</a:rPr>
              <a:t>Mazhiqi</a:t>
            </a:r>
            <a:endParaRPr lang="en-GB" dirty="0">
              <a:solidFill>
                <a:schemeClr val="bg2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C8D4B3EF-2E35-4E20-A4E5-9C0F2626F1A1}"/>
              </a:ext>
            </a:extLst>
          </p:cNvPr>
          <p:cNvSpPr/>
          <p:nvPr userDrawn="1"/>
        </p:nvSpPr>
        <p:spPr>
          <a:xfrm>
            <a:off x="5454614" y="2770290"/>
            <a:ext cx="1289458" cy="12894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2">
                  <a:lumMod val="10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23452AA2-F128-4C45-ACE9-DC5D03BBEC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013" y="2905625"/>
            <a:ext cx="102543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921FEC-ACED-4008-AB66-F636866FEAF3}"/>
              </a:ext>
            </a:extLst>
          </p:cNvPr>
          <p:cNvSpPr/>
          <p:nvPr userDrawn="1"/>
        </p:nvSpPr>
        <p:spPr>
          <a:xfrm>
            <a:off x="0" y="18864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5B"/>
              </a:solidFill>
            </a:endParaRP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032C3457-7171-4A96-A30E-FA88D9F41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2" y="214746"/>
            <a:ext cx="9144001" cy="539335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de-DE">
                <a:solidFill>
                  <a:schemeClr val="bg2"/>
                </a:solidFill>
                <a:latin typeface="Gill Sans MT" panose="020B0502020104020203" pitchFamily="34" charset="0"/>
              </a:rPr>
              <a:t>Titelmasterformat durch Klicken bearbeiten</a:t>
            </a:r>
            <a:endParaRPr lang="en-GB" dirty="0">
              <a:solidFill>
                <a:schemeClr val="bg2"/>
              </a:solidFill>
              <a:latin typeface="Gill Sans MT" panose="020B0502020104020203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4E6CE00-1939-4A78-89EE-361009B754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5" y="907415"/>
            <a:ext cx="7100147" cy="478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190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D2BC651-DB0A-4104-BB49-F38027205516}"/>
              </a:ext>
            </a:extLst>
          </p:cNvPr>
          <p:cNvSpPr/>
          <p:nvPr userDrawn="1"/>
        </p:nvSpPr>
        <p:spPr>
          <a:xfrm>
            <a:off x="0" y="18864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5B"/>
              </a:solidFill>
            </a:endParaRPr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99C37D86-B673-44D6-9C38-21D24CBC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2" y="214746"/>
            <a:ext cx="9144001" cy="539335"/>
          </a:xfrm>
          <a:noFill/>
        </p:spPr>
        <p:txBody>
          <a:bodyPr>
            <a:noAutofit/>
          </a:bodyPr>
          <a:lstStyle/>
          <a:p>
            <a:pPr algn="ctr"/>
            <a:r>
              <a:rPr lang="de-DE" sz="3200">
                <a:solidFill>
                  <a:schemeClr val="bg2"/>
                </a:solidFill>
                <a:latin typeface="Gill Sans MT" panose="020B0502020104020203" pitchFamily="34" charset="0"/>
              </a:rPr>
              <a:t>Titelmasterformat durch Klicken bearbeiten</a:t>
            </a:r>
            <a:endParaRPr lang="en-GB" sz="3200" dirty="0">
              <a:solidFill>
                <a:schemeClr val="bg2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5A00C2-2698-45A8-9926-CB9B9AA30726}"/>
              </a:ext>
            </a:extLst>
          </p:cNvPr>
          <p:cNvGrpSpPr/>
          <p:nvPr userDrawn="1"/>
        </p:nvGrpSpPr>
        <p:grpSpPr>
          <a:xfrm>
            <a:off x="1972667" y="5898218"/>
            <a:ext cx="8246667" cy="900000"/>
            <a:chOff x="1929125" y="5898218"/>
            <a:chExt cx="8246667" cy="90000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14E2916-768A-4295-92F8-899AB9080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8696" y="5898218"/>
              <a:ext cx="1454546" cy="9000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8B92F52-F6EF-4497-8E0D-C91405A51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9125" y="5898218"/>
              <a:ext cx="898638" cy="9000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135E296-FC18-40A7-858F-7E52C125C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4758" y="5898218"/>
              <a:ext cx="940555" cy="9000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C4F1171-FDD8-4FC0-A82A-50126E598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093" y="5898218"/>
              <a:ext cx="1200000" cy="9000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D80CA51-998E-4628-8710-B3C2E48D7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027" y="5898218"/>
              <a:ext cx="1411765" cy="900000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46B7F42-F776-478E-9CAC-C3DE9BF9368C}"/>
              </a:ext>
            </a:extLst>
          </p:cNvPr>
          <p:cNvSpPr txBox="1"/>
          <p:nvPr userDrawn="1"/>
        </p:nvSpPr>
        <p:spPr>
          <a:xfrm>
            <a:off x="2567609" y="3116012"/>
            <a:ext cx="2304256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00205B"/>
                </a:solidFill>
                <a:latin typeface="Gill Sans MT" panose="020B0502020104020203" pitchFamily="34" charset="0"/>
              </a:rPr>
              <a:t>Devices</a:t>
            </a:r>
          </a:p>
          <a:p>
            <a:r>
              <a:rPr lang="en-GB" sz="1600" b="1" dirty="0">
                <a:latin typeface="Gill Sans MT" panose="020B0502020104020203" pitchFamily="34" charset="0"/>
              </a:rPr>
              <a:t>Harald Herrmann	</a:t>
            </a:r>
          </a:p>
          <a:p>
            <a:r>
              <a:rPr lang="en-GB" sz="1600" dirty="0">
                <a:latin typeface="Gill Sans MT" panose="020B0502020104020203" pitchFamily="34" charset="0"/>
              </a:rPr>
              <a:t>Kai-Hong Luo</a:t>
            </a:r>
          </a:p>
          <a:p>
            <a:r>
              <a:rPr lang="en-GB" sz="1600" dirty="0">
                <a:latin typeface="Gill Sans MT" panose="020B0502020104020203" pitchFamily="34" charset="0"/>
              </a:rPr>
              <a:t>Matteo Santandrea	</a:t>
            </a:r>
          </a:p>
          <a:p>
            <a:r>
              <a:rPr lang="en-GB" sz="1600" dirty="0">
                <a:latin typeface="Gill Sans MT" panose="020B0502020104020203" pitchFamily="34" charset="0"/>
              </a:rPr>
              <a:t>Marcello Massaro</a:t>
            </a:r>
          </a:p>
          <a:p>
            <a:r>
              <a:rPr lang="en-GB" sz="1600" dirty="0">
                <a:latin typeface="Gill Sans MT" panose="020B0502020104020203" pitchFamily="34" charset="0"/>
              </a:rPr>
              <a:t>Sebastian Brauner</a:t>
            </a:r>
          </a:p>
          <a:p>
            <a:r>
              <a:rPr lang="en-GB" sz="1600" dirty="0">
                <a:latin typeface="Gill Sans MT" panose="020B0502020104020203" pitchFamily="34" charset="0"/>
              </a:rPr>
              <a:t>Christian </a:t>
            </a:r>
            <a:r>
              <a:rPr lang="en-GB" sz="1600" dirty="0" err="1">
                <a:latin typeface="Gill Sans MT" panose="020B0502020104020203" pitchFamily="34" charset="0"/>
              </a:rPr>
              <a:t>Kießler</a:t>
            </a:r>
            <a:r>
              <a:rPr lang="en-GB" sz="1600" dirty="0">
                <a:latin typeface="Gill Sans MT" panose="020B0502020104020203" pitchFamily="34" charset="0"/>
              </a:rPr>
              <a:t>	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5FE66D-CDA7-4510-9332-965369E72A85}"/>
              </a:ext>
            </a:extLst>
          </p:cNvPr>
          <p:cNvSpPr txBox="1"/>
          <p:nvPr userDrawn="1"/>
        </p:nvSpPr>
        <p:spPr>
          <a:xfrm>
            <a:off x="2567609" y="1196752"/>
            <a:ext cx="1800200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00205B"/>
                </a:solidFill>
                <a:latin typeface="Gill Sans MT" panose="020B0502020104020203" pitchFamily="34" charset="0"/>
              </a:rPr>
              <a:t>Technology</a:t>
            </a:r>
          </a:p>
          <a:p>
            <a:r>
              <a:rPr lang="en-GB" sz="1600" b="1" dirty="0">
                <a:latin typeface="Gill Sans MT" panose="020B0502020104020203" pitchFamily="34" charset="0"/>
              </a:rPr>
              <a:t>Christof Eigner</a:t>
            </a:r>
          </a:p>
          <a:p>
            <a:r>
              <a:rPr lang="en-GB" sz="1600" dirty="0">
                <a:latin typeface="Gill Sans MT" panose="020B0502020104020203" pitchFamily="34" charset="0"/>
              </a:rPr>
              <a:t>Laura </a:t>
            </a:r>
            <a:r>
              <a:rPr lang="en-GB" sz="1600" dirty="0" err="1">
                <a:latin typeface="Gill Sans MT" panose="020B0502020104020203" pitchFamily="34" charset="0"/>
              </a:rPr>
              <a:t>Padberg</a:t>
            </a:r>
            <a:endParaRPr lang="en-GB" sz="1600" dirty="0">
              <a:latin typeface="Gill Sans MT" panose="020B0502020104020203" pitchFamily="34" charset="0"/>
            </a:endParaRPr>
          </a:p>
          <a:p>
            <a:r>
              <a:rPr lang="en-GB" sz="1600" dirty="0">
                <a:latin typeface="Gill Sans MT" panose="020B0502020104020203" pitchFamily="34" charset="0"/>
              </a:rPr>
              <a:t>Felix vom Bruch	   </a:t>
            </a:r>
          </a:p>
          <a:p>
            <a:r>
              <a:rPr lang="en-GB" sz="1600" dirty="0">
                <a:latin typeface="Gill Sans MT" panose="020B0502020104020203" pitchFamily="34" charset="0"/>
              </a:rPr>
              <a:t>Viktor Quiring</a:t>
            </a:r>
          </a:p>
          <a:p>
            <a:r>
              <a:rPr lang="en-GB" sz="1600" dirty="0" err="1">
                <a:latin typeface="Gill Sans MT" panose="020B0502020104020203" pitchFamily="34" charset="0"/>
              </a:rPr>
              <a:t>Raimund</a:t>
            </a:r>
            <a:r>
              <a:rPr lang="en-GB" sz="1600" dirty="0">
                <a:latin typeface="Gill Sans MT" panose="020B0502020104020203" pitchFamily="34" charset="0"/>
              </a:rPr>
              <a:t> </a:t>
            </a:r>
            <a:r>
              <a:rPr lang="en-GB" sz="1600" dirty="0" err="1">
                <a:latin typeface="Gill Sans MT" panose="020B0502020104020203" pitchFamily="34" charset="0"/>
              </a:rPr>
              <a:t>Ricken</a:t>
            </a:r>
            <a:endParaRPr lang="en-GB" sz="1600" dirty="0">
              <a:latin typeface="Gill Sans MT" panose="020B05020201040202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54289A-C7E4-4753-97B4-9A2E68FBAE1F}"/>
              </a:ext>
            </a:extLst>
          </p:cNvPr>
          <p:cNvSpPr txBox="1"/>
          <p:nvPr userDrawn="1"/>
        </p:nvSpPr>
        <p:spPr>
          <a:xfrm>
            <a:off x="119336" y="1196752"/>
            <a:ext cx="2347309" cy="3462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00205B"/>
                </a:solidFill>
                <a:latin typeface="Gill Sans MT" panose="020B0502020104020203" pitchFamily="34" charset="0"/>
              </a:rPr>
              <a:t>Quantum Networks</a:t>
            </a:r>
          </a:p>
          <a:p>
            <a:r>
              <a:rPr lang="en-GB" sz="1600" b="1" dirty="0">
                <a:latin typeface="Gill Sans MT" panose="020B0502020104020203" pitchFamily="34" charset="0"/>
              </a:rPr>
              <a:t>Benjamin Brecht</a:t>
            </a:r>
          </a:p>
          <a:p>
            <a:r>
              <a:rPr lang="en-GB" sz="1600" dirty="0">
                <a:latin typeface="Gill Sans MT" panose="020B0502020104020203" pitchFamily="34" charset="0"/>
              </a:rPr>
              <a:t>Sonja Barkhofen</a:t>
            </a:r>
          </a:p>
          <a:p>
            <a:r>
              <a:rPr lang="en-GB" sz="1600" dirty="0">
                <a:latin typeface="Gill Sans MT" panose="020B0502020104020203" pitchFamily="34" charset="0"/>
              </a:rPr>
              <a:t>Jan Sperling</a:t>
            </a:r>
          </a:p>
          <a:p>
            <a:r>
              <a:rPr lang="en-GB" sz="1600" dirty="0">
                <a:latin typeface="Gill Sans MT" panose="020B0502020104020203" pitchFamily="34" charset="0"/>
              </a:rPr>
              <a:t>Michael Stefszky</a:t>
            </a:r>
          </a:p>
          <a:p>
            <a:r>
              <a:rPr lang="en-GB" sz="1600" dirty="0">
                <a:latin typeface="Gill Sans MT" panose="020B0502020104020203" pitchFamily="34" charset="0"/>
              </a:rPr>
              <a:t>Vahid Ansari</a:t>
            </a:r>
          </a:p>
          <a:p>
            <a:r>
              <a:rPr lang="en-GB" sz="1600" dirty="0">
                <a:latin typeface="Gill Sans MT" panose="020B0502020104020203" pitchFamily="34" charset="0"/>
              </a:rPr>
              <a:t>Syamsundar De</a:t>
            </a:r>
          </a:p>
          <a:p>
            <a:r>
              <a:rPr lang="en-GB" sz="1600" dirty="0">
                <a:latin typeface="Gill Sans MT" panose="020B0502020104020203" pitchFamily="34" charset="0"/>
              </a:rPr>
              <a:t>Thomas Nitsche</a:t>
            </a:r>
          </a:p>
          <a:p>
            <a:r>
              <a:rPr lang="en-GB" sz="1600" dirty="0">
                <a:latin typeface="Gill Sans MT" panose="020B0502020104020203" pitchFamily="34" charset="0"/>
              </a:rPr>
              <a:t>Melanie Engelkemeier</a:t>
            </a:r>
          </a:p>
          <a:p>
            <a:r>
              <a:rPr lang="en-GB" sz="1600" dirty="0" err="1">
                <a:latin typeface="Gill Sans MT" panose="020B0502020104020203" pitchFamily="34" charset="0"/>
              </a:rPr>
              <a:t>Jano</a:t>
            </a:r>
            <a:r>
              <a:rPr lang="en-GB" sz="1600" dirty="0">
                <a:latin typeface="Gill Sans MT" panose="020B0502020104020203" pitchFamily="34" charset="0"/>
              </a:rPr>
              <a:t> Gil Lopez</a:t>
            </a:r>
          </a:p>
          <a:p>
            <a:r>
              <a:rPr lang="en-GB" sz="1600" dirty="0">
                <a:latin typeface="Gill Sans MT" panose="020B0502020104020203" pitchFamily="34" charset="0"/>
              </a:rPr>
              <a:t>Johannes Tiedau</a:t>
            </a:r>
          </a:p>
          <a:p>
            <a:r>
              <a:rPr lang="en-GB" sz="1600" dirty="0" err="1">
                <a:latin typeface="Gill Sans MT" panose="020B0502020104020203" pitchFamily="34" charset="0"/>
              </a:rPr>
              <a:t>Nidhin</a:t>
            </a:r>
            <a:r>
              <a:rPr lang="en-GB" sz="1600" dirty="0">
                <a:latin typeface="Gill Sans MT" panose="020B0502020104020203" pitchFamily="34" charset="0"/>
              </a:rPr>
              <a:t> </a:t>
            </a:r>
            <a:r>
              <a:rPr lang="en-GB" sz="1600" dirty="0" err="1">
                <a:latin typeface="Gill Sans MT" panose="020B0502020104020203" pitchFamily="34" charset="0"/>
              </a:rPr>
              <a:t>Prasannan</a:t>
            </a:r>
            <a:endParaRPr lang="en-GB" sz="1600" dirty="0">
              <a:latin typeface="Gill Sans MT" panose="020B0502020104020203" pitchFamily="34" charset="0"/>
            </a:endParaRPr>
          </a:p>
          <a:p>
            <a:r>
              <a:rPr lang="en-GB" sz="1600" dirty="0">
                <a:latin typeface="Gill Sans MT" panose="020B0502020104020203" pitchFamily="34" charset="0"/>
              </a:rPr>
              <a:t>Rene Pollmann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DD0D8A-DE14-4133-8E0B-1EB5216DB04A}"/>
              </a:ext>
            </a:extLst>
          </p:cNvPr>
          <p:cNvSpPr txBox="1"/>
          <p:nvPr userDrawn="1"/>
        </p:nvSpPr>
        <p:spPr>
          <a:xfrm>
            <a:off x="10488488" y="5700113"/>
            <a:ext cx="2483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Gill Sans MT" panose="020B0502020104020203" pitchFamily="34" charset="0"/>
              </a:rPr>
              <a:t>Silberhorn group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039F89C-9BA7-4A81-AD08-4096E667842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5" y="907415"/>
            <a:ext cx="7100147" cy="478890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5FB3FE0-C688-405D-BC47-D8977151C215}"/>
              </a:ext>
            </a:extLst>
          </p:cNvPr>
          <p:cNvSpPr txBox="1"/>
          <p:nvPr userDrawn="1"/>
        </p:nvSpPr>
        <p:spPr>
          <a:xfrm rot="20738128">
            <a:off x="502625" y="4915824"/>
            <a:ext cx="1724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C63527"/>
                </a:solidFill>
                <a:latin typeface="Gill Sans MT" panose="020B0502020104020203" pitchFamily="34" charset="0"/>
              </a:rPr>
              <a:t>We have open positions</a:t>
            </a:r>
            <a:br>
              <a:rPr lang="en-GB" b="1" dirty="0">
                <a:solidFill>
                  <a:srgbClr val="C63527"/>
                </a:solidFill>
                <a:latin typeface="Gill Sans MT" panose="020B0502020104020203" pitchFamily="34" charset="0"/>
              </a:rPr>
            </a:br>
            <a:r>
              <a:rPr lang="en-GB" b="1" dirty="0">
                <a:solidFill>
                  <a:srgbClr val="C63527"/>
                </a:solidFill>
                <a:latin typeface="Gill Sans MT" panose="020B0502020104020203" pitchFamily="34" charset="0"/>
              </a:rPr>
              <a:t>(and candy…)</a:t>
            </a:r>
          </a:p>
        </p:txBody>
      </p:sp>
    </p:spTree>
    <p:extLst>
      <p:ext uri="{BB962C8B-B14F-4D97-AF65-F5344CB8AC3E}">
        <p14:creationId xmlns:p14="http://schemas.microsoft.com/office/powerpoint/2010/main" val="27719795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A0BDA-C3F2-487E-BADE-80FC6FF95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BB0F21-A793-4FF7-8D93-279EC3ACE5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043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FEFF0B-1B41-4F1A-A9C7-315BF31DA5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063A96-9B2F-42CF-8037-873841D730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8635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33D069D-3FAA-421F-9E1A-51796F746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539335"/>
          </a:xfrm>
        </p:spPr>
        <p:txBody>
          <a:bodyPr>
            <a:norm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Bild 4" descr="logo_blau.png">
            <a:extLst>
              <a:ext uri="{FF2B5EF4-FFF2-40B4-BE49-F238E27FC236}">
                <a16:creationId xmlns:a16="http://schemas.microsoft.com/office/drawing/2014/main" id="{49EF5B22-C025-45EA-9562-7C0007C1D8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451" y="6426201"/>
            <a:ext cx="9144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76981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07C7C30-0AA0-4927-B001-EFF16F517E5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 i="1"/>
            </a:lvl1pPr>
          </a:lstStyle>
          <a:p>
            <a:pPr lvl="0"/>
            <a:r>
              <a:rPr lang="en-GB" dirty="0"/>
              <a:t>YOU SHOULD INSERT A FULL SLIDE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C5CF6B-0845-43BF-8C97-1658CE5BDA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00" y="43200"/>
            <a:ext cx="9144000" cy="2387600"/>
          </a:xfrm>
        </p:spPr>
        <p:txBody>
          <a:bodyPr anchor="t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Talk Title Here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39C5AB-F9A0-4D00-A69B-D8AE050873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5191632"/>
            <a:ext cx="7404100" cy="830996"/>
          </a:xfrm>
        </p:spPr>
        <p:txBody>
          <a:bodyPr/>
          <a:lstStyle>
            <a:lvl1pPr marL="0" indent="0" algn="l">
              <a:buNone/>
              <a:defRPr sz="24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Authors and other contributors</a:t>
            </a:r>
          </a:p>
          <a:p>
            <a:r>
              <a:rPr lang="en-US" dirty="0"/>
              <a:t>Presenting author in Boldface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133E5D-AFB7-48CD-8DD1-0428C1167B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022629"/>
            <a:ext cx="7404100" cy="83537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Affiliation</a:t>
            </a:r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593FD81-1436-41D8-88F4-C0BD4005B9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75320" y="6443931"/>
            <a:ext cx="2616679" cy="414069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B802137-D2CB-4049-B115-AABBD60E3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75319" y="6026246"/>
            <a:ext cx="2616679" cy="414069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Conference</a:t>
            </a:r>
          </a:p>
        </p:txBody>
      </p:sp>
    </p:spTree>
    <p:extLst>
      <p:ext uri="{BB962C8B-B14F-4D97-AF65-F5344CB8AC3E}">
        <p14:creationId xmlns:p14="http://schemas.microsoft.com/office/powerpoint/2010/main" val="15081854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15BF6EB-B1EA-4CCC-B65A-48BC47BA2D5B}"/>
              </a:ext>
            </a:extLst>
          </p:cNvPr>
          <p:cNvSpPr/>
          <p:nvPr userDrawn="1"/>
        </p:nvSpPr>
        <p:spPr>
          <a:xfrm>
            <a:off x="0" y="18720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205B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FAB126-70B9-425E-AFDE-C0C68C655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3FD3E-9A77-49DA-8CD6-D43E4EE35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67073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utline - with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7D0719C-3BF4-4E6D-82BA-69E8BB66D4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" b="14426"/>
          <a:stretch/>
        </p:blipFill>
        <p:spPr>
          <a:xfrm>
            <a:off x="-1200" y="1"/>
            <a:ext cx="121932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4DAEA0B-D494-4689-8C3C-B9F93F8572A0}"/>
              </a:ext>
            </a:extLst>
          </p:cNvPr>
          <p:cNvSpPr/>
          <p:nvPr/>
        </p:nvSpPr>
        <p:spPr>
          <a:xfrm>
            <a:off x="0" y="0"/>
            <a:ext cx="3536830" cy="68459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3FD3E-9A77-49DA-8CD6-D43E4EE35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38" y="982494"/>
            <a:ext cx="3398807" cy="5530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5BF6EB-B1EA-4CCC-B65A-48BC47BA2D5B}"/>
              </a:ext>
            </a:extLst>
          </p:cNvPr>
          <p:cNvSpPr/>
          <p:nvPr userDrawn="1"/>
        </p:nvSpPr>
        <p:spPr>
          <a:xfrm>
            <a:off x="-358" y="187200"/>
            <a:ext cx="353683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205B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FAB126-70B9-425E-AFDE-C0C68C655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191" y="240801"/>
            <a:ext cx="3319732" cy="45823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Outline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11147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 - no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4DAEA0B-D494-4689-8C3C-B9F93F8572A0}"/>
              </a:ext>
            </a:extLst>
          </p:cNvPr>
          <p:cNvSpPr/>
          <p:nvPr/>
        </p:nvSpPr>
        <p:spPr>
          <a:xfrm>
            <a:off x="0" y="0"/>
            <a:ext cx="3536830" cy="68459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3FD3E-9A77-49DA-8CD6-D43E4EE35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38" y="982494"/>
            <a:ext cx="3398807" cy="5530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5BF6EB-B1EA-4CCC-B65A-48BC47BA2D5B}"/>
              </a:ext>
            </a:extLst>
          </p:cNvPr>
          <p:cNvSpPr/>
          <p:nvPr userDrawn="1"/>
        </p:nvSpPr>
        <p:spPr>
          <a:xfrm>
            <a:off x="-358" y="187200"/>
            <a:ext cx="353683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205B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FAB126-70B9-425E-AFDE-C0C68C655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191" y="240801"/>
            <a:ext cx="3319732" cy="45823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Outline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477F26-793C-467C-B152-722893A3F0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6114" y="0"/>
            <a:ext cx="8655886" cy="68453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136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Bild 4" descr="logo_blau.png">
            <a:extLst>
              <a:ext uri="{FF2B5EF4-FFF2-40B4-BE49-F238E27FC236}">
                <a16:creationId xmlns:a16="http://schemas.microsoft.com/office/drawing/2014/main" id="{203994EB-7C7D-4618-84EA-A3D09BF0B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4592" y="6453336"/>
            <a:ext cx="6858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0445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Summary-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4DAEA0B-D494-4689-8C3C-B9F93F8572A0}"/>
              </a:ext>
            </a:extLst>
          </p:cNvPr>
          <p:cNvSpPr/>
          <p:nvPr/>
        </p:nvSpPr>
        <p:spPr>
          <a:xfrm>
            <a:off x="0" y="0"/>
            <a:ext cx="3536830" cy="68459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3FD3E-9A77-49DA-8CD6-D43E4EE35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38" y="982494"/>
            <a:ext cx="3398807" cy="5530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5BF6EB-B1EA-4CCC-B65A-48BC47BA2D5B}"/>
              </a:ext>
            </a:extLst>
          </p:cNvPr>
          <p:cNvSpPr/>
          <p:nvPr userDrawn="1"/>
        </p:nvSpPr>
        <p:spPr>
          <a:xfrm>
            <a:off x="-358" y="187200"/>
            <a:ext cx="353683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205B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FAB126-70B9-425E-AFDE-C0C68C655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91" y="240801"/>
            <a:ext cx="3319732" cy="45823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477F26-793C-467C-B152-722893A3F0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6114" y="0"/>
            <a:ext cx="8655886" cy="68453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72095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48D5F17-DEDD-4DDF-B37B-970616E2A1E8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0" y="0"/>
            <a:ext cx="12192000" cy="5400000"/>
          </a:xfrm>
        </p:spPr>
        <p:txBody>
          <a:bodyPr anchor="ctr"/>
          <a:lstStyle>
            <a:lvl1pPr marL="0" indent="0" algn="ctr">
              <a:buNone/>
              <a:defRPr i="1"/>
            </a:lvl1pPr>
          </a:lstStyle>
          <a:p>
            <a:pPr lvl="0"/>
            <a:r>
              <a:rPr lang="en-GB" dirty="0"/>
              <a:t>YOU SHOULD INSERT </a:t>
            </a:r>
          </a:p>
          <a:p>
            <a:pPr lvl="0"/>
            <a:r>
              <a:rPr lang="en-GB" dirty="0"/>
              <a:t>A COOL PICTURE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A62FFB-7C93-4CD0-9430-0E7242B81B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43138" y="5515431"/>
            <a:ext cx="7883525" cy="7254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en-US" dirty="0"/>
              <a:t>Insert section title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7808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3AE6D9-8A66-4137-B10B-62A005FBC50A}"/>
              </a:ext>
            </a:extLst>
          </p:cNvPr>
          <p:cNvSpPr/>
          <p:nvPr userDrawn="1"/>
        </p:nvSpPr>
        <p:spPr>
          <a:xfrm>
            <a:off x="0" y="18720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205B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192E61-5413-4914-8458-D3BFDED19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9AB50-7F9D-4134-BD11-5C204AFB96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43000"/>
            <a:ext cx="5181600" cy="503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FE6FF6-FA95-45E5-8904-8A428E846D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43000"/>
            <a:ext cx="5181600" cy="503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824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2A6387-5E3E-4B29-9274-9095E2BDA8C4}"/>
              </a:ext>
            </a:extLst>
          </p:cNvPr>
          <p:cNvSpPr/>
          <p:nvPr userDrawn="1"/>
        </p:nvSpPr>
        <p:spPr>
          <a:xfrm>
            <a:off x="0" y="18720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205B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B233F0-C43D-4F0F-88F9-E2DFD72DE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95654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DBF91-764F-4D47-9951-FAD64E4094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84366"/>
            <a:ext cx="5157787" cy="42052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F8E12B-07FB-4832-9E0D-455C7FDE55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95654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5CA114-3D2E-4ABC-83D2-A4B5656A02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84366"/>
            <a:ext cx="5183188" cy="42052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46DA23C-1830-4C52-A379-6B6140CC5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801"/>
            <a:ext cx="10515600" cy="4582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2601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4203F9F-8CDC-4085-B66A-EAF2742CE51A}"/>
              </a:ext>
            </a:extLst>
          </p:cNvPr>
          <p:cNvSpPr/>
          <p:nvPr userDrawn="1"/>
        </p:nvSpPr>
        <p:spPr>
          <a:xfrm>
            <a:off x="0" y="18720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205B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8FC70D-F194-4F08-844F-D567B0CCF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4209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6632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2EFA1B4-FBF6-4064-9F02-6F01504459C1}"/>
              </a:ext>
            </a:extLst>
          </p:cNvPr>
          <p:cNvSpPr/>
          <p:nvPr userDrawn="1"/>
        </p:nvSpPr>
        <p:spPr>
          <a:xfrm>
            <a:off x="0" y="1"/>
            <a:ext cx="3107584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5D0C8-B154-464C-A808-719FD7E1B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8688" y="86400"/>
            <a:ext cx="8474912" cy="61334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BF12A3-571F-4750-9B58-A47511FA3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8400" y="86400"/>
            <a:ext cx="285480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75991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2EFA1B4-FBF6-4064-9F02-6F01504459C1}"/>
              </a:ext>
            </a:extLst>
          </p:cNvPr>
          <p:cNvSpPr/>
          <p:nvPr userDrawn="1"/>
        </p:nvSpPr>
        <p:spPr>
          <a:xfrm>
            <a:off x="9084416" y="0"/>
            <a:ext cx="3107584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BF12A3-571F-4750-9B58-A47511FA3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337200" y="0"/>
            <a:ext cx="285480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D5B6F1-025C-413E-B958-6D4F7B6EA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62" y="86400"/>
            <a:ext cx="8474912" cy="61334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39673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re are we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911C2D-F6E9-4B0C-B8C7-DF3CA40F90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" r="3820" b="-3"/>
          <a:stretch/>
        </p:blipFill>
        <p:spPr>
          <a:xfrm>
            <a:off x="643467" y="707581"/>
            <a:ext cx="3278292" cy="2496433"/>
          </a:xfrm>
          <a:prstGeom prst="rect">
            <a:avLst/>
          </a:prstGeom>
        </p:spPr>
      </p:pic>
      <p:pic>
        <p:nvPicPr>
          <p:cNvPr id="4" name="Bild 1" descr="new_map.png">
            <a:extLst>
              <a:ext uri="{FF2B5EF4-FFF2-40B4-BE49-F238E27FC236}">
                <a16:creationId xmlns:a16="http://schemas.microsoft.com/office/drawing/2014/main" id="{B671B697-2085-4ACF-A5E8-70401226D7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3493" y="899579"/>
            <a:ext cx="3743538" cy="50588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A653A9-AEFF-481D-8587-EC1C5B4702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7" r="1" b="7056"/>
          <a:stretch/>
        </p:blipFill>
        <p:spPr>
          <a:xfrm>
            <a:off x="8308764" y="1016870"/>
            <a:ext cx="3239769" cy="1877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8665BA-899B-4692-B181-3A05090A87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4" b="3"/>
          <a:stretch/>
        </p:blipFill>
        <p:spPr>
          <a:xfrm>
            <a:off x="643467" y="3952101"/>
            <a:ext cx="3278292" cy="19001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49390D-A67A-438E-8B1C-2ECB757C3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0" r="4" b="7270"/>
          <a:stretch/>
        </p:blipFill>
        <p:spPr>
          <a:xfrm>
            <a:off x="8308763" y="3674541"/>
            <a:ext cx="3239769" cy="247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307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grou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30887C70-38D4-4A24-B53E-2E02927D66B4}"/>
              </a:ext>
            </a:extLst>
          </p:cNvPr>
          <p:cNvGrpSpPr/>
          <p:nvPr userDrawn="1"/>
        </p:nvGrpSpPr>
        <p:grpSpPr>
          <a:xfrm>
            <a:off x="3083171" y="120660"/>
            <a:ext cx="8976228" cy="6317386"/>
            <a:chOff x="3083171" y="120660"/>
            <a:chExt cx="8976228" cy="6317386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286F043-E01E-4348-8B8A-54879466EFB8}"/>
                </a:ext>
              </a:extLst>
            </p:cNvPr>
            <p:cNvGrpSpPr/>
            <p:nvPr/>
          </p:nvGrpSpPr>
          <p:grpSpPr>
            <a:xfrm>
              <a:off x="3083171" y="415880"/>
              <a:ext cx="6022166" cy="6022166"/>
              <a:chOff x="3083171" y="415880"/>
              <a:chExt cx="6022166" cy="6022166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88420532-FCDD-4A68-8903-8EB95357A3F1}"/>
                  </a:ext>
                </a:extLst>
              </p:cNvPr>
              <p:cNvGrpSpPr/>
              <p:nvPr/>
            </p:nvGrpSpPr>
            <p:grpSpPr>
              <a:xfrm>
                <a:off x="3083171" y="415880"/>
                <a:ext cx="6022166" cy="6022166"/>
                <a:chOff x="3083171" y="415880"/>
                <a:chExt cx="6022166" cy="6022166"/>
              </a:xfrm>
            </p:grpSpPr>
            <p:sp>
              <p:nvSpPr>
                <p:cNvPr id="58" name="Partial Circle 57">
                  <a:extLst>
                    <a:ext uri="{FF2B5EF4-FFF2-40B4-BE49-F238E27FC236}">
                      <a16:creationId xmlns:a16="http://schemas.microsoft.com/office/drawing/2014/main" id="{69DD3FB4-E6A5-4208-9E02-232DC344A2FE}"/>
                    </a:ext>
                  </a:extLst>
                </p:cNvPr>
                <p:cNvSpPr/>
                <p:nvPr/>
              </p:nvSpPr>
              <p:spPr>
                <a:xfrm rot="3600000">
                  <a:off x="3083171" y="415880"/>
                  <a:ext cx="6022166" cy="6022166"/>
                </a:xfrm>
                <a:prstGeom prst="pie">
                  <a:avLst>
                    <a:gd name="adj1" fmla="val 16204782"/>
                    <a:gd name="adj2" fmla="val 1815386"/>
                  </a:avLst>
                </a:prstGeom>
                <a:solidFill>
                  <a:srgbClr val="00205B">
                    <a:alpha val="25098"/>
                  </a:srgbClr>
                </a:solidFill>
                <a:ln w="190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  <p:sp>
              <p:nvSpPr>
                <p:cNvPr id="59" name="Partial Circle 58">
                  <a:extLst>
                    <a:ext uri="{FF2B5EF4-FFF2-40B4-BE49-F238E27FC236}">
                      <a16:creationId xmlns:a16="http://schemas.microsoft.com/office/drawing/2014/main" id="{D079029F-380E-4A77-B8FB-92BC05023CBE}"/>
                    </a:ext>
                  </a:extLst>
                </p:cNvPr>
                <p:cNvSpPr/>
                <p:nvPr/>
              </p:nvSpPr>
              <p:spPr>
                <a:xfrm rot="3600000">
                  <a:off x="3919266" y="1242291"/>
                  <a:ext cx="4346888" cy="4346888"/>
                </a:xfrm>
                <a:prstGeom prst="pie">
                  <a:avLst>
                    <a:gd name="adj1" fmla="val 16225512"/>
                    <a:gd name="adj2" fmla="val 1815386"/>
                  </a:avLst>
                </a:prstGeom>
                <a:solidFill>
                  <a:srgbClr val="00205B">
                    <a:alpha val="50196"/>
                  </a:srgbClr>
                </a:solidFill>
                <a:ln w="190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  <p:sp>
              <p:nvSpPr>
                <p:cNvPr id="60" name="Partial Circle 59">
                  <a:extLst>
                    <a:ext uri="{FF2B5EF4-FFF2-40B4-BE49-F238E27FC236}">
                      <a16:creationId xmlns:a16="http://schemas.microsoft.com/office/drawing/2014/main" id="{7363EA0B-23B4-4AB6-91FA-512A19B74CC9}"/>
                    </a:ext>
                  </a:extLst>
                </p:cNvPr>
                <p:cNvSpPr/>
                <p:nvPr/>
              </p:nvSpPr>
              <p:spPr>
                <a:xfrm rot="3600000">
                  <a:off x="4377803" y="1689841"/>
                  <a:ext cx="3439886" cy="3439886"/>
                </a:xfrm>
                <a:prstGeom prst="pie">
                  <a:avLst>
                    <a:gd name="adj1" fmla="val 16249262"/>
                    <a:gd name="adj2" fmla="val 1815386"/>
                  </a:avLst>
                </a:prstGeom>
                <a:solidFill>
                  <a:srgbClr val="00205B"/>
                </a:solidFill>
                <a:ln w="190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D9781B01-C2DF-45A7-966C-AAC4EE5567FB}"/>
                  </a:ext>
                </a:extLst>
              </p:cNvPr>
              <p:cNvGrpSpPr/>
              <p:nvPr/>
            </p:nvGrpSpPr>
            <p:grpSpPr>
              <a:xfrm>
                <a:off x="3330191" y="665738"/>
                <a:ext cx="5507552" cy="5512348"/>
                <a:chOff x="3330191" y="665738"/>
                <a:chExt cx="5507552" cy="5512348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DC78A182-69B7-4632-92B1-9A8DCBAAFA3C}"/>
                    </a:ext>
                  </a:extLst>
                </p:cNvPr>
                <p:cNvSpPr/>
                <p:nvPr/>
              </p:nvSpPr>
              <p:spPr>
                <a:xfrm rot="18000000">
                  <a:off x="4621784" y="1962398"/>
                  <a:ext cx="2951921" cy="295192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800" b="1" dirty="0">
                      <a:ln w="0"/>
                      <a:solidFill>
                        <a:schemeClr val="bg1">
                          <a:lumMod val="95000"/>
                        </a:schemeClr>
                      </a:solidFill>
                      <a:latin typeface="Gill Sans MT" panose="020B0502020104020203" pitchFamily="34" charset="0"/>
                    </a:rPr>
                    <a:t>Devices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5A8E0D8D-4BEE-4A9E-9814-6D918BBBC8D3}"/>
                    </a:ext>
                  </a:extLst>
                </p:cNvPr>
                <p:cNvSpPr/>
                <p:nvPr/>
              </p:nvSpPr>
              <p:spPr>
                <a:xfrm rot="19462649">
                  <a:off x="4161322" y="1489480"/>
                  <a:ext cx="3880102" cy="38977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000" dirty="0">
                      <a:ln w="0"/>
                      <a:solidFill>
                        <a:schemeClr val="bg1">
                          <a:lumMod val="95000"/>
                        </a:schemeClr>
                      </a:solidFill>
                      <a:latin typeface="Gill Sans MT" panose="020B0502020104020203" pitchFamily="34" charset="0"/>
                    </a:rPr>
                    <a:t>Optical circuits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63015561-76A6-4436-AE08-E73BB82FEEA3}"/>
                    </a:ext>
                  </a:extLst>
                </p:cNvPr>
                <p:cNvSpPr/>
                <p:nvPr/>
              </p:nvSpPr>
              <p:spPr>
                <a:xfrm rot="15777787">
                  <a:off x="4160828" y="1489480"/>
                  <a:ext cx="3880102" cy="38977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000" dirty="0">
                      <a:ln w="0"/>
                      <a:solidFill>
                        <a:schemeClr val="bg1">
                          <a:lumMod val="95000"/>
                        </a:schemeClr>
                      </a:solidFill>
                      <a:latin typeface="Gill Sans MT" panose="020B0502020104020203" pitchFamily="34" charset="0"/>
                    </a:rPr>
                    <a:t>Modelling</a:t>
                  </a:r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E6A2B503-AADC-469A-9758-5258A7C69CA1}"/>
                    </a:ext>
                  </a:extLst>
                </p:cNvPr>
                <p:cNvSpPr/>
                <p:nvPr/>
              </p:nvSpPr>
              <p:spPr>
                <a:xfrm rot="20367502">
                  <a:off x="3592092" y="954660"/>
                  <a:ext cx="4983758" cy="497942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EO modulators</a:t>
                  </a: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BAF4FF4F-98F3-409C-B9AD-79595CE42CD9}"/>
                    </a:ext>
                  </a:extLst>
                </p:cNvPr>
                <p:cNvSpPr/>
                <p:nvPr/>
              </p:nvSpPr>
              <p:spPr>
                <a:xfrm rot="18000000">
                  <a:off x="3592090" y="945987"/>
                  <a:ext cx="4983758" cy="497942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Packaging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ECA121DD-5CD8-4A10-905F-C877028BDE82}"/>
                    </a:ext>
                  </a:extLst>
                </p:cNvPr>
                <p:cNvSpPr/>
                <p:nvPr/>
              </p:nvSpPr>
              <p:spPr>
                <a:xfrm rot="15515762">
                  <a:off x="3592089" y="939094"/>
                  <a:ext cx="4983758" cy="497942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 err="1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Pigtailing</a:t>
                  </a:r>
                  <a:endParaRPr lang="en-US" sz="1600" dirty="0">
                    <a:ln w="0"/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012B1C5C-CA28-4403-98D3-4FE2C0B70B08}"/>
                    </a:ext>
                  </a:extLst>
                </p:cNvPr>
                <p:cNvSpPr/>
                <p:nvPr/>
              </p:nvSpPr>
              <p:spPr>
                <a:xfrm rot="16370240">
                  <a:off x="3327793" y="668136"/>
                  <a:ext cx="5512348" cy="550755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 err="1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Characterisation</a:t>
                  </a:r>
                  <a:endParaRPr lang="en-US" sz="1600" dirty="0">
                    <a:ln w="0"/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E92D0A57-8F26-4AB0-9827-849BD29D65CA}"/>
                    </a:ext>
                  </a:extLst>
                </p:cNvPr>
                <p:cNvSpPr/>
                <p:nvPr/>
              </p:nvSpPr>
              <p:spPr>
                <a:xfrm rot="19370325">
                  <a:off x="3339864" y="673304"/>
                  <a:ext cx="5488204" cy="54834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Multifunctional devices</a:t>
                  </a:r>
                </a:p>
              </p:txBody>
            </p:sp>
          </p:grpSp>
        </p:grpSp>
        <p:pic>
          <p:nvPicPr>
            <p:cNvPr id="45" name="Picture 44" descr="A circuit board&#10;&#10;Description automatically generated">
              <a:extLst>
                <a:ext uri="{FF2B5EF4-FFF2-40B4-BE49-F238E27FC236}">
                  <a16:creationId xmlns:a16="http://schemas.microsoft.com/office/drawing/2014/main" id="{CDB44C27-ADFD-4186-836B-AC2DF666A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8598" y="4330878"/>
              <a:ext cx="2980801" cy="1987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6" name="Picture 45" descr="A person smiling for the camera&#10;&#10;Description automatically generated">
              <a:extLst>
                <a:ext uri="{FF2B5EF4-FFF2-40B4-BE49-F238E27FC236}">
                  <a16:creationId xmlns:a16="http://schemas.microsoft.com/office/drawing/2014/main" id="{A0B98D9A-D568-46D3-9E7A-77DF8ED58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0961" y="120660"/>
              <a:ext cx="1005715" cy="144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28864C2-3801-435D-BDB6-25B6FEA74088}"/>
                </a:ext>
              </a:extLst>
            </p:cNvPr>
            <p:cNvSpPr txBox="1"/>
            <p:nvPr/>
          </p:nvSpPr>
          <p:spPr>
            <a:xfrm>
              <a:off x="9933730" y="1442551"/>
              <a:ext cx="13806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00205B"/>
                  </a:solidFill>
                  <a:latin typeface="Gill Sans MT" panose="020B0502020104020203" pitchFamily="34" charset="0"/>
                </a:rPr>
                <a:t>Harald</a:t>
              </a:r>
            </a:p>
            <a:p>
              <a:pPr algn="ctr"/>
              <a:r>
                <a:rPr lang="en-GB" sz="1600" b="1" dirty="0">
                  <a:solidFill>
                    <a:srgbClr val="00205B"/>
                  </a:solidFill>
                  <a:latin typeface="Gill Sans MT" panose="020B0502020104020203" pitchFamily="34" charset="0"/>
                </a:rPr>
                <a:t>Herrmann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ABA1B82-EA0B-4C99-A41F-526194D95DA2}"/>
              </a:ext>
            </a:extLst>
          </p:cNvPr>
          <p:cNvGrpSpPr/>
          <p:nvPr userDrawn="1"/>
        </p:nvGrpSpPr>
        <p:grpSpPr>
          <a:xfrm>
            <a:off x="220463" y="120660"/>
            <a:ext cx="10017484" cy="6553906"/>
            <a:chOff x="220463" y="120660"/>
            <a:chExt cx="10017484" cy="6553906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ECBC677-00B2-4E49-BE2D-C3D1C4126723}"/>
                </a:ext>
              </a:extLst>
            </p:cNvPr>
            <p:cNvGrpSpPr/>
            <p:nvPr/>
          </p:nvGrpSpPr>
          <p:grpSpPr>
            <a:xfrm>
              <a:off x="3099646" y="399211"/>
              <a:ext cx="6022166" cy="6022166"/>
              <a:chOff x="3099646" y="399211"/>
              <a:chExt cx="6022166" cy="6022166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BF0BEC7A-13FC-430C-B4D6-8228546E8398}"/>
                  </a:ext>
                </a:extLst>
              </p:cNvPr>
              <p:cNvGrpSpPr/>
              <p:nvPr/>
            </p:nvGrpSpPr>
            <p:grpSpPr>
              <a:xfrm>
                <a:off x="3099646" y="399211"/>
                <a:ext cx="6022166" cy="6022166"/>
                <a:chOff x="3099646" y="399211"/>
                <a:chExt cx="6022166" cy="6022166"/>
              </a:xfrm>
            </p:grpSpPr>
            <p:sp>
              <p:nvSpPr>
                <p:cNvPr id="77" name="Partial Circle 76">
                  <a:extLst>
                    <a:ext uri="{FF2B5EF4-FFF2-40B4-BE49-F238E27FC236}">
                      <a16:creationId xmlns:a16="http://schemas.microsoft.com/office/drawing/2014/main" id="{FD6871C4-9DDD-4EAB-9A72-FEC3E9F41875}"/>
                    </a:ext>
                  </a:extLst>
                </p:cNvPr>
                <p:cNvSpPr/>
                <p:nvPr/>
              </p:nvSpPr>
              <p:spPr>
                <a:xfrm rot="10800000">
                  <a:off x="3099646" y="399211"/>
                  <a:ext cx="6022166" cy="6022166"/>
                </a:xfrm>
                <a:prstGeom prst="pie">
                  <a:avLst>
                    <a:gd name="adj1" fmla="val 16218070"/>
                    <a:gd name="adj2" fmla="val 1815386"/>
                  </a:avLst>
                </a:prstGeom>
                <a:solidFill>
                  <a:srgbClr val="00A3E0">
                    <a:alpha val="25098"/>
                  </a:srgbClr>
                </a:solidFill>
                <a:ln w="190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  <p:sp>
              <p:nvSpPr>
                <p:cNvPr id="78" name="Partial Circle 77">
                  <a:extLst>
                    <a:ext uri="{FF2B5EF4-FFF2-40B4-BE49-F238E27FC236}">
                      <a16:creationId xmlns:a16="http://schemas.microsoft.com/office/drawing/2014/main" id="{9856F55D-D46D-4DB7-A92B-AE8D1C4F5F7D}"/>
                    </a:ext>
                  </a:extLst>
                </p:cNvPr>
                <p:cNvSpPr/>
                <p:nvPr/>
              </p:nvSpPr>
              <p:spPr>
                <a:xfrm rot="10800000">
                  <a:off x="3932163" y="1229697"/>
                  <a:ext cx="4346888" cy="4346888"/>
                </a:xfrm>
                <a:prstGeom prst="pie">
                  <a:avLst>
                    <a:gd name="adj1" fmla="val 16213942"/>
                    <a:gd name="adj2" fmla="val 1815386"/>
                  </a:avLst>
                </a:prstGeom>
                <a:solidFill>
                  <a:srgbClr val="00A3E0">
                    <a:alpha val="50196"/>
                  </a:srgbClr>
                </a:solidFill>
                <a:ln w="190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  <p:sp>
              <p:nvSpPr>
                <p:cNvPr id="79" name="Partial Circle 78">
                  <a:extLst>
                    <a:ext uri="{FF2B5EF4-FFF2-40B4-BE49-F238E27FC236}">
                      <a16:creationId xmlns:a16="http://schemas.microsoft.com/office/drawing/2014/main" id="{6EA705AB-76F9-42D4-BBD1-3DC0B51BBFD1}"/>
                    </a:ext>
                  </a:extLst>
                </p:cNvPr>
                <p:cNvSpPr/>
                <p:nvPr/>
              </p:nvSpPr>
              <p:spPr>
                <a:xfrm rot="10800000">
                  <a:off x="4390700" y="1677247"/>
                  <a:ext cx="3439886" cy="3439886"/>
                </a:xfrm>
                <a:prstGeom prst="pie">
                  <a:avLst>
                    <a:gd name="adj1" fmla="val 16202207"/>
                    <a:gd name="adj2" fmla="val 1815386"/>
                  </a:avLst>
                </a:prstGeom>
                <a:solidFill>
                  <a:srgbClr val="00A3E0"/>
                </a:solidFill>
                <a:ln w="190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BAA1864D-563C-4E04-A822-AA104ABEF01D}"/>
                  </a:ext>
                </a:extLst>
              </p:cNvPr>
              <p:cNvGrpSpPr/>
              <p:nvPr/>
            </p:nvGrpSpPr>
            <p:grpSpPr>
              <a:xfrm>
                <a:off x="3348469" y="629791"/>
                <a:ext cx="5515494" cy="5526442"/>
                <a:chOff x="3348469" y="629791"/>
                <a:chExt cx="5515494" cy="5526442"/>
              </a:xfrm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33DB020F-6175-466D-BFFC-982B6A468BBE}"/>
                    </a:ext>
                  </a:extLst>
                </p:cNvPr>
                <p:cNvSpPr/>
                <p:nvPr/>
              </p:nvSpPr>
              <p:spPr>
                <a:xfrm rot="3600000">
                  <a:off x="4634767" y="1945729"/>
                  <a:ext cx="2951921" cy="295192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800" b="1" dirty="0">
                      <a:ln w="0"/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ill Sans MT" panose="020B0502020104020203" pitchFamily="34" charset="0"/>
                    </a:rPr>
                    <a:t>Technology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C8FB7034-AD7E-4ADF-8508-EE2AAA48C545}"/>
                    </a:ext>
                  </a:extLst>
                </p:cNvPr>
                <p:cNvSpPr/>
                <p:nvPr/>
              </p:nvSpPr>
              <p:spPr>
                <a:xfrm rot="6363148">
                  <a:off x="4174797" y="1475610"/>
                  <a:ext cx="3880102" cy="38977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0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LNOI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7602953B-1593-485C-93CF-A7E8AA08C51C}"/>
                    </a:ext>
                  </a:extLst>
                </p:cNvPr>
                <p:cNvSpPr/>
                <p:nvPr/>
              </p:nvSpPr>
              <p:spPr>
                <a:xfrm rot="1266262">
                  <a:off x="4174799" y="1472811"/>
                  <a:ext cx="3880102" cy="38977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0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KTiOPO</a:t>
                  </a:r>
                  <a:r>
                    <a:rPr lang="en-US" sz="2000" baseline="-250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4</a:t>
                  </a:r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4D2E4199-E077-4373-A426-3A5278EB0BB0}"/>
                    </a:ext>
                  </a:extLst>
                </p:cNvPr>
                <p:cNvSpPr/>
                <p:nvPr/>
              </p:nvSpPr>
              <p:spPr>
                <a:xfrm rot="5931911">
                  <a:off x="3588241" y="928154"/>
                  <a:ext cx="5010458" cy="4999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Periodic poling</a:t>
                  </a:r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110A0D69-281F-4F25-9C07-216594C209E5}"/>
                    </a:ext>
                  </a:extLst>
                </p:cNvPr>
                <p:cNvSpPr/>
                <p:nvPr/>
              </p:nvSpPr>
              <p:spPr>
                <a:xfrm rot="1496228">
                  <a:off x="3348469" y="664827"/>
                  <a:ext cx="5503538" cy="549106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Sputtering (e.g. electrodes)</a:t>
                  </a:r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0BC2E054-5AC2-43A3-A85B-A560E3058685}"/>
                    </a:ext>
                  </a:extLst>
                </p:cNvPr>
                <p:cNvSpPr/>
                <p:nvPr/>
              </p:nvSpPr>
              <p:spPr>
                <a:xfrm rot="3573803">
                  <a:off x="3611743" y="915455"/>
                  <a:ext cx="4983757" cy="497245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Waveguides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550798A4-39F8-47BE-8FDD-7DA1B2EDE21F}"/>
                    </a:ext>
                  </a:extLst>
                </p:cNvPr>
                <p:cNvSpPr/>
                <p:nvPr/>
              </p:nvSpPr>
              <p:spPr>
                <a:xfrm rot="4805288">
                  <a:off x="3343785" y="636055"/>
                  <a:ext cx="5526442" cy="55139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Dielectric coatings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31C90D86-6FC9-4D99-BF7B-57E20990047A}"/>
                    </a:ext>
                  </a:extLst>
                </p:cNvPr>
                <p:cNvSpPr/>
                <p:nvPr/>
              </p:nvSpPr>
              <p:spPr>
                <a:xfrm rot="1246549">
                  <a:off x="3604975" y="930244"/>
                  <a:ext cx="4983757" cy="497245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Bonding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3C118579-FD77-4476-8670-1B6FD7959DE1}"/>
                    </a:ext>
                  </a:extLst>
                </p:cNvPr>
                <p:cNvSpPr/>
                <p:nvPr/>
              </p:nvSpPr>
              <p:spPr>
                <a:xfrm rot="3795453">
                  <a:off x="4181212" y="1475610"/>
                  <a:ext cx="3880102" cy="38977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0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LiNbO</a:t>
                  </a:r>
                  <a:r>
                    <a:rPr lang="en-US" sz="2000" baseline="-250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3</a:t>
                  </a:r>
                </a:p>
              </p:txBody>
            </p:sp>
          </p:grpSp>
        </p:grp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4DFB0337-8817-49C6-B8B0-B6FFD1F97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63" y="4688049"/>
              <a:ext cx="2648691" cy="19865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4" name="Picture 63" descr="A person wearing glasses and looking at the camera&#10;&#10;Description automatically generated">
              <a:extLst>
                <a:ext uri="{FF2B5EF4-FFF2-40B4-BE49-F238E27FC236}">
                  <a16:creationId xmlns:a16="http://schemas.microsoft.com/office/drawing/2014/main" id="{A1AD2E53-569C-4368-89E2-82D115C78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7151" y="120660"/>
              <a:ext cx="1007674" cy="144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4053AC3-F232-41D5-AA18-BD62E0F11E6C}"/>
                </a:ext>
              </a:extLst>
            </p:cNvPr>
            <p:cNvSpPr txBox="1"/>
            <p:nvPr/>
          </p:nvSpPr>
          <p:spPr>
            <a:xfrm>
              <a:off x="8997071" y="1440515"/>
              <a:ext cx="12408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00A3E0"/>
                  </a:solidFill>
                  <a:latin typeface="Gill Sans MT" panose="020B0502020104020203" pitchFamily="34" charset="0"/>
                </a:rPr>
                <a:t>Christof</a:t>
              </a:r>
            </a:p>
            <a:p>
              <a:pPr algn="ctr"/>
              <a:r>
                <a:rPr lang="en-GB" sz="1600" b="1" dirty="0">
                  <a:solidFill>
                    <a:srgbClr val="00A3E0"/>
                  </a:solidFill>
                  <a:latin typeface="Gill Sans MT" panose="020B0502020104020203" pitchFamily="34" charset="0"/>
                </a:rPr>
                <a:t>Eigner</a:t>
              </a: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A5C000FE-5386-4ED4-AD9E-27F850390D62}"/>
              </a:ext>
            </a:extLst>
          </p:cNvPr>
          <p:cNvSpPr txBox="1"/>
          <p:nvPr userDrawn="1"/>
        </p:nvSpPr>
        <p:spPr>
          <a:xfrm>
            <a:off x="7549666" y="6417451"/>
            <a:ext cx="3872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</a:rPr>
              <a:t>© Paderborn University,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</a:rPr>
              <a:t>Besim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</a:rPr>
              <a:t>Mazhiqi</a:t>
            </a:r>
            <a:endParaRPr lang="en-GB" dirty="0">
              <a:solidFill>
                <a:schemeClr val="bg2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BE72C25-D5CF-482E-8CA1-7038FF21B04B}"/>
              </a:ext>
            </a:extLst>
          </p:cNvPr>
          <p:cNvGrpSpPr/>
          <p:nvPr userDrawn="1"/>
        </p:nvGrpSpPr>
        <p:grpSpPr>
          <a:xfrm>
            <a:off x="182227" y="121643"/>
            <a:ext cx="12125416" cy="6320478"/>
            <a:chOff x="182227" y="121643"/>
            <a:chExt cx="12125416" cy="6320478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10986DD5-575C-4E9E-B46D-B7E65DF92980}"/>
                </a:ext>
              </a:extLst>
            </p:cNvPr>
            <p:cNvGrpSpPr/>
            <p:nvPr/>
          </p:nvGrpSpPr>
          <p:grpSpPr>
            <a:xfrm>
              <a:off x="3086577" y="419955"/>
              <a:ext cx="6022166" cy="6022166"/>
              <a:chOff x="3086577" y="419955"/>
              <a:chExt cx="6022166" cy="6022166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B694F387-CD8C-49A6-99C6-F7D79A0E7A5F}"/>
                  </a:ext>
                </a:extLst>
              </p:cNvPr>
              <p:cNvGrpSpPr/>
              <p:nvPr/>
            </p:nvGrpSpPr>
            <p:grpSpPr>
              <a:xfrm>
                <a:off x="3086577" y="419955"/>
                <a:ext cx="6022166" cy="6022166"/>
                <a:chOff x="3086577" y="419955"/>
                <a:chExt cx="6022166" cy="6022166"/>
              </a:xfrm>
            </p:grpSpPr>
            <p:sp>
              <p:nvSpPr>
                <p:cNvPr id="99" name="Partial Circle 98">
                  <a:extLst>
                    <a:ext uri="{FF2B5EF4-FFF2-40B4-BE49-F238E27FC236}">
                      <a16:creationId xmlns:a16="http://schemas.microsoft.com/office/drawing/2014/main" id="{36B9AAA0-DE5C-4446-ABE8-4131012AD5D3}"/>
                    </a:ext>
                  </a:extLst>
                </p:cNvPr>
                <p:cNvSpPr/>
                <p:nvPr/>
              </p:nvSpPr>
              <p:spPr>
                <a:xfrm rot="18000000">
                  <a:off x="3086577" y="419955"/>
                  <a:ext cx="6022166" cy="6022166"/>
                </a:xfrm>
                <a:prstGeom prst="pie">
                  <a:avLst>
                    <a:gd name="adj1" fmla="val 16229198"/>
                    <a:gd name="adj2" fmla="val 1796561"/>
                  </a:avLst>
                </a:prstGeom>
                <a:solidFill>
                  <a:srgbClr val="FFC600">
                    <a:alpha val="50196"/>
                  </a:srgbClr>
                </a:solidFill>
                <a:ln w="19050">
                  <a:solidFill>
                    <a:schemeClr val="bg2">
                      <a:alpha val="25098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  <p:sp>
              <p:nvSpPr>
                <p:cNvPr id="100" name="Partial Circle 99">
                  <a:extLst>
                    <a:ext uri="{FF2B5EF4-FFF2-40B4-BE49-F238E27FC236}">
                      <a16:creationId xmlns:a16="http://schemas.microsoft.com/office/drawing/2014/main" id="{741FA7D1-3EB5-40CE-84AF-9DF35328112C}"/>
                    </a:ext>
                  </a:extLst>
                </p:cNvPr>
                <p:cNvSpPr/>
                <p:nvPr/>
              </p:nvSpPr>
              <p:spPr>
                <a:xfrm rot="18000000">
                  <a:off x="3915774" y="1242291"/>
                  <a:ext cx="4346888" cy="4346888"/>
                </a:xfrm>
                <a:prstGeom prst="pie">
                  <a:avLst>
                    <a:gd name="adj1" fmla="val 16229198"/>
                    <a:gd name="adj2" fmla="val 1815386"/>
                  </a:avLst>
                </a:prstGeom>
                <a:solidFill>
                  <a:srgbClr val="FFC600">
                    <a:alpha val="74902"/>
                  </a:srgbClr>
                </a:solidFill>
                <a:ln w="19050">
                  <a:solidFill>
                    <a:schemeClr val="bg2">
                      <a:alpha val="50196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  <p:sp>
              <p:nvSpPr>
                <p:cNvPr id="101" name="Partial Circle 100">
                  <a:extLst>
                    <a:ext uri="{FF2B5EF4-FFF2-40B4-BE49-F238E27FC236}">
                      <a16:creationId xmlns:a16="http://schemas.microsoft.com/office/drawing/2014/main" id="{36CEE3B0-CECF-4C5D-B008-184549984758}"/>
                    </a:ext>
                  </a:extLst>
                </p:cNvPr>
                <p:cNvSpPr/>
                <p:nvPr/>
              </p:nvSpPr>
              <p:spPr>
                <a:xfrm rot="18000000">
                  <a:off x="4374311" y="1689841"/>
                  <a:ext cx="3439886" cy="3439886"/>
                </a:xfrm>
                <a:prstGeom prst="pie">
                  <a:avLst>
                    <a:gd name="adj1" fmla="val 16229198"/>
                    <a:gd name="adj2" fmla="val 1853618"/>
                  </a:avLst>
                </a:prstGeom>
                <a:solidFill>
                  <a:srgbClr val="FFC600"/>
                </a:solidFill>
                <a:ln w="190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7E028A93-7E66-4C03-8B8F-83611B99DD8C}"/>
                  </a:ext>
                </a:extLst>
              </p:cNvPr>
              <p:cNvGrpSpPr/>
              <p:nvPr/>
            </p:nvGrpSpPr>
            <p:grpSpPr>
              <a:xfrm>
                <a:off x="3328134" y="673219"/>
                <a:ext cx="5504320" cy="5510800"/>
                <a:chOff x="3328134" y="673219"/>
                <a:chExt cx="5504320" cy="5510800"/>
              </a:xfrm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9AACF47C-70E7-4817-BF09-769755286C41}"/>
                    </a:ext>
                  </a:extLst>
                </p:cNvPr>
                <p:cNvSpPr/>
                <p:nvPr/>
              </p:nvSpPr>
              <p:spPr>
                <a:xfrm rot="5400000">
                  <a:off x="4621784" y="1962398"/>
                  <a:ext cx="2951921" cy="2951922"/>
                </a:xfrm>
                <a:prstGeom prst="rect">
                  <a:avLst/>
                </a:prstGeom>
                <a:noFill/>
              </p:spPr>
              <p:txBody>
                <a:bodyPr spcFirstLastPara="1" wrap="none" lIns="91440" tIns="45720" rIns="91440" bIns="45720" numCol="1">
                  <a:prstTxWarp prst="textCircle">
                    <a:avLst>
                      <a:gd name="adj" fmla="val 7085040"/>
                    </a:avLst>
                  </a:prstTxWarp>
                  <a:spAutoFit/>
                </a:bodyPr>
                <a:lstStyle/>
                <a:p>
                  <a:pPr algn="ctr"/>
                  <a:r>
                    <a:rPr lang="en-US" sz="2800" b="1" dirty="0">
                      <a:ln w="0"/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ill Sans MT" panose="020B0502020104020203" pitchFamily="34" charset="0"/>
                    </a:rPr>
                    <a:t>Networks</a:t>
                  </a:r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6E0DA30C-5BEA-42E9-B2AA-02C38737C515}"/>
                    </a:ext>
                  </a:extLst>
                </p:cNvPr>
                <p:cNvSpPr/>
                <p:nvPr/>
              </p:nvSpPr>
              <p:spPr>
                <a:xfrm rot="7010043">
                  <a:off x="4154645" y="1495258"/>
                  <a:ext cx="3886199" cy="3886202"/>
                </a:xfrm>
                <a:prstGeom prst="rect">
                  <a:avLst/>
                </a:prstGeom>
                <a:noFill/>
              </p:spPr>
              <p:txBody>
                <a:bodyPr spcFirstLastPara="1" wrap="none" lIns="91440" tIns="45720" rIns="91440" bIns="45720" numCol="1">
                  <a:prstTxWarp prst="textCircle">
                    <a:avLst>
                      <a:gd name="adj" fmla="val 7085040"/>
                    </a:avLst>
                  </a:prstTxWarp>
                  <a:spAutoFit/>
                </a:bodyPr>
                <a:lstStyle/>
                <a:p>
                  <a:pPr algn="ctr"/>
                  <a:r>
                    <a:rPr lang="en-US" sz="20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Quantum walks</a:t>
                  </a:r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1DCDC9B4-87AF-4609-A8B5-4BAE7D391E45}"/>
                    </a:ext>
                  </a:extLst>
                </p:cNvPr>
                <p:cNvSpPr/>
                <p:nvPr/>
              </p:nvSpPr>
              <p:spPr>
                <a:xfrm rot="5870573">
                  <a:off x="3606817" y="958608"/>
                  <a:ext cx="4962058" cy="4957740"/>
                </a:xfrm>
                <a:prstGeom prst="rect">
                  <a:avLst/>
                </a:prstGeom>
                <a:noFill/>
              </p:spPr>
              <p:txBody>
                <a:bodyPr spcFirstLastPara="1" wrap="none" lIns="91440" tIns="45720" rIns="91440" bIns="45720" numCol="1">
                  <a:prstTxWarp prst="textCircle">
                    <a:avLst>
                      <a:gd name="adj" fmla="val 7085040"/>
                    </a:avLst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Quantum metrology</a:t>
                  </a:r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6D135A70-2572-4D35-AE02-B590E86715A6}"/>
                    </a:ext>
                  </a:extLst>
                </p:cNvPr>
                <p:cNvSpPr/>
                <p:nvPr/>
              </p:nvSpPr>
              <p:spPr>
                <a:xfrm rot="3159028">
                  <a:off x="3333093" y="684658"/>
                  <a:ext cx="5501754" cy="5496968"/>
                </a:xfrm>
                <a:prstGeom prst="rect">
                  <a:avLst/>
                </a:prstGeom>
                <a:noFill/>
              </p:spPr>
              <p:txBody>
                <a:bodyPr spcFirstLastPara="1" wrap="none" lIns="91440" tIns="45720" rIns="91440" bIns="45720" numCol="1">
                  <a:prstTxWarp prst="textCircle">
                    <a:avLst>
                      <a:gd name="adj" fmla="val 7085040"/>
                    </a:avLst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Topological effects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67902A57-6D5C-478D-B9E4-B14225B2F851}"/>
                    </a:ext>
                  </a:extLst>
                </p:cNvPr>
                <p:cNvSpPr/>
                <p:nvPr/>
              </p:nvSpPr>
              <p:spPr>
                <a:xfrm rot="8163555">
                  <a:off x="3588215" y="939095"/>
                  <a:ext cx="4983758" cy="4979422"/>
                </a:xfrm>
                <a:prstGeom prst="rect">
                  <a:avLst/>
                </a:prstGeom>
                <a:noFill/>
              </p:spPr>
              <p:txBody>
                <a:bodyPr spcFirstLastPara="1" wrap="none" lIns="91440" tIns="45720" rIns="91440" bIns="45720" numCol="1">
                  <a:prstTxWarp prst="textCircle">
                    <a:avLst>
                      <a:gd name="adj" fmla="val 7085040"/>
                    </a:avLst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Pulse modes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8EC61A82-BE8F-418A-B24B-B51A2618D294}"/>
                    </a:ext>
                  </a:extLst>
                </p:cNvPr>
                <p:cNvSpPr/>
                <p:nvPr/>
              </p:nvSpPr>
              <p:spPr>
                <a:xfrm rot="3305587">
                  <a:off x="3588214" y="939094"/>
                  <a:ext cx="4983758" cy="4979422"/>
                </a:xfrm>
                <a:prstGeom prst="rect">
                  <a:avLst/>
                </a:prstGeom>
                <a:noFill/>
              </p:spPr>
              <p:txBody>
                <a:bodyPr spcFirstLastPara="1" wrap="none" lIns="91440" tIns="45720" rIns="91440" bIns="45720" numCol="1">
                  <a:prstTxWarp prst="textCircle">
                    <a:avLst>
                      <a:gd name="adj" fmla="val 7085040"/>
                    </a:avLst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Source engineering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37E9D2D9-68B0-48B4-87EA-E8158154B525}"/>
                    </a:ext>
                  </a:extLst>
                </p:cNvPr>
                <p:cNvSpPr/>
                <p:nvPr/>
              </p:nvSpPr>
              <p:spPr>
                <a:xfrm rot="5400000">
                  <a:off x="3325740" y="683472"/>
                  <a:ext cx="5502538" cy="5497750"/>
                </a:xfrm>
                <a:prstGeom prst="rect">
                  <a:avLst/>
                </a:prstGeom>
                <a:noFill/>
              </p:spPr>
              <p:txBody>
                <a:bodyPr spcFirstLastPara="1" wrap="none" lIns="91440" tIns="45720" rIns="91440" bIns="45720" numCol="1">
                  <a:prstTxWarp prst="textCircle">
                    <a:avLst>
                      <a:gd name="adj" fmla="val 7085040"/>
                    </a:avLst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Quantum pulse gate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683C2130-2501-4A02-9205-D68D0F62B93D}"/>
                    </a:ext>
                  </a:extLst>
                </p:cNvPr>
                <p:cNvSpPr/>
                <p:nvPr/>
              </p:nvSpPr>
              <p:spPr>
                <a:xfrm rot="3645422">
                  <a:off x="4154644" y="1489888"/>
                  <a:ext cx="3886199" cy="3886202"/>
                </a:xfrm>
                <a:prstGeom prst="rect">
                  <a:avLst/>
                </a:prstGeom>
                <a:noFill/>
              </p:spPr>
              <p:txBody>
                <a:bodyPr spcFirstLastPara="1" wrap="none" lIns="91440" tIns="45720" rIns="91440" bIns="45720" numCol="1">
                  <a:prstTxWarp prst="textCircle">
                    <a:avLst>
                      <a:gd name="adj" fmla="val 7085040"/>
                    </a:avLst>
                  </a:prstTxWarp>
                  <a:spAutoFit/>
                </a:bodyPr>
                <a:lstStyle/>
                <a:p>
                  <a:pPr algn="ctr"/>
                  <a:r>
                    <a:rPr lang="en-US" sz="20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Ultrafast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EB6C2C47-EA66-46A9-9FE2-F1BC7C0F2767}"/>
                    </a:ext>
                  </a:extLst>
                </p:cNvPr>
                <p:cNvSpPr/>
                <p:nvPr/>
              </p:nvSpPr>
              <p:spPr>
                <a:xfrm rot="7816035">
                  <a:off x="3325741" y="675613"/>
                  <a:ext cx="5502538" cy="5497750"/>
                </a:xfrm>
                <a:prstGeom prst="rect">
                  <a:avLst/>
                </a:prstGeom>
                <a:noFill/>
              </p:spPr>
              <p:txBody>
                <a:bodyPr spcFirstLastPara="1" wrap="none" lIns="91440" tIns="45720" rIns="91440" bIns="45720" numCol="1">
                  <a:prstTxWarp prst="textCircle">
                    <a:avLst>
                      <a:gd name="adj" fmla="val 7085040"/>
                    </a:avLst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Time multiplexing</a:t>
                  </a:r>
                </a:p>
              </p:txBody>
            </p:sp>
          </p:grpSp>
        </p:grpSp>
        <p:pic>
          <p:nvPicPr>
            <p:cNvPr id="85" name="Picture 84" descr="A close up of a device&#10;&#10;Description automatically generated">
              <a:extLst>
                <a:ext uri="{FF2B5EF4-FFF2-40B4-BE49-F238E27FC236}">
                  <a16:creationId xmlns:a16="http://schemas.microsoft.com/office/drawing/2014/main" id="{88532551-F5DE-4E45-B183-64AC50FBA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27" y="121643"/>
              <a:ext cx="2980801" cy="1987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6" name="Picture 85" descr="A person wearing glasses posing for the camera&#10;&#10;Description automatically generated">
              <a:extLst>
                <a:ext uri="{FF2B5EF4-FFF2-40B4-BE49-F238E27FC236}">
                  <a16:creationId xmlns:a16="http://schemas.microsoft.com/office/drawing/2014/main" id="{ABBFE809-51A5-409F-98A6-C6D71327B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3479" y="124735"/>
              <a:ext cx="1007675" cy="144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5246EC88-7378-4CC1-B508-D2A916FDD9CF}"/>
                </a:ext>
              </a:extLst>
            </p:cNvPr>
            <p:cNvSpPr txBox="1"/>
            <p:nvPr/>
          </p:nvSpPr>
          <p:spPr>
            <a:xfrm>
              <a:off x="10926989" y="1434784"/>
              <a:ext cx="13806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FFC600"/>
                  </a:solidFill>
                  <a:latin typeface="Gill Sans MT" panose="020B0502020104020203" pitchFamily="34" charset="0"/>
                </a:rPr>
                <a:t>Benjamin</a:t>
              </a:r>
            </a:p>
            <a:p>
              <a:pPr algn="ctr"/>
              <a:r>
                <a:rPr lang="en-GB" sz="1600" b="1" dirty="0">
                  <a:solidFill>
                    <a:srgbClr val="FFC600"/>
                  </a:solidFill>
                  <a:latin typeface="Gill Sans MT" panose="020B0502020104020203" pitchFamily="34" charset="0"/>
                </a:rPr>
                <a:t>Brecht</a:t>
              </a:r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49C14818-8C8F-48F3-8C93-4659A0824F7C}"/>
              </a:ext>
            </a:extLst>
          </p:cNvPr>
          <p:cNvSpPr/>
          <p:nvPr userDrawn="1"/>
        </p:nvSpPr>
        <p:spPr>
          <a:xfrm>
            <a:off x="5454614" y="2770290"/>
            <a:ext cx="1289458" cy="12894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2">
                  <a:lumMod val="10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132127F2-88A0-4AFF-BE90-15D36720A6C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013" y="2905625"/>
            <a:ext cx="102543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2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3829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twor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>
            <a:extLst>
              <a:ext uri="{FF2B5EF4-FFF2-40B4-BE49-F238E27FC236}">
                <a16:creationId xmlns:a16="http://schemas.microsoft.com/office/drawing/2014/main" id="{1056934B-2440-41F3-914A-04E5DC806886}"/>
              </a:ext>
            </a:extLst>
          </p:cNvPr>
          <p:cNvSpPr txBox="1"/>
          <p:nvPr userDrawn="1"/>
        </p:nvSpPr>
        <p:spPr>
          <a:xfrm>
            <a:off x="7549666" y="6417451"/>
            <a:ext cx="3872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</a:rPr>
              <a:t>© Paderborn University,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</a:rPr>
              <a:t>Besim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</a:rPr>
              <a:t>Mazhiqi</a:t>
            </a:r>
            <a:endParaRPr lang="en-GB" dirty="0">
              <a:solidFill>
                <a:schemeClr val="bg2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D056481-5BE3-46FA-AC80-F4F26DE5C34F}"/>
              </a:ext>
            </a:extLst>
          </p:cNvPr>
          <p:cNvGrpSpPr/>
          <p:nvPr/>
        </p:nvGrpSpPr>
        <p:grpSpPr>
          <a:xfrm>
            <a:off x="3086577" y="419955"/>
            <a:ext cx="6022166" cy="6022166"/>
            <a:chOff x="3086577" y="419955"/>
            <a:chExt cx="6022166" cy="6022166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12DA1C98-B74D-44EF-BE3B-DD05F8B4EBF1}"/>
                </a:ext>
              </a:extLst>
            </p:cNvPr>
            <p:cNvGrpSpPr/>
            <p:nvPr/>
          </p:nvGrpSpPr>
          <p:grpSpPr>
            <a:xfrm>
              <a:off x="3086577" y="419955"/>
              <a:ext cx="6022166" cy="6022166"/>
              <a:chOff x="3086577" y="419955"/>
              <a:chExt cx="6022166" cy="6022166"/>
            </a:xfrm>
          </p:grpSpPr>
          <p:sp>
            <p:nvSpPr>
              <p:cNvPr id="85" name="Partial Circle 84">
                <a:extLst>
                  <a:ext uri="{FF2B5EF4-FFF2-40B4-BE49-F238E27FC236}">
                    <a16:creationId xmlns:a16="http://schemas.microsoft.com/office/drawing/2014/main" id="{AE41AFD4-766E-4EB9-8E0B-A2A355A12CF1}"/>
                  </a:ext>
                </a:extLst>
              </p:cNvPr>
              <p:cNvSpPr/>
              <p:nvPr/>
            </p:nvSpPr>
            <p:spPr>
              <a:xfrm rot="18000000">
                <a:off x="3086577" y="419955"/>
                <a:ext cx="6022166" cy="6022166"/>
              </a:xfrm>
              <a:prstGeom prst="pie">
                <a:avLst>
                  <a:gd name="adj1" fmla="val 16229198"/>
                  <a:gd name="adj2" fmla="val 1796561"/>
                </a:avLst>
              </a:prstGeom>
              <a:solidFill>
                <a:srgbClr val="FFC600">
                  <a:alpha val="50196"/>
                </a:srgbClr>
              </a:solidFill>
              <a:ln w="19050">
                <a:solidFill>
                  <a:schemeClr val="bg2">
                    <a:alpha val="25098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bg2">
                      <a:lumMod val="10000"/>
                    </a:schemeClr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86" name="Partial Circle 85">
                <a:extLst>
                  <a:ext uri="{FF2B5EF4-FFF2-40B4-BE49-F238E27FC236}">
                    <a16:creationId xmlns:a16="http://schemas.microsoft.com/office/drawing/2014/main" id="{B92C14C0-9D9B-4754-8F2B-B06144BF25C3}"/>
                  </a:ext>
                </a:extLst>
              </p:cNvPr>
              <p:cNvSpPr/>
              <p:nvPr/>
            </p:nvSpPr>
            <p:spPr>
              <a:xfrm rot="18000000">
                <a:off x="3915774" y="1242291"/>
                <a:ext cx="4346888" cy="4346888"/>
              </a:xfrm>
              <a:prstGeom prst="pie">
                <a:avLst>
                  <a:gd name="adj1" fmla="val 16229198"/>
                  <a:gd name="adj2" fmla="val 1815386"/>
                </a:avLst>
              </a:prstGeom>
              <a:solidFill>
                <a:srgbClr val="FFC600">
                  <a:alpha val="74902"/>
                </a:srgbClr>
              </a:solidFill>
              <a:ln w="19050">
                <a:solidFill>
                  <a:schemeClr val="bg2">
                    <a:alpha val="50196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2">
                      <a:lumMod val="10000"/>
                    </a:schemeClr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87" name="Partial Circle 86">
                <a:extLst>
                  <a:ext uri="{FF2B5EF4-FFF2-40B4-BE49-F238E27FC236}">
                    <a16:creationId xmlns:a16="http://schemas.microsoft.com/office/drawing/2014/main" id="{95F6C8CA-69A2-40AD-A153-107FD9F5C488}"/>
                  </a:ext>
                </a:extLst>
              </p:cNvPr>
              <p:cNvSpPr/>
              <p:nvPr/>
            </p:nvSpPr>
            <p:spPr>
              <a:xfrm rot="18000000">
                <a:off x="4374311" y="1689841"/>
                <a:ext cx="3439886" cy="3439886"/>
              </a:xfrm>
              <a:prstGeom prst="pie">
                <a:avLst>
                  <a:gd name="adj1" fmla="val 16229198"/>
                  <a:gd name="adj2" fmla="val 1853618"/>
                </a:avLst>
              </a:prstGeom>
              <a:solidFill>
                <a:srgbClr val="FFC600"/>
              </a:solidFill>
              <a:ln w="1905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bg2">
                      <a:lumMod val="10000"/>
                    </a:schemeClr>
                  </a:solidFill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55E83797-BAC8-4FA4-92AD-616D82E15815}"/>
                </a:ext>
              </a:extLst>
            </p:cNvPr>
            <p:cNvGrpSpPr/>
            <p:nvPr/>
          </p:nvGrpSpPr>
          <p:grpSpPr>
            <a:xfrm>
              <a:off x="3328134" y="673219"/>
              <a:ext cx="5504320" cy="5510800"/>
              <a:chOff x="3328134" y="673219"/>
              <a:chExt cx="5504320" cy="5510800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4908175C-5AFE-4A3B-BFB5-FD17AB0372D3}"/>
                  </a:ext>
                </a:extLst>
              </p:cNvPr>
              <p:cNvSpPr/>
              <p:nvPr/>
            </p:nvSpPr>
            <p:spPr>
              <a:xfrm rot="5400000">
                <a:off x="4621784" y="1962398"/>
                <a:ext cx="2951921" cy="2951922"/>
              </a:xfrm>
              <a:prstGeom prst="rect">
                <a:avLst/>
              </a:prstGeom>
              <a:noFill/>
            </p:spPr>
            <p:txBody>
              <a:bodyPr spcFirstLastPara="1" wrap="none" lIns="91440" tIns="45720" rIns="91440" bIns="45720" numCol="1">
                <a:prstTxWarp prst="textCircle">
                  <a:avLst>
                    <a:gd name="adj" fmla="val 7085040"/>
                  </a:avLst>
                </a:prstTxWarp>
                <a:spAutoFit/>
              </a:bodyPr>
              <a:lstStyle/>
              <a:p>
                <a:pPr algn="ctr"/>
                <a:r>
                  <a:rPr lang="en-US" sz="2800" b="1" dirty="0">
                    <a:ln w="0"/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ill Sans MT" panose="020B0502020104020203" pitchFamily="34" charset="0"/>
                  </a:rPr>
                  <a:t>Networks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A9C4697B-B9D9-4F19-93AA-A271B2D5B64D}"/>
                  </a:ext>
                </a:extLst>
              </p:cNvPr>
              <p:cNvSpPr/>
              <p:nvPr/>
            </p:nvSpPr>
            <p:spPr>
              <a:xfrm rot="7010043">
                <a:off x="4154645" y="1495258"/>
                <a:ext cx="3886199" cy="3886202"/>
              </a:xfrm>
              <a:prstGeom prst="rect">
                <a:avLst/>
              </a:prstGeom>
              <a:noFill/>
            </p:spPr>
            <p:txBody>
              <a:bodyPr spcFirstLastPara="1" wrap="none" lIns="91440" tIns="45720" rIns="91440" bIns="45720" numCol="1">
                <a:prstTxWarp prst="textCircle">
                  <a:avLst>
                    <a:gd name="adj" fmla="val 7085040"/>
                  </a:avLst>
                </a:prstTxWarp>
                <a:spAutoFit/>
              </a:bodyPr>
              <a:lstStyle/>
              <a:p>
                <a:pPr algn="ctr"/>
                <a:r>
                  <a:rPr lang="en-US" sz="2000" dirty="0">
                    <a:ln w="0"/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rPr>
                  <a:t>Quantum walks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E055E6D7-F1DB-4B91-8024-BCA298A1C88B}"/>
                  </a:ext>
                </a:extLst>
              </p:cNvPr>
              <p:cNvSpPr/>
              <p:nvPr/>
            </p:nvSpPr>
            <p:spPr>
              <a:xfrm rot="5870573">
                <a:off x="3606817" y="958608"/>
                <a:ext cx="4962058" cy="4957740"/>
              </a:xfrm>
              <a:prstGeom prst="rect">
                <a:avLst/>
              </a:prstGeom>
              <a:noFill/>
            </p:spPr>
            <p:txBody>
              <a:bodyPr spcFirstLastPara="1" wrap="none" lIns="91440" tIns="45720" rIns="91440" bIns="45720" numCol="1">
                <a:prstTxWarp prst="textCircle">
                  <a:avLst>
                    <a:gd name="adj" fmla="val 7085040"/>
                  </a:avLst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n w="0"/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rPr>
                  <a:t>Quantum metrology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AF2BAFA1-C8C2-4D85-87BB-AD66CC8F075C}"/>
                  </a:ext>
                </a:extLst>
              </p:cNvPr>
              <p:cNvSpPr/>
              <p:nvPr/>
            </p:nvSpPr>
            <p:spPr>
              <a:xfrm rot="3159028">
                <a:off x="3333093" y="684658"/>
                <a:ext cx="5501754" cy="5496968"/>
              </a:xfrm>
              <a:prstGeom prst="rect">
                <a:avLst/>
              </a:prstGeom>
              <a:noFill/>
            </p:spPr>
            <p:txBody>
              <a:bodyPr spcFirstLastPara="1" wrap="none" lIns="91440" tIns="45720" rIns="91440" bIns="45720" numCol="1">
                <a:prstTxWarp prst="textCircle">
                  <a:avLst>
                    <a:gd name="adj" fmla="val 7085040"/>
                  </a:avLst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n w="0"/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rPr>
                  <a:t>Topological effects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6673177A-FABD-43C4-B848-41E92D05CFCC}"/>
                  </a:ext>
                </a:extLst>
              </p:cNvPr>
              <p:cNvSpPr/>
              <p:nvPr/>
            </p:nvSpPr>
            <p:spPr>
              <a:xfrm rot="8163555">
                <a:off x="3588215" y="939095"/>
                <a:ext cx="4983758" cy="4979422"/>
              </a:xfrm>
              <a:prstGeom prst="rect">
                <a:avLst/>
              </a:prstGeom>
              <a:noFill/>
            </p:spPr>
            <p:txBody>
              <a:bodyPr spcFirstLastPara="1" wrap="none" lIns="91440" tIns="45720" rIns="91440" bIns="45720" numCol="1">
                <a:prstTxWarp prst="textCircle">
                  <a:avLst>
                    <a:gd name="adj" fmla="val 7085040"/>
                  </a:avLst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n w="0"/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rPr>
                  <a:t>Pulse modes</a:t>
                </a: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03AE4091-6E54-4691-BD75-173A1E06CDDC}"/>
                  </a:ext>
                </a:extLst>
              </p:cNvPr>
              <p:cNvSpPr/>
              <p:nvPr/>
            </p:nvSpPr>
            <p:spPr>
              <a:xfrm rot="3305587">
                <a:off x="3588214" y="939094"/>
                <a:ext cx="4983758" cy="4979422"/>
              </a:xfrm>
              <a:prstGeom prst="rect">
                <a:avLst/>
              </a:prstGeom>
              <a:noFill/>
            </p:spPr>
            <p:txBody>
              <a:bodyPr spcFirstLastPara="1" wrap="none" lIns="91440" tIns="45720" rIns="91440" bIns="45720" numCol="1">
                <a:prstTxWarp prst="textCircle">
                  <a:avLst>
                    <a:gd name="adj" fmla="val 7085040"/>
                  </a:avLst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n w="0"/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rPr>
                  <a:t>Source engineering</a:t>
                </a: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1FD9D9B-D756-473A-97C7-43F91F55A7A9}"/>
                  </a:ext>
                </a:extLst>
              </p:cNvPr>
              <p:cNvSpPr/>
              <p:nvPr userDrawn="1"/>
            </p:nvSpPr>
            <p:spPr>
              <a:xfrm rot="5400000">
                <a:off x="3325740" y="683472"/>
                <a:ext cx="5502538" cy="5497750"/>
              </a:xfrm>
              <a:prstGeom prst="rect">
                <a:avLst/>
              </a:prstGeom>
              <a:noFill/>
            </p:spPr>
            <p:txBody>
              <a:bodyPr spcFirstLastPara="1" wrap="none" lIns="91440" tIns="45720" rIns="91440" bIns="45720" numCol="1">
                <a:prstTxWarp prst="textCircle">
                  <a:avLst>
                    <a:gd name="adj" fmla="val 7085040"/>
                  </a:avLst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n w="0"/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rPr>
                  <a:t>Quantum pulse gate</a:t>
                </a: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B99F37C-F380-46F9-84F1-AFC17DB345F2}"/>
                  </a:ext>
                </a:extLst>
              </p:cNvPr>
              <p:cNvSpPr/>
              <p:nvPr/>
            </p:nvSpPr>
            <p:spPr>
              <a:xfrm rot="3645422">
                <a:off x="4154644" y="1489888"/>
                <a:ext cx="3886199" cy="3886202"/>
              </a:xfrm>
              <a:prstGeom prst="rect">
                <a:avLst/>
              </a:prstGeom>
              <a:noFill/>
            </p:spPr>
            <p:txBody>
              <a:bodyPr spcFirstLastPara="1" wrap="none" lIns="91440" tIns="45720" rIns="91440" bIns="45720" numCol="1">
                <a:prstTxWarp prst="textCircle">
                  <a:avLst>
                    <a:gd name="adj" fmla="val 7085040"/>
                  </a:avLst>
                </a:prstTxWarp>
                <a:spAutoFit/>
              </a:bodyPr>
              <a:lstStyle/>
              <a:p>
                <a:pPr algn="ctr"/>
                <a:r>
                  <a:rPr lang="en-US" sz="2000" dirty="0">
                    <a:ln w="0"/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rPr>
                  <a:t>Ultrafast</a:t>
                </a: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16317A19-8D5C-4392-8EDE-8643FF15157C}"/>
                  </a:ext>
                </a:extLst>
              </p:cNvPr>
              <p:cNvSpPr/>
              <p:nvPr/>
            </p:nvSpPr>
            <p:spPr>
              <a:xfrm rot="7816035">
                <a:off x="3325741" y="675613"/>
                <a:ext cx="5502538" cy="5497750"/>
              </a:xfrm>
              <a:prstGeom prst="rect">
                <a:avLst/>
              </a:prstGeom>
              <a:noFill/>
            </p:spPr>
            <p:txBody>
              <a:bodyPr spcFirstLastPara="1" wrap="none" lIns="91440" tIns="45720" rIns="91440" bIns="45720" numCol="1">
                <a:prstTxWarp prst="textCircle">
                  <a:avLst>
                    <a:gd name="adj" fmla="val 7085040"/>
                  </a:avLst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n w="0"/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rPr>
                  <a:t>Time multiplexing</a:t>
                </a:r>
              </a:p>
            </p:txBody>
          </p:sp>
        </p:grpSp>
      </p:grpSp>
      <p:pic>
        <p:nvPicPr>
          <p:cNvPr id="71" name="Picture 70" descr="A close up of a device&#10;&#10;Description automatically generated">
            <a:extLst>
              <a:ext uri="{FF2B5EF4-FFF2-40B4-BE49-F238E27FC236}">
                <a16:creationId xmlns:a16="http://schemas.microsoft.com/office/drawing/2014/main" id="{54584880-9C4C-4217-B22A-281798C4FC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27" y="121643"/>
            <a:ext cx="2980801" cy="198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" name="Picture 71" descr="A person wearing glasses posing for the camera&#10;&#10;Description automatically generated">
            <a:extLst>
              <a:ext uri="{FF2B5EF4-FFF2-40B4-BE49-F238E27FC236}">
                <a16:creationId xmlns:a16="http://schemas.microsoft.com/office/drawing/2014/main" id="{6164D2A3-F0F5-4CB4-87E3-BCAB988A4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479" y="124735"/>
            <a:ext cx="1007675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DCA37994-7525-4385-A59A-B3323056113E}"/>
              </a:ext>
            </a:extLst>
          </p:cNvPr>
          <p:cNvSpPr txBox="1"/>
          <p:nvPr/>
        </p:nvSpPr>
        <p:spPr>
          <a:xfrm>
            <a:off x="10926989" y="1434784"/>
            <a:ext cx="1380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C600"/>
                </a:solidFill>
                <a:latin typeface="Gill Sans MT" panose="020B0502020104020203" pitchFamily="34" charset="0"/>
              </a:rPr>
              <a:t>Benjamin</a:t>
            </a:r>
          </a:p>
          <a:p>
            <a:pPr algn="ctr"/>
            <a:r>
              <a:rPr lang="en-GB" sz="1600" b="1" dirty="0">
                <a:solidFill>
                  <a:srgbClr val="FFC600"/>
                </a:solidFill>
                <a:latin typeface="Gill Sans MT" panose="020B0502020104020203" pitchFamily="34" charset="0"/>
              </a:rPr>
              <a:t>Brecht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D104A187-E26D-45E3-BE72-A30AEEB437AD}"/>
              </a:ext>
            </a:extLst>
          </p:cNvPr>
          <p:cNvSpPr/>
          <p:nvPr userDrawn="1"/>
        </p:nvSpPr>
        <p:spPr>
          <a:xfrm>
            <a:off x="5454614" y="2770290"/>
            <a:ext cx="1289458" cy="12894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2">
                  <a:lumMod val="10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3078E9D6-DE85-4856-A3F5-64DE484B07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013" y="2905625"/>
            <a:ext cx="102543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0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>
            <a:extLst>
              <a:ext uri="{FF2B5EF4-FFF2-40B4-BE49-F238E27FC236}">
                <a16:creationId xmlns:a16="http://schemas.microsoft.com/office/drawing/2014/main" id="{8D92F23B-0A60-487E-8119-0F76F306757D}"/>
              </a:ext>
            </a:extLst>
          </p:cNvPr>
          <p:cNvGrpSpPr/>
          <p:nvPr userDrawn="1"/>
        </p:nvGrpSpPr>
        <p:grpSpPr>
          <a:xfrm>
            <a:off x="3083171" y="120660"/>
            <a:ext cx="8976228" cy="6317386"/>
            <a:chOff x="3083171" y="120660"/>
            <a:chExt cx="8976228" cy="6317386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E8EA8F38-9629-4D59-87FF-D3AE9BA9249A}"/>
                </a:ext>
              </a:extLst>
            </p:cNvPr>
            <p:cNvGrpSpPr/>
            <p:nvPr/>
          </p:nvGrpSpPr>
          <p:grpSpPr>
            <a:xfrm>
              <a:off x="3083171" y="415880"/>
              <a:ext cx="6022166" cy="6022166"/>
              <a:chOff x="3083171" y="415880"/>
              <a:chExt cx="6022166" cy="6022166"/>
            </a:xfrm>
          </p:grpSpPr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2963AEB2-5067-425F-8AB2-AB32E61DDCFA}"/>
                  </a:ext>
                </a:extLst>
              </p:cNvPr>
              <p:cNvGrpSpPr/>
              <p:nvPr/>
            </p:nvGrpSpPr>
            <p:grpSpPr>
              <a:xfrm>
                <a:off x="3083171" y="415880"/>
                <a:ext cx="6022166" cy="6022166"/>
                <a:chOff x="3083171" y="415880"/>
                <a:chExt cx="6022166" cy="6022166"/>
              </a:xfrm>
            </p:grpSpPr>
            <p:sp>
              <p:nvSpPr>
                <p:cNvPr id="110" name="Partial Circle 109">
                  <a:extLst>
                    <a:ext uri="{FF2B5EF4-FFF2-40B4-BE49-F238E27FC236}">
                      <a16:creationId xmlns:a16="http://schemas.microsoft.com/office/drawing/2014/main" id="{92A6DC28-D636-4CA4-AFDD-A875CA188BDC}"/>
                    </a:ext>
                  </a:extLst>
                </p:cNvPr>
                <p:cNvSpPr/>
                <p:nvPr/>
              </p:nvSpPr>
              <p:spPr>
                <a:xfrm rot="3600000">
                  <a:off x="3083171" y="415880"/>
                  <a:ext cx="6022166" cy="6022166"/>
                </a:xfrm>
                <a:prstGeom prst="pie">
                  <a:avLst>
                    <a:gd name="adj1" fmla="val 16204782"/>
                    <a:gd name="adj2" fmla="val 1815386"/>
                  </a:avLst>
                </a:prstGeom>
                <a:solidFill>
                  <a:srgbClr val="00205B">
                    <a:alpha val="25098"/>
                  </a:srgbClr>
                </a:solidFill>
                <a:ln w="190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  <p:sp>
              <p:nvSpPr>
                <p:cNvPr id="111" name="Partial Circle 110">
                  <a:extLst>
                    <a:ext uri="{FF2B5EF4-FFF2-40B4-BE49-F238E27FC236}">
                      <a16:creationId xmlns:a16="http://schemas.microsoft.com/office/drawing/2014/main" id="{CFFC981B-85AA-43BE-80C5-580AAF0CF880}"/>
                    </a:ext>
                  </a:extLst>
                </p:cNvPr>
                <p:cNvSpPr/>
                <p:nvPr/>
              </p:nvSpPr>
              <p:spPr>
                <a:xfrm rot="3600000">
                  <a:off x="3919266" y="1242291"/>
                  <a:ext cx="4346888" cy="4346888"/>
                </a:xfrm>
                <a:prstGeom prst="pie">
                  <a:avLst>
                    <a:gd name="adj1" fmla="val 16225512"/>
                    <a:gd name="adj2" fmla="val 1815386"/>
                  </a:avLst>
                </a:prstGeom>
                <a:solidFill>
                  <a:srgbClr val="00205B">
                    <a:alpha val="50196"/>
                  </a:srgbClr>
                </a:solidFill>
                <a:ln w="190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  <p:sp>
              <p:nvSpPr>
                <p:cNvPr id="112" name="Partial Circle 111">
                  <a:extLst>
                    <a:ext uri="{FF2B5EF4-FFF2-40B4-BE49-F238E27FC236}">
                      <a16:creationId xmlns:a16="http://schemas.microsoft.com/office/drawing/2014/main" id="{A9F250BA-7AD9-470E-BAA8-B9AE1725C28A}"/>
                    </a:ext>
                  </a:extLst>
                </p:cNvPr>
                <p:cNvSpPr/>
                <p:nvPr/>
              </p:nvSpPr>
              <p:spPr>
                <a:xfrm rot="3600000">
                  <a:off x="4377803" y="1689841"/>
                  <a:ext cx="3439886" cy="3439886"/>
                </a:xfrm>
                <a:prstGeom prst="pie">
                  <a:avLst>
                    <a:gd name="adj1" fmla="val 16249262"/>
                    <a:gd name="adj2" fmla="val 1815386"/>
                  </a:avLst>
                </a:prstGeom>
                <a:solidFill>
                  <a:srgbClr val="00205B"/>
                </a:solidFill>
                <a:ln w="190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CF1A4080-CBF6-4F2D-A3B9-CB537F3AC7AE}"/>
                  </a:ext>
                </a:extLst>
              </p:cNvPr>
              <p:cNvGrpSpPr/>
              <p:nvPr/>
            </p:nvGrpSpPr>
            <p:grpSpPr>
              <a:xfrm>
                <a:off x="3330191" y="665738"/>
                <a:ext cx="5507552" cy="5512348"/>
                <a:chOff x="3330191" y="665738"/>
                <a:chExt cx="5507552" cy="5512348"/>
              </a:xfrm>
            </p:grpSpPr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358D4177-6448-4B81-93D7-C459B0D3D54F}"/>
                    </a:ext>
                  </a:extLst>
                </p:cNvPr>
                <p:cNvSpPr/>
                <p:nvPr/>
              </p:nvSpPr>
              <p:spPr>
                <a:xfrm rot="18000000">
                  <a:off x="4621784" y="1962398"/>
                  <a:ext cx="2951921" cy="295192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800" b="1" dirty="0">
                      <a:ln w="0"/>
                      <a:solidFill>
                        <a:schemeClr val="bg1">
                          <a:lumMod val="95000"/>
                        </a:schemeClr>
                      </a:solidFill>
                      <a:latin typeface="Gill Sans MT" panose="020B0502020104020203" pitchFamily="34" charset="0"/>
                    </a:rPr>
                    <a:t>Devices</a:t>
                  </a:r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81CF75FB-FE80-47E1-ACF5-E3B2B520A8BC}"/>
                    </a:ext>
                  </a:extLst>
                </p:cNvPr>
                <p:cNvSpPr/>
                <p:nvPr/>
              </p:nvSpPr>
              <p:spPr>
                <a:xfrm rot="19462649">
                  <a:off x="4161322" y="1489480"/>
                  <a:ext cx="3880102" cy="38977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000" dirty="0">
                      <a:ln w="0"/>
                      <a:solidFill>
                        <a:schemeClr val="bg1">
                          <a:lumMod val="95000"/>
                        </a:schemeClr>
                      </a:solidFill>
                      <a:latin typeface="Gill Sans MT" panose="020B0502020104020203" pitchFamily="34" charset="0"/>
                    </a:rPr>
                    <a:t>Optical circuits</a:t>
                  </a:r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E24E6D25-4802-4795-83CB-4FBDB8E17B6F}"/>
                    </a:ext>
                  </a:extLst>
                </p:cNvPr>
                <p:cNvSpPr/>
                <p:nvPr/>
              </p:nvSpPr>
              <p:spPr>
                <a:xfrm rot="15777787">
                  <a:off x="4160828" y="1489480"/>
                  <a:ext cx="3880102" cy="38977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000" dirty="0">
                      <a:ln w="0"/>
                      <a:solidFill>
                        <a:schemeClr val="bg1">
                          <a:lumMod val="95000"/>
                        </a:schemeClr>
                      </a:solidFill>
                      <a:latin typeface="Gill Sans MT" panose="020B0502020104020203" pitchFamily="34" charset="0"/>
                    </a:rPr>
                    <a:t>Modelling</a:t>
                  </a:r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451FB6E5-AC1C-4E95-B788-1D94A2A266EA}"/>
                    </a:ext>
                  </a:extLst>
                </p:cNvPr>
                <p:cNvSpPr/>
                <p:nvPr/>
              </p:nvSpPr>
              <p:spPr>
                <a:xfrm rot="20367502">
                  <a:off x="3592092" y="954660"/>
                  <a:ext cx="4983758" cy="497942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EO modulators</a:t>
                  </a:r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FB99357B-5BB2-4A8D-9EA1-9244A008BE70}"/>
                    </a:ext>
                  </a:extLst>
                </p:cNvPr>
                <p:cNvSpPr/>
                <p:nvPr/>
              </p:nvSpPr>
              <p:spPr>
                <a:xfrm rot="18000000">
                  <a:off x="3592090" y="945987"/>
                  <a:ext cx="4983758" cy="497942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Packaging</a:t>
                  </a:r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E2C84117-1996-4F78-8DBA-B1F6A0218904}"/>
                    </a:ext>
                  </a:extLst>
                </p:cNvPr>
                <p:cNvSpPr/>
                <p:nvPr/>
              </p:nvSpPr>
              <p:spPr>
                <a:xfrm rot="15515762">
                  <a:off x="3592089" y="939094"/>
                  <a:ext cx="4983758" cy="497942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 err="1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Pigtailing</a:t>
                  </a:r>
                  <a:endParaRPr lang="en-US" sz="1600" dirty="0">
                    <a:ln w="0"/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B81434CE-FB0F-46CA-AAC3-285BDB525245}"/>
                    </a:ext>
                  </a:extLst>
                </p:cNvPr>
                <p:cNvSpPr/>
                <p:nvPr/>
              </p:nvSpPr>
              <p:spPr>
                <a:xfrm rot="16370240">
                  <a:off x="3327793" y="668136"/>
                  <a:ext cx="5512348" cy="550755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 err="1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Characterisation</a:t>
                  </a:r>
                  <a:endParaRPr lang="en-US" sz="1600" dirty="0">
                    <a:ln w="0"/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9A00B6B8-A759-4903-96FC-764AA6880AD9}"/>
                    </a:ext>
                  </a:extLst>
                </p:cNvPr>
                <p:cNvSpPr/>
                <p:nvPr/>
              </p:nvSpPr>
              <p:spPr>
                <a:xfrm rot="19370325">
                  <a:off x="3339864" y="673304"/>
                  <a:ext cx="5488204" cy="54834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Multifunctional devices</a:t>
                  </a:r>
                </a:p>
              </p:txBody>
            </p:sp>
          </p:grpSp>
        </p:grpSp>
        <p:pic>
          <p:nvPicPr>
            <p:cNvPr id="97" name="Picture 96" descr="A circuit board&#10;&#10;Description automatically generated">
              <a:extLst>
                <a:ext uri="{FF2B5EF4-FFF2-40B4-BE49-F238E27FC236}">
                  <a16:creationId xmlns:a16="http://schemas.microsoft.com/office/drawing/2014/main" id="{81B02E4C-A4B6-4601-9FF1-50FACE22F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8598" y="4330878"/>
              <a:ext cx="2980801" cy="1987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8" name="Picture 97" descr="A person smiling for the camera&#10;&#10;Description automatically generated">
              <a:extLst>
                <a:ext uri="{FF2B5EF4-FFF2-40B4-BE49-F238E27FC236}">
                  <a16:creationId xmlns:a16="http://schemas.microsoft.com/office/drawing/2014/main" id="{2581F630-777A-4E6F-B84F-FA3DA6A2E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0961" y="120660"/>
              <a:ext cx="1005715" cy="144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62B39EB-5930-4581-AC08-805F4D31B3B7}"/>
                </a:ext>
              </a:extLst>
            </p:cNvPr>
            <p:cNvSpPr txBox="1"/>
            <p:nvPr/>
          </p:nvSpPr>
          <p:spPr>
            <a:xfrm>
              <a:off x="9933730" y="1442551"/>
              <a:ext cx="13806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00205B"/>
                  </a:solidFill>
                  <a:latin typeface="Gill Sans MT" panose="020B0502020104020203" pitchFamily="34" charset="0"/>
                </a:rPr>
                <a:t>Harald</a:t>
              </a:r>
            </a:p>
            <a:p>
              <a:pPr algn="ctr"/>
              <a:r>
                <a:rPr lang="en-GB" sz="1600" b="1" dirty="0">
                  <a:solidFill>
                    <a:srgbClr val="00205B"/>
                  </a:solidFill>
                  <a:latin typeface="Gill Sans MT" panose="020B0502020104020203" pitchFamily="34" charset="0"/>
                </a:rPr>
                <a:t>Herrmann</a:t>
              </a:r>
            </a:p>
          </p:txBody>
        </p: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D33F9FF9-8157-4FF0-AEE7-F0FF33FC1DC4}"/>
              </a:ext>
            </a:extLst>
          </p:cNvPr>
          <p:cNvSpPr txBox="1"/>
          <p:nvPr userDrawn="1"/>
        </p:nvSpPr>
        <p:spPr>
          <a:xfrm>
            <a:off x="7549666" y="6417451"/>
            <a:ext cx="3872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</a:rPr>
              <a:t>© Paderborn University,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</a:rPr>
              <a:t>Besim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</a:rPr>
              <a:t>Mazhiqi</a:t>
            </a:r>
            <a:endParaRPr lang="en-GB" dirty="0">
              <a:solidFill>
                <a:schemeClr val="bg2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0F0F83DA-23D6-441C-84EF-2F62477CF35C}"/>
              </a:ext>
            </a:extLst>
          </p:cNvPr>
          <p:cNvSpPr/>
          <p:nvPr userDrawn="1"/>
        </p:nvSpPr>
        <p:spPr>
          <a:xfrm>
            <a:off x="5454614" y="2770290"/>
            <a:ext cx="1289458" cy="12894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2">
                  <a:lumMod val="10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153" name="Picture 152">
            <a:extLst>
              <a:ext uri="{FF2B5EF4-FFF2-40B4-BE49-F238E27FC236}">
                <a16:creationId xmlns:a16="http://schemas.microsoft.com/office/drawing/2014/main" id="{BAF9DCFA-50A6-46B2-B983-B0C3165345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013" y="2905625"/>
            <a:ext cx="102543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7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n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C9B9EA27-7087-419E-BE7E-FAB346E0AFE3}"/>
              </a:ext>
            </a:extLst>
          </p:cNvPr>
          <p:cNvGrpSpPr/>
          <p:nvPr userDrawn="1"/>
        </p:nvGrpSpPr>
        <p:grpSpPr>
          <a:xfrm>
            <a:off x="220463" y="120660"/>
            <a:ext cx="10017484" cy="6553906"/>
            <a:chOff x="220463" y="120660"/>
            <a:chExt cx="10017484" cy="6553906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B24A51D-5E0E-45EB-A901-B1D014B0D587}"/>
                </a:ext>
              </a:extLst>
            </p:cNvPr>
            <p:cNvGrpSpPr/>
            <p:nvPr/>
          </p:nvGrpSpPr>
          <p:grpSpPr>
            <a:xfrm>
              <a:off x="3099646" y="399211"/>
              <a:ext cx="6022166" cy="6022166"/>
              <a:chOff x="3099646" y="399211"/>
              <a:chExt cx="6022166" cy="6022166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EED55801-04E3-4357-911B-8D2083CC851B}"/>
                  </a:ext>
                </a:extLst>
              </p:cNvPr>
              <p:cNvGrpSpPr/>
              <p:nvPr/>
            </p:nvGrpSpPr>
            <p:grpSpPr>
              <a:xfrm>
                <a:off x="3099646" y="399211"/>
                <a:ext cx="6022166" cy="6022166"/>
                <a:chOff x="3099646" y="399211"/>
                <a:chExt cx="6022166" cy="6022166"/>
              </a:xfrm>
            </p:grpSpPr>
            <p:sp>
              <p:nvSpPr>
                <p:cNvPr id="59" name="Partial Circle 58">
                  <a:extLst>
                    <a:ext uri="{FF2B5EF4-FFF2-40B4-BE49-F238E27FC236}">
                      <a16:creationId xmlns:a16="http://schemas.microsoft.com/office/drawing/2014/main" id="{8B26BE3D-BC5A-4BE5-89B8-B51A211E046D}"/>
                    </a:ext>
                  </a:extLst>
                </p:cNvPr>
                <p:cNvSpPr/>
                <p:nvPr/>
              </p:nvSpPr>
              <p:spPr>
                <a:xfrm rot="10800000">
                  <a:off x="3099646" y="399211"/>
                  <a:ext cx="6022166" cy="6022166"/>
                </a:xfrm>
                <a:prstGeom prst="pie">
                  <a:avLst>
                    <a:gd name="adj1" fmla="val 16218070"/>
                    <a:gd name="adj2" fmla="val 1815386"/>
                  </a:avLst>
                </a:prstGeom>
                <a:solidFill>
                  <a:srgbClr val="00A3E0">
                    <a:alpha val="25098"/>
                  </a:srgbClr>
                </a:solidFill>
                <a:ln w="190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  <p:sp>
              <p:nvSpPr>
                <p:cNvPr id="60" name="Partial Circle 59">
                  <a:extLst>
                    <a:ext uri="{FF2B5EF4-FFF2-40B4-BE49-F238E27FC236}">
                      <a16:creationId xmlns:a16="http://schemas.microsoft.com/office/drawing/2014/main" id="{AD32390E-9C10-467E-9CA8-9B57888D6527}"/>
                    </a:ext>
                  </a:extLst>
                </p:cNvPr>
                <p:cNvSpPr/>
                <p:nvPr/>
              </p:nvSpPr>
              <p:spPr>
                <a:xfrm rot="10800000">
                  <a:off x="3932163" y="1229697"/>
                  <a:ext cx="4346888" cy="4346888"/>
                </a:xfrm>
                <a:prstGeom prst="pie">
                  <a:avLst>
                    <a:gd name="adj1" fmla="val 16213942"/>
                    <a:gd name="adj2" fmla="val 1815386"/>
                  </a:avLst>
                </a:prstGeom>
                <a:solidFill>
                  <a:srgbClr val="00A3E0">
                    <a:alpha val="50196"/>
                  </a:srgbClr>
                </a:solidFill>
                <a:ln w="190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  <p:sp>
              <p:nvSpPr>
                <p:cNvPr id="61" name="Partial Circle 60">
                  <a:extLst>
                    <a:ext uri="{FF2B5EF4-FFF2-40B4-BE49-F238E27FC236}">
                      <a16:creationId xmlns:a16="http://schemas.microsoft.com/office/drawing/2014/main" id="{83127442-10FC-4EC5-A95B-8E1558C35608}"/>
                    </a:ext>
                  </a:extLst>
                </p:cNvPr>
                <p:cNvSpPr/>
                <p:nvPr/>
              </p:nvSpPr>
              <p:spPr>
                <a:xfrm rot="10800000">
                  <a:off x="4390700" y="1677247"/>
                  <a:ext cx="3439886" cy="3439886"/>
                </a:xfrm>
                <a:prstGeom prst="pie">
                  <a:avLst>
                    <a:gd name="adj1" fmla="val 16202207"/>
                    <a:gd name="adj2" fmla="val 1815386"/>
                  </a:avLst>
                </a:prstGeom>
                <a:solidFill>
                  <a:srgbClr val="00A3E0"/>
                </a:solidFill>
                <a:ln w="190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0A29B1C1-1320-4BE4-AD5B-58B4188BB6E1}"/>
                  </a:ext>
                </a:extLst>
              </p:cNvPr>
              <p:cNvGrpSpPr/>
              <p:nvPr/>
            </p:nvGrpSpPr>
            <p:grpSpPr>
              <a:xfrm>
                <a:off x="3348469" y="629791"/>
                <a:ext cx="5515494" cy="5526442"/>
                <a:chOff x="3348469" y="629791"/>
                <a:chExt cx="5515494" cy="5526442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DC4CE55A-20BC-4530-95FA-30EE2631F1F6}"/>
                    </a:ext>
                  </a:extLst>
                </p:cNvPr>
                <p:cNvSpPr/>
                <p:nvPr/>
              </p:nvSpPr>
              <p:spPr>
                <a:xfrm rot="3600000">
                  <a:off x="4634767" y="1945729"/>
                  <a:ext cx="2951921" cy="295192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800" b="1" dirty="0">
                      <a:ln w="0"/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ill Sans MT" panose="020B0502020104020203" pitchFamily="34" charset="0"/>
                    </a:rPr>
                    <a:t>Technology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01FAE250-E01A-4E1C-A895-CFF34DAA1894}"/>
                    </a:ext>
                  </a:extLst>
                </p:cNvPr>
                <p:cNvSpPr/>
                <p:nvPr/>
              </p:nvSpPr>
              <p:spPr>
                <a:xfrm rot="6363148">
                  <a:off x="4174797" y="1475610"/>
                  <a:ext cx="3880102" cy="38977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0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LNOI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3D0AB4C7-010F-41B4-93FC-35CA7B46CD89}"/>
                    </a:ext>
                  </a:extLst>
                </p:cNvPr>
                <p:cNvSpPr/>
                <p:nvPr/>
              </p:nvSpPr>
              <p:spPr>
                <a:xfrm rot="1266262">
                  <a:off x="4174799" y="1472811"/>
                  <a:ext cx="3880102" cy="38977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0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KTiOPO</a:t>
                  </a:r>
                  <a:r>
                    <a:rPr lang="en-US" sz="2000" baseline="-250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4</a:t>
                  </a:r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AD8A633C-F239-4406-9C74-FA19EBBD461C}"/>
                    </a:ext>
                  </a:extLst>
                </p:cNvPr>
                <p:cNvSpPr/>
                <p:nvPr/>
              </p:nvSpPr>
              <p:spPr>
                <a:xfrm rot="5931911">
                  <a:off x="3588241" y="928154"/>
                  <a:ext cx="5010458" cy="4999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Periodic poling</a:t>
                  </a: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DA4F4828-99A6-4329-A472-C4DBBC015EA5}"/>
                    </a:ext>
                  </a:extLst>
                </p:cNvPr>
                <p:cNvSpPr/>
                <p:nvPr/>
              </p:nvSpPr>
              <p:spPr>
                <a:xfrm rot="1496228">
                  <a:off x="3348469" y="664827"/>
                  <a:ext cx="5503538" cy="549106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Sputtering (e.g. electrodes)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494F8F1D-A318-4F42-BBF0-69EB09097CE1}"/>
                    </a:ext>
                  </a:extLst>
                </p:cNvPr>
                <p:cNvSpPr/>
                <p:nvPr/>
              </p:nvSpPr>
              <p:spPr>
                <a:xfrm rot="3573803">
                  <a:off x="3611743" y="915455"/>
                  <a:ext cx="4983757" cy="497245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Waveguides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FF783498-4B70-483F-8614-561E7A91E036}"/>
                    </a:ext>
                  </a:extLst>
                </p:cNvPr>
                <p:cNvSpPr/>
                <p:nvPr/>
              </p:nvSpPr>
              <p:spPr>
                <a:xfrm rot="4805288">
                  <a:off x="3343785" y="636055"/>
                  <a:ext cx="5526442" cy="55139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Dielectric coatings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34336900-1B1D-44CD-A0B0-BCF9D9F602C5}"/>
                    </a:ext>
                  </a:extLst>
                </p:cNvPr>
                <p:cNvSpPr/>
                <p:nvPr/>
              </p:nvSpPr>
              <p:spPr>
                <a:xfrm rot="1246549">
                  <a:off x="3604975" y="930244"/>
                  <a:ext cx="4983757" cy="497245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Bonding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67AE03D3-A535-48E6-B10B-9ED121B704E9}"/>
                    </a:ext>
                  </a:extLst>
                </p:cNvPr>
                <p:cNvSpPr/>
                <p:nvPr/>
              </p:nvSpPr>
              <p:spPr>
                <a:xfrm rot="3795453">
                  <a:off x="4181212" y="1475610"/>
                  <a:ext cx="3880102" cy="38977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0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LiNbO</a:t>
                  </a:r>
                  <a:r>
                    <a:rPr lang="en-US" sz="2000" baseline="-25000" dirty="0">
                      <a:ln w="0"/>
                      <a:solidFill>
                        <a:schemeClr val="bg2">
                          <a:lumMod val="10000"/>
                        </a:schemeClr>
                      </a:solidFill>
                      <a:latin typeface="Gill Sans MT" panose="020B0502020104020203" pitchFamily="34" charset="0"/>
                    </a:rPr>
                    <a:t>3</a:t>
                  </a:r>
                </a:p>
              </p:txBody>
            </p:sp>
          </p:grp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6087852-BFF1-4241-8D97-F43D17486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63" y="4688049"/>
              <a:ext cx="2648691" cy="19865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6" name="Picture 45" descr="A person wearing glasses and looking at the camera&#10;&#10;Description automatically generated">
              <a:extLst>
                <a:ext uri="{FF2B5EF4-FFF2-40B4-BE49-F238E27FC236}">
                  <a16:creationId xmlns:a16="http://schemas.microsoft.com/office/drawing/2014/main" id="{632A1D52-052B-4245-8282-BBB9ABA90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7151" y="120660"/>
              <a:ext cx="1007674" cy="144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0272875-EF5F-427B-89DE-2A3EA3081CF7}"/>
                </a:ext>
              </a:extLst>
            </p:cNvPr>
            <p:cNvSpPr txBox="1"/>
            <p:nvPr/>
          </p:nvSpPr>
          <p:spPr>
            <a:xfrm>
              <a:off x="8997071" y="1440515"/>
              <a:ext cx="12408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00A3E0"/>
                  </a:solidFill>
                  <a:latin typeface="Gill Sans MT" panose="020B0502020104020203" pitchFamily="34" charset="0"/>
                </a:rPr>
                <a:t>Christof</a:t>
              </a:r>
            </a:p>
            <a:p>
              <a:pPr algn="ctr"/>
              <a:r>
                <a:rPr lang="en-GB" sz="1600" b="1" dirty="0">
                  <a:solidFill>
                    <a:srgbClr val="00A3E0"/>
                  </a:solidFill>
                  <a:latin typeface="Gill Sans MT" panose="020B0502020104020203" pitchFamily="34" charset="0"/>
                </a:rPr>
                <a:t>Eigner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67032116-A517-460D-B695-761A4C137598}"/>
              </a:ext>
            </a:extLst>
          </p:cNvPr>
          <p:cNvSpPr txBox="1"/>
          <p:nvPr userDrawn="1"/>
        </p:nvSpPr>
        <p:spPr>
          <a:xfrm>
            <a:off x="7549666" y="6417451"/>
            <a:ext cx="3872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</a:rPr>
              <a:t>© Paderborn University,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</a:rPr>
              <a:t>Besim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</a:rPr>
              <a:t>Mazhiqi</a:t>
            </a:r>
            <a:endParaRPr lang="en-GB" dirty="0">
              <a:solidFill>
                <a:schemeClr val="bg2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C8D4B3EF-2E35-4E20-A4E5-9C0F2626F1A1}"/>
              </a:ext>
            </a:extLst>
          </p:cNvPr>
          <p:cNvSpPr/>
          <p:nvPr userDrawn="1"/>
        </p:nvSpPr>
        <p:spPr>
          <a:xfrm>
            <a:off x="5454614" y="2770290"/>
            <a:ext cx="1289458" cy="12894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2">
                  <a:lumMod val="10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23452AA2-F128-4C45-ACE9-DC5D03BBEC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013" y="2905625"/>
            <a:ext cx="102543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5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921FEC-ACED-4008-AB66-F636866FEAF3}"/>
              </a:ext>
            </a:extLst>
          </p:cNvPr>
          <p:cNvSpPr/>
          <p:nvPr userDrawn="1"/>
        </p:nvSpPr>
        <p:spPr>
          <a:xfrm>
            <a:off x="0" y="18864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5B"/>
              </a:solidFill>
            </a:endParaRP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032C3457-7171-4A96-A30E-FA88D9F41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2" y="214746"/>
            <a:ext cx="9144001" cy="539335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>
                <a:solidFill>
                  <a:schemeClr val="bg2"/>
                </a:solidFill>
                <a:latin typeface="Gill Sans MT" panose="020B0502020104020203" pitchFamily="34" charset="0"/>
              </a:rPr>
              <a:t>Click to edit Master title style</a:t>
            </a:r>
            <a:endParaRPr lang="en-GB" dirty="0">
              <a:solidFill>
                <a:schemeClr val="bg2"/>
              </a:solidFill>
              <a:latin typeface="Gill Sans MT" panose="020B0502020104020203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4E6CE00-1939-4A78-89EE-361009B754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942" y="1034549"/>
            <a:ext cx="7100147" cy="478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445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D2BC651-DB0A-4104-BB49-F38027205516}"/>
              </a:ext>
            </a:extLst>
          </p:cNvPr>
          <p:cNvSpPr/>
          <p:nvPr userDrawn="1"/>
        </p:nvSpPr>
        <p:spPr>
          <a:xfrm>
            <a:off x="0" y="18864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5B"/>
              </a:solidFill>
            </a:endParaRPr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99C37D86-B673-44D6-9C38-21D24CBC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2" y="214746"/>
            <a:ext cx="9144001" cy="539335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3200">
                <a:solidFill>
                  <a:schemeClr val="bg2"/>
                </a:solidFill>
                <a:latin typeface="Gill Sans MT" panose="020B0502020104020203" pitchFamily="34" charset="0"/>
              </a:rPr>
              <a:t>Click to edit Master title style</a:t>
            </a:r>
            <a:endParaRPr lang="en-GB" sz="3200" dirty="0">
              <a:solidFill>
                <a:schemeClr val="bg2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5A00C2-2698-45A8-9926-CB9B9AA30726}"/>
              </a:ext>
            </a:extLst>
          </p:cNvPr>
          <p:cNvGrpSpPr/>
          <p:nvPr userDrawn="1"/>
        </p:nvGrpSpPr>
        <p:grpSpPr>
          <a:xfrm>
            <a:off x="1972667" y="5898218"/>
            <a:ext cx="8246667" cy="900000"/>
            <a:chOff x="1929125" y="5898218"/>
            <a:chExt cx="8246667" cy="90000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14E2916-768A-4295-92F8-899AB9080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8696" y="5898218"/>
              <a:ext cx="1454546" cy="9000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8B92F52-F6EF-4497-8E0D-C91405A51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9125" y="5898218"/>
              <a:ext cx="898638" cy="9000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135E296-FC18-40A7-858F-7E52C125C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4758" y="5898218"/>
              <a:ext cx="940555" cy="9000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C4F1171-FDD8-4FC0-A82A-50126E598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093" y="5898218"/>
              <a:ext cx="1200000" cy="9000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D80CA51-998E-4628-8710-B3C2E48D7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027" y="5898218"/>
              <a:ext cx="1411765" cy="900000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46B7F42-F776-478E-9CAC-C3DE9BF9368C}"/>
              </a:ext>
            </a:extLst>
          </p:cNvPr>
          <p:cNvSpPr txBox="1"/>
          <p:nvPr userDrawn="1"/>
        </p:nvSpPr>
        <p:spPr>
          <a:xfrm>
            <a:off x="2567609" y="3116012"/>
            <a:ext cx="2304256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00205B"/>
                </a:solidFill>
                <a:latin typeface="Gill Sans MT" panose="020B0502020104020203" pitchFamily="34" charset="0"/>
              </a:rPr>
              <a:t>Devices</a:t>
            </a:r>
          </a:p>
          <a:p>
            <a:r>
              <a:rPr lang="en-GB" sz="1600" b="1" dirty="0">
                <a:latin typeface="Gill Sans MT" panose="020B0502020104020203" pitchFamily="34" charset="0"/>
              </a:rPr>
              <a:t>Harald Herrmann	</a:t>
            </a:r>
          </a:p>
          <a:p>
            <a:r>
              <a:rPr lang="en-GB" sz="1600" dirty="0">
                <a:latin typeface="Gill Sans MT" panose="020B0502020104020203" pitchFamily="34" charset="0"/>
              </a:rPr>
              <a:t>Kai-Hong Luo</a:t>
            </a:r>
          </a:p>
          <a:p>
            <a:r>
              <a:rPr lang="en-GB" sz="1600" dirty="0">
                <a:latin typeface="Gill Sans MT" panose="020B0502020104020203" pitchFamily="34" charset="0"/>
              </a:rPr>
              <a:t>Matteo Santandrea	</a:t>
            </a:r>
          </a:p>
          <a:p>
            <a:r>
              <a:rPr lang="en-GB" sz="1600" dirty="0">
                <a:latin typeface="Gill Sans MT" panose="020B0502020104020203" pitchFamily="34" charset="0"/>
              </a:rPr>
              <a:t>Marcello Massaro</a:t>
            </a:r>
          </a:p>
          <a:p>
            <a:r>
              <a:rPr lang="en-GB" sz="1600" dirty="0">
                <a:latin typeface="Gill Sans MT" panose="020B0502020104020203" pitchFamily="34" charset="0"/>
              </a:rPr>
              <a:t>Sebastian Brauner</a:t>
            </a:r>
          </a:p>
          <a:p>
            <a:r>
              <a:rPr lang="en-GB" sz="1600" dirty="0">
                <a:latin typeface="Gill Sans MT" panose="020B0502020104020203" pitchFamily="34" charset="0"/>
              </a:rPr>
              <a:t>Christian </a:t>
            </a:r>
            <a:r>
              <a:rPr lang="en-GB" sz="1600" dirty="0" err="1">
                <a:latin typeface="Gill Sans MT" panose="020B0502020104020203" pitchFamily="34" charset="0"/>
              </a:rPr>
              <a:t>Kießler</a:t>
            </a:r>
            <a:r>
              <a:rPr lang="en-GB" sz="1600" dirty="0">
                <a:latin typeface="Gill Sans MT" panose="020B0502020104020203" pitchFamily="34" charset="0"/>
              </a:rPr>
              <a:t>	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5FE66D-CDA7-4510-9332-965369E72A85}"/>
              </a:ext>
            </a:extLst>
          </p:cNvPr>
          <p:cNvSpPr txBox="1"/>
          <p:nvPr userDrawn="1"/>
        </p:nvSpPr>
        <p:spPr>
          <a:xfrm>
            <a:off x="2567609" y="1196752"/>
            <a:ext cx="1800200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00205B"/>
                </a:solidFill>
                <a:latin typeface="Gill Sans MT" panose="020B0502020104020203" pitchFamily="34" charset="0"/>
              </a:rPr>
              <a:t>Technology</a:t>
            </a:r>
          </a:p>
          <a:p>
            <a:r>
              <a:rPr lang="en-GB" sz="1600" b="1" dirty="0">
                <a:latin typeface="Gill Sans MT" panose="020B0502020104020203" pitchFamily="34" charset="0"/>
              </a:rPr>
              <a:t>Christof Eigner</a:t>
            </a:r>
          </a:p>
          <a:p>
            <a:r>
              <a:rPr lang="en-GB" sz="1600" dirty="0">
                <a:latin typeface="Gill Sans MT" panose="020B0502020104020203" pitchFamily="34" charset="0"/>
              </a:rPr>
              <a:t>Laura </a:t>
            </a:r>
            <a:r>
              <a:rPr lang="en-GB" sz="1600" dirty="0" err="1">
                <a:latin typeface="Gill Sans MT" panose="020B0502020104020203" pitchFamily="34" charset="0"/>
              </a:rPr>
              <a:t>Padberg</a:t>
            </a:r>
            <a:endParaRPr lang="en-GB" sz="1600" dirty="0">
              <a:latin typeface="Gill Sans MT" panose="020B0502020104020203" pitchFamily="34" charset="0"/>
            </a:endParaRPr>
          </a:p>
          <a:p>
            <a:r>
              <a:rPr lang="en-GB" sz="1600" dirty="0">
                <a:latin typeface="Gill Sans MT" panose="020B0502020104020203" pitchFamily="34" charset="0"/>
              </a:rPr>
              <a:t>Felix vom Bruch	   </a:t>
            </a:r>
          </a:p>
          <a:p>
            <a:r>
              <a:rPr lang="en-GB" sz="1600" dirty="0">
                <a:latin typeface="Gill Sans MT" panose="020B0502020104020203" pitchFamily="34" charset="0"/>
              </a:rPr>
              <a:t>Viktor Quiring</a:t>
            </a:r>
          </a:p>
          <a:p>
            <a:r>
              <a:rPr lang="en-GB" sz="1600" dirty="0" err="1">
                <a:latin typeface="Gill Sans MT" panose="020B0502020104020203" pitchFamily="34" charset="0"/>
              </a:rPr>
              <a:t>Raimund</a:t>
            </a:r>
            <a:r>
              <a:rPr lang="en-GB" sz="1600" dirty="0">
                <a:latin typeface="Gill Sans MT" panose="020B0502020104020203" pitchFamily="34" charset="0"/>
              </a:rPr>
              <a:t> </a:t>
            </a:r>
            <a:r>
              <a:rPr lang="en-GB" sz="1600" dirty="0" err="1">
                <a:latin typeface="Gill Sans MT" panose="020B0502020104020203" pitchFamily="34" charset="0"/>
              </a:rPr>
              <a:t>Ricken</a:t>
            </a:r>
            <a:endParaRPr lang="en-GB" sz="1600" dirty="0">
              <a:latin typeface="Gill Sans MT" panose="020B05020201040202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54289A-C7E4-4753-97B4-9A2E68FBAE1F}"/>
              </a:ext>
            </a:extLst>
          </p:cNvPr>
          <p:cNvSpPr txBox="1"/>
          <p:nvPr userDrawn="1"/>
        </p:nvSpPr>
        <p:spPr>
          <a:xfrm>
            <a:off x="119336" y="1196752"/>
            <a:ext cx="2347309" cy="3462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00205B"/>
                </a:solidFill>
                <a:latin typeface="Gill Sans MT" panose="020B0502020104020203" pitchFamily="34" charset="0"/>
              </a:rPr>
              <a:t>Quantum Networks</a:t>
            </a:r>
          </a:p>
          <a:p>
            <a:r>
              <a:rPr lang="en-GB" sz="1600" b="1" dirty="0">
                <a:latin typeface="Gill Sans MT" panose="020B0502020104020203" pitchFamily="34" charset="0"/>
              </a:rPr>
              <a:t>Benjamin Brecht</a:t>
            </a:r>
          </a:p>
          <a:p>
            <a:r>
              <a:rPr lang="en-GB" sz="1600" dirty="0">
                <a:latin typeface="Gill Sans MT" panose="020B0502020104020203" pitchFamily="34" charset="0"/>
              </a:rPr>
              <a:t>Sonja Barkhofen</a:t>
            </a:r>
          </a:p>
          <a:p>
            <a:r>
              <a:rPr lang="en-GB" sz="1600" dirty="0">
                <a:latin typeface="Gill Sans MT" panose="020B0502020104020203" pitchFamily="34" charset="0"/>
              </a:rPr>
              <a:t>Jan Sperling</a:t>
            </a:r>
          </a:p>
          <a:p>
            <a:r>
              <a:rPr lang="en-GB" sz="1600" dirty="0">
                <a:latin typeface="Gill Sans MT" panose="020B0502020104020203" pitchFamily="34" charset="0"/>
              </a:rPr>
              <a:t>Michael Stefszky</a:t>
            </a:r>
          </a:p>
          <a:p>
            <a:r>
              <a:rPr lang="en-GB" sz="1600" dirty="0">
                <a:latin typeface="Gill Sans MT" panose="020B0502020104020203" pitchFamily="34" charset="0"/>
              </a:rPr>
              <a:t>Vahid Ansari</a:t>
            </a:r>
          </a:p>
          <a:p>
            <a:r>
              <a:rPr lang="en-GB" sz="1600" dirty="0">
                <a:latin typeface="Gill Sans MT" panose="020B0502020104020203" pitchFamily="34" charset="0"/>
              </a:rPr>
              <a:t>Syamsundar De</a:t>
            </a:r>
          </a:p>
          <a:p>
            <a:r>
              <a:rPr lang="en-GB" sz="1600" dirty="0">
                <a:latin typeface="Gill Sans MT" panose="020B0502020104020203" pitchFamily="34" charset="0"/>
              </a:rPr>
              <a:t>Thomas Nitsche</a:t>
            </a:r>
          </a:p>
          <a:p>
            <a:r>
              <a:rPr lang="en-GB" sz="1600" dirty="0">
                <a:latin typeface="Gill Sans MT" panose="020B0502020104020203" pitchFamily="34" charset="0"/>
              </a:rPr>
              <a:t>Melanie Engelkemeier</a:t>
            </a:r>
          </a:p>
          <a:p>
            <a:r>
              <a:rPr lang="en-GB" sz="1600" dirty="0" err="1">
                <a:latin typeface="Gill Sans MT" panose="020B0502020104020203" pitchFamily="34" charset="0"/>
              </a:rPr>
              <a:t>Jano</a:t>
            </a:r>
            <a:r>
              <a:rPr lang="en-GB" sz="1600" dirty="0">
                <a:latin typeface="Gill Sans MT" panose="020B0502020104020203" pitchFamily="34" charset="0"/>
              </a:rPr>
              <a:t> Gil Lopez</a:t>
            </a:r>
          </a:p>
          <a:p>
            <a:r>
              <a:rPr lang="en-GB" sz="1600" dirty="0">
                <a:latin typeface="Gill Sans MT" panose="020B0502020104020203" pitchFamily="34" charset="0"/>
              </a:rPr>
              <a:t>Johannes Tiedau</a:t>
            </a:r>
          </a:p>
          <a:p>
            <a:r>
              <a:rPr lang="en-GB" sz="1600" dirty="0" err="1">
                <a:latin typeface="Gill Sans MT" panose="020B0502020104020203" pitchFamily="34" charset="0"/>
              </a:rPr>
              <a:t>Nidhin</a:t>
            </a:r>
            <a:r>
              <a:rPr lang="en-GB" sz="1600" dirty="0">
                <a:latin typeface="Gill Sans MT" panose="020B0502020104020203" pitchFamily="34" charset="0"/>
              </a:rPr>
              <a:t> </a:t>
            </a:r>
            <a:r>
              <a:rPr lang="en-GB" sz="1600" dirty="0" err="1">
                <a:latin typeface="Gill Sans MT" panose="020B0502020104020203" pitchFamily="34" charset="0"/>
              </a:rPr>
              <a:t>Prasannan</a:t>
            </a:r>
            <a:endParaRPr lang="en-GB" sz="1600" dirty="0">
              <a:latin typeface="Gill Sans MT" panose="020B0502020104020203" pitchFamily="34" charset="0"/>
            </a:endParaRPr>
          </a:p>
          <a:p>
            <a:r>
              <a:rPr lang="en-GB" sz="1600" dirty="0">
                <a:latin typeface="Gill Sans MT" panose="020B0502020104020203" pitchFamily="34" charset="0"/>
              </a:rPr>
              <a:t>Rene Pollmann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DD0D8A-DE14-4133-8E0B-1EB5216DB04A}"/>
              </a:ext>
            </a:extLst>
          </p:cNvPr>
          <p:cNvSpPr txBox="1"/>
          <p:nvPr userDrawn="1"/>
        </p:nvSpPr>
        <p:spPr>
          <a:xfrm>
            <a:off x="10488488" y="5700113"/>
            <a:ext cx="2483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Gill Sans MT" panose="020B0502020104020203" pitchFamily="34" charset="0"/>
              </a:rPr>
              <a:t>Silberhorn group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039F89C-9BA7-4A81-AD08-4096E66784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5" y="907415"/>
            <a:ext cx="7100147" cy="478890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5FB3FE0-C688-405D-BC47-D8977151C215}"/>
              </a:ext>
            </a:extLst>
          </p:cNvPr>
          <p:cNvSpPr txBox="1"/>
          <p:nvPr userDrawn="1"/>
        </p:nvSpPr>
        <p:spPr>
          <a:xfrm rot="20738128">
            <a:off x="502625" y="4915824"/>
            <a:ext cx="1724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C63527"/>
                </a:solidFill>
                <a:latin typeface="Gill Sans MT" panose="020B0502020104020203" pitchFamily="34" charset="0"/>
              </a:rPr>
              <a:t>We have open positions</a:t>
            </a:r>
            <a:br>
              <a:rPr lang="en-GB" b="1" dirty="0">
                <a:solidFill>
                  <a:srgbClr val="C63527"/>
                </a:solidFill>
                <a:latin typeface="Gill Sans MT" panose="020B0502020104020203" pitchFamily="34" charset="0"/>
              </a:rPr>
            </a:br>
            <a:r>
              <a:rPr lang="en-GB" b="1" dirty="0">
                <a:solidFill>
                  <a:srgbClr val="C63527"/>
                </a:solidFill>
                <a:latin typeface="Gill Sans MT" panose="020B0502020104020203" pitchFamily="34" charset="0"/>
              </a:rPr>
              <a:t>(and candy…)</a:t>
            </a:r>
          </a:p>
        </p:txBody>
      </p:sp>
    </p:spTree>
    <p:extLst>
      <p:ext uri="{BB962C8B-B14F-4D97-AF65-F5344CB8AC3E}">
        <p14:creationId xmlns:p14="http://schemas.microsoft.com/office/powerpoint/2010/main" val="11924025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A0BDA-C3F2-487E-BADE-80FC6FF95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BB0F21-A793-4FF7-8D93-279EC3ACE5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9214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FEFF0B-1B41-4F1A-A9C7-315BF31DA5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063A96-9B2F-42CF-8037-873841D730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7942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Bild 4" descr="logo_blau.png">
            <a:extLst>
              <a:ext uri="{FF2B5EF4-FFF2-40B4-BE49-F238E27FC236}">
                <a16:creationId xmlns:a16="http://schemas.microsoft.com/office/drawing/2014/main" id="{0BD23947-BFE8-4961-8310-873D2DA05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4592" y="6453336"/>
            <a:ext cx="6858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230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4" descr="logo_blau.png">
            <a:extLst>
              <a:ext uri="{FF2B5EF4-FFF2-40B4-BE49-F238E27FC236}">
                <a16:creationId xmlns:a16="http://schemas.microsoft.com/office/drawing/2014/main" id="{F73EACDA-B7C2-434C-8A8F-B90D28398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4592" y="6453336"/>
            <a:ext cx="6858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734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7/31/20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217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7/31/20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039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02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64" r:id="rId12"/>
    <p:sldLayoutId id="214748366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>
              <a:lumMod val="10000"/>
            </a:schemeClr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10000"/>
            </a:schemeClr>
          </a:solidFill>
          <a:latin typeface="Gill Sans MT" panose="020B05020201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10000"/>
            </a:schemeClr>
          </a:solidFill>
          <a:latin typeface="Gill Sans MT" panose="020B05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10000"/>
            </a:schemeClr>
          </a:soli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Gill Sans MT" panose="020B05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Gill Sans MT" panose="020B05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9F67AB-E724-4832-A7D6-F2AF58C41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82494"/>
            <a:ext cx="10515600" cy="5194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BE6FCE-F960-4F59-89D6-3389DC1A4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801"/>
            <a:ext cx="10515600" cy="4582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pic>
        <p:nvPicPr>
          <p:cNvPr id="8" name="Bild 4" descr="logo_blau.png">
            <a:extLst>
              <a:ext uri="{FF2B5EF4-FFF2-40B4-BE49-F238E27FC236}">
                <a16:creationId xmlns:a16="http://schemas.microsoft.com/office/drawing/2014/main" id="{53DD553B-F7D0-46B8-A783-1B055E74F12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4592" y="6453336"/>
            <a:ext cx="6858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362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n-GB" sz="4000" kern="1200" dirty="0">
          <a:solidFill>
            <a:schemeClr val="bg2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9F67AB-E724-4832-A7D6-F2AF58C41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82494"/>
            <a:ext cx="10515600" cy="5194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BE6FCE-F960-4F59-89D6-3389DC1A4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801"/>
            <a:ext cx="10515600" cy="4582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8" name="Bild 4" descr="logo_blau.png">
            <a:extLst>
              <a:ext uri="{FF2B5EF4-FFF2-40B4-BE49-F238E27FC236}">
                <a16:creationId xmlns:a16="http://schemas.microsoft.com/office/drawing/2014/main" id="{53DD553B-F7D0-46B8-A783-1B055E74F12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4592" y="6453336"/>
            <a:ext cx="6858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89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n-GB" sz="4000" kern="1200" dirty="0">
          <a:solidFill>
            <a:schemeClr val="bg2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81.png"/><Relationship Id="rId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40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11" Type="http://schemas.openxmlformats.org/officeDocument/2006/relationships/image" Target="../media/image39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9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36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4.jpeg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10.png"/><Relationship Id="rId9" Type="http://schemas.openxmlformats.org/officeDocument/2006/relationships/image" Target="../media/image2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emf"/><Relationship Id="rId3" Type="http://schemas.openxmlformats.org/officeDocument/2006/relationships/image" Target="../media/image102.emf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3.emf"/><Relationship Id="rId5" Type="http://schemas.openxmlformats.org/officeDocument/2006/relationships/image" Target="../media/image860.png"/><Relationship Id="rId4" Type="http://schemas.openxmlformats.org/officeDocument/2006/relationships/image" Target="../media/image850.pn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10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10.jpeg"/><Relationship Id="rId7" Type="http://schemas.openxmlformats.org/officeDocument/2006/relationships/image" Target="../media/image113.png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19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36.png"/><Relationship Id="rId4" Type="http://schemas.openxmlformats.org/officeDocument/2006/relationships/image" Target="../media/image11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4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36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28.jpeg"/><Relationship Id="rId7" Type="http://schemas.openxmlformats.org/officeDocument/2006/relationships/image" Target="../media/image131.emf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(null)"/><Relationship Id="rId5" Type="http://schemas.openxmlformats.org/officeDocument/2006/relationships/image" Target="../media/image112.png"/><Relationship Id="rId4" Type="http://schemas.openxmlformats.org/officeDocument/2006/relationships/image" Target="../media/image12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3.png"/><Relationship Id="rId3" Type="http://schemas.openxmlformats.org/officeDocument/2006/relationships/image" Target="../media/image132.png"/><Relationship Id="rId7" Type="http://schemas.openxmlformats.org/officeDocument/2006/relationships/image" Target="../media/image101.png"/><Relationship Id="rId12" Type="http://schemas.openxmlformats.org/officeDocument/2006/relationships/image" Target="../media/image30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1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image" Target="../media/image280.png"/><Relationship Id="rId9" Type="http://schemas.openxmlformats.org/officeDocument/2006/relationships/image" Target="../media/image270.png"/><Relationship Id="rId1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2.png"/><Relationship Id="rId3" Type="http://schemas.openxmlformats.org/officeDocument/2006/relationships/image" Target="../media/image134.png"/><Relationship Id="rId7" Type="http://schemas.openxmlformats.org/officeDocument/2006/relationships/image" Target="../media/image782.png"/><Relationship Id="rId2" Type="http://schemas.openxmlformats.org/officeDocument/2006/relationships/image" Target="../media/image7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10" Type="http://schemas.openxmlformats.org/officeDocument/2006/relationships/image" Target="../media/image138.png"/><Relationship Id="rId4" Type="http://schemas.openxmlformats.org/officeDocument/2006/relationships/image" Target="../media/image135.PNG"/><Relationship Id="rId9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42.png"/><Relationship Id="rId3" Type="http://schemas.openxmlformats.org/officeDocument/2006/relationships/image" Target="../media/image1030.png"/><Relationship Id="rId7" Type="http://schemas.openxmlformats.org/officeDocument/2006/relationships/image" Target="../media/image139.png"/><Relationship Id="rId12" Type="http://schemas.openxmlformats.org/officeDocument/2006/relationships/image" Target="../media/image14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2.png"/><Relationship Id="rId11" Type="http://schemas.openxmlformats.org/officeDocument/2006/relationships/image" Target="../media/image140.png"/><Relationship Id="rId5" Type="http://schemas.openxmlformats.org/officeDocument/2006/relationships/image" Target="../media/image1210.png"/><Relationship Id="rId15" Type="http://schemas.openxmlformats.org/officeDocument/2006/relationships/image" Target="../media/image221.png"/><Relationship Id="rId10" Type="http://schemas.openxmlformats.org/officeDocument/2006/relationships/image" Target="../media/image1710.png"/><Relationship Id="rId4" Type="http://schemas.openxmlformats.org/officeDocument/2006/relationships/image" Target="../media/image1110.png"/><Relationship Id="rId9" Type="http://schemas.openxmlformats.org/officeDocument/2006/relationships/image" Target="../media/image161.png"/><Relationship Id="rId14" Type="http://schemas.openxmlformats.org/officeDocument/2006/relationships/image" Target="../media/image14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000.png"/><Relationship Id="rId3" Type="http://schemas.openxmlformats.org/officeDocument/2006/relationships/image" Target="../media/image136.png"/><Relationship Id="rId7" Type="http://schemas.openxmlformats.org/officeDocument/2006/relationships/image" Target="../media/image940.png"/><Relationship Id="rId12" Type="http://schemas.openxmlformats.org/officeDocument/2006/relationships/image" Target="../media/image990.png"/><Relationship Id="rId17" Type="http://schemas.openxmlformats.org/officeDocument/2006/relationships/image" Target="../media/image146.png"/><Relationship Id="rId2" Type="http://schemas.openxmlformats.org/officeDocument/2006/relationships/image" Target="../media/image891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0.png"/><Relationship Id="rId11" Type="http://schemas.openxmlformats.org/officeDocument/2006/relationships/image" Target="../media/image980.png"/><Relationship Id="rId15" Type="http://schemas.openxmlformats.org/officeDocument/2006/relationships/image" Target="../media/image145.png"/><Relationship Id="rId10" Type="http://schemas.openxmlformats.org/officeDocument/2006/relationships/image" Target="../media/image970.PNG"/><Relationship Id="rId4" Type="http://schemas.openxmlformats.org/officeDocument/2006/relationships/image" Target="../media/image137.png"/><Relationship Id="rId9" Type="http://schemas.openxmlformats.org/officeDocument/2006/relationships/image" Target="../media/image960.png"/><Relationship Id="rId14" Type="http://schemas.openxmlformats.org/officeDocument/2006/relationships/image" Target="../media/image10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9.png"/><Relationship Id="rId4" Type="http://schemas.openxmlformats.org/officeDocument/2006/relationships/image" Target="../media/image14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9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200.png"/><Relationship Id="rId18" Type="http://schemas.openxmlformats.org/officeDocument/2006/relationships/image" Target="../media/image461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12" Type="http://schemas.openxmlformats.org/officeDocument/2006/relationships/image" Target="../media/image190.png"/><Relationship Id="rId17" Type="http://schemas.openxmlformats.org/officeDocument/2006/relationships/image" Target="../media/image16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11" Type="http://schemas.openxmlformats.org/officeDocument/2006/relationships/image" Target="../media/image180.png"/><Relationship Id="rId5" Type="http://schemas.openxmlformats.org/officeDocument/2006/relationships/image" Target="../media/image152.png"/><Relationship Id="rId15" Type="http://schemas.openxmlformats.org/officeDocument/2006/relationships/image" Target="../media/image159.png"/><Relationship Id="rId10" Type="http://schemas.openxmlformats.org/officeDocument/2006/relationships/image" Target="../media/image158.png"/><Relationship Id="rId4" Type="http://schemas.openxmlformats.org/officeDocument/2006/relationships/image" Target="../media/image151.png"/><Relationship Id="rId9" Type="http://schemas.openxmlformats.org/officeDocument/2006/relationships/image" Target="../media/image157.png"/><Relationship Id="rId14" Type="http://schemas.openxmlformats.org/officeDocument/2006/relationships/image" Target="../media/image2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0.png"/><Relationship Id="rId3" Type="http://schemas.openxmlformats.org/officeDocument/2006/relationships/image" Target="../media/image720.png"/><Relationship Id="rId7" Type="http://schemas.openxmlformats.org/officeDocument/2006/relationships/image" Target="../media/image760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50.png"/><Relationship Id="rId5" Type="http://schemas.openxmlformats.org/officeDocument/2006/relationships/image" Target="../media/image740.png"/><Relationship Id="rId4" Type="http://schemas.openxmlformats.org/officeDocument/2006/relationships/image" Target="../media/image7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68.png"/><Relationship Id="rId4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3.png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72.png"/><Relationship Id="rId4" Type="http://schemas.openxmlformats.org/officeDocument/2006/relationships/image" Target="../media/image17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image" Target="../media/image131.emf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30.(null)"/><Relationship Id="rId5" Type="http://schemas.openxmlformats.org/officeDocument/2006/relationships/image" Target="../media/image112.png"/><Relationship Id="rId4" Type="http://schemas.openxmlformats.org/officeDocument/2006/relationships/image" Target="../media/image1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48.png"/><Relationship Id="rId7" Type="http://schemas.openxmlformats.org/officeDocument/2006/relationships/image" Target="../media/image45.wmf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7.wmf"/><Relationship Id="rId5" Type="http://schemas.openxmlformats.org/officeDocument/2006/relationships/image" Target="../media/image44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46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11" Type="http://schemas.openxmlformats.org/officeDocument/2006/relationships/image" Target="../media/image36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7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0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F57F98C-68EC-4A25-89B1-F35EEB752D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2" b="7652"/>
          <a:stretch/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AC838FE-ED42-420D-85A8-A27E3F6432D5}"/>
              </a:ext>
            </a:extLst>
          </p:cNvPr>
          <p:cNvSpPr txBox="1">
            <a:spLocks/>
          </p:cNvSpPr>
          <p:nvPr/>
        </p:nvSpPr>
        <p:spPr>
          <a:xfrm>
            <a:off x="119335" y="44623"/>
            <a:ext cx="10190856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2"/>
                </a:solidFill>
                <a:latin typeface="Gill Sans MT" panose="020B0502020104020203" pitchFamily="34" charset="0"/>
                <a:cs typeface="+mj-cs"/>
              </a:rPr>
              <a:t>Nonlinear integrated </a:t>
            </a:r>
          </a:p>
          <a:p>
            <a:r>
              <a:rPr lang="en-US" dirty="0">
                <a:solidFill>
                  <a:schemeClr val="bg2"/>
                </a:solidFill>
                <a:latin typeface="Gill Sans MT" panose="020B0502020104020203" pitchFamily="34" charset="0"/>
                <a:cs typeface="+mj-cs"/>
              </a:rPr>
              <a:t>quantum optics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7A967F-141D-400C-AC6E-B9D7311FA3E7}"/>
              </a:ext>
            </a:extLst>
          </p:cNvPr>
          <p:cNvSpPr txBox="1"/>
          <p:nvPr/>
        </p:nvSpPr>
        <p:spPr>
          <a:xfrm>
            <a:off x="53165" y="5301211"/>
            <a:ext cx="6048672" cy="1460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2"/>
                </a:solidFill>
                <a:latin typeface="Gill Sans MT" panose="020B0502020104020203" pitchFamily="34" charset="0"/>
              </a:rPr>
              <a:t>Christine Silberhorn</a:t>
            </a:r>
            <a:endParaRPr lang="en-US" sz="2400" dirty="0">
              <a:solidFill>
                <a:schemeClr val="bg2"/>
              </a:solidFill>
              <a:latin typeface="Gill Sans MT" panose="020B0502020104020203" pitchFamily="34" charset="0"/>
            </a:endParaRP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bg2"/>
                </a:solidFill>
                <a:latin typeface="Gill Sans MT" panose="020B0502020104020203" pitchFamily="34" charset="0"/>
              </a:rPr>
              <a:t>Integrated Quantum Optics</a:t>
            </a: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bg2"/>
                </a:solidFill>
                <a:latin typeface="Gill Sans MT" panose="020B0502020104020203" pitchFamily="34" charset="0"/>
              </a:rPr>
              <a:t>Paderborn University</a:t>
            </a:r>
            <a:endParaRPr lang="en-US" sz="2400" dirty="0">
              <a:solidFill>
                <a:schemeClr val="bg2"/>
              </a:solidFill>
              <a:latin typeface="Gill Sans MT" panose="020B0502020104020203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0D9515B-7C44-9744-BAE0-891DE72744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799" y="5301211"/>
            <a:ext cx="5322713" cy="126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56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6F76E78-2EAE-B14E-9576-821E63461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61950"/>
            <a:ext cx="5994400" cy="30607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CCA192C-BD7C-CD46-A2C5-559EB81B7C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16"/>
          <a:stretch/>
        </p:blipFill>
        <p:spPr>
          <a:xfrm>
            <a:off x="1133526" y="3582648"/>
            <a:ext cx="3832505" cy="2748821"/>
          </a:xfrm>
          <a:prstGeom prst="rect">
            <a:avLst/>
          </a:prstGeom>
        </p:spPr>
      </p:pic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DBA1BDFF-00E8-1946-A9EF-6B5A045392F0}"/>
              </a:ext>
            </a:extLst>
          </p:cNvPr>
          <p:cNvGrpSpPr/>
          <p:nvPr/>
        </p:nvGrpSpPr>
        <p:grpSpPr>
          <a:xfrm>
            <a:off x="7067227" y="361950"/>
            <a:ext cx="4467112" cy="3202569"/>
            <a:chOff x="7067227" y="361950"/>
            <a:chExt cx="4467112" cy="3202569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5E01C9E8-4933-4D44-A5B0-D12B2E72C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21849" y="949956"/>
              <a:ext cx="4112490" cy="2614563"/>
            </a:xfrm>
            <a:prstGeom prst="rect">
              <a:avLst/>
            </a:prstGeom>
          </p:spPr>
        </p:pic>
        <p:sp>
          <p:nvSpPr>
            <p:cNvPr id="28" name="TextBox 8">
              <a:extLst>
                <a:ext uri="{FF2B5EF4-FFF2-40B4-BE49-F238E27FC236}">
                  <a16:creationId xmlns:a16="http://schemas.microsoft.com/office/drawing/2014/main" id="{AD71113A-1735-4F47-A673-7D9BB5624A28}"/>
                </a:ext>
              </a:extLst>
            </p:cNvPr>
            <p:cNvSpPr txBox="1"/>
            <p:nvPr/>
          </p:nvSpPr>
          <p:spPr>
            <a:xfrm>
              <a:off x="7067227" y="361950"/>
              <a:ext cx="39651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rgbClr val="002060"/>
                  </a:solidFill>
                  <a:latin typeface="+mj-lt"/>
                </a:rPr>
                <a:t>Maximum </a:t>
              </a:r>
              <a:r>
                <a:rPr lang="it-IT" sz="2000" b="1" dirty="0" err="1">
                  <a:solidFill>
                    <a:srgbClr val="002060"/>
                  </a:solidFill>
                  <a:latin typeface="+mj-lt"/>
                </a:rPr>
                <a:t>squeezing</a:t>
              </a:r>
              <a:r>
                <a:rPr lang="it-IT" sz="2000" b="1" dirty="0">
                  <a:solidFill>
                    <a:srgbClr val="002060"/>
                  </a:solidFill>
                  <a:latin typeface="+mj-lt"/>
                </a:rPr>
                <a:t> </a:t>
              </a: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ABDAAADC-C0B2-1643-A618-3C1C7E0E43DA}"/>
              </a:ext>
            </a:extLst>
          </p:cNvPr>
          <p:cNvGrpSpPr/>
          <p:nvPr/>
        </p:nvGrpSpPr>
        <p:grpSpPr>
          <a:xfrm>
            <a:off x="7067227" y="3703850"/>
            <a:ext cx="4467112" cy="3154150"/>
            <a:chOff x="7067227" y="3703850"/>
            <a:chExt cx="4467112" cy="3154150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6E3534D0-590D-1642-899F-F629AA855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813"/>
            <a:stretch/>
          </p:blipFill>
          <p:spPr>
            <a:xfrm>
              <a:off x="7421849" y="4227021"/>
              <a:ext cx="3999823" cy="2630979"/>
            </a:xfrm>
            <a:prstGeom prst="rect">
              <a:avLst/>
            </a:prstGeom>
          </p:spPr>
        </p:pic>
        <p:sp>
          <p:nvSpPr>
            <p:cNvPr id="29" name="TextBox 8">
              <a:extLst>
                <a:ext uri="{FF2B5EF4-FFF2-40B4-BE49-F238E27FC236}">
                  <a16:creationId xmlns:a16="http://schemas.microsoft.com/office/drawing/2014/main" id="{B3CAE586-B8AE-2640-ADB2-21FB302C2353}"/>
                </a:ext>
              </a:extLst>
            </p:cNvPr>
            <p:cNvSpPr txBox="1"/>
            <p:nvPr/>
          </p:nvSpPr>
          <p:spPr>
            <a:xfrm>
              <a:off x="7067227" y="3703850"/>
              <a:ext cx="44671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rgbClr val="002060"/>
                  </a:solidFill>
                  <a:latin typeface="+mj-lt"/>
                </a:rPr>
                <a:t>High </a:t>
              </a:r>
              <a:r>
                <a:rPr lang="it-IT" sz="2000" b="1" dirty="0" err="1">
                  <a:solidFill>
                    <a:srgbClr val="002060"/>
                  </a:solidFill>
                  <a:latin typeface="+mj-lt"/>
                </a:rPr>
                <a:t>dimensional</a:t>
              </a:r>
              <a:r>
                <a:rPr lang="it-IT" sz="2000" b="1" dirty="0">
                  <a:solidFill>
                    <a:srgbClr val="002060"/>
                  </a:solidFill>
                  <a:latin typeface="+mj-lt"/>
                </a:rPr>
                <a:t> information </a:t>
              </a:r>
              <a:r>
                <a:rPr lang="it-IT" sz="2000" b="1" dirty="0" err="1">
                  <a:solidFill>
                    <a:srgbClr val="002060"/>
                  </a:solidFill>
                  <a:latin typeface="+mj-lt"/>
                </a:rPr>
                <a:t>encoding</a:t>
              </a:r>
              <a:endParaRPr lang="it-IT" sz="2000" b="1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30" name="Rechteck 29">
            <a:extLst>
              <a:ext uri="{FF2B5EF4-FFF2-40B4-BE49-F238E27FC236}">
                <a16:creationId xmlns:a16="http://schemas.microsoft.com/office/drawing/2014/main" id="{2F7565A7-BB03-F44C-9114-7B17B6E3E878}"/>
              </a:ext>
            </a:extLst>
          </p:cNvPr>
          <p:cNvSpPr/>
          <p:nvPr/>
        </p:nvSpPr>
        <p:spPr>
          <a:xfrm>
            <a:off x="241774" y="6399839"/>
            <a:ext cx="83357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Gill Sans MT" panose="020B0502020104020203" pitchFamily="34" charset="77"/>
              </a:rPr>
              <a:t>M. </a:t>
            </a:r>
            <a:r>
              <a:rPr lang="en-US" dirty="0" err="1">
                <a:solidFill>
                  <a:prstClr val="black"/>
                </a:solidFill>
                <a:latin typeface="Gill Sans MT" panose="020B0502020104020203" pitchFamily="34" charset="77"/>
              </a:rPr>
              <a:t>Santandrea</a:t>
            </a:r>
            <a:r>
              <a:rPr lang="en-US" dirty="0">
                <a:solidFill>
                  <a:prstClr val="black"/>
                </a:solidFill>
                <a:latin typeface="Gill Sans MT" panose="020B0502020104020203" pitchFamily="34" charset="77"/>
              </a:rPr>
              <a:t> et al., NJP 21, 033038 (2019)</a:t>
            </a:r>
            <a:endParaRPr lang="de-DE" dirty="0">
              <a:solidFill>
                <a:prstClr val="black"/>
              </a:solidFill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1352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7633E-DA5E-4308-B626-33BB72FD0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 model 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5A1CD6AE-339F-4FC4-98DC-4BD7FE09E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113" y="1167760"/>
            <a:ext cx="7177019" cy="53827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A08985-25A9-4860-AB7B-CA167DC56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113" y="1167760"/>
            <a:ext cx="7177019" cy="538276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70C7F8-F4AA-4659-8A85-BB75199C5AE2}"/>
              </a:ext>
            </a:extLst>
          </p:cNvPr>
          <p:cNvCxnSpPr/>
          <p:nvPr/>
        </p:nvCxnSpPr>
        <p:spPr>
          <a:xfrm flipV="1">
            <a:off x="7886700" y="2626038"/>
            <a:ext cx="0" cy="2937515"/>
          </a:xfrm>
          <a:prstGeom prst="line">
            <a:avLst/>
          </a:prstGeom>
          <a:ln w="571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E9C0C9-0AC0-46AF-AA38-7931DBBBF559}"/>
              </a:ext>
            </a:extLst>
          </p:cNvPr>
          <p:cNvCxnSpPr>
            <a:cxnSpLocks/>
          </p:cNvCxnSpPr>
          <p:nvPr/>
        </p:nvCxnSpPr>
        <p:spPr>
          <a:xfrm flipH="1">
            <a:off x="5133975" y="2626038"/>
            <a:ext cx="2752725" cy="0"/>
          </a:xfrm>
          <a:prstGeom prst="line">
            <a:avLst/>
          </a:prstGeom>
          <a:ln w="571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FF741CD-7BA7-47A1-9AE1-E193530079E1}"/>
              </a:ext>
            </a:extLst>
          </p:cNvPr>
          <p:cNvSpPr txBox="1"/>
          <p:nvPr/>
        </p:nvSpPr>
        <p:spPr>
          <a:xfrm>
            <a:off x="212067" y="1173470"/>
            <a:ext cx="1252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Fidelity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B4709A-39EC-4BC8-8110-78A90EAB0800}"/>
              </a:ext>
            </a:extLst>
          </p:cNvPr>
          <p:cNvSpPr txBox="1"/>
          <p:nvPr/>
        </p:nvSpPr>
        <p:spPr>
          <a:xfrm>
            <a:off x="212067" y="3388325"/>
            <a:ext cx="1818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Design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9208104-0B37-404F-9E03-191111459849}"/>
                  </a:ext>
                </a:extLst>
              </p:cNvPr>
              <p:cNvSpPr txBox="1"/>
              <p:nvPr/>
            </p:nvSpPr>
            <p:spPr>
              <a:xfrm>
                <a:off x="212067" y="1635135"/>
                <a:ext cx="4093234" cy="1372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GB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ℱ</m:t>
                      </m:r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∝</m:t>
                      </m:r>
                      <m:func>
                        <m:func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it-I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it-IT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it-I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𝑏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kumimoji="0" lang="it-IT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kumimoji="0" lang="it-IT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kumimoji="0" lang="it-IT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Δ</m:t>
                              </m:r>
                              <m:r>
                                <a:rPr kumimoji="0" lang="it-IT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𝛽</m:t>
                              </m:r>
                              <m:r>
                                <a:rPr kumimoji="0" lang="it-IT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kumimoji="0" lang="it-IT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it-IT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kumimoji="0" lang="it-IT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𝑟𝑒𝑎𝑙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it-IT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it-IT" sz="18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Δ</m:t>
                                  </m:r>
                                  <m:r>
                                    <a:rPr kumimoji="0" lang="it-IT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𝛽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kumimoji="0" lang="it-IT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it-IT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kumimoji="0" lang="it-IT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𝑡h𝑒𝑜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it-IT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it-IT" sz="18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Δ</m:t>
                                  </m:r>
                                  <m:r>
                                    <a:rPr kumimoji="0" lang="it-IT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𝛽</m:t>
                                  </m:r>
                                  <m:r>
                                    <a:rPr kumimoji="0" lang="it-IT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it-IT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Similarity between the measured and theoretical PM spectra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9208104-0B37-404F-9E03-1911114598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067" y="1635135"/>
                <a:ext cx="4093234" cy="1372876"/>
              </a:xfrm>
              <a:prstGeom prst="rect">
                <a:avLst/>
              </a:prstGeom>
              <a:blipFill>
                <a:blip r:embed="rId4"/>
                <a:stretch>
                  <a:fillRect l="-1238" t="-77982" b="-724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E063C93-9BD3-4DB4-9174-EB706F769C1C}"/>
                  </a:ext>
                </a:extLst>
              </p:cNvPr>
              <p:cNvSpPr txBox="1"/>
              <p:nvPr/>
            </p:nvSpPr>
            <p:spPr>
              <a:xfrm>
                <a:off x="212067" y="4230304"/>
                <a:ext cx="409323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ℱ</m:t>
                      </m:r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≥0.8⇔</m:t>
                      </m:r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𝜎</m:t>
                      </m:r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𝐿</m:t>
                      </m:r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≤10</m:t>
                      </m:r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E063C93-9BD3-4DB4-9174-EB706F769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067" y="4230304"/>
                <a:ext cx="4093234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093CFD57-1E8C-4E73-B2EF-267B64F3087F}"/>
              </a:ext>
            </a:extLst>
          </p:cNvPr>
          <p:cNvSpPr/>
          <p:nvPr/>
        </p:nvSpPr>
        <p:spPr>
          <a:xfrm>
            <a:off x="212067" y="4762411"/>
            <a:ext cx="33788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Can be used to: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design new samples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improve the technology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estimate the PM quality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1CE4FCD-E811-AE47-AB6A-5CBD270701F8}"/>
              </a:ext>
            </a:extLst>
          </p:cNvPr>
          <p:cNvSpPr/>
          <p:nvPr/>
        </p:nvSpPr>
        <p:spPr>
          <a:xfrm>
            <a:off x="241774" y="6399839"/>
            <a:ext cx="83357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rgbClr val="002060"/>
                </a:solidFill>
                <a:latin typeface="Gill Sans MT" panose="020B0502020104020203" pitchFamily="34" charset="77"/>
              </a:rPr>
              <a:t>Santandrea</a:t>
            </a:r>
            <a:r>
              <a:rPr lang="en-US" dirty="0">
                <a:solidFill>
                  <a:srgbClr val="002060"/>
                </a:solidFill>
                <a:latin typeface="Gill Sans MT" panose="020B0502020104020203" pitchFamily="34" charset="77"/>
              </a:rPr>
              <a:t> et al., Opt. Lett., 44(21), 2019</a:t>
            </a:r>
          </a:p>
        </p:txBody>
      </p:sp>
    </p:spTree>
    <p:extLst>
      <p:ext uri="{BB962C8B-B14F-4D97-AF65-F5344CB8AC3E}">
        <p14:creationId xmlns:p14="http://schemas.microsoft.com/office/powerpoint/2010/main" val="375329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6C52D-FB3B-45B0-8A71-0B4AEF695CAC}"/>
              </a:ext>
            </a:extLst>
          </p:cNvPr>
          <p:cNvSpPr/>
          <p:nvPr/>
        </p:nvSpPr>
        <p:spPr>
          <a:xfrm>
            <a:off x="0" y="18864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5B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32E800A-5297-4457-9AEA-2CFE3A01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775" y="214746"/>
            <a:ext cx="8604451" cy="539335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chemeClr val="bg2"/>
                </a:solidFill>
              </a:rPr>
              <a:t>Toolbox for integrated quantum circuits.     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7B3C5737-D64B-DB40-8689-2A7164C1B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30" y="1202148"/>
            <a:ext cx="2490690" cy="395174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207F064-EC41-DF4F-837B-4DB2C7FD8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580" y="1202148"/>
            <a:ext cx="2490690" cy="395174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BF943FDC-91DB-B84E-903C-EF7A674516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730" y="1202148"/>
            <a:ext cx="2490690" cy="395174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2370DEB-0BDE-214B-8DCD-79DEB3E564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881" y="1202148"/>
            <a:ext cx="2490690" cy="3951742"/>
          </a:xfrm>
          <a:prstGeom prst="rect">
            <a:avLst/>
          </a:prstGeom>
        </p:spPr>
      </p:pic>
      <p:sp>
        <p:nvSpPr>
          <p:cNvPr id="20" name="Text Box 7">
            <a:extLst>
              <a:ext uri="{FF2B5EF4-FFF2-40B4-BE49-F238E27FC236}">
                <a16:creationId xmlns:a16="http://schemas.microsoft.com/office/drawing/2014/main" id="{D1C606BA-E165-B046-A350-FF0D72EA3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430" y="5382782"/>
            <a:ext cx="110951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61950" indent="-3619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de-DE" sz="1800" kern="1200" dirty="0">
                <a:solidFill>
                  <a:prstClr val="black"/>
                </a:solidFill>
                <a:latin typeface="Gill Sans MT" panose="020B0502020104020203" pitchFamily="34" charset="77"/>
                <a:cs typeface="Calibri" panose="020F0502020204030204" pitchFamily="34" charset="0"/>
              </a:rPr>
              <a:t>C</a:t>
            </a:r>
            <a:r>
              <a:rPr kumimoji="0" lang="en-US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cs typeface="Calibri" panose="020F0502020204030204" pitchFamily="34" charset="0"/>
              </a:rPr>
              <a:t>omponents</a:t>
            </a: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cs typeface="Calibri" panose="020F0502020204030204" pitchFamily="34" charset="0"/>
              </a:rPr>
              <a:t> have been developed for classical optical applications (</a:t>
            </a:r>
            <a:r>
              <a:rPr kumimoji="0" lang="en-US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cs typeface="Calibri" panose="020F0502020204030204" pitchFamily="34" charset="0"/>
              </a:rPr>
              <a:t>telecom,sensing</a:t>
            </a: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cs typeface="Calibri" panose="020F0502020204030204" pitchFamily="34" charset="0"/>
              </a:rPr>
              <a:t>), but</a:t>
            </a:r>
            <a:r>
              <a:rPr kumimoji="0" lang="en-US" altLang="de-DE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cs typeface="Calibri" panose="020F0502020204030204" pitchFamily="34" charset="0"/>
              </a:rPr>
              <a:t> </a:t>
            </a:r>
            <a:r>
              <a:rPr lang="en-US" altLang="de-DE" sz="1800" dirty="0">
                <a:solidFill>
                  <a:srgbClr val="00205B"/>
                </a:solidFill>
                <a:latin typeface="Gill Sans MT" panose="020B0502020104020203" pitchFamily="34" charset="77"/>
                <a:cs typeface="Calibri" panose="020F0502020204030204" pitchFamily="34" charset="0"/>
              </a:rPr>
              <a:t>t</a:t>
            </a:r>
            <a:r>
              <a:rPr lang="en-US" altLang="de-DE" sz="1800" kern="1200" noProof="0" dirty="0" err="1">
                <a:solidFill>
                  <a:srgbClr val="00205B"/>
                </a:solidFill>
                <a:latin typeface="Gill Sans MT" panose="020B0502020104020203" pitchFamily="34" charset="77"/>
                <a:cs typeface="Calibri" panose="020F0502020204030204" pitchFamily="34" charset="0"/>
              </a:rPr>
              <a:t>ailoring</a:t>
            </a:r>
            <a:r>
              <a:rPr lang="en-US" altLang="de-DE" sz="1800" kern="1200" noProof="0" dirty="0">
                <a:solidFill>
                  <a:srgbClr val="00205B"/>
                </a:solidFill>
                <a:latin typeface="Gill Sans MT" panose="020B0502020104020203" pitchFamily="34" charset="77"/>
                <a:cs typeface="Calibri" panose="020F0502020204030204" pitchFamily="34" charset="0"/>
              </a:rPr>
              <a:t> (i.e. redesign, optimization) for quantum applications is required  </a:t>
            </a:r>
            <a:endParaRPr kumimoji="0" lang="en-US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Gill Sans MT" panose="020B0502020104020203" pitchFamily="34" charset="77"/>
              <a:cs typeface="Calibri" panose="020F0502020204030204" pitchFamily="34" charset="0"/>
            </a:endParaRPr>
          </a:p>
        </p:txBody>
      </p:sp>
      <p:sp>
        <p:nvSpPr>
          <p:cNvPr id="21" name="矩形 43">
            <a:extLst>
              <a:ext uri="{FF2B5EF4-FFF2-40B4-BE49-F238E27FC236}">
                <a16:creationId xmlns:a16="http://schemas.microsoft.com/office/drawing/2014/main" id="{F90969A0-372D-1F4E-BF1A-810D3D7C7761}"/>
              </a:ext>
            </a:extLst>
          </p:cNvPr>
          <p:cNvSpPr/>
          <p:nvPr/>
        </p:nvSpPr>
        <p:spPr>
          <a:xfrm>
            <a:off x="194222" y="6422168"/>
            <a:ext cx="7352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2060"/>
                </a:solidFill>
                <a:latin typeface="Gill Sans MT" panose="020B0502020104020203" pitchFamily="34" charset="77"/>
              </a:rPr>
              <a:t>P. R. Sharapova </a:t>
            </a:r>
            <a:r>
              <a:rPr lang="en-US" altLang="zh-CN" i="1" dirty="0">
                <a:solidFill>
                  <a:srgbClr val="002060"/>
                </a:solidFill>
                <a:latin typeface="Gill Sans MT" panose="020B0502020104020203" pitchFamily="34" charset="77"/>
              </a:rPr>
              <a:t>et al.  </a:t>
            </a:r>
            <a:r>
              <a:rPr lang="en-US" altLang="zh-CN" dirty="0">
                <a:solidFill>
                  <a:srgbClr val="002060"/>
                </a:solidFill>
                <a:latin typeface="Gill Sans MT" panose="020B0502020104020203" pitchFamily="34" charset="77"/>
              </a:rPr>
              <a:t>New J. Phys.</a:t>
            </a:r>
            <a:r>
              <a:rPr lang="en-US" altLang="zh-CN" b="1" dirty="0">
                <a:solidFill>
                  <a:srgbClr val="002060"/>
                </a:solidFill>
                <a:latin typeface="Gill Sans MT" panose="020B0502020104020203" pitchFamily="34" charset="77"/>
              </a:rPr>
              <a:t> 19 </a:t>
            </a:r>
            <a:r>
              <a:rPr lang="en-US" altLang="zh-CN" dirty="0">
                <a:solidFill>
                  <a:srgbClr val="002060"/>
                </a:solidFill>
                <a:latin typeface="Gill Sans MT" panose="020B0502020104020203" pitchFamily="34" charset="77"/>
              </a:rPr>
              <a:t>123009 (2017)</a:t>
            </a:r>
            <a:endParaRPr lang="zh-CN" altLang="en-US" dirty="0">
              <a:solidFill>
                <a:srgbClr val="002060"/>
              </a:solidFill>
              <a:latin typeface="Gill Sans MT" panose="020B0502020104020203" pitchFamily="34" charset="77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5ACDC0D-3B4F-6547-B0D9-20ABCC97D1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226" y="271863"/>
            <a:ext cx="1690829" cy="40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0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4294967295"/>
          </p:nvPr>
        </p:nvSpPr>
        <p:spPr>
          <a:xfrm>
            <a:off x="704380" y="526311"/>
            <a:ext cx="5181600" cy="5033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Dielectric coatings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4294967295"/>
          </p:nvPr>
        </p:nvSpPr>
        <p:spPr>
          <a:xfrm>
            <a:off x="6163608" y="681922"/>
            <a:ext cx="5181600" cy="5033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err="1"/>
              <a:t>Pigtailing</a:t>
            </a:r>
            <a:endParaRPr lang="en-GB" sz="2400" dirty="0"/>
          </a:p>
        </p:txBody>
      </p:sp>
      <p:sp>
        <p:nvSpPr>
          <p:cNvPr id="6" name="Rechteck 5"/>
          <p:cNvSpPr/>
          <p:nvPr/>
        </p:nvSpPr>
        <p:spPr>
          <a:xfrm>
            <a:off x="6982728" y="5618085"/>
            <a:ext cx="3627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FF0000"/>
                </a:solidFill>
                <a:latin typeface="Gill Sans MT" panose="020B0502020104020203" pitchFamily="34" charset="0"/>
                <a:cs typeface="Calibri"/>
              </a:rPr>
              <a:t>coupling efficiencies: &gt; 85%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 pitchFamily="34" charset="0"/>
            </a:endParaRPr>
          </a:p>
        </p:txBody>
      </p:sp>
      <p:pic>
        <p:nvPicPr>
          <p:cNvPr id="7" name="Picture 3" descr="E:\Bilder\Bilder_Marquis_Aufdampfanlage\13.jpg">
            <a:extLst>
              <a:ext uri="{FF2B5EF4-FFF2-40B4-BE49-F238E27FC236}">
                <a16:creationId xmlns:a16="http://schemas.microsoft.com/office/drawing/2014/main" id="{1CA92D1A-5C55-4306-948C-44FEC8D60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96" y="1799897"/>
            <a:ext cx="4244687" cy="27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Y:\Pool\photos_and_video\photos\2015\Website Pictures\cleanroompictures\Bild 173.jpg">
            <a:extLst>
              <a:ext uri="{FF2B5EF4-FFF2-40B4-BE49-F238E27FC236}">
                <a16:creationId xmlns:a16="http://schemas.microsoft.com/office/drawing/2014/main" id="{BAF67FE1-A266-4678-A351-3AE01EBC6A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09" b="6298"/>
          <a:stretch/>
        </p:blipFill>
        <p:spPr bwMode="auto">
          <a:xfrm>
            <a:off x="444518" y="1878172"/>
            <a:ext cx="299486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Sebastian\Sciebo\Promotion2\Tagung-Konferenz-Fortbildungen\20-02_Q-Link-x-Kassel\talk\Images_current\190507_besimmazhiqi-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83" y="1158172"/>
            <a:ext cx="5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7">
            <a:extLst>
              <a:ext uri="{FF2B5EF4-FFF2-40B4-BE49-F238E27FC236}">
                <a16:creationId xmlns:a16="http://schemas.microsoft.com/office/drawing/2014/main" id="{994F6D27-77E4-5843-B2C9-57DBFECC6CC2}"/>
              </a:ext>
            </a:extLst>
          </p:cNvPr>
          <p:cNvGrpSpPr/>
          <p:nvPr/>
        </p:nvGrpSpPr>
        <p:grpSpPr>
          <a:xfrm>
            <a:off x="1177284" y="3198903"/>
            <a:ext cx="4235792" cy="3285879"/>
            <a:chOff x="1461927" y="1078250"/>
            <a:chExt cx="6480000" cy="5005309"/>
          </a:xfrm>
        </p:grpSpPr>
        <p:grpSp>
          <p:nvGrpSpPr>
            <p:cNvPr id="11" name="Gruppierung 34">
              <a:extLst>
                <a:ext uri="{FF2B5EF4-FFF2-40B4-BE49-F238E27FC236}">
                  <a16:creationId xmlns:a16="http://schemas.microsoft.com/office/drawing/2014/main" id="{9F002998-3535-574D-82FB-F26F4899AD86}"/>
                </a:ext>
              </a:extLst>
            </p:cNvPr>
            <p:cNvGrpSpPr/>
            <p:nvPr/>
          </p:nvGrpSpPr>
          <p:grpSpPr>
            <a:xfrm>
              <a:off x="1461927" y="1078250"/>
              <a:ext cx="6480000" cy="5005309"/>
              <a:chOff x="1461927" y="1078250"/>
              <a:chExt cx="6480000" cy="5005309"/>
            </a:xfrm>
          </p:grpSpPr>
          <p:pic>
            <p:nvPicPr>
              <p:cNvPr id="15" name="Bild 35" descr="Coating performance_dB.PNG">
                <a:extLst>
                  <a:ext uri="{FF2B5EF4-FFF2-40B4-BE49-F238E27FC236}">
                    <a16:creationId xmlns:a16="http://schemas.microsoft.com/office/drawing/2014/main" id="{9706A8A2-E998-794B-B5A0-7E74E15D5B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1927" y="1078250"/>
                <a:ext cx="6480000" cy="5005309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ECFF0F22-C7DB-054C-A35A-7414AFBFDCDA}"/>
                  </a:ext>
                </a:extLst>
              </p:cNvPr>
              <p:cNvSpPr txBox="1"/>
              <p:nvPr/>
            </p:nvSpPr>
            <p:spPr>
              <a:xfrm>
                <a:off x="1655664" y="1260821"/>
                <a:ext cx="60469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ant Garde Book BT"/>
                    <a:ea typeface="+mn-ea"/>
                    <a:cs typeface="Avant Garde Book BT"/>
                  </a:rPr>
                  <a:t>AR / HR </a:t>
                </a:r>
                <a:r>
                  <a:rPr kumimoji="0" lang="de-DE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ant Garde Book BT"/>
                    <a:ea typeface="+mn-ea"/>
                    <a:cs typeface="Avant Garde Book BT"/>
                  </a:rPr>
                  <a:t>coating</a:t>
                </a: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ant Garde Book BT"/>
                    <a:ea typeface="+mn-ea"/>
                    <a:cs typeface="Avant Garde Book BT"/>
                  </a:rPr>
                  <a:t> </a:t>
                </a:r>
                <a:r>
                  <a:rPr kumimoji="0" lang="de-DE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ant Garde Book BT"/>
                    <a:ea typeface="+mn-ea"/>
                    <a:cs typeface="Avant Garde Book BT"/>
                  </a:rPr>
                  <a:t>performance</a:t>
                </a: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 Garde Book BT"/>
                  <a:ea typeface="+mn-ea"/>
                  <a:cs typeface="Avant Garde Book BT"/>
                </a:endParaRPr>
              </a:p>
            </p:txBody>
          </p:sp>
        </p:grpSp>
        <p:cxnSp>
          <p:nvCxnSpPr>
            <p:cNvPr id="12" name="Straight Connector 2">
              <a:extLst>
                <a:ext uri="{FF2B5EF4-FFF2-40B4-BE49-F238E27FC236}">
                  <a16:creationId xmlns:a16="http://schemas.microsoft.com/office/drawing/2014/main" id="{FB8B2DE8-06BF-F24D-AD36-EE1D871826BD}"/>
                </a:ext>
              </a:extLst>
            </p:cNvPr>
            <p:cNvCxnSpPr/>
            <p:nvPr/>
          </p:nvCxnSpPr>
          <p:spPr>
            <a:xfrm flipH="1">
              <a:off x="2979584" y="1761435"/>
              <a:ext cx="12573" cy="3576156"/>
            </a:xfrm>
            <a:prstGeom prst="line">
              <a:avLst/>
            </a:prstGeom>
            <a:ln w="38100" cmpd="sng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27">
              <a:extLst>
                <a:ext uri="{FF2B5EF4-FFF2-40B4-BE49-F238E27FC236}">
                  <a16:creationId xmlns:a16="http://schemas.microsoft.com/office/drawing/2014/main" id="{C7489550-772B-A843-8AB2-084B32C89DB9}"/>
                </a:ext>
              </a:extLst>
            </p:cNvPr>
            <p:cNvCxnSpPr/>
            <p:nvPr/>
          </p:nvCxnSpPr>
          <p:spPr>
            <a:xfrm>
              <a:off x="3760653" y="1761435"/>
              <a:ext cx="0" cy="3576156"/>
            </a:xfrm>
            <a:prstGeom prst="line">
              <a:avLst/>
            </a:prstGeom>
            <a:ln w="38100" cmpd="sng">
              <a:solidFill>
                <a:srgbClr val="3BA63B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30">
              <a:extLst>
                <a:ext uri="{FF2B5EF4-FFF2-40B4-BE49-F238E27FC236}">
                  <a16:creationId xmlns:a16="http://schemas.microsoft.com/office/drawing/2014/main" id="{1AF71FDA-3C5B-794E-9624-2C774471D77B}"/>
                </a:ext>
              </a:extLst>
            </p:cNvPr>
            <p:cNvCxnSpPr/>
            <p:nvPr/>
          </p:nvCxnSpPr>
          <p:spPr>
            <a:xfrm>
              <a:off x="6025638" y="1784120"/>
              <a:ext cx="0" cy="3553471"/>
            </a:xfrm>
            <a:prstGeom prst="line">
              <a:avLst/>
            </a:prstGeom>
            <a:ln w="38100" cmpd="sng">
              <a:solidFill>
                <a:srgbClr val="3BA63B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BE5BD3DB-C0E9-424E-B578-3418EEC212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120" y="338453"/>
            <a:ext cx="2026688" cy="4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5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2D2632-79D2-4A05-B7FF-8406416A1D11}"/>
              </a:ext>
            </a:extLst>
          </p:cNvPr>
          <p:cNvSpPr/>
          <p:nvPr/>
        </p:nvSpPr>
        <p:spPr>
          <a:xfrm>
            <a:off x="6836943" y="5805267"/>
            <a:ext cx="2859450" cy="9361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1925CA-267F-4AFF-9BA8-444D24C19B84}"/>
              </a:ext>
            </a:extLst>
          </p:cNvPr>
          <p:cNvSpPr/>
          <p:nvPr/>
        </p:nvSpPr>
        <p:spPr>
          <a:xfrm>
            <a:off x="0" y="1"/>
            <a:ext cx="3107584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D1DC92E-3F5D-AE4A-9722-14C91B196899}"/>
              </a:ext>
            </a:extLst>
          </p:cNvPr>
          <p:cNvSpPr/>
          <p:nvPr/>
        </p:nvSpPr>
        <p:spPr>
          <a:xfrm>
            <a:off x="3245849" y="285003"/>
            <a:ext cx="59155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400" dirty="0" err="1">
                <a:latin typeface="Gill Sans MT" panose="020B0502020104020203" pitchFamily="34" charset="77"/>
                <a:ea typeface="ＭＳ Ｐゴシック" charset="0"/>
                <a:cs typeface="Avant Garde Book BT"/>
              </a:rPr>
              <a:t>Examples</a:t>
            </a:r>
            <a:r>
              <a:rPr lang="de-DE" sz="2400" dirty="0">
                <a:latin typeface="Gill Sans MT" panose="020B0502020104020203" pitchFamily="34" charset="77"/>
                <a:ea typeface="ＭＳ Ｐゴシック" charset="0"/>
                <a:cs typeface="Avant Garde Book BT"/>
              </a:rPr>
              <a:t> </a:t>
            </a:r>
            <a:r>
              <a:rPr lang="de-DE" sz="2400" dirty="0" err="1">
                <a:latin typeface="Gill Sans MT" panose="020B0502020104020203" pitchFamily="34" charset="77"/>
                <a:ea typeface="ＭＳ Ｐゴシック" charset="0"/>
                <a:cs typeface="Avant Garde Book BT"/>
              </a:rPr>
              <a:t>of</a:t>
            </a:r>
            <a:r>
              <a:rPr lang="de-DE" sz="2400" dirty="0">
                <a:latin typeface="Gill Sans MT" panose="020B0502020104020203" pitchFamily="34" charset="77"/>
                <a:ea typeface="ＭＳ Ｐゴシック" charset="0"/>
                <a:cs typeface="Avant Garde Book BT"/>
              </a:rPr>
              <a:t> PPLN </a:t>
            </a:r>
            <a:r>
              <a:rPr lang="de-DE" sz="2400" dirty="0" err="1">
                <a:latin typeface="Gill Sans MT" panose="020B0502020104020203" pitchFamily="34" charset="77"/>
                <a:cs typeface="Avant Garde Book BT"/>
              </a:rPr>
              <a:t>intgrated</a:t>
            </a:r>
            <a:r>
              <a:rPr lang="de-DE" sz="2400" dirty="0">
                <a:latin typeface="Gill Sans MT" panose="020B0502020104020203" pitchFamily="34" charset="77"/>
                <a:cs typeface="Avant Garde Book BT"/>
              </a:rPr>
              <a:t> </a:t>
            </a:r>
            <a:r>
              <a:rPr lang="de-DE" sz="2400" dirty="0" err="1">
                <a:latin typeface="Gill Sans MT" panose="020B0502020104020203" pitchFamily="34" charset="77"/>
                <a:cs typeface="Avant Garde Book BT"/>
              </a:rPr>
              <a:t>quantum</a:t>
            </a:r>
            <a:r>
              <a:rPr lang="de-DE" sz="2400" dirty="0">
                <a:latin typeface="Gill Sans MT" panose="020B0502020104020203" pitchFamily="34" charset="77"/>
                <a:cs typeface="Avant Garde Book BT"/>
              </a:rPr>
              <a:t> </a:t>
            </a:r>
            <a:r>
              <a:rPr lang="de-DE" sz="2400" dirty="0" err="1">
                <a:latin typeface="Gill Sans MT" panose="020B0502020104020203" pitchFamily="34" charset="77"/>
                <a:cs typeface="Avant Garde Book BT"/>
              </a:rPr>
              <a:t>devices</a:t>
            </a:r>
            <a:r>
              <a:rPr lang="de-DE" sz="2400" dirty="0">
                <a:latin typeface="Gill Sans MT" panose="020B0502020104020203" pitchFamily="34" charset="77"/>
                <a:ea typeface="ＭＳ Ｐゴシック" charset="0"/>
                <a:cs typeface="Avant Garde Book BT"/>
              </a:rPr>
              <a:t> </a:t>
            </a:r>
          </a:p>
        </p:txBody>
      </p:sp>
      <p:pic>
        <p:nvPicPr>
          <p:cNvPr id="50" name="Grafik 34" descr="PDC-waveguide.png">
            <a:extLst>
              <a:ext uri="{FF2B5EF4-FFF2-40B4-BE49-F238E27FC236}">
                <a16:creationId xmlns:a16="http://schemas.microsoft.com/office/drawing/2014/main" id="{59660152-9288-ED43-B3D7-384D93D47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4" y="1194982"/>
            <a:ext cx="2912536" cy="453356"/>
          </a:xfrm>
          <a:prstGeom prst="rect">
            <a:avLst/>
          </a:prstGeom>
        </p:spPr>
      </p:pic>
      <p:sp>
        <p:nvSpPr>
          <p:cNvPr id="28" name="Rechteck 27">
            <a:extLst>
              <a:ext uri="{FF2B5EF4-FFF2-40B4-BE49-F238E27FC236}">
                <a16:creationId xmlns:a16="http://schemas.microsoft.com/office/drawing/2014/main" id="{05C88048-4792-8341-8202-53086471B400}"/>
              </a:ext>
            </a:extLst>
          </p:cNvPr>
          <p:cNvSpPr/>
          <p:nvPr/>
        </p:nvSpPr>
        <p:spPr>
          <a:xfrm>
            <a:off x="102015" y="2043169"/>
            <a:ext cx="28370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latin typeface="Gill Sans MT" panose="020B0502020104020203" pitchFamily="34" charset="77"/>
                <a:ea typeface="ＭＳ Ｐゴシック" charset="0"/>
                <a:cs typeface="Avant Garde Book BT"/>
              </a:rPr>
              <a:t>Fabrication and design of</a:t>
            </a:r>
            <a:br>
              <a:rPr lang="en-US" dirty="0">
                <a:latin typeface="Gill Sans MT" panose="020B0502020104020203" pitchFamily="34" charset="77"/>
                <a:ea typeface="ＭＳ Ｐゴシック" charset="0"/>
                <a:cs typeface="Avant Garde Book BT"/>
              </a:rPr>
            </a:br>
            <a:r>
              <a:rPr lang="en-US" dirty="0">
                <a:latin typeface="Gill Sans MT" panose="020B0502020104020203" pitchFamily="34" charset="77"/>
                <a:ea typeface="ＭＳ Ｐゴシック" charset="0"/>
                <a:cs typeface="Avant Garde Book BT"/>
              </a:rPr>
              <a:t>non-linear quantum devices</a:t>
            </a:r>
          </a:p>
        </p:txBody>
      </p:sp>
      <p:sp>
        <p:nvSpPr>
          <p:cNvPr id="51" name="Rounded Rectangle 25">
            <a:extLst>
              <a:ext uri="{FF2B5EF4-FFF2-40B4-BE49-F238E27FC236}">
                <a16:creationId xmlns:a16="http://schemas.microsoft.com/office/drawing/2014/main" id="{A69DD47B-4D42-2C48-9AFC-1BF40387B210}"/>
              </a:ext>
            </a:extLst>
          </p:cNvPr>
          <p:cNvSpPr/>
          <p:nvPr/>
        </p:nvSpPr>
        <p:spPr>
          <a:xfrm>
            <a:off x="3134400" y="3851259"/>
            <a:ext cx="4338172" cy="2203200"/>
          </a:xfrm>
          <a:prstGeom prst="roundRect">
            <a:avLst>
              <a:gd name="adj" fmla="val 20525"/>
            </a:avLst>
          </a:prstGeom>
          <a:solidFill>
            <a:schemeClr val="bg1"/>
          </a:solidFill>
          <a:ln w="3175" cmpd="sng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4" name="Rounded Rectangle 25">
            <a:extLst>
              <a:ext uri="{FF2B5EF4-FFF2-40B4-BE49-F238E27FC236}">
                <a16:creationId xmlns:a16="http://schemas.microsoft.com/office/drawing/2014/main" id="{4F9E1196-6BC4-6B42-AC0F-FFEDC7678326}"/>
              </a:ext>
            </a:extLst>
          </p:cNvPr>
          <p:cNvSpPr/>
          <p:nvPr/>
        </p:nvSpPr>
        <p:spPr>
          <a:xfrm>
            <a:off x="7606883" y="1493027"/>
            <a:ext cx="4338172" cy="2201523"/>
          </a:xfrm>
          <a:prstGeom prst="roundRect">
            <a:avLst>
              <a:gd name="adj" fmla="val 20525"/>
            </a:avLst>
          </a:prstGeom>
          <a:solidFill>
            <a:schemeClr val="bg1"/>
          </a:solidFill>
          <a:ln w="3175" cmpd="sng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6" name="Rounded Rectangle 25">
            <a:extLst>
              <a:ext uri="{FF2B5EF4-FFF2-40B4-BE49-F238E27FC236}">
                <a16:creationId xmlns:a16="http://schemas.microsoft.com/office/drawing/2014/main" id="{7709FDEE-962F-5346-ADF3-1A3584367633}"/>
              </a:ext>
            </a:extLst>
          </p:cNvPr>
          <p:cNvSpPr/>
          <p:nvPr/>
        </p:nvSpPr>
        <p:spPr>
          <a:xfrm>
            <a:off x="3134400" y="1515727"/>
            <a:ext cx="4338172" cy="2203200"/>
          </a:xfrm>
          <a:prstGeom prst="roundRect">
            <a:avLst>
              <a:gd name="adj" fmla="val 20525"/>
            </a:avLst>
          </a:prstGeom>
          <a:solidFill>
            <a:schemeClr val="bg1"/>
          </a:solidFill>
          <a:ln w="3175" cmpd="sng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0" name="TextBox 34">
            <a:extLst>
              <a:ext uri="{FF2B5EF4-FFF2-40B4-BE49-F238E27FC236}">
                <a16:creationId xmlns:a16="http://schemas.microsoft.com/office/drawing/2014/main" id="{15EA7545-50F0-1C47-9A52-95298F8D96EB}"/>
              </a:ext>
            </a:extLst>
          </p:cNvPr>
          <p:cNvSpPr txBox="1"/>
          <p:nvPr/>
        </p:nvSpPr>
        <p:spPr>
          <a:xfrm>
            <a:off x="3244774" y="1626691"/>
            <a:ext cx="3989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Avant Garde Book BT"/>
              </a:rPr>
              <a:t>Plug &amp; Play single photon source</a:t>
            </a:r>
          </a:p>
        </p:txBody>
      </p:sp>
      <p:sp>
        <p:nvSpPr>
          <p:cNvPr id="61" name="TextBox 17">
            <a:extLst>
              <a:ext uri="{FF2B5EF4-FFF2-40B4-BE49-F238E27FC236}">
                <a16:creationId xmlns:a16="http://schemas.microsoft.com/office/drawing/2014/main" id="{EBC9B7E3-055A-544D-82CA-C860DE69709A}"/>
              </a:ext>
            </a:extLst>
          </p:cNvPr>
          <p:cNvSpPr txBox="1"/>
          <p:nvPr/>
        </p:nvSpPr>
        <p:spPr>
          <a:xfrm>
            <a:off x="3449852" y="3903936"/>
            <a:ext cx="3578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Avant Garde Book BT"/>
              </a:rPr>
              <a:t>Generation of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Avant Garde Book BT"/>
              </a:rPr>
              <a:t>polarization entanglement</a:t>
            </a:r>
          </a:p>
        </p:txBody>
      </p:sp>
      <p:pic>
        <p:nvPicPr>
          <p:cNvPr id="62" name="Picture 20">
            <a:extLst>
              <a:ext uri="{FF2B5EF4-FFF2-40B4-BE49-F238E27FC236}">
                <a16:creationId xmlns:a16="http://schemas.microsoft.com/office/drawing/2014/main" id="{DC863ADB-1985-2F4B-B2BC-FDD676B85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6548" y="4833412"/>
            <a:ext cx="3481452" cy="952854"/>
          </a:xfrm>
          <a:prstGeom prst="rect">
            <a:avLst/>
          </a:prstGeom>
          <a:ln>
            <a:noFill/>
          </a:ln>
          <a:effectLst/>
        </p:spPr>
      </p:pic>
      <p:sp>
        <p:nvSpPr>
          <p:cNvPr id="63" name="Rounded Rectangle 25">
            <a:extLst>
              <a:ext uri="{FF2B5EF4-FFF2-40B4-BE49-F238E27FC236}">
                <a16:creationId xmlns:a16="http://schemas.microsoft.com/office/drawing/2014/main" id="{6C67F2F8-B87C-3B45-9738-C46287A1DA28}"/>
              </a:ext>
            </a:extLst>
          </p:cNvPr>
          <p:cNvSpPr/>
          <p:nvPr/>
        </p:nvSpPr>
        <p:spPr>
          <a:xfrm>
            <a:off x="7631234" y="3891993"/>
            <a:ext cx="4338000" cy="2203200"/>
          </a:xfrm>
          <a:prstGeom prst="roundRect">
            <a:avLst>
              <a:gd name="adj" fmla="val 20525"/>
            </a:avLst>
          </a:prstGeom>
          <a:solidFill>
            <a:schemeClr val="bg1"/>
          </a:solidFill>
          <a:ln w="3175" cmpd="sng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64" name="Grafik 63">
            <a:extLst>
              <a:ext uri="{FF2B5EF4-FFF2-40B4-BE49-F238E27FC236}">
                <a16:creationId xmlns:a16="http://schemas.microsoft.com/office/drawing/2014/main" id="{A637B532-17BF-5348-B518-BF771FB3C5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1288" y="2174198"/>
            <a:ext cx="2072375" cy="1227235"/>
          </a:xfrm>
          <a:prstGeom prst="rect">
            <a:avLst/>
          </a:prstGeom>
        </p:spPr>
      </p:pic>
      <p:sp>
        <p:nvSpPr>
          <p:cNvPr id="65" name="TextBox 34">
            <a:extLst>
              <a:ext uri="{FF2B5EF4-FFF2-40B4-BE49-F238E27FC236}">
                <a16:creationId xmlns:a16="http://schemas.microsoft.com/office/drawing/2014/main" id="{2E77CF49-02C0-8D42-9D7B-4A8EE0AC4B43}"/>
              </a:ext>
            </a:extLst>
          </p:cNvPr>
          <p:cNvSpPr txBox="1"/>
          <p:nvPr/>
        </p:nvSpPr>
        <p:spPr>
          <a:xfrm>
            <a:off x="7913086" y="3956928"/>
            <a:ext cx="3425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dirty="0">
                <a:solidFill>
                  <a:srgbClr val="000096"/>
                </a:solidFill>
                <a:latin typeface="Gill Sans MT" panose="020B0502020104020203" pitchFamily="34" charset="77"/>
                <a:cs typeface="Avant Garde Book BT"/>
              </a:rPr>
              <a:t>Three-Photon States </a:t>
            </a:r>
          </a:p>
        </p:txBody>
      </p:sp>
      <p:sp>
        <p:nvSpPr>
          <p:cNvPr id="66" name="TextBox 34">
            <a:extLst>
              <a:ext uri="{FF2B5EF4-FFF2-40B4-BE49-F238E27FC236}">
                <a16:creationId xmlns:a16="http://schemas.microsoft.com/office/drawing/2014/main" id="{9A9B8833-7EB9-D244-9FDB-F3B8F9992370}"/>
              </a:ext>
            </a:extLst>
          </p:cNvPr>
          <p:cNvSpPr txBox="1"/>
          <p:nvPr/>
        </p:nvSpPr>
        <p:spPr>
          <a:xfrm>
            <a:off x="7631233" y="1672858"/>
            <a:ext cx="3989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Avant Garde Book BT"/>
              </a:rPr>
              <a:t>Dual-path photon pair source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Avant Garde Book BT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Avant Garde Book BT"/>
              </a:rPr>
              <a:t>using a non-linear coupler </a:t>
            </a:r>
          </a:p>
        </p:txBody>
      </p:sp>
      <p:pic>
        <p:nvPicPr>
          <p:cNvPr id="67" name="Picture 2" descr="E:\Konferenzen\CLEO EUROPE 2015\ppt-talk\pngs\setup.png">
            <a:extLst>
              <a:ext uri="{FF2B5EF4-FFF2-40B4-BE49-F238E27FC236}">
                <a16:creationId xmlns:a16="http://schemas.microsoft.com/office/drawing/2014/main" id="{0C49FFE8-45A4-E046-B652-55DF2CCD94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9" t="50000" r="33563" b="9553"/>
          <a:stretch/>
        </p:blipFill>
        <p:spPr bwMode="auto">
          <a:xfrm>
            <a:off x="8011142" y="2488838"/>
            <a:ext cx="3229327" cy="89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Grafik 68" descr="fig00.png">
            <a:extLst>
              <a:ext uri="{FF2B5EF4-FFF2-40B4-BE49-F238E27FC236}">
                <a16:creationId xmlns:a16="http://schemas.microsoft.com/office/drawing/2014/main" id="{30AEB30C-62EE-974C-90F7-B46975EB72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5690" y="4538736"/>
            <a:ext cx="2489088" cy="1244543"/>
          </a:xfrm>
          <a:prstGeom prst="rect">
            <a:avLst/>
          </a:prstGeom>
        </p:spPr>
      </p:pic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C47B01EF-B02B-DB4E-B2AB-1AE957AB9A0E}"/>
              </a:ext>
            </a:extLst>
          </p:cNvPr>
          <p:cNvGrpSpPr/>
          <p:nvPr/>
        </p:nvGrpSpPr>
        <p:grpSpPr>
          <a:xfrm>
            <a:off x="4512016" y="2206632"/>
            <a:ext cx="6079772" cy="3519490"/>
            <a:chOff x="9556819" y="6784904"/>
            <a:chExt cx="3960250" cy="1855855"/>
          </a:xfrm>
        </p:grpSpPr>
        <p:sp>
          <p:nvSpPr>
            <p:cNvPr id="70" name="Rounded Rectangle 25">
              <a:extLst>
                <a:ext uri="{FF2B5EF4-FFF2-40B4-BE49-F238E27FC236}">
                  <a16:creationId xmlns:a16="http://schemas.microsoft.com/office/drawing/2014/main" id="{A38E3AF8-A8AD-D54E-9D76-28A7A7396774}"/>
                </a:ext>
              </a:extLst>
            </p:cNvPr>
            <p:cNvSpPr/>
            <p:nvPr/>
          </p:nvSpPr>
          <p:spPr>
            <a:xfrm>
              <a:off x="9556819" y="6784904"/>
              <a:ext cx="3960250" cy="1855855"/>
            </a:xfrm>
            <a:prstGeom prst="roundRect">
              <a:avLst>
                <a:gd name="adj" fmla="val 20525"/>
              </a:avLst>
            </a:prstGeom>
            <a:solidFill>
              <a:schemeClr val="bg1"/>
            </a:solidFill>
            <a:ln w="3175" cmpd="sng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71" name="Grafik 7">
              <a:extLst>
                <a:ext uri="{FF2B5EF4-FFF2-40B4-BE49-F238E27FC236}">
                  <a16:creationId xmlns:a16="http://schemas.microsoft.com/office/drawing/2014/main" id="{EAE462F2-37FE-CD4D-89DC-EF07920AD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76637" y="7167260"/>
              <a:ext cx="3298743" cy="1159148"/>
            </a:xfrm>
            <a:prstGeom prst="rect">
              <a:avLst/>
            </a:prstGeom>
          </p:spPr>
        </p:pic>
        <p:sp>
          <p:nvSpPr>
            <p:cNvPr id="72" name="TextBox 34">
              <a:extLst>
                <a:ext uri="{FF2B5EF4-FFF2-40B4-BE49-F238E27FC236}">
                  <a16:creationId xmlns:a16="http://schemas.microsoft.com/office/drawing/2014/main" id="{3280DBAC-1735-444A-A0EC-E031097F8322}"/>
                </a:ext>
              </a:extLst>
            </p:cNvPr>
            <p:cNvSpPr txBox="1"/>
            <p:nvPr/>
          </p:nvSpPr>
          <p:spPr>
            <a:xfrm>
              <a:off x="9703008" y="6932885"/>
              <a:ext cx="3218979" cy="210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6"/>
                  </a:solidFill>
                  <a:effectLst/>
                  <a:uLnTx/>
                  <a:uFillTx/>
                  <a:latin typeface="Gill Sans MT" panose="020B0502020104020203" pitchFamily="34" charset="77"/>
                  <a:ea typeface="ＭＳ Ｐゴシック" charset="0"/>
                  <a:cs typeface="Avant Garde Book BT"/>
                </a:rPr>
                <a:t>Hong-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6"/>
                  </a:solidFill>
                  <a:effectLst/>
                  <a:uLnTx/>
                  <a:uFillTx/>
                  <a:latin typeface="Gill Sans MT" panose="020B0502020104020203" pitchFamily="34" charset="77"/>
                  <a:ea typeface="ＭＳ Ｐゴシック" charset="0"/>
                  <a:cs typeface="Avant Garde Book BT"/>
                </a:rPr>
                <a:t>Ou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6"/>
                  </a:solidFill>
                  <a:effectLst/>
                  <a:uLnTx/>
                  <a:uFillTx/>
                  <a:latin typeface="Gill Sans MT" panose="020B0502020104020203" pitchFamily="34" charset="77"/>
                  <a:ea typeface="ＭＳ Ｐゴシック" charset="0"/>
                  <a:cs typeface="Avant Garde Book BT"/>
                </a:rPr>
                <a:t>-Mandel interference</a:t>
              </a:r>
            </a:p>
          </p:txBody>
        </p:sp>
      </p:grpSp>
      <p:pic>
        <p:nvPicPr>
          <p:cNvPr id="23" name="Grafik 22">
            <a:extLst>
              <a:ext uri="{FF2B5EF4-FFF2-40B4-BE49-F238E27FC236}">
                <a16:creationId xmlns:a16="http://schemas.microsoft.com/office/drawing/2014/main" id="{5AA73B93-40E5-1E4E-AD70-D991CDF189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120" y="338453"/>
            <a:ext cx="2026688" cy="4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4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  <p:bldP spid="60" grpId="0"/>
      <p:bldP spid="61" grpId="0"/>
      <p:bldP spid="63" grpId="0" animBg="1"/>
      <p:bldP spid="65" grpId="0"/>
      <p:bldP spid="6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6C52D-FB3B-45B0-8A71-0B4AEF695CAC}"/>
              </a:ext>
            </a:extLst>
          </p:cNvPr>
          <p:cNvSpPr/>
          <p:nvPr/>
        </p:nvSpPr>
        <p:spPr>
          <a:xfrm>
            <a:off x="0" y="18864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5B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32E800A-5297-4457-9AEA-2CFE3A01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775" y="214746"/>
            <a:ext cx="8604451" cy="539335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chemeClr val="bg2"/>
                </a:solidFill>
                <a:latin typeface="Gill Sans MT" panose="020B0502020104020203" pitchFamily="34" charset="0"/>
              </a:rPr>
              <a:t>Hong </a:t>
            </a:r>
            <a:r>
              <a:rPr lang="en-GB" dirty="0" err="1">
                <a:solidFill>
                  <a:schemeClr val="bg2"/>
                </a:solidFill>
                <a:latin typeface="Gill Sans MT" panose="020B0502020104020203" pitchFamily="34" charset="0"/>
              </a:rPr>
              <a:t>Ou</a:t>
            </a:r>
            <a:r>
              <a:rPr lang="en-GB" dirty="0">
                <a:solidFill>
                  <a:schemeClr val="bg2"/>
                </a:solidFill>
                <a:latin typeface="Gill Sans MT" panose="020B0502020104020203" pitchFamily="34" charset="0"/>
              </a:rPr>
              <a:t> Mandel interference on chip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8ED4079-0A8F-024B-8789-82E2DEB8736C}"/>
              </a:ext>
            </a:extLst>
          </p:cNvPr>
          <p:cNvSpPr txBox="1"/>
          <p:nvPr/>
        </p:nvSpPr>
        <p:spPr>
          <a:xfrm>
            <a:off x="0" y="1026885"/>
            <a:ext cx="12578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Arial"/>
              </a:rPr>
              <a:t>Monolithic Integration of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Arial"/>
              </a:rPr>
              <a:t> parametric down-conversion source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Arial"/>
              </a:rPr>
              <a:t>and a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Arial"/>
              </a:rPr>
              <a:t>two-photon interferometer</a:t>
            </a: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Arial"/>
              </a:rPr>
              <a:t>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Arial"/>
              </a:rPr>
              <a:t>with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Arial"/>
              </a:rPr>
              <a:t>  </a:t>
            </a: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Arial"/>
              </a:rPr>
              <a:t>time-</a:t>
            </a:r>
            <a:r>
              <a:rPr kumimoji="0" lang="de-DE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Arial"/>
              </a:rPr>
              <a:t>delay</a:t>
            </a: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Arial"/>
              </a:rPr>
              <a:t>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Arial"/>
              </a:rPr>
              <a:t>line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77"/>
              <a:ea typeface="ＭＳ Ｐゴシック" charset="0"/>
              <a:cs typeface="Arial"/>
            </a:endParaRPr>
          </a:p>
        </p:txBody>
      </p:sp>
      <p:pic>
        <p:nvPicPr>
          <p:cNvPr id="22" name="Grafik 7">
            <a:extLst>
              <a:ext uri="{FF2B5EF4-FFF2-40B4-BE49-F238E27FC236}">
                <a16:creationId xmlns:a16="http://schemas.microsoft.com/office/drawing/2014/main" id="{E819C63A-DE7B-BF40-9A36-EEC624AF2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775" y="1853417"/>
            <a:ext cx="9037752" cy="317578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2EFCFF4-F380-764B-9353-C105FAE3EC97}"/>
              </a:ext>
            </a:extLst>
          </p:cNvPr>
          <p:cNvSpPr/>
          <p:nvPr/>
        </p:nvSpPr>
        <p:spPr>
          <a:xfrm>
            <a:off x="4734086" y="2555499"/>
            <a:ext cx="3898900" cy="1409700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glow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82B274E-2DEF-254A-8E92-CEAF4749584A}"/>
              </a:ext>
            </a:extLst>
          </p:cNvPr>
          <p:cNvSpPr/>
          <p:nvPr/>
        </p:nvSpPr>
        <p:spPr>
          <a:xfrm>
            <a:off x="2535545" y="3139091"/>
            <a:ext cx="672604" cy="604434"/>
          </a:xfrm>
          <a:prstGeom prst="ellipse">
            <a:avLst/>
          </a:prstGeom>
          <a:noFill/>
          <a:ln w="38100">
            <a:solidFill>
              <a:srgbClr val="00205B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glow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3E8EC33-ED84-8C48-9329-942409F7E0B4}"/>
              </a:ext>
            </a:extLst>
          </p:cNvPr>
          <p:cNvSpPr/>
          <p:nvPr/>
        </p:nvSpPr>
        <p:spPr>
          <a:xfrm>
            <a:off x="3208149" y="2849645"/>
            <a:ext cx="1038386" cy="1053562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glow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B56692E-44E8-134A-984A-D93003717B3E}"/>
              </a:ext>
            </a:extLst>
          </p:cNvPr>
          <p:cNvSpPr/>
          <p:nvPr/>
        </p:nvSpPr>
        <p:spPr>
          <a:xfrm>
            <a:off x="8474990" y="2849645"/>
            <a:ext cx="1038386" cy="1053562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glow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5F94D6E-FB91-6C4F-B1C7-AB4133880F4D}"/>
              </a:ext>
            </a:extLst>
          </p:cNvPr>
          <p:cNvSpPr txBox="1"/>
          <p:nvPr/>
        </p:nvSpPr>
        <p:spPr>
          <a:xfrm>
            <a:off x="4514827" y="5130531"/>
            <a:ext cx="4725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C00000"/>
                </a:solidFill>
                <a:latin typeface="Gill Sans MT" panose="020B0502020104020203" pitchFamily="34" charset="77"/>
              </a:rPr>
              <a:t>Electro-optic</a:t>
            </a:r>
            <a:r>
              <a:rPr lang="de-DE" dirty="0">
                <a:solidFill>
                  <a:srgbClr val="C00000"/>
                </a:solidFill>
                <a:latin typeface="Gill Sans MT" panose="020B0502020104020203" pitchFamily="34" charset="77"/>
              </a:rPr>
              <a:t> </a:t>
            </a:r>
            <a:r>
              <a:rPr lang="de-DE" dirty="0" err="1">
                <a:solidFill>
                  <a:srgbClr val="C00000"/>
                </a:solidFill>
                <a:latin typeface="Gill Sans MT" panose="020B0502020104020203" pitchFamily="34" charset="77"/>
              </a:rPr>
              <a:t>control</a:t>
            </a:r>
            <a:r>
              <a:rPr lang="de-DE" dirty="0">
                <a:solidFill>
                  <a:srgbClr val="C00000"/>
                </a:solidFill>
                <a:latin typeface="Gill Sans MT" panose="020B0502020104020203" pitchFamily="34" charset="77"/>
              </a:rPr>
              <a:t>: 	</a:t>
            </a:r>
            <a:r>
              <a:rPr lang="de-DE" dirty="0" err="1">
                <a:solidFill>
                  <a:srgbClr val="C00000"/>
                </a:solidFill>
                <a:latin typeface="Gill Sans MT" panose="020B0502020104020203" pitchFamily="34" charset="77"/>
              </a:rPr>
              <a:t>polarization</a:t>
            </a:r>
            <a:r>
              <a:rPr lang="de-DE" dirty="0">
                <a:solidFill>
                  <a:srgbClr val="C00000"/>
                </a:solidFill>
                <a:latin typeface="Gill Sans MT" panose="020B0502020104020203" pitchFamily="34" charset="77"/>
              </a:rPr>
              <a:t> </a:t>
            </a:r>
            <a:r>
              <a:rPr lang="de-DE" dirty="0" err="1">
                <a:solidFill>
                  <a:srgbClr val="C00000"/>
                </a:solidFill>
                <a:latin typeface="Gill Sans MT" panose="020B0502020104020203" pitchFamily="34" charset="77"/>
              </a:rPr>
              <a:t>conversion</a:t>
            </a:r>
            <a:r>
              <a:rPr lang="de-DE" dirty="0">
                <a:solidFill>
                  <a:srgbClr val="C00000"/>
                </a:solidFill>
                <a:latin typeface="Gill Sans MT" panose="020B0502020104020203" pitchFamily="34" charset="77"/>
              </a:rPr>
              <a:t>,</a:t>
            </a:r>
            <a:br>
              <a:rPr lang="de-DE" dirty="0">
                <a:solidFill>
                  <a:srgbClr val="C00000"/>
                </a:solidFill>
                <a:latin typeface="Gill Sans MT" panose="020B0502020104020203" pitchFamily="34" charset="77"/>
              </a:rPr>
            </a:br>
            <a:r>
              <a:rPr lang="de-DE" dirty="0">
                <a:solidFill>
                  <a:srgbClr val="C00000"/>
                </a:solidFill>
                <a:latin typeface="Gill Sans MT" panose="020B0502020104020203" pitchFamily="34" charset="77"/>
              </a:rPr>
              <a:t>				   	</a:t>
            </a:r>
            <a:r>
              <a:rPr lang="de-DE" b="1" dirty="0">
                <a:solidFill>
                  <a:srgbClr val="C00000"/>
                </a:solidFill>
                <a:latin typeface="Gill Sans MT" panose="020B0502020104020203" pitchFamily="34" charset="77"/>
              </a:rPr>
              <a:t>fast </a:t>
            </a:r>
            <a:r>
              <a:rPr lang="de-DE" b="1" dirty="0" err="1">
                <a:solidFill>
                  <a:srgbClr val="C00000"/>
                </a:solidFill>
                <a:latin typeface="Gill Sans MT" panose="020B0502020104020203" pitchFamily="34" charset="77"/>
              </a:rPr>
              <a:t>optical</a:t>
            </a:r>
            <a:r>
              <a:rPr lang="de-DE" b="1" dirty="0">
                <a:solidFill>
                  <a:srgbClr val="C00000"/>
                </a:solidFill>
                <a:latin typeface="Gill Sans MT" panose="020B0502020104020203" pitchFamily="34" charset="77"/>
              </a:rPr>
              <a:t> </a:t>
            </a:r>
            <a:r>
              <a:rPr lang="de-DE" b="1" dirty="0" err="1">
                <a:solidFill>
                  <a:srgbClr val="C00000"/>
                </a:solidFill>
                <a:latin typeface="Gill Sans MT" panose="020B0502020104020203" pitchFamily="34" charset="77"/>
              </a:rPr>
              <a:t>delay</a:t>
            </a:r>
            <a:br>
              <a:rPr lang="de-DE" b="1" dirty="0">
                <a:solidFill>
                  <a:srgbClr val="C00000"/>
                </a:solidFill>
                <a:latin typeface="Gill Sans MT" panose="020B0502020104020203" pitchFamily="34" charset="77"/>
              </a:rPr>
            </a:br>
            <a:r>
              <a:rPr lang="de-DE" dirty="0">
                <a:solidFill>
                  <a:srgbClr val="C00000"/>
                </a:solidFill>
                <a:latin typeface="Gill Sans MT" panose="020B0502020104020203" pitchFamily="34" charset="77"/>
              </a:rPr>
              <a:t>					</a:t>
            </a:r>
            <a:r>
              <a:rPr lang="de-DE" dirty="0" err="1">
                <a:solidFill>
                  <a:srgbClr val="C00000"/>
                </a:solidFill>
                <a:latin typeface="Gill Sans MT" panose="020B0502020104020203" pitchFamily="34" charset="77"/>
              </a:rPr>
              <a:t>tunable</a:t>
            </a:r>
            <a:r>
              <a:rPr lang="de-DE" dirty="0">
                <a:solidFill>
                  <a:srgbClr val="C00000"/>
                </a:solidFill>
                <a:latin typeface="Gill Sans MT" panose="020B0502020104020203" pitchFamily="34" charset="77"/>
              </a:rPr>
              <a:t> beam </a:t>
            </a:r>
            <a:r>
              <a:rPr lang="de-DE" dirty="0" err="1">
                <a:solidFill>
                  <a:srgbClr val="C00000"/>
                </a:solidFill>
                <a:latin typeface="Gill Sans MT" panose="020B0502020104020203" pitchFamily="34" charset="77"/>
              </a:rPr>
              <a:t>splitter</a:t>
            </a:r>
            <a:endParaRPr lang="de-DE" dirty="0">
              <a:solidFill>
                <a:srgbClr val="C00000"/>
              </a:solidFill>
              <a:latin typeface="Gill Sans MT" panose="020B0502020104020203" pitchFamily="34" charset="77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7482D7F-21C9-7F43-8D1F-EF111C9C39B4}"/>
              </a:ext>
            </a:extLst>
          </p:cNvPr>
          <p:cNvSpPr txBox="1"/>
          <p:nvPr/>
        </p:nvSpPr>
        <p:spPr>
          <a:xfrm>
            <a:off x="2032514" y="5222864"/>
            <a:ext cx="131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205B"/>
                </a:solidFill>
                <a:latin typeface="Gill Sans MT" panose="020B0502020104020203" pitchFamily="34" charset="77"/>
              </a:rPr>
              <a:t>PDC, type II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9917EA8-D79E-334B-88A4-CC744EDA30BF}"/>
              </a:ext>
            </a:extLst>
          </p:cNvPr>
          <p:cNvSpPr/>
          <p:nvPr/>
        </p:nvSpPr>
        <p:spPr>
          <a:xfrm>
            <a:off x="241774" y="6399839"/>
            <a:ext cx="83357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Gill Sans MT" panose="020B0502020104020203" pitchFamily="34" charset="77"/>
              </a:rPr>
              <a:t>K.- H. Luo et al., Science Advances (2019)</a:t>
            </a:r>
            <a:endParaRPr lang="de-DE" dirty="0">
              <a:solidFill>
                <a:prstClr val="black"/>
              </a:solidFill>
              <a:latin typeface="Gill Sans MT" panose="020B0502020104020203" pitchFamily="34" charset="77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C87D5AC-BEE2-9C4F-9565-62D1620F2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226" y="271863"/>
            <a:ext cx="1690829" cy="40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4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3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rafik 4">
            <a:extLst>
              <a:ext uri="{FF2B5EF4-FFF2-40B4-BE49-F238E27FC236}">
                <a16:creationId xmlns:a16="http://schemas.microsoft.com/office/drawing/2014/main" id="{ACE0CCE0-E538-1247-86EE-2D2788181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94" y="973321"/>
            <a:ext cx="9600000" cy="3331607"/>
          </a:xfrm>
          <a:prstGeom prst="rect">
            <a:avLst/>
          </a:prstGeom>
        </p:spPr>
      </p:pic>
      <p:pic>
        <p:nvPicPr>
          <p:cNvPr id="301" name="Grafik 5">
            <a:extLst>
              <a:ext uri="{FF2B5EF4-FFF2-40B4-BE49-F238E27FC236}">
                <a16:creationId xmlns:a16="http://schemas.microsoft.com/office/drawing/2014/main" id="{4220D068-D6BD-3449-88D8-B467977CD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673" y="972470"/>
            <a:ext cx="9600000" cy="3331607"/>
          </a:xfrm>
          <a:prstGeom prst="rect">
            <a:avLst/>
          </a:prstGeom>
        </p:spPr>
      </p:pic>
      <p:pic>
        <p:nvPicPr>
          <p:cNvPr id="302" name="Grafik 6">
            <a:extLst>
              <a:ext uri="{FF2B5EF4-FFF2-40B4-BE49-F238E27FC236}">
                <a16:creationId xmlns:a16="http://schemas.microsoft.com/office/drawing/2014/main" id="{8A259CD6-4364-4E45-B36F-9D9B7F1F6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94" y="968611"/>
            <a:ext cx="9600000" cy="3331607"/>
          </a:xfrm>
          <a:prstGeom prst="rect">
            <a:avLst/>
          </a:prstGeom>
        </p:spPr>
      </p:pic>
      <p:pic>
        <p:nvPicPr>
          <p:cNvPr id="303" name="Grafik 7">
            <a:extLst>
              <a:ext uri="{FF2B5EF4-FFF2-40B4-BE49-F238E27FC236}">
                <a16:creationId xmlns:a16="http://schemas.microsoft.com/office/drawing/2014/main" id="{7018DFC0-5F6A-2E4D-9212-0A9D481D66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666" y="973321"/>
            <a:ext cx="9600000" cy="3331607"/>
          </a:xfrm>
          <a:prstGeom prst="rect">
            <a:avLst/>
          </a:prstGeom>
        </p:spPr>
      </p:pic>
      <p:pic>
        <p:nvPicPr>
          <p:cNvPr id="304" name="Grafik 9">
            <a:extLst>
              <a:ext uri="{FF2B5EF4-FFF2-40B4-BE49-F238E27FC236}">
                <a16:creationId xmlns:a16="http://schemas.microsoft.com/office/drawing/2014/main" id="{5F4A8553-F93A-134B-945A-E1D23AE3AA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666" y="972467"/>
            <a:ext cx="9600000" cy="3331607"/>
          </a:xfrm>
          <a:prstGeom prst="rect">
            <a:avLst/>
          </a:prstGeom>
        </p:spPr>
      </p:pic>
      <p:pic>
        <p:nvPicPr>
          <p:cNvPr id="305" name="Grafik 10">
            <a:extLst>
              <a:ext uri="{FF2B5EF4-FFF2-40B4-BE49-F238E27FC236}">
                <a16:creationId xmlns:a16="http://schemas.microsoft.com/office/drawing/2014/main" id="{698ADC8B-45F7-5646-96FB-C1B3738ED1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494" y="973321"/>
            <a:ext cx="9600000" cy="3331607"/>
          </a:xfrm>
          <a:prstGeom prst="rect">
            <a:avLst/>
          </a:prstGeom>
        </p:spPr>
      </p:pic>
      <p:pic>
        <p:nvPicPr>
          <p:cNvPr id="306" name="Grafik 11">
            <a:extLst>
              <a:ext uri="{FF2B5EF4-FFF2-40B4-BE49-F238E27FC236}">
                <a16:creationId xmlns:a16="http://schemas.microsoft.com/office/drawing/2014/main" id="{31C9BF69-5A1E-BD4A-9C7B-B93B30C83F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226" y="972470"/>
            <a:ext cx="9600000" cy="3331607"/>
          </a:xfrm>
          <a:prstGeom prst="rect">
            <a:avLst/>
          </a:prstGeom>
        </p:spPr>
      </p:pic>
      <p:sp>
        <p:nvSpPr>
          <p:cNvPr id="307" name="Ellipse 40">
            <a:extLst>
              <a:ext uri="{FF2B5EF4-FFF2-40B4-BE49-F238E27FC236}">
                <a16:creationId xmlns:a16="http://schemas.microsoft.com/office/drawing/2014/main" id="{19F3AF52-BDE1-2B4B-893B-525AE38801A1}"/>
              </a:ext>
            </a:extLst>
          </p:cNvPr>
          <p:cNvSpPr/>
          <p:nvPr/>
        </p:nvSpPr>
        <p:spPr>
          <a:xfrm>
            <a:off x="4600438" y="2905774"/>
            <a:ext cx="249680" cy="265844"/>
          </a:xfrm>
          <a:prstGeom prst="ellipse">
            <a:avLst/>
          </a:prstGeom>
          <a:solidFill>
            <a:srgbClr val="C00000"/>
          </a:solidFill>
          <a:ln w="635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rtlCol="0" anchor="ctr"/>
          <a:lstStyle/>
          <a:p>
            <a:pPr algn="ctr" defTabSz="609585">
              <a:defRPr/>
            </a:pPr>
            <a:r>
              <a:rPr lang="en-US" sz="1333" b="1" kern="0" dirty="0">
                <a:solidFill>
                  <a:prstClr val="white"/>
                </a:solidFill>
                <a:latin typeface="Century Gothic"/>
                <a:ea typeface="ＭＳ Ｐゴシック" charset="0"/>
                <a:cs typeface="Arial"/>
                <a:sym typeface="Arial"/>
              </a:rPr>
              <a:t>V</a:t>
            </a:r>
          </a:p>
        </p:txBody>
      </p:sp>
      <p:sp>
        <p:nvSpPr>
          <p:cNvPr id="308" name="Ellipse 41">
            <a:extLst>
              <a:ext uri="{FF2B5EF4-FFF2-40B4-BE49-F238E27FC236}">
                <a16:creationId xmlns:a16="http://schemas.microsoft.com/office/drawing/2014/main" id="{81F2A2F9-45F2-6F42-9835-5A5DBE2BDC2D}"/>
              </a:ext>
            </a:extLst>
          </p:cNvPr>
          <p:cNvSpPr/>
          <p:nvPr/>
        </p:nvSpPr>
        <p:spPr>
          <a:xfrm>
            <a:off x="673654" y="2526251"/>
            <a:ext cx="249680" cy="265844"/>
          </a:xfrm>
          <a:prstGeom prst="ellipse">
            <a:avLst/>
          </a:prstGeom>
          <a:solidFill>
            <a:srgbClr val="FF0000"/>
          </a:solidFill>
          <a:ln w="635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48000" rtlCol="0" anchor="ctr"/>
          <a:lstStyle/>
          <a:p>
            <a:pPr algn="ctr" defTabSz="609585">
              <a:defRPr/>
            </a:pPr>
            <a:endParaRPr lang="en-US" sz="1333" b="1" kern="0" dirty="0">
              <a:solidFill>
                <a:prstClr val="white"/>
              </a:solidFill>
              <a:latin typeface="Century Gothic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309" name="Ellipse 42">
            <a:extLst>
              <a:ext uri="{FF2B5EF4-FFF2-40B4-BE49-F238E27FC236}">
                <a16:creationId xmlns:a16="http://schemas.microsoft.com/office/drawing/2014/main" id="{3BE48BF9-E854-AE4E-889D-63F8CFBB0B6C}"/>
              </a:ext>
            </a:extLst>
          </p:cNvPr>
          <p:cNvSpPr/>
          <p:nvPr/>
        </p:nvSpPr>
        <p:spPr>
          <a:xfrm>
            <a:off x="2027851" y="2388443"/>
            <a:ext cx="249680" cy="265844"/>
          </a:xfrm>
          <a:prstGeom prst="ellipse">
            <a:avLst/>
          </a:prstGeom>
          <a:solidFill>
            <a:srgbClr val="C00000"/>
          </a:solidFill>
          <a:ln w="635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rtlCol="0" anchor="ctr"/>
          <a:lstStyle/>
          <a:p>
            <a:pPr algn="ctr" defTabSz="609585">
              <a:defRPr/>
            </a:pPr>
            <a:r>
              <a:rPr lang="en-US" sz="1333" b="1" kern="0" dirty="0">
                <a:solidFill>
                  <a:prstClr val="white"/>
                </a:solidFill>
                <a:latin typeface="Century Gothic"/>
                <a:ea typeface="ＭＳ Ｐゴシック" charset="0"/>
                <a:cs typeface="Arial"/>
                <a:sym typeface="Arial"/>
              </a:rPr>
              <a:t>H</a:t>
            </a:r>
          </a:p>
        </p:txBody>
      </p:sp>
      <p:sp>
        <p:nvSpPr>
          <p:cNvPr id="310" name="Ellipse 43">
            <a:extLst>
              <a:ext uri="{FF2B5EF4-FFF2-40B4-BE49-F238E27FC236}">
                <a16:creationId xmlns:a16="http://schemas.microsoft.com/office/drawing/2014/main" id="{6474322A-E0EB-AE44-B763-B50B33594744}"/>
              </a:ext>
            </a:extLst>
          </p:cNvPr>
          <p:cNvSpPr/>
          <p:nvPr/>
        </p:nvSpPr>
        <p:spPr>
          <a:xfrm>
            <a:off x="2277498" y="2592550"/>
            <a:ext cx="249680" cy="265844"/>
          </a:xfrm>
          <a:prstGeom prst="ellipse">
            <a:avLst/>
          </a:prstGeom>
          <a:solidFill>
            <a:srgbClr val="C00000"/>
          </a:solidFill>
          <a:ln w="635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rtlCol="0" anchor="ctr"/>
          <a:lstStyle/>
          <a:p>
            <a:pPr algn="ctr" defTabSz="609585">
              <a:defRPr/>
            </a:pPr>
            <a:r>
              <a:rPr lang="en-US" sz="1333" b="1" kern="0" dirty="0">
                <a:solidFill>
                  <a:prstClr val="white"/>
                </a:solidFill>
                <a:latin typeface="Century Gothic"/>
                <a:ea typeface="ＭＳ Ｐゴシック" charset="0"/>
                <a:cs typeface="Arial"/>
                <a:sym typeface="Arial"/>
              </a:rPr>
              <a:t>V</a:t>
            </a:r>
          </a:p>
        </p:txBody>
      </p:sp>
      <p:sp>
        <p:nvSpPr>
          <p:cNvPr id="311" name="Ellipse 44">
            <a:extLst>
              <a:ext uri="{FF2B5EF4-FFF2-40B4-BE49-F238E27FC236}">
                <a16:creationId xmlns:a16="http://schemas.microsoft.com/office/drawing/2014/main" id="{5C6AE3EC-8613-C244-94E3-569D006574FA}"/>
              </a:ext>
            </a:extLst>
          </p:cNvPr>
          <p:cNvSpPr/>
          <p:nvPr/>
        </p:nvSpPr>
        <p:spPr>
          <a:xfrm>
            <a:off x="2630339" y="2340301"/>
            <a:ext cx="249680" cy="265844"/>
          </a:xfrm>
          <a:prstGeom prst="ellipse">
            <a:avLst/>
          </a:prstGeom>
          <a:solidFill>
            <a:srgbClr val="C00000"/>
          </a:solidFill>
          <a:ln w="635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rtlCol="0" anchor="ctr"/>
          <a:lstStyle/>
          <a:p>
            <a:pPr algn="ctr" defTabSz="609585">
              <a:defRPr/>
            </a:pPr>
            <a:r>
              <a:rPr lang="en-US" sz="1333" b="1" kern="0" dirty="0">
                <a:solidFill>
                  <a:prstClr val="white"/>
                </a:solidFill>
                <a:latin typeface="Century Gothic"/>
                <a:ea typeface="ＭＳ Ｐゴシック" charset="0"/>
                <a:cs typeface="Arial"/>
                <a:sym typeface="Arial"/>
              </a:rPr>
              <a:t>V</a:t>
            </a:r>
          </a:p>
        </p:txBody>
      </p:sp>
      <p:sp>
        <p:nvSpPr>
          <p:cNvPr id="312" name="Ellipse 45">
            <a:extLst>
              <a:ext uri="{FF2B5EF4-FFF2-40B4-BE49-F238E27FC236}">
                <a16:creationId xmlns:a16="http://schemas.microsoft.com/office/drawing/2014/main" id="{29DBCFEC-2198-714E-AD76-9D872D54353B}"/>
              </a:ext>
            </a:extLst>
          </p:cNvPr>
          <p:cNvSpPr/>
          <p:nvPr/>
        </p:nvSpPr>
        <p:spPr>
          <a:xfrm>
            <a:off x="4569205" y="2341474"/>
            <a:ext cx="249680" cy="265844"/>
          </a:xfrm>
          <a:prstGeom prst="ellipse">
            <a:avLst/>
          </a:prstGeom>
          <a:solidFill>
            <a:srgbClr val="C00000"/>
          </a:solidFill>
          <a:ln w="635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rtlCol="0" anchor="ctr"/>
          <a:lstStyle/>
          <a:p>
            <a:pPr algn="ctr" defTabSz="609585">
              <a:defRPr/>
            </a:pPr>
            <a:r>
              <a:rPr lang="en-US" sz="1333" b="1" kern="0" dirty="0">
                <a:solidFill>
                  <a:prstClr val="white"/>
                </a:solidFill>
                <a:latin typeface="Century Gothic"/>
                <a:ea typeface="ＭＳ Ｐゴシック" charset="0"/>
                <a:cs typeface="Arial"/>
                <a:sym typeface="Arial"/>
              </a:rPr>
              <a:t>V</a:t>
            </a:r>
          </a:p>
        </p:txBody>
      </p:sp>
      <p:sp>
        <p:nvSpPr>
          <p:cNvPr id="313" name="Ellipse 46">
            <a:extLst>
              <a:ext uri="{FF2B5EF4-FFF2-40B4-BE49-F238E27FC236}">
                <a16:creationId xmlns:a16="http://schemas.microsoft.com/office/drawing/2014/main" id="{8F7EA22D-7FD6-1D4C-886D-BD1F3AAFC282}"/>
              </a:ext>
            </a:extLst>
          </p:cNvPr>
          <p:cNvSpPr/>
          <p:nvPr/>
        </p:nvSpPr>
        <p:spPr>
          <a:xfrm>
            <a:off x="5012861" y="2885951"/>
            <a:ext cx="249680" cy="265844"/>
          </a:xfrm>
          <a:prstGeom prst="ellipse">
            <a:avLst/>
          </a:prstGeom>
          <a:solidFill>
            <a:srgbClr val="C00000"/>
          </a:solidFill>
          <a:ln w="635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rtlCol="0" anchor="ctr"/>
          <a:lstStyle/>
          <a:p>
            <a:pPr algn="ctr" defTabSz="609585">
              <a:defRPr/>
            </a:pPr>
            <a:r>
              <a:rPr lang="en-US" sz="1333" b="1" kern="0" dirty="0">
                <a:solidFill>
                  <a:prstClr val="white"/>
                </a:solidFill>
                <a:latin typeface="Century Gothic"/>
                <a:ea typeface="ＭＳ Ｐゴシック" charset="0"/>
                <a:cs typeface="Arial"/>
                <a:sym typeface="Arial"/>
              </a:rPr>
              <a:t>V</a:t>
            </a:r>
          </a:p>
        </p:txBody>
      </p:sp>
      <p:sp>
        <p:nvSpPr>
          <p:cNvPr id="314" name="Ellipse 47">
            <a:extLst>
              <a:ext uri="{FF2B5EF4-FFF2-40B4-BE49-F238E27FC236}">
                <a16:creationId xmlns:a16="http://schemas.microsoft.com/office/drawing/2014/main" id="{0DF0B955-E6BF-E943-9B96-F2D463B6E756}"/>
              </a:ext>
            </a:extLst>
          </p:cNvPr>
          <p:cNvSpPr/>
          <p:nvPr/>
        </p:nvSpPr>
        <p:spPr>
          <a:xfrm>
            <a:off x="4910549" y="2333161"/>
            <a:ext cx="249680" cy="265844"/>
          </a:xfrm>
          <a:prstGeom prst="ellipse">
            <a:avLst/>
          </a:prstGeom>
          <a:solidFill>
            <a:srgbClr val="C00000"/>
          </a:solidFill>
          <a:ln w="635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rtlCol="0" anchor="ctr"/>
          <a:lstStyle/>
          <a:p>
            <a:pPr algn="ctr" defTabSz="609585">
              <a:defRPr/>
            </a:pPr>
            <a:r>
              <a:rPr lang="en-US" sz="1333" b="1" kern="0" dirty="0">
                <a:solidFill>
                  <a:prstClr val="white"/>
                </a:solidFill>
                <a:latin typeface="Century Gothic"/>
                <a:ea typeface="ＭＳ Ｐゴシック" charset="0"/>
                <a:cs typeface="Arial"/>
                <a:sym typeface="Arial"/>
              </a:rPr>
              <a:t>V</a:t>
            </a:r>
          </a:p>
        </p:txBody>
      </p:sp>
      <p:sp>
        <p:nvSpPr>
          <p:cNvPr id="315" name="Ellipse 48">
            <a:extLst>
              <a:ext uri="{FF2B5EF4-FFF2-40B4-BE49-F238E27FC236}">
                <a16:creationId xmlns:a16="http://schemas.microsoft.com/office/drawing/2014/main" id="{9677F2C2-FACE-504A-AE6F-EA8703263A85}"/>
              </a:ext>
            </a:extLst>
          </p:cNvPr>
          <p:cNvSpPr/>
          <p:nvPr/>
        </p:nvSpPr>
        <p:spPr>
          <a:xfrm>
            <a:off x="5431011" y="2875171"/>
            <a:ext cx="249680" cy="265844"/>
          </a:xfrm>
          <a:prstGeom prst="ellipse">
            <a:avLst/>
          </a:prstGeom>
          <a:solidFill>
            <a:srgbClr val="C00000"/>
          </a:solidFill>
          <a:ln w="635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rtlCol="0" anchor="ctr"/>
          <a:lstStyle/>
          <a:p>
            <a:pPr algn="ctr" defTabSz="609585">
              <a:defRPr/>
            </a:pPr>
            <a:r>
              <a:rPr lang="en-US" sz="1333" b="1" kern="0" dirty="0">
                <a:solidFill>
                  <a:prstClr val="white"/>
                </a:solidFill>
                <a:latin typeface="Century Gothic"/>
                <a:ea typeface="ＭＳ Ｐゴシック" charset="0"/>
                <a:cs typeface="Arial"/>
                <a:sym typeface="Arial"/>
              </a:rPr>
              <a:t>V</a:t>
            </a:r>
          </a:p>
        </p:txBody>
      </p:sp>
      <p:sp>
        <p:nvSpPr>
          <p:cNvPr id="316" name="Ellipse 49">
            <a:extLst>
              <a:ext uri="{FF2B5EF4-FFF2-40B4-BE49-F238E27FC236}">
                <a16:creationId xmlns:a16="http://schemas.microsoft.com/office/drawing/2014/main" id="{D4FEE737-AF2F-2D44-B096-97343B7E49B8}"/>
              </a:ext>
            </a:extLst>
          </p:cNvPr>
          <p:cNvSpPr/>
          <p:nvPr/>
        </p:nvSpPr>
        <p:spPr>
          <a:xfrm>
            <a:off x="5251893" y="2318559"/>
            <a:ext cx="249680" cy="265844"/>
          </a:xfrm>
          <a:prstGeom prst="ellipse">
            <a:avLst/>
          </a:prstGeom>
          <a:solidFill>
            <a:srgbClr val="C00000"/>
          </a:solidFill>
          <a:ln w="635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rtlCol="0" anchor="ctr"/>
          <a:lstStyle/>
          <a:p>
            <a:pPr algn="ctr" defTabSz="609585">
              <a:defRPr/>
            </a:pPr>
            <a:r>
              <a:rPr lang="en-US" sz="1333" b="1" kern="0" dirty="0">
                <a:solidFill>
                  <a:prstClr val="white"/>
                </a:solidFill>
                <a:latin typeface="Century Gothic"/>
                <a:ea typeface="ＭＳ Ｐゴシック" charset="0"/>
                <a:cs typeface="Arial"/>
                <a:sym typeface="Arial"/>
              </a:rPr>
              <a:t>V</a:t>
            </a:r>
          </a:p>
        </p:txBody>
      </p:sp>
      <p:sp>
        <p:nvSpPr>
          <p:cNvPr id="317" name="Ellipse 50">
            <a:extLst>
              <a:ext uri="{FF2B5EF4-FFF2-40B4-BE49-F238E27FC236}">
                <a16:creationId xmlns:a16="http://schemas.microsoft.com/office/drawing/2014/main" id="{6CD07008-4C64-F347-B0A7-39D3157FE00B}"/>
              </a:ext>
            </a:extLst>
          </p:cNvPr>
          <p:cNvSpPr/>
          <p:nvPr/>
        </p:nvSpPr>
        <p:spPr>
          <a:xfrm>
            <a:off x="5843434" y="2850239"/>
            <a:ext cx="249680" cy="265844"/>
          </a:xfrm>
          <a:prstGeom prst="ellipse">
            <a:avLst/>
          </a:prstGeom>
          <a:solidFill>
            <a:srgbClr val="C00000"/>
          </a:solidFill>
          <a:ln w="635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rtlCol="0" anchor="ctr"/>
          <a:lstStyle/>
          <a:p>
            <a:pPr algn="ctr" defTabSz="609585">
              <a:defRPr/>
            </a:pPr>
            <a:r>
              <a:rPr lang="en-US" sz="1333" b="1" kern="0" dirty="0">
                <a:solidFill>
                  <a:prstClr val="white"/>
                </a:solidFill>
                <a:latin typeface="Century Gothic"/>
                <a:ea typeface="ＭＳ Ｐゴシック" charset="0"/>
                <a:cs typeface="Arial"/>
                <a:sym typeface="Arial"/>
              </a:rPr>
              <a:t>V</a:t>
            </a:r>
          </a:p>
        </p:txBody>
      </p:sp>
      <p:sp>
        <p:nvSpPr>
          <p:cNvPr id="318" name="Ellipse 51">
            <a:extLst>
              <a:ext uri="{FF2B5EF4-FFF2-40B4-BE49-F238E27FC236}">
                <a16:creationId xmlns:a16="http://schemas.microsoft.com/office/drawing/2014/main" id="{3E04D1FF-3A96-0542-B315-4F20B9C22117}"/>
              </a:ext>
            </a:extLst>
          </p:cNvPr>
          <p:cNvSpPr/>
          <p:nvPr/>
        </p:nvSpPr>
        <p:spPr>
          <a:xfrm>
            <a:off x="5603039" y="2295018"/>
            <a:ext cx="249680" cy="265844"/>
          </a:xfrm>
          <a:prstGeom prst="ellipse">
            <a:avLst/>
          </a:prstGeom>
          <a:solidFill>
            <a:srgbClr val="C00000"/>
          </a:solidFill>
          <a:ln w="635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rtlCol="0" anchor="ctr"/>
          <a:lstStyle/>
          <a:p>
            <a:pPr algn="ctr" defTabSz="609585">
              <a:defRPr/>
            </a:pPr>
            <a:r>
              <a:rPr lang="en-US" sz="1333" b="1" kern="0" dirty="0">
                <a:solidFill>
                  <a:prstClr val="white"/>
                </a:solidFill>
                <a:latin typeface="Century Gothic"/>
                <a:ea typeface="ＭＳ Ｐゴシック" charset="0"/>
                <a:cs typeface="Arial"/>
                <a:sym typeface="Arial"/>
              </a:rPr>
              <a:t>V</a:t>
            </a:r>
          </a:p>
        </p:txBody>
      </p:sp>
      <p:sp>
        <p:nvSpPr>
          <p:cNvPr id="319" name="Ellipse 52">
            <a:extLst>
              <a:ext uri="{FF2B5EF4-FFF2-40B4-BE49-F238E27FC236}">
                <a16:creationId xmlns:a16="http://schemas.microsoft.com/office/drawing/2014/main" id="{EC73AF19-9B4C-A34E-B808-F7C0ECACBD26}"/>
              </a:ext>
            </a:extLst>
          </p:cNvPr>
          <p:cNvSpPr/>
          <p:nvPr/>
        </p:nvSpPr>
        <p:spPr>
          <a:xfrm>
            <a:off x="7939282" y="2558545"/>
            <a:ext cx="249680" cy="265844"/>
          </a:xfrm>
          <a:prstGeom prst="ellipse">
            <a:avLst/>
          </a:prstGeom>
          <a:solidFill>
            <a:srgbClr val="C00000"/>
          </a:solidFill>
          <a:ln w="635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rtlCol="0" anchor="ctr"/>
          <a:lstStyle/>
          <a:p>
            <a:pPr algn="ctr" defTabSz="609585">
              <a:defRPr/>
            </a:pPr>
            <a:r>
              <a:rPr lang="en-US" sz="1333" b="1" kern="0" dirty="0">
                <a:solidFill>
                  <a:prstClr val="white"/>
                </a:solidFill>
                <a:latin typeface="Century Gothic"/>
                <a:ea typeface="ＭＳ Ｐゴシック" charset="0"/>
                <a:cs typeface="Arial"/>
                <a:sym typeface="Arial"/>
              </a:rPr>
              <a:t>V</a:t>
            </a:r>
          </a:p>
        </p:txBody>
      </p:sp>
      <p:sp>
        <p:nvSpPr>
          <p:cNvPr id="320" name="Ellipse 53">
            <a:extLst>
              <a:ext uri="{FF2B5EF4-FFF2-40B4-BE49-F238E27FC236}">
                <a16:creationId xmlns:a16="http://schemas.microsoft.com/office/drawing/2014/main" id="{ED05821B-A48F-8846-9E87-2C77DBA4ACA7}"/>
              </a:ext>
            </a:extLst>
          </p:cNvPr>
          <p:cNvSpPr/>
          <p:nvPr/>
        </p:nvSpPr>
        <p:spPr>
          <a:xfrm>
            <a:off x="7380665" y="2191735"/>
            <a:ext cx="249680" cy="265844"/>
          </a:xfrm>
          <a:prstGeom prst="ellipse">
            <a:avLst/>
          </a:prstGeom>
          <a:solidFill>
            <a:srgbClr val="C00000"/>
          </a:solidFill>
          <a:ln w="635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rtlCol="0" anchor="ctr"/>
          <a:lstStyle/>
          <a:p>
            <a:pPr algn="ctr" defTabSz="609585">
              <a:defRPr/>
            </a:pPr>
            <a:r>
              <a:rPr lang="en-US" sz="1333" b="1" kern="0" dirty="0">
                <a:solidFill>
                  <a:prstClr val="white"/>
                </a:solidFill>
                <a:latin typeface="Century Gothic"/>
                <a:ea typeface="ＭＳ Ｐゴシック" charset="0"/>
                <a:cs typeface="Arial"/>
                <a:sym typeface="Arial"/>
              </a:rPr>
              <a:t>V</a:t>
            </a:r>
          </a:p>
        </p:txBody>
      </p:sp>
      <p:sp>
        <p:nvSpPr>
          <p:cNvPr id="321" name="Ellipse 55">
            <a:extLst>
              <a:ext uri="{FF2B5EF4-FFF2-40B4-BE49-F238E27FC236}">
                <a16:creationId xmlns:a16="http://schemas.microsoft.com/office/drawing/2014/main" id="{B7ACF718-43DC-E44B-BCEA-360D62106A53}"/>
              </a:ext>
            </a:extLst>
          </p:cNvPr>
          <p:cNvSpPr/>
          <p:nvPr/>
        </p:nvSpPr>
        <p:spPr>
          <a:xfrm>
            <a:off x="4248490" y="2346485"/>
            <a:ext cx="249680" cy="265844"/>
          </a:xfrm>
          <a:prstGeom prst="ellipse">
            <a:avLst/>
          </a:prstGeom>
          <a:solidFill>
            <a:srgbClr val="C00000"/>
          </a:solidFill>
          <a:ln w="635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rtlCol="0" anchor="ctr"/>
          <a:lstStyle/>
          <a:p>
            <a:pPr algn="ctr" defTabSz="609585">
              <a:defRPr/>
            </a:pPr>
            <a:r>
              <a:rPr lang="en-US" sz="1333" b="1" kern="0" dirty="0">
                <a:solidFill>
                  <a:prstClr val="white"/>
                </a:solidFill>
                <a:latin typeface="Century Gothic"/>
                <a:ea typeface="ＭＳ Ｐゴシック" charset="0"/>
                <a:cs typeface="Arial"/>
                <a:sym typeface="Arial"/>
              </a:rPr>
              <a:t>V</a:t>
            </a:r>
          </a:p>
        </p:txBody>
      </p:sp>
      <p:sp>
        <p:nvSpPr>
          <p:cNvPr id="322" name="Ellipse 56">
            <a:extLst>
              <a:ext uri="{FF2B5EF4-FFF2-40B4-BE49-F238E27FC236}">
                <a16:creationId xmlns:a16="http://schemas.microsoft.com/office/drawing/2014/main" id="{15BEE904-0B2C-C343-B244-1DF3D41DC038}"/>
              </a:ext>
            </a:extLst>
          </p:cNvPr>
          <p:cNvSpPr/>
          <p:nvPr/>
        </p:nvSpPr>
        <p:spPr>
          <a:xfrm>
            <a:off x="2879986" y="2544407"/>
            <a:ext cx="249680" cy="265844"/>
          </a:xfrm>
          <a:prstGeom prst="ellipse">
            <a:avLst/>
          </a:prstGeom>
          <a:solidFill>
            <a:srgbClr val="C00000"/>
          </a:solidFill>
          <a:ln w="635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rtlCol="0" anchor="ctr"/>
          <a:lstStyle/>
          <a:p>
            <a:pPr algn="ctr" defTabSz="609585">
              <a:defRPr/>
            </a:pPr>
            <a:r>
              <a:rPr lang="en-US" sz="1333" b="1" kern="0" dirty="0">
                <a:solidFill>
                  <a:prstClr val="white"/>
                </a:solidFill>
                <a:latin typeface="Century Gothic"/>
                <a:ea typeface="ＭＳ Ｐゴシック" charset="0"/>
                <a:cs typeface="Arial"/>
                <a:sym typeface="Arial"/>
              </a:rPr>
              <a:t>H</a:t>
            </a:r>
          </a:p>
        </p:txBody>
      </p:sp>
      <p:grpSp>
        <p:nvGrpSpPr>
          <p:cNvPr id="323" name="Gruppieren 57">
            <a:extLst>
              <a:ext uri="{FF2B5EF4-FFF2-40B4-BE49-F238E27FC236}">
                <a16:creationId xmlns:a16="http://schemas.microsoft.com/office/drawing/2014/main" id="{CF8D1BA6-5526-894F-9A39-A3458C55F323}"/>
              </a:ext>
            </a:extLst>
          </p:cNvPr>
          <p:cNvGrpSpPr/>
          <p:nvPr/>
        </p:nvGrpSpPr>
        <p:grpSpPr>
          <a:xfrm>
            <a:off x="11046276" y="1663076"/>
            <a:ext cx="1078269" cy="1299233"/>
            <a:chOff x="8233545" y="1489176"/>
            <a:chExt cx="808702" cy="986635"/>
          </a:xfrm>
        </p:grpSpPr>
        <p:grpSp>
          <p:nvGrpSpPr>
            <p:cNvPr id="324" name="Gruppieren 58">
              <a:extLst>
                <a:ext uri="{FF2B5EF4-FFF2-40B4-BE49-F238E27FC236}">
                  <a16:creationId xmlns:a16="http://schemas.microsoft.com/office/drawing/2014/main" id="{6764D33C-4CEC-2E45-8F44-7DFA9020E4C0}"/>
                </a:ext>
              </a:extLst>
            </p:cNvPr>
            <p:cNvGrpSpPr/>
            <p:nvPr/>
          </p:nvGrpSpPr>
          <p:grpSpPr>
            <a:xfrm>
              <a:off x="8428808" y="2205811"/>
              <a:ext cx="613439" cy="270000"/>
              <a:chOff x="8428808" y="2205811"/>
              <a:chExt cx="613439" cy="270000"/>
            </a:xfrm>
          </p:grpSpPr>
          <p:sp>
            <p:nvSpPr>
              <p:cNvPr id="328" name="Sehne 62">
                <a:extLst>
                  <a:ext uri="{FF2B5EF4-FFF2-40B4-BE49-F238E27FC236}">
                    <a16:creationId xmlns:a16="http://schemas.microsoft.com/office/drawing/2014/main" id="{E2E87DEC-D853-9548-9B8F-C1ABC2948FF8}"/>
                  </a:ext>
                </a:extLst>
              </p:cNvPr>
              <p:cNvSpPr/>
              <p:nvPr/>
            </p:nvSpPr>
            <p:spPr>
              <a:xfrm rot="11752503">
                <a:off x="8428808" y="2205811"/>
                <a:ext cx="270000" cy="270000"/>
              </a:xfrm>
              <a:prstGeom prst="chord">
                <a:avLst/>
              </a:prstGeom>
              <a:solidFill>
                <a:sysClr val="windowText" lastClr="000000"/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09585">
                  <a:defRPr/>
                </a:pPr>
                <a:endParaRPr lang="de-DE" sz="2400" kern="0" dirty="0">
                  <a:solidFill>
                    <a:prstClr val="white"/>
                  </a:solidFill>
                  <a:latin typeface="Century Gothic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329" name="Freihandform: Form 63">
                <a:extLst>
                  <a:ext uri="{FF2B5EF4-FFF2-40B4-BE49-F238E27FC236}">
                    <a16:creationId xmlns:a16="http://schemas.microsoft.com/office/drawing/2014/main" id="{0E977DD3-FA37-9B42-8C06-7F2FF6B48713}"/>
                  </a:ext>
                </a:extLst>
              </p:cNvPr>
              <p:cNvSpPr/>
              <p:nvPr/>
            </p:nvSpPr>
            <p:spPr>
              <a:xfrm rot="20292928">
                <a:off x="8651722" y="2240729"/>
                <a:ext cx="390525" cy="161543"/>
              </a:xfrm>
              <a:custGeom>
                <a:avLst/>
                <a:gdLst>
                  <a:gd name="connsiteX0" fmla="*/ 0 w 390525"/>
                  <a:gd name="connsiteY0" fmla="*/ 44268 h 161543"/>
                  <a:gd name="connsiteX1" fmla="*/ 200025 w 390525"/>
                  <a:gd name="connsiteY1" fmla="*/ 6168 h 161543"/>
                  <a:gd name="connsiteX2" fmla="*/ 247650 w 390525"/>
                  <a:gd name="connsiteY2" fmla="*/ 158568 h 161543"/>
                  <a:gd name="connsiteX3" fmla="*/ 390525 w 390525"/>
                  <a:gd name="connsiteY3" fmla="*/ 110943 h 161543"/>
                  <a:gd name="connsiteX4" fmla="*/ 390525 w 390525"/>
                  <a:gd name="connsiteY4" fmla="*/ 110943 h 161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525" h="161543">
                    <a:moveTo>
                      <a:pt x="0" y="44268"/>
                    </a:moveTo>
                    <a:cubicBezTo>
                      <a:pt x="79375" y="15693"/>
                      <a:pt x="158750" y="-12882"/>
                      <a:pt x="200025" y="6168"/>
                    </a:cubicBezTo>
                    <a:cubicBezTo>
                      <a:pt x="241300" y="25218"/>
                      <a:pt x="215900" y="141106"/>
                      <a:pt x="247650" y="158568"/>
                    </a:cubicBezTo>
                    <a:cubicBezTo>
                      <a:pt x="279400" y="176030"/>
                      <a:pt x="390525" y="110943"/>
                      <a:pt x="390525" y="110943"/>
                    </a:cubicBezTo>
                    <a:lnTo>
                      <a:pt x="390525" y="110943"/>
                    </a:lnTo>
                  </a:path>
                </a:pathLst>
              </a:cu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09585">
                  <a:defRPr/>
                </a:pPr>
                <a:endParaRPr lang="de-DE" sz="2400" kern="0">
                  <a:solidFill>
                    <a:prstClr val="white"/>
                  </a:solidFill>
                  <a:latin typeface="Century Gothic"/>
                  <a:ea typeface="ＭＳ Ｐゴシック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25" name="Gruppieren 59">
              <a:extLst>
                <a:ext uri="{FF2B5EF4-FFF2-40B4-BE49-F238E27FC236}">
                  <a16:creationId xmlns:a16="http://schemas.microsoft.com/office/drawing/2014/main" id="{BC28BBEA-8EC2-E948-A63E-B117DB356E2A}"/>
                </a:ext>
              </a:extLst>
            </p:cNvPr>
            <p:cNvGrpSpPr/>
            <p:nvPr/>
          </p:nvGrpSpPr>
          <p:grpSpPr>
            <a:xfrm>
              <a:off x="8233545" y="1489176"/>
              <a:ext cx="613439" cy="270000"/>
              <a:chOff x="8428808" y="2205811"/>
              <a:chExt cx="613439" cy="270000"/>
            </a:xfrm>
          </p:grpSpPr>
          <p:sp>
            <p:nvSpPr>
              <p:cNvPr id="326" name="Sehne 60">
                <a:extLst>
                  <a:ext uri="{FF2B5EF4-FFF2-40B4-BE49-F238E27FC236}">
                    <a16:creationId xmlns:a16="http://schemas.microsoft.com/office/drawing/2014/main" id="{FFFBEC8B-9C66-494D-9CD0-A37459F0EE17}"/>
                  </a:ext>
                </a:extLst>
              </p:cNvPr>
              <p:cNvSpPr/>
              <p:nvPr/>
            </p:nvSpPr>
            <p:spPr>
              <a:xfrm rot="11752503">
                <a:off x="8428808" y="2205811"/>
                <a:ext cx="270000" cy="270000"/>
              </a:xfrm>
              <a:prstGeom prst="chord">
                <a:avLst/>
              </a:prstGeom>
              <a:solidFill>
                <a:sysClr val="windowText" lastClr="000000"/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09585">
                  <a:defRPr/>
                </a:pPr>
                <a:endParaRPr lang="de-DE" sz="2400" kern="0" dirty="0">
                  <a:solidFill>
                    <a:prstClr val="white"/>
                  </a:solidFill>
                  <a:latin typeface="Century Gothic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327" name="Freihandform: Form 61">
                <a:extLst>
                  <a:ext uri="{FF2B5EF4-FFF2-40B4-BE49-F238E27FC236}">
                    <a16:creationId xmlns:a16="http://schemas.microsoft.com/office/drawing/2014/main" id="{310A83D6-D4AC-3D42-B181-C0E8293EA846}"/>
                  </a:ext>
                </a:extLst>
              </p:cNvPr>
              <p:cNvSpPr/>
              <p:nvPr/>
            </p:nvSpPr>
            <p:spPr>
              <a:xfrm rot="20292928">
                <a:off x="8651722" y="2240729"/>
                <a:ext cx="390525" cy="161543"/>
              </a:xfrm>
              <a:custGeom>
                <a:avLst/>
                <a:gdLst>
                  <a:gd name="connsiteX0" fmla="*/ 0 w 390525"/>
                  <a:gd name="connsiteY0" fmla="*/ 44268 h 161543"/>
                  <a:gd name="connsiteX1" fmla="*/ 200025 w 390525"/>
                  <a:gd name="connsiteY1" fmla="*/ 6168 h 161543"/>
                  <a:gd name="connsiteX2" fmla="*/ 247650 w 390525"/>
                  <a:gd name="connsiteY2" fmla="*/ 158568 h 161543"/>
                  <a:gd name="connsiteX3" fmla="*/ 390525 w 390525"/>
                  <a:gd name="connsiteY3" fmla="*/ 110943 h 161543"/>
                  <a:gd name="connsiteX4" fmla="*/ 390525 w 390525"/>
                  <a:gd name="connsiteY4" fmla="*/ 110943 h 161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525" h="161543">
                    <a:moveTo>
                      <a:pt x="0" y="44268"/>
                    </a:moveTo>
                    <a:cubicBezTo>
                      <a:pt x="79375" y="15693"/>
                      <a:pt x="158750" y="-12882"/>
                      <a:pt x="200025" y="6168"/>
                    </a:cubicBezTo>
                    <a:cubicBezTo>
                      <a:pt x="241300" y="25218"/>
                      <a:pt x="215900" y="141106"/>
                      <a:pt x="247650" y="158568"/>
                    </a:cubicBezTo>
                    <a:cubicBezTo>
                      <a:pt x="279400" y="176030"/>
                      <a:pt x="390525" y="110943"/>
                      <a:pt x="390525" y="110943"/>
                    </a:cubicBezTo>
                    <a:lnTo>
                      <a:pt x="390525" y="110943"/>
                    </a:lnTo>
                  </a:path>
                </a:pathLst>
              </a:cu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09585">
                  <a:defRPr/>
                </a:pPr>
                <a:endParaRPr lang="de-DE" sz="2400" kern="0">
                  <a:solidFill>
                    <a:prstClr val="white"/>
                  </a:solidFill>
                  <a:latin typeface="Century Gothic"/>
                  <a:ea typeface="ＭＳ Ｐゴシック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330" name="Textfeld 329">
            <a:extLst>
              <a:ext uri="{FF2B5EF4-FFF2-40B4-BE49-F238E27FC236}">
                <a16:creationId xmlns:a16="http://schemas.microsoft.com/office/drawing/2014/main" id="{BA579426-0FDB-1249-B54E-30A7CFB4847C}"/>
              </a:ext>
            </a:extLst>
          </p:cNvPr>
          <p:cNvSpPr txBox="1"/>
          <p:nvPr/>
        </p:nvSpPr>
        <p:spPr>
          <a:xfrm>
            <a:off x="11290719" y="1765345"/>
            <a:ext cx="611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de-DE" sz="3200" dirty="0" err="1">
                <a:solidFill>
                  <a:prstClr val="black"/>
                </a:solidFill>
                <a:latin typeface="Century Gothic"/>
                <a:ea typeface="ＭＳ Ｐゴシック" charset="0"/>
                <a:cs typeface="Arial"/>
                <a:sym typeface="Arial"/>
              </a:rPr>
              <a:t>or</a:t>
            </a:r>
            <a:endParaRPr lang="de-DE" sz="3200" dirty="0">
              <a:solidFill>
                <a:prstClr val="black"/>
              </a:solidFill>
              <a:latin typeface="Century Gothic"/>
              <a:ea typeface="ＭＳ Ｐゴシック" charset="0"/>
              <a:cs typeface="Arial"/>
              <a:sym typeface="Arial"/>
            </a:endParaRPr>
          </a:p>
        </p:txBody>
      </p:sp>
      <p:grpSp>
        <p:nvGrpSpPr>
          <p:cNvPr id="331" name="Gruppieren 65">
            <a:extLst>
              <a:ext uri="{FF2B5EF4-FFF2-40B4-BE49-F238E27FC236}">
                <a16:creationId xmlns:a16="http://schemas.microsoft.com/office/drawing/2014/main" id="{DB73BEE4-18F1-AD43-8AE1-4B8A24C4A36C}"/>
              </a:ext>
            </a:extLst>
          </p:cNvPr>
          <p:cNvGrpSpPr/>
          <p:nvPr/>
        </p:nvGrpSpPr>
        <p:grpSpPr>
          <a:xfrm>
            <a:off x="9716909" y="1157171"/>
            <a:ext cx="1848214" cy="2925846"/>
            <a:chOff x="7234313" y="1088599"/>
            <a:chExt cx="1386161" cy="2221881"/>
          </a:xfrm>
        </p:grpSpPr>
        <p:sp>
          <p:nvSpPr>
            <p:cNvPr id="332" name="Textfeld 331">
              <a:extLst>
                <a:ext uri="{FF2B5EF4-FFF2-40B4-BE49-F238E27FC236}">
                  <a16:creationId xmlns:a16="http://schemas.microsoft.com/office/drawing/2014/main" id="{CA80D736-2044-2D49-B024-B80ED96194EA}"/>
                </a:ext>
              </a:extLst>
            </p:cNvPr>
            <p:cNvSpPr txBox="1"/>
            <p:nvPr/>
          </p:nvSpPr>
          <p:spPr>
            <a:xfrm rot="20753048">
              <a:off x="7752045" y="2959893"/>
              <a:ext cx="827390" cy="3505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609585">
                <a:defRPr/>
              </a:pPr>
              <a:r>
                <a:rPr lang="el-GR" sz="2400" kern="0" dirty="0">
                  <a:solidFill>
                    <a:prstClr val="black"/>
                  </a:solidFill>
                  <a:latin typeface="Century Gothic"/>
                  <a:ea typeface="ＭＳ Ｐゴシック" charset="0"/>
                  <a:cs typeface="Arial"/>
                  <a:sym typeface="Arial"/>
                </a:rPr>
                <a:t>Δτ</a:t>
              </a:r>
              <a:r>
                <a:rPr lang="de-DE" sz="2400" kern="0" baseline="-25000" dirty="0" err="1">
                  <a:solidFill>
                    <a:prstClr val="black"/>
                  </a:solidFill>
                  <a:latin typeface="Century Gothic"/>
                  <a:ea typeface="ＭＳ Ｐゴシック" charset="0"/>
                  <a:cs typeface="Arial"/>
                  <a:sym typeface="Arial"/>
                </a:rPr>
                <a:t>coinc</a:t>
              </a:r>
              <a:endParaRPr lang="de-DE" sz="2400" kern="0" dirty="0">
                <a:solidFill>
                  <a:prstClr val="black"/>
                </a:solidFill>
                <a:latin typeface="Century Gothic"/>
                <a:ea typeface="ＭＳ Ｐゴシック" charset="0"/>
                <a:cs typeface="Arial"/>
                <a:sym typeface="Arial"/>
              </a:endParaRPr>
            </a:p>
          </p:txBody>
        </p:sp>
        <p:cxnSp>
          <p:nvCxnSpPr>
            <p:cNvPr id="333" name="Gerader Verbinder 66">
              <a:extLst>
                <a:ext uri="{FF2B5EF4-FFF2-40B4-BE49-F238E27FC236}">
                  <a16:creationId xmlns:a16="http://schemas.microsoft.com/office/drawing/2014/main" id="{3D6F9D28-E9A3-1F45-873B-894EB7F350B9}"/>
                </a:ext>
              </a:extLst>
            </p:cNvPr>
            <p:cNvCxnSpPr>
              <a:cxnSpLocks/>
            </p:cNvCxnSpPr>
            <p:nvPr/>
          </p:nvCxnSpPr>
          <p:spPr>
            <a:xfrm>
              <a:off x="7234313" y="1149790"/>
              <a:ext cx="511190" cy="1973656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34" name="Gerader Verbinder 67">
              <a:extLst>
                <a:ext uri="{FF2B5EF4-FFF2-40B4-BE49-F238E27FC236}">
                  <a16:creationId xmlns:a16="http://schemas.microsoft.com/office/drawing/2014/main" id="{FFE824D0-6BE1-3248-8B9A-567F0F923962}"/>
                </a:ext>
              </a:extLst>
            </p:cNvPr>
            <p:cNvCxnSpPr>
              <a:cxnSpLocks/>
            </p:cNvCxnSpPr>
            <p:nvPr/>
          </p:nvCxnSpPr>
          <p:spPr>
            <a:xfrm>
              <a:off x="8109284" y="1088599"/>
              <a:ext cx="511190" cy="1973656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35" name="Gerade Verbindung mit Pfeil 334">
              <a:extLst>
                <a:ext uri="{FF2B5EF4-FFF2-40B4-BE49-F238E27FC236}">
                  <a16:creationId xmlns:a16="http://schemas.microsoft.com/office/drawing/2014/main" id="{98AEE9CA-88A2-1443-ABCF-D04E7A841B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33869" y="2882453"/>
              <a:ext cx="838116" cy="20535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</p:grpSp>
      <p:sp>
        <p:nvSpPr>
          <p:cNvPr id="336" name="Freihandform 123">
            <a:extLst>
              <a:ext uri="{FF2B5EF4-FFF2-40B4-BE49-F238E27FC236}">
                <a16:creationId xmlns:a16="http://schemas.microsoft.com/office/drawing/2014/main" id="{0D4C6115-3CB5-4147-A930-3BA3772AF555}"/>
              </a:ext>
            </a:extLst>
          </p:cNvPr>
          <p:cNvSpPr/>
          <p:nvPr/>
        </p:nvSpPr>
        <p:spPr>
          <a:xfrm>
            <a:off x="10847767" y="1419089"/>
            <a:ext cx="870284" cy="767704"/>
          </a:xfrm>
          <a:custGeom>
            <a:avLst/>
            <a:gdLst>
              <a:gd name="connsiteX0" fmla="*/ 850605 w 1679945"/>
              <a:gd name="connsiteY0" fmla="*/ 584791 h 1265275"/>
              <a:gd name="connsiteX1" fmla="*/ 1679945 w 1679945"/>
              <a:gd name="connsiteY1" fmla="*/ 244549 h 1265275"/>
              <a:gd name="connsiteX2" fmla="*/ 1307805 w 1679945"/>
              <a:gd name="connsiteY2" fmla="*/ 1233377 h 1265275"/>
              <a:gd name="connsiteX3" fmla="*/ 1190847 w 1679945"/>
              <a:gd name="connsiteY3" fmla="*/ 733647 h 1265275"/>
              <a:gd name="connsiteX4" fmla="*/ 701749 w 1679945"/>
              <a:gd name="connsiteY4" fmla="*/ 1265275 h 1265275"/>
              <a:gd name="connsiteX5" fmla="*/ 0 w 1679945"/>
              <a:gd name="connsiteY5" fmla="*/ 542261 h 1265275"/>
              <a:gd name="connsiteX6" fmla="*/ 648586 w 1679945"/>
              <a:gd name="connsiteY6" fmla="*/ 723014 h 1265275"/>
              <a:gd name="connsiteX7" fmla="*/ 499731 w 1679945"/>
              <a:gd name="connsiteY7" fmla="*/ 0 h 1265275"/>
              <a:gd name="connsiteX8" fmla="*/ 861238 w 1679945"/>
              <a:gd name="connsiteY8" fmla="*/ 276447 h 1265275"/>
              <a:gd name="connsiteX9" fmla="*/ 1233377 w 1679945"/>
              <a:gd name="connsiteY9" fmla="*/ 21266 h 1265275"/>
              <a:gd name="connsiteX10" fmla="*/ 850605 w 1679945"/>
              <a:gd name="connsiteY10" fmla="*/ 584791 h 1265275"/>
              <a:gd name="connsiteX0" fmla="*/ 1127051 w 1679945"/>
              <a:gd name="connsiteY0" fmla="*/ 435935 h 1265275"/>
              <a:gd name="connsiteX1" fmla="*/ 1679945 w 1679945"/>
              <a:gd name="connsiteY1" fmla="*/ 244549 h 1265275"/>
              <a:gd name="connsiteX2" fmla="*/ 1307805 w 1679945"/>
              <a:gd name="connsiteY2" fmla="*/ 1233377 h 1265275"/>
              <a:gd name="connsiteX3" fmla="*/ 1190847 w 1679945"/>
              <a:gd name="connsiteY3" fmla="*/ 733647 h 1265275"/>
              <a:gd name="connsiteX4" fmla="*/ 701749 w 1679945"/>
              <a:gd name="connsiteY4" fmla="*/ 1265275 h 1265275"/>
              <a:gd name="connsiteX5" fmla="*/ 0 w 1679945"/>
              <a:gd name="connsiteY5" fmla="*/ 542261 h 1265275"/>
              <a:gd name="connsiteX6" fmla="*/ 648586 w 1679945"/>
              <a:gd name="connsiteY6" fmla="*/ 723014 h 1265275"/>
              <a:gd name="connsiteX7" fmla="*/ 499731 w 1679945"/>
              <a:gd name="connsiteY7" fmla="*/ 0 h 1265275"/>
              <a:gd name="connsiteX8" fmla="*/ 861238 w 1679945"/>
              <a:gd name="connsiteY8" fmla="*/ 276447 h 1265275"/>
              <a:gd name="connsiteX9" fmla="*/ 1233377 w 1679945"/>
              <a:gd name="connsiteY9" fmla="*/ 21266 h 1265275"/>
              <a:gd name="connsiteX10" fmla="*/ 1127051 w 1679945"/>
              <a:gd name="connsiteY10" fmla="*/ 435935 h 1265275"/>
              <a:gd name="connsiteX0" fmla="*/ 1127051 w 1679945"/>
              <a:gd name="connsiteY0" fmla="*/ 435935 h 1265275"/>
              <a:gd name="connsiteX1" fmla="*/ 1679945 w 1679945"/>
              <a:gd name="connsiteY1" fmla="*/ 244549 h 1265275"/>
              <a:gd name="connsiteX2" fmla="*/ 1307805 w 1679945"/>
              <a:gd name="connsiteY2" fmla="*/ 1233377 h 1265275"/>
              <a:gd name="connsiteX3" fmla="*/ 1190847 w 1679945"/>
              <a:gd name="connsiteY3" fmla="*/ 733647 h 1265275"/>
              <a:gd name="connsiteX4" fmla="*/ 701749 w 1679945"/>
              <a:gd name="connsiteY4" fmla="*/ 1265275 h 1265275"/>
              <a:gd name="connsiteX5" fmla="*/ 0 w 1679945"/>
              <a:gd name="connsiteY5" fmla="*/ 542261 h 1265275"/>
              <a:gd name="connsiteX6" fmla="*/ 427742 w 1679945"/>
              <a:gd name="connsiteY6" fmla="*/ 531628 h 1265275"/>
              <a:gd name="connsiteX7" fmla="*/ 499731 w 1679945"/>
              <a:gd name="connsiteY7" fmla="*/ 0 h 1265275"/>
              <a:gd name="connsiteX8" fmla="*/ 861238 w 1679945"/>
              <a:gd name="connsiteY8" fmla="*/ 276447 h 1265275"/>
              <a:gd name="connsiteX9" fmla="*/ 1233377 w 1679945"/>
              <a:gd name="connsiteY9" fmla="*/ 21266 h 1265275"/>
              <a:gd name="connsiteX10" fmla="*/ 1127051 w 1679945"/>
              <a:gd name="connsiteY10" fmla="*/ 435935 h 1265275"/>
              <a:gd name="connsiteX0" fmla="*/ 1127051 w 1679945"/>
              <a:gd name="connsiteY0" fmla="*/ 435935 h 1233377"/>
              <a:gd name="connsiteX1" fmla="*/ 1679945 w 1679945"/>
              <a:gd name="connsiteY1" fmla="*/ 244549 h 1233377"/>
              <a:gd name="connsiteX2" fmla="*/ 1307805 w 1679945"/>
              <a:gd name="connsiteY2" fmla="*/ 1233377 h 1233377"/>
              <a:gd name="connsiteX3" fmla="*/ 1190847 w 1679945"/>
              <a:gd name="connsiteY3" fmla="*/ 733647 h 1233377"/>
              <a:gd name="connsiteX4" fmla="*/ 659218 w 1679945"/>
              <a:gd name="connsiteY4" fmla="*/ 985791 h 1233377"/>
              <a:gd name="connsiteX5" fmla="*/ 0 w 1679945"/>
              <a:gd name="connsiteY5" fmla="*/ 542261 h 1233377"/>
              <a:gd name="connsiteX6" fmla="*/ 427742 w 1679945"/>
              <a:gd name="connsiteY6" fmla="*/ 531628 h 1233377"/>
              <a:gd name="connsiteX7" fmla="*/ 499731 w 1679945"/>
              <a:gd name="connsiteY7" fmla="*/ 0 h 1233377"/>
              <a:gd name="connsiteX8" fmla="*/ 861238 w 1679945"/>
              <a:gd name="connsiteY8" fmla="*/ 276447 h 1233377"/>
              <a:gd name="connsiteX9" fmla="*/ 1233377 w 1679945"/>
              <a:gd name="connsiteY9" fmla="*/ 21266 h 1233377"/>
              <a:gd name="connsiteX10" fmla="*/ 1127051 w 1679945"/>
              <a:gd name="connsiteY10" fmla="*/ 435935 h 1233377"/>
              <a:gd name="connsiteX0" fmla="*/ 1127051 w 1679945"/>
              <a:gd name="connsiteY0" fmla="*/ 435935 h 1584252"/>
              <a:gd name="connsiteX1" fmla="*/ 1679945 w 1679945"/>
              <a:gd name="connsiteY1" fmla="*/ 244549 h 1584252"/>
              <a:gd name="connsiteX2" fmla="*/ 1307805 w 1679945"/>
              <a:gd name="connsiteY2" fmla="*/ 1233377 h 1584252"/>
              <a:gd name="connsiteX3" fmla="*/ 427742 w 1679945"/>
              <a:gd name="connsiteY3" fmla="*/ 1584252 h 1584252"/>
              <a:gd name="connsiteX4" fmla="*/ 659218 w 1679945"/>
              <a:gd name="connsiteY4" fmla="*/ 985791 h 1584252"/>
              <a:gd name="connsiteX5" fmla="*/ 0 w 1679945"/>
              <a:gd name="connsiteY5" fmla="*/ 542261 h 1584252"/>
              <a:gd name="connsiteX6" fmla="*/ 427742 w 1679945"/>
              <a:gd name="connsiteY6" fmla="*/ 531628 h 1584252"/>
              <a:gd name="connsiteX7" fmla="*/ 499731 w 1679945"/>
              <a:gd name="connsiteY7" fmla="*/ 0 h 1584252"/>
              <a:gd name="connsiteX8" fmla="*/ 861238 w 1679945"/>
              <a:gd name="connsiteY8" fmla="*/ 276447 h 1584252"/>
              <a:gd name="connsiteX9" fmla="*/ 1233377 w 1679945"/>
              <a:gd name="connsiteY9" fmla="*/ 21266 h 1584252"/>
              <a:gd name="connsiteX10" fmla="*/ 1127051 w 1679945"/>
              <a:gd name="connsiteY10" fmla="*/ 435935 h 1584252"/>
              <a:gd name="connsiteX0" fmla="*/ 1127051 w 1679945"/>
              <a:gd name="connsiteY0" fmla="*/ 435935 h 1584252"/>
              <a:gd name="connsiteX1" fmla="*/ 1679945 w 1679945"/>
              <a:gd name="connsiteY1" fmla="*/ 244549 h 1584252"/>
              <a:gd name="connsiteX2" fmla="*/ 1424763 w 1679945"/>
              <a:gd name="connsiteY2" fmla="*/ 1169582 h 1584252"/>
              <a:gd name="connsiteX3" fmla="*/ 427742 w 1679945"/>
              <a:gd name="connsiteY3" fmla="*/ 1584252 h 1584252"/>
              <a:gd name="connsiteX4" fmla="*/ 659218 w 1679945"/>
              <a:gd name="connsiteY4" fmla="*/ 985791 h 1584252"/>
              <a:gd name="connsiteX5" fmla="*/ 0 w 1679945"/>
              <a:gd name="connsiteY5" fmla="*/ 542261 h 1584252"/>
              <a:gd name="connsiteX6" fmla="*/ 427742 w 1679945"/>
              <a:gd name="connsiteY6" fmla="*/ 531628 h 1584252"/>
              <a:gd name="connsiteX7" fmla="*/ 499731 w 1679945"/>
              <a:gd name="connsiteY7" fmla="*/ 0 h 1584252"/>
              <a:gd name="connsiteX8" fmla="*/ 861238 w 1679945"/>
              <a:gd name="connsiteY8" fmla="*/ 276447 h 1584252"/>
              <a:gd name="connsiteX9" fmla="*/ 1233377 w 1679945"/>
              <a:gd name="connsiteY9" fmla="*/ 21266 h 1584252"/>
              <a:gd name="connsiteX10" fmla="*/ 1127051 w 1679945"/>
              <a:gd name="connsiteY10" fmla="*/ 435935 h 1584252"/>
              <a:gd name="connsiteX0" fmla="*/ 1127051 w 1679945"/>
              <a:gd name="connsiteY0" fmla="*/ 435935 h 1584252"/>
              <a:gd name="connsiteX1" fmla="*/ 1679945 w 1679945"/>
              <a:gd name="connsiteY1" fmla="*/ 244549 h 1584252"/>
              <a:gd name="connsiteX2" fmla="*/ 1424763 w 1679945"/>
              <a:gd name="connsiteY2" fmla="*/ 1169582 h 1584252"/>
              <a:gd name="connsiteX3" fmla="*/ 1432957 w 1679945"/>
              <a:gd name="connsiteY3" fmla="*/ 1163785 h 1584252"/>
              <a:gd name="connsiteX4" fmla="*/ 427742 w 1679945"/>
              <a:gd name="connsiteY4" fmla="*/ 1584252 h 1584252"/>
              <a:gd name="connsiteX5" fmla="*/ 659218 w 1679945"/>
              <a:gd name="connsiteY5" fmla="*/ 985791 h 1584252"/>
              <a:gd name="connsiteX6" fmla="*/ 0 w 1679945"/>
              <a:gd name="connsiteY6" fmla="*/ 542261 h 1584252"/>
              <a:gd name="connsiteX7" fmla="*/ 427742 w 1679945"/>
              <a:gd name="connsiteY7" fmla="*/ 531628 h 1584252"/>
              <a:gd name="connsiteX8" fmla="*/ 499731 w 1679945"/>
              <a:gd name="connsiteY8" fmla="*/ 0 h 1584252"/>
              <a:gd name="connsiteX9" fmla="*/ 861238 w 1679945"/>
              <a:gd name="connsiteY9" fmla="*/ 276447 h 1584252"/>
              <a:gd name="connsiteX10" fmla="*/ 1233377 w 1679945"/>
              <a:gd name="connsiteY10" fmla="*/ 21266 h 1584252"/>
              <a:gd name="connsiteX11" fmla="*/ 1127051 w 1679945"/>
              <a:gd name="connsiteY11" fmla="*/ 435935 h 1584252"/>
              <a:gd name="connsiteX0" fmla="*/ 1127051 w 1679945"/>
              <a:gd name="connsiteY0" fmla="*/ 435935 h 1584252"/>
              <a:gd name="connsiteX1" fmla="*/ 1679945 w 1679945"/>
              <a:gd name="connsiteY1" fmla="*/ 244549 h 1584252"/>
              <a:gd name="connsiteX2" fmla="*/ 1424763 w 1679945"/>
              <a:gd name="connsiteY2" fmla="*/ 1169582 h 1584252"/>
              <a:gd name="connsiteX3" fmla="*/ 1007655 w 1679945"/>
              <a:gd name="connsiteY3" fmla="*/ 1001259 h 1584252"/>
              <a:gd name="connsiteX4" fmla="*/ 427742 w 1679945"/>
              <a:gd name="connsiteY4" fmla="*/ 1584252 h 1584252"/>
              <a:gd name="connsiteX5" fmla="*/ 659218 w 1679945"/>
              <a:gd name="connsiteY5" fmla="*/ 985791 h 1584252"/>
              <a:gd name="connsiteX6" fmla="*/ 0 w 1679945"/>
              <a:gd name="connsiteY6" fmla="*/ 542261 h 1584252"/>
              <a:gd name="connsiteX7" fmla="*/ 427742 w 1679945"/>
              <a:gd name="connsiteY7" fmla="*/ 531628 h 1584252"/>
              <a:gd name="connsiteX8" fmla="*/ 499731 w 1679945"/>
              <a:gd name="connsiteY8" fmla="*/ 0 h 1584252"/>
              <a:gd name="connsiteX9" fmla="*/ 861238 w 1679945"/>
              <a:gd name="connsiteY9" fmla="*/ 276447 h 1584252"/>
              <a:gd name="connsiteX10" fmla="*/ 1233377 w 1679945"/>
              <a:gd name="connsiteY10" fmla="*/ 21266 h 1584252"/>
              <a:gd name="connsiteX11" fmla="*/ 1127051 w 1679945"/>
              <a:gd name="connsiteY11" fmla="*/ 435935 h 1584252"/>
              <a:gd name="connsiteX0" fmla="*/ 1127051 w 1679945"/>
              <a:gd name="connsiteY0" fmla="*/ 435935 h 1584252"/>
              <a:gd name="connsiteX1" fmla="*/ 1679945 w 1679945"/>
              <a:gd name="connsiteY1" fmla="*/ 244549 h 1584252"/>
              <a:gd name="connsiteX2" fmla="*/ 1666873 w 1679945"/>
              <a:gd name="connsiteY2" fmla="*/ 270650 h 1584252"/>
              <a:gd name="connsiteX3" fmla="*/ 1424763 w 1679945"/>
              <a:gd name="connsiteY3" fmla="*/ 1169582 h 1584252"/>
              <a:gd name="connsiteX4" fmla="*/ 1007655 w 1679945"/>
              <a:gd name="connsiteY4" fmla="*/ 1001259 h 1584252"/>
              <a:gd name="connsiteX5" fmla="*/ 427742 w 1679945"/>
              <a:gd name="connsiteY5" fmla="*/ 1584252 h 1584252"/>
              <a:gd name="connsiteX6" fmla="*/ 659218 w 1679945"/>
              <a:gd name="connsiteY6" fmla="*/ 985791 h 1584252"/>
              <a:gd name="connsiteX7" fmla="*/ 0 w 1679945"/>
              <a:gd name="connsiteY7" fmla="*/ 542261 h 1584252"/>
              <a:gd name="connsiteX8" fmla="*/ 427742 w 1679945"/>
              <a:gd name="connsiteY8" fmla="*/ 531628 h 1584252"/>
              <a:gd name="connsiteX9" fmla="*/ 499731 w 1679945"/>
              <a:gd name="connsiteY9" fmla="*/ 0 h 1584252"/>
              <a:gd name="connsiteX10" fmla="*/ 861238 w 1679945"/>
              <a:gd name="connsiteY10" fmla="*/ 276447 h 1584252"/>
              <a:gd name="connsiteX11" fmla="*/ 1233377 w 1679945"/>
              <a:gd name="connsiteY11" fmla="*/ 21266 h 1584252"/>
              <a:gd name="connsiteX12" fmla="*/ 1127051 w 1679945"/>
              <a:gd name="connsiteY12" fmla="*/ 435935 h 1584252"/>
              <a:gd name="connsiteX0" fmla="*/ 1127051 w 1679945"/>
              <a:gd name="connsiteY0" fmla="*/ 435935 h 1584252"/>
              <a:gd name="connsiteX1" fmla="*/ 1679945 w 1679945"/>
              <a:gd name="connsiteY1" fmla="*/ 244549 h 1584252"/>
              <a:gd name="connsiteX2" fmla="*/ 1090276 w 1679945"/>
              <a:gd name="connsiteY2" fmla="*/ 759748 h 1584252"/>
              <a:gd name="connsiteX3" fmla="*/ 1424763 w 1679945"/>
              <a:gd name="connsiteY3" fmla="*/ 1169582 h 1584252"/>
              <a:gd name="connsiteX4" fmla="*/ 1007655 w 1679945"/>
              <a:gd name="connsiteY4" fmla="*/ 1001259 h 1584252"/>
              <a:gd name="connsiteX5" fmla="*/ 427742 w 1679945"/>
              <a:gd name="connsiteY5" fmla="*/ 1584252 h 1584252"/>
              <a:gd name="connsiteX6" fmla="*/ 659218 w 1679945"/>
              <a:gd name="connsiteY6" fmla="*/ 985791 h 1584252"/>
              <a:gd name="connsiteX7" fmla="*/ 0 w 1679945"/>
              <a:gd name="connsiteY7" fmla="*/ 542261 h 1584252"/>
              <a:gd name="connsiteX8" fmla="*/ 427742 w 1679945"/>
              <a:gd name="connsiteY8" fmla="*/ 531628 h 1584252"/>
              <a:gd name="connsiteX9" fmla="*/ 499731 w 1679945"/>
              <a:gd name="connsiteY9" fmla="*/ 0 h 1584252"/>
              <a:gd name="connsiteX10" fmla="*/ 861238 w 1679945"/>
              <a:gd name="connsiteY10" fmla="*/ 276447 h 1584252"/>
              <a:gd name="connsiteX11" fmla="*/ 1233377 w 1679945"/>
              <a:gd name="connsiteY11" fmla="*/ 21266 h 1584252"/>
              <a:gd name="connsiteX12" fmla="*/ 1127051 w 1679945"/>
              <a:gd name="connsiteY12" fmla="*/ 435935 h 1584252"/>
              <a:gd name="connsiteX0" fmla="*/ 1127051 w 1679945"/>
              <a:gd name="connsiteY0" fmla="*/ 435935 h 1584252"/>
              <a:gd name="connsiteX1" fmla="*/ 1679945 w 1679945"/>
              <a:gd name="connsiteY1" fmla="*/ 244549 h 1584252"/>
              <a:gd name="connsiteX2" fmla="*/ 1090276 w 1679945"/>
              <a:gd name="connsiteY2" fmla="*/ 759748 h 1584252"/>
              <a:gd name="connsiteX3" fmla="*/ 1424763 w 1679945"/>
              <a:gd name="connsiteY3" fmla="*/ 1169582 h 1584252"/>
              <a:gd name="connsiteX4" fmla="*/ 1007655 w 1679945"/>
              <a:gd name="connsiteY4" fmla="*/ 1001259 h 1584252"/>
              <a:gd name="connsiteX5" fmla="*/ 427742 w 1679945"/>
              <a:gd name="connsiteY5" fmla="*/ 1584252 h 1584252"/>
              <a:gd name="connsiteX6" fmla="*/ 659218 w 1679945"/>
              <a:gd name="connsiteY6" fmla="*/ 985791 h 1584252"/>
              <a:gd name="connsiteX7" fmla="*/ 0 w 1679945"/>
              <a:gd name="connsiteY7" fmla="*/ 542261 h 1584252"/>
              <a:gd name="connsiteX8" fmla="*/ 652713 w 1679945"/>
              <a:gd name="connsiteY8" fmla="*/ 712382 h 1584252"/>
              <a:gd name="connsiteX9" fmla="*/ 499731 w 1679945"/>
              <a:gd name="connsiteY9" fmla="*/ 0 h 1584252"/>
              <a:gd name="connsiteX10" fmla="*/ 861238 w 1679945"/>
              <a:gd name="connsiteY10" fmla="*/ 276447 h 1584252"/>
              <a:gd name="connsiteX11" fmla="*/ 1233377 w 1679945"/>
              <a:gd name="connsiteY11" fmla="*/ 21266 h 1584252"/>
              <a:gd name="connsiteX12" fmla="*/ 1127051 w 1679945"/>
              <a:gd name="connsiteY12" fmla="*/ 435935 h 1584252"/>
              <a:gd name="connsiteX0" fmla="*/ 1127051 w 1679945"/>
              <a:gd name="connsiteY0" fmla="*/ 435935 h 1584252"/>
              <a:gd name="connsiteX1" fmla="*/ 1679945 w 1679945"/>
              <a:gd name="connsiteY1" fmla="*/ 244549 h 1584252"/>
              <a:gd name="connsiteX2" fmla="*/ 1090276 w 1679945"/>
              <a:gd name="connsiteY2" fmla="*/ 759748 h 1584252"/>
              <a:gd name="connsiteX3" fmla="*/ 1424763 w 1679945"/>
              <a:gd name="connsiteY3" fmla="*/ 1169582 h 1584252"/>
              <a:gd name="connsiteX4" fmla="*/ 1007655 w 1679945"/>
              <a:gd name="connsiteY4" fmla="*/ 1001259 h 1584252"/>
              <a:gd name="connsiteX5" fmla="*/ 427742 w 1679945"/>
              <a:gd name="connsiteY5" fmla="*/ 1584252 h 1584252"/>
              <a:gd name="connsiteX6" fmla="*/ 659218 w 1679945"/>
              <a:gd name="connsiteY6" fmla="*/ 985791 h 1584252"/>
              <a:gd name="connsiteX7" fmla="*/ 0 w 1679945"/>
              <a:gd name="connsiteY7" fmla="*/ 861238 h 1584252"/>
              <a:gd name="connsiteX8" fmla="*/ 652713 w 1679945"/>
              <a:gd name="connsiteY8" fmla="*/ 712382 h 1584252"/>
              <a:gd name="connsiteX9" fmla="*/ 499731 w 1679945"/>
              <a:gd name="connsiteY9" fmla="*/ 0 h 1584252"/>
              <a:gd name="connsiteX10" fmla="*/ 861238 w 1679945"/>
              <a:gd name="connsiteY10" fmla="*/ 276447 h 1584252"/>
              <a:gd name="connsiteX11" fmla="*/ 1233377 w 1679945"/>
              <a:gd name="connsiteY11" fmla="*/ 21266 h 1584252"/>
              <a:gd name="connsiteX12" fmla="*/ 1127051 w 1679945"/>
              <a:gd name="connsiteY12" fmla="*/ 435935 h 1584252"/>
              <a:gd name="connsiteX0" fmla="*/ 1127051 w 1679945"/>
              <a:gd name="connsiteY0" fmla="*/ 435935 h 1584252"/>
              <a:gd name="connsiteX1" fmla="*/ 1679945 w 1679945"/>
              <a:gd name="connsiteY1" fmla="*/ 467833 h 1584252"/>
              <a:gd name="connsiteX2" fmla="*/ 1090276 w 1679945"/>
              <a:gd name="connsiteY2" fmla="*/ 759748 h 1584252"/>
              <a:gd name="connsiteX3" fmla="*/ 1424763 w 1679945"/>
              <a:gd name="connsiteY3" fmla="*/ 1169582 h 1584252"/>
              <a:gd name="connsiteX4" fmla="*/ 1007655 w 1679945"/>
              <a:gd name="connsiteY4" fmla="*/ 1001259 h 1584252"/>
              <a:gd name="connsiteX5" fmla="*/ 427742 w 1679945"/>
              <a:gd name="connsiteY5" fmla="*/ 1584252 h 1584252"/>
              <a:gd name="connsiteX6" fmla="*/ 659218 w 1679945"/>
              <a:gd name="connsiteY6" fmla="*/ 985791 h 1584252"/>
              <a:gd name="connsiteX7" fmla="*/ 0 w 1679945"/>
              <a:gd name="connsiteY7" fmla="*/ 861238 h 1584252"/>
              <a:gd name="connsiteX8" fmla="*/ 652713 w 1679945"/>
              <a:gd name="connsiteY8" fmla="*/ 712382 h 1584252"/>
              <a:gd name="connsiteX9" fmla="*/ 499731 w 1679945"/>
              <a:gd name="connsiteY9" fmla="*/ 0 h 1584252"/>
              <a:gd name="connsiteX10" fmla="*/ 861238 w 1679945"/>
              <a:gd name="connsiteY10" fmla="*/ 276447 h 1584252"/>
              <a:gd name="connsiteX11" fmla="*/ 1233377 w 1679945"/>
              <a:gd name="connsiteY11" fmla="*/ 21266 h 1584252"/>
              <a:gd name="connsiteX12" fmla="*/ 1127051 w 1679945"/>
              <a:gd name="connsiteY12" fmla="*/ 435935 h 1584252"/>
              <a:gd name="connsiteX0" fmla="*/ 1127051 w 1679945"/>
              <a:gd name="connsiteY0" fmla="*/ 435935 h 1584252"/>
              <a:gd name="connsiteX1" fmla="*/ 1679945 w 1679945"/>
              <a:gd name="connsiteY1" fmla="*/ 467833 h 1584252"/>
              <a:gd name="connsiteX2" fmla="*/ 1090276 w 1679945"/>
              <a:gd name="connsiteY2" fmla="*/ 759748 h 1584252"/>
              <a:gd name="connsiteX3" fmla="*/ 1424763 w 1679945"/>
              <a:gd name="connsiteY3" fmla="*/ 1169582 h 1584252"/>
              <a:gd name="connsiteX4" fmla="*/ 1007655 w 1679945"/>
              <a:gd name="connsiteY4" fmla="*/ 1001259 h 1584252"/>
              <a:gd name="connsiteX5" fmla="*/ 427742 w 1679945"/>
              <a:gd name="connsiteY5" fmla="*/ 1584252 h 1584252"/>
              <a:gd name="connsiteX6" fmla="*/ 659218 w 1679945"/>
              <a:gd name="connsiteY6" fmla="*/ 985791 h 1584252"/>
              <a:gd name="connsiteX7" fmla="*/ 0 w 1679945"/>
              <a:gd name="connsiteY7" fmla="*/ 861238 h 1584252"/>
              <a:gd name="connsiteX8" fmla="*/ 652713 w 1679945"/>
              <a:gd name="connsiteY8" fmla="*/ 669852 h 1584252"/>
              <a:gd name="connsiteX9" fmla="*/ 499731 w 1679945"/>
              <a:gd name="connsiteY9" fmla="*/ 0 h 1584252"/>
              <a:gd name="connsiteX10" fmla="*/ 861238 w 1679945"/>
              <a:gd name="connsiteY10" fmla="*/ 276447 h 1584252"/>
              <a:gd name="connsiteX11" fmla="*/ 1233377 w 1679945"/>
              <a:gd name="connsiteY11" fmla="*/ 21266 h 1584252"/>
              <a:gd name="connsiteX12" fmla="*/ 1127051 w 1679945"/>
              <a:gd name="connsiteY12" fmla="*/ 435935 h 1584252"/>
              <a:gd name="connsiteX0" fmla="*/ 1127051 w 1679945"/>
              <a:gd name="connsiteY0" fmla="*/ 435935 h 1584252"/>
              <a:gd name="connsiteX1" fmla="*/ 1679945 w 1679945"/>
              <a:gd name="connsiteY1" fmla="*/ 467833 h 1584252"/>
              <a:gd name="connsiteX2" fmla="*/ 1090276 w 1679945"/>
              <a:gd name="connsiteY2" fmla="*/ 759748 h 1584252"/>
              <a:gd name="connsiteX3" fmla="*/ 1679945 w 1679945"/>
              <a:gd name="connsiteY3" fmla="*/ 1244010 h 1584252"/>
              <a:gd name="connsiteX4" fmla="*/ 1007655 w 1679945"/>
              <a:gd name="connsiteY4" fmla="*/ 1001259 h 1584252"/>
              <a:gd name="connsiteX5" fmla="*/ 427742 w 1679945"/>
              <a:gd name="connsiteY5" fmla="*/ 1584252 h 1584252"/>
              <a:gd name="connsiteX6" fmla="*/ 659218 w 1679945"/>
              <a:gd name="connsiteY6" fmla="*/ 985791 h 1584252"/>
              <a:gd name="connsiteX7" fmla="*/ 0 w 1679945"/>
              <a:gd name="connsiteY7" fmla="*/ 861238 h 1584252"/>
              <a:gd name="connsiteX8" fmla="*/ 652713 w 1679945"/>
              <a:gd name="connsiteY8" fmla="*/ 669852 h 1584252"/>
              <a:gd name="connsiteX9" fmla="*/ 499731 w 1679945"/>
              <a:gd name="connsiteY9" fmla="*/ 0 h 1584252"/>
              <a:gd name="connsiteX10" fmla="*/ 861238 w 1679945"/>
              <a:gd name="connsiteY10" fmla="*/ 276447 h 1584252"/>
              <a:gd name="connsiteX11" fmla="*/ 1233377 w 1679945"/>
              <a:gd name="connsiteY11" fmla="*/ 21266 h 1584252"/>
              <a:gd name="connsiteX12" fmla="*/ 1127051 w 1679945"/>
              <a:gd name="connsiteY12" fmla="*/ 435935 h 1584252"/>
              <a:gd name="connsiteX0" fmla="*/ 1127051 w 1679945"/>
              <a:gd name="connsiteY0" fmla="*/ 435935 h 1584252"/>
              <a:gd name="connsiteX1" fmla="*/ 1679945 w 1679945"/>
              <a:gd name="connsiteY1" fmla="*/ 467833 h 1584252"/>
              <a:gd name="connsiteX2" fmla="*/ 1090276 w 1679945"/>
              <a:gd name="connsiteY2" fmla="*/ 759748 h 1584252"/>
              <a:gd name="connsiteX3" fmla="*/ 1679945 w 1679945"/>
              <a:gd name="connsiteY3" fmla="*/ 1244010 h 1584252"/>
              <a:gd name="connsiteX4" fmla="*/ 1007655 w 1679945"/>
              <a:gd name="connsiteY4" fmla="*/ 1001259 h 1584252"/>
              <a:gd name="connsiteX5" fmla="*/ 427742 w 1679945"/>
              <a:gd name="connsiteY5" fmla="*/ 1584252 h 1584252"/>
              <a:gd name="connsiteX6" fmla="*/ 659218 w 1679945"/>
              <a:gd name="connsiteY6" fmla="*/ 985791 h 1584252"/>
              <a:gd name="connsiteX7" fmla="*/ 0 w 1679945"/>
              <a:gd name="connsiteY7" fmla="*/ 861238 h 1584252"/>
              <a:gd name="connsiteX8" fmla="*/ 652713 w 1679945"/>
              <a:gd name="connsiteY8" fmla="*/ 669852 h 1584252"/>
              <a:gd name="connsiteX9" fmla="*/ 499731 w 1679945"/>
              <a:gd name="connsiteY9" fmla="*/ 0 h 1584252"/>
              <a:gd name="connsiteX10" fmla="*/ 839973 w 1679945"/>
              <a:gd name="connsiteY10" fmla="*/ 552893 h 1584252"/>
              <a:gd name="connsiteX11" fmla="*/ 1233377 w 1679945"/>
              <a:gd name="connsiteY11" fmla="*/ 21266 h 1584252"/>
              <a:gd name="connsiteX12" fmla="*/ 1127051 w 1679945"/>
              <a:gd name="connsiteY12" fmla="*/ 435935 h 158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9945" h="1584252">
                <a:moveTo>
                  <a:pt x="1127051" y="435935"/>
                </a:moveTo>
                <a:lnTo>
                  <a:pt x="1679945" y="467833"/>
                </a:lnTo>
                <a:lnTo>
                  <a:pt x="1090276" y="759748"/>
                </a:lnTo>
                <a:lnTo>
                  <a:pt x="1679945" y="1244010"/>
                </a:lnTo>
                <a:lnTo>
                  <a:pt x="1007655" y="1001259"/>
                </a:lnTo>
                <a:lnTo>
                  <a:pt x="427742" y="1584252"/>
                </a:lnTo>
                <a:lnTo>
                  <a:pt x="659218" y="985791"/>
                </a:lnTo>
                <a:lnTo>
                  <a:pt x="0" y="861238"/>
                </a:lnTo>
                <a:lnTo>
                  <a:pt x="652713" y="669852"/>
                </a:lnTo>
                <a:lnTo>
                  <a:pt x="499731" y="0"/>
                </a:lnTo>
                <a:lnTo>
                  <a:pt x="839973" y="552893"/>
                </a:lnTo>
                <a:lnTo>
                  <a:pt x="1233377" y="21266"/>
                </a:lnTo>
                <a:lnTo>
                  <a:pt x="1127051" y="435935"/>
                </a:lnTo>
                <a:close/>
              </a:path>
            </a:pathLst>
          </a:custGeom>
          <a:solidFill>
            <a:srgbClr val="FF00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09585">
              <a:defRPr/>
            </a:pPr>
            <a:endParaRPr lang="en-US" sz="2400" kern="0">
              <a:solidFill>
                <a:prstClr val="white"/>
              </a:solidFill>
              <a:latin typeface="Century Gothic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337" name="Freihandform 123">
            <a:extLst>
              <a:ext uri="{FF2B5EF4-FFF2-40B4-BE49-F238E27FC236}">
                <a16:creationId xmlns:a16="http://schemas.microsoft.com/office/drawing/2014/main" id="{EF2AE8D9-2FCC-7340-8977-D688F52DA07F}"/>
              </a:ext>
            </a:extLst>
          </p:cNvPr>
          <p:cNvSpPr/>
          <p:nvPr/>
        </p:nvSpPr>
        <p:spPr>
          <a:xfrm>
            <a:off x="11101513" y="2404659"/>
            <a:ext cx="870284" cy="767704"/>
          </a:xfrm>
          <a:custGeom>
            <a:avLst/>
            <a:gdLst>
              <a:gd name="connsiteX0" fmla="*/ 850605 w 1679945"/>
              <a:gd name="connsiteY0" fmla="*/ 584791 h 1265275"/>
              <a:gd name="connsiteX1" fmla="*/ 1679945 w 1679945"/>
              <a:gd name="connsiteY1" fmla="*/ 244549 h 1265275"/>
              <a:gd name="connsiteX2" fmla="*/ 1307805 w 1679945"/>
              <a:gd name="connsiteY2" fmla="*/ 1233377 h 1265275"/>
              <a:gd name="connsiteX3" fmla="*/ 1190847 w 1679945"/>
              <a:gd name="connsiteY3" fmla="*/ 733647 h 1265275"/>
              <a:gd name="connsiteX4" fmla="*/ 701749 w 1679945"/>
              <a:gd name="connsiteY4" fmla="*/ 1265275 h 1265275"/>
              <a:gd name="connsiteX5" fmla="*/ 0 w 1679945"/>
              <a:gd name="connsiteY5" fmla="*/ 542261 h 1265275"/>
              <a:gd name="connsiteX6" fmla="*/ 648586 w 1679945"/>
              <a:gd name="connsiteY6" fmla="*/ 723014 h 1265275"/>
              <a:gd name="connsiteX7" fmla="*/ 499731 w 1679945"/>
              <a:gd name="connsiteY7" fmla="*/ 0 h 1265275"/>
              <a:gd name="connsiteX8" fmla="*/ 861238 w 1679945"/>
              <a:gd name="connsiteY8" fmla="*/ 276447 h 1265275"/>
              <a:gd name="connsiteX9" fmla="*/ 1233377 w 1679945"/>
              <a:gd name="connsiteY9" fmla="*/ 21266 h 1265275"/>
              <a:gd name="connsiteX10" fmla="*/ 850605 w 1679945"/>
              <a:gd name="connsiteY10" fmla="*/ 584791 h 1265275"/>
              <a:gd name="connsiteX0" fmla="*/ 1127051 w 1679945"/>
              <a:gd name="connsiteY0" fmla="*/ 435935 h 1265275"/>
              <a:gd name="connsiteX1" fmla="*/ 1679945 w 1679945"/>
              <a:gd name="connsiteY1" fmla="*/ 244549 h 1265275"/>
              <a:gd name="connsiteX2" fmla="*/ 1307805 w 1679945"/>
              <a:gd name="connsiteY2" fmla="*/ 1233377 h 1265275"/>
              <a:gd name="connsiteX3" fmla="*/ 1190847 w 1679945"/>
              <a:gd name="connsiteY3" fmla="*/ 733647 h 1265275"/>
              <a:gd name="connsiteX4" fmla="*/ 701749 w 1679945"/>
              <a:gd name="connsiteY4" fmla="*/ 1265275 h 1265275"/>
              <a:gd name="connsiteX5" fmla="*/ 0 w 1679945"/>
              <a:gd name="connsiteY5" fmla="*/ 542261 h 1265275"/>
              <a:gd name="connsiteX6" fmla="*/ 648586 w 1679945"/>
              <a:gd name="connsiteY6" fmla="*/ 723014 h 1265275"/>
              <a:gd name="connsiteX7" fmla="*/ 499731 w 1679945"/>
              <a:gd name="connsiteY7" fmla="*/ 0 h 1265275"/>
              <a:gd name="connsiteX8" fmla="*/ 861238 w 1679945"/>
              <a:gd name="connsiteY8" fmla="*/ 276447 h 1265275"/>
              <a:gd name="connsiteX9" fmla="*/ 1233377 w 1679945"/>
              <a:gd name="connsiteY9" fmla="*/ 21266 h 1265275"/>
              <a:gd name="connsiteX10" fmla="*/ 1127051 w 1679945"/>
              <a:gd name="connsiteY10" fmla="*/ 435935 h 1265275"/>
              <a:gd name="connsiteX0" fmla="*/ 1127051 w 1679945"/>
              <a:gd name="connsiteY0" fmla="*/ 435935 h 1265275"/>
              <a:gd name="connsiteX1" fmla="*/ 1679945 w 1679945"/>
              <a:gd name="connsiteY1" fmla="*/ 244549 h 1265275"/>
              <a:gd name="connsiteX2" fmla="*/ 1307805 w 1679945"/>
              <a:gd name="connsiteY2" fmla="*/ 1233377 h 1265275"/>
              <a:gd name="connsiteX3" fmla="*/ 1190847 w 1679945"/>
              <a:gd name="connsiteY3" fmla="*/ 733647 h 1265275"/>
              <a:gd name="connsiteX4" fmla="*/ 701749 w 1679945"/>
              <a:gd name="connsiteY4" fmla="*/ 1265275 h 1265275"/>
              <a:gd name="connsiteX5" fmla="*/ 0 w 1679945"/>
              <a:gd name="connsiteY5" fmla="*/ 542261 h 1265275"/>
              <a:gd name="connsiteX6" fmla="*/ 427742 w 1679945"/>
              <a:gd name="connsiteY6" fmla="*/ 531628 h 1265275"/>
              <a:gd name="connsiteX7" fmla="*/ 499731 w 1679945"/>
              <a:gd name="connsiteY7" fmla="*/ 0 h 1265275"/>
              <a:gd name="connsiteX8" fmla="*/ 861238 w 1679945"/>
              <a:gd name="connsiteY8" fmla="*/ 276447 h 1265275"/>
              <a:gd name="connsiteX9" fmla="*/ 1233377 w 1679945"/>
              <a:gd name="connsiteY9" fmla="*/ 21266 h 1265275"/>
              <a:gd name="connsiteX10" fmla="*/ 1127051 w 1679945"/>
              <a:gd name="connsiteY10" fmla="*/ 435935 h 1265275"/>
              <a:gd name="connsiteX0" fmla="*/ 1127051 w 1679945"/>
              <a:gd name="connsiteY0" fmla="*/ 435935 h 1233377"/>
              <a:gd name="connsiteX1" fmla="*/ 1679945 w 1679945"/>
              <a:gd name="connsiteY1" fmla="*/ 244549 h 1233377"/>
              <a:gd name="connsiteX2" fmla="*/ 1307805 w 1679945"/>
              <a:gd name="connsiteY2" fmla="*/ 1233377 h 1233377"/>
              <a:gd name="connsiteX3" fmla="*/ 1190847 w 1679945"/>
              <a:gd name="connsiteY3" fmla="*/ 733647 h 1233377"/>
              <a:gd name="connsiteX4" fmla="*/ 659218 w 1679945"/>
              <a:gd name="connsiteY4" fmla="*/ 985791 h 1233377"/>
              <a:gd name="connsiteX5" fmla="*/ 0 w 1679945"/>
              <a:gd name="connsiteY5" fmla="*/ 542261 h 1233377"/>
              <a:gd name="connsiteX6" fmla="*/ 427742 w 1679945"/>
              <a:gd name="connsiteY6" fmla="*/ 531628 h 1233377"/>
              <a:gd name="connsiteX7" fmla="*/ 499731 w 1679945"/>
              <a:gd name="connsiteY7" fmla="*/ 0 h 1233377"/>
              <a:gd name="connsiteX8" fmla="*/ 861238 w 1679945"/>
              <a:gd name="connsiteY8" fmla="*/ 276447 h 1233377"/>
              <a:gd name="connsiteX9" fmla="*/ 1233377 w 1679945"/>
              <a:gd name="connsiteY9" fmla="*/ 21266 h 1233377"/>
              <a:gd name="connsiteX10" fmla="*/ 1127051 w 1679945"/>
              <a:gd name="connsiteY10" fmla="*/ 435935 h 1233377"/>
              <a:gd name="connsiteX0" fmla="*/ 1127051 w 1679945"/>
              <a:gd name="connsiteY0" fmla="*/ 435935 h 1584252"/>
              <a:gd name="connsiteX1" fmla="*/ 1679945 w 1679945"/>
              <a:gd name="connsiteY1" fmla="*/ 244549 h 1584252"/>
              <a:gd name="connsiteX2" fmla="*/ 1307805 w 1679945"/>
              <a:gd name="connsiteY2" fmla="*/ 1233377 h 1584252"/>
              <a:gd name="connsiteX3" fmla="*/ 427742 w 1679945"/>
              <a:gd name="connsiteY3" fmla="*/ 1584252 h 1584252"/>
              <a:gd name="connsiteX4" fmla="*/ 659218 w 1679945"/>
              <a:gd name="connsiteY4" fmla="*/ 985791 h 1584252"/>
              <a:gd name="connsiteX5" fmla="*/ 0 w 1679945"/>
              <a:gd name="connsiteY5" fmla="*/ 542261 h 1584252"/>
              <a:gd name="connsiteX6" fmla="*/ 427742 w 1679945"/>
              <a:gd name="connsiteY6" fmla="*/ 531628 h 1584252"/>
              <a:gd name="connsiteX7" fmla="*/ 499731 w 1679945"/>
              <a:gd name="connsiteY7" fmla="*/ 0 h 1584252"/>
              <a:gd name="connsiteX8" fmla="*/ 861238 w 1679945"/>
              <a:gd name="connsiteY8" fmla="*/ 276447 h 1584252"/>
              <a:gd name="connsiteX9" fmla="*/ 1233377 w 1679945"/>
              <a:gd name="connsiteY9" fmla="*/ 21266 h 1584252"/>
              <a:gd name="connsiteX10" fmla="*/ 1127051 w 1679945"/>
              <a:gd name="connsiteY10" fmla="*/ 435935 h 1584252"/>
              <a:gd name="connsiteX0" fmla="*/ 1127051 w 1679945"/>
              <a:gd name="connsiteY0" fmla="*/ 435935 h 1584252"/>
              <a:gd name="connsiteX1" fmla="*/ 1679945 w 1679945"/>
              <a:gd name="connsiteY1" fmla="*/ 244549 h 1584252"/>
              <a:gd name="connsiteX2" fmla="*/ 1424763 w 1679945"/>
              <a:gd name="connsiteY2" fmla="*/ 1169582 h 1584252"/>
              <a:gd name="connsiteX3" fmla="*/ 427742 w 1679945"/>
              <a:gd name="connsiteY3" fmla="*/ 1584252 h 1584252"/>
              <a:gd name="connsiteX4" fmla="*/ 659218 w 1679945"/>
              <a:gd name="connsiteY4" fmla="*/ 985791 h 1584252"/>
              <a:gd name="connsiteX5" fmla="*/ 0 w 1679945"/>
              <a:gd name="connsiteY5" fmla="*/ 542261 h 1584252"/>
              <a:gd name="connsiteX6" fmla="*/ 427742 w 1679945"/>
              <a:gd name="connsiteY6" fmla="*/ 531628 h 1584252"/>
              <a:gd name="connsiteX7" fmla="*/ 499731 w 1679945"/>
              <a:gd name="connsiteY7" fmla="*/ 0 h 1584252"/>
              <a:gd name="connsiteX8" fmla="*/ 861238 w 1679945"/>
              <a:gd name="connsiteY8" fmla="*/ 276447 h 1584252"/>
              <a:gd name="connsiteX9" fmla="*/ 1233377 w 1679945"/>
              <a:gd name="connsiteY9" fmla="*/ 21266 h 1584252"/>
              <a:gd name="connsiteX10" fmla="*/ 1127051 w 1679945"/>
              <a:gd name="connsiteY10" fmla="*/ 435935 h 1584252"/>
              <a:gd name="connsiteX0" fmla="*/ 1127051 w 1679945"/>
              <a:gd name="connsiteY0" fmla="*/ 435935 h 1584252"/>
              <a:gd name="connsiteX1" fmla="*/ 1679945 w 1679945"/>
              <a:gd name="connsiteY1" fmla="*/ 244549 h 1584252"/>
              <a:gd name="connsiteX2" fmla="*/ 1424763 w 1679945"/>
              <a:gd name="connsiteY2" fmla="*/ 1169582 h 1584252"/>
              <a:gd name="connsiteX3" fmla="*/ 1432957 w 1679945"/>
              <a:gd name="connsiteY3" fmla="*/ 1163785 h 1584252"/>
              <a:gd name="connsiteX4" fmla="*/ 427742 w 1679945"/>
              <a:gd name="connsiteY4" fmla="*/ 1584252 h 1584252"/>
              <a:gd name="connsiteX5" fmla="*/ 659218 w 1679945"/>
              <a:gd name="connsiteY5" fmla="*/ 985791 h 1584252"/>
              <a:gd name="connsiteX6" fmla="*/ 0 w 1679945"/>
              <a:gd name="connsiteY6" fmla="*/ 542261 h 1584252"/>
              <a:gd name="connsiteX7" fmla="*/ 427742 w 1679945"/>
              <a:gd name="connsiteY7" fmla="*/ 531628 h 1584252"/>
              <a:gd name="connsiteX8" fmla="*/ 499731 w 1679945"/>
              <a:gd name="connsiteY8" fmla="*/ 0 h 1584252"/>
              <a:gd name="connsiteX9" fmla="*/ 861238 w 1679945"/>
              <a:gd name="connsiteY9" fmla="*/ 276447 h 1584252"/>
              <a:gd name="connsiteX10" fmla="*/ 1233377 w 1679945"/>
              <a:gd name="connsiteY10" fmla="*/ 21266 h 1584252"/>
              <a:gd name="connsiteX11" fmla="*/ 1127051 w 1679945"/>
              <a:gd name="connsiteY11" fmla="*/ 435935 h 1584252"/>
              <a:gd name="connsiteX0" fmla="*/ 1127051 w 1679945"/>
              <a:gd name="connsiteY0" fmla="*/ 435935 h 1584252"/>
              <a:gd name="connsiteX1" fmla="*/ 1679945 w 1679945"/>
              <a:gd name="connsiteY1" fmla="*/ 244549 h 1584252"/>
              <a:gd name="connsiteX2" fmla="*/ 1424763 w 1679945"/>
              <a:gd name="connsiteY2" fmla="*/ 1169582 h 1584252"/>
              <a:gd name="connsiteX3" fmla="*/ 1007655 w 1679945"/>
              <a:gd name="connsiteY3" fmla="*/ 1001259 h 1584252"/>
              <a:gd name="connsiteX4" fmla="*/ 427742 w 1679945"/>
              <a:gd name="connsiteY4" fmla="*/ 1584252 h 1584252"/>
              <a:gd name="connsiteX5" fmla="*/ 659218 w 1679945"/>
              <a:gd name="connsiteY5" fmla="*/ 985791 h 1584252"/>
              <a:gd name="connsiteX6" fmla="*/ 0 w 1679945"/>
              <a:gd name="connsiteY6" fmla="*/ 542261 h 1584252"/>
              <a:gd name="connsiteX7" fmla="*/ 427742 w 1679945"/>
              <a:gd name="connsiteY7" fmla="*/ 531628 h 1584252"/>
              <a:gd name="connsiteX8" fmla="*/ 499731 w 1679945"/>
              <a:gd name="connsiteY8" fmla="*/ 0 h 1584252"/>
              <a:gd name="connsiteX9" fmla="*/ 861238 w 1679945"/>
              <a:gd name="connsiteY9" fmla="*/ 276447 h 1584252"/>
              <a:gd name="connsiteX10" fmla="*/ 1233377 w 1679945"/>
              <a:gd name="connsiteY10" fmla="*/ 21266 h 1584252"/>
              <a:gd name="connsiteX11" fmla="*/ 1127051 w 1679945"/>
              <a:gd name="connsiteY11" fmla="*/ 435935 h 1584252"/>
              <a:gd name="connsiteX0" fmla="*/ 1127051 w 1679945"/>
              <a:gd name="connsiteY0" fmla="*/ 435935 h 1584252"/>
              <a:gd name="connsiteX1" fmla="*/ 1679945 w 1679945"/>
              <a:gd name="connsiteY1" fmla="*/ 244549 h 1584252"/>
              <a:gd name="connsiteX2" fmla="*/ 1666873 w 1679945"/>
              <a:gd name="connsiteY2" fmla="*/ 270650 h 1584252"/>
              <a:gd name="connsiteX3" fmla="*/ 1424763 w 1679945"/>
              <a:gd name="connsiteY3" fmla="*/ 1169582 h 1584252"/>
              <a:gd name="connsiteX4" fmla="*/ 1007655 w 1679945"/>
              <a:gd name="connsiteY4" fmla="*/ 1001259 h 1584252"/>
              <a:gd name="connsiteX5" fmla="*/ 427742 w 1679945"/>
              <a:gd name="connsiteY5" fmla="*/ 1584252 h 1584252"/>
              <a:gd name="connsiteX6" fmla="*/ 659218 w 1679945"/>
              <a:gd name="connsiteY6" fmla="*/ 985791 h 1584252"/>
              <a:gd name="connsiteX7" fmla="*/ 0 w 1679945"/>
              <a:gd name="connsiteY7" fmla="*/ 542261 h 1584252"/>
              <a:gd name="connsiteX8" fmla="*/ 427742 w 1679945"/>
              <a:gd name="connsiteY8" fmla="*/ 531628 h 1584252"/>
              <a:gd name="connsiteX9" fmla="*/ 499731 w 1679945"/>
              <a:gd name="connsiteY9" fmla="*/ 0 h 1584252"/>
              <a:gd name="connsiteX10" fmla="*/ 861238 w 1679945"/>
              <a:gd name="connsiteY10" fmla="*/ 276447 h 1584252"/>
              <a:gd name="connsiteX11" fmla="*/ 1233377 w 1679945"/>
              <a:gd name="connsiteY11" fmla="*/ 21266 h 1584252"/>
              <a:gd name="connsiteX12" fmla="*/ 1127051 w 1679945"/>
              <a:gd name="connsiteY12" fmla="*/ 435935 h 1584252"/>
              <a:gd name="connsiteX0" fmla="*/ 1127051 w 1679945"/>
              <a:gd name="connsiteY0" fmla="*/ 435935 h 1584252"/>
              <a:gd name="connsiteX1" fmla="*/ 1679945 w 1679945"/>
              <a:gd name="connsiteY1" fmla="*/ 244549 h 1584252"/>
              <a:gd name="connsiteX2" fmla="*/ 1090276 w 1679945"/>
              <a:gd name="connsiteY2" fmla="*/ 759748 h 1584252"/>
              <a:gd name="connsiteX3" fmla="*/ 1424763 w 1679945"/>
              <a:gd name="connsiteY3" fmla="*/ 1169582 h 1584252"/>
              <a:gd name="connsiteX4" fmla="*/ 1007655 w 1679945"/>
              <a:gd name="connsiteY4" fmla="*/ 1001259 h 1584252"/>
              <a:gd name="connsiteX5" fmla="*/ 427742 w 1679945"/>
              <a:gd name="connsiteY5" fmla="*/ 1584252 h 1584252"/>
              <a:gd name="connsiteX6" fmla="*/ 659218 w 1679945"/>
              <a:gd name="connsiteY6" fmla="*/ 985791 h 1584252"/>
              <a:gd name="connsiteX7" fmla="*/ 0 w 1679945"/>
              <a:gd name="connsiteY7" fmla="*/ 542261 h 1584252"/>
              <a:gd name="connsiteX8" fmla="*/ 427742 w 1679945"/>
              <a:gd name="connsiteY8" fmla="*/ 531628 h 1584252"/>
              <a:gd name="connsiteX9" fmla="*/ 499731 w 1679945"/>
              <a:gd name="connsiteY9" fmla="*/ 0 h 1584252"/>
              <a:gd name="connsiteX10" fmla="*/ 861238 w 1679945"/>
              <a:gd name="connsiteY10" fmla="*/ 276447 h 1584252"/>
              <a:gd name="connsiteX11" fmla="*/ 1233377 w 1679945"/>
              <a:gd name="connsiteY11" fmla="*/ 21266 h 1584252"/>
              <a:gd name="connsiteX12" fmla="*/ 1127051 w 1679945"/>
              <a:gd name="connsiteY12" fmla="*/ 435935 h 1584252"/>
              <a:gd name="connsiteX0" fmla="*/ 1127051 w 1679945"/>
              <a:gd name="connsiteY0" fmla="*/ 435935 h 1584252"/>
              <a:gd name="connsiteX1" fmla="*/ 1679945 w 1679945"/>
              <a:gd name="connsiteY1" fmla="*/ 244549 h 1584252"/>
              <a:gd name="connsiteX2" fmla="*/ 1090276 w 1679945"/>
              <a:gd name="connsiteY2" fmla="*/ 759748 h 1584252"/>
              <a:gd name="connsiteX3" fmla="*/ 1424763 w 1679945"/>
              <a:gd name="connsiteY3" fmla="*/ 1169582 h 1584252"/>
              <a:gd name="connsiteX4" fmla="*/ 1007655 w 1679945"/>
              <a:gd name="connsiteY4" fmla="*/ 1001259 h 1584252"/>
              <a:gd name="connsiteX5" fmla="*/ 427742 w 1679945"/>
              <a:gd name="connsiteY5" fmla="*/ 1584252 h 1584252"/>
              <a:gd name="connsiteX6" fmla="*/ 659218 w 1679945"/>
              <a:gd name="connsiteY6" fmla="*/ 985791 h 1584252"/>
              <a:gd name="connsiteX7" fmla="*/ 0 w 1679945"/>
              <a:gd name="connsiteY7" fmla="*/ 542261 h 1584252"/>
              <a:gd name="connsiteX8" fmla="*/ 652713 w 1679945"/>
              <a:gd name="connsiteY8" fmla="*/ 712382 h 1584252"/>
              <a:gd name="connsiteX9" fmla="*/ 499731 w 1679945"/>
              <a:gd name="connsiteY9" fmla="*/ 0 h 1584252"/>
              <a:gd name="connsiteX10" fmla="*/ 861238 w 1679945"/>
              <a:gd name="connsiteY10" fmla="*/ 276447 h 1584252"/>
              <a:gd name="connsiteX11" fmla="*/ 1233377 w 1679945"/>
              <a:gd name="connsiteY11" fmla="*/ 21266 h 1584252"/>
              <a:gd name="connsiteX12" fmla="*/ 1127051 w 1679945"/>
              <a:gd name="connsiteY12" fmla="*/ 435935 h 1584252"/>
              <a:gd name="connsiteX0" fmla="*/ 1127051 w 1679945"/>
              <a:gd name="connsiteY0" fmla="*/ 435935 h 1584252"/>
              <a:gd name="connsiteX1" fmla="*/ 1679945 w 1679945"/>
              <a:gd name="connsiteY1" fmla="*/ 244549 h 1584252"/>
              <a:gd name="connsiteX2" fmla="*/ 1090276 w 1679945"/>
              <a:gd name="connsiteY2" fmla="*/ 759748 h 1584252"/>
              <a:gd name="connsiteX3" fmla="*/ 1424763 w 1679945"/>
              <a:gd name="connsiteY3" fmla="*/ 1169582 h 1584252"/>
              <a:gd name="connsiteX4" fmla="*/ 1007655 w 1679945"/>
              <a:gd name="connsiteY4" fmla="*/ 1001259 h 1584252"/>
              <a:gd name="connsiteX5" fmla="*/ 427742 w 1679945"/>
              <a:gd name="connsiteY5" fmla="*/ 1584252 h 1584252"/>
              <a:gd name="connsiteX6" fmla="*/ 659218 w 1679945"/>
              <a:gd name="connsiteY6" fmla="*/ 985791 h 1584252"/>
              <a:gd name="connsiteX7" fmla="*/ 0 w 1679945"/>
              <a:gd name="connsiteY7" fmla="*/ 861238 h 1584252"/>
              <a:gd name="connsiteX8" fmla="*/ 652713 w 1679945"/>
              <a:gd name="connsiteY8" fmla="*/ 712382 h 1584252"/>
              <a:gd name="connsiteX9" fmla="*/ 499731 w 1679945"/>
              <a:gd name="connsiteY9" fmla="*/ 0 h 1584252"/>
              <a:gd name="connsiteX10" fmla="*/ 861238 w 1679945"/>
              <a:gd name="connsiteY10" fmla="*/ 276447 h 1584252"/>
              <a:gd name="connsiteX11" fmla="*/ 1233377 w 1679945"/>
              <a:gd name="connsiteY11" fmla="*/ 21266 h 1584252"/>
              <a:gd name="connsiteX12" fmla="*/ 1127051 w 1679945"/>
              <a:gd name="connsiteY12" fmla="*/ 435935 h 1584252"/>
              <a:gd name="connsiteX0" fmla="*/ 1127051 w 1679945"/>
              <a:gd name="connsiteY0" fmla="*/ 435935 h 1584252"/>
              <a:gd name="connsiteX1" fmla="*/ 1679945 w 1679945"/>
              <a:gd name="connsiteY1" fmla="*/ 467833 h 1584252"/>
              <a:gd name="connsiteX2" fmla="*/ 1090276 w 1679945"/>
              <a:gd name="connsiteY2" fmla="*/ 759748 h 1584252"/>
              <a:gd name="connsiteX3" fmla="*/ 1424763 w 1679945"/>
              <a:gd name="connsiteY3" fmla="*/ 1169582 h 1584252"/>
              <a:gd name="connsiteX4" fmla="*/ 1007655 w 1679945"/>
              <a:gd name="connsiteY4" fmla="*/ 1001259 h 1584252"/>
              <a:gd name="connsiteX5" fmla="*/ 427742 w 1679945"/>
              <a:gd name="connsiteY5" fmla="*/ 1584252 h 1584252"/>
              <a:gd name="connsiteX6" fmla="*/ 659218 w 1679945"/>
              <a:gd name="connsiteY6" fmla="*/ 985791 h 1584252"/>
              <a:gd name="connsiteX7" fmla="*/ 0 w 1679945"/>
              <a:gd name="connsiteY7" fmla="*/ 861238 h 1584252"/>
              <a:gd name="connsiteX8" fmla="*/ 652713 w 1679945"/>
              <a:gd name="connsiteY8" fmla="*/ 712382 h 1584252"/>
              <a:gd name="connsiteX9" fmla="*/ 499731 w 1679945"/>
              <a:gd name="connsiteY9" fmla="*/ 0 h 1584252"/>
              <a:gd name="connsiteX10" fmla="*/ 861238 w 1679945"/>
              <a:gd name="connsiteY10" fmla="*/ 276447 h 1584252"/>
              <a:gd name="connsiteX11" fmla="*/ 1233377 w 1679945"/>
              <a:gd name="connsiteY11" fmla="*/ 21266 h 1584252"/>
              <a:gd name="connsiteX12" fmla="*/ 1127051 w 1679945"/>
              <a:gd name="connsiteY12" fmla="*/ 435935 h 1584252"/>
              <a:gd name="connsiteX0" fmla="*/ 1127051 w 1679945"/>
              <a:gd name="connsiteY0" fmla="*/ 435935 h 1584252"/>
              <a:gd name="connsiteX1" fmla="*/ 1679945 w 1679945"/>
              <a:gd name="connsiteY1" fmla="*/ 467833 h 1584252"/>
              <a:gd name="connsiteX2" fmla="*/ 1090276 w 1679945"/>
              <a:gd name="connsiteY2" fmla="*/ 759748 h 1584252"/>
              <a:gd name="connsiteX3" fmla="*/ 1424763 w 1679945"/>
              <a:gd name="connsiteY3" fmla="*/ 1169582 h 1584252"/>
              <a:gd name="connsiteX4" fmla="*/ 1007655 w 1679945"/>
              <a:gd name="connsiteY4" fmla="*/ 1001259 h 1584252"/>
              <a:gd name="connsiteX5" fmla="*/ 427742 w 1679945"/>
              <a:gd name="connsiteY5" fmla="*/ 1584252 h 1584252"/>
              <a:gd name="connsiteX6" fmla="*/ 659218 w 1679945"/>
              <a:gd name="connsiteY6" fmla="*/ 985791 h 1584252"/>
              <a:gd name="connsiteX7" fmla="*/ 0 w 1679945"/>
              <a:gd name="connsiteY7" fmla="*/ 861238 h 1584252"/>
              <a:gd name="connsiteX8" fmla="*/ 652713 w 1679945"/>
              <a:gd name="connsiteY8" fmla="*/ 669852 h 1584252"/>
              <a:gd name="connsiteX9" fmla="*/ 499731 w 1679945"/>
              <a:gd name="connsiteY9" fmla="*/ 0 h 1584252"/>
              <a:gd name="connsiteX10" fmla="*/ 861238 w 1679945"/>
              <a:gd name="connsiteY10" fmla="*/ 276447 h 1584252"/>
              <a:gd name="connsiteX11" fmla="*/ 1233377 w 1679945"/>
              <a:gd name="connsiteY11" fmla="*/ 21266 h 1584252"/>
              <a:gd name="connsiteX12" fmla="*/ 1127051 w 1679945"/>
              <a:gd name="connsiteY12" fmla="*/ 435935 h 1584252"/>
              <a:gd name="connsiteX0" fmla="*/ 1127051 w 1679945"/>
              <a:gd name="connsiteY0" fmla="*/ 435935 h 1584252"/>
              <a:gd name="connsiteX1" fmla="*/ 1679945 w 1679945"/>
              <a:gd name="connsiteY1" fmla="*/ 467833 h 1584252"/>
              <a:gd name="connsiteX2" fmla="*/ 1090276 w 1679945"/>
              <a:gd name="connsiteY2" fmla="*/ 759748 h 1584252"/>
              <a:gd name="connsiteX3" fmla="*/ 1679945 w 1679945"/>
              <a:gd name="connsiteY3" fmla="*/ 1244010 h 1584252"/>
              <a:gd name="connsiteX4" fmla="*/ 1007655 w 1679945"/>
              <a:gd name="connsiteY4" fmla="*/ 1001259 h 1584252"/>
              <a:gd name="connsiteX5" fmla="*/ 427742 w 1679945"/>
              <a:gd name="connsiteY5" fmla="*/ 1584252 h 1584252"/>
              <a:gd name="connsiteX6" fmla="*/ 659218 w 1679945"/>
              <a:gd name="connsiteY6" fmla="*/ 985791 h 1584252"/>
              <a:gd name="connsiteX7" fmla="*/ 0 w 1679945"/>
              <a:gd name="connsiteY7" fmla="*/ 861238 h 1584252"/>
              <a:gd name="connsiteX8" fmla="*/ 652713 w 1679945"/>
              <a:gd name="connsiteY8" fmla="*/ 669852 h 1584252"/>
              <a:gd name="connsiteX9" fmla="*/ 499731 w 1679945"/>
              <a:gd name="connsiteY9" fmla="*/ 0 h 1584252"/>
              <a:gd name="connsiteX10" fmla="*/ 861238 w 1679945"/>
              <a:gd name="connsiteY10" fmla="*/ 276447 h 1584252"/>
              <a:gd name="connsiteX11" fmla="*/ 1233377 w 1679945"/>
              <a:gd name="connsiteY11" fmla="*/ 21266 h 1584252"/>
              <a:gd name="connsiteX12" fmla="*/ 1127051 w 1679945"/>
              <a:gd name="connsiteY12" fmla="*/ 435935 h 1584252"/>
              <a:gd name="connsiteX0" fmla="*/ 1127051 w 1679945"/>
              <a:gd name="connsiteY0" fmla="*/ 435935 h 1584252"/>
              <a:gd name="connsiteX1" fmla="*/ 1679945 w 1679945"/>
              <a:gd name="connsiteY1" fmla="*/ 467833 h 1584252"/>
              <a:gd name="connsiteX2" fmla="*/ 1090276 w 1679945"/>
              <a:gd name="connsiteY2" fmla="*/ 759748 h 1584252"/>
              <a:gd name="connsiteX3" fmla="*/ 1679945 w 1679945"/>
              <a:gd name="connsiteY3" fmla="*/ 1244010 h 1584252"/>
              <a:gd name="connsiteX4" fmla="*/ 1007655 w 1679945"/>
              <a:gd name="connsiteY4" fmla="*/ 1001259 h 1584252"/>
              <a:gd name="connsiteX5" fmla="*/ 427742 w 1679945"/>
              <a:gd name="connsiteY5" fmla="*/ 1584252 h 1584252"/>
              <a:gd name="connsiteX6" fmla="*/ 659218 w 1679945"/>
              <a:gd name="connsiteY6" fmla="*/ 985791 h 1584252"/>
              <a:gd name="connsiteX7" fmla="*/ 0 w 1679945"/>
              <a:gd name="connsiteY7" fmla="*/ 861238 h 1584252"/>
              <a:gd name="connsiteX8" fmla="*/ 652713 w 1679945"/>
              <a:gd name="connsiteY8" fmla="*/ 669852 h 1584252"/>
              <a:gd name="connsiteX9" fmla="*/ 499731 w 1679945"/>
              <a:gd name="connsiteY9" fmla="*/ 0 h 1584252"/>
              <a:gd name="connsiteX10" fmla="*/ 839973 w 1679945"/>
              <a:gd name="connsiteY10" fmla="*/ 552893 h 1584252"/>
              <a:gd name="connsiteX11" fmla="*/ 1233377 w 1679945"/>
              <a:gd name="connsiteY11" fmla="*/ 21266 h 1584252"/>
              <a:gd name="connsiteX12" fmla="*/ 1127051 w 1679945"/>
              <a:gd name="connsiteY12" fmla="*/ 435935 h 158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9945" h="1584252">
                <a:moveTo>
                  <a:pt x="1127051" y="435935"/>
                </a:moveTo>
                <a:lnTo>
                  <a:pt x="1679945" y="467833"/>
                </a:lnTo>
                <a:lnTo>
                  <a:pt x="1090276" y="759748"/>
                </a:lnTo>
                <a:lnTo>
                  <a:pt x="1679945" y="1244010"/>
                </a:lnTo>
                <a:lnTo>
                  <a:pt x="1007655" y="1001259"/>
                </a:lnTo>
                <a:lnTo>
                  <a:pt x="427742" y="1584252"/>
                </a:lnTo>
                <a:lnTo>
                  <a:pt x="659218" y="985791"/>
                </a:lnTo>
                <a:lnTo>
                  <a:pt x="0" y="861238"/>
                </a:lnTo>
                <a:lnTo>
                  <a:pt x="652713" y="669852"/>
                </a:lnTo>
                <a:lnTo>
                  <a:pt x="499731" y="0"/>
                </a:lnTo>
                <a:lnTo>
                  <a:pt x="839973" y="552893"/>
                </a:lnTo>
                <a:lnTo>
                  <a:pt x="1233377" y="21266"/>
                </a:lnTo>
                <a:lnTo>
                  <a:pt x="1127051" y="435935"/>
                </a:lnTo>
                <a:close/>
              </a:path>
            </a:pathLst>
          </a:custGeom>
          <a:solidFill>
            <a:srgbClr val="FF00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09585">
              <a:defRPr/>
            </a:pPr>
            <a:endParaRPr lang="en-US" sz="2400" kern="0">
              <a:solidFill>
                <a:prstClr val="white"/>
              </a:solidFill>
              <a:latin typeface="Century Gothic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130" name="Textfeld 129">
            <a:extLst>
              <a:ext uri="{FF2B5EF4-FFF2-40B4-BE49-F238E27FC236}">
                <a16:creationId xmlns:a16="http://schemas.microsoft.com/office/drawing/2014/main" id="{4FDE3785-579D-024E-AB19-50304F09202D}"/>
              </a:ext>
            </a:extLst>
          </p:cNvPr>
          <p:cNvSpPr txBox="1"/>
          <p:nvPr/>
        </p:nvSpPr>
        <p:spPr>
          <a:xfrm>
            <a:off x="1761807" y="392117"/>
            <a:ext cx="8412933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246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dirty="0" err="1">
                <a:solidFill>
                  <a:prstClr val="black"/>
                </a:solidFill>
                <a:latin typeface="Gill Sans MT" panose="020B0502020104020203" pitchFamily="34" charset="77"/>
                <a:ea typeface="ＭＳ Ｐゴシック" charset="0"/>
                <a:cs typeface="Arial"/>
              </a:rPr>
              <a:t>Birefringence</a:t>
            </a:r>
            <a:r>
              <a:rPr lang="de-DE" dirty="0">
                <a:solidFill>
                  <a:prstClr val="black"/>
                </a:solidFill>
                <a:latin typeface="Gill Sans MT" panose="020B0502020104020203" pitchFamily="34" charset="77"/>
                <a:ea typeface="ＭＳ Ｐゴシック" charset="0"/>
                <a:cs typeface="Arial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Gill Sans MT" panose="020B0502020104020203" pitchFamily="34" charset="77"/>
                <a:ea typeface="ＭＳ Ｐゴシック" charset="0"/>
                <a:cs typeface="Arial"/>
              </a:rPr>
              <a:t>of</a:t>
            </a:r>
            <a:r>
              <a:rPr lang="de-DE" dirty="0">
                <a:solidFill>
                  <a:prstClr val="black"/>
                </a:solidFill>
                <a:latin typeface="Gill Sans MT" panose="020B0502020104020203" pitchFamily="34" charset="77"/>
                <a:ea typeface="ＭＳ Ｐゴシック" charset="0"/>
                <a:cs typeface="Arial"/>
              </a:rPr>
              <a:t> </a:t>
            </a:r>
            <a:r>
              <a:rPr lang="en-GB" dirty="0">
                <a:solidFill>
                  <a:srgbClr val="00205B"/>
                </a:solidFill>
              </a:rPr>
              <a:t>LiNbO</a:t>
            </a:r>
            <a:r>
              <a:rPr lang="en-GB" baseline="-25000" dirty="0">
                <a:solidFill>
                  <a:srgbClr val="00205B"/>
                </a:solidFill>
              </a:rPr>
              <a:t>3:</a:t>
            </a:r>
            <a:r>
              <a:rPr lang="de-DE" dirty="0">
                <a:solidFill>
                  <a:prstClr val="black"/>
                </a:solidFill>
                <a:latin typeface="Gill Sans MT" panose="020B0502020104020203" pitchFamily="34" charset="77"/>
                <a:ea typeface="ＭＳ Ｐゴシック" charset="0"/>
                <a:cs typeface="Arial"/>
              </a:rPr>
              <a:t>: H </a:t>
            </a:r>
            <a:r>
              <a:rPr lang="de-DE" dirty="0" err="1">
                <a:solidFill>
                  <a:prstClr val="black"/>
                </a:solidFill>
                <a:latin typeface="Gill Sans MT" panose="020B0502020104020203" pitchFamily="34" charset="77"/>
                <a:ea typeface="ＭＳ Ｐゴシック" charset="0"/>
                <a:cs typeface="Arial"/>
              </a:rPr>
              <a:t>and</a:t>
            </a:r>
            <a:r>
              <a:rPr lang="de-DE" dirty="0">
                <a:solidFill>
                  <a:prstClr val="black"/>
                </a:solidFill>
                <a:latin typeface="Gill Sans MT" panose="020B0502020104020203" pitchFamily="34" charset="77"/>
                <a:ea typeface="ＭＳ Ｐゴシック" charset="0"/>
                <a:cs typeface="Arial"/>
              </a:rPr>
              <a:t>  V </a:t>
            </a:r>
            <a:r>
              <a:rPr lang="de-DE" dirty="0" err="1">
                <a:solidFill>
                  <a:prstClr val="black"/>
                </a:solidFill>
                <a:latin typeface="Gill Sans MT" panose="020B0502020104020203" pitchFamily="34" charset="77"/>
                <a:ea typeface="ＭＳ Ｐゴシック" charset="0"/>
                <a:cs typeface="Arial"/>
              </a:rPr>
              <a:t>photons</a:t>
            </a:r>
            <a:r>
              <a:rPr lang="de-DE" dirty="0">
                <a:solidFill>
                  <a:prstClr val="black"/>
                </a:solidFill>
                <a:latin typeface="Gill Sans MT" panose="020B0502020104020203" pitchFamily="34" charset="77"/>
                <a:ea typeface="ＭＳ Ｐゴシック" charset="0"/>
                <a:cs typeface="Arial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Gill Sans MT" panose="020B0502020104020203" pitchFamily="34" charset="77"/>
                <a:ea typeface="ＭＳ Ｐゴシック" charset="0"/>
                <a:cs typeface="Arial"/>
              </a:rPr>
              <a:t>polarizations</a:t>
            </a:r>
            <a:r>
              <a:rPr lang="de-DE" dirty="0">
                <a:solidFill>
                  <a:prstClr val="black"/>
                </a:solidFill>
                <a:latin typeface="Gill Sans MT" panose="020B0502020104020203" pitchFamily="34" charset="77"/>
                <a:ea typeface="ＭＳ Ｐゴシック" charset="0"/>
                <a:cs typeface="Arial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Gill Sans MT" panose="020B0502020104020203" pitchFamily="34" charset="77"/>
                <a:ea typeface="ＭＳ Ｐゴシック" charset="0"/>
                <a:cs typeface="Arial"/>
              </a:rPr>
              <a:t>travel</a:t>
            </a:r>
            <a:r>
              <a:rPr lang="de-DE" dirty="0">
                <a:solidFill>
                  <a:prstClr val="black"/>
                </a:solidFill>
                <a:latin typeface="Gill Sans MT" panose="020B0502020104020203" pitchFamily="34" charset="77"/>
                <a:ea typeface="ＭＳ Ｐゴシック" charset="0"/>
                <a:cs typeface="Arial"/>
              </a:rPr>
              <a:t> at different </a:t>
            </a:r>
            <a:r>
              <a:rPr lang="de-DE" dirty="0" err="1">
                <a:solidFill>
                  <a:prstClr val="black"/>
                </a:solidFill>
                <a:latin typeface="Gill Sans MT" panose="020B0502020104020203" pitchFamily="34" charset="77"/>
                <a:ea typeface="ＭＳ Ｐゴシック" charset="0"/>
                <a:cs typeface="Arial"/>
              </a:rPr>
              <a:t>velocity</a:t>
            </a:r>
            <a:endParaRPr lang="en-US" dirty="0">
              <a:solidFill>
                <a:prstClr val="black"/>
              </a:solidFill>
              <a:latin typeface="Gill Sans MT" panose="020B0502020104020203" pitchFamily="34" charset="77"/>
              <a:ea typeface="ＭＳ Ｐゴシック" charset="0"/>
              <a:cs typeface="Arial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2EB4729-F739-1542-B49E-C1E6623EA476}"/>
              </a:ext>
            </a:extLst>
          </p:cNvPr>
          <p:cNvGrpSpPr/>
          <p:nvPr/>
        </p:nvGrpSpPr>
        <p:grpSpPr>
          <a:xfrm>
            <a:off x="3944692" y="4413607"/>
            <a:ext cx="6113010" cy="2234815"/>
            <a:chOff x="4734757" y="4442842"/>
            <a:chExt cx="6113010" cy="2234815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28604A1F-3506-D143-9C0C-7C1B6CFC1214}"/>
                </a:ext>
              </a:extLst>
            </p:cNvPr>
            <p:cNvGrpSpPr/>
            <p:nvPr/>
          </p:nvGrpSpPr>
          <p:grpSpPr>
            <a:xfrm>
              <a:off x="6239129" y="4442842"/>
              <a:ext cx="4608638" cy="2234815"/>
              <a:chOff x="789967" y="5467074"/>
              <a:chExt cx="5263069" cy="2414647"/>
            </a:xfrm>
          </p:grpSpPr>
          <p:sp>
            <p:nvSpPr>
              <p:cNvPr id="134" name="Multiplikationszeichen 15">
                <a:extLst>
                  <a:ext uri="{FF2B5EF4-FFF2-40B4-BE49-F238E27FC236}">
                    <a16:creationId xmlns:a16="http://schemas.microsoft.com/office/drawing/2014/main" id="{72BC9188-8EE7-8847-B824-A980CD686142}"/>
                  </a:ext>
                </a:extLst>
              </p:cNvPr>
              <p:cNvSpPr/>
              <p:nvPr/>
            </p:nvSpPr>
            <p:spPr>
              <a:xfrm>
                <a:off x="1878575" y="5639485"/>
                <a:ext cx="180000" cy="180000"/>
              </a:xfrm>
              <a:prstGeom prst="mathMultiply">
                <a:avLst>
                  <a:gd name="adj1" fmla="val 7591"/>
                </a:avLst>
              </a:prstGeom>
              <a:solidFill>
                <a:srgbClr val="0000C8"/>
              </a:solidFill>
              <a:ln w="12700" cap="flat" cmpd="sng" algn="ctr">
                <a:solidFill>
                  <a:srgbClr val="0000C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35" name="Multiplikationszeichen 16">
                <a:extLst>
                  <a:ext uri="{FF2B5EF4-FFF2-40B4-BE49-F238E27FC236}">
                    <a16:creationId xmlns:a16="http://schemas.microsoft.com/office/drawing/2014/main" id="{AFB9E10C-361C-FF42-90FE-7DF600563D10}"/>
                  </a:ext>
                </a:extLst>
              </p:cNvPr>
              <p:cNvSpPr/>
              <p:nvPr/>
            </p:nvSpPr>
            <p:spPr>
              <a:xfrm>
                <a:off x="2166445" y="5639485"/>
                <a:ext cx="180000" cy="180000"/>
              </a:xfrm>
              <a:prstGeom prst="mathMultiply">
                <a:avLst>
                  <a:gd name="adj1" fmla="val 7591"/>
                </a:avLst>
              </a:prstGeom>
              <a:solidFill>
                <a:srgbClr val="0000C8"/>
              </a:solidFill>
              <a:ln w="12700" cap="flat" cmpd="sng" algn="ctr">
                <a:solidFill>
                  <a:srgbClr val="0000C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ＭＳ Ｐゴシック" charset="0"/>
                  <a:cs typeface="+mn-cs"/>
                </a:endParaRPr>
              </a:p>
            </p:txBody>
          </p:sp>
          <p:grpSp>
            <p:nvGrpSpPr>
              <p:cNvPr id="136" name="Gruppieren 17">
                <a:extLst>
                  <a:ext uri="{FF2B5EF4-FFF2-40B4-BE49-F238E27FC236}">
                    <a16:creationId xmlns:a16="http://schemas.microsoft.com/office/drawing/2014/main" id="{1B373D64-9778-4E47-BF3D-A1BE0BB23B36}"/>
                  </a:ext>
                </a:extLst>
              </p:cNvPr>
              <p:cNvGrpSpPr/>
              <p:nvPr/>
            </p:nvGrpSpPr>
            <p:grpSpPr>
              <a:xfrm>
                <a:off x="2451932" y="5638200"/>
                <a:ext cx="2181426" cy="181287"/>
                <a:chOff x="5975653" y="3911981"/>
                <a:chExt cx="2181426" cy="181287"/>
              </a:xfrm>
              <a:solidFill>
                <a:srgbClr val="0000C8"/>
              </a:solidFill>
            </p:grpSpPr>
            <p:sp>
              <p:nvSpPr>
                <p:cNvPr id="137" name="Multiplikationszeichen 18">
                  <a:extLst>
                    <a:ext uri="{FF2B5EF4-FFF2-40B4-BE49-F238E27FC236}">
                      <a16:creationId xmlns:a16="http://schemas.microsoft.com/office/drawing/2014/main" id="{D6B147B4-EB85-8D4B-AA13-C11BB01931C9}"/>
                    </a:ext>
                  </a:extLst>
                </p:cNvPr>
                <p:cNvSpPr/>
                <p:nvPr/>
              </p:nvSpPr>
              <p:spPr>
                <a:xfrm>
                  <a:off x="5975653" y="3912890"/>
                  <a:ext cx="180000" cy="180000"/>
                </a:xfrm>
                <a:prstGeom prst="mathMultiply">
                  <a:avLst>
                    <a:gd name="adj1" fmla="val 7591"/>
                  </a:avLst>
                </a:prstGeom>
                <a:grpFill/>
                <a:ln w="12700" cap="flat" cmpd="sng" algn="ctr">
                  <a:solidFill>
                    <a:srgbClr val="0000C8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138" name="Multiplikationszeichen 19">
                  <a:extLst>
                    <a:ext uri="{FF2B5EF4-FFF2-40B4-BE49-F238E27FC236}">
                      <a16:creationId xmlns:a16="http://schemas.microsoft.com/office/drawing/2014/main" id="{83BD47C0-BB0C-A942-995A-E0E36CAB180A}"/>
                    </a:ext>
                  </a:extLst>
                </p:cNvPr>
                <p:cNvSpPr/>
                <p:nvPr/>
              </p:nvSpPr>
              <p:spPr>
                <a:xfrm>
                  <a:off x="6263679" y="3912890"/>
                  <a:ext cx="180000" cy="180000"/>
                </a:xfrm>
                <a:prstGeom prst="mathMultiply">
                  <a:avLst>
                    <a:gd name="adj1" fmla="val 7591"/>
                  </a:avLst>
                </a:prstGeom>
                <a:grpFill/>
                <a:ln w="12700" cap="flat" cmpd="sng" algn="ctr">
                  <a:solidFill>
                    <a:srgbClr val="0000C8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139" name="Multiplikationszeichen 20">
                  <a:extLst>
                    <a:ext uri="{FF2B5EF4-FFF2-40B4-BE49-F238E27FC236}">
                      <a16:creationId xmlns:a16="http://schemas.microsoft.com/office/drawing/2014/main" id="{59F57A01-9B74-E14A-82A4-A36DADF40E25}"/>
                    </a:ext>
                  </a:extLst>
                </p:cNvPr>
                <p:cNvSpPr/>
                <p:nvPr/>
              </p:nvSpPr>
              <p:spPr>
                <a:xfrm>
                  <a:off x="6543163" y="3913268"/>
                  <a:ext cx="180000" cy="180000"/>
                </a:xfrm>
                <a:prstGeom prst="mathMultiply">
                  <a:avLst>
                    <a:gd name="adj1" fmla="val 7591"/>
                  </a:avLst>
                </a:prstGeom>
                <a:grpFill/>
                <a:ln w="12700" cap="flat" cmpd="sng" algn="ctr">
                  <a:solidFill>
                    <a:srgbClr val="0000C8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140" name="Multiplikationszeichen 21">
                  <a:extLst>
                    <a:ext uri="{FF2B5EF4-FFF2-40B4-BE49-F238E27FC236}">
                      <a16:creationId xmlns:a16="http://schemas.microsoft.com/office/drawing/2014/main" id="{33E41C92-6A10-B549-A735-94DE7482760E}"/>
                    </a:ext>
                  </a:extLst>
                </p:cNvPr>
                <p:cNvSpPr/>
                <p:nvPr/>
              </p:nvSpPr>
              <p:spPr>
                <a:xfrm>
                  <a:off x="6831033" y="3913268"/>
                  <a:ext cx="180000" cy="180000"/>
                </a:xfrm>
                <a:prstGeom prst="mathMultiply">
                  <a:avLst>
                    <a:gd name="adj1" fmla="val 7591"/>
                  </a:avLst>
                </a:prstGeom>
                <a:grpFill/>
                <a:ln w="12700" cap="flat" cmpd="sng" algn="ctr">
                  <a:solidFill>
                    <a:srgbClr val="0000C8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141" name="Multiplikationszeichen 22">
                  <a:extLst>
                    <a:ext uri="{FF2B5EF4-FFF2-40B4-BE49-F238E27FC236}">
                      <a16:creationId xmlns:a16="http://schemas.microsoft.com/office/drawing/2014/main" id="{0750AD34-1688-F34A-9B14-B43C725B2397}"/>
                    </a:ext>
                  </a:extLst>
                </p:cNvPr>
                <p:cNvSpPr/>
                <p:nvPr/>
              </p:nvSpPr>
              <p:spPr>
                <a:xfrm>
                  <a:off x="7116520" y="3912890"/>
                  <a:ext cx="180000" cy="180000"/>
                </a:xfrm>
                <a:prstGeom prst="mathMultiply">
                  <a:avLst>
                    <a:gd name="adj1" fmla="val 7591"/>
                  </a:avLst>
                </a:prstGeom>
                <a:grpFill/>
                <a:ln w="12700" cap="flat" cmpd="sng" algn="ctr">
                  <a:solidFill>
                    <a:srgbClr val="0000C8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142" name="Multiplikationszeichen 23">
                  <a:extLst>
                    <a:ext uri="{FF2B5EF4-FFF2-40B4-BE49-F238E27FC236}">
                      <a16:creationId xmlns:a16="http://schemas.microsoft.com/office/drawing/2014/main" id="{3133940C-D5BA-1340-AB2E-E05601E41807}"/>
                    </a:ext>
                  </a:extLst>
                </p:cNvPr>
                <p:cNvSpPr/>
                <p:nvPr/>
              </p:nvSpPr>
              <p:spPr>
                <a:xfrm>
                  <a:off x="7404546" y="3912890"/>
                  <a:ext cx="180000" cy="180000"/>
                </a:xfrm>
                <a:prstGeom prst="mathMultiply">
                  <a:avLst>
                    <a:gd name="adj1" fmla="val 7591"/>
                  </a:avLst>
                </a:prstGeom>
                <a:grpFill/>
                <a:ln w="12700" cap="flat" cmpd="sng" algn="ctr">
                  <a:solidFill>
                    <a:srgbClr val="0000C8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143" name="Multiplikationszeichen 24">
                  <a:extLst>
                    <a:ext uri="{FF2B5EF4-FFF2-40B4-BE49-F238E27FC236}">
                      <a16:creationId xmlns:a16="http://schemas.microsoft.com/office/drawing/2014/main" id="{0AB9F1ED-BD4D-F44A-8E80-907A7833A66F}"/>
                    </a:ext>
                  </a:extLst>
                </p:cNvPr>
                <p:cNvSpPr/>
                <p:nvPr/>
              </p:nvSpPr>
              <p:spPr>
                <a:xfrm>
                  <a:off x="7689053" y="3911981"/>
                  <a:ext cx="180000" cy="180000"/>
                </a:xfrm>
                <a:prstGeom prst="mathMultiply">
                  <a:avLst>
                    <a:gd name="adj1" fmla="val 7591"/>
                  </a:avLst>
                </a:prstGeom>
                <a:grpFill/>
                <a:ln w="12700" cap="flat" cmpd="sng" algn="ctr">
                  <a:solidFill>
                    <a:srgbClr val="0000C8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144" name="Multiplikationszeichen 25">
                  <a:extLst>
                    <a:ext uri="{FF2B5EF4-FFF2-40B4-BE49-F238E27FC236}">
                      <a16:creationId xmlns:a16="http://schemas.microsoft.com/office/drawing/2014/main" id="{91CB9F54-365E-4849-B852-5DBCD83EB992}"/>
                    </a:ext>
                  </a:extLst>
                </p:cNvPr>
                <p:cNvSpPr/>
                <p:nvPr/>
              </p:nvSpPr>
              <p:spPr>
                <a:xfrm>
                  <a:off x="7977079" y="3911981"/>
                  <a:ext cx="180000" cy="180000"/>
                </a:xfrm>
                <a:prstGeom prst="mathMultiply">
                  <a:avLst>
                    <a:gd name="adj1" fmla="val 7591"/>
                  </a:avLst>
                </a:prstGeom>
                <a:grpFill/>
                <a:ln w="12700" cap="flat" cmpd="sng" algn="ctr">
                  <a:solidFill>
                    <a:srgbClr val="0000C8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/>
                    <a:ea typeface="ＭＳ Ｐゴシック" charset="0"/>
                    <a:cs typeface="+mn-cs"/>
                  </a:endParaRPr>
                </a:p>
              </p:txBody>
            </p:sp>
          </p:grpSp>
          <p:sp>
            <p:nvSpPr>
              <p:cNvPr id="145" name="Textfeld 144">
                <a:extLst>
                  <a:ext uri="{FF2B5EF4-FFF2-40B4-BE49-F238E27FC236}">
                    <a16:creationId xmlns:a16="http://schemas.microsoft.com/office/drawing/2014/main" id="{A32F9D25-AAE5-824E-8791-43D2875489C6}"/>
                  </a:ext>
                </a:extLst>
              </p:cNvPr>
              <p:cNvSpPr txBox="1"/>
              <p:nvPr/>
            </p:nvSpPr>
            <p:spPr>
              <a:xfrm>
                <a:off x="1807707" y="5848175"/>
                <a:ext cx="8654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8"/>
                    </a:solidFill>
                    <a:effectLst/>
                    <a:uLnTx/>
                    <a:uFillTx/>
                    <a:latin typeface="Gill Sans MT" panose="020B0502020104020203" pitchFamily="34" charset="77"/>
                    <a:ea typeface="ＭＳ Ｐゴシック" charset="0"/>
                    <a:cs typeface="Calibri" panose="020F0502020204030204" pitchFamily="34" charset="0"/>
                  </a:rPr>
                  <a:t>PC1 off</a:t>
                </a:r>
              </a:p>
            </p:txBody>
          </p:sp>
          <p:sp>
            <p:nvSpPr>
              <p:cNvPr id="146" name="Multiplikationszeichen 27">
                <a:extLst>
                  <a:ext uri="{FF2B5EF4-FFF2-40B4-BE49-F238E27FC236}">
                    <a16:creationId xmlns:a16="http://schemas.microsoft.com/office/drawing/2014/main" id="{2B128CA4-96CB-3643-8306-D550D567D7AF}"/>
                  </a:ext>
                </a:extLst>
              </p:cNvPr>
              <p:cNvSpPr/>
              <p:nvPr/>
            </p:nvSpPr>
            <p:spPr>
              <a:xfrm>
                <a:off x="1877711" y="7325945"/>
                <a:ext cx="180000" cy="180000"/>
              </a:xfrm>
              <a:prstGeom prst="mathMultiply">
                <a:avLst>
                  <a:gd name="adj1" fmla="val 7591"/>
                </a:avLst>
              </a:prstGeom>
              <a:solidFill>
                <a:srgbClr val="FF0000"/>
              </a:solidFill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47" name="Multiplikationszeichen 28">
                <a:extLst>
                  <a:ext uri="{FF2B5EF4-FFF2-40B4-BE49-F238E27FC236}">
                    <a16:creationId xmlns:a16="http://schemas.microsoft.com/office/drawing/2014/main" id="{A4652A27-828A-7244-B10C-7A6638DAEC67}"/>
                  </a:ext>
                </a:extLst>
              </p:cNvPr>
              <p:cNvSpPr/>
              <p:nvPr/>
            </p:nvSpPr>
            <p:spPr>
              <a:xfrm>
                <a:off x="2165213" y="7273175"/>
                <a:ext cx="180000" cy="180000"/>
              </a:xfrm>
              <a:prstGeom prst="mathMultiply">
                <a:avLst>
                  <a:gd name="adj1" fmla="val 7591"/>
                </a:avLst>
              </a:prstGeom>
              <a:solidFill>
                <a:srgbClr val="FF0000"/>
              </a:solidFill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ＭＳ Ｐゴシック" charset="0"/>
                  <a:cs typeface="+mn-cs"/>
                </a:endParaRPr>
              </a:p>
            </p:txBody>
          </p:sp>
          <p:grpSp>
            <p:nvGrpSpPr>
              <p:cNvPr id="148" name="Gruppieren 32">
                <a:extLst>
                  <a:ext uri="{FF2B5EF4-FFF2-40B4-BE49-F238E27FC236}">
                    <a16:creationId xmlns:a16="http://schemas.microsoft.com/office/drawing/2014/main" id="{18E9CC01-FE63-3447-A363-15DCBF53BBBA}"/>
                  </a:ext>
                </a:extLst>
              </p:cNvPr>
              <p:cNvGrpSpPr/>
              <p:nvPr/>
            </p:nvGrpSpPr>
            <p:grpSpPr>
              <a:xfrm>
                <a:off x="3334424" y="5636911"/>
                <a:ext cx="1345271" cy="815352"/>
                <a:chOff x="6858143" y="3910694"/>
                <a:chExt cx="1345271" cy="815352"/>
              </a:xfrm>
              <a:solidFill>
                <a:srgbClr val="FF0000"/>
              </a:solidFill>
            </p:grpSpPr>
            <p:sp>
              <p:nvSpPr>
                <p:cNvPr id="149" name="Multiplikationszeichen 33">
                  <a:extLst>
                    <a:ext uri="{FF2B5EF4-FFF2-40B4-BE49-F238E27FC236}">
                      <a16:creationId xmlns:a16="http://schemas.microsoft.com/office/drawing/2014/main" id="{F30E47E8-8624-8A47-9AD8-43DA9D79EBDD}"/>
                    </a:ext>
                  </a:extLst>
                </p:cNvPr>
                <p:cNvSpPr/>
                <p:nvPr/>
              </p:nvSpPr>
              <p:spPr>
                <a:xfrm>
                  <a:off x="6858143" y="4546045"/>
                  <a:ext cx="180000" cy="180001"/>
                </a:xfrm>
                <a:prstGeom prst="mathMultiply">
                  <a:avLst>
                    <a:gd name="adj1" fmla="val 7591"/>
                  </a:avLst>
                </a:prstGeom>
                <a:grpFill/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150" name="Multiplikationszeichen 34">
                  <a:extLst>
                    <a:ext uri="{FF2B5EF4-FFF2-40B4-BE49-F238E27FC236}">
                      <a16:creationId xmlns:a16="http://schemas.microsoft.com/office/drawing/2014/main" id="{9310F31E-01E1-BF4A-B7CB-324F5F3B9FBD}"/>
                    </a:ext>
                  </a:extLst>
                </p:cNvPr>
                <p:cNvSpPr/>
                <p:nvPr/>
              </p:nvSpPr>
              <p:spPr>
                <a:xfrm>
                  <a:off x="7144313" y="4285894"/>
                  <a:ext cx="180000" cy="180000"/>
                </a:xfrm>
                <a:prstGeom prst="mathMultiply">
                  <a:avLst>
                    <a:gd name="adj1" fmla="val 7591"/>
                  </a:avLst>
                </a:prstGeom>
                <a:grpFill/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151" name="Multiplikationszeichen 35">
                  <a:extLst>
                    <a:ext uri="{FF2B5EF4-FFF2-40B4-BE49-F238E27FC236}">
                      <a16:creationId xmlns:a16="http://schemas.microsoft.com/office/drawing/2014/main" id="{C85E4CE4-5EE0-3149-9545-31667C9E2DAA}"/>
                    </a:ext>
                  </a:extLst>
                </p:cNvPr>
                <p:cNvSpPr/>
                <p:nvPr/>
              </p:nvSpPr>
              <p:spPr>
                <a:xfrm>
                  <a:off x="7435988" y="4097981"/>
                  <a:ext cx="180000" cy="180000"/>
                </a:xfrm>
                <a:prstGeom prst="mathMultiply">
                  <a:avLst>
                    <a:gd name="adj1" fmla="val 7591"/>
                  </a:avLst>
                </a:prstGeom>
                <a:grpFill/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152" name="Multiplikationszeichen 36">
                  <a:extLst>
                    <a:ext uri="{FF2B5EF4-FFF2-40B4-BE49-F238E27FC236}">
                      <a16:creationId xmlns:a16="http://schemas.microsoft.com/office/drawing/2014/main" id="{B37B0380-C5D7-AC4C-A48B-FBFD721FE344}"/>
                    </a:ext>
                  </a:extLst>
                </p:cNvPr>
                <p:cNvSpPr/>
                <p:nvPr/>
              </p:nvSpPr>
              <p:spPr>
                <a:xfrm>
                  <a:off x="7721593" y="3984193"/>
                  <a:ext cx="180000" cy="180000"/>
                </a:xfrm>
                <a:prstGeom prst="mathMultiply">
                  <a:avLst>
                    <a:gd name="adj1" fmla="val 7591"/>
                  </a:avLst>
                </a:prstGeom>
                <a:grpFill/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153" name="Multiplikationszeichen 37">
                  <a:extLst>
                    <a:ext uri="{FF2B5EF4-FFF2-40B4-BE49-F238E27FC236}">
                      <a16:creationId xmlns:a16="http://schemas.microsoft.com/office/drawing/2014/main" id="{E884DCD1-24B7-E946-A7DD-2FA3E8D9B310}"/>
                    </a:ext>
                  </a:extLst>
                </p:cNvPr>
                <p:cNvSpPr/>
                <p:nvPr/>
              </p:nvSpPr>
              <p:spPr>
                <a:xfrm>
                  <a:off x="8023414" y="3910694"/>
                  <a:ext cx="180000" cy="180000"/>
                </a:xfrm>
                <a:prstGeom prst="mathMultiply">
                  <a:avLst>
                    <a:gd name="adj1" fmla="val 7591"/>
                  </a:avLst>
                </a:prstGeom>
                <a:grpFill/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/>
                    <a:ea typeface="ＭＳ Ｐゴシック" charset="0"/>
                    <a:cs typeface="+mn-cs"/>
                  </a:endParaRPr>
                </a:p>
              </p:txBody>
            </p:sp>
          </p:grpSp>
          <p:grpSp>
            <p:nvGrpSpPr>
              <p:cNvPr id="154" name="Gruppieren 73">
                <a:extLst>
                  <a:ext uri="{FF2B5EF4-FFF2-40B4-BE49-F238E27FC236}">
                    <a16:creationId xmlns:a16="http://schemas.microsoft.com/office/drawing/2014/main" id="{4AA417FA-0F71-F64F-8B84-A20080D0D45F}"/>
                  </a:ext>
                </a:extLst>
              </p:cNvPr>
              <p:cNvGrpSpPr/>
              <p:nvPr/>
            </p:nvGrpSpPr>
            <p:grpSpPr>
              <a:xfrm>
                <a:off x="789967" y="5467074"/>
                <a:ext cx="5263069" cy="2414647"/>
                <a:chOff x="2607683" y="3843867"/>
                <a:chExt cx="5263069" cy="2414647"/>
              </a:xfrm>
            </p:grpSpPr>
            <p:cxnSp>
              <p:nvCxnSpPr>
                <p:cNvPr id="155" name="Gerade Verbindung mit Pfeil 154">
                  <a:extLst>
                    <a:ext uri="{FF2B5EF4-FFF2-40B4-BE49-F238E27FC236}">
                      <a16:creationId xmlns:a16="http://schemas.microsoft.com/office/drawing/2014/main" id="{50D8A330-AA9C-0B4D-8B8D-8F4F03FB6D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437467" y="3843867"/>
                  <a:ext cx="0" cy="2023533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156" name="Gerade Verbindung mit Pfeil 155">
                  <a:extLst>
                    <a:ext uri="{FF2B5EF4-FFF2-40B4-BE49-F238E27FC236}">
                      <a16:creationId xmlns:a16="http://schemas.microsoft.com/office/drawing/2014/main" id="{A06B41A6-D7A1-3842-A962-6846741025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25743" y="5867402"/>
                  <a:ext cx="3199263" cy="8466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sp>
              <p:nvSpPr>
                <p:cNvPr id="157" name="Textfeld 156">
                  <a:extLst>
                    <a:ext uri="{FF2B5EF4-FFF2-40B4-BE49-F238E27FC236}">
                      <a16:creationId xmlns:a16="http://schemas.microsoft.com/office/drawing/2014/main" id="{D7589BBB-1E67-DB4F-AD38-CD0F55381866}"/>
                    </a:ext>
                  </a:extLst>
                </p:cNvPr>
                <p:cNvSpPr txBox="1"/>
                <p:nvPr/>
              </p:nvSpPr>
              <p:spPr>
                <a:xfrm rot="16200000">
                  <a:off x="1941634" y="4813424"/>
                  <a:ext cx="167065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ill Sans MT" panose="020B0502020104020203" pitchFamily="34" charset="77"/>
                      <a:ea typeface="ＭＳ Ｐゴシック" charset="0"/>
                      <a:cs typeface="Calibri" panose="020F0502020204030204" pitchFamily="34" charset="0"/>
                    </a:rPr>
                    <a:t>Coinc</a:t>
                  </a:r>
                  <a:r>
                    <a:rPr kumimoji="0" lang="de-DE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ill Sans MT" panose="020B0502020104020203" pitchFamily="34" charset="77"/>
                      <a:ea typeface="ＭＳ Ｐゴシック" charset="0"/>
                      <a:cs typeface="Calibri" panose="020F0502020204030204" pitchFamily="34" charset="0"/>
                    </a:rPr>
                    <a:t>. </a:t>
                  </a:r>
                  <a:r>
                    <a:rPr kumimoji="0" lang="de-DE" sz="1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ill Sans MT" panose="020B0502020104020203" pitchFamily="34" charset="77"/>
                      <a:ea typeface="ＭＳ Ｐゴシック" charset="0"/>
                      <a:cs typeface="Calibri" panose="020F0502020204030204" pitchFamily="34" charset="0"/>
                    </a:rPr>
                    <a:t>Probability</a:t>
                  </a:r>
                  <a:endParaRPr kumimoji="0" lang="de-DE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 pitchFamily="34" charset="77"/>
                    <a:ea typeface="ＭＳ Ｐゴシック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8" name="Textfeld 157">
                  <a:extLst>
                    <a:ext uri="{FF2B5EF4-FFF2-40B4-BE49-F238E27FC236}">
                      <a16:creationId xmlns:a16="http://schemas.microsoft.com/office/drawing/2014/main" id="{81B37AFB-AB78-EA4D-B0EE-8953F7E6A7CB}"/>
                    </a:ext>
                  </a:extLst>
                </p:cNvPr>
                <p:cNvSpPr txBox="1"/>
                <p:nvPr/>
              </p:nvSpPr>
              <p:spPr>
                <a:xfrm>
                  <a:off x="6628104" y="5875695"/>
                  <a:ext cx="124264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ill Sans MT" panose="020B0502020104020203" pitchFamily="34" charset="77"/>
                      <a:ea typeface="ＭＳ Ｐゴシック" charset="0"/>
                      <a:cs typeface="Calibri" panose="020F0502020204030204" pitchFamily="34" charset="0"/>
                    </a:rPr>
                    <a:t>PC </a:t>
                  </a:r>
                  <a:r>
                    <a:rPr kumimoji="0" lang="de-DE" sz="1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ill Sans MT" panose="020B0502020104020203" pitchFamily="34" charset="77"/>
                      <a:ea typeface="ＭＳ Ｐゴシック" charset="0"/>
                      <a:cs typeface="Calibri" panose="020F0502020204030204" pitchFamily="34" charset="0"/>
                    </a:rPr>
                    <a:t>segment</a:t>
                  </a:r>
                  <a:r>
                    <a:rPr kumimoji="0" lang="de-DE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ill Sans MT" panose="020B0502020104020203" pitchFamily="34" charset="77"/>
                      <a:ea typeface="ＭＳ Ｐゴシック" charset="0"/>
                      <a:cs typeface="Calibri" panose="020F0502020204030204" pitchFamily="34" charset="0"/>
                    </a:rPr>
                    <a:t> </a:t>
                  </a:r>
                </a:p>
              </p:txBody>
            </p:sp>
            <p:cxnSp>
              <p:nvCxnSpPr>
                <p:cNvPr id="159" name="Gerader Verbinder 78">
                  <a:extLst>
                    <a:ext uri="{FF2B5EF4-FFF2-40B4-BE49-F238E27FC236}">
                      <a16:creationId xmlns:a16="http://schemas.microsoft.com/office/drawing/2014/main" id="{8A72227E-14F8-DF4A-9275-F29C4B5D350F}"/>
                    </a:ext>
                  </a:extLst>
                </p:cNvPr>
                <p:cNvCxnSpPr/>
                <p:nvPr/>
              </p:nvCxnSpPr>
              <p:spPr>
                <a:xfrm>
                  <a:off x="3725333" y="5875868"/>
                  <a:ext cx="0" cy="67563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0" name="Gerader Verbinder 79">
                  <a:extLst>
                    <a:ext uri="{FF2B5EF4-FFF2-40B4-BE49-F238E27FC236}">
                      <a16:creationId xmlns:a16="http://schemas.microsoft.com/office/drawing/2014/main" id="{8F6EF607-5684-6740-A584-897978AA2CF1}"/>
                    </a:ext>
                  </a:extLst>
                </p:cNvPr>
                <p:cNvCxnSpPr/>
                <p:nvPr/>
              </p:nvCxnSpPr>
              <p:spPr>
                <a:xfrm>
                  <a:off x="4013203" y="5875866"/>
                  <a:ext cx="0" cy="67563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1" name="Gerader Verbinder 80">
                  <a:extLst>
                    <a:ext uri="{FF2B5EF4-FFF2-40B4-BE49-F238E27FC236}">
                      <a16:creationId xmlns:a16="http://schemas.microsoft.com/office/drawing/2014/main" id="{91563CC6-F5D4-9441-9480-D14BBF87801F}"/>
                    </a:ext>
                  </a:extLst>
                </p:cNvPr>
                <p:cNvCxnSpPr/>
                <p:nvPr/>
              </p:nvCxnSpPr>
              <p:spPr>
                <a:xfrm>
                  <a:off x="4309534" y="5875697"/>
                  <a:ext cx="0" cy="67563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2" name="Gerader Verbinder 81">
                  <a:extLst>
                    <a:ext uri="{FF2B5EF4-FFF2-40B4-BE49-F238E27FC236}">
                      <a16:creationId xmlns:a16="http://schemas.microsoft.com/office/drawing/2014/main" id="{BB4EC8E1-7D0B-B248-ACC5-B20F8908A02B}"/>
                    </a:ext>
                  </a:extLst>
                </p:cNvPr>
                <p:cNvCxnSpPr/>
                <p:nvPr/>
              </p:nvCxnSpPr>
              <p:spPr>
                <a:xfrm>
                  <a:off x="4594229" y="5875695"/>
                  <a:ext cx="0" cy="67563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3" name="Gerader Verbinder 82">
                  <a:extLst>
                    <a:ext uri="{FF2B5EF4-FFF2-40B4-BE49-F238E27FC236}">
                      <a16:creationId xmlns:a16="http://schemas.microsoft.com/office/drawing/2014/main" id="{3933AFDE-7B81-5941-8EEC-02499434DF1B}"/>
                    </a:ext>
                  </a:extLst>
                </p:cNvPr>
                <p:cNvCxnSpPr/>
                <p:nvPr/>
              </p:nvCxnSpPr>
              <p:spPr>
                <a:xfrm>
                  <a:off x="4893164" y="5875868"/>
                  <a:ext cx="0" cy="67563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4" name="Gerader Verbinder 83">
                  <a:extLst>
                    <a:ext uri="{FF2B5EF4-FFF2-40B4-BE49-F238E27FC236}">
                      <a16:creationId xmlns:a16="http://schemas.microsoft.com/office/drawing/2014/main" id="{BAE9CBD6-70A3-424C-AB6E-683C5DCE1F1B}"/>
                    </a:ext>
                  </a:extLst>
                </p:cNvPr>
                <p:cNvCxnSpPr/>
                <p:nvPr/>
              </p:nvCxnSpPr>
              <p:spPr>
                <a:xfrm>
                  <a:off x="5181034" y="5875866"/>
                  <a:ext cx="0" cy="67563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5" name="Gerader Verbinder 84">
                  <a:extLst>
                    <a:ext uri="{FF2B5EF4-FFF2-40B4-BE49-F238E27FC236}">
                      <a16:creationId xmlns:a16="http://schemas.microsoft.com/office/drawing/2014/main" id="{95AEA562-E465-8940-AE2D-589517DD6C23}"/>
                    </a:ext>
                  </a:extLst>
                </p:cNvPr>
                <p:cNvCxnSpPr/>
                <p:nvPr/>
              </p:nvCxnSpPr>
              <p:spPr>
                <a:xfrm>
                  <a:off x="5467350" y="5875697"/>
                  <a:ext cx="0" cy="67563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6" name="Gerader Verbinder 85">
                  <a:extLst>
                    <a:ext uri="{FF2B5EF4-FFF2-40B4-BE49-F238E27FC236}">
                      <a16:creationId xmlns:a16="http://schemas.microsoft.com/office/drawing/2014/main" id="{CC89E8C9-86EC-B54A-8A26-CA285A898B92}"/>
                    </a:ext>
                  </a:extLst>
                </p:cNvPr>
                <p:cNvCxnSpPr/>
                <p:nvPr/>
              </p:nvCxnSpPr>
              <p:spPr>
                <a:xfrm>
                  <a:off x="5755220" y="5875695"/>
                  <a:ext cx="0" cy="67563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7" name="Gerader Verbinder 86">
                  <a:extLst>
                    <a:ext uri="{FF2B5EF4-FFF2-40B4-BE49-F238E27FC236}">
                      <a16:creationId xmlns:a16="http://schemas.microsoft.com/office/drawing/2014/main" id="{272FC938-09A8-2340-8434-DE32F3ECD3E7}"/>
                    </a:ext>
                  </a:extLst>
                </p:cNvPr>
                <p:cNvCxnSpPr/>
                <p:nvPr/>
              </p:nvCxnSpPr>
              <p:spPr>
                <a:xfrm>
                  <a:off x="6044630" y="5875868"/>
                  <a:ext cx="0" cy="67563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8" name="Gerader Verbinder 87">
                  <a:extLst>
                    <a:ext uri="{FF2B5EF4-FFF2-40B4-BE49-F238E27FC236}">
                      <a16:creationId xmlns:a16="http://schemas.microsoft.com/office/drawing/2014/main" id="{002C143C-7A74-3243-9AEF-F0074CA50CA2}"/>
                    </a:ext>
                  </a:extLst>
                </p:cNvPr>
                <p:cNvCxnSpPr/>
                <p:nvPr/>
              </p:nvCxnSpPr>
              <p:spPr>
                <a:xfrm>
                  <a:off x="6332500" y="5875866"/>
                  <a:ext cx="0" cy="67563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9" name="Gerader Verbinder 88">
                  <a:extLst>
                    <a:ext uri="{FF2B5EF4-FFF2-40B4-BE49-F238E27FC236}">
                      <a16:creationId xmlns:a16="http://schemas.microsoft.com/office/drawing/2014/main" id="{004D8967-4892-B949-8E2E-462F54F3BE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3403686" y="5808163"/>
                  <a:ext cx="0" cy="6756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0" name="Gerader Verbinder 89">
                  <a:extLst>
                    <a:ext uri="{FF2B5EF4-FFF2-40B4-BE49-F238E27FC236}">
                      <a16:creationId xmlns:a16="http://schemas.microsoft.com/office/drawing/2014/main" id="{104303C2-AC47-FD43-B81A-C7FEF065AF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3403685" y="5441935"/>
                  <a:ext cx="0" cy="67563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1" name="Gerader Verbinder 90">
                  <a:extLst>
                    <a:ext uri="{FF2B5EF4-FFF2-40B4-BE49-F238E27FC236}">
                      <a16:creationId xmlns:a16="http://schemas.microsoft.com/office/drawing/2014/main" id="{DF984607-F5B7-8E43-B7CD-89B8A63C75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3403516" y="5083525"/>
                  <a:ext cx="0" cy="67563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2" name="Gerader Verbinder 91">
                  <a:extLst>
                    <a:ext uri="{FF2B5EF4-FFF2-40B4-BE49-F238E27FC236}">
                      <a16:creationId xmlns:a16="http://schemas.microsoft.com/office/drawing/2014/main" id="{799C3274-4CFA-4E4C-94D0-1579F34502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3403342" y="4735485"/>
                  <a:ext cx="0" cy="67563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3" name="Gerader Verbinder 92">
                  <a:extLst>
                    <a:ext uri="{FF2B5EF4-FFF2-40B4-BE49-F238E27FC236}">
                      <a16:creationId xmlns:a16="http://schemas.microsoft.com/office/drawing/2014/main" id="{F0E595AC-34EA-E14B-8676-27024EF200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3403686" y="4393760"/>
                  <a:ext cx="0" cy="67563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4" name="Gerader Verbinder 93">
                  <a:extLst>
                    <a:ext uri="{FF2B5EF4-FFF2-40B4-BE49-F238E27FC236}">
                      <a16:creationId xmlns:a16="http://schemas.microsoft.com/office/drawing/2014/main" id="{16A11451-5623-044D-96CC-9CD1C2FE21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3403515" y="4072496"/>
                  <a:ext cx="0" cy="67563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75" name="Textfeld 174">
                  <a:extLst>
                    <a:ext uri="{FF2B5EF4-FFF2-40B4-BE49-F238E27FC236}">
                      <a16:creationId xmlns:a16="http://schemas.microsoft.com/office/drawing/2014/main" id="{6D48DEA1-4DD7-B046-A89C-824ACEBBA115}"/>
                    </a:ext>
                  </a:extLst>
                </p:cNvPr>
                <p:cNvSpPr txBox="1"/>
                <p:nvPr/>
              </p:nvSpPr>
              <p:spPr>
                <a:xfrm>
                  <a:off x="3577616" y="5950737"/>
                  <a:ext cx="28405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/>
                      <a:ea typeface="ＭＳ Ｐゴシック" charset="0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176" name="Textfeld 175">
                  <a:extLst>
                    <a:ext uri="{FF2B5EF4-FFF2-40B4-BE49-F238E27FC236}">
                      <a16:creationId xmlns:a16="http://schemas.microsoft.com/office/drawing/2014/main" id="{613661FC-EBF0-7740-AFEF-5926DC9B1598}"/>
                    </a:ext>
                  </a:extLst>
                </p:cNvPr>
                <p:cNvSpPr txBox="1"/>
                <p:nvPr/>
              </p:nvSpPr>
              <p:spPr>
                <a:xfrm>
                  <a:off x="3867122" y="5950737"/>
                  <a:ext cx="28405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/>
                      <a:ea typeface="ＭＳ Ｐゴシック" charset="0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177" name="Textfeld 176">
                  <a:extLst>
                    <a:ext uri="{FF2B5EF4-FFF2-40B4-BE49-F238E27FC236}">
                      <a16:creationId xmlns:a16="http://schemas.microsoft.com/office/drawing/2014/main" id="{FE40EC23-D918-6847-97DD-6D71F62E38D3}"/>
                    </a:ext>
                  </a:extLst>
                </p:cNvPr>
                <p:cNvSpPr txBox="1"/>
                <p:nvPr/>
              </p:nvSpPr>
              <p:spPr>
                <a:xfrm>
                  <a:off x="4164034" y="5950737"/>
                  <a:ext cx="28405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/>
                      <a:ea typeface="ＭＳ Ｐゴシック" charset="0"/>
                      <a:cs typeface="+mn-cs"/>
                    </a:rPr>
                    <a:t>4</a:t>
                  </a:r>
                </a:p>
              </p:txBody>
            </p:sp>
            <p:sp>
              <p:nvSpPr>
                <p:cNvPr id="178" name="Textfeld 177">
                  <a:extLst>
                    <a:ext uri="{FF2B5EF4-FFF2-40B4-BE49-F238E27FC236}">
                      <a16:creationId xmlns:a16="http://schemas.microsoft.com/office/drawing/2014/main" id="{667E4D9E-A23F-0341-A13E-AE9F07964E00}"/>
                    </a:ext>
                  </a:extLst>
                </p:cNvPr>
                <p:cNvSpPr txBox="1"/>
                <p:nvPr/>
              </p:nvSpPr>
              <p:spPr>
                <a:xfrm>
                  <a:off x="4448164" y="5950737"/>
                  <a:ext cx="28405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/>
                      <a:ea typeface="ＭＳ Ｐゴシック" charset="0"/>
                      <a:cs typeface="+mn-cs"/>
                    </a:rPr>
                    <a:t>5</a:t>
                  </a:r>
                </a:p>
              </p:txBody>
            </p:sp>
            <p:sp>
              <p:nvSpPr>
                <p:cNvPr id="179" name="Textfeld 178">
                  <a:extLst>
                    <a:ext uri="{FF2B5EF4-FFF2-40B4-BE49-F238E27FC236}">
                      <a16:creationId xmlns:a16="http://schemas.microsoft.com/office/drawing/2014/main" id="{2AE82352-C723-6F43-8E8C-7F0352EF8161}"/>
                    </a:ext>
                  </a:extLst>
                </p:cNvPr>
                <p:cNvSpPr txBox="1"/>
                <p:nvPr/>
              </p:nvSpPr>
              <p:spPr>
                <a:xfrm>
                  <a:off x="4748166" y="5948349"/>
                  <a:ext cx="28405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/>
                      <a:ea typeface="ＭＳ Ｐゴシック" charset="0"/>
                      <a:cs typeface="+mn-cs"/>
                    </a:rPr>
                    <a:t>6</a:t>
                  </a:r>
                </a:p>
              </p:txBody>
            </p:sp>
            <p:sp>
              <p:nvSpPr>
                <p:cNvPr id="180" name="Textfeld 179">
                  <a:extLst>
                    <a:ext uri="{FF2B5EF4-FFF2-40B4-BE49-F238E27FC236}">
                      <a16:creationId xmlns:a16="http://schemas.microsoft.com/office/drawing/2014/main" id="{531FBAC5-FA26-FD49-A673-C6AFBD3D2A50}"/>
                    </a:ext>
                  </a:extLst>
                </p:cNvPr>
                <p:cNvSpPr txBox="1"/>
                <p:nvPr/>
              </p:nvSpPr>
              <p:spPr>
                <a:xfrm>
                  <a:off x="5037672" y="5948349"/>
                  <a:ext cx="28405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/>
                      <a:ea typeface="ＭＳ Ｐゴシック" charset="0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181" name="Textfeld 180">
                  <a:extLst>
                    <a:ext uri="{FF2B5EF4-FFF2-40B4-BE49-F238E27FC236}">
                      <a16:creationId xmlns:a16="http://schemas.microsoft.com/office/drawing/2014/main" id="{2688B65D-17C4-2243-910B-95E4081C158C}"/>
                    </a:ext>
                  </a:extLst>
                </p:cNvPr>
                <p:cNvSpPr txBox="1"/>
                <p:nvPr/>
              </p:nvSpPr>
              <p:spPr>
                <a:xfrm>
                  <a:off x="5326768" y="5948349"/>
                  <a:ext cx="28405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/>
                      <a:ea typeface="ＭＳ Ｐゴシック" charset="0"/>
                      <a:cs typeface="+mn-cs"/>
                    </a:rPr>
                    <a:t>8</a:t>
                  </a:r>
                </a:p>
              </p:txBody>
            </p:sp>
            <p:sp>
              <p:nvSpPr>
                <p:cNvPr id="182" name="Textfeld 181">
                  <a:extLst>
                    <a:ext uri="{FF2B5EF4-FFF2-40B4-BE49-F238E27FC236}">
                      <a16:creationId xmlns:a16="http://schemas.microsoft.com/office/drawing/2014/main" id="{56FAC4E9-7BE9-BE43-B55A-A67A942CAC8A}"/>
                    </a:ext>
                  </a:extLst>
                </p:cNvPr>
                <p:cNvSpPr txBox="1"/>
                <p:nvPr/>
              </p:nvSpPr>
              <p:spPr>
                <a:xfrm>
                  <a:off x="5618714" y="5948349"/>
                  <a:ext cx="28405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/>
                      <a:ea typeface="ＭＳ Ｐゴシック" charset="0"/>
                      <a:cs typeface="+mn-cs"/>
                    </a:rPr>
                    <a:t>9</a:t>
                  </a:r>
                </a:p>
              </p:txBody>
            </p:sp>
            <p:sp>
              <p:nvSpPr>
                <p:cNvPr id="183" name="Textfeld 182">
                  <a:extLst>
                    <a:ext uri="{FF2B5EF4-FFF2-40B4-BE49-F238E27FC236}">
                      <a16:creationId xmlns:a16="http://schemas.microsoft.com/office/drawing/2014/main" id="{B7884DA2-7345-F644-983F-03AE862DE161}"/>
                    </a:ext>
                  </a:extLst>
                </p:cNvPr>
                <p:cNvSpPr txBox="1"/>
                <p:nvPr/>
              </p:nvSpPr>
              <p:spPr>
                <a:xfrm>
                  <a:off x="5855560" y="5948349"/>
                  <a:ext cx="383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/>
                      <a:ea typeface="ＭＳ Ｐゴシック" charset="0"/>
                      <a:cs typeface="+mn-cs"/>
                    </a:rPr>
                    <a:t>10</a:t>
                  </a:r>
                </a:p>
              </p:txBody>
            </p:sp>
            <p:sp>
              <p:nvSpPr>
                <p:cNvPr id="184" name="Textfeld 183">
                  <a:extLst>
                    <a:ext uri="{FF2B5EF4-FFF2-40B4-BE49-F238E27FC236}">
                      <a16:creationId xmlns:a16="http://schemas.microsoft.com/office/drawing/2014/main" id="{10CFBAFF-C868-7147-B328-7BC3A7F09774}"/>
                    </a:ext>
                  </a:extLst>
                </p:cNvPr>
                <p:cNvSpPr txBox="1"/>
                <p:nvPr/>
              </p:nvSpPr>
              <p:spPr>
                <a:xfrm>
                  <a:off x="6159457" y="5946748"/>
                  <a:ext cx="383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/>
                      <a:ea typeface="ＭＳ Ｐゴシック" charset="0"/>
                      <a:cs typeface="+mn-cs"/>
                    </a:rPr>
                    <a:t>11</a:t>
                  </a:r>
                </a:p>
              </p:txBody>
            </p:sp>
            <p:sp>
              <p:nvSpPr>
                <p:cNvPr id="185" name="Textfeld 184">
                  <a:extLst>
                    <a:ext uri="{FF2B5EF4-FFF2-40B4-BE49-F238E27FC236}">
                      <a16:creationId xmlns:a16="http://schemas.microsoft.com/office/drawing/2014/main" id="{5CD2D907-8C73-B542-B794-9DD118CB5C56}"/>
                    </a:ext>
                  </a:extLst>
                </p:cNvPr>
                <p:cNvSpPr txBox="1"/>
                <p:nvPr/>
              </p:nvSpPr>
              <p:spPr>
                <a:xfrm>
                  <a:off x="3002174" y="3937001"/>
                  <a:ext cx="43794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/>
                      <a:ea typeface="ＭＳ Ｐゴシック" charset="0"/>
                      <a:cs typeface="+mn-cs"/>
                    </a:rPr>
                    <a:t>0.5</a:t>
                  </a:r>
                </a:p>
              </p:txBody>
            </p:sp>
            <p:sp>
              <p:nvSpPr>
                <p:cNvPr id="186" name="Textfeld 185">
                  <a:extLst>
                    <a:ext uri="{FF2B5EF4-FFF2-40B4-BE49-F238E27FC236}">
                      <a16:creationId xmlns:a16="http://schemas.microsoft.com/office/drawing/2014/main" id="{16817142-4D89-4C43-9491-3EB896F5D0F2}"/>
                    </a:ext>
                  </a:extLst>
                </p:cNvPr>
                <p:cNvSpPr txBox="1"/>
                <p:nvPr/>
              </p:nvSpPr>
              <p:spPr>
                <a:xfrm>
                  <a:off x="3002174" y="5672668"/>
                  <a:ext cx="43794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/>
                      <a:ea typeface="ＭＳ Ｐゴシック" charset="0"/>
                      <a:cs typeface="+mn-cs"/>
                    </a:rPr>
                    <a:t>0.0</a:t>
                  </a:r>
                </a:p>
              </p:txBody>
            </p:sp>
            <p:sp>
              <p:nvSpPr>
                <p:cNvPr id="187" name="Textfeld 186">
                  <a:extLst>
                    <a:ext uri="{FF2B5EF4-FFF2-40B4-BE49-F238E27FC236}">
                      <a16:creationId xmlns:a16="http://schemas.microsoft.com/office/drawing/2014/main" id="{CF264354-FC18-F046-ADC8-B79D029A68EA}"/>
                    </a:ext>
                  </a:extLst>
                </p:cNvPr>
                <p:cNvSpPr txBox="1"/>
                <p:nvPr/>
              </p:nvSpPr>
              <p:spPr>
                <a:xfrm>
                  <a:off x="3005511" y="5324628"/>
                  <a:ext cx="43794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/>
                      <a:ea typeface="ＭＳ Ｐゴシック" charset="0"/>
                      <a:cs typeface="+mn-cs"/>
                    </a:rPr>
                    <a:t>0.1</a:t>
                  </a:r>
                </a:p>
              </p:txBody>
            </p:sp>
            <p:sp>
              <p:nvSpPr>
                <p:cNvPr id="188" name="Textfeld 187">
                  <a:extLst>
                    <a:ext uri="{FF2B5EF4-FFF2-40B4-BE49-F238E27FC236}">
                      <a16:creationId xmlns:a16="http://schemas.microsoft.com/office/drawing/2014/main" id="{6BB5BC25-0709-F942-9C5C-69C60502B167}"/>
                    </a:ext>
                  </a:extLst>
                </p:cNvPr>
                <p:cNvSpPr txBox="1"/>
                <p:nvPr/>
              </p:nvSpPr>
              <p:spPr>
                <a:xfrm>
                  <a:off x="3002174" y="4957102"/>
                  <a:ext cx="43794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/>
                      <a:ea typeface="ＭＳ Ｐゴシック" charset="0"/>
                      <a:cs typeface="+mn-cs"/>
                    </a:rPr>
                    <a:t>0.2</a:t>
                  </a:r>
                </a:p>
              </p:txBody>
            </p:sp>
            <p:sp>
              <p:nvSpPr>
                <p:cNvPr id="189" name="Textfeld 188">
                  <a:extLst>
                    <a:ext uri="{FF2B5EF4-FFF2-40B4-BE49-F238E27FC236}">
                      <a16:creationId xmlns:a16="http://schemas.microsoft.com/office/drawing/2014/main" id="{7025EF94-4676-2046-82CC-9323F9A5983B}"/>
                    </a:ext>
                  </a:extLst>
                </p:cNvPr>
                <p:cNvSpPr txBox="1"/>
                <p:nvPr/>
              </p:nvSpPr>
              <p:spPr>
                <a:xfrm>
                  <a:off x="3002174" y="4613686"/>
                  <a:ext cx="43794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/>
                      <a:ea typeface="ＭＳ Ｐゴシック" charset="0"/>
                      <a:cs typeface="+mn-cs"/>
                    </a:rPr>
                    <a:t>0.3</a:t>
                  </a:r>
                </a:p>
              </p:txBody>
            </p:sp>
            <p:sp>
              <p:nvSpPr>
                <p:cNvPr id="190" name="Textfeld 189">
                  <a:extLst>
                    <a:ext uri="{FF2B5EF4-FFF2-40B4-BE49-F238E27FC236}">
                      <a16:creationId xmlns:a16="http://schemas.microsoft.com/office/drawing/2014/main" id="{654940FB-CAC8-B748-84F0-89334764E1AE}"/>
                    </a:ext>
                  </a:extLst>
                </p:cNvPr>
                <p:cNvSpPr txBox="1"/>
                <p:nvPr/>
              </p:nvSpPr>
              <p:spPr>
                <a:xfrm>
                  <a:off x="3002174" y="4270270"/>
                  <a:ext cx="43794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/>
                      <a:ea typeface="ＭＳ Ｐゴシック" charset="0"/>
                      <a:cs typeface="+mn-cs"/>
                    </a:rPr>
                    <a:t>0.4</a:t>
                  </a:r>
                </a:p>
              </p:txBody>
            </p:sp>
          </p:grpSp>
          <p:sp>
            <p:nvSpPr>
              <p:cNvPr id="191" name="Multiplikationszeichen 29">
                <a:extLst>
                  <a:ext uri="{FF2B5EF4-FFF2-40B4-BE49-F238E27FC236}">
                    <a16:creationId xmlns:a16="http://schemas.microsoft.com/office/drawing/2014/main" id="{388F0701-170D-CB42-B78C-E13323602A27}"/>
                  </a:ext>
                </a:extLst>
              </p:cNvPr>
              <p:cNvSpPr/>
              <p:nvPr/>
            </p:nvSpPr>
            <p:spPr>
              <a:xfrm>
                <a:off x="2462776" y="7115875"/>
                <a:ext cx="180000" cy="180000"/>
              </a:xfrm>
              <a:prstGeom prst="mathMultiply">
                <a:avLst>
                  <a:gd name="adj1" fmla="val 7591"/>
                </a:avLst>
              </a:prstGeom>
              <a:solidFill>
                <a:srgbClr val="FF0000"/>
              </a:solidFill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92" name="Multiplikationszeichen 30">
                <a:extLst>
                  <a:ext uri="{FF2B5EF4-FFF2-40B4-BE49-F238E27FC236}">
                    <a16:creationId xmlns:a16="http://schemas.microsoft.com/office/drawing/2014/main" id="{8DAFD7B8-F480-764B-9A00-15475CF23E1C}"/>
                  </a:ext>
                </a:extLst>
              </p:cNvPr>
              <p:cNvSpPr/>
              <p:nvPr/>
            </p:nvSpPr>
            <p:spPr>
              <a:xfrm>
                <a:off x="2747471" y="6857835"/>
                <a:ext cx="180000" cy="180000"/>
              </a:xfrm>
              <a:prstGeom prst="mathMultiply">
                <a:avLst>
                  <a:gd name="adj1" fmla="val 7591"/>
                </a:avLst>
              </a:prstGeom>
              <a:solidFill>
                <a:srgbClr val="FF0000"/>
              </a:solidFill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93" name="Multiplikationszeichen 31">
                <a:extLst>
                  <a:ext uri="{FF2B5EF4-FFF2-40B4-BE49-F238E27FC236}">
                    <a16:creationId xmlns:a16="http://schemas.microsoft.com/office/drawing/2014/main" id="{0AC59D11-9ED8-054F-8CB2-0B5E3E26F940}"/>
                  </a:ext>
                </a:extLst>
              </p:cNvPr>
              <p:cNvSpPr/>
              <p:nvPr/>
            </p:nvSpPr>
            <p:spPr>
              <a:xfrm>
                <a:off x="3046406" y="6591937"/>
                <a:ext cx="180000" cy="180000"/>
              </a:xfrm>
              <a:prstGeom prst="mathMultiply">
                <a:avLst>
                  <a:gd name="adj1" fmla="val 7591"/>
                </a:avLst>
              </a:prstGeom>
              <a:solidFill>
                <a:srgbClr val="FF0000"/>
              </a:solidFill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94" name="Textfeld 193">
                <a:extLst>
                  <a:ext uri="{FF2B5EF4-FFF2-40B4-BE49-F238E27FC236}">
                    <a16:creationId xmlns:a16="http://schemas.microsoft.com/office/drawing/2014/main" id="{B1EE275F-B6B1-3D47-ADD0-926A2BB0E7C6}"/>
                  </a:ext>
                </a:extLst>
              </p:cNvPr>
              <p:cNvSpPr txBox="1"/>
              <p:nvPr/>
            </p:nvSpPr>
            <p:spPr>
              <a:xfrm>
                <a:off x="3306031" y="6553545"/>
                <a:ext cx="8675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Gill Sans MT" panose="020B0502020104020203" pitchFamily="34" charset="77"/>
                    <a:ea typeface="ＭＳ Ｐゴシック" charset="0"/>
                    <a:cs typeface="Calibri" panose="020F0502020204030204" pitchFamily="34" charset="0"/>
                  </a:rPr>
                  <a:t>PC1 on</a:t>
                </a:r>
              </a:p>
            </p:txBody>
          </p:sp>
        </p:grpSp>
        <p:sp>
          <p:nvSpPr>
            <p:cNvPr id="197" name="Textfeld 196">
              <a:extLst>
                <a:ext uri="{FF2B5EF4-FFF2-40B4-BE49-F238E27FC236}">
                  <a16:creationId xmlns:a16="http://schemas.microsoft.com/office/drawing/2014/main" id="{27B85453-A6FA-BF46-9E7B-BD31BB34F997}"/>
                </a:ext>
              </a:extLst>
            </p:cNvPr>
            <p:cNvSpPr txBox="1"/>
            <p:nvPr/>
          </p:nvSpPr>
          <p:spPr>
            <a:xfrm rot="19179812">
              <a:off x="4734757" y="5077100"/>
              <a:ext cx="1420047" cy="425116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rtlCol="0">
              <a:spAutoFit/>
            </a:bodyPr>
            <a:lstStyle/>
            <a:p>
              <a:pPr fontAlgn="base">
                <a:lnSpc>
                  <a:spcPts val="246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2400" dirty="0" err="1">
                  <a:solidFill>
                    <a:srgbClr val="0432FF"/>
                  </a:solidFill>
                  <a:latin typeface="Lucida Handwriting" panose="03010101010101010101" pitchFamily="66" charset="77"/>
                  <a:ea typeface="ＭＳ Ｐゴシック" charset="0"/>
                  <a:cs typeface="Arial"/>
                </a:rPr>
                <a:t>Theory</a:t>
              </a:r>
              <a:endParaRPr lang="en-US" sz="2400" dirty="0">
                <a:solidFill>
                  <a:srgbClr val="0432FF"/>
                </a:solidFill>
                <a:latin typeface="Lucida Handwriting" panose="03010101010101010101" pitchFamily="66" charset="77"/>
                <a:ea typeface="ＭＳ Ｐゴシック" charset="0"/>
                <a:cs typeface="Arial"/>
              </a:endParaRP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4C2C7A4-CDDC-1D46-B878-CC77A835EB35}"/>
              </a:ext>
            </a:extLst>
          </p:cNvPr>
          <p:cNvGrpSpPr/>
          <p:nvPr/>
        </p:nvGrpSpPr>
        <p:grpSpPr>
          <a:xfrm>
            <a:off x="3339787" y="4351319"/>
            <a:ext cx="6041745" cy="2348807"/>
            <a:chOff x="3339787" y="4448594"/>
            <a:chExt cx="6041745" cy="2348807"/>
          </a:xfrm>
        </p:grpSpPr>
        <p:pic>
          <p:nvPicPr>
            <p:cNvPr id="195" name="Grafik 111">
              <a:extLst>
                <a:ext uri="{FF2B5EF4-FFF2-40B4-BE49-F238E27FC236}">
                  <a16:creationId xmlns:a16="http://schemas.microsoft.com/office/drawing/2014/main" id="{56399754-02A2-E84F-90A8-E967B21BF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91" r="115"/>
            <a:stretch/>
          </p:blipFill>
          <p:spPr>
            <a:xfrm>
              <a:off x="5748058" y="4448594"/>
              <a:ext cx="3633474" cy="2348807"/>
            </a:xfrm>
            <a:prstGeom prst="rect">
              <a:avLst/>
            </a:prstGeom>
          </p:spPr>
        </p:pic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CC5F8E1B-E5E6-404E-92A1-0AECF67BAD1A}"/>
                </a:ext>
              </a:extLst>
            </p:cNvPr>
            <p:cNvSpPr/>
            <p:nvPr/>
          </p:nvSpPr>
          <p:spPr>
            <a:xfrm rot="19899189">
              <a:off x="3339787" y="5223155"/>
              <a:ext cx="213552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400" dirty="0">
                  <a:solidFill>
                    <a:srgbClr val="0432FF"/>
                  </a:solidFill>
                  <a:latin typeface="Lucida Handwriting" panose="03010101010101010101" pitchFamily="66" charset="77"/>
                  <a:ea typeface="ＭＳ Ｐゴシック" charset="0"/>
                  <a:cs typeface="Arial"/>
                </a:rPr>
                <a:t>Experiment</a:t>
              </a:r>
              <a:endParaRPr lang="de-DE" sz="2400" dirty="0"/>
            </a:p>
          </p:txBody>
        </p:sp>
      </p:grpSp>
      <p:pic>
        <p:nvPicPr>
          <p:cNvPr id="108" name="Grafik 107">
            <a:extLst>
              <a:ext uri="{FF2B5EF4-FFF2-40B4-BE49-F238E27FC236}">
                <a16:creationId xmlns:a16="http://schemas.microsoft.com/office/drawing/2014/main" id="{DA51DA47-11E4-8A46-8D70-8F4B27AC16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120" y="338453"/>
            <a:ext cx="2026688" cy="4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3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09232 -0.00393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9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69 L 0.04987 -0.0048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20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023 L 0.0496 -0.00532 L 0.0496 -0.00486 " pathEditMode="relative" rAng="0" ptsTypes="AAA">
                                      <p:cBhvr>
                                        <p:cTn id="21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6 -0.00023 L 0.02761 -0.00394 L 0.04336 0.00486 L 0.06094 0.00833 L 0.07592 0.00301 L 0.0875 -0.01783 L 0.11185 -0.02199 " pathEditMode="relative" rAng="0" ptsTypes="AAAAAAA">
                                      <p:cBhvr>
                                        <p:cTn id="41" dur="125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67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023 L 0.03607 -0.00162 L 0.05456 -0.00162 C 0.0582 0.0081 0.06185 0.01782 0.06524 0.02708 L 0.09623 0.0419 L 0.1069 0.06273 C 0.10873 0.06597 0.12878 0.06227 0.12878 0.06273 " pathEditMode="relative" rAng="0" ptsTypes="AAAAAAA">
                                      <p:cBhvr>
                                        <p:cTn id="43" dur="125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4.07407E-6 L 0.24584 -0.01551 L 0.27592 -0.01597 C 0.28451 -0.00926 0.29336 -0.00208 0.30222 0.00463 C 0.30664 0.00834 0.3349 0.00625 0.33529 0.00625 " pathEditMode="relative" rAng="0" ptsTypes="AAAAA">
                                      <p:cBhvr>
                                        <p:cTn id="53" dur="2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84" y="-463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78 0.06273 C 0.23073 0.05671 0.31107 0.0544 0.41315 0.04907 C 0.4207 0.04074 0.42774 0.03217 0.43542 0.02338 C 0.43893 0.01944 0.46823 0.01875 0.46823 0.01921 " pathEditMode="relative" rAng="0" ptsTypes="AAAA">
                                      <p:cBhvr>
                                        <p:cTn id="55" dur="2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66" y="-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0" presetClass="pat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51 0.00487 L 0.36758 0.00093 L 0.38894 -0.04629 L 0.55951 -0.06574 " pathEditMode="relative" rAng="0" ptsTypes="AAAA">
                                      <p:cBhvr>
                                        <p:cTn id="58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354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66 0.01597 L 0.5056 0.0044 L 0.52461 -0.03496 L 0.6931 -0.0544 " pathEditMode="relative" rAng="0" ptsTypes="AAAA">
                                      <p:cBhvr>
                                        <p:cTn id="60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72" y="-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0" presetClass="pat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15 0.00487 L 0.37552 0.01088 L 0.41029 0.05672 L 0.5793 0.04005 " pathEditMode="relative" rAng="0" ptsTypes="AAAA">
                                      <p:cBhvr>
                                        <p:cTn id="75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57" y="2593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66 0.01736 L 0.50117 0.02199 L 0.5431 0.07222 L 0.71445 0.05625 " pathEditMode="relative" rAng="0" ptsTypes="AAAA">
                                      <p:cBhvr>
                                        <p:cTn id="77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273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8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300"/>
                            </p:stCondLst>
                            <p:childTnLst>
                              <p:par>
                                <p:cTn id="1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800"/>
                            </p:stCondLst>
                            <p:childTnLst>
                              <p:par>
                                <p:cTn id="1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 animBg="1"/>
      <p:bldP spid="307" grpId="1" animBg="1"/>
      <p:bldP spid="308" grpId="0" animBg="1"/>
      <p:bldP spid="308" grpId="1" animBg="1"/>
      <p:bldP spid="308" grpId="2" animBg="1"/>
      <p:bldP spid="309" grpId="0" animBg="1"/>
      <p:bldP spid="309" grpId="1" animBg="1"/>
      <p:bldP spid="309" grpId="2" animBg="1"/>
      <p:bldP spid="310" grpId="0" animBg="1"/>
      <p:bldP spid="310" grpId="1" animBg="1"/>
      <p:bldP spid="310" grpId="2" animBg="1"/>
      <p:bldP spid="311" grpId="0" animBg="1"/>
      <p:bldP spid="311" grpId="1" animBg="1"/>
      <p:bldP spid="311" grpId="2" animBg="1"/>
      <p:bldP spid="311" grpId="3" animBg="1"/>
      <p:bldP spid="311" grpId="4" animBg="1"/>
      <p:bldP spid="311" grpId="5" animBg="1"/>
      <p:bldP spid="311" grpId="6" animBg="1"/>
      <p:bldP spid="311" grpId="7" animBg="1"/>
      <p:bldP spid="312" grpId="0" animBg="1"/>
      <p:bldP spid="312" grpId="1" animBg="1"/>
      <p:bldP spid="313" grpId="0" animBg="1"/>
      <p:bldP spid="313" grpId="1" animBg="1"/>
      <p:bldP spid="314" grpId="0" animBg="1"/>
      <p:bldP spid="314" grpId="1" animBg="1"/>
      <p:bldP spid="315" grpId="0" animBg="1"/>
      <p:bldP spid="315" grpId="1" animBg="1"/>
      <p:bldP spid="316" grpId="0" animBg="1"/>
      <p:bldP spid="316" grpId="1" animBg="1"/>
      <p:bldP spid="317" grpId="0" animBg="1"/>
      <p:bldP spid="317" grpId="1" animBg="1"/>
      <p:bldP spid="318" grpId="0" animBg="1"/>
      <p:bldP spid="318" grpId="1" animBg="1"/>
      <p:bldP spid="319" grpId="0" animBg="1"/>
      <p:bldP spid="320" grpId="0" animBg="1"/>
      <p:bldP spid="321" grpId="0" animBg="1"/>
      <p:bldP spid="321" grpId="1" animBg="1"/>
      <p:bldP spid="321" grpId="2" animBg="1"/>
      <p:bldP spid="321" grpId="3" animBg="1"/>
      <p:bldP spid="321" grpId="4" animBg="1"/>
      <p:bldP spid="321" grpId="5" animBg="1"/>
      <p:bldP spid="321" grpId="6" animBg="1"/>
      <p:bldP spid="322" grpId="0" animBg="1"/>
      <p:bldP spid="322" grpId="1" animBg="1"/>
      <p:bldP spid="322" grpId="2" animBg="1"/>
      <p:bldP spid="322" grpId="3" animBg="1"/>
      <p:bldP spid="330" grpId="0"/>
      <p:bldP spid="336" grpId="0" animBg="1"/>
      <p:bldP spid="336" grpId="1" animBg="1"/>
      <p:bldP spid="337" grpId="0" animBg="1"/>
      <p:bldP spid="33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" name="Grafik 1002">
            <a:extLst>
              <a:ext uri="{FF2B5EF4-FFF2-40B4-BE49-F238E27FC236}">
                <a16:creationId xmlns:a16="http://schemas.microsoft.com/office/drawing/2014/main" id="{DAB4068B-B61B-C64F-9274-ACCE5921AB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05"/>
          <a:stretch/>
        </p:blipFill>
        <p:spPr>
          <a:xfrm>
            <a:off x="6460347" y="1023939"/>
            <a:ext cx="4402300" cy="3470730"/>
          </a:xfrm>
          <a:prstGeom prst="rect">
            <a:avLst/>
          </a:prstGeom>
        </p:spPr>
      </p:pic>
      <p:sp>
        <p:nvSpPr>
          <p:cNvPr id="1007" name="Textfeld 1006">
            <a:extLst>
              <a:ext uri="{FF2B5EF4-FFF2-40B4-BE49-F238E27FC236}">
                <a16:creationId xmlns:a16="http://schemas.microsoft.com/office/drawing/2014/main" id="{3D4243E6-1597-7B49-A3B3-621EF0AC8789}"/>
              </a:ext>
            </a:extLst>
          </p:cNvPr>
          <p:cNvSpPr txBox="1"/>
          <p:nvPr/>
        </p:nvSpPr>
        <p:spPr>
          <a:xfrm>
            <a:off x="6744963" y="4728716"/>
            <a:ext cx="3833067" cy="138499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vert="horz" wrap="square" lIns="144000" rtlCol="0" anchor="ctr" anchorCtr="0">
            <a:spAutoFit/>
          </a:bodyPr>
          <a:lstStyle/>
          <a:p>
            <a:pPr marL="0" marR="0" lvl="0" indent="0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2800" kern="1200" dirty="0">
                <a:solidFill>
                  <a:srgbClr val="FF0000"/>
                </a:solidFill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</a:rPr>
              <a:t>v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</a:rPr>
              <a:t>isibility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</a:rPr>
              <a:t>:     93,5 ± 1,8%</a:t>
            </a:r>
            <a:b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</a:rPr>
            </a:b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</a:rPr>
              <a:t>time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</a:rPr>
              <a:t>delay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</a:rPr>
              <a:t>:   ~ 12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</a:rPr>
              <a:t>ps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 pitchFamily="34" charset="77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1008" name="Grafik 7">
            <a:extLst>
              <a:ext uri="{FF2B5EF4-FFF2-40B4-BE49-F238E27FC236}">
                <a16:creationId xmlns:a16="http://schemas.microsoft.com/office/drawing/2014/main" id="{C619586E-CBFF-B04E-A983-F95A749D0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844" y="4670121"/>
            <a:ext cx="3293950" cy="1157463"/>
          </a:xfrm>
          <a:prstGeom prst="rect">
            <a:avLst/>
          </a:prstGeom>
        </p:spPr>
      </p:pic>
      <p:sp>
        <p:nvSpPr>
          <p:cNvPr id="1009" name="Rechteck 1008">
            <a:extLst>
              <a:ext uri="{FF2B5EF4-FFF2-40B4-BE49-F238E27FC236}">
                <a16:creationId xmlns:a16="http://schemas.microsoft.com/office/drawing/2014/main" id="{611C9F0D-C9C0-1B4B-8AA0-7A88199FDB06}"/>
              </a:ext>
            </a:extLst>
          </p:cNvPr>
          <p:cNvSpPr/>
          <p:nvPr/>
        </p:nvSpPr>
        <p:spPr>
          <a:xfrm>
            <a:off x="241774" y="6399839"/>
            <a:ext cx="83357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Gill Sans MT" panose="020B0502020104020203" pitchFamily="34" charset="77"/>
              </a:rPr>
              <a:t>K.- H. Luo et al., Science Advances (2019)</a:t>
            </a:r>
            <a:endParaRPr lang="de-DE" dirty="0">
              <a:solidFill>
                <a:prstClr val="black"/>
              </a:solidFill>
              <a:latin typeface="Gill Sans MT" panose="020B0502020104020203" pitchFamily="34" charset="77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3C66340-186A-E540-A5B2-07C4804E6D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" t="-866" r="10" b="42"/>
          <a:stretch/>
        </p:blipFill>
        <p:spPr>
          <a:xfrm>
            <a:off x="1306124" y="1310411"/>
            <a:ext cx="4153391" cy="278745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D01C50E-A374-4F4E-8DB2-93F1B813A0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120" y="338453"/>
            <a:ext cx="2026688" cy="4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45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326C55F-A956-4945-BE05-6CE97861CD29}"/>
              </a:ext>
            </a:extLst>
          </p:cNvPr>
          <p:cNvSpPr txBox="1"/>
          <p:nvPr/>
        </p:nvSpPr>
        <p:spPr>
          <a:xfrm>
            <a:off x="838200" y="5534025"/>
            <a:ext cx="10515600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rPr>
              <a:t>Temporal modes of pulsed light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00A0937-6773-4C99-A080-29EAD61400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3" b="11563"/>
          <a:stretch/>
        </p:blipFill>
        <p:spPr>
          <a:xfrm>
            <a:off x="20" y="10"/>
            <a:ext cx="12191980" cy="539590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01B8DBA-8058-5A45-8406-9AEE83215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388" y="271863"/>
            <a:ext cx="1928803" cy="45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95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CE0D123-9C6D-4598-9F1D-58E9FC8CCDA1}"/>
              </a:ext>
            </a:extLst>
          </p:cNvPr>
          <p:cNvSpPr/>
          <p:nvPr/>
        </p:nvSpPr>
        <p:spPr>
          <a:xfrm>
            <a:off x="0" y="18864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Gill Sans MT" panose="020B0502020104020203" pitchFamily="34" charset="0"/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25DBFA8D-DBCA-46AE-B826-EFBE4B51888C}"/>
              </a:ext>
            </a:extLst>
          </p:cNvPr>
          <p:cNvSpPr txBox="1">
            <a:spLocks/>
          </p:cNvSpPr>
          <p:nvPr/>
        </p:nvSpPr>
        <p:spPr>
          <a:xfrm>
            <a:off x="1649760" y="214313"/>
            <a:ext cx="8892480" cy="5397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3200" dirty="0">
                <a:solidFill>
                  <a:schemeClr val="bg2"/>
                </a:solidFill>
                <a:latin typeface="Gill Sans MT" panose="020B0502020104020203" pitchFamily="34" charset="0"/>
              </a:rPr>
              <a:t>Temporal modes of pulsed photons</a:t>
            </a:r>
          </a:p>
        </p:txBody>
      </p:sp>
      <p:grpSp>
        <p:nvGrpSpPr>
          <p:cNvPr id="26" name="Gruppierung 34">
            <a:extLst>
              <a:ext uri="{FF2B5EF4-FFF2-40B4-BE49-F238E27FC236}">
                <a16:creationId xmlns:a16="http://schemas.microsoft.com/office/drawing/2014/main" id="{64EB52E2-4436-4C4E-9E30-B2CBC3AE40F8}"/>
              </a:ext>
            </a:extLst>
          </p:cNvPr>
          <p:cNvGrpSpPr/>
          <p:nvPr/>
        </p:nvGrpSpPr>
        <p:grpSpPr>
          <a:xfrm>
            <a:off x="2633611" y="4473794"/>
            <a:ext cx="8098028" cy="1883664"/>
            <a:chOff x="474472" y="4046728"/>
            <a:chExt cx="8098028" cy="1883664"/>
          </a:xfrm>
        </p:grpSpPr>
        <p:pic>
          <p:nvPicPr>
            <p:cNvPr id="27" name="Bild 17" descr="pulsed_photon_03.png">
              <a:extLst>
                <a:ext uri="{FF2B5EF4-FFF2-40B4-BE49-F238E27FC236}">
                  <a16:creationId xmlns:a16="http://schemas.microsoft.com/office/drawing/2014/main" id="{458CE0D7-5F7D-1D42-8453-FA44581FE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472" y="4046728"/>
              <a:ext cx="2837688" cy="1338072"/>
            </a:xfrm>
            <a:prstGeom prst="rect">
              <a:avLst/>
            </a:prstGeom>
          </p:spPr>
        </p:pic>
        <p:pic>
          <p:nvPicPr>
            <p:cNvPr id="28" name="Bild 18" descr="pulsed_photon_04.png">
              <a:extLst>
                <a:ext uri="{FF2B5EF4-FFF2-40B4-BE49-F238E27FC236}">
                  <a16:creationId xmlns:a16="http://schemas.microsoft.com/office/drawing/2014/main" id="{AF88FC0E-5244-3046-88BB-25D6D5819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8820" y="4412488"/>
              <a:ext cx="2773680" cy="1517904"/>
            </a:xfrm>
            <a:prstGeom prst="rect">
              <a:avLst/>
            </a:prstGeom>
          </p:spPr>
        </p:pic>
        <p:pic>
          <p:nvPicPr>
            <p:cNvPr id="29" name="Bild 19" descr="pulsed_photon_05.png">
              <a:extLst>
                <a:ext uri="{FF2B5EF4-FFF2-40B4-BE49-F238E27FC236}">
                  <a16:creationId xmlns:a16="http://schemas.microsoft.com/office/drawing/2014/main" id="{87914290-648D-434E-AFF6-CED473258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7432" y="4636008"/>
              <a:ext cx="1469136" cy="1036320"/>
            </a:xfrm>
            <a:prstGeom prst="rect">
              <a:avLst/>
            </a:prstGeom>
          </p:spPr>
        </p:pic>
      </p:grpSp>
      <p:grpSp>
        <p:nvGrpSpPr>
          <p:cNvPr id="30" name="Gruppierung 21">
            <a:extLst>
              <a:ext uri="{FF2B5EF4-FFF2-40B4-BE49-F238E27FC236}">
                <a16:creationId xmlns:a16="http://schemas.microsoft.com/office/drawing/2014/main" id="{DCDE3B26-8F03-0A4A-9267-A35ED6F7649B}"/>
              </a:ext>
            </a:extLst>
          </p:cNvPr>
          <p:cNvGrpSpPr/>
          <p:nvPr/>
        </p:nvGrpSpPr>
        <p:grpSpPr>
          <a:xfrm>
            <a:off x="2633611" y="1608231"/>
            <a:ext cx="8113268" cy="1445768"/>
            <a:chOff x="474472" y="1163320"/>
            <a:chExt cx="8113268" cy="1445768"/>
          </a:xfrm>
        </p:grpSpPr>
        <p:pic>
          <p:nvPicPr>
            <p:cNvPr id="31" name="Bild 13" descr="pulsed_photon_01.png">
              <a:extLst>
                <a:ext uri="{FF2B5EF4-FFF2-40B4-BE49-F238E27FC236}">
                  <a16:creationId xmlns:a16="http://schemas.microsoft.com/office/drawing/2014/main" id="{F51C3B74-C74D-D14D-A701-655BD9B26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472" y="1163320"/>
              <a:ext cx="2837688" cy="1127760"/>
            </a:xfrm>
            <a:prstGeom prst="rect">
              <a:avLst/>
            </a:prstGeom>
          </p:spPr>
        </p:pic>
        <p:pic>
          <p:nvPicPr>
            <p:cNvPr id="32" name="Bild 15" descr="pulsed_photon_02.png">
              <a:extLst>
                <a:ext uri="{FF2B5EF4-FFF2-40B4-BE49-F238E27FC236}">
                  <a16:creationId xmlns:a16="http://schemas.microsoft.com/office/drawing/2014/main" id="{DD3A812F-9D7E-544F-BB46-F8EF5B8E1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8820" y="1572768"/>
              <a:ext cx="2788920" cy="999744"/>
            </a:xfrm>
            <a:prstGeom prst="rect">
              <a:avLst/>
            </a:prstGeom>
          </p:spPr>
        </p:pic>
        <p:pic>
          <p:nvPicPr>
            <p:cNvPr id="33" name="Bild 20" descr="pulsed_photon_05.png">
              <a:extLst>
                <a:ext uri="{FF2B5EF4-FFF2-40B4-BE49-F238E27FC236}">
                  <a16:creationId xmlns:a16="http://schemas.microsoft.com/office/drawing/2014/main" id="{8309A74A-B167-AA46-B11D-FAB171391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7432" y="1572768"/>
              <a:ext cx="1469136" cy="1036320"/>
            </a:xfrm>
            <a:prstGeom prst="rect">
              <a:avLst/>
            </a:prstGeom>
          </p:spPr>
        </p:pic>
      </p:grpSp>
      <p:sp>
        <p:nvSpPr>
          <p:cNvPr id="34" name="Textfeld 33">
            <a:extLst>
              <a:ext uri="{FF2B5EF4-FFF2-40B4-BE49-F238E27FC236}">
                <a16:creationId xmlns:a16="http://schemas.microsoft.com/office/drawing/2014/main" id="{21A9D939-C9B6-614E-8669-C935A6C7667C}"/>
              </a:ext>
            </a:extLst>
          </p:cNvPr>
          <p:cNvSpPr txBox="1"/>
          <p:nvPr/>
        </p:nvSpPr>
        <p:spPr>
          <a:xfrm>
            <a:off x="1257963" y="993865"/>
            <a:ext cx="5626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>
                <a:latin typeface="Gill Sans MT" panose="020B0502020104020203" pitchFamily="34" charset="77"/>
                <a:cs typeface="Arial"/>
              </a:rPr>
              <a:t>Monochromatic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creation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operator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b="1" dirty="0">
                <a:solidFill>
                  <a:srgbClr val="008000"/>
                </a:solidFill>
                <a:latin typeface="Arial"/>
                <a:cs typeface="Arial"/>
              </a:rPr>
              <a:t>(</a:t>
            </a:r>
            <a:r>
              <a:rPr lang="de-DE" sz="2000" b="1" dirty="0" err="1">
                <a:solidFill>
                  <a:srgbClr val="008000"/>
                </a:solidFill>
                <a:latin typeface="Arial"/>
                <a:cs typeface="Arial"/>
              </a:rPr>
              <a:t>bit</a:t>
            </a:r>
            <a:r>
              <a:rPr lang="de-DE" sz="2000" b="1" dirty="0">
                <a:solidFill>
                  <a:srgbClr val="008000"/>
                </a:solidFill>
                <a:latin typeface="Arial"/>
                <a:cs typeface="Arial"/>
              </a:rPr>
              <a:t> rate = 0)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4F343DC7-3034-944C-908B-A1F500BC3A35}"/>
              </a:ext>
            </a:extLst>
          </p:cNvPr>
          <p:cNvSpPr txBox="1"/>
          <p:nvPr/>
        </p:nvSpPr>
        <p:spPr>
          <a:xfrm>
            <a:off x="1278950" y="3580511"/>
            <a:ext cx="70513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b="1" dirty="0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Temporal </a:t>
            </a:r>
            <a:r>
              <a:rPr lang="de-DE" sz="2000" b="1" dirty="0" err="1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mode</a:t>
            </a:r>
            <a:r>
              <a:rPr lang="de-DE" sz="2000" b="1" dirty="0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creation</a:t>
            </a:r>
            <a:r>
              <a:rPr lang="de-DE" sz="2000" dirty="0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operator</a:t>
            </a:r>
            <a:r>
              <a:rPr lang="de-DE" sz="2000" dirty="0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 </a:t>
            </a:r>
            <a:r>
              <a:rPr lang="de-DE" sz="2000" b="1" dirty="0">
                <a:solidFill>
                  <a:srgbClr val="008000"/>
                </a:solidFill>
                <a:latin typeface="Gill Sans MT" panose="020B0502020104020203" pitchFamily="34" charset="77"/>
                <a:cs typeface="Arial"/>
              </a:rPr>
              <a:t>(</a:t>
            </a:r>
            <a:r>
              <a:rPr lang="de-DE" sz="2000" b="1" dirty="0" err="1">
                <a:solidFill>
                  <a:srgbClr val="008000"/>
                </a:solidFill>
                <a:latin typeface="Gill Sans MT" panose="020B0502020104020203" pitchFamily="34" charset="77"/>
                <a:cs typeface="Arial"/>
              </a:rPr>
              <a:t>bit</a:t>
            </a:r>
            <a:r>
              <a:rPr lang="de-DE" sz="2000" b="1" dirty="0">
                <a:solidFill>
                  <a:srgbClr val="008000"/>
                </a:solidFill>
                <a:latin typeface="Gill Sans MT" panose="020B0502020104020203" pitchFamily="34" charset="77"/>
                <a:cs typeface="Arial"/>
              </a:rPr>
              <a:t> rate = Fourier </a:t>
            </a:r>
            <a:r>
              <a:rPr lang="de-DE" sz="2000" b="1" dirty="0" err="1">
                <a:solidFill>
                  <a:srgbClr val="008000"/>
                </a:solidFill>
                <a:latin typeface="Gill Sans MT" panose="020B0502020104020203" pitchFamily="34" charset="77"/>
                <a:cs typeface="Arial"/>
              </a:rPr>
              <a:t>limit</a:t>
            </a:r>
            <a:r>
              <a:rPr lang="de-DE" sz="2000" b="1" dirty="0">
                <a:solidFill>
                  <a:srgbClr val="008000"/>
                </a:solidFill>
                <a:latin typeface="Gill Sans MT" panose="020B0502020104020203" pitchFamily="34" charset="77"/>
                <a:cs typeface="Arial"/>
              </a:rPr>
              <a:t>) 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de-DE" sz="1000" b="1" dirty="0">
                <a:solidFill>
                  <a:srgbClr val="0025C2"/>
                </a:solidFill>
                <a:latin typeface="Arial"/>
                <a:cs typeface="Arial"/>
              </a:rPr>
              <a:t>							                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de-DE" sz="2000" b="1" dirty="0">
                <a:solidFill>
                  <a:srgbClr val="0025C2"/>
                </a:solidFill>
                <a:latin typeface="Arial"/>
                <a:cs typeface="Arial"/>
              </a:rPr>
              <a:t>									          </a:t>
            </a:r>
            <a:r>
              <a:rPr lang="de-DE" sz="2000" b="1" dirty="0" err="1">
                <a:solidFill>
                  <a:srgbClr val="FF0000"/>
                </a:solidFill>
                <a:latin typeface="Symbol" pitchFamily="2" charset="2"/>
                <a:cs typeface="Arial"/>
              </a:rPr>
              <a:t>Dt</a:t>
            </a:r>
            <a:r>
              <a:rPr lang="de-DE" sz="2000" b="1" dirty="0">
                <a:solidFill>
                  <a:srgbClr val="FF0000"/>
                </a:solidFill>
                <a:latin typeface="Symbol" pitchFamily="2" charset="2"/>
                <a:cs typeface="Arial"/>
              </a:rPr>
              <a:t> </a:t>
            </a:r>
            <a:r>
              <a:rPr lang="de-DE" sz="2000" b="1" dirty="0" err="1">
                <a:solidFill>
                  <a:srgbClr val="FF0000"/>
                </a:solidFill>
                <a:latin typeface="Symbol" pitchFamily="2" charset="2"/>
                <a:cs typeface="Arial"/>
              </a:rPr>
              <a:t>Dw</a:t>
            </a:r>
            <a:r>
              <a:rPr lang="de-DE" sz="2000" b="1" dirty="0">
                <a:solidFill>
                  <a:srgbClr val="FF0000"/>
                </a:solidFill>
                <a:latin typeface="Symbol" pitchFamily="2" charset="2"/>
                <a:cs typeface="Arial"/>
              </a:rPr>
              <a:t> </a:t>
            </a:r>
            <a:r>
              <a:rPr lang="de-DE" sz="2000" b="1" dirty="0">
                <a:solidFill>
                  <a:srgbClr val="FF0000"/>
                </a:solidFill>
                <a:latin typeface="Arial"/>
                <a:cs typeface="Arial"/>
              </a:rPr>
              <a:t>≥ C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1AA515D6-0BC8-A041-9541-06E51EBB99AC}"/>
              </a:ext>
            </a:extLst>
          </p:cNvPr>
          <p:cNvSpPr txBox="1"/>
          <p:nvPr/>
        </p:nvSpPr>
        <p:spPr>
          <a:xfrm>
            <a:off x="195344" y="6442125"/>
            <a:ext cx="3145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Gill Sans MT" panose="020B0502020104020203" pitchFamily="34" charset="77"/>
              </a:rPr>
              <a:t>Law, et al, Phys. </a:t>
            </a:r>
            <a:r>
              <a:rPr lang="de-DE" sz="1400" dirty="0" err="1">
                <a:latin typeface="Gill Sans MT" panose="020B0502020104020203" pitchFamily="34" charset="77"/>
              </a:rPr>
              <a:t>Rev</a:t>
            </a:r>
            <a:r>
              <a:rPr lang="de-DE" sz="1400" dirty="0">
                <a:latin typeface="Gill Sans MT" panose="020B0502020104020203" pitchFamily="34" charset="77"/>
              </a:rPr>
              <a:t>. </a:t>
            </a:r>
            <a:r>
              <a:rPr lang="de-DE" sz="1400" dirty="0" err="1">
                <a:latin typeface="Gill Sans MT" panose="020B0502020104020203" pitchFamily="34" charset="77"/>
              </a:rPr>
              <a:t>Lett</a:t>
            </a:r>
            <a:r>
              <a:rPr lang="de-DE" sz="1400" dirty="0">
                <a:latin typeface="Gill Sans MT" panose="020B0502020104020203" pitchFamily="34" charset="77"/>
              </a:rPr>
              <a:t>. 84, 5304 (2000)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D6A4C25-0B8A-9E48-9913-1DF65E1131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226" y="271863"/>
            <a:ext cx="1690829" cy="40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0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528AF240-2973-4C9F-A426-2A47FB1E9F1E}"/>
              </a:ext>
            </a:extLst>
          </p:cNvPr>
          <p:cNvGrpSpPr/>
          <p:nvPr/>
        </p:nvGrpSpPr>
        <p:grpSpPr>
          <a:xfrm>
            <a:off x="3083171" y="415880"/>
            <a:ext cx="8976228" cy="6022166"/>
            <a:chOff x="3083171" y="415880"/>
            <a:chExt cx="8976228" cy="6022166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6713959-A925-4253-997C-AF3C78F2D77D}"/>
                </a:ext>
              </a:extLst>
            </p:cNvPr>
            <p:cNvGrpSpPr/>
            <p:nvPr/>
          </p:nvGrpSpPr>
          <p:grpSpPr>
            <a:xfrm>
              <a:off x="3083171" y="415880"/>
              <a:ext cx="6022166" cy="6022166"/>
              <a:chOff x="3083171" y="415880"/>
              <a:chExt cx="6022166" cy="6022166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47EAE37E-5749-4F45-BD65-8C53D42FD2E4}"/>
                  </a:ext>
                </a:extLst>
              </p:cNvPr>
              <p:cNvGrpSpPr/>
              <p:nvPr/>
            </p:nvGrpSpPr>
            <p:grpSpPr>
              <a:xfrm>
                <a:off x="3083171" y="415880"/>
                <a:ext cx="6022166" cy="6022166"/>
                <a:chOff x="3083171" y="415880"/>
                <a:chExt cx="6022166" cy="6022166"/>
              </a:xfrm>
            </p:grpSpPr>
            <p:sp>
              <p:nvSpPr>
                <p:cNvPr id="42" name="Partial Circle 41">
                  <a:extLst>
                    <a:ext uri="{FF2B5EF4-FFF2-40B4-BE49-F238E27FC236}">
                      <a16:creationId xmlns:a16="http://schemas.microsoft.com/office/drawing/2014/main" id="{BEA931F8-584A-4BF7-80DD-C948DD8106B8}"/>
                    </a:ext>
                  </a:extLst>
                </p:cNvPr>
                <p:cNvSpPr/>
                <p:nvPr/>
              </p:nvSpPr>
              <p:spPr>
                <a:xfrm rot="3600000">
                  <a:off x="3083171" y="415880"/>
                  <a:ext cx="6022166" cy="6022166"/>
                </a:xfrm>
                <a:prstGeom prst="pie">
                  <a:avLst>
                    <a:gd name="adj1" fmla="val 16204782"/>
                    <a:gd name="adj2" fmla="val 1815386"/>
                  </a:avLst>
                </a:prstGeom>
                <a:solidFill>
                  <a:srgbClr val="00205B">
                    <a:alpha val="25098"/>
                  </a:srgbClr>
                </a:solidFill>
                <a:ln w="190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Partial Circle 37">
                  <a:extLst>
                    <a:ext uri="{FF2B5EF4-FFF2-40B4-BE49-F238E27FC236}">
                      <a16:creationId xmlns:a16="http://schemas.microsoft.com/office/drawing/2014/main" id="{363480C2-D4AD-45D2-A944-D2693B1C33AC}"/>
                    </a:ext>
                  </a:extLst>
                </p:cNvPr>
                <p:cNvSpPr/>
                <p:nvPr/>
              </p:nvSpPr>
              <p:spPr>
                <a:xfrm rot="3600000">
                  <a:off x="3919266" y="1242291"/>
                  <a:ext cx="4346888" cy="4346888"/>
                </a:xfrm>
                <a:prstGeom prst="pie">
                  <a:avLst>
                    <a:gd name="adj1" fmla="val 16225512"/>
                    <a:gd name="adj2" fmla="val 1815386"/>
                  </a:avLst>
                </a:prstGeom>
                <a:solidFill>
                  <a:srgbClr val="00205B">
                    <a:alpha val="50196"/>
                  </a:srgbClr>
                </a:solidFill>
                <a:ln w="190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Partial Circle 14">
                  <a:extLst>
                    <a:ext uri="{FF2B5EF4-FFF2-40B4-BE49-F238E27FC236}">
                      <a16:creationId xmlns:a16="http://schemas.microsoft.com/office/drawing/2014/main" id="{07F7E76C-E109-40D2-924D-40C14A9CE845}"/>
                    </a:ext>
                  </a:extLst>
                </p:cNvPr>
                <p:cNvSpPr/>
                <p:nvPr/>
              </p:nvSpPr>
              <p:spPr>
                <a:xfrm rot="3600000">
                  <a:off x="4377803" y="1689841"/>
                  <a:ext cx="3439886" cy="3439886"/>
                </a:xfrm>
                <a:prstGeom prst="pie">
                  <a:avLst>
                    <a:gd name="adj1" fmla="val 16249262"/>
                    <a:gd name="adj2" fmla="val 1815386"/>
                  </a:avLst>
                </a:prstGeom>
                <a:solidFill>
                  <a:srgbClr val="00205B"/>
                </a:solidFill>
                <a:ln w="190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C29D8669-AA74-4992-9522-9B3974299F5D}"/>
                  </a:ext>
                </a:extLst>
              </p:cNvPr>
              <p:cNvGrpSpPr/>
              <p:nvPr/>
            </p:nvGrpSpPr>
            <p:grpSpPr>
              <a:xfrm>
                <a:off x="3330191" y="665738"/>
                <a:ext cx="5507552" cy="5512348"/>
                <a:chOff x="3330191" y="665738"/>
                <a:chExt cx="5507552" cy="5512348"/>
              </a:xfrm>
            </p:grpSpPr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8C19AC39-E5BB-4696-A4CD-12A9D0042761}"/>
                    </a:ext>
                  </a:extLst>
                </p:cNvPr>
                <p:cNvSpPr/>
                <p:nvPr/>
              </p:nvSpPr>
              <p:spPr>
                <a:xfrm rot="18000000">
                  <a:off x="4621784" y="1962398"/>
                  <a:ext cx="2951921" cy="295192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 w="0"/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Gill Sans MT" panose="020B0502020104020203" pitchFamily="34" charset="0"/>
                      <a:ea typeface="+mn-ea"/>
                      <a:cs typeface="+mn-cs"/>
                    </a:rPr>
                    <a:t>Devices</a:t>
                  </a:r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CA48E53-98DC-43E8-9945-1D370CFA7A74}"/>
                    </a:ext>
                  </a:extLst>
                </p:cNvPr>
                <p:cNvSpPr/>
                <p:nvPr/>
              </p:nvSpPr>
              <p:spPr>
                <a:xfrm rot="19462649">
                  <a:off x="4161322" y="1489480"/>
                  <a:ext cx="3880102" cy="38977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000" dirty="0">
                      <a:ln w="0"/>
                      <a:solidFill>
                        <a:prstClr val="white">
                          <a:lumMod val="95000"/>
                        </a:prstClr>
                      </a:solidFill>
                      <a:latin typeface="Gill Sans MT" panose="020B0502020104020203" pitchFamily="34" charset="0"/>
                    </a:rPr>
                    <a:t>o</a:t>
                  </a:r>
                  <a:r>
                    <a:rPr kumimoji="0" lang="en-US" sz="2000" b="0" i="0" u="none" strike="noStrike" kern="1200" cap="none" spc="0" normalizeH="0" baseline="0" noProof="0" dirty="0" err="1">
                      <a:ln w="0"/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Gill Sans MT" panose="020B0502020104020203" pitchFamily="34" charset="0"/>
                      <a:ea typeface="+mn-ea"/>
                      <a:cs typeface="+mn-cs"/>
                    </a:rPr>
                    <a:t>ptical</a:t>
                  </a:r>
                  <a:r>
                    <a:rPr kumimoji="0" lang="en-US" sz="2000" b="0" i="0" u="none" strike="noStrike" kern="1200" cap="none" spc="0" normalizeH="0" baseline="0" noProof="0" dirty="0">
                      <a:ln w="0"/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Gill Sans MT" panose="020B0502020104020203" pitchFamily="34" charset="0"/>
                      <a:ea typeface="+mn-ea"/>
                      <a:cs typeface="+mn-cs"/>
                    </a:rPr>
                    <a:t> circuits</a:t>
                  </a: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1CE80C0-DE23-4E3F-B3E6-86589D8A1BB2}"/>
                    </a:ext>
                  </a:extLst>
                </p:cNvPr>
                <p:cNvSpPr/>
                <p:nvPr/>
              </p:nvSpPr>
              <p:spPr>
                <a:xfrm rot="15777787">
                  <a:off x="4160828" y="1489480"/>
                  <a:ext cx="3880102" cy="38977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 w="0"/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Gill Sans MT" panose="020B0502020104020203" pitchFamily="34" charset="0"/>
                      <a:ea typeface="+mn-ea"/>
                      <a:cs typeface="+mn-cs"/>
                    </a:rPr>
                    <a:t>modelling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F3E7D23A-610C-4AB9-88B6-FAB2C80D6BD8}"/>
                    </a:ext>
                  </a:extLst>
                </p:cNvPr>
                <p:cNvSpPr/>
                <p:nvPr/>
              </p:nvSpPr>
              <p:spPr>
                <a:xfrm rot="20367502">
                  <a:off x="3592092" y="954660"/>
                  <a:ext cx="4983758" cy="497942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 w="0"/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Gill Sans MT" panose="020B0502020104020203" pitchFamily="34" charset="0"/>
                      <a:ea typeface="+mn-ea"/>
                      <a:cs typeface="+mn-cs"/>
                    </a:rPr>
                    <a:t>EO modulators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E1879FB9-D8AC-4CBB-87C1-C552DE1A8D0C}"/>
                    </a:ext>
                  </a:extLst>
                </p:cNvPr>
                <p:cNvSpPr/>
                <p:nvPr/>
              </p:nvSpPr>
              <p:spPr>
                <a:xfrm rot="18000000">
                  <a:off x="3592090" y="945987"/>
                  <a:ext cx="4983758" cy="497942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600" dirty="0">
                      <a:ln w="0"/>
                      <a:solidFill>
                        <a:srgbClr val="E7E6E6">
                          <a:lumMod val="10000"/>
                        </a:srgbClr>
                      </a:solidFill>
                      <a:latin typeface="Gill Sans MT" panose="020B0502020104020203" pitchFamily="34" charset="0"/>
                    </a:rPr>
                    <a:t>p</a:t>
                  </a:r>
                  <a:r>
                    <a:rPr kumimoji="0" lang="en-US" sz="1600" b="0" i="0" u="none" strike="noStrike" kern="1200" cap="none" spc="0" normalizeH="0" baseline="0" noProof="0" dirty="0" err="1">
                      <a:ln w="0"/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Gill Sans MT" panose="020B0502020104020203" pitchFamily="34" charset="0"/>
                      <a:ea typeface="+mn-ea"/>
                      <a:cs typeface="+mn-cs"/>
                    </a:rPr>
                    <a:t>ackaging</a:t>
                  </a:r>
                  <a:endParaRPr kumimoji="0" lang="en-US" sz="1600" b="0" i="0" u="none" strike="noStrike" kern="1200" cap="none" spc="0" normalizeH="0" baseline="0" noProof="0" dirty="0">
                    <a:ln w="0"/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00E951C-75E2-4C91-AB98-ED4F10998379}"/>
                    </a:ext>
                  </a:extLst>
                </p:cNvPr>
                <p:cNvSpPr/>
                <p:nvPr/>
              </p:nvSpPr>
              <p:spPr>
                <a:xfrm rot="15515762">
                  <a:off x="3592089" y="939094"/>
                  <a:ext cx="4983758" cy="497942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 w="0"/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Gill Sans MT" panose="020B0502020104020203" pitchFamily="34" charset="0"/>
                      <a:ea typeface="+mn-ea"/>
                      <a:cs typeface="+mn-cs"/>
                    </a:rPr>
                    <a:t>fiber coupling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0D29FE8F-9119-43E7-8F0A-FE0114F2B3D9}"/>
                    </a:ext>
                  </a:extLst>
                </p:cNvPr>
                <p:cNvSpPr/>
                <p:nvPr/>
              </p:nvSpPr>
              <p:spPr>
                <a:xfrm rot="16370240">
                  <a:off x="3327793" y="668136"/>
                  <a:ext cx="5512348" cy="550755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 w="0"/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Gill Sans MT" panose="020B0502020104020203" pitchFamily="34" charset="0"/>
                      <a:ea typeface="+mn-ea"/>
                      <a:cs typeface="+mn-cs"/>
                    </a:rPr>
                    <a:t>characterization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5F9427C8-1885-4F9D-9CC4-A37CEA9B212D}"/>
                    </a:ext>
                  </a:extLst>
                </p:cNvPr>
                <p:cNvSpPr/>
                <p:nvPr/>
              </p:nvSpPr>
              <p:spPr>
                <a:xfrm rot="19370325">
                  <a:off x="3339864" y="673304"/>
                  <a:ext cx="5488204" cy="54834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600" dirty="0">
                      <a:ln w="0"/>
                      <a:solidFill>
                        <a:srgbClr val="E7E6E6">
                          <a:lumMod val="10000"/>
                        </a:srgbClr>
                      </a:solidFill>
                      <a:latin typeface="Gill Sans MT" panose="020B0502020104020203" pitchFamily="34" charset="0"/>
                    </a:rPr>
                    <a:t>m</a:t>
                  </a:r>
                  <a:r>
                    <a:rPr kumimoji="0" lang="en-US" sz="1600" b="0" i="0" u="none" strike="noStrike" kern="1200" cap="none" spc="0" normalizeH="0" baseline="0" noProof="0" dirty="0" err="1">
                      <a:ln w="0"/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Gill Sans MT" panose="020B0502020104020203" pitchFamily="34" charset="0"/>
                      <a:ea typeface="+mn-ea"/>
                      <a:cs typeface="+mn-cs"/>
                    </a:rPr>
                    <a:t>ultifunctional</a:t>
                  </a:r>
                  <a:r>
                    <a:rPr kumimoji="0" lang="en-US" sz="1600" b="0" i="0" u="none" strike="noStrike" kern="1200" cap="none" spc="0" normalizeH="0" baseline="0" noProof="0" dirty="0">
                      <a:ln w="0"/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Gill Sans MT" panose="020B0502020104020203" pitchFamily="34" charset="0"/>
                      <a:ea typeface="+mn-ea"/>
                      <a:cs typeface="+mn-cs"/>
                    </a:rPr>
                    <a:t> devices</a:t>
                  </a:r>
                </a:p>
              </p:txBody>
            </p:sp>
          </p:grpSp>
        </p:grpSp>
        <p:pic>
          <p:nvPicPr>
            <p:cNvPr id="55" name="Picture 54" descr="A circuit board&#10;&#10;Description automatically generated">
              <a:extLst>
                <a:ext uri="{FF2B5EF4-FFF2-40B4-BE49-F238E27FC236}">
                  <a16:creationId xmlns:a16="http://schemas.microsoft.com/office/drawing/2014/main" id="{88DA5054-98F0-40D9-9311-C52C8C574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8598" y="4330878"/>
              <a:ext cx="2980801" cy="1987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5" name="Picture 64" descr="A person smiling for the camera&#10;&#10;Description automatically generated">
              <a:extLst>
                <a:ext uri="{FF2B5EF4-FFF2-40B4-BE49-F238E27FC236}">
                  <a16:creationId xmlns:a16="http://schemas.microsoft.com/office/drawing/2014/main" id="{0A27683F-0A6D-4A56-9CAC-BBCB9DB9F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441" y="2266194"/>
              <a:ext cx="1005715" cy="144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B66EA54-ADDE-4D7C-AB56-E6FE786453A3}"/>
                </a:ext>
              </a:extLst>
            </p:cNvPr>
            <p:cNvSpPr txBox="1"/>
            <p:nvPr/>
          </p:nvSpPr>
          <p:spPr>
            <a:xfrm>
              <a:off x="10064210" y="3588085"/>
              <a:ext cx="13806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Harald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Herrmann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2C976D2-C972-4AB8-964B-CD7A83C1E99C}"/>
              </a:ext>
            </a:extLst>
          </p:cNvPr>
          <p:cNvGrpSpPr/>
          <p:nvPr/>
        </p:nvGrpSpPr>
        <p:grpSpPr>
          <a:xfrm>
            <a:off x="220463" y="399211"/>
            <a:ext cx="10227832" cy="6275355"/>
            <a:chOff x="220463" y="399211"/>
            <a:chExt cx="10227832" cy="627535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C01C866-343D-45F4-A538-98FE04687797}"/>
                </a:ext>
              </a:extLst>
            </p:cNvPr>
            <p:cNvGrpSpPr/>
            <p:nvPr/>
          </p:nvGrpSpPr>
          <p:grpSpPr>
            <a:xfrm>
              <a:off x="3099646" y="399211"/>
              <a:ext cx="6022166" cy="6022166"/>
              <a:chOff x="3099646" y="399211"/>
              <a:chExt cx="6022166" cy="6022166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D38AD64C-A2A2-4909-BBAF-36CBDF446FEC}"/>
                  </a:ext>
                </a:extLst>
              </p:cNvPr>
              <p:cNvGrpSpPr/>
              <p:nvPr/>
            </p:nvGrpSpPr>
            <p:grpSpPr>
              <a:xfrm>
                <a:off x="3099646" y="399211"/>
                <a:ext cx="6022166" cy="6022166"/>
                <a:chOff x="3099646" y="399211"/>
                <a:chExt cx="6022166" cy="6022166"/>
              </a:xfrm>
            </p:grpSpPr>
            <p:sp>
              <p:nvSpPr>
                <p:cNvPr id="41" name="Partial Circle 40">
                  <a:extLst>
                    <a:ext uri="{FF2B5EF4-FFF2-40B4-BE49-F238E27FC236}">
                      <a16:creationId xmlns:a16="http://schemas.microsoft.com/office/drawing/2014/main" id="{9AAD634F-1C3F-42CB-9E4C-849D912E22C6}"/>
                    </a:ext>
                  </a:extLst>
                </p:cNvPr>
                <p:cNvSpPr/>
                <p:nvPr/>
              </p:nvSpPr>
              <p:spPr>
                <a:xfrm rot="10800000">
                  <a:off x="3099646" y="399211"/>
                  <a:ext cx="6022166" cy="6022166"/>
                </a:xfrm>
                <a:prstGeom prst="pie">
                  <a:avLst>
                    <a:gd name="adj1" fmla="val 16218070"/>
                    <a:gd name="adj2" fmla="val 1815386"/>
                  </a:avLst>
                </a:prstGeom>
                <a:solidFill>
                  <a:srgbClr val="00A3E0">
                    <a:alpha val="25098"/>
                  </a:srgbClr>
                </a:solidFill>
                <a:ln w="190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Partial Circle 39">
                  <a:extLst>
                    <a:ext uri="{FF2B5EF4-FFF2-40B4-BE49-F238E27FC236}">
                      <a16:creationId xmlns:a16="http://schemas.microsoft.com/office/drawing/2014/main" id="{0E2D8287-4EDB-4172-B1F8-DF2809C9AA38}"/>
                    </a:ext>
                  </a:extLst>
                </p:cNvPr>
                <p:cNvSpPr/>
                <p:nvPr/>
              </p:nvSpPr>
              <p:spPr>
                <a:xfrm rot="10800000">
                  <a:off x="3932163" y="1229697"/>
                  <a:ext cx="4346888" cy="4346888"/>
                </a:xfrm>
                <a:prstGeom prst="pie">
                  <a:avLst>
                    <a:gd name="adj1" fmla="val 16213942"/>
                    <a:gd name="adj2" fmla="val 1815386"/>
                  </a:avLst>
                </a:prstGeom>
                <a:solidFill>
                  <a:srgbClr val="00A3E0">
                    <a:alpha val="50196"/>
                  </a:srgbClr>
                </a:solidFill>
                <a:ln w="190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Partial Circle 36">
                  <a:extLst>
                    <a:ext uri="{FF2B5EF4-FFF2-40B4-BE49-F238E27FC236}">
                      <a16:creationId xmlns:a16="http://schemas.microsoft.com/office/drawing/2014/main" id="{19D39851-A4E0-436C-9427-442A06877C76}"/>
                    </a:ext>
                  </a:extLst>
                </p:cNvPr>
                <p:cNvSpPr/>
                <p:nvPr/>
              </p:nvSpPr>
              <p:spPr>
                <a:xfrm rot="10800000">
                  <a:off x="4390700" y="1677247"/>
                  <a:ext cx="3439886" cy="3439886"/>
                </a:xfrm>
                <a:prstGeom prst="pie">
                  <a:avLst>
                    <a:gd name="adj1" fmla="val 16202207"/>
                    <a:gd name="adj2" fmla="val 1815386"/>
                  </a:avLst>
                </a:prstGeom>
                <a:solidFill>
                  <a:srgbClr val="00A3E0"/>
                </a:solidFill>
                <a:ln w="190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23ED9DF-E85D-4CFB-8E57-0B4D20F45E87}"/>
                  </a:ext>
                </a:extLst>
              </p:cNvPr>
              <p:cNvGrpSpPr/>
              <p:nvPr/>
            </p:nvGrpSpPr>
            <p:grpSpPr>
              <a:xfrm>
                <a:off x="3348469" y="629791"/>
                <a:ext cx="5515494" cy="5526442"/>
                <a:chOff x="3348469" y="629791"/>
                <a:chExt cx="5515494" cy="5526442"/>
              </a:xfrm>
            </p:grpSpPr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5B018E2B-B3AD-485F-982D-87ABA7193C25}"/>
                    </a:ext>
                  </a:extLst>
                </p:cNvPr>
                <p:cNvSpPr/>
                <p:nvPr/>
              </p:nvSpPr>
              <p:spPr>
                <a:xfrm rot="3600000">
                  <a:off x="4634767" y="1945729"/>
                  <a:ext cx="2951921" cy="295192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 w="0"/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Gill Sans MT" panose="020B0502020104020203" pitchFamily="34" charset="0"/>
                      <a:ea typeface="+mn-ea"/>
                      <a:cs typeface="+mn-cs"/>
                    </a:rPr>
                    <a:t>Technology</a:t>
                  </a: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42BCF84D-4648-48EE-AC83-AB99D3CC7411}"/>
                    </a:ext>
                  </a:extLst>
                </p:cNvPr>
                <p:cNvSpPr/>
                <p:nvPr/>
              </p:nvSpPr>
              <p:spPr>
                <a:xfrm rot="6363148">
                  <a:off x="4174797" y="1475610"/>
                  <a:ext cx="3880102" cy="38977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 w="0"/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Gill Sans MT" panose="020B0502020104020203" pitchFamily="34" charset="0"/>
                      <a:ea typeface="+mn-ea"/>
                      <a:cs typeface="+mn-cs"/>
                    </a:rPr>
                    <a:t>LNOI</a:t>
                  </a:r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98486E1-85FF-4DDD-A272-CC0B6866D2C7}"/>
                    </a:ext>
                  </a:extLst>
                </p:cNvPr>
                <p:cNvSpPr/>
                <p:nvPr/>
              </p:nvSpPr>
              <p:spPr>
                <a:xfrm rot="1266262">
                  <a:off x="4174799" y="1472811"/>
                  <a:ext cx="3880102" cy="38977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 w="0"/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Gill Sans MT" panose="020B0502020104020203" pitchFamily="34" charset="0"/>
                      <a:ea typeface="+mn-ea"/>
                      <a:cs typeface="+mn-cs"/>
                    </a:rPr>
                    <a:t>KTiOPO</a:t>
                  </a:r>
                  <a:r>
                    <a:rPr kumimoji="0" lang="en-US" sz="2000" b="0" i="0" u="none" strike="noStrike" kern="1200" cap="none" spc="0" normalizeH="0" baseline="-25000" noProof="0" dirty="0">
                      <a:ln w="0"/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Gill Sans MT" panose="020B0502020104020203" pitchFamily="34" charset="0"/>
                      <a:ea typeface="+mn-ea"/>
                      <a:cs typeface="+mn-cs"/>
                    </a:rPr>
                    <a:t>4</a:t>
                  </a: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3105DEC-2777-421F-9053-8638F84D00AF}"/>
                    </a:ext>
                  </a:extLst>
                </p:cNvPr>
                <p:cNvSpPr/>
                <p:nvPr/>
              </p:nvSpPr>
              <p:spPr>
                <a:xfrm rot="5931911">
                  <a:off x="3588241" y="928154"/>
                  <a:ext cx="5010458" cy="4999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600" dirty="0">
                      <a:ln w="0"/>
                      <a:solidFill>
                        <a:srgbClr val="E7E6E6">
                          <a:lumMod val="10000"/>
                        </a:srgbClr>
                      </a:solidFill>
                      <a:latin typeface="Gill Sans MT" panose="020B0502020104020203" pitchFamily="34" charset="0"/>
                    </a:rPr>
                    <a:t>p</a:t>
                  </a:r>
                  <a:r>
                    <a:rPr kumimoji="0" lang="en-US" sz="1600" b="0" i="0" u="none" strike="noStrike" kern="1200" cap="none" spc="0" normalizeH="0" baseline="0" noProof="0" dirty="0" err="1">
                      <a:ln w="0"/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Gill Sans MT" panose="020B0502020104020203" pitchFamily="34" charset="0"/>
                      <a:ea typeface="+mn-ea"/>
                      <a:cs typeface="+mn-cs"/>
                    </a:rPr>
                    <a:t>eriodic</a:t>
                  </a:r>
                  <a:r>
                    <a:rPr kumimoji="0" lang="en-US" sz="1600" b="0" i="0" u="none" strike="noStrike" kern="1200" cap="none" spc="0" normalizeH="0" baseline="0" noProof="0" dirty="0">
                      <a:ln w="0"/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Gill Sans MT" panose="020B0502020104020203" pitchFamily="34" charset="0"/>
                      <a:ea typeface="+mn-ea"/>
                      <a:cs typeface="+mn-cs"/>
                    </a:rPr>
                    <a:t> poling</a:t>
                  </a: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BF0A40CC-4FD4-4079-81E1-48C210651518}"/>
                    </a:ext>
                  </a:extLst>
                </p:cNvPr>
                <p:cNvSpPr/>
                <p:nvPr/>
              </p:nvSpPr>
              <p:spPr>
                <a:xfrm rot="2426504">
                  <a:off x="3348469" y="664827"/>
                  <a:ext cx="5503538" cy="549106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 w="0"/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Gill Sans MT" panose="020B0502020104020203" pitchFamily="34" charset="0"/>
                      <a:ea typeface="+mn-ea"/>
                      <a:cs typeface="+mn-cs"/>
                    </a:rPr>
                    <a:t>electrodes</a:t>
                  </a: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D59A363E-B864-4697-8D1F-1F9C7A5D7140}"/>
                    </a:ext>
                  </a:extLst>
                </p:cNvPr>
                <p:cNvSpPr/>
                <p:nvPr/>
              </p:nvSpPr>
              <p:spPr>
                <a:xfrm rot="3573803">
                  <a:off x="3611743" y="915455"/>
                  <a:ext cx="4983757" cy="497245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 w="0"/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Gill Sans MT" panose="020B0502020104020203" pitchFamily="34" charset="0"/>
                      <a:ea typeface="+mn-ea"/>
                      <a:cs typeface="+mn-cs"/>
                    </a:rPr>
                    <a:t>waveguides</a:t>
                  </a: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B983B0C1-53C1-4AA8-86F7-679F1EAEE628}"/>
                    </a:ext>
                  </a:extLst>
                </p:cNvPr>
                <p:cNvSpPr/>
                <p:nvPr/>
              </p:nvSpPr>
              <p:spPr>
                <a:xfrm rot="4805288">
                  <a:off x="3343785" y="636055"/>
                  <a:ext cx="5526442" cy="55139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 w="0"/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Gill Sans MT" panose="020B0502020104020203" pitchFamily="34" charset="0"/>
                      <a:ea typeface="+mn-ea"/>
                      <a:cs typeface="+mn-cs"/>
                    </a:rPr>
                    <a:t>dielectric coatings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E8D51A62-645A-4B9E-9535-AD3A008699F6}"/>
                    </a:ext>
                  </a:extLst>
                </p:cNvPr>
                <p:cNvSpPr/>
                <p:nvPr/>
              </p:nvSpPr>
              <p:spPr>
                <a:xfrm rot="1246549">
                  <a:off x="3604975" y="930244"/>
                  <a:ext cx="4983757" cy="497245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 w="0"/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Gill Sans MT" panose="020B0502020104020203" pitchFamily="34" charset="0"/>
                      <a:ea typeface="+mn-ea"/>
                      <a:cs typeface="+mn-cs"/>
                    </a:rPr>
                    <a:t>Bonding</a:t>
                  </a:r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BA7903C4-9CAA-44B6-B90E-CCFC1248834C}"/>
                    </a:ext>
                  </a:extLst>
                </p:cNvPr>
                <p:cNvSpPr/>
                <p:nvPr/>
              </p:nvSpPr>
              <p:spPr>
                <a:xfrm rot="3795453">
                  <a:off x="4181212" y="1475610"/>
                  <a:ext cx="3880102" cy="38977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none" lIns="91440" tIns="45720" rIns="91440" bIns="45720" numCol="1">
                  <a:prstTxWarp prst="textArchDown">
                    <a:avLst/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 w="0"/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Gill Sans MT" panose="020B0502020104020203" pitchFamily="34" charset="0"/>
                      <a:ea typeface="+mn-ea"/>
                      <a:cs typeface="+mn-cs"/>
                    </a:rPr>
                    <a:t>LiNbO</a:t>
                  </a:r>
                  <a:r>
                    <a:rPr kumimoji="0" lang="en-US" sz="2000" b="0" i="0" u="none" strike="noStrike" kern="1200" cap="none" spc="0" normalizeH="0" baseline="-25000" noProof="0" dirty="0">
                      <a:ln w="0"/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Gill Sans MT" panose="020B0502020104020203" pitchFamily="34" charset="0"/>
                      <a:ea typeface="+mn-ea"/>
                      <a:cs typeface="+mn-cs"/>
                    </a:rPr>
                    <a:t>3</a:t>
                  </a:r>
                </a:p>
              </p:txBody>
            </p:sp>
          </p:grpSp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FE9367C-FF3B-4934-951A-57A583AC1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63" y="4688049"/>
              <a:ext cx="2648691" cy="19865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2" name="Picture 61" descr="A person wearing glasses and looking at the camera&#10;&#10;Description automatically generated">
              <a:extLst>
                <a:ext uri="{FF2B5EF4-FFF2-40B4-BE49-F238E27FC236}">
                  <a16:creationId xmlns:a16="http://schemas.microsoft.com/office/drawing/2014/main" id="{093C43B1-876A-4A2B-A91C-C879A42ED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7499" y="2270269"/>
              <a:ext cx="1007674" cy="144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03B7EE8-1809-4D83-ADB5-598E982FDED4}"/>
                </a:ext>
              </a:extLst>
            </p:cNvPr>
            <p:cNvSpPr txBox="1"/>
            <p:nvPr/>
          </p:nvSpPr>
          <p:spPr>
            <a:xfrm>
              <a:off x="9207419" y="3590124"/>
              <a:ext cx="12408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A3E0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Christof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A3E0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Eigner</a:t>
              </a: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8303084A-59C5-4AC5-809F-E0063BF2B2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5174" y="2222955"/>
            <a:ext cx="3127247" cy="231345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F7D9162-85F8-4041-ACC6-1F1B5BA597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6627" y="2710754"/>
            <a:ext cx="5048504" cy="133785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DB3099F6-3219-4A07-B926-BD200DA204F1}"/>
              </a:ext>
            </a:extLst>
          </p:cNvPr>
          <p:cNvSpPr txBox="1"/>
          <p:nvPr/>
        </p:nvSpPr>
        <p:spPr>
          <a:xfrm>
            <a:off x="226752" y="6578732"/>
            <a:ext cx="30117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© Paderborn University,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Besim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Mazhiqi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781A210-4902-4608-8A3C-EC7A5E59A71F}"/>
              </a:ext>
            </a:extLst>
          </p:cNvPr>
          <p:cNvGrpSpPr/>
          <p:nvPr/>
        </p:nvGrpSpPr>
        <p:grpSpPr>
          <a:xfrm>
            <a:off x="182227" y="121643"/>
            <a:ext cx="12196262" cy="6320478"/>
            <a:chOff x="182227" y="121643"/>
            <a:chExt cx="12196262" cy="632047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1609080-5219-4211-A4B1-729685DAFE15}"/>
                </a:ext>
              </a:extLst>
            </p:cNvPr>
            <p:cNvGrpSpPr/>
            <p:nvPr/>
          </p:nvGrpSpPr>
          <p:grpSpPr>
            <a:xfrm>
              <a:off x="3086577" y="419955"/>
              <a:ext cx="6022166" cy="6022166"/>
              <a:chOff x="3086577" y="419955"/>
              <a:chExt cx="6022166" cy="6022166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70DAA159-8014-4F2C-9A38-74DBF5EC5E3F}"/>
                  </a:ext>
                </a:extLst>
              </p:cNvPr>
              <p:cNvGrpSpPr/>
              <p:nvPr/>
            </p:nvGrpSpPr>
            <p:grpSpPr>
              <a:xfrm>
                <a:off x="3086577" y="419955"/>
                <a:ext cx="6022166" cy="6022166"/>
                <a:chOff x="3086577" y="419955"/>
                <a:chExt cx="6022166" cy="6022166"/>
              </a:xfrm>
            </p:grpSpPr>
            <p:sp>
              <p:nvSpPr>
                <p:cNvPr id="43" name="Partial Circle 42">
                  <a:extLst>
                    <a:ext uri="{FF2B5EF4-FFF2-40B4-BE49-F238E27FC236}">
                      <a16:creationId xmlns:a16="http://schemas.microsoft.com/office/drawing/2014/main" id="{C2B15A23-475E-42C2-A9D6-A70C4CB3FCEE}"/>
                    </a:ext>
                  </a:extLst>
                </p:cNvPr>
                <p:cNvSpPr/>
                <p:nvPr/>
              </p:nvSpPr>
              <p:spPr>
                <a:xfrm rot="18000000">
                  <a:off x="3086577" y="419955"/>
                  <a:ext cx="6022166" cy="6022166"/>
                </a:xfrm>
                <a:prstGeom prst="pie">
                  <a:avLst>
                    <a:gd name="adj1" fmla="val 16229198"/>
                    <a:gd name="adj2" fmla="val 1796561"/>
                  </a:avLst>
                </a:prstGeom>
                <a:solidFill>
                  <a:srgbClr val="FFC600">
                    <a:alpha val="50196"/>
                  </a:srgbClr>
                </a:solidFill>
                <a:ln w="19050">
                  <a:solidFill>
                    <a:schemeClr val="bg2">
                      <a:alpha val="25098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Partial Circle 38">
                  <a:extLst>
                    <a:ext uri="{FF2B5EF4-FFF2-40B4-BE49-F238E27FC236}">
                      <a16:creationId xmlns:a16="http://schemas.microsoft.com/office/drawing/2014/main" id="{AB017AAA-018F-4042-A7E0-1D209FCCC293}"/>
                    </a:ext>
                  </a:extLst>
                </p:cNvPr>
                <p:cNvSpPr/>
                <p:nvPr/>
              </p:nvSpPr>
              <p:spPr>
                <a:xfrm rot="18000000">
                  <a:off x="3915774" y="1242291"/>
                  <a:ext cx="4346888" cy="4346888"/>
                </a:xfrm>
                <a:prstGeom prst="pie">
                  <a:avLst>
                    <a:gd name="adj1" fmla="val 16229198"/>
                    <a:gd name="adj2" fmla="val 1815386"/>
                  </a:avLst>
                </a:prstGeom>
                <a:solidFill>
                  <a:srgbClr val="FFC600">
                    <a:alpha val="74902"/>
                  </a:srgbClr>
                </a:solidFill>
                <a:ln w="19050">
                  <a:solidFill>
                    <a:schemeClr val="bg2">
                      <a:alpha val="50196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Partial Circle 35">
                  <a:extLst>
                    <a:ext uri="{FF2B5EF4-FFF2-40B4-BE49-F238E27FC236}">
                      <a16:creationId xmlns:a16="http://schemas.microsoft.com/office/drawing/2014/main" id="{A751BD75-D95C-4520-91B2-5333B52DAFC6}"/>
                    </a:ext>
                  </a:extLst>
                </p:cNvPr>
                <p:cNvSpPr/>
                <p:nvPr/>
              </p:nvSpPr>
              <p:spPr>
                <a:xfrm rot="18000000">
                  <a:off x="4374311" y="1689841"/>
                  <a:ext cx="3439886" cy="3439886"/>
                </a:xfrm>
                <a:prstGeom prst="pie">
                  <a:avLst>
                    <a:gd name="adj1" fmla="val 16229198"/>
                    <a:gd name="adj2" fmla="val 1853618"/>
                  </a:avLst>
                </a:prstGeom>
                <a:solidFill>
                  <a:srgbClr val="FFC600"/>
                </a:solidFill>
                <a:ln w="190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E26EBAAD-660A-48CC-B991-21BCD4579C8E}"/>
                  </a:ext>
                </a:extLst>
              </p:cNvPr>
              <p:cNvGrpSpPr/>
              <p:nvPr/>
            </p:nvGrpSpPr>
            <p:grpSpPr>
              <a:xfrm>
                <a:off x="3328134" y="673219"/>
                <a:ext cx="5504320" cy="5510800"/>
                <a:chOff x="3328134" y="673219"/>
                <a:chExt cx="5504320" cy="5510800"/>
              </a:xfrm>
            </p:grpSpPr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B663126F-0887-4011-9FA9-02FA8BE95A35}"/>
                    </a:ext>
                  </a:extLst>
                </p:cNvPr>
                <p:cNvSpPr/>
                <p:nvPr/>
              </p:nvSpPr>
              <p:spPr>
                <a:xfrm rot="5400000">
                  <a:off x="4621784" y="1962398"/>
                  <a:ext cx="2951921" cy="2951922"/>
                </a:xfrm>
                <a:prstGeom prst="rect">
                  <a:avLst/>
                </a:prstGeom>
                <a:noFill/>
              </p:spPr>
              <p:txBody>
                <a:bodyPr spcFirstLastPara="1" wrap="none" lIns="91440" tIns="45720" rIns="91440" bIns="45720" numCol="1">
                  <a:prstTxWarp prst="textCircle">
                    <a:avLst>
                      <a:gd name="adj" fmla="val 7085040"/>
                    </a:avLst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 w="0"/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Gill Sans MT" panose="020B0502020104020203" pitchFamily="34" charset="0"/>
                      <a:ea typeface="+mn-ea"/>
                      <a:cs typeface="+mn-cs"/>
                    </a:rPr>
                    <a:t>Networks </a:t>
                  </a:r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9C52926-B729-473A-8A35-AB2516BD3F15}"/>
                    </a:ext>
                  </a:extLst>
                </p:cNvPr>
                <p:cNvSpPr/>
                <p:nvPr/>
              </p:nvSpPr>
              <p:spPr>
                <a:xfrm rot="7010043">
                  <a:off x="4154645" y="1495258"/>
                  <a:ext cx="3886199" cy="3886202"/>
                </a:xfrm>
                <a:prstGeom prst="rect">
                  <a:avLst/>
                </a:prstGeom>
                <a:noFill/>
              </p:spPr>
              <p:txBody>
                <a:bodyPr spcFirstLastPara="1" wrap="none" lIns="91440" tIns="45720" rIns="91440" bIns="45720" numCol="1">
                  <a:prstTxWarp prst="textCircle">
                    <a:avLst>
                      <a:gd name="adj" fmla="val 7085040"/>
                    </a:avLst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 w="0"/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Gill Sans MT" panose="020B0502020104020203" pitchFamily="34" charset="0"/>
                      <a:ea typeface="+mn-ea"/>
                      <a:cs typeface="+mn-cs"/>
                    </a:rPr>
                    <a:t>Quantum walks</a:t>
                  </a: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57382DF3-C1AC-4825-B3E3-DCE0FEC9444F}"/>
                    </a:ext>
                  </a:extLst>
                </p:cNvPr>
                <p:cNvSpPr/>
                <p:nvPr/>
              </p:nvSpPr>
              <p:spPr>
                <a:xfrm rot="5400000">
                  <a:off x="3606817" y="958608"/>
                  <a:ext cx="4962058" cy="4957740"/>
                </a:xfrm>
                <a:prstGeom prst="rect">
                  <a:avLst/>
                </a:prstGeom>
                <a:noFill/>
              </p:spPr>
              <p:txBody>
                <a:bodyPr spcFirstLastPara="1" wrap="none" lIns="91440" tIns="45720" rIns="91440" bIns="45720" numCol="1">
                  <a:prstTxWarp prst="textCircle">
                    <a:avLst>
                      <a:gd name="adj" fmla="val 7085040"/>
                    </a:avLst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 w="0"/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Gill Sans MT" panose="020B0502020104020203" pitchFamily="34" charset="0"/>
                      <a:ea typeface="+mn-ea"/>
                      <a:cs typeface="+mn-cs"/>
                    </a:rPr>
                    <a:t>metrology</a:t>
                  </a: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F2609782-F1DD-4C0D-ACC9-21A7ADA04068}"/>
                    </a:ext>
                  </a:extLst>
                </p:cNvPr>
                <p:cNvSpPr/>
                <p:nvPr/>
              </p:nvSpPr>
              <p:spPr>
                <a:xfrm rot="2777522">
                  <a:off x="3333093" y="684658"/>
                  <a:ext cx="5501754" cy="5496968"/>
                </a:xfrm>
                <a:prstGeom prst="rect">
                  <a:avLst/>
                </a:prstGeom>
                <a:noFill/>
              </p:spPr>
              <p:txBody>
                <a:bodyPr spcFirstLastPara="1" wrap="none" lIns="91440" tIns="45720" rIns="91440" bIns="45720" numCol="1">
                  <a:prstTxWarp prst="textCircle">
                    <a:avLst>
                      <a:gd name="adj" fmla="val 7085040"/>
                    </a:avLst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 w="0"/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Gill Sans MT" panose="020B0502020104020203" pitchFamily="34" charset="0"/>
                      <a:ea typeface="+mn-ea"/>
                      <a:cs typeface="+mn-cs"/>
                    </a:rPr>
                    <a:t>topologies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658D8E43-C0A7-44A6-8A81-0206C111A1B1}"/>
                    </a:ext>
                  </a:extLst>
                </p:cNvPr>
                <p:cNvSpPr/>
                <p:nvPr/>
              </p:nvSpPr>
              <p:spPr>
                <a:xfrm rot="7427685">
                  <a:off x="3588215" y="939095"/>
                  <a:ext cx="4983758" cy="4979422"/>
                </a:xfrm>
                <a:prstGeom prst="rect">
                  <a:avLst/>
                </a:prstGeom>
                <a:noFill/>
              </p:spPr>
              <p:txBody>
                <a:bodyPr spcFirstLastPara="1" wrap="none" lIns="91440" tIns="45720" rIns="91440" bIns="45720" numCol="1">
                  <a:prstTxWarp prst="textCircle">
                    <a:avLst>
                      <a:gd name="adj" fmla="val 7085040"/>
                    </a:avLst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 w="0"/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Gill Sans MT" panose="020B0502020104020203" pitchFamily="34" charset="0"/>
                      <a:ea typeface="+mn-ea"/>
                      <a:cs typeface="+mn-cs"/>
                    </a:rPr>
                    <a:t>temporal modes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2FF4955C-F032-4169-9BE1-7698D89929B6}"/>
                    </a:ext>
                  </a:extLst>
                </p:cNvPr>
                <p:cNvSpPr/>
                <p:nvPr/>
              </p:nvSpPr>
              <p:spPr>
                <a:xfrm rot="3305587">
                  <a:off x="3588214" y="939094"/>
                  <a:ext cx="4983758" cy="4979422"/>
                </a:xfrm>
                <a:prstGeom prst="rect">
                  <a:avLst/>
                </a:prstGeom>
                <a:noFill/>
              </p:spPr>
              <p:txBody>
                <a:bodyPr spcFirstLastPara="1" wrap="none" lIns="91440" tIns="45720" rIns="91440" bIns="45720" numCol="1">
                  <a:prstTxWarp prst="textCircle">
                    <a:avLst>
                      <a:gd name="adj" fmla="val 7085040"/>
                    </a:avLst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600" dirty="0">
                      <a:ln w="0"/>
                      <a:solidFill>
                        <a:srgbClr val="E7E6E6">
                          <a:lumMod val="10000"/>
                        </a:srgbClr>
                      </a:solidFill>
                      <a:latin typeface="Gill Sans MT" panose="020B0502020104020203" pitchFamily="34" charset="0"/>
                    </a:rPr>
                    <a:t>source engineering</a:t>
                  </a:r>
                  <a:endParaRPr kumimoji="0" lang="en-US" sz="1600" b="0" i="0" u="none" strike="noStrike" kern="1200" cap="none" spc="0" normalizeH="0" baseline="0" noProof="0" dirty="0">
                    <a:ln w="0"/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102A92F7-B201-4957-86DF-3E0CC3D17471}"/>
                    </a:ext>
                  </a:extLst>
                </p:cNvPr>
                <p:cNvSpPr/>
                <p:nvPr/>
              </p:nvSpPr>
              <p:spPr>
                <a:xfrm rot="5400000">
                  <a:off x="3325740" y="683472"/>
                  <a:ext cx="5502538" cy="5497750"/>
                </a:xfrm>
                <a:prstGeom prst="rect">
                  <a:avLst/>
                </a:prstGeom>
                <a:noFill/>
              </p:spPr>
              <p:txBody>
                <a:bodyPr spcFirstLastPara="1" wrap="none" lIns="91440" tIns="45720" rIns="91440" bIns="45720" numCol="1">
                  <a:prstTxWarp prst="textCircle">
                    <a:avLst>
                      <a:gd name="adj" fmla="val 7085040"/>
                    </a:avLst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 w="0"/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Gill Sans MT" panose="020B0502020104020203" pitchFamily="34" charset="0"/>
                      <a:ea typeface="+mn-ea"/>
                      <a:cs typeface="+mn-cs"/>
                    </a:rPr>
                    <a:t>quantum pulse gate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8244B950-18CA-4945-B6D7-8E420103308C}"/>
                    </a:ext>
                  </a:extLst>
                </p:cNvPr>
                <p:cNvSpPr/>
                <p:nvPr/>
              </p:nvSpPr>
              <p:spPr>
                <a:xfrm rot="3645422">
                  <a:off x="4154644" y="1489888"/>
                  <a:ext cx="3886199" cy="3886202"/>
                </a:xfrm>
                <a:prstGeom prst="rect">
                  <a:avLst/>
                </a:prstGeom>
                <a:noFill/>
              </p:spPr>
              <p:txBody>
                <a:bodyPr spcFirstLastPara="1" wrap="none" lIns="91440" tIns="45720" rIns="91440" bIns="45720" numCol="1">
                  <a:prstTxWarp prst="textCircle">
                    <a:avLst>
                      <a:gd name="adj" fmla="val 7085040"/>
                    </a:avLst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 w="0"/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Gill Sans MT" panose="020B0502020104020203" pitchFamily="34" charset="0"/>
                      <a:ea typeface="+mn-ea"/>
                      <a:cs typeface="+mn-cs"/>
                    </a:rPr>
                    <a:t>Ultrafast pulses</a:t>
                  </a:r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5F245AD8-FB5E-447D-81D3-91F295CD3EE4}"/>
                    </a:ext>
                  </a:extLst>
                </p:cNvPr>
                <p:cNvSpPr/>
                <p:nvPr/>
              </p:nvSpPr>
              <p:spPr>
                <a:xfrm rot="7816035">
                  <a:off x="3325741" y="675613"/>
                  <a:ext cx="5502538" cy="5497750"/>
                </a:xfrm>
                <a:prstGeom prst="rect">
                  <a:avLst/>
                </a:prstGeom>
                <a:noFill/>
              </p:spPr>
              <p:txBody>
                <a:bodyPr spcFirstLastPara="1" wrap="none" lIns="91440" tIns="45720" rIns="91440" bIns="45720" numCol="1">
                  <a:prstTxWarp prst="textCircle">
                    <a:avLst>
                      <a:gd name="adj" fmla="val 7085040"/>
                    </a:avLst>
                  </a:prstTxWarp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600" dirty="0">
                      <a:ln w="0"/>
                      <a:solidFill>
                        <a:srgbClr val="E7E6E6">
                          <a:lumMod val="10000"/>
                        </a:srgbClr>
                      </a:solidFill>
                      <a:latin typeface="Gill Sans MT" panose="020B0502020104020203" pitchFamily="34" charset="0"/>
                    </a:rPr>
                    <a:t>time</a:t>
                  </a:r>
                  <a:r>
                    <a:rPr kumimoji="0" lang="en-US" sz="1600" b="0" i="0" u="none" strike="noStrike" kern="1200" cap="none" spc="0" normalizeH="0" baseline="0" noProof="0" dirty="0">
                      <a:ln w="0"/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Gill Sans MT" panose="020B0502020104020203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1600" b="0" i="0" u="none" strike="noStrike" kern="1200" cap="none" spc="0" normalizeH="0" baseline="0" noProof="0" dirty="0" err="1">
                      <a:ln w="0"/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Gill Sans MT" panose="020B0502020104020203" pitchFamily="34" charset="0"/>
                      <a:ea typeface="+mn-ea"/>
                      <a:cs typeface="+mn-cs"/>
                    </a:rPr>
                    <a:t>mlutiplexing</a:t>
                  </a:r>
                  <a:endParaRPr kumimoji="0" lang="en-US" sz="1600" b="0" i="0" u="none" strike="noStrike" kern="1200" cap="none" spc="0" normalizeH="0" baseline="0" noProof="0" dirty="0">
                    <a:ln w="0"/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58" name="Picture 57" descr="A close up of a device&#10;&#10;Description automatically generated">
              <a:extLst>
                <a:ext uri="{FF2B5EF4-FFF2-40B4-BE49-F238E27FC236}">
                  <a16:creationId xmlns:a16="http://schemas.microsoft.com/office/drawing/2014/main" id="{4ABB0EAD-FA4C-42C4-8830-E7C18A561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27" y="121643"/>
              <a:ext cx="2980801" cy="1987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3" name="Picture 32" descr="A person wearing glasses posing for the camera&#10;&#10;Description automatically generated">
              <a:extLst>
                <a:ext uri="{FF2B5EF4-FFF2-40B4-BE49-F238E27FC236}">
                  <a16:creationId xmlns:a16="http://schemas.microsoft.com/office/drawing/2014/main" id="{E2522173-AB16-4BC2-A6A4-511D1243F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4325" y="2266194"/>
              <a:ext cx="1007675" cy="144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03E0436-A380-4BCE-BBC4-5B8615BBC902}"/>
                </a:ext>
              </a:extLst>
            </p:cNvPr>
            <p:cNvSpPr txBox="1"/>
            <p:nvPr/>
          </p:nvSpPr>
          <p:spPr>
            <a:xfrm>
              <a:off x="10997835" y="3576243"/>
              <a:ext cx="13806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600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Benjamin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600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Brecht</a:t>
              </a:r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8BBCC510-1585-443B-A879-EEEC10DEDC45}"/>
              </a:ext>
            </a:extLst>
          </p:cNvPr>
          <p:cNvSpPr/>
          <p:nvPr/>
        </p:nvSpPr>
        <p:spPr>
          <a:xfrm>
            <a:off x="5454614" y="2770290"/>
            <a:ext cx="1289458" cy="12894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83FBA8-5AC2-4D7B-B96C-7E0106C2BF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013" y="2905625"/>
            <a:ext cx="1025432" cy="1008112"/>
          </a:xfrm>
          <a:prstGeom prst="rect">
            <a:avLst/>
          </a:prstGeom>
        </p:spPr>
      </p:pic>
      <p:pic>
        <p:nvPicPr>
          <p:cNvPr id="64" name="Grafik 63">
            <a:extLst>
              <a:ext uri="{FF2B5EF4-FFF2-40B4-BE49-F238E27FC236}">
                <a16:creationId xmlns:a16="http://schemas.microsoft.com/office/drawing/2014/main" id="{A0D77C77-4D65-F449-B4B3-C1B29CAC52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120" y="338453"/>
            <a:ext cx="2026688" cy="4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4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1">
            <a:extLst>
              <a:ext uri="{FF2B5EF4-FFF2-40B4-BE49-F238E27FC236}">
                <a16:creationId xmlns:a16="http://schemas.microsoft.com/office/drawing/2014/main" id="{CCA304B2-66AD-0543-A86A-FBB4BB38F5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99" t="13172" r="23678" b="66074"/>
          <a:stretch/>
        </p:blipFill>
        <p:spPr>
          <a:xfrm>
            <a:off x="8808050" y="3245803"/>
            <a:ext cx="3088975" cy="609604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6239148D-BE14-514D-984C-79D8AE9CAC18}"/>
              </a:ext>
            </a:extLst>
          </p:cNvPr>
          <p:cNvSpPr txBox="1"/>
          <p:nvPr/>
        </p:nvSpPr>
        <p:spPr>
          <a:xfrm>
            <a:off x="257172" y="320330"/>
            <a:ext cx="7584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002060"/>
                </a:solidFill>
                <a:latin typeface="Gill Sans MT" panose="020B0502020104020203" pitchFamily="34" charset="77"/>
                <a:cs typeface="Arial"/>
              </a:rPr>
              <a:t>Pulse </a:t>
            </a:r>
            <a:r>
              <a:rPr lang="de-DE" sz="2400" dirty="0" err="1">
                <a:solidFill>
                  <a:srgbClr val="002060"/>
                </a:solidFill>
                <a:latin typeface="Gill Sans MT" panose="020B0502020104020203" pitchFamily="34" charset="77"/>
                <a:cs typeface="Arial"/>
              </a:rPr>
              <a:t>shapes</a:t>
            </a:r>
            <a:r>
              <a:rPr lang="de-DE" sz="2400" dirty="0">
                <a:solidFill>
                  <a:srgbClr val="002060"/>
                </a:solidFill>
                <a:latin typeface="Gill Sans MT" panose="020B0502020104020203" pitchFamily="34" charset="77"/>
                <a:cs typeface="Arial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Gill Sans MT" panose="020B0502020104020203" pitchFamily="34" charset="77"/>
                <a:cs typeface="Arial"/>
              </a:rPr>
              <a:t>define</a:t>
            </a:r>
            <a:r>
              <a:rPr lang="de-DE" sz="2400" dirty="0">
                <a:solidFill>
                  <a:srgbClr val="002060"/>
                </a:solidFill>
                <a:latin typeface="Gill Sans MT" panose="020B0502020104020203" pitchFamily="34" charset="77"/>
                <a:cs typeface="Arial"/>
              </a:rPr>
              <a:t> </a:t>
            </a:r>
            <a:r>
              <a:rPr lang="de-DE" sz="2400" b="1" dirty="0" err="1">
                <a:solidFill>
                  <a:srgbClr val="002060"/>
                </a:solidFill>
                <a:latin typeface="Gill Sans MT" panose="020B0502020104020203" pitchFamily="34" charset="77"/>
                <a:cs typeface="Arial"/>
              </a:rPr>
              <a:t>field</a:t>
            </a:r>
            <a:r>
              <a:rPr lang="de-DE" sz="2400" b="1" dirty="0">
                <a:solidFill>
                  <a:srgbClr val="002060"/>
                </a:solidFill>
                <a:latin typeface="Gill Sans MT" panose="020B0502020104020203" pitchFamily="34" charset="77"/>
                <a:cs typeface="Arial"/>
              </a:rPr>
              <a:t>-orthogonal temporal </a:t>
            </a:r>
            <a:r>
              <a:rPr lang="de-DE" sz="2400" b="1" dirty="0" err="1">
                <a:solidFill>
                  <a:srgbClr val="002060"/>
                </a:solidFill>
                <a:latin typeface="Gill Sans MT" panose="020B0502020104020203" pitchFamily="34" charset="77"/>
                <a:cs typeface="Arial"/>
              </a:rPr>
              <a:t>modes</a:t>
            </a:r>
            <a:r>
              <a:rPr lang="de-DE" sz="2400" b="1" dirty="0">
                <a:solidFill>
                  <a:srgbClr val="002060"/>
                </a:solidFill>
                <a:latin typeface="Gill Sans MT" panose="020B0502020104020203" pitchFamily="34" charset="77"/>
                <a:cs typeface="Arial"/>
              </a:rPr>
              <a:t>  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D72227A-28B8-B540-B417-5A204361DD5B}"/>
              </a:ext>
            </a:extLst>
          </p:cNvPr>
          <p:cNvGrpSpPr/>
          <p:nvPr/>
        </p:nvGrpSpPr>
        <p:grpSpPr>
          <a:xfrm>
            <a:off x="3508372" y="985192"/>
            <a:ext cx="8388653" cy="2487486"/>
            <a:chOff x="257172" y="1017710"/>
            <a:chExt cx="8388653" cy="2487486"/>
          </a:xfrm>
        </p:grpSpPr>
        <p:pic>
          <p:nvPicPr>
            <p:cNvPr id="15" name="Bild 11">
              <a:extLst>
                <a:ext uri="{FF2B5EF4-FFF2-40B4-BE49-F238E27FC236}">
                  <a16:creationId xmlns:a16="http://schemas.microsoft.com/office/drawing/2014/main" id="{D14C33E9-517B-1B4A-97E0-40A04094C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090" b="-4773"/>
            <a:stretch/>
          </p:blipFill>
          <p:spPr>
            <a:xfrm>
              <a:off x="257172" y="1017710"/>
              <a:ext cx="8388653" cy="2487486"/>
            </a:xfrm>
            <a:prstGeom prst="rect">
              <a:avLst/>
            </a:prstGeom>
          </p:spPr>
        </p:pic>
        <p:pic>
          <p:nvPicPr>
            <p:cNvPr id="19" name="Bild 11">
              <a:extLst>
                <a:ext uri="{FF2B5EF4-FFF2-40B4-BE49-F238E27FC236}">
                  <a16:creationId xmlns:a16="http://schemas.microsoft.com/office/drawing/2014/main" id="{F95949F1-6490-AD48-9809-3084F15908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8831" r="23533" b="12005"/>
            <a:stretch/>
          </p:blipFill>
          <p:spPr>
            <a:xfrm>
              <a:off x="257172" y="1017710"/>
              <a:ext cx="6414561" cy="26922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9">
                <a:extLst>
                  <a:ext uri="{FF2B5EF4-FFF2-40B4-BE49-F238E27FC236}">
                    <a16:creationId xmlns:a16="http://schemas.microsoft.com/office/drawing/2014/main" id="{EEA17B35-BCF5-D842-A12A-209D2833B3F5}"/>
                  </a:ext>
                </a:extLst>
              </p:cNvPr>
              <p:cNvSpPr txBox="1"/>
              <p:nvPr/>
            </p:nvSpPr>
            <p:spPr>
              <a:xfrm>
                <a:off x="630487" y="1670137"/>
                <a:ext cx="2368277" cy="3161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dirty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=∫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d>
                    <m:acc>
                      <m:accPr>
                        <m:chr m:val="̂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1" name="TextBox 9">
                <a:extLst>
                  <a:ext uri="{FF2B5EF4-FFF2-40B4-BE49-F238E27FC236}">
                    <a16:creationId xmlns:a16="http://schemas.microsoft.com/office/drawing/2014/main" id="{EEA17B35-BCF5-D842-A12A-209D2833B3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87" y="1670137"/>
                <a:ext cx="2368277" cy="316177"/>
              </a:xfrm>
              <a:prstGeom prst="rect">
                <a:avLst/>
              </a:prstGeom>
              <a:blipFill>
                <a:blip r:embed="rId4"/>
                <a:stretch>
                  <a:fillRect t="-25000" b="-291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70">
                <a:extLst>
                  <a:ext uri="{FF2B5EF4-FFF2-40B4-BE49-F238E27FC236}">
                    <a16:creationId xmlns:a16="http://schemas.microsoft.com/office/drawing/2014/main" id="{4F264EB4-7E1B-1844-94B9-A9F9736CFB60}"/>
                  </a:ext>
                </a:extLst>
              </p:cNvPr>
              <p:cNvSpPr txBox="1"/>
              <p:nvPr/>
            </p:nvSpPr>
            <p:spPr>
              <a:xfrm>
                <a:off x="782835" y="2127337"/>
                <a:ext cx="1350819" cy="4124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TextBox 70">
                <a:extLst>
                  <a:ext uri="{FF2B5EF4-FFF2-40B4-BE49-F238E27FC236}">
                    <a16:creationId xmlns:a16="http://schemas.microsoft.com/office/drawing/2014/main" id="{4F264EB4-7E1B-1844-94B9-A9F9736CF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835" y="2127337"/>
                <a:ext cx="1350819" cy="412485"/>
              </a:xfrm>
              <a:prstGeom prst="rect">
                <a:avLst/>
              </a:prstGeom>
              <a:blipFill>
                <a:blip r:embed="rId5"/>
                <a:stretch>
                  <a:fillRect t="-12500" r="-186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uppierung 23">
            <a:extLst>
              <a:ext uri="{FF2B5EF4-FFF2-40B4-BE49-F238E27FC236}">
                <a16:creationId xmlns:a16="http://schemas.microsoft.com/office/drawing/2014/main" id="{466D35C3-CC7F-6547-ACC2-8C0401760B3A}"/>
              </a:ext>
            </a:extLst>
          </p:cNvPr>
          <p:cNvGrpSpPr/>
          <p:nvPr/>
        </p:nvGrpSpPr>
        <p:grpSpPr>
          <a:xfrm>
            <a:off x="336179" y="3832044"/>
            <a:ext cx="9130985" cy="2907883"/>
            <a:chOff x="-22417" y="4200763"/>
            <a:chExt cx="9130985" cy="2907883"/>
          </a:xfrm>
        </p:grpSpPr>
        <p:pic>
          <p:nvPicPr>
            <p:cNvPr id="24" name="Bild 24">
              <a:extLst>
                <a:ext uri="{FF2B5EF4-FFF2-40B4-BE49-F238E27FC236}">
                  <a16:creationId xmlns:a16="http://schemas.microsoft.com/office/drawing/2014/main" id="{39D8F6A3-4337-C540-B7A7-232DC9352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556" y="4792746"/>
              <a:ext cx="8201012" cy="2315900"/>
            </a:xfrm>
            <a:prstGeom prst="rect">
              <a:avLst/>
            </a:prstGeom>
          </p:spPr>
        </p:pic>
        <p:sp>
          <p:nvSpPr>
            <p:cNvPr id="25" name="Textfeld 2">
              <a:extLst>
                <a:ext uri="{FF2B5EF4-FFF2-40B4-BE49-F238E27FC236}">
                  <a16:creationId xmlns:a16="http://schemas.microsoft.com/office/drawing/2014/main" id="{2B410EC6-0FF8-8A4A-A02F-533A24DAD4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417" y="4200763"/>
              <a:ext cx="785143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2000" t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r>
                <a:rPr lang="de-DE" dirty="0" err="1">
                  <a:latin typeface="Gill Sans MT" panose="020B0502020104020203" pitchFamily="34" charset="77"/>
                  <a:cs typeface="Arial"/>
                </a:rPr>
                <a:t>basis</a:t>
              </a:r>
              <a:r>
                <a:rPr lang="de-DE" dirty="0">
                  <a:latin typeface="Gill Sans MT" panose="020B0502020104020203" pitchFamily="34" charset="77"/>
                  <a:cs typeface="Arial"/>
                </a:rPr>
                <a:t> </a:t>
              </a:r>
              <a:r>
                <a:rPr lang="de-DE" dirty="0" err="1">
                  <a:latin typeface="Gill Sans MT" panose="020B0502020104020203" pitchFamily="34" charset="77"/>
                  <a:cs typeface="Arial"/>
                </a:rPr>
                <a:t>transformation</a:t>
              </a:r>
              <a:r>
                <a:rPr lang="de-DE" dirty="0">
                  <a:latin typeface="Gill Sans MT" panose="020B0502020104020203" pitchFamily="34" charset="77"/>
                  <a:cs typeface="Arial"/>
                </a:rPr>
                <a:t> </a:t>
              </a:r>
              <a:r>
                <a:rPr lang="de-DE" dirty="0" err="1">
                  <a:latin typeface="Gill Sans MT" panose="020B0502020104020203" pitchFamily="34" charset="77"/>
                  <a:cs typeface="Arial"/>
                </a:rPr>
                <a:t>to</a:t>
              </a:r>
              <a:r>
                <a:rPr lang="de-DE" dirty="0">
                  <a:latin typeface="Gill Sans MT" panose="020B0502020104020203" pitchFamily="34" charset="77"/>
                  <a:cs typeface="Arial"/>
                </a:rPr>
                <a:t> (</a:t>
              </a:r>
              <a:r>
                <a:rPr lang="de-DE" dirty="0" err="1">
                  <a:latin typeface="Gill Sans MT" panose="020B0502020104020203" pitchFamily="34" charset="77"/>
                  <a:cs typeface="Arial"/>
                </a:rPr>
                <a:t>broadband</a:t>
              </a:r>
              <a:r>
                <a:rPr lang="de-DE" dirty="0">
                  <a:latin typeface="Gill Sans MT" panose="020B0502020104020203" pitchFamily="34" charset="77"/>
                  <a:cs typeface="Arial"/>
                </a:rPr>
                <a:t>) </a:t>
              </a:r>
              <a:r>
                <a:rPr lang="de-DE" dirty="0" err="1">
                  <a:latin typeface="Gill Sans MT" panose="020B0502020104020203" pitchFamily="34" charset="77"/>
                  <a:cs typeface="Arial"/>
                </a:rPr>
                <a:t>pulsed</a:t>
              </a:r>
              <a:r>
                <a:rPr lang="de-DE" dirty="0">
                  <a:latin typeface="Gill Sans MT" panose="020B0502020104020203" pitchFamily="34" charset="77"/>
                  <a:cs typeface="Arial"/>
                </a:rPr>
                <a:t> temporal </a:t>
              </a:r>
              <a:r>
                <a:rPr lang="de-DE" dirty="0" err="1">
                  <a:latin typeface="Gill Sans MT" panose="020B0502020104020203" pitchFamily="34" charset="77"/>
                  <a:cs typeface="Arial"/>
                </a:rPr>
                <a:t>modes</a:t>
              </a:r>
              <a:endParaRPr lang="de-DE" dirty="0">
                <a:latin typeface="Gill Sans MT" panose="020B0502020104020203" pitchFamily="34" charset="77"/>
                <a:cs typeface="Arial"/>
              </a:endParaRPr>
            </a:p>
          </p:txBody>
        </p:sp>
        <p:graphicFrame>
          <p:nvGraphicFramePr>
            <p:cNvPr id="37" name="Objekt 36">
              <a:extLst>
                <a:ext uri="{FF2B5EF4-FFF2-40B4-BE49-F238E27FC236}">
                  <a16:creationId xmlns:a16="http://schemas.microsoft.com/office/drawing/2014/main" id="{D4514AE5-1575-6148-B812-9679F9A9814C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6366241" y="4792746"/>
            <a:ext cx="1971677" cy="4053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039" name="Formel" r:id="rId7" imgW="1358900" imgH="279400" progId="Equation.3">
                    <p:embed/>
                  </p:oleObj>
                </mc:Choice>
                <mc:Fallback>
                  <p:oleObj name="Formel" r:id="rId7" imgW="1358900" imgH="279400" progId="Equation.3">
                    <p:embed/>
                    <p:pic>
                      <p:nvPicPr>
                        <p:cNvPr id="37" name="Objekt 36">
                          <a:extLst>
                            <a:ext uri="{FF2B5EF4-FFF2-40B4-BE49-F238E27FC236}">
                              <a16:creationId xmlns:a16="http://schemas.microsoft.com/office/drawing/2014/main" id="{D4514AE5-1575-6148-B812-9679F9A9814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366241" y="4792746"/>
                          <a:ext cx="1971677" cy="40539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8" name="Textfeld 37">
            <a:extLst>
              <a:ext uri="{FF2B5EF4-FFF2-40B4-BE49-F238E27FC236}">
                <a16:creationId xmlns:a16="http://schemas.microsoft.com/office/drawing/2014/main" id="{BEBD4C45-E323-CD44-A85F-972F438D58DD}"/>
              </a:ext>
            </a:extLst>
          </p:cNvPr>
          <p:cNvSpPr txBox="1"/>
          <p:nvPr/>
        </p:nvSpPr>
        <p:spPr>
          <a:xfrm rot="655100">
            <a:off x="9469739" y="4429710"/>
            <a:ext cx="2111091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solidFill>
                  <a:srgbClr val="CC0066"/>
                </a:solidFill>
                <a:latin typeface="Noteworthy Light" panose="02000400000000000000" pitchFamily="2" charset="77"/>
                <a:ea typeface="Noteworthy Light" panose="02000400000000000000" pitchFamily="2" charset="77"/>
                <a:cs typeface="Handwriting - Dakota"/>
              </a:rPr>
              <a:t>Temporal </a:t>
            </a:r>
            <a:r>
              <a:rPr lang="de-DE" dirty="0" err="1">
                <a:solidFill>
                  <a:srgbClr val="CC0066"/>
                </a:solidFill>
                <a:latin typeface="Noteworthy Light" panose="02000400000000000000" pitchFamily="2" charset="77"/>
                <a:ea typeface="Noteworthy Light" panose="02000400000000000000" pitchFamily="2" charset="77"/>
                <a:cs typeface="Handwriting - Dakota"/>
              </a:rPr>
              <a:t>modes</a:t>
            </a:r>
            <a:r>
              <a:rPr lang="de-DE" dirty="0">
                <a:solidFill>
                  <a:srgbClr val="CC0066"/>
                </a:solidFill>
                <a:latin typeface="Noteworthy Light" panose="02000400000000000000" pitchFamily="2" charset="77"/>
                <a:ea typeface="Noteworthy Light" panose="02000400000000000000" pitchFamily="2" charset="77"/>
                <a:cs typeface="Handwriting - Dakota"/>
              </a:rPr>
              <a:t> </a:t>
            </a:r>
          </a:p>
          <a:p>
            <a:pPr algn="ctr"/>
            <a:r>
              <a:rPr lang="de-DE" dirty="0" err="1">
                <a:solidFill>
                  <a:srgbClr val="CC0066"/>
                </a:solidFill>
                <a:latin typeface="Noteworthy Light" panose="02000400000000000000" pitchFamily="2" charset="77"/>
                <a:ea typeface="Noteworthy Light" panose="02000400000000000000" pitchFamily="2" charset="77"/>
                <a:cs typeface="Handwriting - Dakota"/>
              </a:rPr>
              <a:t>overlap</a:t>
            </a:r>
            <a:endParaRPr lang="de-DE" dirty="0">
              <a:solidFill>
                <a:srgbClr val="CC0066"/>
              </a:solidFill>
              <a:latin typeface="Noteworthy Light" panose="02000400000000000000" pitchFamily="2" charset="77"/>
              <a:ea typeface="Noteworthy Light" panose="02000400000000000000" pitchFamily="2" charset="77"/>
              <a:cs typeface="Handwriting - Dakota"/>
            </a:endParaRPr>
          </a:p>
          <a:p>
            <a:pPr algn="ctr"/>
            <a:r>
              <a:rPr lang="de-DE" dirty="0">
                <a:solidFill>
                  <a:srgbClr val="CC0066"/>
                </a:solidFill>
                <a:latin typeface="Noteworthy Light" panose="02000400000000000000" pitchFamily="2" charset="77"/>
                <a:ea typeface="Noteworthy Light" panose="02000400000000000000" pitchFamily="2" charset="77"/>
                <a:cs typeface="Handwriting - Dakota"/>
              </a:rPr>
              <a:t>in  </a:t>
            </a:r>
            <a:r>
              <a:rPr lang="de-DE" dirty="0" err="1">
                <a:solidFill>
                  <a:srgbClr val="CC0066"/>
                </a:solidFill>
                <a:latin typeface="Noteworthy Light" panose="02000400000000000000" pitchFamily="2" charset="77"/>
                <a:ea typeface="Noteworthy Light" panose="02000400000000000000" pitchFamily="2" charset="77"/>
                <a:cs typeface="Handwriting - Dakota"/>
              </a:rPr>
              <a:t>frequency</a:t>
            </a:r>
            <a:r>
              <a:rPr lang="de-DE" dirty="0">
                <a:solidFill>
                  <a:srgbClr val="CC0066"/>
                </a:solidFill>
                <a:latin typeface="Noteworthy Light" panose="02000400000000000000" pitchFamily="2" charset="77"/>
                <a:ea typeface="Noteworthy Light" panose="02000400000000000000" pitchFamily="2" charset="77"/>
                <a:cs typeface="Handwriting - Dakota"/>
              </a:rPr>
              <a:t> </a:t>
            </a:r>
            <a:r>
              <a:rPr lang="de-DE" dirty="0" err="1">
                <a:solidFill>
                  <a:srgbClr val="CC0066"/>
                </a:solidFill>
                <a:latin typeface="Noteworthy Light" panose="02000400000000000000" pitchFamily="2" charset="77"/>
                <a:ea typeface="Noteworthy Light" panose="02000400000000000000" pitchFamily="2" charset="77"/>
                <a:cs typeface="Handwriting - Dakota"/>
              </a:rPr>
              <a:t>and</a:t>
            </a:r>
            <a:r>
              <a:rPr lang="de-DE" dirty="0">
                <a:solidFill>
                  <a:srgbClr val="CC0066"/>
                </a:solidFill>
                <a:latin typeface="Noteworthy Light" panose="02000400000000000000" pitchFamily="2" charset="77"/>
                <a:ea typeface="Noteworthy Light" panose="02000400000000000000" pitchFamily="2" charset="77"/>
                <a:cs typeface="Handwriting - Dakota"/>
              </a:rPr>
              <a:t> time</a:t>
            </a:r>
          </a:p>
        </p:txBody>
      </p:sp>
      <p:pic>
        <p:nvPicPr>
          <p:cNvPr id="39" name="Bild 11">
            <a:extLst>
              <a:ext uri="{FF2B5EF4-FFF2-40B4-BE49-F238E27FC236}">
                <a16:creationId xmlns:a16="http://schemas.microsoft.com/office/drawing/2014/main" id="{93FFD479-5290-644F-B2AB-BCFE8C1548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831" r="23533" b="12005"/>
          <a:stretch/>
        </p:blipFill>
        <p:spPr>
          <a:xfrm>
            <a:off x="8631404" y="3289557"/>
            <a:ext cx="207804" cy="57276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DD09C19-5DB5-5646-ADF9-C36284E457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120" y="338453"/>
            <a:ext cx="2026688" cy="4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6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CE0D123-9C6D-4598-9F1D-58E9FC8CCDA1}"/>
              </a:ext>
            </a:extLst>
          </p:cNvPr>
          <p:cNvSpPr/>
          <p:nvPr/>
        </p:nvSpPr>
        <p:spPr>
          <a:xfrm>
            <a:off x="0" y="18864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Gill Sans MT" panose="020B0502020104020203" pitchFamily="34" charset="0"/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25DBFA8D-DBCA-46AE-B826-EFBE4B51888C}"/>
              </a:ext>
            </a:extLst>
          </p:cNvPr>
          <p:cNvSpPr txBox="1">
            <a:spLocks/>
          </p:cNvSpPr>
          <p:nvPr/>
        </p:nvSpPr>
        <p:spPr>
          <a:xfrm>
            <a:off x="1649760" y="214313"/>
            <a:ext cx="8892480" cy="5397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3200" dirty="0">
                <a:solidFill>
                  <a:schemeClr val="bg2"/>
                </a:solidFill>
                <a:latin typeface="Gill Sans MT" panose="020B0502020104020203" pitchFamily="34" charset="0"/>
              </a:rPr>
              <a:t>Parametric </a:t>
            </a:r>
            <a:r>
              <a:rPr lang="en-GB" sz="3200" dirty="0" err="1">
                <a:solidFill>
                  <a:schemeClr val="bg2"/>
                </a:solidFill>
                <a:latin typeface="Gill Sans MT" panose="020B0502020104020203" pitchFamily="34" charset="0"/>
              </a:rPr>
              <a:t>downconversion</a:t>
            </a:r>
            <a:r>
              <a:rPr lang="en-GB" sz="3200" dirty="0">
                <a:solidFill>
                  <a:schemeClr val="bg2"/>
                </a:solidFill>
                <a:latin typeface="Gill Sans MT" panose="020B0502020104020203" pitchFamily="34" charset="0"/>
              </a:rPr>
              <a:t> in waveguides</a:t>
            </a:r>
          </a:p>
        </p:txBody>
      </p:sp>
      <p:pic>
        <p:nvPicPr>
          <p:cNvPr id="18" name="Bild 38">
            <a:extLst>
              <a:ext uri="{FF2B5EF4-FFF2-40B4-BE49-F238E27FC236}">
                <a16:creationId xmlns:a16="http://schemas.microsoft.com/office/drawing/2014/main" id="{A0B970E5-CD52-B64E-ACB5-CE2A56D29B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2737" y="1298027"/>
            <a:ext cx="5546330" cy="1532737"/>
          </a:xfrm>
          <a:prstGeom prst="rect">
            <a:avLst/>
          </a:prstGeom>
        </p:spPr>
      </p:pic>
      <p:grpSp>
        <p:nvGrpSpPr>
          <p:cNvPr id="9" name="Gruppierung 10">
            <a:extLst>
              <a:ext uri="{FF2B5EF4-FFF2-40B4-BE49-F238E27FC236}">
                <a16:creationId xmlns:a16="http://schemas.microsoft.com/office/drawing/2014/main" id="{0960C467-0A01-1B4C-95EA-9A3E74A4B500}"/>
              </a:ext>
            </a:extLst>
          </p:cNvPr>
          <p:cNvGrpSpPr/>
          <p:nvPr/>
        </p:nvGrpSpPr>
        <p:grpSpPr>
          <a:xfrm>
            <a:off x="8634971" y="1147392"/>
            <a:ext cx="2904055" cy="3366743"/>
            <a:chOff x="6035684" y="3059457"/>
            <a:chExt cx="2904055" cy="3366743"/>
          </a:xfrm>
        </p:grpSpPr>
        <p:pic>
          <p:nvPicPr>
            <p:cNvPr id="10" name="Bild 4">
              <a:extLst>
                <a:ext uri="{FF2B5EF4-FFF2-40B4-BE49-F238E27FC236}">
                  <a16:creationId xmlns:a16="http://schemas.microsoft.com/office/drawing/2014/main" id="{013FBDF6-12EF-014D-AAE0-050215011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96539" y="3683000"/>
              <a:ext cx="2743200" cy="2743200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373FBBDA-329E-CD42-AAD4-DA6A204AE8C5}"/>
                </a:ext>
              </a:extLst>
            </p:cNvPr>
            <p:cNvSpPr txBox="1"/>
            <p:nvPr/>
          </p:nvSpPr>
          <p:spPr>
            <a:xfrm>
              <a:off x="6035684" y="4863582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=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8017E668-78EE-234E-8972-8C82CC045538}"/>
                </a:ext>
              </a:extLst>
            </p:cNvPr>
            <p:cNvSpPr txBox="1"/>
            <p:nvPr/>
          </p:nvSpPr>
          <p:spPr>
            <a:xfrm>
              <a:off x="6752851" y="3059457"/>
              <a:ext cx="16305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>
                  <a:latin typeface="Gill Sans MT" panose="020B0502020104020203" pitchFamily="34" charset="77"/>
                </a:rPr>
                <a:t>Joint </a:t>
              </a:r>
              <a:r>
                <a:rPr lang="de-DE" dirty="0" err="1">
                  <a:latin typeface="Gill Sans MT" panose="020B0502020104020203" pitchFamily="34" charset="77"/>
                </a:rPr>
                <a:t>spectral</a:t>
              </a:r>
              <a:endParaRPr lang="de-DE" dirty="0">
                <a:latin typeface="Gill Sans MT" panose="020B0502020104020203" pitchFamily="34" charset="77"/>
              </a:endParaRPr>
            </a:p>
            <a:p>
              <a:pPr algn="ctr"/>
              <a:r>
                <a:rPr lang="de-DE" dirty="0" err="1">
                  <a:latin typeface="Gill Sans MT" panose="020B0502020104020203" pitchFamily="34" charset="77"/>
                </a:rPr>
                <a:t>amplitude</a:t>
              </a:r>
              <a:r>
                <a:rPr lang="de-DE" dirty="0">
                  <a:latin typeface="Gill Sans MT" panose="020B0502020104020203" pitchFamily="34" charset="77"/>
                </a:rPr>
                <a:t> (JSA)</a:t>
              </a:r>
            </a:p>
          </p:txBody>
        </p:sp>
      </p:grpSp>
      <p:pic>
        <p:nvPicPr>
          <p:cNvPr id="20" name="Bild 8">
            <a:extLst>
              <a:ext uri="{FF2B5EF4-FFF2-40B4-BE49-F238E27FC236}">
                <a16:creationId xmlns:a16="http://schemas.microsoft.com/office/drawing/2014/main" id="{7C8999C5-D35E-8241-8027-BA32E91868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773" y="4694013"/>
            <a:ext cx="4420520" cy="191777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07723DE-D0E3-5F44-B3C8-0CBB667AC5DF}"/>
              </a:ext>
            </a:extLst>
          </p:cNvPr>
          <p:cNvSpPr txBox="1"/>
          <p:nvPr/>
        </p:nvSpPr>
        <p:spPr>
          <a:xfrm>
            <a:off x="268527" y="3368627"/>
            <a:ext cx="3128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00205B"/>
                </a:solidFill>
              </a:rPr>
              <a:t>Schmidt </a:t>
            </a:r>
            <a:r>
              <a:rPr lang="de-DE" sz="2400" dirty="0" err="1">
                <a:solidFill>
                  <a:srgbClr val="00205B"/>
                </a:solidFill>
              </a:rPr>
              <a:t>decomposition</a:t>
            </a:r>
            <a:endParaRPr lang="de-DE" sz="2400" dirty="0">
              <a:solidFill>
                <a:srgbClr val="00205B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9C17033-27C8-C34A-8A3F-C6D736CDCED1}"/>
              </a:ext>
            </a:extLst>
          </p:cNvPr>
          <p:cNvSpPr txBox="1"/>
          <p:nvPr/>
        </p:nvSpPr>
        <p:spPr>
          <a:xfrm>
            <a:off x="6586780" y="6104122"/>
            <a:ext cx="11537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  <a:latin typeface="Gill Sans MT" panose="020B0502020104020203" pitchFamily="34" charset="77"/>
              </a:rPr>
              <a:t>Law, </a:t>
            </a:r>
            <a:r>
              <a:rPr lang="de-DE" sz="1400" dirty="0" err="1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Walmsley</a:t>
            </a:r>
            <a:r>
              <a:rPr lang="de-DE" sz="1400" dirty="0">
                <a:solidFill>
                  <a:srgbClr val="000000"/>
                </a:solidFill>
                <a:latin typeface="Gill Sans MT" panose="020B0502020104020203" pitchFamily="34" charset="77"/>
              </a:rPr>
              <a:t>, </a:t>
            </a:r>
            <a:r>
              <a:rPr lang="de-DE" sz="1400" dirty="0" err="1">
                <a:solidFill>
                  <a:srgbClr val="000000"/>
                </a:solidFill>
                <a:latin typeface="Gill Sans MT" panose="020B0502020104020203" pitchFamily="34" charset="77"/>
              </a:rPr>
              <a:t>Eberly</a:t>
            </a:r>
            <a:r>
              <a:rPr lang="de-DE" sz="1400" dirty="0">
                <a:solidFill>
                  <a:srgbClr val="000000"/>
                </a:solidFill>
                <a:latin typeface="Gill Sans MT" panose="020B0502020104020203" pitchFamily="34" charset="77"/>
              </a:rPr>
              <a:t>, Phys. </a:t>
            </a:r>
            <a:r>
              <a:rPr lang="de-DE" sz="1400" dirty="0" err="1">
                <a:solidFill>
                  <a:srgbClr val="000000"/>
                </a:solidFill>
                <a:latin typeface="Gill Sans MT" panose="020B0502020104020203" pitchFamily="34" charset="77"/>
              </a:rPr>
              <a:t>Rev</a:t>
            </a:r>
            <a:r>
              <a:rPr lang="de-DE" sz="1400" dirty="0">
                <a:solidFill>
                  <a:srgbClr val="000000"/>
                </a:solidFill>
                <a:latin typeface="Gill Sans MT" panose="020B0502020104020203" pitchFamily="34" charset="77"/>
              </a:rPr>
              <a:t>. </a:t>
            </a:r>
            <a:r>
              <a:rPr lang="de-DE" sz="1400" dirty="0" err="1">
                <a:solidFill>
                  <a:srgbClr val="000000"/>
                </a:solidFill>
                <a:latin typeface="Gill Sans MT" panose="020B0502020104020203" pitchFamily="34" charset="77"/>
              </a:rPr>
              <a:t>Lett</a:t>
            </a:r>
            <a:r>
              <a:rPr lang="de-DE" sz="1400" dirty="0">
                <a:solidFill>
                  <a:srgbClr val="000000"/>
                </a:solidFill>
                <a:latin typeface="Gill Sans MT" panose="020B0502020104020203" pitchFamily="34" charset="77"/>
              </a:rPr>
              <a:t>. 84, 5304 (2000);	</a:t>
            </a:r>
          </a:p>
        </p:txBody>
      </p:sp>
      <p:pic>
        <p:nvPicPr>
          <p:cNvPr id="22" name="Bild 21">
            <a:extLst>
              <a:ext uri="{FF2B5EF4-FFF2-40B4-BE49-F238E27FC236}">
                <a16:creationId xmlns:a16="http://schemas.microsoft.com/office/drawing/2014/main" id="{56EC80E6-6207-CA46-914E-C9FFA0CFE7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1226" y="4068285"/>
            <a:ext cx="6632259" cy="493374"/>
          </a:xfrm>
          <a:prstGeom prst="rect">
            <a:avLst/>
          </a:prstGeom>
        </p:spPr>
      </p:pic>
      <p:grpSp>
        <p:nvGrpSpPr>
          <p:cNvPr id="23" name="Gruppierung 12">
            <a:extLst>
              <a:ext uri="{FF2B5EF4-FFF2-40B4-BE49-F238E27FC236}">
                <a16:creationId xmlns:a16="http://schemas.microsoft.com/office/drawing/2014/main" id="{490D1C0B-9E7C-384B-863E-C34DEAD03595}"/>
              </a:ext>
            </a:extLst>
          </p:cNvPr>
          <p:cNvGrpSpPr/>
          <p:nvPr/>
        </p:nvGrpSpPr>
        <p:grpSpPr>
          <a:xfrm>
            <a:off x="7477325" y="3972507"/>
            <a:ext cx="1626171" cy="1374539"/>
            <a:chOff x="7744112" y="4212285"/>
            <a:chExt cx="1626171" cy="1374539"/>
          </a:xfrm>
        </p:grpSpPr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ECD5D36F-A5DE-004C-A3DE-AD260DB18AB3}"/>
                </a:ext>
              </a:extLst>
            </p:cNvPr>
            <p:cNvSpPr txBox="1"/>
            <p:nvPr/>
          </p:nvSpPr>
          <p:spPr>
            <a:xfrm>
              <a:off x="7983237" y="5002049"/>
              <a:ext cx="13870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00B050"/>
                  </a:solidFill>
                  <a:latin typeface="Noteworthy Light" panose="02000400000000000000" pitchFamily="2" charset="77"/>
                  <a:ea typeface="Noteworthy Light" panose="02000400000000000000" pitchFamily="2" charset="77"/>
                  <a:cs typeface="Handwriting - Dakota"/>
                </a:rPr>
                <a:t>Pairs </a:t>
              </a:r>
              <a:r>
                <a:rPr lang="de-DE" sz="1600" dirty="0" err="1">
                  <a:solidFill>
                    <a:srgbClr val="00B050"/>
                  </a:solidFill>
                  <a:latin typeface="Noteworthy Light" panose="02000400000000000000" pitchFamily="2" charset="77"/>
                  <a:ea typeface="Noteworthy Light" panose="02000400000000000000" pitchFamily="2" charset="77"/>
                  <a:cs typeface="Handwriting - Dakota"/>
                </a:rPr>
                <a:t>of</a:t>
              </a:r>
              <a:r>
                <a:rPr lang="de-DE" sz="1600" dirty="0">
                  <a:solidFill>
                    <a:srgbClr val="00B050"/>
                  </a:solidFill>
                  <a:latin typeface="Noteworthy Light" panose="02000400000000000000" pitchFamily="2" charset="77"/>
                  <a:ea typeface="Noteworthy Light" panose="02000400000000000000" pitchFamily="2" charset="77"/>
                  <a:cs typeface="Handwriting - Dakota"/>
                </a:rPr>
                <a:t> </a:t>
              </a:r>
              <a:r>
                <a:rPr lang="de-DE" sz="1600" dirty="0" err="1">
                  <a:solidFill>
                    <a:srgbClr val="00B050"/>
                  </a:solidFill>
                  <a:latin typeface="Noteworthy Light" panose="02000400000000000000" pitchFamily="2" charset="77"/>
                  <a:ea typeface="Noteworthy Light" panose="02000400000000000000" pitchFamily="2" charset="77"/>
                  <a:cs typeface="Handwriting - Dakota"/>
                </a:rPr>
                <a:t>pulsed</a:t>
              </a:r>
              <a:endParaRPr lang="de-DE" sz="1600" dirty="0">
                <a:solidFill>
                  <a:srgbClr val="00B050"/>
                </a:solidFill>
                <a:latin typeface="Noteworthy Light" panose="02000400000000000000" pitchFamily="2" charset="77"/>
                <a:ea typeface="Noteworthy Light" panose="02000400000000000000" pitchFamily="2" charset="77"/>
                <a:cs typeface="Handwriting - Dakota"/>
              </a:endParaRPr>
            </a:p>
            <a:p>
              <a:pPr algn="ctr"/>
              <a:r>
                <a:rPr lang="de-DE" sz="1600" dirty="0">
                  <a:solidFill>
                    <a:srgbClr val="00B050"/>
                  </a:solidFill>
                  <a:latin typeface="Noteworthy Light" panose="02000400000000000000" pitchFamily="2" charset="77"/>
                  <a:ea typeface="Noteworthy Light" panose="02000400000000000000" pitchFamily="2" charset="77"/>
                  <a:cs typeface="Handwriting - Dakota"/>
                </a:rPr>
                <a:t>temporal </a:t>
              </a:r>
              <a:r>
                <a:rPr lang="de-DE" sz="1600" dirty="0" err="1">
                  <a:solidFill>
                    <a:srgbClr val="00B050"/>
                  </a:solidFill>
                  <a:latin typeface="Noteworthy Light" panose="02000400000000000000" pitchFamily="2" charset="77"/>
                  <a:ea typeface="Noteworthy Light" panose="02000400000000000000" pitchFamily="2" charset="77"/>
                  <a:cs typeface="Handwriting - Dakota"/>
                </a:rPr>
                <a:t>modes</a:t>
              </a:r>
              <a:endParaRPr lang="de-DE" sz="1600" dirty="0">
                <a:solidFill>
                  <a:srgbClr val="00B050"/>
                </a:solidFill>
                <a:latin typeface="Noteworthy Light" panose="02000400000000000000" pitchFamily="2" charset="77"/>
                <a:ea typeface="Noteworthy Light" panose="02000400000000000000" pitchFamily="2" charset="77"/>
                <a:cs typeface="Handwriting - Dakota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E7E2353-23E0-CF4D-A7B4-AFDF4C426E28}"/>
                </a:ext>
              </a:extLst>
            </p:cNvPr>
            <p:cNvSpPr/>
            <p:nvPr/>
          </p:nvSpPr>
          <p:spPr>
            <a:xfrm rot="705140">
              <a:off x="7744112" y="4212285"/>
              <a:ext cx="936642" cy="602770"/>
            </a:xfrm>
            <a:prstGeom prst="ellipse">
              <a:avLst/>
            </a:prstGeom>
            <a:noFill/>
            <a:ln w="19050" cmpd="sng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BBD67E75-9CF9-2E4E-A476-EFBC1CE9A3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226" y="271863"/>
            <a:ext cx="1690829" cy="40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1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CE0D123-9C6D-4598-9F1D-58E9FC8CCDA1}"/>
              </a:ext>
            </a:extLst>
          </p:cNvPr>
          <p:cNvSpPr/>
          <p:nvPr/>
        </p:nvSpPr>
        <p:spPr>
          <a:xfrm>
            <a:off x="0" y="18864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Gill Sans MT" panose="020B0502020104020203" pitchFamily="34" charset="0"/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25DBFA8D-DBCA-46AE-B826-EFBE4B51888C}"/>
              </a:ext>
            </a:extLst>
          </p:cNvPr>
          <p:cNvSpPr txBox="1">
            <a:spLocks/>
          </p:cNvSpPr>
          <p:nvPr/>
        </p:nvSpPr>
        <p:spPr>
          <a:xfrm>
            <a:off x="1649760" y="214313"/>
            <a:ext cx="8892480" cy="5397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3200" dirty="0">
                <a:solidFill>
                  <a:schemeClr val="bg2"/>
                </a:solidFill>
                <a:latin typeface="Gill Sans MT" panose="020B0502020104020203" pitchFamily="34" charset="0"/>
              </a:rPr>
              <a:t>Spectral source engineering</a:t>
            </a:r>
          </a:p>
        </p:txBody>
      </p:sp>
      <p:pic>
        <p:nvPicPr>
          <p:cNvPr id="17" name="Bild 21">
            <a:extLst>
              <a:ext uri="{FF2B5EF4-FFF2-40B4-BE49-F238E27FC236}">
                <a16:creationId xmlns:a16="http://schemas.microsoft.com/office/drawing/2014/main" id="{EDFE2269-274E-614C-896D-4CA70BDAF0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3092" y="5309065"/>
            <a:ext cx="6632259" cy="493374"/>
          </a:xfrm>
          <a:prstGeom prst="rect">
            <a:avLst/>
          </a:prstGeom>
        </p:spPr>
      </p:pic>
      <p:pic>
        <p:nvPicPr>
          <p:cNvPr id="18" name="Bild 7">
            <a:extLst>
              <a:ext uri="{FF2B5EF4-FFF2-40B4-BE49-F238E27FC236}">
                <a16:creationId xmlns:a16="http://schemas.microsoft.com/office/drawing/2014/main" id="{6038FDF2-D244-9948-A249-120053CA4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371" y="2413289"/>
            <a:ext cx="2168568" cy="1366323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197CBC6-7B7F-1245-AA5B-AE86967DDD05}"/>
              </a:ext>
            </a:extLst>
          </p:cNvPr>
          <p:cNvSpPr txBox="1"/>
          <p:nvPr/>
        </p:nvSpPr>
        <p:spPr>
          <a:xfrm>
            <a:off x="553632" y="955593"/>
            <a:ext cx="55861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Dispersion </a:t>
            </a:r>
            <a:r>
              <a:rPr lang="de-DE" sz="2000" dirty="0" err="1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engineered</a:t>
            </a:r>
            <a:r>
              <a:rPr lang="de-DE" sz="2000" dirty="0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parametric</a:t>
            </a:r>
            <a:r>
              <a:rPr lang="de-DE" sz="2000" dirty="0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 down-</a:t>
            </a:r>
            <a:r>
              <a:rPr lang="de-DE" sz="2000" dirty="0" err="1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conversion</a:t>
            </a:r>
            <a:endParaRPr lang="de-DE" sz="800" dirty="0">
              <a:solidFill>
                <a:srgbClr val="000000"/>
              </a:solidFill>
              <a:latin typeface="Gill Sans MT" panose="020B0502020104020203" pitchFamily="34" charset="77"/>
              <a:cs typeface="Arial"/>
            </a:endParaRPr>
          </a:p>
          <a:p>
            <a:pPr marL="1200150" lvl="2" indent="-285750">
              <a:buFont typeface="Wingdings" charset="2"/>
              <a:buChar char="Ø"/>
            </a:pPr>
            <a:endParaRPr lang="de-DE" dirty="0">
              <a:solidFill>
                <a:srgbClr val="000090"/>
              </a:solidFill>
              <a:latin typeface="Gill Sans MT" panose="020B0502020104020203" pitchFamily="34" charset="77"/>
              <a:cs typeface="Arial"/>
            </a:endParaRPr>
          </a:p>
          <a:p>
            <a:pPr marL="1200150" lvl="2" indent="-285750">
              <a:buFont typeface="Wingdings" charset="2"/>
              <a:buChar char="Ø"/>
            </a:pPr>
            <a:r>
              <a:rPr lang="de-DE" dirty="0">
                <a:solidFill>
                  <a:srgbClr val="000090"/>
                </a:solidFill>
                <a:latin typeface="Gill Sans MT" panose="020B0502020104020203" pitchFamily="34" charset="77"/>
                <a:cs typeface="Arial"/>
              </a:rPr>
              <a:t> Control </a:t>
            </a:r>
            <a:r>
              <a:rPr lang="de-DE" dirty="0" err="1">
                <a:solidFill>
                  <a:srgbClr val="000090"/>
                </a:solidFill>
                <a:latin typeface="Gill Sans MT" panose="020B0502020104020203" pitchFamily="34" charset="77"/>
                <a:cs typeface="Arial"/>
              </a:rPr>
              <a:t>of</a:t>
            </a:r>
            <a:r>
              <a:rPr lang="de-DE" dirty="0">
                <a:solidFill>
                  <a:srgbClr val="000090"/>
                </a:solidFill>
                <a:latin typeface="Gill Sans MT" panose="020B0502020104020203" pitchFamily="34" charset="77"/>
                <a:cs typeface="Arial"/>
              </a:rPr>
              <a:t> </a:t>
            </a:r>
            <a:r>
              <a:rPr lang="de-DE" dirty="0" err="1">
                <a:solidFill>
                  <a:srgbClr val="000090"/>
                </a:solidFill>
                <a:latin typeface="Gill Sans MT" panose="020B0502020104020203" pitchFamily="34" charset="77"/>
                <a:cs typeface="Arial"/>
              </a:rPr>
              <a:t>spectral</a:t>
            </a:r>
            <a:r>
              <a:rPr lang="de-DE" dirty="0">
                <a:solidFill>
                  <a:srgbClr val="000090"/>
                </a:solidFill>
                <a:latin typeface="Gill Sans MT" panose="020B0502020104020203" pitchFamily="34" charset="77"/>
                <a:cs typeface="Arial"/>
              </a:rPr>
              <a:t> </a:t>
            </a:r>
            <a:r>
              <a:rPr lang="de-DE" dirty="0" err="1">
                <a:solidFill>
                  <a:srgbClr val="000090"/>
                </a:solidFill>
                <a:latin typeface="Gill Sans MT" panose="020B0502020104020203" pitchFamily="34" charset="77"/>
                <a:cs typeface="Arial"/>
              </a:rPr>
              <a:t>correlations</a:t>
            </a:r>
            <a:endParaRPr lang="de-DE" dirty="0">
              <a:solidFill>
                <a:srgbClr val="000090"/>
              </a:solidFill>
              <a:latin typeface="Gill Sans MT" panose="020B0502020104020203" pitchFamily="34" charset="77"/>
              <a:cs typeface="Arial"/>
            </a:endParaRPr>
          </a:p>
        </p:txBody>
      </p:sp>
      <p:pic>
        <p:nvPicPr>
          <p:cNvPr id="27" name="Bild 8">
            <a:extLst>
              <a:ext uri="{FF2B5EF4-FFF2-40B4-BE49-F238E27FC236}">
                <a16:creationId xmlns:a16="http://schemas.microsoft.com/office/drawing/2014/main" id="{1C8BCE79-E3DD-2A4F-BED1-58CA68B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092" y="2058219"/>
            <a:ext cx="4931410" cy="2139411"/>
          </a:xfrm>
          <a:prstGeom prst="rect">
            <a:avLst/>
          </a:prstGeom>
        </p:spPr>
      </p:pic>
      <p:grpSp>
        <p:nvGrpSpPr>
          <p:cNvPr id="28" name="Gruppierung 12">
            <a:extLst>
              <a:ext uri="{FF2B5EF4-FFF2-40B4-BE49-F238E27FC236}">
                <a16:creationId xmlns:a16="http://schemas.microsoft.com/office/drawing/2014/main" id="{2F9F0147-F587-2649-BAB2-17C2AE7FB4F5}"/>
              </a:ext>
            </a:extLst>
          </p:cNvPr>
          <p:cNvGrpSpPr/>
          <p:nvPr/>
        </p:nvGrpSpPr>
        <p:grpSpPr>
          <a:xfrm>
            <a:off x="7985874" y="4651419"/>
            <a:ext cx="2111829" cy="1176402"/>
            <a:chOff x="6798653" y="2783264"/>
            <a:chExt cx="2111829" cy="1176402"/>
          </a:xfrm>
        </p:grpSpPr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6A986EA1-E136-BD47-9951-31F2E4C15E9A}"/>
                </a:ext>
              </a:extLst>
            </p:cNvPr>
            <p:cNvSpPr txBox="1"/>
            <p:nvPr/>
          </p:nvSpPr>
          <p:spPr>
            <a:xfrm rot="286660">
              <a:off x="7374741" y="2783264"/>
              <a:ext cx="15357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>
                  <a:solidFill>
                    <a:srgbClr val="00B050"/>
                  </a:solidFill>
                  <a:latin typeface="Noteworthy Light" panose="02000400000000000000" pitchFamily="2" charset="77"/>
                  <a:ea typeface="Noteworthy Light" panose="02000400000000000000" pitchFamily="2" charset="77"/>
                  <a:cs typeface="Handwriting - Dakota"/>
                </a:rPr>
                <a:t>Pairs </a:t>
              </a:r>
              <a:r>
                <a:rPr lang="de-DE" dirty="0" err="1">
                  <a:solidFill>
                    <a:srgbClr val="00B050"/>
                  </a:solidFill>
                  <a:latin typeface="Noteworthy Light" panose="02000400000000000000" pitchFamily="2" charset="77"/>
                  <a:ea typeface="Noteworthy Light" panose="02000400000000000000" pitchFamily="2" charset="77"/>
                  <a:cs typeface="Handwriting - Dakota"/>
                </a:rPr>
                <a:t>of</a:t>
              </a:r>
              <a:endParaRPr lang="de-DE" dirty="0">
                <a:solidFill>
                  <a:srgbClr val="00B050"/>
                </a:solidFill>
                <a:latin typeface="Noteworthy Light" panose="02000400000000000000" pitchFamily="2" charset="77"/>
                <a:ea typeface="Noteworthy Light" panose="02000400000000000000" pitchFamily="2" charset="77"/>
                <a:cs typeface="Handwriting - Dakota"/>
              </a:endParaRPr>
            </a:p>
            <a:p>
              <a:pPr algn="ctr"/>
              <a:r>
                <a:rPr lang="de-DE" dirty="0">
                  <a:solidFill>
                    <a:srgbClr val="00B050"/>
                  </a:solidFill>
                  <a:latin typeface="Noteworthy Light" panose="02000400000000000000" pitchFamily="2" charset="77"/>
                  <a:ea typeface="Noteworthy Light" panose="02000400000000000000" pitchFamily="2" charset="77"/>
                  <a:cs typeface="Handwriting - Dakota"/>
                </a:rPr>
                <a:t>temporal </a:t>
              </a:r>
              <a:r>
                <a:rPr lang="de-DE" dirty="0" err="1">
                  <a:solidFill>
                    <a:srgbClr val="00B050"/>
                  </a:solidFill>
                  <a:latin typeface="Noteworthy Light" panose="02000400000000000000" pitchFamily="2" charset="77"/>
                  <a:ea typeface="Noteworthy Light" panose="02000400000000000000" pitchFamily="2" charset="77"/>
                  <a:cs typeface="Handwriting - Dakota"/>
                </a:rPr>
                <a:t>modes</a:t>
              </a:r>
              <a:endParaRPr lang="de-DE" dirty="0">
                <a:solidFill>
                  <a:srgbClr val="00B050"/>
                </a:solidFill>
                <a:latin typeface="Noteworthy Light" panose="02000400000000000000" pitchFamily="2" charset="77"/>
                <a:ea typeface="Noteworthy Light" panose="02000400000000000000" pitchFamily="2" charset="77"/>
                <a:cs typeface="Handwriting - Dakota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EC4D13C-5282-A44D-9348-D64F9FB37BB4}"/>
                </a:ext>
              </a:extLst>
            </p:cNvPr>
            <p:cNvSpPr/>
            <p:nvPr/>
          </p:nvSpPr>
          <p:spPr>
            <a:xfrm rot="705140">
              <a:off x="6798653" y="3356896"/>
              <a:ext cx="936642" cy="602770"/>
            </a:xfrm>
            <a:prstGeom prst="ellipse">
              <a:avLst/>
            </a:prstGeom>
            <a:noFill/>
            <a:ln w="19050" cmpd="sng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1" name="Gruppierung 19">
            <a:extLst>
              <a:ext uri="{FF2B5EF4-FFF2-40B4-BE49-F238E27FC236}">
                <a16:creationId xmlns:a16="http://schemas.microsoft.com/office/drawing/2014/main" id="{9FE85A86-2DE7-0249-826F-DE2C0E4F806D}"/>
              </a:ext>
            </a:extLst>
          </p:cNvPr>
          <p:cNvGrpSpPr/>
          <p:nvPr/>
        </p:nvGrpSpPr>
        <p:grpSpPr>
          <a:xfrm>
            <a:off x="6387811" y="2134002"/>
            <a:ext cx="768202" cy="2246381"/>
            <a:chOff x="5016211" y="1482043"/>
            <a:chExt cx="768202" cy="2246381"/>
          </a:xfrm>
        </p:grpSpPr>
        <p:sp>
          <p:nvSpPr>
            <p:cNvPr id="32" name="Freihandform 31">
              <a:extLst>
                <a:ext uri="{FF2B5EF4-FFF2-40B4-BE49-F238E27FC236}">
                  <a16:creationId xmlns:a16="http://schemas.microsoft.com/office/drawing/2014/main" id="{1BC992F5-DB8F-3C42-A5A7-8DD9A1A64533}"/>
                </a:ext>
              </a:extLst>
            </p:cNvPr>
            <p:cNvSpPr/>
            <p:nvPr/>
          </p:nvSpPr>
          <p:spPr>
            <a:xfrm>
              <a:off x="5016211" y="1496407"/>
              <a:ext cx="744092" cy="2232017"/>
            </a:xfrm>
            <a:custGeom>
              <a:avLst/>
              <a:gdLst>
                <a:gd name="connsiteX0" fmla="*/ 0 w 744092"/>
                <a:gd name="connsiteY0" fmla="*/ 0 h 2232017"/>
                <a:gd name="connsiteX1" fmla="*/ 269412 w 744092"/>
                <a:gd name="connsiteY1" fmla="*/ 1026215 h 2232017"/>
                <a:gd name="connsiteX2" fmla="*/ 744092 w 744092"/>
                <a:gd name="connsiteY2" fmla="*/ 2232017 h 223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4092" h="2232017">
                  <a:moveTo>
                    <a:pt x="0" y="0"/>
                  </a:moveTo>
                  <a:cubicBezTo>
                    <a:pt x="72698" y="327106"/>
                    <a:pt x="145397" y="654212"/>
                    <a:pt x="269412" y="1026215"/>
                  </a:cubicBezTo>
                  <a:cubicBezTo>
                    <a:pt x="393427" y="1398218"/>
                    <a:pt x="744092" y="2232017"/>
                    <a:pt x="744092" y="2232017"/>
                  </a:cubicBezTo>
                </a:path>
              </a:pathLst>
            </a:custGeom>
            <a:ln w="2857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Freihandform 32">
              <a:extLst>
                <a:ext uri="{FF2B5EF4-FFF2-40B4-BE49-F238E27FC236}">
                  <a16:creationId xmlns:a16="http://schemas.microsoft.com/office/drawing/2014/main" id="{30D239AC-2ED6-0D48-9312-C0BBC3D560F5}"/>
                </a:ext>
              </a:extLst>
            </p:cNvPr>
            <p:cNvSpPr/>
            <p:nvPr/>
          </p:nvSpPr>
          <p:spPr>
            <a:xfrm flipV="1">
              <a:off x="5040321" y="1482043"/>
              <a:ext cx="744092" cy="2232017"/>
            </a:xfrm>
            <a:custGeom>
              <a:avLst/>
              <a:gdLst>
                <a:gd name="connsiteX0" fmla="*/ 0 w 744092"/>
                <a:gd name="connsiteY0" fmla="*/ 0 h 2232017"/>
                <a:gd name="connsiteX1" fmla="*/ 269412 w 744092"/>
                <a:gd name="connsiteY1" fmla="*/ 1026215 h 2232017"/>
                <a:gd name="connsiteX2" fmla="*/ 744092 w 744092"/>
                <a:gd name="connsiteY2" fmla="*/ 2232017 h 223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4092" h="2232017">
                  <a:moveTo>
                    <a:pt x="0" y="0"/>
                  </a:moveTo>
                  <a:cubicBezTo>
                    <a:pt x="72698" y="327106"/>
                    <a:pt x="145397" y="654212"/>
                    <a:pt x="269412" y="1026215"/>
                  </a:cubicBezTo>
                  <a:cubicBezTo>
                    <a:pt x="393427" y="1398218"/>
                    <a:pt x="744092" y="2232017"/>
                    <a:pt x="744092" y="2232017"/>
                  </a:cubicBezTo>
                </a:path>
              </a:pathLst>
            </a:custGeom>
            <a:ln w="2857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4" name="Gruppierung 28">
            <a:extLst>
              <a:ext uri="{FF2B5EF4-FFF2-40B4-BE49-F238E27FC236}">
                <a16:creationId xmlns:a16="http://schemas.microsoft.com/office/drawing/2014/main" id="{436828E9-E424-B346-B749-F7850F65EACD}"/>
              </a:ext>
            </a:extLst>
          </p:cNvPr>
          <p:cNvGrpSpPr/>
          <p:nvPr/>
        </p:nvGrpSpPr>
        <p:grpSpPr>
          <a:xfrm>
            <a:off x="8742566" y="2984028"/>
            <a:ext cx="768202" cy="838173"/>
            <a:chOff x="5016211" y="1482043"/>
            <a:chExt cx="768202" cy="2246381"/>
          </a:xfrm>
        </p:grpSpPr>
        <p:sp>
          <p:nvSpPr>
            <p:cNvPr id="35" name="Freihandform 34">
              <a:extLst>
                <a:ext uri="{FF2B5EF4-FFF2-40B4-BE49-F238E27FC236}">
                  <a16:creationId xmlns:a16="http://schemas.microsoft.com/office/drawing/2014/main" id="{7856174A-A91C-ED4E-B0B6-08C93869DF46}"/>
                </a:ext>
              </a:extLst>
            </p:cNvPr>
            <p:cNvSpPr/>
            <p:nvPr/>
          </p:nvSpPr>
          <p:spPr>
            <a:xfrm>
              <a:off x="5016211" y="1496407"/>
              <a:ext cx="744092" cy="2232017"/>
            </a:xfrm>
            <a:custGeom>
              <a:avLst/>
              <a:gdLst>
                <a:gd name="connsiteX0" fmla="*/ 0 w 744092"/>
                <a:gd name="connsiteY0" fmla="*/ 0 h 2232017"/>
                <a:gd name="connsiteX1" fmla="*/ 269412 w 744092"/>
                <a:gd name="connsiteY1" fmla="*/ 1026215 h 2232017"/>
                <a:gd name="connsiteX2" fmla="*/ 744092 w 744092"/>
                <a:gd name="connsiteY2" fmla="*/ 2232017 h 223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4092" h="2232017">
                  <a:moveTo>
                    <a:pt x="0" y="0"/>
                  </a:moveTo>
                  <a:cubicBezTo>
                    <a:pt x="72698" y="327106"/>
                    <a:pt x="145397" y="654212"/>
                    <a:pt x="269412" y="1026215"/>
                  </a:cubicBezTo>
                  <a:cubicBezTo>
                    <a:pt x="393427" y="1398218"/>
                    <a:pt x="744092" y="2232017"/>
                    <a:pt x="744092" y="2232017"/>
                  </a:cubicBezTo>
                </a:path>
              </a:pathLst>
            </a:custGeom>
            <a:ln w="2857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Freihandform 35">
              <a:extLst>
                <a:ext uri="{FF2B5EF4-FFF2-40B4-BE49-F238E27FC236}">
                  <a16:creationId xmlns:a16="http://schemas.microsoft.com/office/drawing/2014/main" id="{739C64AA-F681-144A-B5BD-86F94BBEBA18}"/>
                </a:ext>
              </a:extLst>
            </p:cNvPr>
            <p:cNvSpPr/>
            <p:nvPr/>
          </p:nvSpPr>
          <p:spPr>
            <a:xfrm flipV="1">
              <a:off x="5040321" y="1482043"/>
              <a:ext cx="744092" cy="2232017"/>
            </a:xfrm>
            <a:custGeom>
              <a:avLst/>
              <a:gdLst>
                <a:gd name="connsiteX0" fmla="*/ 0 w 744092"/>
                <a:gd name="connsiteY0" fmla="*/ 0 h 2232017"/>
                <a:gd name="connsiteX1" fmla="*/ 269412 w 744092"/>
                <a:gd name="connsiteY1" fmla="*/ 1026215 h 2232017"/>
                <a:gd name="connsiteX2" fmla="*/ 744092 w 744092"/>
                <a:gd name="connsiteY2" fmla="*/ 2232017 h 223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4092" h="2232017">
                  <a:moveTo>
                    <a:pt x="0" y="0"/>
                  </a:moveTo>
                  <a:cubicBezTo>
                    <a:pt x="72698" y="327106"/>
                    <a:pt x="145397" y="654212"/>
                    <a:pt x="269412" y="1026215"/>
                  </a:cubicBezTo>
                  <a:cubicBezTo>
                    <a:pt x="393427" y="1398218"/>
                    <a:pt x="744092" y="2232017"/>
                    <a:pt x="744092" y="2232017"/>
                  </a:cubicBezTo>
                </a:path>
              </a:pathLst>
            </a:custGeom>
            <a:ln w="2857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7" name="Gruppierung 32">
            <a:extLst>
              <a:ext uri="{FF2B5EF4-FFF2-40B4-BE49-F238E27FC236}">
                <a16:creationId xmlns:a16="http://schemas.microsoft.com/office/drawing/2014/main" id="{35A6188F-BCF0-8A4C-AE2F-DB9B9282E9B5}"/>
              </a:ext>
            </a:extLst>
          </p:cNvPr>
          <p:cNvGrpSpPr/>
          <p:nvPr/>
        </p:nvGrpSpPr>
        <p:grpSpPr>
          <a:xfrm>
            <a:off x="7268734" y="5246206"/>
            <a:ext cx="491798" cy="612495"/>
            <a:chOff x="5016211" y="1482043"/>
            <a:chExt cx="768202" cy="2246381"/>
          </a:xfrm>
        </p:grpSpPr>
        <p:sp>
          <p:nvSpPr>
            <p:cNvPr id="38" name="Freihandform 37">
              <a:extLst>
                <a:ext uri="{FF2B5EF4-FFF2-40B4-BE49-F238E27FC236}">
                  <a16:creationId xmlns:a16="http://schemas.microsoft.com/office/drawing/2014/main" id="{2F82A473-2741-0448-8FA6-DAD980ED85B5}"/>
                </a:ext>
              </a:extLst>
            </p:cNvPr>
            <p:cNvSpPr/>
            <p:nvPr/>
          </p:nvSpPr>
          <p:spPr>
            <a:xfrm>
              <a:off x="5016211" y="1496407"/>
              <a:ext cx="744092" cy="2232017"/>
            </a:xfrm>
            <a:custGeom>
              <a:avLst/>
              <a:gdLst>
                <a:gd name="connsiteX0" fmla="*/ 0 w 744092"/>
                <a:gd name="connsiteY0" fmla="*/ 0 h 2232017"/>
                <a:gd name="connsiteX1" fmla="*/ 269412 w 744092"/>
                <a:gd name="connsiteY1" fmla="*/ 1026215 h 2232017"/>
                <a:gd name="connsiteX2" fmla="*/ 744092 w 744092"/>
                <a:gd name="connsiteY2" fmla="*/ 2232017 h 223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4092" h="2232017">
                  <a:moveTo>
                    <a:pt x="0" y="0"/>
                  </a:moveTo>
                  <a:cubicBezTo>
                    <a:pt x="72698" y="327106"/>
                    <a:pt x="145397" y="654212"/>
                    <a:pt x="269412" y="1026215"/>
                  </a:cubicBezTo>
                  <a:cubicBezTo>
                    <a:pt x="393427" y="1398218"/>
                    <a:pt x="744092" y="2232017"/>
                    <a:pt x="744092" y="2232017"/>
                  </a:cubicBezTo>
                </a:path>
              </a:pathLst>
            </a:custGeom>
            <a:ln w="2857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Freihandform 38">
              <a:extLst>
                <a:ext uri="{FF2B5EF4-FFF2-40B4-BE49-F238E27FC236}">
                  <a16:creationId xmlns:a16="http://schemas.microsoft.com/office/drawing/2014/main" id="{853D6E04-EB27-F94B-920A-6D9CABC2E03A}"/>
                </a:ext>
              </a:extLst>
            </p:cNvPr>
            <p:cNvSpPr/>
            <p:nvPr/>
          </p:nvSpPr>
          <p:spPr>
            <a:xfrm flipV="1">
              <a:off x="5040321" y="1482043"/>
              <a:ext cx="744092" cy="2232017"/>
            </a:xfrm>
            <a:custGeom>
              <a:avLst/>
              <a:gdLst>
                <a:gd name="connsiteX0" fmla="*/ 0 w 744092"/>
                <a:gd name="connsiteY0" fmla="*/ 0 h 2232017"/>
                <a:gd name="connsiteX1" fmla="*/ 269412 w 744092"/>
                <a:gd name="connsiteY1" fmla="*/ 1026215 h 2232017"/>
                <a:gd name="connsiteX2" fmla="*/ 744092 w 744092"/>
                <a:gd name="connsiteY2" fmla="*/ 2232017 h 223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4092" h="2232017">
                  <a:moveTo>
                    <a:pt x="0" y="0"/>
                  </a:moveTo>
                  <a:cubicBezTo>
                    <a:pt x="72698" y="327106"/>
                    <a:pt x="145397" y="654212"/>
                    <a:pt x="269412" y="1026215"/>
                  </a:cubicBezTo>
                  <a:cubicBezTo>
                    <a:pt x="393427" y="1398218"/>
                    <a:pt x="744092" y="2232017"/>
                    <a:pt x="744092" y="2232017"/>
                  </a:cubicBezTo>
                </a:path>
              </a:pathLst>
            </a:custGeom>
            <a:ln w="2857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0" name="Gruppierung 35">
            <a:extLst>
              <a:ext uri="{FF2B5EF4-FFF2-40B4-BE49-F238E27FC236}">
                <a16:creationId xmlns:a16="http://schemas.microsoft.com/office/drawing/2014/main" id="{8FA3EE31-B322-0B44-B523-213687C6DE88}"/>
              </a:ext>
            </a:extLst>
          </p:cNvPr>
          <p:cNvGrpSpPr/>
          <p:nvPr/>
        </p:nvGrpSpPr>
        <p:grpSpPr>
          <a:xfrm>
            <a:off x="3575453" y="5250122"/>
            <a:ext cx="491798" cy="612495"/>
            <a:chOff x="5016211" y="1482043"/>
            <a:chExt cx="768202" cy="2246381"/>
          </a:xfrm>
        </p:grpSpPr>
        <p:sp>
          <p:nvSpPr>
            <p:cNvPr id="41" name="Freihandform 40">
              <a:extLst>
                <a:ext uri="{FF2B5EF4-FFF2-40B4-BE49-F238E27FC236}">
                  <a16:creationId xmlns:a16="http://schemas.microsoft.com/office/drawing/2014/main" id="{E053D805-CBA5-DE48-BD17-DF59D5C60205}"/>
                </a:ext>
              </a:extLst>
            </p:cNvPr>
            <p:cNvSpPr/>
            <p:nvPr/>
          </p:nvSpPr>
          <p:spPr>
            <a:xfrm>
              <a:off x="5016211" y="1496407"/>
              <a:ext cx="744092" cy="2232017"/>
            </a:xfrm>
            <a:custGeom>
              <a:avLst/>
              <a:gdLst>
                <a:gd name="connsiteX0" fmla="*/ 0 w 744092"/>
                <a:gd name="connsiteY0" fmla="*/ 0 h 2232017"/>
                <a:gd name="connsiteX1" fmla="*/ 269412 w 744092"/>
                <a:gd name="connsiteY1" fmla="*/ 1026215 h 2232017"/>
                <a:gd name="connsiteX2" fmla="*/ 744092 w 744092"/>
                <a:gd name="connsiteY2" fmla="*/ 2232017 h 223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4092" h="2232017">
                  <a:moveTo>
                    <a:pt x="0" y="0"/>
                  </a:moveTo>
                  <a:cubicBezTo>
                    <a:pt x="72698" y="327106"/>
                    <a:pt x="145397" y="654212"/>
                    <a:pt x="269412" y="1026215"/>
                  </a:cubicBezTo>
                  <a:cubicBezTo>
                    <a:pt x="393427" y="1398218"/>
                    <a:pt x="744092" y="2232017"/>
                    <a:pt x="744092" y="2232017"/>
                  </a:cubicBezTo>
                </a:path>
              </a:pathLst>
            </a:custGeom>
            <a:ln w="28575" cmpd="sng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Freihandform 41">
              <a:extLst>
                <a:ext uri="{FF2B5EF4-FFF2-40B4-BE49-F238E27FC236}">
                  <a16:creationId xmlns:a16="http://schemas.microsoft.com/office/drawing/2014/main" id="{964FFBC8-088C-A544-8927-75AD0509F6C3}"/>
                </a:ext>
              </a:extLst>
            </p:cNvPr>
            <p:cNvSpPr/>
            <p:nvPr/>
          </p:nvSpPr>
          <p:spPr>
            <a:xfrm flipV="1">
              <a:off x="5040321" y="1482043"/>
              <a:ext cx="744092" cy="2232017"/>
            </a:xfrm>
            <a:custGeom>
              <a:avLst/>
              <a:gdLst>
                <a:gd name="connsiteX0" fmla="*/ 0 w 744092"/>
                <a:gd name="connsiteY0" fmla="*/ 0 h 2232017"/>
                <a:gd name="connsiteX1" fmla="*/ 269412 w 744092"/>
                <a:gd name="connsiteY1" fmla="*/ 1026215 h 2232017"/>
                <a:gd name="connsiteX2" fmla="*/ 744092 w 744092"/>
                <a:gd name="connsiteY2" fmla="*/ 2232017 h 223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4092" h="2232017">
                  <a:moveTo>
                    <a:pt x="0" y="0"/>
                  </a:moveTo>
                  <a:cubicBezTo>
                    <a:pt x="72698" y="327106"/>
                    <a:pt x="145397" y="654212"/>
                    <a:pt x="269412" y="1026215"/>
                  </a:cubicBezTo>
                  <a:cubicBezTo>
                    <a:pt x="393427" y="1398218"/>
                    <a:pt x="744092" y="2232017"/>
                    <a:pt x="744092" y="2232017"/>
                  </a:cubicBezTo>
                </a:path>
              </a:pathLst>
            </a:custGeom>
            <a:ln w="28575" cmpd="sng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3" name="Textfeld 42">
            <a:extLst>
              <a:ext uri="{FF2B5EF4-FFF2-40B4-BE49-F238E27FC236}">
                <a16:creationId xmlns:a16="http://schemas.microsoft.com/office/drawing/2014/main" id="{86FA7C90-A59F-9940-9597-024226C736F0}"/>
              </a:ext>
            </a:extLst>
          </p:cNvPr>
          <p:cNvSpPr txBox="1"/>
          <p:nvPr/>
        </p:nvSpPr>
        <p:spPr>
          <a:xfrm>
            <a:off x="314703" y="6482348"/>
            <a:ext cx="11028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Mosley, et al, Phys. </a:t>
            </a:r>
            <a:r>
              <a:rPr lang="de-DE" sz="1400" dirty="0" err="1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Rev</a:t>
            </a:r>
            <a:r>
              <a:rPr lang="de-DE" sz="1400" dirty="0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. </a:t>
            </a:r>
            <a:r>
              <a:rPr lang="de-DE" sz="1400" dirty="0" err="1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Lett</a:t>
            </a:r>
            <a:r>
              <a:rPr lang="de-DE" sz="1400" dirty="0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. 100, 133601 (2008);		  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4A7BB399-7B24-A446-BA8A-F3CC6188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226" y="271863"/>
            <a:ext cx="1690829" cy="40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feld 18">
            <a:extLst>
              <a:ext uri="{FF2B5EF4-FFF2-40B4-BE49-F238E27FC236}">
                <a16:creationId xmlns:a16="http://schemas.microsoft.com/office/drawing/2014/main" id="{7197CBC6-7B7F-1245-AA5B-AE86967DDD05}"/>
              </a:ext>
            </a:extLst>
          </p:cNvPr>
          <p:cNvSpPr txBox="1"/>
          <p:nvPr/>
        </p:nvSpPr>
        <p:spPr>
          <a:xfrm>
            <a:off x="502832" y="424203"/>
            <a:ext cx="55861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Dispersion </a:t>
            </a:r>
            <a:r>
              <a:rPr lang="de-DE" sz="2000" dirty="0" err="1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engineered</a:t>
            </a:r>
            <a:r>
              <a:rPr lang="de-DE" sz="2000" dirty="0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parametric</a:t>
            </a:r>
            <a:r>
              <a:rPr lang="de-DE" sz="2000" dirty="0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 down-</a:t>
            </a:r>
            <a:r>
              <a:rPr lang="de-DE" sz="2000" dirty="0" err="1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conversion</a:t>
            </a:r>
            <a:endParaRPr lang="de-DE" sz="800" dirty="0">
              <a:solidFill>
                <a:srgbClr val="000000"/>
              </a:solidFill>
              <a:latin typeface="Gill Sans MT" panose="020B0502020104020203" pitchFamily="34" charset="77"/>
              <a:cs typeface="Arial"/>
            </a:endParaRPr>
          </a:p>
          <a:p>
            <a:pPr marL="1200150" lvl="2" indent="-285750">
              <a:buFont typeface="Wingdings" charset="2"/>
              <a:buChar char="Ø"/>
            </a:pPr>
            <a:endParaRPr lang="de-DE" dirty="0">
              <a:solidFill>
                <a:srgbClr val="000090"/>
              </a:solidFill>
              <a:latin typeface="Gill Sans MT" panose="020B0502020104020203" pitchFamily="34" charset="77"/>
              <a:cs typeface="Arial"/>
            </a:endParaRPr>
          </a:p>
          <a:p>
            <a:pPr marL="1200150" lvl="2" indent="-285750">
              <a:buFont typeface="Wingdings" charset="2"/>
              <a:buChar char="Ø"/>
            </a:pPr>
            <a:r>
              <a:rPr lang="de-DE" dirty="0">
                <a:solidFill>
                  <a:srgbClr val="000090"/>
                </a:solidFill>
                <a:latin typeface="Gill Sans MT" panose="020B0502020104020203" pitchFamily="34" charset="77"/>
                <a:cs typeface="Arial"/>
              </a:rPr>
              <a:t> Control </a:t>
            </a:r>
            <a:r>
              <a:rPr lang="de-DE" dirty="0" err="1">
                <a:solidFill>
                  <a:srgbClr val="000090"/>
                </a:solidFill>
                <a:latin typeface="Gill Sans MT" panose="020B0502020104020203" pitchFamily="34" charset="77"/>
                <a:cs typeface="Arial"/>
              </a:rPr>
              <a:t>of</a:t>
            </a:r>
            <a:r>
              <a:rPr lang="de-DE" dirty="0">
                <a:solidFill>
                  <a:srgbClr val="000090"/>
                </a:solidFill>
                <a:latin typeface="Gill Sans MT" panose="020B0502020104020203" pitchFamily="34" charset="77"/>
                <a:cs typeface="Arial"/>
              </a:rPr>
              <a:t> </a:t>
            </a:r>
            <a:r>
              <a:rPr lang="de-DE" dirty="0" err="1">
                <a:solidFill>
                  <a:srgbClr val="000090"/>
                </a:solidFill>
                <a:latin typeface="Gill Sans MT" panose="020B0502020104020203" pitchFamily="34" charset="77"/>
                <a:cs typeface="Arial"/>
              </a:rPr>
              <a:t>spectral</a:t>
            </a:r>
            <a:r>
              <a:rPr lang="de-DE" dirty="0">
                <a:solidFill>
                  <a:srgbClr val="000090"/>
                </a:solidFill>
                <a:latin typeface="Gill Sans MT" panose="020B0502020104020203" pitchFamily="34" charset="77"/>
                <a:cs typeface="Arial"/>
              </a:rPr>
              <a:t> </a:t>
            </a:r>
            <a:r>
              <a:rPr lang="de-DE" dirty="0" err="1">
                <a:solidFill>
                  <a:srgbClr val="000090"/>
                </a:solidFill>
                <a:latin typeface="Gill Sans MT" panose="020B0502020104020203" pitchFamily="34" charset="77"/>
                <a:cs typeface="Arial"/>
              </a:rPr>
              <a:t>correlations</a:t>
            </a:r>
            <a:endParaRPr lang="de-DE" dirty="0">
              <a:solidFill>
                <a:srgbClr val="000090"/>
              </a:solidFill>
              <a:latin typeface="Gill Sans MT" panose="020B0502020104020203" pitchFamily="34" charset="77"/>
              <a:cs typeface="Arial"/>
            </a:endParaRPr>
          </a:p>
        </p:txBody>
      </p:sp>
      <p:pic>
        <p:nvPicPr>
          <p:cNvPr id="25" name="Bild 22" descr="jsi_dcorr.eps">
            <a:extLst>
              <a:ext uri="{FF2B5EF4-FFF2-40B4-BE49-F238E27FC236}">
                <a16:creationId xmlns:a16="http://schemas.microsoft.com/office/drawing/2014/main" id="{DC99D7EF-2243-9B4D-9061-CC6AADA6C1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192"/>
          <a:stretch/>
        </p:blipFill>
        <p:spPr>
          <a:xfrm>
            <a:off x="9549702" y="1140344"/>
            <a:ext cx="1998329" cy="1788311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A45779A0-6CEA-B34A-AC84-38968D2984B4}"/>
              </a:ext>
            </a:extLst>
          </p:cNvPr>
          <p:cNvSpPr txBox="1"/>
          <p:nvPr/>
        </p:nvSpPr>
        <p:spPr>
          <a:xfrm>
            <a:off x="397249" y="6479270"/>
            <a:ext cx="7987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Gill Sans MT" panose="020B0502020104020203" pitchFamily="34" charset="77"/>
                <a:cs typeface="Arial"/>
              </a:rPr>
              <a:t>Eckstein, et al, Phys. </a:t>
            </a:r>
            <a:r>
              <a:rPr lang="de-DE" sz="1400" dirty="0" err="1">
                <a:latin typeface="Gill Sans MT" panose="020B0502020104020203" pitchFamily="34" charset="77"/>
                <a:cs typeface="Arial"/>
              </a:rPr>
              <a:t>Rev</a:t>
            </a:r>
            <a:r>
              <a:rPr lang="de-DE" sz="1400" dirty="0">
                <a:latin typeface="Gill Sans MT" panose="020B0502020104020203" pitchFamily="34" charset="77"/>
                <a:cs typeface="Arial"/>
              </a:rPr>
              <a:t>. </a:t>
            </a:r>
            <a:r>
              <a:rPr lang="de-DE" sz="1400" dirty="0" err="1">
                <a:latin typeface="Gill Sans MT" panose="020B0502020104020203" pitchFamily="34" charset="77"/>
                <a:cs typeface="Arial"/>
              </a:rPr>
              <a:t>Lett</a:t>
            </a:r>
            <a:r>
              <a:rPr lang="de-DE" sz="1400" dirty="0">
                <a:latin typeface="Gill Sans MT" panose="020B0502020104020203" pitchFamily="34" charset="77"/>
                <a:cs typeface="Arial"/>
              </a:rPr>
              <a:t>. 106, 013603 (2011);</a:t>
            </a:r>
            <a:endParaRPr lang="fr-FR" sz="1400" dirty="0">
              <a:latin typeface="Gill Sans MT" panose="020B0502020104020203" pitchFamily="34" charset="77"/>
              <a:cs typeface="Arial"/>
            </a:endParaRPr>
          </a:p>
        </p:txBody>
      </p:sp>
      <p:pic>
        <p:nvPicPr>
          <p:cNvPr id="44" name="Bild 12" descr="IMG_0700.jpg">
            <a:extLst>
              <a:ext uri="{FF2B5EF4-FFF2-40B4-BE49-F238E27FC236}">
                <a16:creationId xmlns:a16="http://schemas.microsoft.com/office/drawing/2014/main" id="{81BF8A63-FFCA-BA45-933F-2C09D4F3C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72" y="4319270"/>
            <a:ext cx="1699289" cy="2160000"/>
          </a:xfrm>
          <a:prstGeom prst="rect">
            <a:avLst/>
          </a:prstGeom>
        </p:spPr>
      </p:pic>
      <p:pic>
        <p:nvPicPr>
          <p:cNvPr id="45" name="Bild 15">
            <a:extLst>
              <a:ext uri="{FF2B5EF4-FFF2-40B4-BE49-F238E27FC236}">
                <a16:creationId xmlns:a16="http://schemas.microsoft.com/office/drawing/2014/main" id="{187807DD-6846-6E4B-B18A-287973E0A1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592" y="2034499"/>
            <a:ext cx="2623969" cy="1653252"/>
          </a:xfrm>
          <a:prstGeom prst="rect">
            <a:avLst/>
          </a:prstGeom>
        </p:spPr>
      </p:pic>
      <p:pic>
        <p:nvPicPr>
          <p:cNvPr id="46" name="Bild 16">
            <a:extLst>
              <a:ext uri="{FF2B5EF4-FFF2-40B4-BE49-F238E27FC236}">
                <a16:creationId xmlns:a16="http://schemas.microsoft.com/office/drawing/2014/main" id="{9693A7F4-5001-5B44-A126-CA85BFBCF3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38" y="2274237"/>
            <a:ext cx="4751584" cy="2101040"/>
          </a:xfrm>
          <a:prstGeom prst="rect">
            <a:avLst/>
          </a:prstGeom>
        </p:spPr>
      </p:pic>
      <p:pic>
        <p:nvPicPr>
          <p:cNvPr id="47" name="Bild 17">
            <a:extLst>
              <a:ext uri="{FF2B5EF4-FFF2-40B4-BE49-F238E27FC236}">
                <a16:creationId xmlns:a16="http://schemas.microsoft.com/office/drawing/2014/main" id="{32C4D9CE-BECE-F346-9815-A5E3B1E235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682" y="618780"/>
            <a:ext cx="2467940" cy="351395"/>
          </a:xfrm>
          <a:prstGeom prst="rect">
            <a:avLst/>
          </a:prstGeom>
        </p:spPr>
      </p:pic>
      <p:sp>
        <p:nvSpPr>
          <p:cNvPr id="48" name="Rechteck 47">
            <a:extLst>
              <a:ext uri="{FF2B5EF4-FFF2-40B4-BE49-F238E27FC236}">
                <a16:creationId xmlns:a16="http://schemas.microsoft.com/office/drawing/2014/main" id="{745EA127-8B58-7949-86B6-5918150E8204}"/>
              </a:ext>
            </a:extLst>
          </p:cNvPr>
          <p:cNvSpPr/>
          <p:nvPr/>
        </p:nvSpPr>
        <p:spPr>
          <a:xfrm>
            <a:off x="6654006" y="508630"/>
            <a:ext cx="2847292" cy="571696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42680B94-23C9-B945-BE37-055ABA77741C}"/>
              </a:ext>
            </a:extLst>
          </p:cNvPr>
          <p:cNvSpPr/>
          <p:nvPr/>
        </p:nvSpPr>
        <p:spPr>
          <a:xfrm>
            <a:off x="5424525" y="5424804"/>
            <a:ext cx="26531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GB" dirty="0">
                <a:latin typeface="Gill Sans MT" panose="020B0502020104020203" pitchFamily="34" charset="77"/>
                <a:cs typeface="Arial"/>
              </a:rPr>
              <a:t>type-II PDC @ 1,5 µm</a:t>
            </a:r>
          </a:p>
          <a:p>
            <a:pPr marL="0" indent="0" algn="r">
              <a:buNone/>
            </a:pPr>
            <a:r>
              <a:rPr lang="en-GB" dirty="0">
                <a:latin typeface="Gill Sans MT" panose="020B0502020104020203" pitchFamily="34" charset="77"/>
                <a:cs typeface="Arial"/>
              </a:rPr>
              <a:t>in KTP wave-guide</a:t>
            </a:r>
            <a:endParaRPr lang="en-GB" sz="800" dirty="0">
              <a:latin typeface="Gill Sans MT" panose="020B0502020104020203" pitchFamily="34" charset="77"/>
              <a:cs typeface="Arial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E4C4FD7-826B-1640-964D-59C1AAE5A86A}"/>
              </a:ext>
            </a:extLst>
          </p:cNvPr>
          <p:cNvSpPr/>
          <p:nvPr/>
        </p:nvSpPr>
        <p:spPr>
          <a:xfrm rot="20353852">
            <a:off x="2796757" y="2137894"/>
            <a:ext cx="6728291" cy="26312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r>
              <a:rPr lang="en-GB" sz="3200" dirty="0">
                <a:latin typeface="Gill Sans MT" panose="020B0502020104020203" pitchFamily="34" charset="77"/>
              </a:rPr>
              <a:t>Ideal PDC source for integrated network with multiple channels:</a:t>
            </a:r>
          </a:p>
          <a:p>
            <a:pPr marL="457200" indent="-457200">
              <a:buFontTx/>
              <a:buChar char="-"/>
            </a:pPr>
            <a:r>
              <a:rPr lang="en-GB" sz="3200" dirty="0">
                <a:latin typeface="Gill Sans MT" panose="020B0502020104020203" pitchFamily="34" charset="77"/>
              </a:rPr>
              <a:t>Pulsed light: synchronization</a:t>
            </a:r>
          </a:p>
          <a:p>
            <a:pPr marL="457200" indent="-457200">
              <a:buFontTx/>
              <a:buChar char="-"/>
            </a:pPr>
            <a:r>
              <a:rPr lang="en-GB" sz="3200" dirty="0">
                <a:latin typeface="Gill Sans MT" panose="020B0502020104020203" pitchFamily="34" charset="77"/>
              </a:rPr>
              <a:t>High purity</a:t>
            </a:r>
          </a:p>
          <a:p>
            <a:pPr marL="457200" indent="-457200">
              <a:buFontTx/>
              <a:buChar char="-"/>
            </a:pPr>
            <a:r>
              <a:rPr lang="en-GB" sz="3200" dirty="0">
                <a:latin typeface="Gill Sans MT" panose="020B0502020104020203" pitchFamily="34" charset="77"/>
              </a:rPr>
              <a:t>High </a:t>
            </a:r>
            <a:r>
              <a:rPr lang="en-GB" sz="3200" dirty="0" err="1">
                <a:latin typeface="Gill Sans MT" panose="020B0502020104020203" pitchFamily="34" charset="77"/>
              </a:rPr>
              <a:t>brigthness</a:t>
            </a:r>
            <a:endParaRPr lang="en-GB" sz="3200" dirty="0">
              <a:latin typeface="Gill Sans MT" panose="020B0502020104020203" pitchFamily="34" charset="77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FC48126-F146-4040-954E-0A5BAFE05D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120" y="338453"/>
            <a:ext cx="2026688" cy="4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2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CE0D123-9C6D-4598-9F1D-58E9FC8CCDA1}"/>
              </a:ext>
            </a:extLst>
          </p:cNvPr>
          <p:cNvSpPr/>
          <p:nvPr/>
        </p:nvSpPr>
        <p:spPr>
          <a:xfrm>
            <a:off x="0" y="18864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Gill Sans MT" panose="020B0502020104020203" pitchFamily="34" charset="0"/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25DBFA8D-DBCA-46AE-B826-EFBE4B51888C}"/>
              </a:ext>
            </a:extLst>
          </p:cNvPr>
          <p:cNvSpPr txBox="1">
            <a:spLocks/>
          </p:cNvSpPr>
          <p:nvPr/>
        </p:nvSpPr>
        <p:spPr>
          <a:xfrm>
            <a:off x="1649760" y="214313"/>
            <a:ext cx="8892480" cy="5397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3200" dirty="0" err="1">
                <a:solidFill>
                  <a:schemeClr val="bg2"/>
                </a:solidFill>
                <a:latin typeface="Gill Sans MT" panose="020B0502020104020203" pitchFamily="34" charset="0"/>
              </a:rPr>
              <a:t>Orchestring</a:t>
            </a:r>
            <a:r>
              <a:rPr lang="en-GB" sz="3200" dirty="0">
                <a:solidFill>
                  <a:schemeClr val="bg2"/>
                </a:solidFill>
                <a:latin typeface="Gill Sans MT" panose="020B0502020104020203" pitchFamily="34" charset="0"/>
              </a:rPr>
              <a:t> TMs</a:t>
            </a:r>
          </a:p>
        </p:txBody>
      </p:sp>
      <p:pic>
        <p:nvPicPr>
          <p:cNvPr id="24" name="Picture 27">
            <a:extLst>
              <a:ext uri="{FF2B5EF4-FFF2-40B4-BE49-F238E27FC236}">
                <a16:creationId xmlns:a16="http://schemas.microsoft.com/office/drawing/2014/main" id="{387226E4-EC1D-8840-AF45-29F9133C4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769" y="897216"/>
            <a:ext cx="9810500" cy="590592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AE1EAFCA-E6D8-564D-8D71-AD99BDF8287D}"/>
              </a:ext>
            </a:extLst>
          </p:cNvPr>
          <p:cNvSpPr/>
          <p:nvPr/>
        </p:nvSpPr>
        <p:spPr>
          <a:xfrm>
            <a:off x="1166328" y="915489"/>
            <a:ext cx="10097381" cy="101620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feld 21">
            <a:extLst>
              <a:ext uri="{FF2B5EF4-FFF2-40B4-BE49-F238E27FC236}">
                <a16:creationId xmlns:a16="http://schemas.microsoft.com/office/drawing/2014/main" id="{D77FA17D-DE6C-CC4A-8D76-9A463FC4D244}"/>
              </a:ext>
            </a:extLst>
          </p:cNvPr>
          <p:cNvSpPr txBox="1"/>
          <p:nvPr/>
        </p:nvSpPr>
        <p:spPr>
          <a:xfrm>
            <a:off x="4995231" y="6550223"/>
            <a:ext cx="6248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>
                <a:latin typeface="Gill Sans MT" panose="020B0502020104020203" pitchFamily="34" charset="0"/>
                <a:cs typeface="Avant Garde Book BT"/>
              </a:rPr>
              <a:t>   	</a:t>
            </a:r>
            <a:r>
              <a:rPr lang="de-DE" sz="1400" dirty="0">
                <a:solidFill>
                  <a:srgbClr val="00205B"/>
                </a:solidFill>
                <a:latin typeface="Gill Sans MT" panose="020B0502020104020203" pitchFamily="34" charset="0"/>
                <a:cs typeface="Avant Garde Book BT"/>
              </a:rPr>
              <a:t>J. Gil-Lopez et al. , in </a:t>
            </a:r>
            <a:r>
              <a:rPr lang="de-DE" sz="1400" dirty="0" err="1">
                <a:solidFill>
                  <a:srgbClr val="00205B"/>
                </a:solidFill>
                <a:latin typeface="Gill Sans MT" panose="020B0502020104020203" pitchFamily="34" charset="0"/>
                <a:cs typeface="Avant Garde Book BT"/>
              </a:rPr>
              <a:t>preparation</a:t>
            </a:r>
            <a:endParaRPr lang="de-DE" sz="1400" dirty="0">
              <a:solidFill>
                <a:srgbClr val="00205B"/>
              </a:solidFill>
              <a:latin typeface="Gill Sans MT" panose="020B0502020104020203" pitchFamily="34" charset="0"/>
              <a:cs typeface="Avant Garde Book BT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110913B-17A1-BE48-9287-DB0016F74DD1}"/>
              </a:ext>
            </a:extLst>
          </p:cNvPr>
          <p:cNvSpPr txBox="1"/>
          <p:nvPr/>
        </p:nvSpPr>
        <p:spPr>
          <a:xfrm>
            <a:off x="1530486" y="5943599"/>
            <a:ext cx="199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source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engineering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024BCCC-01E6-E141-B127-56DC3025885E}"/>
              </a:ext>
            </a:extLst>
          </p:cNvPr>
          <p:cNvSpPr/>
          <p:nvPr/>
        </p:nvSpPr>
        <p:spPr>
          <a:xfrm>
            <a:off x="3952031" y="837287"/>
            <a:ext cx="7455119" cy="59932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11DF560-4495-3744-8B08-48849C209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226" y="271863"/>
            <a:ext cx="1690829" cy="40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3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CE0D123-9C6D-4598-9F1D-58E9FC8CCDA1}"/>
              </a:ext>
            </a:extLst>
          </p:cNvPr>
          <p:cNvSpPr/>
          <p:nvPr/>
        </p:nvSpPr>
        <p:spPr>
          <a:xfrm>
            <a:off x="0" y="18864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Gill Sans MT" panose="020B0502020104020203" pitchFamily="34" charset="0"/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25DBFA8D-DBCA-46AE-B826-EFBE4B51888C}"/>
              </a:ext>
            </a:extLst>
          </p:cNvPr>
          <p:cNvSpPr txBox="1">
            <a:spLocks/>
          </p:cNvSpPr>
          <p:nvPr/>
        </p:nvSpPr>
        <p:spPr>
          <a:xfrm>
            <a:off x="1649760" y="214313"/>
            <a:ext cx="8892480" cy="5397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3200" dirty="0">
                <a:solidFill>
                  <a:schemeClr val="bg2"/>
                </a:solidFill>
                <a:latin typeface="Gill Sans MT" panose="020B0502020104020203" pitchFamily="34" charset="0"/>
              </a:rPr>
              <a:t>Manipulation of TMs </a:t>
            </a:r>
          </a:p>
        </p:txBody>
      </p:sp>
      <p:pic>
        <p:nvPicPr>
          <p:cNvPr id="24" name="Picture 3" descr="U:\data\conferences\16_qcumber_report\pics\QPG3.png">
            <a:extLst>
              <a:ext uri="{FF2B5EF4-FFF2-40B4-BE49-F238E27FC236}">
                <a16:creationId xmlns:a16="http://schemas.microsoft.com/office/drawing/2014/main" id="{D5E2AA37-163A-7444-A9AF-3C6886B6B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774" y="1198786"/>
            <a:ext cx="7851526" cy="227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D0C2D9E7-EADE-154D-8016-B9F99CC4D7C7}"/>
              </a:ext>
            </a:extLst>
          </p:cNvPr>
          <p:cNvSpPr txBox="1"/>
          <p:nvPr/>
        </p:nvSpPr>
        <p:spPr>
          <a:xfrm>
            <a:off x="750398" y="1568770"/>
            <a:ext cx="2320828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de-DE" sz="2000" dirty="0">
                <a:solidFill>
                  <a:srgbClr val="CC0066"/>
                </a:solidFill>
                <a:latin typeface="Noteworthy Light" panose="02000400000000000000" pitchFamily="2" charset="77"/>
                <a:ea typeface="Noteworthy Light" panose="02000400000000000000" pitchFamily="2" charset="77"/>
                <a:cs typeface="Handwriting - Dakota"/>
              </a:rPr>
              <a:t>Temporal </a:t>
            </a:r>
            <a:r>
              <a:rPr lang="de-DE" sz="2000" dirty="0" err="1">
                <a:solidFill>
                  <a:srgbClr val="CC0066"/>
                </a:solidFill>
                <a:latin typeface="Noteworthy Light" panose="02000400000000000000" pitchFamily="2" charset="77"/>
                <a:ea typeface="Noteworthy Light" panose="02000400000000000000" pitchFamily="2" charset="77"/>
                <a:cs typeface="Handwriting - Dakota"/>
              </a:rPr>
              <a:t>modes</a:t>
            </a:r>
            <a:r>
              <a:rPr lang="de-DE" sz="2000" dirty="0">
                <a:solidFill>
                  <a:srgbClr val="CC0066"/>
                </a:solidFill>
                <a:latin typeface="Noteworthy Light" panose="02000400000000000000" pitchFamily="2" charset="77"/>
                <a:ea typeface="Noteworthy Light" panose="02000400000000000000" pitchFamily="2" charset="77"/>
                <a:cs typeface="Handwriting - Dakota"/>
              </a:rPr>
              <a:t> </a:t>
            </a:r>
          </a:p>
          <a:p>
            <a:pPr algn="ctr"/>
            <a:r>
              <a:rPr lang="de-DE" sz="2000" dirty="0" err="1">
                <a:solidFill>
                  <a:srgbClr val="CC0066"/>
                </a:solidFill>
                <a:latin typeface="Noteworthy Light" panose="02000400000000000000" pitchFamily="2" charset="77"/>
                <a:ea typeface="Noteworthy Light" panose="02000400000000000000" pitchFamily="2" charset="77"/>
                <a:cs typeface="Handwriting - Dakota"/>
              </a:rPr>
              <a:t>overlap</a:t>
            </a:r>
            <a:endParaRPr lang="de-DE" sz="2000" dirty="0">
              <a:solidFill>
                <a:srgbClr val="CC0066"/>
              </a:solidFill>
              <a:latin typeface="Noteworthy Light" panose="02000400000000000000" pitchFamily="2" charset="77"/>
              <a:ea typeface="Noteworthy Light" panose="02000400000000000000" pitchFamily="2" charset="77"/>
              <a:cs typeface="Handwriting - Dakota"/>
            </a:endParaRPr>
          </a:p>
          <a:p>
            <a:pPr algn="ctr"/>
            <a:r>
              <a:rPr lang="de-DE" sz="2000" dirty="0">
                <a:solidFill>
                  <a:srgbClr val="CC0066"/>
                </a:solidFill>
                <a:latin typeface="Noteworthy Light" panose="02000400000000000000" pitchFamily="2" charset="77"/>
                <a:ea typeface="Noteworthy Light" panose="02000400000000000000" pitchFamily="2" charset="77"/>
                <a:cs typeface="Handwriting - Dakota"/>
              </a:rPr>
              <a:t>in  </a:t>
            </a:r>
            <a:r>
              <a:rPr lang="de-DE" sz="2000" dirty="0" err="1">
                <a:solidFill>
                  <a:srgbClr val="CC0066"/>
                </a:solidFill>
                <a:latin typeface="Noteworthy Light" panose="02000400000000000000" pitchFamily="2" charset="77"/>
                <a:ea typeface="Noteworthy Light" panose="02000400000000000000" pitchFamily="2" charset="77"/>
                <a:cs typeface="Handwriting - Dakota"/>
              </a:rPr>
              <a:t>frequency</a:t>
            </a:r>
            <a:r>
              <a:rPr lang="de-DE" sz="2000" dirty="0">
                <a:solidFill>
                  <a:srgbClr val="CC0066"/>
                </a:solidFill>
                <a:latin typeface="Noteworthy Light" panose="02000400000000000000" pitchFamily="2" charset="77"/>
                <a:ea typeface="Noteworthy Light" panose="02000400000000000000" pitchFamily="2" charset="77"/>
                <a:cs typeface="Handwriting - Dakota"/>
              </a:rPr>
              <a:t> </a:t>
            </a:r>
            <a:r>
              <a:rPr lang="de-DE" sz="2000" dirty="0" err="1">
                <a:solidFill>
                  <a:srgbClr val="CC0066"/>
                </a:solidFill>
                <a:latin typeface="Noteworthy Light" panose="02000400000000000000" pitchFamily="2" charset="77"/>
                <a:ea typeface="Noteworthy Light" panose="02000400000000000000" pitchFamily="2" charset="77"/>
                <a:cs typeface="Handwriting - Dakota"/>
              </a:rPr>
              <a:t>and</a:t>
            </a:r>
            <a:r>
              <a:rPr lang="de-DE" sz="2000" dirty="0">
                <a:solidFill>
                  <a:srgbClr val="CC0066"/>
                </a:solidFill>
                <a:latin typeface="Noteworthy Light" panose="02000400000000000000" pitchFamily="2" charset="77"/>
                <a:ea typeface="Noteworthy Light" panose="02000400000000000000" pitchFamily="2" charset="77"/>
                <a:cs typeface="Handwriting - Dakota"/>
              </a:rPr>
              <a:t> time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4A9E51C4-E21E-834A-895A-B13D826063D9}"/>
              </a:ext>
            </a:extLst>
          </p:cNvPr>
          <p:cNvSpPr txBox="1"/>
          <p:nvPr/>
        </p:nvSpPr>
        <p:spPr>
          <a:xfrm>
            <a:off x="280754" y="3651991"/>
            <a:ext cx="11630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Arial"/>
                <a:cs typeface="Arial"/>
              </a:rPr>
              <a:t>                                         ► Quantum pulse </a:t>
            </a:r>
            <a:r>
              <a:rPr lang="de-DE" sz="2400" b="1" dirty="0" err="1">
                <a:latin typeface="Arial"/>
                <a:cs typeface="Arial"/>
              </a:rPr>
              <a:t>gate</a:t>
            </a:r>
            <a:endParaRPr lang="de-DE" sz="2400" b="1" dirty="0">
              <a:latin typeface="Arial"/>
              <a:cs typeface="Arial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E55C1541-6CC3-2141-9BD7-E27D6940DA1D}"/>
              </a:ext>
            </a:extLst>
          </p:cNvPr>
          <p:cNvSpPr txBox="1"/>
          <p:nvPr/>
        </p:nvSpPr>
        <p:spPr>
          <a:xfrm>
            <a:off x="223603" y="3642794"/>
            <a:ext cx="11630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Gill Sans MT" panose="020B0502020104020203" pitchFamily="34" charset="77"/>
                <a:cs typeface="Arial"/>
              </a:rPr>
              <a:t> </a:t>
            </a:r>
            <a:r>
              <a:rPr lang="de-DE" sz="2400" dirty="0" err="1">
                <a:latin typeface="Gill Sans MT" panose="020B0502020104020203" pitchFamily="34" charset="77"/>
                <a:cs typeface="Arial"/>
              </a:rPr>
              <a:t>How</a:t>
            </a:r>
            <a:r>
              <a:rPr lang="de-DE" sz="2400" dirty="0">
                <a:latin typeface="Gill Sans MT" panose="020B0502020104020203" pitchFamily="34" charset="77"/>
                <a:cs typeface="Arial"/>
              </a:rPr>
              <a:t> </a:t>
            </a:r>
            <a:r>
              <a:rPr lang="de-DE" sz="2400" dirty="0" err="1">
                <a:latin typeface="Gill Sans MT" panose="020B0502020104020203" pitchFamily="34" charset="77"/>
                <a:cs typeface="Arial"/>
              </a:rPr>
              <a:t>can</a:t>
            </a:r>
            <a:r>
              <a:rPr lang="de-DE" sz="2400" dirty="0">
                <a:latin typeface="Gill Sans MT" panose="020B0502020104020203" pitchFamily="34" charset="77"/>
                <a:cs typeface="Arial"/>
              </a:rPr>
              <a:t> </a:t>
            </a:r>
            <a:r>
              <a:rPr lang="de-DE" sz="2400" dirty="0" err="1">
                <a:latin typeface="Gill Sans MT" panose="020B0502020104020203" pitchFamily="34" charset="77"/>
                <a:cs typeface="Arial"/>
              </a:rPr>
              <a:t>we</a:t>
            </a:r>
            <a:r>
              <a:rPr lang="de-DE" sz="2400" dirty="0">
                <a:latin typeface="Gill Sans MT" panose="020B0502020104020203" pitchFamily="34" charset="77"/>
                <a:cs typeface="Arial"/>
              </a:rPr>
              <a:t> </a:t>
            </a:r>
            <a:r>
              <a:rPr lang="de-DE" sz="2400" dirty="0" err="1">
                <a:latin typeface="Gill Sans MT" panose="020B0502020104020203" pitchFamily="34" charset="77"/>
                <a:cs typeface="Arial"/>
              </a:rPr>
              <a:t>address</a:t>
            </a:r>
            <a:r>
              <a:rPr lang="de-DE" sz="2400" dirty="0">
                <a:latin typeface="Gill Sans MT" panose="020B0502020104020203" pitchFamily="34" charset="77"/>
                <a:cs typeface="Arial"/>
              </a:rPr>
              <a:t> TMs? </a:t>
            </a:r>
            <a:r>
              <a:rPr lang="de-DE" sz="2400" b="1" dirty="0">
                <a:latin typeface="Arial"/>
                <a:cs typeface="Arial"/>
              </a:rPr>
              <a:t>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F135DC7-6868-E64C-9ABD-B8A8C8539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226" y="271863"/>
            <a:ext cx="1690829" cy="40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5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CE0D123-9C6D-4598-9F1D-58E9FC8CCDA1}"/>
              </a:ext>
            </a:extLst>
          </p:cNvPr>
          <p:cNvSpPr/>
          <p:nvPr/>
        </p:nvSpPr>
        <p:spPr>
          <a:xfrm>
            <a:off x="0" y="18864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Gill Sans MT" panose="020B0502020104020203" pitchFamily="34" charset="0"/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25DBFA8D-DBCA-46AE-B826-EFBE4B51888C}"/>
              </a:ext>
            </a:extLst>
          </p:cNvPr>
          <p:cNvSpPr txBox="1">
            <a:spLocks/>
          </p:cNvSpPr>
          <p:nvPr/>
        </p:nvSpPr>
        <p:spPr>
          <a:xfrm>
            <a:off x="1649760" y="214313"/>
            <a:ext cx="8892480" cy="5397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3200" dirty="0">
                <a:solidFill>
                  <a:schemeClr val="bg2"/>
                </a:solidFill>
                <a:latin typeface="Gill Sans MT" panose="020B0502020104020203" pitchFamily="34" charset="0"/>
              </a:rPr>
              <a:t>Manipulation of  TMs </a:t>
            </a:r>
          </a:p>
        </p:txBody>
      </p:sp>
      <p:pic>
        <p:nvPicPr>
          <p:cNvPr id="24" name="Picture 3" descr="U:\data\conferences\16_qcumber_report\pics\QPG3.png">
            <a:extLst>
              <a:ext uri="{FF2B5EF4-FFF2-40B4-BE49-F238E27FC236}">
                <a16:creationId xmlns:a16="http://schemas.microsoft.com/office/drawing/2014/main" id="{D5E2AA37-163A-7444-A9AF-3C6886B6B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774" y="1198786"/>
            <a:ext cx="7851526" cy="227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D0C2D9E7-EADE-154D-8016-B9F99CC4D7C7}"/>
              </a:ext>
            </a:extLst>
          </p:cNvPr>
          <p:cNvSpPr txBox="1"/>
          <p:nvPr/>
        </p:nvSpPr>
        <p:spPr>
          <a:xfrm>
            <a:off x="750398" y="1568770"/>
            <a:ext cx="2320828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de-DE" sz="2000" dirty="0">
                <a:solidFill>
                  <a:srgbClr val="CC0066"/>
                </a:solidFill>
                <a:latin typeface="Noteworthy Light" panose="02000400000000000000" pitchFamily="2" charset="77"/>
                <a:ea typeface="Noteworthy Light" panose="02000400000000000000" pitchFamily="2" charset="77"/>
                <a:cs typeface="Handwriting - Dakota"/>
              </a:rPr>
              <a:t>Temporal </a:t>
            </a:r>
            <a:r>
              <a:rPr lang="de-DE" sz="2000" dirty="0" err="1">
                <a:solidFill>
                  <a:srgbClr val="CC0066"/>
                </a:solidFill>
                <a:latin typeface="Noteworthy Light" panose="02000400000000000000" pitchFamily="2" charset="77"/>
                <a:ea typeface="Noteworthy Light" panose="02000400000000000000" pitchFamily="2" charset="77"/>
                <a:cs typeface="Handwriting - Dakota"/>
              </a:rPr>
              <a:t>modes</a:t>
            </a:r>
            <a:r>
              <a:rPr lang="de-DE" sz="2000" dirty="0">
                <a:solidFill>
                  <a:srgbClr val="CC0066"/>
                </a:solidFill>
                <a:latin typeface="Noteworthy Light" panose="02000400000000000000" pitchFamily="2" charset="77"/>
                <a:ea typeface="Noteworthy Light" panose="02000400000000000000" pitchFamily="2" charset="77"/>
                <a:cs typeface="Handwriting - Dakota"/>
              </a:rPr>
              <a:t> </a:t>
            </a:r>
          </a:p>
          <a:p>
            <a:pPr algn="ctr"/>
            <a:r>
              <a:rPr lang="de-DE" sz="2000" dirty="0" err="1">
                <a:solidFill>
                  <a:srgbClr val="CC0066"/>
                </a:solidFill>
                <a:latin typeface="Noteworthy Light" panose="02000400000000000000" pitchFamily="2" charset="77"/>
                <a:ea typeface="Noteworthy Light" panose="02000400000000000000" pitchFamily="2" charset="77"/>
                <a:cs typeface="Handwriting - Dakota"/>
              </a:rPr>
              <a:t>overlap</a:t>
            </a:r>
            <a:endParaRPr lang="de-DE" sz="2000" dirty="0">
              <a:solidFill>
                <a:srgbClr val="CC0066"/>
              </a:solidFill>
              <a:latin typeface="Noteworthy Light" panose="02000400000000000000" pitchFamily="2" charset="77"/>
              <a:ea typeface="Noteworthy Light" panose="02000400000000000000" pitchFamily="2" charset="77"/>
              <a:cs typeface="Handwriting - Dakota"/>
            </a:endParaRPr>
          </a:p>
          <a:p>
            <a:pPr algn="ctr"/>
            <a:r>
              <a:rPr lang="de-DE" sz="2000" dirty="0">
                <a:solidFill>
                  <a:srgbClr val="CC0066"/>
                </a:solidFill>
                <a:latin typeface="Noteworthy Light" panose="02000400000000000000" pitchFamily="2" charset="77"/>
                <a:ea typeface="Noteworthy Light" panose="02000400000000000000" pitchFamily="2" charset="77"/>
                <a:cs typeface="Handwriting - Dakota"/>
              </a:rPr>
              <a:t>in  </a:t>
            </a:r>
            <a:r>
              <a:rPr lang="de-DE" sz="2000" dirty="0" err="1">
                <a:solidFill>
                  <a:srgbClr val="CC0066"/>
                </a:solidFill>
                <a:latin typeface="Noteworthy Light" panose="02000400000000000000" pitchFamily="2" charset="77"/>
                <a:ea typeface="Noteworthy Light" panose="02000400000000000000" pitchFamily="2" charset="77"/>
                <a:cs typeface="Handwriting - Dakota"/>
              </a:rPr>
              <a:t>frequency</a:t>
            </a:r>
            <a:r>
              <a:rPr lang="de-DE" sz="2000" dirty="0">
                <a:solidFill>
                  <a:srgbClr val="CC0066"/>
                </a:solidFill>
                <a:latin typeface="Noteworthy Light" panose="02000400000000000000" pitchFamily="2" charset="77"/>
                <a:ea typeface="Noteworthy Light" panose="02000400000000000000" pitchFamily="2" charset="77"/>
                <a:cs typeface="Handwriting - Dakota"/>
              </a:rPr>
              <a:t> </a:t>
            </a:r>
            <a:r>
              <a:rPr lang="de-DE" sz="2000" dirty="0" err="1">
                <a:solidFill>
                  <a:srgbClr val="CC0066"/>
                </a:solidFill>
                <a:latin typeface="Noteworthy Light" panose="02000400000000000000" pitchFamily="2" charset="77"/>
                <a:ea typeface="Noteworthy Light" panose="02000400000000000000" pitchFamily="2" charset="77"/>
                <a:cs typeface="Handwriting - Dakota"/>
              </a:rPr>
              <a:t>and</a:t>
            </a:r>
            <a:r>
              <a:rPr lang="de-DE" sz="2000" dirty="0">
                <a:solidFill>
                  <a:srgbClr val="CC0066"/>
                </a:solidFill>
                <a:latin typeface="Noteworthy Light" panose="02000400000000000000" pitchFamily="2" charset="77"/>
                <a:ea typeface="Noteworthy Light" panose="02000400000000000000" pitchFamily="2" charset="77"/>
                <a:cs typeface="Handwriting - Dakota"/>
              </a:rPr>
              <a:t> time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4A9E51C4-E21E-834A-895A-B13D826063D9}"/>
              </a:ext>
            </a:extLst>
          </p:cNvPr>
          <p:cNvSpPr txBox="1"/>
          <p:nvPr/>
        </p:nvSpPr>
        <p:spPr>
          <a:xfrm>
            <a:off x="280754" y="3651991"/>
            <a:ext cx="11630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Arial"/>
                <a:cs typeface="Arial"/>
              </a:rPr>
              <a:t>                                         ► Quantum pulse </a:t>
            </a:r>
            <a:r>
              <a:rPr lang="de-DE" sz="2400" b="1" dirty="0" err="1">
                <a:latin typeface="Arial"/>
                <a:cs typeface="Arial"/>
              </a:rPr>
              <a:t>gate</a:t>
            </a:r>
            <a:endParaRPr lang="de-DE" sz="2400" b="1" dirty="0">
              <a:latin typeface="Arial"/>
              <a:cs typeface="Arial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9B9B2C88-143A-5247-ACBF-0E97FDB80716}"/>
              </a:ext>
            </a:extLst>
          </p:cNvPr>
          <p:cNvSpPr txBox="1"/>
          <p:nvPr/>
        </p:nvSpPr>
        <p:spPr>
          <a:xfrm>
            <a:off x="199558" y="6383657"/>
            <a:ext cx="8544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Gill Sans MT" panose="020B0502020104020203" pitchFamily="34" charset="77"/>
                <a:cs typeface="Arial"/>
              </a:rPr>
              <a:t>Eckstein, et al., </a:t>
            </a:r>
            <a:r>
              <a:rPr lang="de-DE" sz="1400" dirty="0" err="1">
                <a:latin typeface="Gill Sans MT" panose="020B0502020104020203" pitchFamily="34" charset="77"/>
                <a:cs typeface="Arial"/>
              </a:rPr>
              <a:t>Opt</a:t>
            </a:r>
            <a:r>
              <a:rPr lang="de-DE" sz="1400" dirty="0">
                <a:latin typeface="Gill Sans MT" panose="020B0502020104020203" pitchFamily="34" charset="77"/>
                <a:cs typeface="Arial"/>
              </a:rPr>
              <a:t>. </a:t>
            </a:r>
            <a:r>
              <a:rPr lang="de-DE" sz="1400" dirty="0" err="1">
                <a:latin typeface="Gill Sans MT" panose="020B0502020104020203" pitchFamily="34" charset="77"/>
                <a:cs typeface="Arial"/>
              </a:rPr>
              <a:t>Exp</a:t>
            </a:r>
            <a:r>
              <a:rPr lang="de-DE" sz="1400" dirty="0">
                <a:latin typeface="Gill Sans MT" panose="020B0502020104020203" pitchFamily="34" charset="77"/>
                <a:cs typeface="Arial"/>
              </a:rPr>
              <a:t>. 19, 13370 (2011);	Brecht, et al., New J. Phys. 13, 065029 (2011)	</a:t>
            </a:r>
          </a:p>
        </p:txBody>
      </p:sp>
      <p:pic>
        <p:nvPicPr>
          <p:cNvPr id="31" name="Bild 10" descr="Uqpg.png">
            <a:extLst>
              <a:ext uri="{FF2B5EF4-FFF2-40B4-BE49-F238E27FC236}">
                <a16:creationId xmlns:a16="http://schemas.microsoft.com/office/drawing/2014/main" id="{F43AF0F5-D79F-C641-BB82-D7EDA0EC4E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699" y="5251848"/>
            <a:ext cx="3359044" cy="456269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FB36973F-EC29-9C4B-8C6B-0C003B559DEF}"/>
              </a:ext>
            </a:extLst>
          </p:cNvPr>
          <p:cNvSpPr txBox="1"/>
          <p:nvPr/>
        </p:nvSpPr>
        <p:spPr>
          <a:xfrm>
            <a:off x="429581" y="4281705"/>
            <a:ext cx="5363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0C2696"/>
                </a:solidFill>
                <a:latin typeface="Gill Sans MT" panose="020B0502020104020203" pitchFamily="34" charset="77"/>
                <a:cs typeface="Arial"/>
              </a:rPr>
              <a:t>dispersion</a:t>
            </a:r>
            <a:r>
              <a:rPr lang="de-DE" dirty="0">
                <a:solidFill>
                  <a:srgbClr val="0C2696"/>
                </a:solidFill>
                <a:latin typeface="Gill Sans MT" panose="020B0502020104020203" pitchFamily="34" charset="77"/>
                <a:cs typeface="Arial"/>
              </a:rPr>
              <a:t> </a:t>
            </a:r>
            <a:r>
              <a:rPr lang="de-DE" dirty="0" err="1">
                <a:solidFill>
                  <a:srgbClr val="0C2696"/>
                </a:solidFill>
                <a:latin typeface="Gill Sans MT" panose="020B0502020104020203" pitchFamily="34" charset="77"/>
                <a:cs typeface="Arial"/>
              </a:rPr>
              <a:t>engineered</a:t>
            </a:r>
            <a:r>
              <a:rPr lang="de-DE" dirty="0">
                <a:solidFill>
                  <a:srgbClr val="0C2696"/>
                </a:solidFill>
                <a:latin typeface="Gill Sans MT" panose="020B0502020104020203" pitchFamily="34" charset="77"/>
                <a:cs typeface="Arial"/>
              </a:rPr>
              <a:t> </a:t>
            </a:r>
            <a:r>
              <a:rPr lang="de-DE" b="1" dirty="0" err="1">
                <a:solidFill>
                  <a:srgbClr val="0C2696"/>
                </a:solidFill>
                <a:latin typeface="Gill Sans MT" panose="020B0502020104020203" pitchFamily="34" charset="77"/>
                <a:cs typeface="Arial"/>
              </a:rPr>
              <a:t>sum-frequency</a:t>
            </a:r>
            <a:r>
              <a:rPr lang="de-DE" b="1" dirty="0">
                <a:solidFill>
                  <a:srgbClr val="0C2696"/>
                </a:solidFill>
                <a:latin typeface="Gill Sans MT" panose="020B0502020104020203" pitchFamily="34" charset="77"/>
                <a:cs typeface="Arial"/>
              </a:rPr>
              <a:t> </a:t>
            </a:r>
            <a:r>
              <a:rPr lang="de-DE" b="1" dirty="0" err="1">
                <a:solidFill>
                  <a:srgbClr val="0C2696"/>
                </a:solidFill>
                <a:latin typeface="Gill Sans MT" panose="020B0502020104020203" pitchFamily="34" charset="77"/>
                <a:cs typeface="Arial"/>
              </a:rPr>
              <a:t>generation</a:t>
            </a:r>
            <a:endParaRPr lang="de-DE" b="1" dirty="0">
              <a:solidFill>
                <a:srgbClr val="0C2696"/>
              </a:solidFill>
              <a:latin typeface="Gill Sans MT" panose="020B0502020104020203" pitchFamily="34" charset="77"/>
              <a:cs typeface="Arial"/>
            </a:endParaRPr>
          </a:p>
        </p:txBody>
      </p:sp>
      <p:pic>
        <p:nvPicPr>
          <p:cNvPr id="33" name="Picture 5" descr="qpg_jsa.pdf">
            <a:extLst>
              <a:ext uri="{FF2B5EF4-FFF2-40B4-BE49-F238E27FC236}">
                <a16:creationId xmlns:a16="http://schemas.microsoft.com/office/drawing/2014/main" id="{2BF7AC8A-8B0C-6D4D-A0BE-BD5750FD7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4469" y="4430961"/>
            <a:ext cx="4630831" cy="2260473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5DAF60F9-33CC-9F49-BF13-692021ACE0E7}"/>
              </a:ext>
            </a:extLst>
          </p:cNvPr>
          <p:cNvSpPr txBox="1"/>
          <p:nvPr/>
        </p:nvSpPr>
        <p:spPr>
          <a:xfrm>
            <a:off x="7921785" y="3996299"/>
            <a:ext cx="5363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0C2696"/>
                </a:solidFill>
                <a:latin typeface="Gill Sans MT" panose="020B0502020104020203" pitchFamily="34" charset="77"/>
                <a:cs typeface="Arial"/>
              </a:rPr>
              <a:t>transfer</a:t>
            </a:r>
            <a:r>
              <a:rPr lang="de-DE" dirty="0">
                <a:solidFill>
                  <a:srgbClr val="0C2696"/>
                </a:solidFill>
                <a:latin typeface="Gill Sans MT" panose="020B0502020104020203" pitchFamily="34" charset="77"/>
                <a:cs typeface="Arial"/>
              </a:rPr>
              <a:t> </a:t>
            </a:r>
            <a:r>
              <a:rPr lang="de-DE" dirty="0" err="1">
                <a:solidFill>
                  <a:srgbClr val="0C2696"/>
                </a:solidFill>
                <a:latin typeface="Gill Sans MT" panose="020B0502020104020203" pitchFamily="34" charset="77"/>
                <a:cs typeface="Arial"/>
              </a:rPr>
              <a:t>functions</a:t>
            </a:r>
            <a:r>
              <a:rPr lang="de-DE" dirty="0">
                <a:solidFill>
                  <a:srgbClr val="0C2696"/>
                </a:solidFill>
                <a:latin typeface="Gill Sans MT" panose="020B0502020104020203" pitchFamily="34" charset="77"/>
                <a:cs typeface="Arial"/>
              </a:rPr>
              <a:t>: </a:t>
            </a:r>
            <a:r>
              <a:rPr lang="de-DE" dirty="0" err="1">
                <a:solidFill>
                  <a:srgbClr val="0C2696"/>
                </a:solidFill>
                <a:latin typeface="Gill Sans MT" panose="020B0502020104020203" pitchFamily="34" charset="77"/>
                <a:cs typeface="Arial"/>
              </a:rPr>
              <a:t>exp</a:t>
            </a:r>
            <a:r>
              <a:rPr lang="de-DE" dirty="0">
                <a:solidFill>
                  <a:srgbClr val="0C2696"/>
                </a:solidFill>
                <a:latin typeface="Gill Sans MT" panose="020B0502020104020203" pitchFamily="34" charset="77"/>
                <a:cs typeface="Arial"/>
              </a:rPr>
              <a:t>. &amp; </a:t>
            </a:r>
            <a:r>
              <a:rPr lang="de-DE" dirty="0" err="1">
                <a:solidFill>
                  <a:srgbClr val="0C2696"/>
                </a:solidFill>
                <a:latin typeface="Gill Sans MT" panose="020B0502020104020203" pitchFamily="34" charset="77"/>
                <a:cs typeface="Arial"/>
              </a:rPr>
              <a:t>theory</a:t>
            </a:r>
            <a:endParaRPr lang="de-DE" dirty="0">
              <a:solidFill>
                <a:srgbClr val="0C2696"/>
              </a:solidFill>
              <a:latin typeface="Gill Sans MT" panose="020B0502020104020203" pitchFamily="34" charset="77"/>
              <a:cs typeface="Arial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E55C1541-6CC3-2141-9BD7-E27D6940DA1D}"/>
              </a:ext>
            </a:extLst>
          </p:cNvPr>
          <p:cNvSpPr txBox="1"/>
          <p:nvPr/>
        </p:nvSpPr>
        <p:spPr>
          <a:xfrm>
            <a:off x="223603" y="3642794"/>
            <a:ext cx="11630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Gill Sans MT" panose="020B0502020104020203" pitchFamily="34" charset="77"/>
                <a:cs typeface="Arial"/>
              </a:rPr>
              <a:t> </a:t>
            </a:r>
            <a:r>
              <a:rPr lang="de-DE" sz="2400" dirty="0" err="1">
                <a:latin typeface="Gill Sans MT" panose="020B0502020104020203" pitchFamily="34" charset="77"/>
                <a:cs typeface="Arial"/>
              </a:rPr>
              <a:t>How</a:t>
            </a:r>
            <a:r>
              <a:rPr lang="de-DE" sz="2400" dirty="0">
                <a:latin typeface="Gill Sans MT" panose="020B0502020104020203" pitchFamily="34" charset="77"/>
                <a:cs typeface="Arial"/>
              </a:rPr>
              <a:t> </a:t>
            </a:r>
            <a:r>
              <a:rPr lang="de-DE" sz="2400" dirty="0" err="1">
                <a:latin typeface="Gill Sans MT" panose="020B0502020104020203" pitchFamily="34" charset="77"/>
                <a:cs typeface="Arial"/>
              </a:rPr>
              <a:t>can</a:t>
            </a:r>
            <a:r>
              <a:rPr lang="de-DE" sz="2400" dirty="0">
                <a:latin typeface="Gill Sans MT" panose="020B0502020104020203" pitchFamily="34" charset="77"/>
                <a:cs typeface="Arial"/>
              </a:rPr>
              <a:t> </a:t>
            </a:r>
            <a:r>
              <a:rPr lang="de-DE" sz="2400" dirty="0" err="1">
                <a:latin typeface="Gill Sans MT" panose="020B0502020104020203" pitchFamily="34" charset="77"/>
                <a:cs typeface="Arial"/>
              </a:rPr>
              <a:t>we</a:t>
            </a:r>
            <a:r>
              <a:rPr lang="de-DE" sz="2400" dirty="0">
                <a:latin typeface="Gill Sans MT" panose="020B0502020104020203" pitchFamily="34" charset="77"/>
                <a:cs typeface="Arial"/>
              </a:rPr>
              <a:t> </a:t>
            </a:r>
            <a:r>
              <a:rPr lang="de-DE" sz="2400" dirty="0" err="1">
                <a:latin typeface="Gill Sans MT" panose="020B0502020104020203" pitchFamily="34" charset="77"/>
                <a:cs typeface="Arial"/>
              </a:rPr>
              <a:t>address</a:t>
            </a:r>
            <a:r>
              <a:rPr lang="de-DE" sz="2400" dirty="0">
                <a:latin typeface="Gill Sans MT" panose="020B0502020104020203" pitchFamily="34" charset="77"/>
                <a:cs typeface="Arial"/>
              </a:rPr>
              <a:t> TMs? </a:t>
            </a:r>
            <a:r>
              <a:rPr lang="de-DE" sz="2400" b="1" dirty="0">
                <a:latin typeface="Arial"/>
                <a:cs typeface="Arial"/>
              </a:rPr>
              <a:t> 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97F9B8C-ABB2-4F4E-A3C4-2933345F88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226" y="271863"/>
            <a:ext cx="1690829" cy="40294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6784D54-03B7-4B44-88DB-92250CD921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234" y="334792"/>
            <a:ext cx="9144000" cy="4361979"/>
          </a:xfrm>
          <a:prstGeom prst="rect">
            <a:avLst/>
          </a:prstGeom>
        </p:spPr>
      </p:pic>
      <p:pic>
        <p:nvPicPr>
          <p:cNvPr id="18" name="Picture 48">
            <a:extLst>
              <a:ext uri="{FF2B5EF4-FFF2-40B4-BE49-F238E27FC236}">
                <a16:creationId xmlns:a16="http://schemas.microsoft.com/office/drawing/2014/main" id="{393ABF6E-7D37-CD44-9A55-D2DFCA376B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87" y="2551107"/>
            <a:ext cx="5225668" cy="4105002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799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CE0D123-9C6D-4598-9F1D-58E9FC8CCDA1}"/>
              </a:ext>
            </a:extLst>
          </p:cNvPr>
          <p:cNvSpPr/>
          <p:nvPr/>
        </p:nvSpPr>
        <p:spPr>
          <a:xfrm>
            <a:off x="0" y="18864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Gill Sans MT" panose="020B0502020104020203" pitchFamily="34" charset="0"/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25DBFA8D-DBCA-46AE-B826-EFBE4B51888C}"/>
              </a:ext>
            </a:extLst>
          </p:cNvPr>
          <p:cNvSpPr txBox="1">
            <a:spLocks/>
          </p:cNvSpPr>
          <p:nvPr/>
        </p:nvSpPr>
        <p:spPr>
          <a:xfrm>
            <a:off x="1649760" y="214313"/>
            <a:ext cx="8892480" cy="5397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3200" dirty="0">
                <a:solidFill>
                  <a:schemeClr val="bg2"/>
                </a:solidFill>
                <a:latin typeface="Gill Sans MT" panose="020B0502020104020203" pitchFamily="34" charset="0"/>
              </a:rPr>
              <a:t>Quantum pulse gate in PPLN waveguide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04057B9-77E0-804A-9E77-95C2AE68E705}"/>
              </a:ext>
            </a:extLst>
          </p:cNvPr>
          <p:cNvSpPr txBox="1"/>
          <p:nvPr/>
        </p:nvSpPr>
        <p:spPr>
          <a:xfrm>
            <a:off x="6825395" y="4122697"/>
            <a:ext cx="43372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de-DE" dirty="0">
              <a:latin typeface="Gill Sans MT" panose="020B0502020104020203" pitchFamily="34" charset="77"/>
              <a:cs typeface="Arial"/>
            </a:endParaRP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>
                <a:latin typeface="Gill Sans MT" panose="020B0502020104020203" pitchFamily="34" charset="77"/>
                <a:cs typeface="Arial"/>
              </a:rPr>
              <a:t>Crystal </a:t>
            </a:r>
            <a:r>
              <a:rPr lang="de-DE" dirty="0" err="1">
                <a:latin typeface="Gill Sans MT" panose="020B0502020104020203" pitchFamily="34" charset="77"/>
                <a:cs typeface="Arial"/>
              </a:rPr>
              <a:t>length</a:t>
            </a:r>
            <a:r>
              <a:rPr lang="de-DE" dirty="0">
                <a:latin typeface="Gill Sans MT" panose="020B0502020104020203" pitchFamily="34" charset="77"/>
                <a:cs typeface="Arial"/>
              </a:rPr>
              <a:t>: 15…40 mm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>
                <a:latin typeface="Gill Sans MT" panose="020B0502020104020203" pitchFamily="34" charset="77"/>
                <a:cs typeface="Arial"/>
              </a:rPr>
              <a:t>SFG: </a:t>
            </a:r>
            <a:r>
              <a:rPr lang="de-DE" b="1" dirty="0">
                <a:latin typeface="Gill Sans MT" panose="020B0502020104020203" pitchFamily="34" charset="77"/>
                <a:cs typeface="Arial"/>
              </a:rPr>
              <a:t>1536nm</a:t>
            </a:r>
            <a:r>
              <a:rPr lang="de-DE" dirty="0">
                <a:latin typeface="Gill Sans MT" panose="020B0502020104020203" pitchFamily="34" charset="77"/>
                <a:cs typeface="Arial"/>
              </a:rPr>
              <a:t> / 874nm </a:t>
            </a:r>
            <a:r>
              <a:rPr lang="de-DE" dirty="0" err="1">
                <a:latin typeface="Gill Sans MT" panose="020B0502020104020203" pitchFamily="34" charset="77"/>
                <a:cs typeface="Arial"/>
              </a:rPr>
              <a:t>to</a:t>
            </a:r>
            <a:r>
              <a:rPr lang="de-DE" dirty="0">
                <a:latin typeface="Gill Sans MT" panose="020B0502020104020203" pitchFamily="34" charset="77"/>
                <a:cs typeface="Arial"/>
              </a:rPr>
              <a:t> 557nm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 err="1">
                <a:latin typeface="Gill Sans MT" panose="020B0502020104020203" pitchFamily="34" charset="77"/>
                <a:cs typeface="Arial"/>
              </a:rPr>
              <a:t>Poling</a:t>
            </a:r>
            <a:r>
              <a:rPr lang="de-DE" dirty="0">
                <a:latin typeface="Gill Sans MT" panose="020B0502020104020203" pitchFamily="34" charset="77"/>
                <a:cs typeface="Arial"/>
              </a:rPr>
              <a:t> </a:t>
            </a:r>
            <a:r>
              <a:rPr lang="de-DE" dirty="0" err="1">
                <a:latin typeface="Gill Sans MT" panose="020B0502020104020203" pitchFamily="34" charset="77"/>
                <a:cs typeface="Arial"/>
              </a:rPr>
              <a:t>period</a:t>
            </a:r>
            <a:r>
              <a:rPr lang="de-DE" b="1" dirty="0">
                <a:solidFill>
                  <a:srgbClr val="FF0000"/>
                </a:solidFill>
                <a:latin typeface="Gill Sans MT" panose="020B0502020104020203" pitchFamily="34" charset="77"/>
                <a:cs typeface="Arial"/>
              </a:rPr>
              <a:t> 4.4</a:t>
            </a:r>
            <a:r>
              <a:rPr lang="el-GR" b="1" dirty="0">
                <a:solidFill>
                  <a:srgbClr val="FF0000"/>
                </a:solidFill>
                <a:latin typeface="Arial"/>
                <a:cs typeface="Arial"/>
              </a:rPr>
              <a:t> μ</a:t>
            </a:r>
            <a:r>
              <a:rPr lang="de-DE" b="1" dirty="0">
                <a:solidFill>
                  <a:srgbClr val="FF0000"/>
                </a:solidFill>
                <a:latin typeface="Gill Sans MT" panose="020B0502020104020203" pitchFamily="34" charset="77"/>
                <a:cs typeface="Arial"/>
              </a:rPr>
              <a:t>m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 err="1">
                <a:latin typeface="Gill Sans MT" panose="020B0502020104020203" pitchFamily="34" charset="77"/>
                <a:cs typeface="Arial"/>
              </a:rPr>
              <a:t>Temperature</a:t>
            </a:r>
            <a:r>
              <a:rPr lang="de-DE" dirty="0">
                <a:latin typeface="Gill Sans MT" panose="020B0502020104020203" pitchFamily="34" charset="77"/>
                <a:cs typeface="Arial"/>
              </a:rPr>
              <a:t> </a:t>
            </a:r>
            <a:r>
              <a:rPr lang="de-DE" dirty="0" err="1">
                <a:latin typeface="Gill Sans MT" panose="020B0502020104020203" pitchFamily="34" charset="77"/>
                <a:cs typeface="Arial"/>
              </a:rPr>
              <a:t>stabalized</a:t>
            </a:r>
            <a:r>
              <a:rPr lang="de-DE" dirty="0">
                <a:latin typeface="Gill Sans MT" panose="020B0502020104020203" pitchFamily="34" charset="77"/>
                <a:cs typeface="Arial"/>
              </a:rPr>
              <a:t> at 190°C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 err="1">
                <a:latin typeface="Gill Sans MT" panose="020B0502020104020203" pitchFamily="34" charset="77"/>
                <a:cs typeface="Arial"/>
              </a:rPr>
              <a:t>Bandwidth</a:t>
            </a:r>
            <a:r>
              <a:rPr lang="de-DE" dirty="0">
                <a:latin typeface="Gill Sans MT" panose="020B0502020104020203" pitchFamily="34" charset="77"/>
                <a:cs typeface="Arial"/>
              </a:rPr>
              <a:t> </a:t>
            </a:r>
            <a:r>
              <a:rPr lang="de-DE" dirty="0" err="1">
                <a:latin typeface="Gill Sans MT" panose="020B0502020104020203" pitchFamily="34" charset="77"/>
                <a:cs typeface="Arial"/>
              </a:rPr>
              <a:t>compression</a:t>
            </a:r>
            <a:endParaRPr lang="de-DE" dirty="0">
              <a:latin typeface="Gill Sans MT" panose="020B0502020104020203" pitchFamily="34" charset="77"/>
              <a:cs typeface="Arial"/>
            </a:endParaRPr>
          </a:p>
        </p:txBody>
      </p:sp>
      <p:pic>
        <p:nvPicPr>
          <p:cNvPr id="9" name="Grafik 25" descr="poling.png">
            <a:extLst>
              <a:ext uri="{FF2B5EF4-FFF2-40B4-BE49-F238E27FC236}">
                <a16:creationId xmlns:a16="http://schemas.microsoft.com/office/drawing/2014/main" id="{FB6ECEA6-035B-7046-87CD-AA887D1EA07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25395" y="1967530"/>
            <a:ext cx="3187999" cy="220994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55F10EC-8703-864A-9741-D9FF2B04EA4C}"/>
              </a:ext>
            </a:extLst>
          </p:cNvPr>
          <p:cNvSpPr txBox="1"/>
          <p:nvPr/>
        </p:nvSpPr>
        <p:spPr>
          <a:xfrm>
            <a:off x="485938" y="1114026"/>
            <a:ext cx="8508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Gill Sans MT" panose="020B0502020104020203" pitchFamily="34" charset="77"/>
                <a:cs typeface="Arial"/>
              </a:rPr>
              <a:t>In-house </a:t>
            </a:r>
            <a:r>
              <a:rPr lang="de-DE" dirty="0" err="1">
                <a:latin typeface="Gill Sans MT" panose="020B0502020104020203" pitchFamily="34" charset="77"/>
                <a:cs typeface="Arial"/>
              </a:rPr>
              <a:t>manufactured</a:t>
            </a:r>
            <a:r>
              <a:rPr lang="de-DE" dirty="0">
                <a:latin typeface="Gill Sans MT" panose="020B0502020104020203" pitchFamily="34" charset="77"/>
                <a:cs typeface="Arial"/>
              </a:rPr>
              <a:t> </a:t>
            </a:r>
            <a:r>
              <a:rPr lang="de-DE" dirty="0" err="1">
                <a:latin typeface="Gill Sans MT" panose="020B0502020104020203" pitchFamily="34" charset="77"/>
                <a:cs typeface="Arial"/>
              </a:rPr>
              <a:t>periodically</a:t>
            </a:r>
            <a:r>
              <a:rPr lang="de-DE" dirty="0">
                <a:latin typeface="Gill Sans MT" panose="020B0502020104020203" pitchFamily="34" charset="77"/>
                <a:cs typeface="Arial"/>
              </a:rPr>
              <a:t> </a:t>
            </a:r>
            <a:r>
              <a:rPr lang="de-DE" dirty="0" err="1">
                <a:latin typeface="Gill Sans MT" panose="020B0502020104020203" pitchFamily="34" charset="77"/>
                <a:cs typeface="Arial"/>
              </a:rPr>
              <a:t>poled</a:t>
            </a:r>
            <a:r>
              <a:rPr lang="de-DE" dirty="0">
                <a:latin typeface="Gill Sans MT" panose="020B0502020104020203" pitchFamily="34" charset="77"/>
                <a:cs typeface="Arial"/>
              </a:rPr>
              <a:t> LN </a:t>
            </a:r>
            <a:r>
              <a:rPr lang="de-DE" dirty="0" err="1">
                <a:latin typeface="Gill Sans MT" panose="020B0502020104020203" pitchFamily="34" charset="77"/>
                <a:cs typeface="Arial"/>
              </a:rPr>
              <a:t>waveguide</a:t>
            </a:r>
            <a:r>
              <a:rPr lang="de-DE" dirty="0">
                <a:latin typeface="Gill Sans MT" panose="020B0502020104020203" pitchFamily="34" charset="77"/>
                <a:cs typeface="Arial"/>
              </a:rPr>
              <a:t>:</a:t>
            </a:r>
          </a:p>
        </p:txBody>
      </p:sp>
      <p:pic>
        <p:nvPicPr>
          <p:cNvPr id="16" name="Picture 1" descr="DSC_1957.jpg">
            <a:extLst>
              <a:ext uri="{FF2B5EF4-FFF2-40B4-BE49-F238E27FC236}">
                <a16:creationId xmlns:a16="http://schemas.microsoft.com/office/drawing/2014/main" id="{6876C46B-BBDB-DD4E-9D60-7E975A1B21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5879" y="1967530"/>
            <a:ext cx="3993415" cy="391466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A4DA3E73-6EB3-A646-AFE2-2F4B2ACE0E74}"/>
              </a:ext>
            </a:extLst>
          </p:cNvPr>
          <p:cNvSpPr txBox="1"/>
          <p:nvPr/>
        </p:nvSpPr>
        <p:spPr>
          <a:xfrm>
            <a:off x="133350" y="6328886"/>
            <a:ext cx="6489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>
                <a:solidFill>
                  <a:srgbClr val="00205B"/>
                </a:solidFill>
                <a:latin typeface="Gill Sans MT" panose="020B0502020104020203" pitchFamily="34" charset="77"/>
                <a:cs typeface="Arial"/>
              </a:rPr>
              <a:t>B. Brecht, et al.,  Phys. </a:t>
            </a:r>
            <a:r>
              <a:rPr lang="de-DE" sz="1400" dirty="0" err="1">
                <a:solidFill>
                  <a:srgbClr val="00205B"/>
                </a:solidFill>
                <a:latin typeface="Gill Sans MT" panose="020B0502020104020203" pitchFamily="34" charset="77"/>
                <a:cs typeface="Arial"/>
              </a:rPr>
              <a:t>Rev</a:t>
            </a:r>
            <a:r>
              <a:rPr lang="de-DE" sz="1400" dirty="0">
                <a:solidFill>
                  <a:srgbClr val="00205B"/>
                </a:solidFill>
                <a:latin typeface="Gill Sans MT" panose="020B0502020104020203" pitchFamily="34" charset="77"/>
                <a:cs typeface="Arial"/>
              </a:rPr>
              <a:t>. A. 030302(R)(2014);	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8699479-BC27-B942-B6F2-A0A6D9CAB0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226" y="271863"/>
            <a:ext cx="1690829" cy="40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176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CE0D123-9C6D-4598-9F1D-58E9FC8CCDA1}"/>
              </a:ext>
            </a:extLst>
          </p:cNvPr>
          <p:cNvSpPr/>
          <p:nvPr/>
        </p:nvSpPr>
        <p:spPr>
          <a:xfrm>
            <a:off x="0" y="18864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25DBFA8D-DBCA-46AE-B826-EFBE4B51888C}"/>
              </a:ext>
            </a:extLst>
          </p:cNvPr>
          <p:cNvSpPr txBox="1">
            <a:spLocks/>
          </p:cNvSpPr>
          <p:nvPr/>
        </p:nvSpPr>
        <p:spPr>
          <a:xfrm>
            <a:off x="1649760" y="214313"/>
            <a:ext cx="8892480" cy="5397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Gill Sans MT" panose="020B0502020104020203" pitchFamily="34" charset="0"/>
                <a:ea typeface="+mj-ea"/>
                <a:cs typeface="Arial" panose="020B0604020202020204" pitchFamily="34" charset="0"/>
              </a:rPr>
              <a:t>Manipulating TMs with quantum pulse gate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5A5F782-594B-4D45-9B70-E0DD7C3F0450}"/>
              </a:ext>
            </a:extLst>
          </p:cNvPr>
          <p:cNvSpPr txBox="1"/>
          <p:nvPr/>
        </p:nvSpPr>
        <p:spPr>
          <a:xfrm>
            <a:off x="228227" y="1018045"/>
            <a:ext cx="323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Combination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 PDC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with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 QPG: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BF9F8A3A-5BA4-3244-ADC8-0D29321EE7CA}"/>
              </a:ext>
            </a:extLst>
          </p:cNvPr>
          <p:cNvSpPr/>
          <p:nvPr/>
        </p:nvSpPr>
        <p:spPr>
          <a:xfrm>
            <a:off x="5048250" y="3186825"/>
            <a:ext cx="1185333" cy="50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6" descr="tom.eps">
            <a:extLst>
              <a:ext uri="{FF2B5EF4-FFF2-40B4-BE49-F238E27FC236}">
                <a16:creationId xmlns:a16="http://schemas.microsoft.com/office/drawing/2014/main" id="{9DD620FA-5D3C-504C-855B-D6EA0A126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196" y="2060927"/>
            <a:ext cx="7314257" cy="3678871"/>
          </a:xfrm>
          <a:prstGeom prst="rect">
            <a:avLst/>
          </a:prstGeom>
        </p:spPr>
      </p:pic>
      <p:grpSp>
        <p:nvGrpSpPr>
          <p:cNvPr id="16" name="Gruppierung 1">
            <a:extLst>
              <a:ext uri="{FF2B5EF4-FFF2-40B4-BE49-F238E27FC236}">
                <a16:creationId xmlns:a16="http://schemas.microsoft.com/office/drawing/2014/main" id="{F669C771-7587-9A4C-8F95-7BC98D8C3C6F}"/>
              </a:ext>
            </a:extLst>
          </p:cNvPr>
          <p:cNvGrpSpPr/>
          <p:nvPr/>
        </p:nvGrpSpPr>
        <p:grpSpPr>
          <a:xfrm>
            <a:off x="5486401" y="1998935"/>
            <a:ext cx="5800533" cy="4229816"/>
            <a:chOff x="4184302" y="1168646"/>
            <a:chExt cx="5377845" cy="3954707"/>
          </a:xfrm>
        </p:grpSpPr>
        <p:sp>
          <p:nvSpPr>
            <p:cNvPr id="20" name="Rectangle 26">
              <a:extLst>
                <a:ext uri="{FF2B5EF4-FFF2-40B4-BE49-F238E27FC236}">
                  <a16:creationId xmlns:a16="http://schemas.microsoft.com/office/drawing/2014/main" id="{80825E64-0E6B-1F45-8918-B9C94E06D76B}"/>
                </a:ext>
              </a:extLst>
            </p:cNvPr>
            <p:cNvSpPr/>
            <p:nvPr/>
          </p:nvSpPr>
          <p:spPr>
            <a:xfrm>
              <a:off x="4184302" y="1168646"/>
              <a:ext cx="4135786" cy="39547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" name="Gruppierung 34">
              <a:extLst>
                <a:ext uri="{FF2B5EF4-FFF2-40B4-BE49-F238E27FC236}">
                  <a16:creationId xmlns:a16="http://schemas.microsoft.com/office/drawing/2014/main" id="{99C84087-83AF-074D-902F-16AE13331758}"/>
                </a:ext>
              </a:extLst>
            </p:cNvPr>
            <p:cNvGrpSpPr/>
            <p:nvPr/>
          </p:nvGrpSpPr>
          <p:grpSpPr>
            <a:xfrm>
              <a:off x="4327536" y="1468559"/>
              <a:ext cx="5234611" cy="1833700"/>
              <a:chOff x="4126313" y="1276134"/>
              <a:chExt cx="5234611" cy="1833700"/>
            </a:xfrm>
          </p:grpSpPr>
          <p:sp>
            <p:nvSpPr>
              <p:cNvPr id="22" name="Ellipse 189">
                <a:extLst>
                  <a:ext uri="{FF2B5EF4-FFF2-40B4-BE49-F238E27FC236}">
                    <a16:creationId xmlns:a16="http://schemas.microsoft.com/office/drawing/2014/main" id="{8B914B16-1476-B649-B1EB-896B7AC739FB}"/>
                  </a:ext>
                </a:extLst>
              </p:cNvPr>
              <p:cNvSpPr/>
              <p:nvPr/>
            </p:nvSpPr>
            <p:spPr>
              <a:xfrm>
                <a:off x="4831770" y="1276134"/>
                <a:ext cx="1068486" cy="6357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QPG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Ellipse 190">
                <a:extLst>
                  <a:ext uri="{FF2B5EF4-FFF2-40B4-BE49-F238E27FC236}">
                    <a16:creationId xmlns:a16="http://schemas.microsoft.com/office/drawing/2014/main" id="{22D40585-A071-6E44-A472-2BAE78495F2F}"/>
                  </a:ext>
                </a:extLst>
              </p:cNvPr>
              <p:cNvSpPr/>
              <p:nvPr/>
            </p:nvSpPr>
            <p:spPr>
              <a:xfrm>
                <a:off x="4831770" y="2474043"/>
                <a:ext cx="1068485" cy="6357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QPG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4" name="Gerade Verbindung mit Pfeil 23">
                <a:extLst>
                  <a:ext uri="{FF2B5EF4-FFF2-40B4-BE49-F238E27FC236}">
                    <a16:creationId xmlns:a16="http://schemas.microsoft.com/office/drawing/2014/main" id="{08CB6C4A-5DDB-A74F-BF12-C70C2B8CDB21}"/>
                  </a:ext>
                </a:extLst>
              </p:cNvPr>
              <p:cNvCxnSpPr/>
              <p:nvPr/>
            </p:nvCxnSpPr>
            <p:spPr>
              <a:xfrm>
                <a:off x="4137265" y="1598249"/>
                <a:ext cx="549035" cy="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 Verbindung mit Pfeil 24">
                <a:extLst>
                  <a:ext uri="{FF2B5EF4-FFF2-40B4-BE49-F238E27FC236}">
                    <a16:creationId xmlns:a16="http://schemas.microsoft.com/office/drawing/2014/main" id="{5E078485-DD37-8540-A622-916BFCA71A92}"/>
                  </a:ext>
                </a:extLst>
              </p:cNvPr>
              <p:cNvCxnSpPr/>
              <p:nvPr/>
            </p:nvCxnSpPr>
            <p:spPr>
              <a:xfrm>
                <a:off x="4126313" y="2791938"/>
                <a:ext cx="549035" cy="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 Verbindung mit Pfeil 25">
                <a:extLst>
                  <a:ext uri="{FF2B5EF4-FFF2-40B4-BE49-F238E27FC236}">
                    <a16:creationId xmlns:a16="http://schemas.microsoft.com/office/drawing/2014/main" id="{ECDCCE80-99DE-EA4A-8977-37751F46DAF8}"/>
                  </a:ext>
                </a:extLst>
              </p:cNvPr>
              <p:cNvCxnSpPr/>
              <p:nvPr/>
            </p:nvCxnSpPr>
            <p:spPr>
              <a:xfrm>
                <a:off x="5900256" y="1594029"/>
                <a:ext cx="549035" cy="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 Verbindung mit Pfeil 26">
                <a:extLst>
                  <a:ext uri="{FF2B5EF4-FFF2-40B4-BE49-F238E27FC236}">
                    <a16:creationId xmlns:a16="http://schemas.microsoft.com/office/drawing/2014/main" id="{601A2ACE-E054-A045-A3EF-BF9182920905}"/>
                  </a:ext>
                </a:extLst>
              </p:cNvPr>
              <p:cNvCxnSpPr/>
              <p:nvPr/>
            </p:nvCxnSpPr>
            <p:spPr>
              <a:xfrm>
                <a:off x="5900255" y="2786523"/>
                <a:ext cx="549035" cy="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Akkord 27">
                <a:extLst>
                  <a:ext uri="{FF2B5EF4-FFF2-40B4-BE49-F238E27FC236}">
                    <a16:creationId xmlns:a16="http://schemas.microsoft.com/office/drawing/2014/main" id="{23DECBFD-AD8F-3743-A52B-6428C02E4267}"/>
                  </a:ext>
                </a:extLst>
              </p:cNvPr>
              <p:cNvSpPr/>
              <p:nvPr/>
            </p:nvSpPr>
            <p:spPr>
              <a:xfrm rot="10800000">
                <a:off x="6449291" y="1307303"/>
                <a:ext cx="633845" cy="548768"/>
              </a:xfrm>
              <a:prstGeom prst="chord">
                <a:avLst>
                  <a:gd name="adj1" fmla="val 5356863"/>
                  <a:gd name="adj2" fmla="val 1620000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Akkord 28">
                <a:extLst>
                  <a:ext uri="{FF2B5EF4-FFF2-40B4-BE49-F238E27FC236}">
                    <a16:creationId xmlns:a16="http://schemas.microsoft.com/office/drawing/2014/main" id="{8E7952B2-6083-604A-B1E0-90B46C072CE7}"/>
                  </a:ext>
                </a:extLst>
              </p:cNvPr>
              <p:cNvSpPr/>
              <p:nvPr/>
            </p:nvSpPr>
            <p:spPr>
              <a:xfrm rot="10800000">
                <a:off x="6449291" y="2512139"/>
                <a:ext cx="633845" cy="548768"/>
              </a:xfrm>
              <a:prstGeom prst="chord">
                <a:avLst>
                  <a:gd name="adj1" fmla="val 5356863"/>
                  <a:gd name="adj2" fmla="val 1620000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1E81EFF5-1F6F-FE4A-B398-3AA25A89862A}"/>
                  </a:ext>
                </a:extLst>
              </p:cNvPr>
              <p:cNvSpPr txBox="1"/>
              <p:nvPr/>
            </p:nvSpPr>
            <p:spPr>
              <a:xfrm>
                <a:off x="7510081" y="1755928"/>
                <a:ext cx="1850843" cy="776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Gill Sans MT" panose="020B0502020104020203" pitchFamily="34" charset="77"/>
                    <a:ea typeface="+mn-ea"/>
                    <a:cs typeface="Arial"/>
                  </a:rPr>
                  <a:t>correlations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Gill Sans MT" panose="020B0502020104020203" pitchFamily="34" charset="77"/>
                    <a:ea typeface="+mn-ea"/>
                    <a:cs typeface="Arial"/>
                  </a:rPr>
                  <a:t>measurements</a:t>
                </a:r>
              </a:p>
            </p:txBody>
          </p:sp>
        </p:grpSp>
      </p:grpSp>
      <p:pic>
        <p:nvPicPr>
          <p:cNvPr id="31" name="Grafik 30">
            <a:extLst>
              <a:ext uri="{FF2B5EF4-FFF2-40B4-BE49-F238E27FC236}">
                <a16:creationId xmlns:a16="http://schemas.microsoft.com/office/drawing/2014/main" id="{00096A09-A184-3042-BECB-A3763A0EA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226" y="271863"/>
            <a:ext cx="1690829" cy="40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035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CE0D123-9C6D-4598-9F1D-58E9FC8CCDA1}"/>
              </a:ext>
            </a:extLst>
          </p:cNvPr>
          <p:cNvSpPr/>
          <p:nvPr/>
        </p:nvSpPr>
        <p:spPr>
          <a:xfrm>
            <a:off x="0" y="18864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25DBFA8D-DBCA-46AE-B826-EFBE4B51888C}"/>
              </a:ext>
            </a:extLst>
          </p:cNvPr>
          <p:cNvSpPr txBox="1">
            <a:spLocks/>
          </p:cNvSpPr>
          <p:nvPr/>
        </p:nvSpPr>
        <p:spPr>
          <a:xfrm>
            <a:off x="1649760" y="214313"/>
            <a:ext cx="8892480" cy="5397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Gill Sans MT" panose="020B0502020104020203" pitchFamily="34" charset="0"/>
                <a:ea typeface="+mj-ea"/>
                <a:cs typeface="Arial" panose="020B0604020202020204" pitchFamily="34" charset="0"/>
              </a:rPr>
              <a:t>TM tomography of PDC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BF9F8A3A-5BA4-3244-ADC8-0D29321EE7CA}"/>
              </a:ext>
            </a:extLst>
          </p:cNvPr>
          <p:cNvSpPr/>
          <p:nvPr/>
        </p:nvSpPr>
        <p:spPr>
          <a:xfrm>
            <a:off x="5278183" y="2991703"/>
            <a:ext cx="1185333" cy="50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6085DE2-62D4-934B-96DA-F39DB4570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3588" y="1744361"/>
            <a:ext cx="4115340" cy="2226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5C7609C4-2EBA-FA4E-8CF3-E1A046948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63516" y="1262590"/>
            <a:ext cx="4467998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9">
            <a:extLst>
              <a:ext uri="{FF2B5EF4-FFF2-40B4-BE49-F238E27FC236}">
                <a16:creationId xmlns:a16="http://schemas.microsoft.com/office/drawing/2014/main" id="{D2B83493-2632-9045-B664-18BC5F8F972D}"/>
              </a:ext>
            </a:extLst>
          </p:cNvPr>
          <p:cNvSpPr/>
          <p:nvPr/>
        </p:nvSpPr>
        <p:spPr>
          <a:xfrm>
            <a:off x="1395331" y="1098030"/>
            <a:ext cx="3172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 Garde Book BT"/>
                <a:ea typeface="ＭＳ Ｐゴシック" charset="0"/>
                <a:cs typeface="+mn-cs"/>
              </a:rPr>
              <a:t>7-dimensional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 Garde Book BT"/>
                <a:ea typeface="ＭＳ Ｐゴシック" charset="0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 Garde Book BT"/>
                <a:ea typeface="ＭＳ Ｐゴシック" charset="0"/>
                <a:cs typeface="+mn-cs"/>
              </a:rPr>
              <a:t>tomographically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 Garde Book BT"/>
                <a:ea typeface="ＭＳ Ｐゴシック" charset="0"/>
                <a:cs typeface="+mn-cs"/>
              </a:rPr>
              <a:t>complete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 Garde Book BT"/>
                <a:ea typeface="ＭＳ Ｐゴシック" charset="0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 Garde Book BT"/>
                <a:ea typeface="ＭＳ Ｐゴシック" charset="0"/>
                <a:cs typeface="+mn-cs"/>
              </a:rPr>
              <a:t>set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 Garde Book BT"/>
              <a:ea typeface="ＭＳ Ｐゴシック" charset="0"/>
              <a:cs typeface="+mn-cs"/>
            </a:endParaRP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DB0B787B-1F8B-F84F-A384-D8ABCCDD6BB0}"/>
              </a:ext>
            </a:extLst>
          </p:cNvPr>
          <p:cNvCxnSpPr/>
          <p:nvPr/>
        </p:nvCxnSpPr>
        <p:spPr>
          <a:xfrm flipH="1">
            <a:off x="9431611" y="5271175"/>
            <a:ext cx="396000" cy="39600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Rectangle 9">
            <a:extLst>
              <a:ext uri="{FF2B5EF4-FFF2-40B4-BE49-F238E27FC236}">
                <a16:creationId xmlns:a16="http://schemas.microsoft.com/office/drawing/2014/main" id="{D4AD5C86-E261-4949-8E2C-19F8CC2276CE}"/>
              </a:ext>
            </a:extLst>
          </p:cNvPr>
          <p:cNvSpPr/>
          <p:nvPr/>
        </p:nvSpPr>
        <p:spPr>
          <a:xfrm rot="18900000">
            <a:off x="9408944" y="5463853"/>
            <a:ext cx="715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φ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(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 Garde Book BT"/>
                <a:ea typeface="ＭＳ Ｐゴシック" charset="0"/>
                <a:cs typeface="Arial"/>
              </a:rPr>
              <a:t>ω)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ant Garde Book BT"/>
              <a:ea typeface="ＭＳ Ｐゴシック" charset="0"/>
              <a:cs typeface="+mn-cs"/>
            </a:endParaRPr>
          </a:p>
        </p:txBody>
      </p:sp>
      <p:sp>
        <p:nvSpPr>
          <p:cNvPr id="23" name="Rectangle 7">
            <a:extLst>
              <a:ext uri="{FF2B5EF4-FFF2-40B4-BE49-F238E27FC236}">
                <a16:creationId xmlns:a16="http://schemas.microsoft.com/office/drawing/2014/main" id="{D03F91D7-54FF-144A-AAD9-5A807803CD35}"/>
              </a:ext>
            </a:extLst>
          </p:cNvPr>
          <p:cNvSpPr/>
          <p:nvPr/>
        </p:nvSpPr>
        <p:spPr>
          <a:xfrm>
            <a:off x="6096000" y="4529584"/>
            <a:ext cx="5153798" cy="1781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24" name="Tabelle 23">
            <a:extLst>
              <a:ext uri="{FF2B5EF4-FFF2-40B4-BE49-F238E27FC236}">
                <a16:creationId xmlns:a16="http://schemas.microsoft.com/office/drawing/2014/main" id="{24C7083F-E5C9-E74B-B609-714698B649D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22251" y="4558145"/>
          <a:ext cx="4116677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4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vant Garde Book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vant Garde Book BT"/>
                        </a:rPr>
                        <a:t>Purity</a:t>
                      </a:r>
                      <a:r>
                        <a:rPr lang="en-US" baseline="0" dirty="0">
                          <a:latin typeface="Avant Garde Book BT"/>
                        </a:rPr>
                        <a:t> from g</a:t>
                      </a:r>
                      <a:r>
                        <a:rPr lang="en-US" baseline="30000" dirty="0">
                          <a:latin typeface="Avant Garde Book BT"/>
                        </a:rPr>
                        <a:t>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vant Garde Book BT"/>
                        </a:rPr>
                        <a:t>Tomography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vant Garde Book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vant Garde Book BT"/>
                        </a:rPr>
                        <a:t>0.929</a:t>
                      </a:r>
                      <a:r>
                        <a:rPr lang="en-US" baseline="0" dirty="0">
                          <a:latin typeface="Avant Garde Book BT"/>
                        </a:rPr>
                        <a:t> </a:t>
                      </a:r>
                      <a:r>
                        <a:rPr lang="en-US" baseline="0" dirty="0">
                          <a:latin typeface="Avant Garde Book BT"/>
                          <a:cs typeface="Calibri"/>
                        </a:rPr>
                        <a:t>± 0.008</a:t>
                      </a:r>
                      <a:endParaRPr lang="en-US" dirty="0">
                        <a:latin typeface="Avant Garde Book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vant Garde Book BT"/>
                        </a:rPr>
                        <a:t>0.896</a:t>
                      </a:r>
                      <a:r>
                        <a:rPr lang="en-US" baseline="0" dirty="0">
                          <a:latin typeface="Avant Garde Book BT"/>
                        </a:rPr>
                        <a:t> </a:t>
                      </a:r>
                      <a:r>
                        <a:rPr lang="en-US" baseline="0" dirty="0">
                          <a:latin typeface="Avant Garde Book BT"/>
                          <a:cs typeface="Calibri"/>
                        </a:rPr>
                        <a:t>± 0.008</a:t>
                      </a:r>
                      <a:endParaRPr lang="en-US" dirty="0">
                        <a:latin typeface="Avant Garde Book B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vant Garde Book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vant Garde Book BT"/>
                        </a:rPr>
                        <a:t>0.528</a:t>
                      </a:r>
                      <a:r>
                        <a:rPr lang="en-US" baseline="0" dirty="0">
                          <a:latin typeface="Avant Garde Book BT"/>
                        </a:rPr>
                        <a:t> </a:t>
                      </a:r>
                      <a:r>
                        <a:rPr lang="en-US" baseline="0" dirty="0">
                          <a:latin typeface="Avant Garde Book BT"/>
                          <a:cs typeface="Calibri"/>
                        </a:rPr>
                        <a:t>± 0.010</a:t>
                      </a:r>
                      <a:endParaRPr lang="en-US" dirty="0">
                        <a:latin typeface="Avant Garde Book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vant Garde Book BT"/>
                        </a:rPr>
                        <a:t>0.523</a:t>
                      </a:r>
                      <a:r>
                        <a:rPr lang="en-US" baseline="0" dirty="0">
                          <a:latin typeface="Avant Garde Book BT"/>
                        </a:rPr>
                        <a:t> </a:t>
                      </a:r>
                      <a:r>
                        <a:rPr lang="en-US" baseline="0" dirty="0">
                          <a:latin typeface="Avant Garde Book BT"/>
                          <a:cs typeface="Calibri"/>
                        </a:rPr>
                        <a:t>± 0.008</a:t>
                      </a:r>
                      <a:endParaRPr lang="en-US" dirty="0">
                        <a:latin typeface="Avant Garde Book B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5" name="Picture 2">
            <a:extLst>
              <a:ext uri="{FF2B5EF4-FFF2-40B4-BE49-F238E27FC236}">
                <a16:creationId xmlns:a16="http://schemas.microsoft.com/office/drawing/2014/main" id="{45EFFF10-FC2E-3440-AF50-DF0BD3722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2083" y="4982022"/>
            <a:ext cx="283664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10FA5093-D5CB-124B-85A7-84CD0425A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9997" y="5353558"/>
            <a:ext cx="287836" cy="287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feld 30">
            <a:extLst>
              <a:ext uri="{FF2B5EF4-FFF2-40B4-BE49-F238E27FC236}">
                <a16:creationId xmlns:a16="http://schemas.microsoft.com/office/drawing/2014/main" id="{DA25C893-90BE-9042-BC11-BB0D70FC34AF}"/>
              </a:ext>
            </a:extLst>
          </p:cNvPr>
          <p:cNvSpPr txBox="1"/>
          <p:nvPr/>
        </p:nvSpPr>
        <p:spPr>
          <a:xfrm>
            <a:off x="277047" y="6362153"/>
            <a:ext cx="2889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>
                <a:latin typeface="+mj-lt"/>
                <a:cs typeface="Avant Garde Book B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rial"/>
              </a:rPr>
              <a:t>Ansari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rial"/>
              </a:rPr>
              <a:t>, et al., PRL 120, 213601 (2018)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Arial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38EF18AE-35D6-3A40-9FD5-58D3E58955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226" y="271863"/>
            <a:ext cx="1690829" cy="40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2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6C52D-FB3B-45B0-8A71-0B4AEF695CAC}"/>
              </a:ext>
            </a:extLst>
          </p:cNvPr>
          <p:cNvSpPr/>
          <p:nvPr/>
        </p:nvSpPr>
        <p:spPr>
          <a:xfrm>
            <a:off x="0" y="18864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32E800A-5297-4457-9AEA-2CFE3A01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775" y="214746"/>
            <a:ext cx="8604451" cy="539335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chemeClr val="bg2"/>
                </a:solidFill>
                <a:latin typeface="Gill Sans MT" panose="020B0502020104020203" pitchFamily="34" charset="0"/>
              </a:rPr>
              <a:t>Outline</a:t>
            </a:r>
          </a:p>
        </p:txBody>
      </p:sp>
      <p:sp>
        <p:nvSpPr>
          <p:cNvPr id="21" name="Rechteck 19">
            <a:extLst>
              <a:ext uri="{FF2B5EF4-FFF2-40B4-BE49-F238E27FC236}">
                <a16:creationId xmlns:a16="http://schemas.microsoft.com/office/drawing/2014/main" id="{72A1F6B4-CC6E-C346-BFE9-12F73A4D18AB}"/>
              </a:ext>
            </a:extLst>
          </p:cNvPr>
          <p:cNvSpPr/>
          <p:nvPr/>
        </p:nvSpPr>
        <p:spPr>
          <a:xfrm>
            <a:off x="1946716" y="1638604"/>
            <a:ext cx="8451510" cy="1839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36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hteck 19">
            <a:extLst>
              <a:ext uri="{FF2B5EF4-FFF2-40B4-BE49-F238E27FC236}">
                <a16:creationId xmlns:a16="http://schemas.microsoft.com/office/drawing/2014/main" id="{12B8CEE8-ED3C-0246-90D6-839575BFC6A3}"/>
              </a:ext>
            </a:extLst>
          </p:cNvPr>
          <p:cNvSpPr/>
          <p:nvPr/>
        </p:nvSpPr>
        <p:spPr>
          <a:xfrm>
            <a:off x="1946716" y="3770276"/>
            <a:ext cx="8451510" cy="1839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36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ADAB2F9-1389-4F4C-AE08-92316CC5B2F0}"/>
              </a:ext>
            </a:extLst>
          </p:cNvPr>
          <p:cNvSpPr txBox="1"/>
          <p:nvPr/>
        </p:nvSpPr>
        <p:spPr>
          <a:xfrm>
            <a:off x="1946716" y="1588404"/>
            <a:ext cx="4258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rial"/>
              </a:rPr>
              <a:t>Integrated optics</a:t>
            </a:r>
          </a:p>
        </p:txBody>
      </p:sp>
      <p:sp>
        <p:nvSpPr>
          <p:cNvPr id="24" name="TextBox 33">
            <a:extLst>
              <a:ext uri="{FF2B5EF4-FFF2-40B4-BE49-F238E27FC236}">
                <a16:creationId xmlns:a16="http://schemas.microsoft.com/office/drawing/2014/main" id="{4E2A0FC8-6A97-C042-B7A1-E1F750FD0F7E}"/>
              </a:ext>
            </a:extLst>
          </p:cNvPr>
          <p:cNvSpPr txBox="1"/>
          <p:nvPr/>
        </p:nvSpPr>
        <p:spPr>
          <a:xfrm>
            <a:off x="1946716" y="3796831"/>
            <a:ext cx="2599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rial"/>
              </a:rPr>
              <a:t>Temporal modes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rial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rial"/>
              </a:rPr>
              <a:t>of pulsed light</a:t>
            </a:r>
          </a:p>
        </p:txBody>
      </p:sp>
      <p:pic>
        <p:nvPicPr>
          <p:cNvPr id="26" name="Grafik 34" descr="PDC-waveguide.png">
            <a:extLst>
              <a:ext uri="{FF2B5EF4-FFF2-40B4-BE49-F238E27FC236}">
                <a16:creationId xmlns:a16="http://schemas.microsoft.com/office/drawing/2014/main" id="{E0187DEA-41D0-D743-8547-E27BDA687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985" y="2443066"/>
            <a:ext cx="2912536" cy="453356"/>
          </a:xfrm>
          <a:prstGeom prst="rect">
            <a:avLst/>
          </a:prstGeom>
        </p:spPr>
      </p:pic>
      <p:pic>
        <p:nvPicPr>
          <p:cNvPr id="27" name="Picture 36" descr="Prof. Silberhorn_Leibniz-Preis 2011_5859.JPG">
            <a:extLst>
              <a:ext uri="{FF2B5EF4-FFF2-40B4-BE49-F238E27FC236}">
                <a16:creationId xmlns:a16="http://schemas.microsoft.com/office/drawing/2014/main" id="{6CC00F7B-C389-6043-905D-C19425732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004" y="1753460"/>
            <a:ext cx="2465210" cy="1640050"/>
          </a:xfrm>
          <a:prstGeom prst="rect">
            <a:avLst/>
          </a:prstGeom>
        </p:spPr>
      </p:pic>
      <p:grpSp>
        <p:nvGrpSpPr>
          <p:cNvPr id="28" name="Gruppierung 11">
            <a:extLst>
              <a:ext uri="{FF2B5EF4-FFF2-40B4-BE49-F238E27FC236}">
                <a16:creationId xmlns:a16="http://schemas.microsoft.com/office/drawing/2014/main" id="{03445C1E-0B85-4542-9852-7DEF91C694CE}"/>
              </a:ext>
            </a:extLst>
          </p:cNvPr>
          <p:cNvGrpSpPr/>
          <p:nvPr/>
        </p:nvGrpSpPr>
        <p:grpSpPr>
          <a:xfrm>
            <a:off x="5011843" y="3988595"/>
            <a:ext cx="3762722" cy="1461861"/>
            <a:chOff x="1647382" y="1054101"/>
            <a:chExt cx="5765089" cy="2269515"/>
          </a:xfrm>
        </p:grpSpPr>
        <p:pic>
          <p:nvPicPr>
            <p:cNvPr id="29" name="Picture 10" descr="pdc_schematic.pdf">
              <a:extLst>
                <a:ext uri="{FF2B5EF4-FFF2-40B4-BE49-F238E27FC236}">
                  <a16:creationId xmlns:a16="http://schemas.microsoft.com/office/drawing/2014/main" id="{FFA60599-34AC-6F4E-809E-EE165C8FC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47382" y="1054101"/>
              <a:ext cx="5765089" cy="2269515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F6BCBFD-01BD-6446-ACC1-7568BE78C327}"/>
                </a:ext>
              </a:extLst>
            </p:cNvPr>
            <p:cNvSpPr/>
            <p:nvPr/>
          </p:nvSpPr>
          <p:spPr>
            <a:xfrm>
              <a:off x="2210497" y="1941407"/>
              <a:ext cx="271725" cy="271725"/>
            </a:xfrm>
            <a:prstGeom prst="ellipse">
              <a:avLst/>
            </a:prstGeom>
            <a:gradFill flip="none" rotWithShape="1">
              <a:gsLst>
                <a:gs pos="11000">
                  <a:schemeClr val="accent4">
                    <a:lumMod val="60000"/>
                    <a:lumOff val="40000"/>
                    <a:alpha val="97000"/>
                  </a:schemeClr>
                </a:gs>
                <a:gs pos="79000">
                  <a:schemeClr val="accen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ADC363B-CE4B-704D-BEB9-0FE7B1B9C5F4}"/>
                </a:ext>
              </a:extLst>
            </p:cNvPr>
            <p:cNvSpPr/>
            <p:nvPr/>
          </p:nvSpPr>
          <p:spPr>
            <a:xfrm>
              <a:off x="6297613" y="1605639"/>
              <a:ext cx="271725" cy="271725"/>
            </a:xfrm>
            <a:prstGeom prst="ellipse">
              <a:avLst/>
            </a:prstGeom>
            <a:gradFill flip="none" rotWithShape="1">
              <a:gsLst>
                <a:gs pos="6000">
                  <a:schemeClr val="accent2">
                    <a:lumMod val="40000"/>
                    <a:lumOff val="60000"/>
                    <a:alpha val="91000"/>
                  </a:schemeClr>
                </a:gs>
                <a:gs pos="56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A84E14D-DDF4-1645-96E2-1FA96EABEF0A}"/>
                </a:ext>
              </a:extLst>
            </p:cNvPr>
            <p:cNvSpPr/>
            <p:nvPr/>
          </p:nvSpPr>
          <p:spPr>
            <a:xfrm>
              <a:off x="5431104" y="2349465"/>
              <a:ext cx="271725" cy="271725"/>
            </a:xfrm>
            <a:prstGeom prst="ellipse">
              <a:avLst/>
            </a:prstGeom>
            <a:gradFill flip="none" rotWithShape="1">
              <a:gsLst>
                <a:gs pos="5000">
                  <a:schemeClr val="accent5">
                    <a:lumMod val="60000"/>
                    <a:lumOff val="40000"/>
                    <a:alpha val="91000"/>
                  </a:schemeClr>
                </a:gs>
                <a:gs pos="55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9" name="Grafik 38">
            <a:extLst>
              <a:ext uri="{FF2B5EF4-FFF2-40B4-BE49-F238E27FC236}">
                <a16:creationId xmlns:a16="http://schemas.microsoft.com/office/drawing/2014/main" id="{F9D55AAE-87B0-3943-A113-615139FA8A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226" y="271863"/>
            <a:ext cx="1690829" cy="40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123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CE0D123-9C6D-4598-9F1D-58E9FC8CCDA1}"/>
              </a:ext>
            </a:extLst>
          </p:cNvPr>
          <p:cNvSpPr/>
          <p:nvPr/>
        </p:nvSpPr>
        <p:spPr>
          <a:xfrm>
            <a:off x="0" y="18864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25DBFA8D-DBCA-46AE-B826-EFBE4B51888C}"/>
              </a:ext>
            </a:extLst>
          </p:cNvPr>
          <p:cNvSpPr txBox="1">
            <a:spLocks/>
          </p:cNvSpPr>
          <p:nvPr/>
        </p:nvSpPr>
        <p:spPr>
          <a:xfrm>
            <a:off x="1649760" y="214313"/>
            <a:ext cx="8892480" cy="5397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Gill Sans MT" panose="020B0502020104020203" pitchFamily="34" charset="0"/>
                <a:ea typeface="+mj-ea"/>
                <a:cs typeface="Arial" panose="020B0604020202020204" pitchFamily="34" charset="0"/>
              </a:rPr>
              <a:t>TM tomography of PDC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BF9F8A3A-5BA4-3244-ADC8-0D29321EE7CA}"/>
              </a:ext>
            </a:extLst>
          </p:cNvPr>
          <p:cNvSpPr/>
          <p:nvPr/>
        </p:nvSpPr>
        <p:spPr>
          <a:xfrm>
            <a:off x="5278183" y="3207561"/>
            <a:ext cx="1185333" cy="50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DB0B787B-1F8B-F84F-A384-D8ABCCDD6BB0}"/>
              </a:ext>
            </a:extLst>
          </p:cNvPr>
          <p:cNvCxnSpPr/>
          <p:nvPr/>
        </p:nvCxnSpPr>
        <p:spPr>
          <a:xfrm flipH="1">
            <a:off x="9431611" y="5487033"/>
            <a:ext cx="396000" cy="39600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Rectangle 9">
            <a:extLst>
              <a:ext uri="{FF2B5EF4-FFF2-40B4-BE49-F238E27FC236}">
                <a16:creationId xmlns:a16="http://schemas.microsoft.com/office/drawing/2014/main" id="{D4AD5C86-E261-4949-8E2C-19F8CC2276CE}"/>
              </a:ext>
            </a:extLst>
          </p:cNvPr>
          <p:cNvSpPr/>
          <p:nvPr/>
        </p:nvSpPr>
        <p:spPr>
          <a:xfrm rot="18900000">
            <a:off x="9408944" y="5679711"/>
            <a:ext cx="715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φ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(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 Garde Book BT"/>
                <a:ea typeface="ＭＳ Ｐゴシック" charset="0"/>
                <a:cs typeface="Arial"/>
              </a:rPr>
              <a:t>ω)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ant Garde Book BT"/>
              <a:ea typeface="ＭＳ Ｐゴシック" charset="0"/>
              <a:cs typeface="+mn-cs"/>
            </a:endParaRPr>
          </a:p>
        </p:txBody>
      </p:sp>
      <p:sp>
        <p:nvSpPr>
          <p:cNvPr id="23" name="Rectangle 7">
            <a:extLst>
              <a:ext uri="{FF2B5EF4-FFF2-40B4-BE49-F238E27FC236}">
                <a16:creationId xmlns:a16="http://schemas.microsoft.com/office/drawing/2014/main" id="{D03F91D7-54FF-144A-AAD9-5A807803CD35}"/>
              </a:ext>
            </a:extLst>
          </p:cNvPr>
          <p:cNvSpPr/>
          <p:nvPr/>
        </p:nvSpPr>
        <p:spPr>
          <a:xfrm>
            <a:off x="5827468" y="4652908"/>
            <a:ext cx="4467998" cy="1781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Textfeld 30">
            <a:extLst>
              <a:ext uri="{FF2B5EF4-FFF2-40B4-BE49-F238E27FC236}">
                <a16:creationId xmlns:a16="http://schemas.microsoft.com/office/drawing/2014/main" id="{DA25C893-90BE-9042-BC11-BB0D70FC34AF}"/>
              </a:ext>
            </a:extLst>
          </p:cNvPr>
          <p:cNvSpPr txBox="1"/>
          <p:nvPr/>
        </p:nvSpPr>
        <p:spPr>
          <a:xfrm>
            <a:off x="277047" y="6362153"/>
            <a:ext cx="2889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>
                <a:latin typeface="+mj-lt"/>
                <a:cs typeface="Avant Garde Book B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rial"/>
              </a:rPr>
              <a:t>Ansari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rial"/>
              </a:rPr>
              <a:t>, et al., PRL 120, 213601 (2018)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Arial"/>
            </a:endParaRPr>
          </a:p>
        </p:txBody>
      </p:sp>
      <p:graphicFrame>
        <p:nvGraphicFramePr>
          <p:cNvPr id="40" name="Tabelle 39">
            <a:extLst>
              <a:ext uri="{FF2B5EF4-FFF2-40B4-BE49-F238E27FC236}">
                <a16:creationId xmlns:a16="http://schemas.microsoft.com/office/drawing/2014/main" id="{4083BC51-444A-C845-A14A-26582D22195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22251" y="4394143"/>
          <a:ext cx="4116677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4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vant Garde Book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vant Garde Book BT"/>
                        </a:rPr>
                        <a:t>Purity</a:t>
                      </a:r>
                      <a:r>
                        <a:rPr lang="en-US" baseline="0" dirty="0">
                          <a:latin typeface="Avant Garde Book BT"/>
                        </a:rPr>
                        <a:t> from g</a:t>
                      </a:r>
                      <a:r>
                        <a:rPr lang="en-US" baseline="30000" dirty="0">
                          <a:latin typeface="Avant Garde Book BT"/>
                        </a:rPr>
                        <a:t>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vant Garde Book BT"/>
                        </a:rPr>
                        <a:t>Tomography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vant Garde Book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vant Garde Book BT"/>
                        </a:rPr>
                        <a:t>0.929</a:t>
                      </a:r>
                      <a:r>
                        <a:rPr lang="en-US" baseline="0" dirty="0">
                          <a:latin typeface="Avant Garde Book BT"/>
                        </a:rPr>
                        <a:t> </a:t>
                      </a:r>
                      <a:r>
                        <a:rPr lang="en-US" baseline="0" dirty="0">
                          <a:latin typeface="Avant Garde Book BT"/>
                          <a:cs typeface="Calibri"/>
                        </a:rPr>
                        <a:t>± 0.008</a:t>
                      </a:r>
                      <a:endParaRPr lang="en-US" dirty="0">
                        <a:latin typeface="Avant Garde Book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vant Garde Book BT"/>
                        </a:rPr>
                        <a:t>0.896</a:t>
                      </a:r>
                      <a:r>
                        <a:rPr lang="en-US" baseline="0" dirty="0">
                          <a:latin typeface="Avant Garde Book BT"/>
                        </a:rPr>
                        <a:t> </a:t>
                      </a:r>
                      <a:r>
                        <a:rPr lang="en-US" baseline="0" dirty="0">
                          <a:latin typeface="Avant Garde Book BT"/>
                          <a:cs typeface="Calibri"/>
                        </a:rPr>
                        <a:t>± 0.008</a:t>
                      </a:r>
                      <a:endParaRPr lang="en-US" dirty="0">
                        <a:latin typeface="Avant Garde Book B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vant Garde Book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vant Garde Book BT"/>
                        </a:rPr>
                        <a:t>0.528</a:t>
                      </a:r>
                      <a:r>
                        <a:rPr lang="en-US" baseline="0" dirty="0">
                          <a:latin typeface="Avant Garde Book BT"/>
                        </a:rPr>
                        <a:t> </a:t>
                      </a:r>
                      <a:r>
                        <a:rPr lang="en-US" baseline="0" dirty="0">
                          <a:latin typeface="Avant Garde Book BT"/>
                          <a:cs typeface="Calibri"/>
                        </a:rPr>
                        <a:t>± 0.010</a:t>
                      </a:r>
                      <a:endParaRPr lang="en-US" dirty="0">
                        <a:latin typeface="Avant Garde Book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vant Garde Book BT"/>
                        </a:rPr>
                        <a:t>0.523</a:t>
                      </a:r>
                      <a:r>
                        <a:rPr lang="en-US" baseline="0" dirty="0">
                          <a:latin typeface="Avant Garde Book BT"/>
                        </a:rPr>
                        <a:t> </a:t>
                      </a:r>
                      <a:r>
                        <a:rPr lang="en-US" baseline="0" dirty="0">
                          <a:latin typeface="Avant Garde Book BT"/>
                          <a:cs typeface="Calibri"/>
                        </a:rPr>
                        <a:t>± 0.008</a:t>
                      </a:r>
                      <a:endParaRPr lang="en-US" dirty="0">
                        <a:latin typeface="Avant Garde Book B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vant Garde Book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vant Garde Book BT"/>
                        </a:rPr>
                        <a:t>0.327</a:t>
                      </a:r>
                      <a:r>
                        <a:rPr lang="en-US" baseline="0" dirty="0">
                          <a:latin typeface="Avant Garde Book BT"/>
                        </a:rPr>
                        <a:t> </a:t>
                      </a:r>
                      <a:r>
                        <a:rPr lang="en-US" baseline="0" dirty="0">
                          <a:latin typeface="Avant Garde Book BT"/>
                          <a:cs typeface="Calibri"/>
                        </a:rPr>
                        <a:t>± 0.005</a:t>
                      </a:r>
                      <a:endParaRPr lang="en-US" dirty="0">
                        <a:latin typeface="Avant Garde Book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vant Garde Book BT"/>
                        </a:rPr>
                        <a:t>0.317</a:t>
                      </a:r>
                      <a:r>
                        <a:rPr lang="en-US" baseline="0" dirty="0">
                          <a:latin typeface="Avant Garde Book BT"/>
                        </a:rPr>
                        <a:t> </a:t>
                      </a:r>
                      <a:r>
                        <a:rPr lang="en-US" baseline="0" dirty="0">
                          <a:latin typeface="Avant Garde Book BT"/>
                          <a:cs typeface="Calibri"/>
                        </a:rPr>
                        <a:t>± 0.005</a:t>
                      </a:r>
                      <a:endParaRPr lang="en-US" dirty="0">
                        <a:latin typeface="Avant Garde Book B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1" name="Picture 2">
            <a:extLst>
              <a:ext uri="{FF2B5EF4-FFF2-40B4-BE49-F238E27FC236}">
                <a16:creationId xmlns:a16="http://schemas.microsoft.com/office/drawing/2014/main" id="{59C111AB-61DE-5E4E-8709-83EE5385E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2083" y="4818020"/>
            <a:ext cx="283664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3">
            <a:extLst>
              <a:ext uri="{FF2B5EF4-FFF2-40B4-BE49-F238E27FC236}">
                <a16:creationId xmlns:a16="http://schemas.microsoft.com/office/drawing/2014/main" id="{CCA9B376-6534-5740-ACF3-4BCF87476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9997" y="5189556"/>
            <a:ext cx="287836" cy="287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F79BB291-9D76-DB4D-A4E3-E64C3686D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8954" y="5563178"/>
            <a:ext cx="289922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2">
            <a:extLst>
              <a:ext uri="{FF2B5EF4-FFF2-40B4-BE49-F238E27FC236}">
                <a16:creationId xmlns:a16="http://schemas.microsoft.com/office/drawing/2014/main" id="{61A7B9FB-2113-2948-99D0-355986A3E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3588" y="1744361"/>
            <a:ext cx="4115340" cy="2226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9">
            <a:extLst>
              <a:ext uri="{FF2B5EF4-FFF2-40B4-BE49-F238E27FC236}">
                <a16:creationId xmlns:a16="http://schemas.microsoft.com/office/drawing/2014/main" id="{3B819C1F-02A7-1546-8FB6-A95277BFFBC5}"/>
              </a:ext>
            </a:extLst>
          </p:cNvPr>
          <p:cNvSpPr/>
          <p:nvPr/>
        </p:nvSpPr>
        <p:spPr>
          <a:xfrm>
            <a:off x="1395331" y="1098030"/>
            <a:ext cx="3172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 Garde Book BT"/>
                <a:ea typeface="ＭＳ Ｐゴシック" charset="0"/>
                <a:cs typeface="+mn-cs"/>
              </a:rPr>
              <a:t>7-dimensional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 Garde Book BT"/>
                <a:ea typeface="ＭＳ Ｐゴシック" charset="0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 Garde Book BT"/>
                <a:ea typeface="ＭＳ Ｐゴシック" charset="0"/>
                <a:cs typeface="+mn-cs"/>
              </a:rPr>
              <a:t>tomographically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 Garde Book BT"/>
                <a:ea typeface="ＭＳ Ｐゴシック" charset="0"/>
                <a:cs typeface="+mn-cs"/>
              </a:rPr>
              <a:t>complete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 Garde Book BT"/>
                <a:ea typeface="ＭＳ Ｐゴシック" charset="0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 Garde Book BT"/>
                <a:ea typeface="ＭＳ Ｐゴシック" charset="0"/>
                <a:cs typeface="+mn-cs"/>
              </a:rPr>
              <a:t>set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 Garde Book BT"/>
              <a:ea typeface="ＭＳ Ｐゴシック" charset="0"/>
              <a:cs typeface="+mn-cs"/>
            </a:endParaRPr>
          </a:p>
        </p:txBody>
      </p:sp>
      <p:pic>
        <p:nvPicPr>
          <p:cNvPr id="49" name="Picture 3">
            <a:extLst>
              <a:ext uri="{FF2B5EF4-FFF2-40B4-BE49-F238E27FC236}">
                <a16:creationId xmlns:a16="http://schemas.microsoft.com/office/drawing/2014/main" id="{ED1B71DB-E2F2-3644-A826-157611C24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63516" y="1262590"/>
            <a:ext cx="4467998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9">
            <a:extLst>
              <a:ext uri="{FF2B5EF4-FFF2-40B4-BE49-F238E27FC236}">
                <a16:creationId xmlns:a16="http://schemas.microsoft.com/office/drawing/2014/main" id="{AF0B21BD-60AA-834E-884D-4956A24BA815}"/>
              </a:ext>
            </a:extLst>
          </p:cNvPr>
          <p:cNvSpPr/>
          <p:nvPr/>
        </p:nvSpPr>
        <p:spPr>
          <a:xfrm rot="18900000">
            <a:off x="9678105" y="5315760"/>
            <a:ext cx="715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φ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(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 Garde Book BT"/>
                <a:ea typeface="ＭＳ Ｐゴシック" charset="0"/>
                <a:cs typeface="Arial"/>
              </a:rPr>
              <a:t>ω)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ant Garde Book BT"/>
              <a:ea typeface="ＭＳ Ｐゴシック" charset="0"/>
              <a:cs typeface="+mn-cs"/>
            </a:endParaRPr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48736DE8-243B-B248-955F-6CB99A84AADA}"/>
              </a:ext>
            </a:extLst>
          </p:cNvPr>
          <p:cNvCxnSpPr/>
          <p:nvPr/>
        </p:nvCxnSpPr>
        <p:spPr>
          <a:xfrm flipH="1">
            <a:off x="9629611" y="5080971"/>
            <a:ext cx="396000" cy="39600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" name="TextBox 25">
            <a:extLst>
              <a:ext uri="{FF2B5EF4-FFF2-40B4-BE49-F238E27FC236}">
                <a16:creationId xmlns:a16="http://schemas.microsoft.com/office/drawing/2014/main" id="{77F7981B-4426-FA4B-A492-2357780B1F12}"/>
              </a:ext>
            </a:extLst>
          </p:cNvPr>
          <p:cNvSpPr txBox="1"/>
          <p:nvPr/>
        </p:nvSpPr>
        <p:spPr>
          <a:xfrm>
            <a:off x="9985322" y="4687215"/>
            <a:ext cx="1782860" cy="2616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spectral</a:t>
            </a:r>
            <a:r>
              <a:rPr kumimoji="0" lang="de-DE" sz="11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de-DE" sz="11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phase</a:t>
            </a:r>
            <a:r>
              <a:rPr kumimoji="0" lang="de-DE" sz="11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de-DE" sz="11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matters</a:t>
            </a:r>
            <a:r>
              <a:rPr kumimoji="0" lang="de-DE" sz="11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!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7A33C00-52B1-4540-A88D-C955DA8B59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226" y="271863"/>
            <a:ext cx="1690829" cy="40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7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CE0D123-9C6D-4598-9F1D-58E9FC8CCDA1}"/>
              </a:ext>
            </a:extLst>
          </p:cNvPr>
          <p:cNvSpPr/>
          <p:nvPr/>
        </p:nvSpPr>
        <p:spPr>
          <a:xfrm>
            <a:off x="0" y="18864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25DBFA8D-DBCA-46AE-B826-EFBE4B51888C}"/>
              </a:ext>
            </a:extLst>
          </p:cNvPr>
          <p:cNvSpPr txBox="1">
            <a:spLocks/>
          </p:cNvSpPr>
          <p:nvPr/>
        </p:nvSpPr>
        <p:spPr>
          <a:xfrm>
            <a:off x="1649760" y="214313"/>
            <a:ext cx="8892480" cy="5397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Gill Sans MT" panose="020B0502020104020203" pitchFamily="34" charset="0"/>
                <a:ea typeface="+mj-ea"/>
                <a:cs typeface="Arial" panose="020B0604020202020204" pitchFamily="34" charset="0"/>
              </a:rPr>
              <a:t>TM tomography of designed multi-mode PDC</a:t>
            </a: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D4AD5C86-E261-4949-8E2C-19F8CC2276CE}"/>
              </a:ext>
            </a:extLst>
          </p:cNvPr>
          <p:cNvSpPr/>
          <p:nvPr/>
        </p:nvSpPr>
        <p:spPr>
          <a:xfrm rot="18900000">
            <a:off x="7027694" y="5644862"/>
            <a:ext cx="715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φ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(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 Garde Book BT"/>
                <a:ea typeface="ＭＳ Ｐゴシック" charset="0"/>
                <a:cs typeface="Arial"/>
              </a:rPr>
              <a:t>ω)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ant Garde Book BT"/>
              <a:ea typeface="ＭＳ Ｐゴシック" charset="0"/>
              <a:cs typeface="+mn-cs"/>
            </a:endParaRPr>
          </a:p>
        </p:txBody>
      </p:sp>
      <p:sp>
        <p:nvSpPr>
          <p:cNvPr id="23" name="Rectangle 7">
            <a:extLst>
              <a:ext uri="{FF2B5EF4-FFF2-40B4-BE49-F238E27FC236}">
                <a16:creationId xmlns:a16="http://schemas.microsoft.com/office/drawing/2014/main" id="{D03F91D7-54FF-144A-AAD9-5A807803CD35}"/>
              </a:ext>
            </a:extLst>
          </p:cNvPr>
          <p:cNvSpPr/>
          <p:nvPr/>
        </p:nvSpPr>
        <p:spPr>
          <a:xfrm>
            <a:off x="3157244" y="4778091"/>
            <a:ext cx="4467998" cy="1781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Textfeld 30">
            <a:extLst>
              <a:ext uri="{FF2B5EF4-FFF2-40B4-BE49-F238E27FC236}">
                <a16:creationId xmlns:a16="http://schemas.microsoft.com/office/drawing/2014/main" id="{DA25C893-90BE-9042-BC11-BB0D70FC34AF}"/>
              </a:ext>
            </a:extLst>
          </p:cNvPr>
          <p:cNvSpPr txBox="1"/>
          <p:nvPr/>
        </p:nvSpPr>
        <p:spPr>
          <a:xfrm>
            <a:off x="277047" y="6476453"/>
            <a:ext cx="2889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>
                <a:latin typeface="+mj-lt"/>
                <a:cs typeface="Avant Garde Book B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rial"/>
              </a:rPr>
              <a:t>Ansari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rial"/>
              </a:rPr>
              <a:t>, et al., PRL 120, 213601 (2018)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Arial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05A756C7-7682-4F41-A712-1B35380B5E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482"/>
          <a:stretch/>
        </p:blipFill>
        <p:spPr>
          <a:xfrm>
            <a:off x="3094018" y="3925821"/>
            <a:ext cx="6254294" cy="2513289"/>
          </a:xfrm>
          <a:prstGeom prst="rect">
            <a:avLst/>
          </a:prstGeom>
        </p:spPr>
      </p:pic>
      <p:sp>
        <p:nvSpPr>
          <p:cNvPr id="25" name="Abgerundetes Rechteck 17">
            <a:extLst>
              <a:ext uri="{FF2B5EF4-FFF2-40B4-BE49-F238E27FC236}">
                <a16:creationId xmlns:a16="http://schemas.microsoft.com/office/drawing/2014/main" id="{4EC47E0F-E9FD-484D-9FF0-ED9F71101331}"/>
              </a:ext>
            </a:extLst>
          </p:cNvPr>
          <p:cNvSpPr/>
          <p:nvPr/>
        </p:nvSpPr>
        <p:spPr>
          <a:xfrm>
            <a:off x="3285270" y="4222610"/>
            <a:ext cx="5911076" cy="2123449"/>
          </a:xfrm>
          <a:prstGeom prst="roundRect">
            <a:avLst>
              <a:gd name="adj" fmla="val 1908"/>
            </a:avLst>
          </a:prstGeom>
          <a:noFill/>
          <a:ln w="19050" cmpd="sng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6" name="Picture 15">
            <a:extLst>
              <a:ext uri="{FF2B5EF4-FFF2-40B4-BE49-F238E27FC236}">
                <a16:creationId xmlns:a16="http://schemas.microsoft.com/office/drawing/2014/main" id="{0CD71AE7-7049-5D4B-8DF7-FE9D17B99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808" y="1044381"/>
            <a:ext cx="4301432" cy="2093905"/>
          </a:xfrm>
          <a:prstGeom prst="rect">
            <a:avLst/>
          </a:prstGeom>
        </p:spPr>
      </p:pic>
      <p:pic>
        <p:nvPicPr>
          <p:cNvPr id="28" name="Bild 5">
            <a:extLst>
              <a:ext uri="{FF2B5EF4-FFF2-40B4-BE49-F238E27FC236}">
                <a16:creationId xmlns:a16="http://schemas.microsoft.com/office/drawing/2014/main" id="{E15696D0-3789-064A-81AB-CA2BD09201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4831" y="2658677"/>
            <a:ext cx="3544826" cy="1195295"/>
          </a:xfrm>
          <a:prstGeom prst="rect">
            <a:avLst/>
          </a:prstGeom>
        </p:spPr>
      </p:pic>
      <p:pic>
        <p:nvPicPr>
          <p:cNvPr id="29" name="Bild 25">
            <a:extLst>
              <a:ext uri="{FF2B5EF4-FFF2-40B4-BE49-F238E27FC236}">
                <a16:creationId xmlns:a16="http://schemas.microsoft.com/office/drawing/2014/main" id="{331154EB-3974-074C-B90C-82C5DA35B5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3404" y="2657439"/>
            <a:ext cx="2741877" cy="1212394"/>
          </a:xfrm>
          <a:prstGeom prst="rect">
            <a:avLst/>
          </a:prstGeom>
        </p:spPr>
      </p:pic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CD1D1A92-5AA7-C141-B99B-5EDBFA6DE47F}"/>
              </a:ext>
            </a:extLst>
          </p:cNvPr>
          <p:cNvGrpSpPr/>
          <p:nvPr/>
        </p:nvGrpSpPr>
        <p:grpSpPr>
          <a:xfrm>
            <a:off x="4000925" y="1210682"/>
            <a:ext cx="2169760" cy="1282433"/>
            <a:chOff x="529414" y="3165667"/>
            <a:chExt cx="2169760" cy="1282433"/>
          </a:xfrm>
        </p:grpSpPr>
        <p:pic>
          <p:nvPicPr>
            <p:cNvPr id="31" name="Picture 26">
              <a:extLst>
                <a:ext uri="{FF2B5EF4-FFF2-40B4-BE49-F238E27FC236}">
                  <a16:creationId xmlns:a16="http://schemas.microsoft.com/office/drawing/2014/main" id="{F7A7549F-BF82-8F4D-81C9-BD0FA96938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984" r="22472"/>
            <a:stretch/>
          </p:blipFill>
          <p:spPr>
            <a:xfrm>
              <a:off x="814039" y="3165667"/>
              <a:ext cx="1616927" cy="1282433"/>
            </a:xfrm>
            <a:prstGeom prst="rect">
              <a:avLst/>
            </a:prstGeom>
          </p:spPr>
        </p:pic>
        <p:sp>
          <p:nvSpPr>
            <p:cNvPr id="32" name="TextBox 1">
              <a:extLst>
                <a:ext uri="{FF2B5EF4-FFF2-40B4-BE49-F238E27FC236}">
                  <a16:creationId xmlns:a16="http://schemas.microsoft.com/office/drawing/2014/main" id="{B38E3D89-D25F-844E-85B2-6424BB59C0EF}"/>
                </a:ext>
              </a:extLst>
            </p:cNvPr>
            <p:cNvSpPr txBox="1"/>
            <p:nvPr/>
          </p:nvSpPr>
          <p:spPr>
            <a:xfrm rot="16200000">
              <a:off x="408868" y="3572203"/>
              <a:ext cx="5180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amp.</a:t>
              </a: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sp>
          <p:nvSpPr>
            <p:cNvPr id="33" name="TextBox 24">
              <a:extLst>
                <a:ext uri="{FF2B5EF4-FFF2-40B4-BE49-F238E27FC236}">
                  <a16:creationId xmlns:a16="http://schemas.microsoft.com/office/drawing/2014/main" id="{5BC9CAB1-CB9E-064B-98D2-35B972CF298F}"/>
                </a:ext>
              </a:extLst>
            </p:cNvPr>
            <p:cNvSpPr txBox="1"/>
            <p:nvPr/>
          </p:nvSpPr>
          <p:spPr>
            <a:xfrm rot="5400000">
              <a:off x="2279989" y="3639434"/>
              <a:ext cx="5613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phase</a:t>
              </a: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8BD8D18F-CB56-7F43-BAC0-8890FF93880D}"/>
              </a:ext>
            </a:extLst>
          </p:cNvPr>
          <p:cNvGrpSpPr/>
          <p:nvPr/>
        </p:nvGrpSpPr>
        <p:grpSpPr>
          <a:xfrm>
            <a:off x="3995281" y="1207834"/>
            <a:ext cx="2175405" cy="1282432"/>
            <a:chOff x="529414" y="4927561"/>
            <a:chExt cx="2175405" cy="1282432"/>
          </a:xfrm>
        </p:grpSpPr>
        <p:pic>
          <p:nvPicPr>
            <p:cNvPr id="35" name="Picture 17">
              <a:extLst>
                <a:ext uri="{FF2B5EF4-FFF2-40B4-BE49-F238E27FC236}">
                  <a16:creationId xmlns:a16="http://schemas.microsoft.com/office/drawing/2014/main" id="{F2137ACF-44BC-9943-86E7-838E571796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0984" r="22472"/>
            <a:stretch/>
          </p:blipFill>
          <p:spPr>
            <a:xfrm>
              <a:off x="814039" y="4927561"/>
              <a:ext cx="1616927" cy="1282432"/>
            </a:xfrm>
            <a:prstGeom prst="rect">
              <a:avLst/>
            </a:prstGeom>
          </p:spPr>
        </p:pic>
        <p:sp>
          <p:nvSpPr>
            <p:cNvPr id="36" name="TextBox 25">
              <a:extLst>
                <a:ext uri="{FF2B5EF4-FFF2-40B4-BE49-F238E27FC236}">
                  <a16:creationId xmlns:a16="http://schemas.microsoft.com/office/drawing/2014/main" id="{A87C576B-AD5F-D641-A539-DB92721CC25B}"/>
                </a:ext>
              </a:extLst>
            </p:cNvPr>
            <p:cNvSpPr txBox="1"/>
            <p:nvPr/>
          </p:nvSpPr>
          <p:spPr>
            <a:xfrm rot="16200000">
              <a:off x="408868" y="5350888"/>
              <a:ext cx="5180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amp.</a:t>
              </a: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sp>
          <p:nvSpPr>
            <p:cNvPr id="37" name="TextBox 26">
              <a:extLst>
                <a:ext uri="{FF2B5EF4-FFF2-40B4-BE49-F238E27FC236}">
                  <a16:creationId xmlns:a16="http://schemas.microsoft.com/office/drawing/2014/main" id="{3DFB5BB5-E0B8-554E-9574-109B4A4867D8}"/>
                </a:ext>
              </a:extLst>
            </p:cNvPr>
            <p:cNvSpPr txBox="1"/>
            <p:nvPr/>
          </p:nvSpPr>
          <p:spPr>
            <a:xfrm rot="5400000">
              <a:off x="2285634" y="5380151"/>
              <a:ext cx="5613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phase</a:t>
              </a: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</p:grpSp>
      <p:sp>
        <p:nvSpPr>
          <p:cNvPr id="47" name="TextBox 4">
            <a:extLst>
              <a:ext uri="{FF2B5EF4-FFF2-40B4-BE49-F238E27FC236}">
                <a16:creationId xmlns:a16="http://schemas.microsoft.com/office/drawing/2014/main" id="{9666C1A0-6213-2645-B919-DA38DDDE534F}"/>
              </a:ext>
            </a:extLst>
          </p:cNvPr>
          <p:cNvSpPr txBox="1"/>
          <p:nvPr/>
        </p:nvSpPr>
        <p:spPr>
          <a:xfrm>
            <a:off x="4527355" y="1121418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PDC pump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F5C25C95-2708-504A-A621-3CCF15D6FF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226" y="271863"/>
            <a:ext cx="1690829" cy="40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2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D557B90-9F67-4682-BD5E-BEA67FF5D605}"/>
              </a:ext>
            </a:extLst>
          </p:cNvPr>
          <p:cNvSpPr/>
          <p:nvPr/>
        </p:nvSpPr>
        <p:spPr>
          <a:xfrm>
            <a:off x="0" y="18864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4C592B1-DCC4-425A-848B-4D2319E3FFCF}"/>
              </a:ext>
            </a:extLst>
          </p:cNvPr>
          <p:cNvSpPr txBox="1">
            <a:spLocks/>
          </p:cNvSpPr>
          <p:nvPr/>
        </p:nvSpPr>
        <p:spPr>
          <a:xfrm>
            <a:off x="1424577" y="199736"/>
            <a:ext cx="8892480" cy="5397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Gill Sans MT" panose="020B0502020104020203" pitchFamily="34" charset="0"/>
                <a:ea typeface="+mj-ea"/>
                <a:cs typeface="Arial" panose="020B0604020202020204" pitchFamily="34" charset="0"/>
              </a:rPr>
              <a:t>Quantum metrology with QPG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CC94DB5-1AE3-4861-9792-7465783B3107}"/>
              </a:ext>
            </a:extLst>
          </p:cNvPr>
          <p:cNvGrpSpPr/>
          <p:nvPr/>
        </p:nvGrpSpPr>
        <p:grpSpPr>
          <a:xfrm>
            <a:off x="6335605" y="2988693"/>
            <a:ext cx="5582288" cy="3554440"/>
            <a:chOff x="6335605" y="2887093"/>
            <a:chExt cx="5582288" cy="3554440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FE7D6A3-8373-4599-B20A-F7BD44239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5605" y="3088252"/>
              <a:ext cx="5080729" cy="3353281"/>
            </a:xfrm>
            <a:prstGeom prst="rect">
              <a:avLst/>
            </a:prstGeom>
          </p:spPr>
        </p:pic>
        <p:sp>
          <p:nvSpPr>
            <p:cNvPr id="58" name="Textfeld 15 1">
              <a:extLst>
                <a:ext uri="{FF2B5EF4-FFF2-40B4-BE49-F238E27FC236}">
                  <a16:creationId xmlns:a16="http://schemas.microsoft.com/office/drawing/2014/main" id="{6581E9EF-C3C1-43B7-946C-7FBBF60B70DA}"/>
                </a:ext>
              </a:extLst>
            </p:cNvPr>
            <p:cNvSpPr txBox="1"/>
            <p:nvPr/>
          </p:nvSpPr>
          <p:spPr>
            <a:xfrm>
              <a:off x="10745777" y="3963537"/>
              <a:ext cx="1172116" cy="707886"/>
            </a:xfrm>
            <a:prstGeom prst="rect">
              <a:avLst/>
            </a:prstGeom>
            <a:ln w="19050">
              <a:solidFill>
                <a:srgbClr val="FF82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Quantum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Limit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D4F3CDB6-D300-4A05-9BEF-4E99415F92B3}"/>
                    </a:ext>
                  </a:extLst>
                </p:cNvPr>
                <p:cNvSpPr txBox="1"/>
                <p:nvPr/>
              </p:nvSpPr>
              <p:spPr>
                <a:xfrm>
                  <a:off x="7551425" y="2887093"/>
                  <a:ext cx="4070473" cy="95256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kumimoji="0" lang="en-GB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Var</m:t>
                        </m:r>
                        <m:d>
                          <m:dPr>
                            <m:ctrlP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𝔰</m:t>
                            </m:r>
                          </m:e>
                        </m:d>
                        <m:r>
                          <a:rPr kumimoji="0" lang="en-GB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≥</m:t>
                        </m:r>
                        <m:f>
                          <m:fPr>
                            <m:ctrlP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  <m: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∫</m:t>
                            </m:r>
                            <m: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𝑑</m:t>
                            </m:r>
                            <m: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𝜔</m:t>
                            </m:r>
                            <m:f>
                              <m:fPr>
                                <m:ctrlPr>
                                  <a:rPr kumimoji="0" lang="en-GB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GB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kumimoji="0" lang="en-GB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𝐼</m:t>
                                </m:r>
                                <m:d>
                                  <m:dPr>
                                    <m:ctrlPr>
                                      <a:rPr kumimoji="0" lang="en-GB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GB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𝜈</m:t>
                                    </m:r>
                                    <m:r>
                                      <a:rPr kumimoji="0" lang="en-GB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GB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𝔰</m:t>
                                    </m:r>
                                  </m:e>
                                </m:d>
                              </m:den>
                            </m:f>
                            <m:sSup>
                              <m:sSupPr>
                                <m:ctrlPr>
                                  <a:rPr kumimoji="0" lang="en-GB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kumimoji="0" lang="en-GB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kumimoji="0" lang="en-GB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kumimoji="0" lang="en-GB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𝜕</m:t>
                                        </m:r>
                                        <m:r>
                                          <a:rPr kumimoji="0" lang="en-GB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𝐼</m:t>
                                        </m:r>
                                      </m:num>
                                      <m:den>
                                        <m:r>
                                          <a:rPr kumimoji="0" lang="en-GB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𝜕</m:t>
                                        </m:r>
                                        <m:r>
                                          <a:rPr kumimoji="0" lang="en-GB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𝔰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kumimoji="0" lang="en-GB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kumimoji="0" lang="en-GB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≥</m:t>
                        </m:r>
                        <m:f>
                          <m:fPr>
                            <m:ctrlP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4</m:t>
                            </m:r>
                            <m: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  <m: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𝜎</m:t>
                            </m:r>
                          </m:den>
                        </m:f>
                      </m:oMath>
                    </m:oMathPara>
                  </a14:m>
                  <a:endPara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D4F3CDB6-D300-4A05-9BEF-4E99415F92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1425" y="2887093"/>
                  <a:ext cx="4070473" cy="95256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4DF47187-92DC-461C-9551-C05F6FA71CDB}"/>
              </a:ext>
            </a:extLst>
          </p:cNvPr>
          <p:cNvSpPr txBox="1"/>
          <p:nvPr/>
        </p:nvSpPr>
        <p:spPr>
          <a:xfrm>
            <a:off x="-1" y="6527983"/>
            <a:ext cx="5905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M. Tsang, R. Nair, X.-M. Lu, Phys. Rev. X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6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, 031033 (2016)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B555A53-D90C-8040-937C-FDAC4F617027}"/>
              </a:ext>
            </a:extLst>
          </p:cNvPr>
          <p:cNvGrpSpPr/>
          <p:nvPr/>
        </p:nvGrpSpPr>
        <p:grpSpPr>
          <a:xfrm>
            <a:off x="1074034" y="1300632"/>
            <a:ext cx="10523142" cy="1548073"/>
            <a:chOff x="301400" y="842660"/>
            <a:chExt cx="11871502" cy="174643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4C1638-5C0E-4B5F-AA4A-9CC288E481C9}"/>
                </a:ext>
              </a:extLst>
            </p:cNvPr>
            <p:cNvSpPr/>
            <p:nvPr/>
          </p:nvSpPr>
          <p:spPr>
            <a:xfrm>
              <a:off x="462126" y="1263274"/>
              <a:ext cx="841687" cy="841687"/>
            </a:xfrm>
            <a:prstGeom prst="rect">
              <a:avLst/>
            </a:prstGeom>
            <a:solidFill>
              <a:srgbClr val="9664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25A7009-174B-4D1F-84CC-E5B0329A5E9C}"/>
                </a:ext>
              </a:extLst>
            </p:cNvPr>
            <p:cNvSpPr/>
            <p:nvPr/>
          </p:nvSpPr>
          <p:spPr>
            <a:xfrm>
              <a:off x="2398466" y="1263273"/>
              <a:ext cx="841687" cy="841687"/>
            </a:xfrm>
            <a:prstGeom prst="rect">
              <a:avLst/>
            </a:prstGeom>
            <a:solidFill>
              <a:srgbClr val="5B649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B8AC39F-8A92-41B1-AF77-5AEE9DA137E9}"/>
                </a:ext>
              </a:extLst>
            </p:cNvPr>
            <p:cNvSpPr/>
            <p:nvPr/>
          </p:nvSpPr>
          <p:spPr>
            <a:xfrm>
              <a:off x="5063788" y="1263273"/>
              <a:ext cx="841687" cy="841687"/>
            </a:xfrm>
            <a:prstGeom prst="rect">
              <a:avLst/>
            </a:prstGeom>
            <a:solidFill>
              <a:srgbClr val="88642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BF4D7BA-1447-449C-9B2F-ADE6B08CB0EA}"/>
                </a:ext>
              </a:extLst>
            </p:cNvPr>
            <p:cNvSpPr/>
            <p:nvPr/>
          </p:nvSpPr>
          <p:spPr>
            <a:xfrm>
              <a:off x="6251422" y="1263272"/>
              <a:ext cx="841687" cy="841687"/>
            </a:xfrm>
            <a:prstGeom prst="rect">
              <a:avLst/>
            </a:prstGeom>
            <a:solidFill>
              <a:srgbClr val="69647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D542EA0-BA79-42C8-A60E-2439649A1813}"/>
                </a:ext>
              </a:extLst>
            </p:cNvPr>
            <p:cNvSpPr/>
            <p:nvPr/>
          </p:nvSpPr>
          <p:spPr>
            <a:xfrm>
              <a:off x="9585669" y="1263272"/>
              <a:ext cx="841687" cy="841687"/>
            </a:xfrm>
            <a:prstGeom prst="rect">
              <a:avLst/>
            </a:prstGeom>
            <a:solidFill>
              <a:srgbClr val="79644B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8226970-285A-4530-80C7-3442136ED38A}"/>
                </a:ext>
              </a:extLst>
            </p:cNvPr>
            <p:cNvSpPr/>
            <p:nvPr/>
          </p:nvSpPr>
          <p:spPr>
            <a:xfrm>
              <a:off x="10135064" y="1263271"/>
              <a:ext cx="841687" cy="841687"/>
            </a:xfrm>
            <a:prstGeom prst="rect">
              <a:avLst/>
            </a:prstGeom>
            <a:solidFill>
              <a:srgbClr val="79644B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36DC2DD-F680-4F9D-B91F-719BC005DD53}"/>
                </a:ext>
              </a:extLst>
            </p:cNvPr>
            <p:cNvSpPr txBox="1"/>
            <p:nvPr/>
          </p:nvSpPr>
          <p:spPr>
            <a:xfrm>
              <a:off x="2352905" y="2219760"/>
              <a:ext cx="14792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frequency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F6E14E0-E07F-4B98-8B15-74C362D0734B}"/>
                </a:ext>
              </a:extLst>
            </p:cNvPr>
            <p:cNvCxnSpPr>
              <a:cxnSpLocks/>
            </p:cNvCxnSpPr>
            <p:nvPr/>
          </p:nvCxnSpPr>
          <p:spPr>
            <a:xfrm>
              <a:off x="301400" y="2250460"/>
              <a:ext cx="3098450" cy="0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704BFAD-A3A2-47DF-A78C-3F5673D870B2}"/>
                </a:ext>
              </a:extLst>
            </p:cNvPr>
            <p:cNvCxnSpPr>
              <a:cxnSpLocks/>
            </p:cNvCxnSpPr>
            <p:nvPr/>
          </p:nvCxnSpPr>
          <p:spPr>
            <a:xfrm>
              <a:off x="4452975" y="2250460"/>
              <a:ext cx="3098450" cy="0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3F2CCF2-DA4A-4855-B9E5-8D443395A0CF}"/>
                </a:ext>
              </a:extLst>
            </p:cNvPr>
            <p:cNvCxnSpPr>
              <a:cxnSpLocks/>
            </p:cNvCxnSpPr>
            <p:nvPr/>
          </p:nvCxnSpPr>
          <p:spPr>
            <a:xfrm>
              <a:off x="8604550" y="2250460"/>
              <a:ext cx="3098450" cy="0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A75F826-59A0-49DC-B024-942B96F90225}"/>
                </a:ext>
              </a:extLst>
            </p:cNvPr>
            <p:cNvSpPr txBox="1"/>
            <p:nvPr/>
          </p:nvSpPr>
          <p:spPr>
            <a:xfrm>
              <a:off x="6533724" y="2219760"/>
              <a:ext cx="14792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frequency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EE3E33B-B25F-4DCE-A0C9-A9C2AC18BC0E}"/>
                </a:ext>
              </a:extLst>
            </p:cNvPr>
            <p:cNvSpPr txBox="1"/>
            <p:nvPr/>
          </p:nvSpPr>
          <p:spPr>
            <a:xfrm>
              <a:off x="10693675" y="2219759"/>
              <a:ext cx="14792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frequency</a:t>
              </a:r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1D49A3E-0B93-418F-85BD-E8B35CEAC274}"/>
                </a:ext>
              </a:extLst>
            </p:cNvPr>
            <p:cNvCxnSpPr>
              <a:cxnSpLocks/>
            </p:cNvCxnSpPr>
            <p:nvPr/>
          </p:nvCxnSpPr>
          <p:spPr>
            <a:xfrm>
              <a:off x="882970" y="1036492"/>
              <a:ext cx="2401" cy="1218669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6BE89EE6-8CDC-46A5-A0C5-772DB7385F11}"/>
                </a:ext>
              </a:extLst>
            </p:cNvPr>
            <p:cNvCxnSpPr/>
            <p:nvPr/>
          </p:nvCxnSpPr>
          <p:spPr>
            <a:xfrm>
              <a:off x="2816908" y="1033716"/>
              <a:ext cx="2401" cy="1218669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8AC3C720-6F45-4C47-BD0A-C9E6BE3D0428}"/>
                    </a:ext>
                  </a:extLst>
                </p:cNvPr>
                <p:cNvSpPr txBox="1"/>
                <p:nvPr/>
              </p:nvSpPr>
              <p:spPr>
                <a:xfrm>
                  <a:off x="1817925" y="888894"/>
                  <a:ext cx="19717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GB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𝔰</m:t>
                        </m:r>
                      </m:oMath>
                    </m:oMathPara>
                  </a14:m>
                  <a:endPara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8AC3C720-6F45-4C47-BD0A-C9E6BE3D04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7925" y="888894"/>
                  <a:ext cx="197170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26667" r="-26667" b="-19231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FA9BC4E8-4ED8-4AB0-888D-A93692678120}"/>
                </a:ext>
              </a:extLst>
            </p:cNvPr>
            <p:cNvCxnSpPr/>
            <p:nvPr/>
          </p:nvCxnSpPr>
          <p:spPr>
            <a:xfrm>
              <a:off x="2236367" y="1078449"/>
              <a:ext cx="521229" cy="74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C6681D03-BDB3-4A9E-B3C9-4E373522B4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4683" y="1077626"/>
              <a:ext cx="521229" cy="74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A1C56A2-51BB-4088-889C-AD545B70F9DF}"/>
                </a:ext>
              </a:extLst>
            </p:cNvPr>
            <p:cNvCxnSpPr>
              <a:cxnSpLocks/>
            </p:cNvCxnSpPr>
            <p:nvPr/>
          </p:nvCxnSpPr>
          <p:spPr>
            <a:xfrm>
              <a:off x="5519953" y="1035852"/>
              <a:ext cx="2401" cy="1218669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171067D-40C1-4E64-B59E-510C05C69930}"/>
                </a:ext>
              </a:extLst>
            </p:cNvPr>
            <p:cNvCxnSpPr/>
            <p:nvPr/>
          </p:nvCxnSpPr>
          <p:spPr>
            <a:xfrm>
              <a:off x="6686775" y="1033076"/>
              <a:ext cx="2401" cy="1218669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EC39BD7A-8914-4A26-B930-3F308CDAB41D}"/>
                    </a:ext>
                  </a:extLst>
                </p:cNvPr>
                <p:cNvSpPr txBox="1"/>
                <p:nvPr/>
              </p:nvSpPr>
              <p:spPr>
                <a:xfrm>
                  <a:off x="5983043" y="887614"/>
                  <a:ext cx="19717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GB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𝔰</m:t>
                        </m:r>
                      </m:oMath>
                    </m:oMathPara>
                  </a14:m>
                  <a:endPara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EC39BD7A-8914-4A26-B930-3F308CDAB4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3043" y="887614"/>
                  <a:ext cx="197170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26667" r="-26667" b="-19231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63CF8E95-5839-4B21-B104-B33836907606}"/>
                </a:ext>
              </a:extLst>
            </p:cNvPr>
            <p:cNvCxnSpPr>
              <a:cxnSpLocks/>
            </p:cNvCxnSpPr>
            <p:nvPr/>
          </p:nvCxnSpPr>
          <p:spPr>
            <a:xfrm>
              <a:off x="6324167" y="1085297"/>
              <a:ext cx="30329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3E9F05F4-87FC-4B46-A9D5-B1DBAFE5F9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81667" y="1084474"/>
              <a:ext cx="26228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E7D77B1-AD49-41EE-BC30-2F11A5541248}"/>
                </a:ext>
              </a:extLst>
            </p:cNvPr>
            <p:cNvCxnSpPr>
              <a:cxnSpLocks/>
            </p:cNvCxnSpPr>
            <p:nvPr/>
          </p:nvCxnSpPr>
          <p:spPr>
            <a:xfrm>
              <a:off x="9966687" y="1035212"/>
              <a:ext cx="2401" cy="1218669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3FE6E431-867E-4A50-8DC3-72ADCF6A2725}"/>
                </a:ext>
              </a:extLst>
            </p:cNvPr>
            <p:cNvCxnSpPr/>
            <p:nvPr/>
          </p:nvCxnSpPr>
          <p:spPr>
            <a:xfrm>
              <a:off x="10556642" y="1032436"/>
              <a:ext cx="2401" cy="1218669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72D17CB8-B55E-457A-AB97-B50EFEE6E8CD}"/>
                    </a:ext>
                  </a:extLst>
                </p:cNvPr>
                <p:cNvSpPr txBox="1"/>
                <p:nvPr/>
              </p:nvSpPr>
              <p:spPr>
                <a:xfrm>
                  <a:off x="10141144" y="842660"/>
                  <a:ext cx="19717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GB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𝔰</m:t>
                        </m:r>
                      </m:oMath>
                    </m:oMathPara>
                  </a14:m>
                  <a:endPara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72D17CB8-B55E-457A-AB97-B50EFEE6E8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41144" y="842660"/>
                  <a:ext cx="197170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26667" r="-33333" b="-14815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89B73DFA-3AC5-48C6-A066-EBEE658290F3}"/>
                </a:ext>
              </a:extLst>
            </p:cNvPr>
            <p:cNvCxnSpPr/>
            <p:nvPr/>
          </p:nvCxnSpPr>
          <p:spPr>
            <a:xfrm>
              <a:off x="9395629" y="1069681"/>
              <a:ext cx="521229" cy="74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A7402120-8658-48BB-878E-627F906170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73269" y="1069681"/>
              <a:ext cx="521229" cy="74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DE072F1-D644-4F2D-BCF1-92FEF9C399F2}"/>
              </a:ext>
            </a:extLst>
          </p:cNvPr>
          <p:cNvGrpSpPr/>
          <p:nvPr/>
        </p:nvGrpSpPr>
        <p:grpSpPr>
          <a:xfrm>
            <a:off x="371398" y="3020932"/>
            <a:ext cx="4486392" cy="3400089"/>
            <a:chOff x="371398" y="2919332"/>
            <a:chExt cx="4486392" cy="340008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8A106E5-AF8A-4682-8147-A0E28CEBD596}"/>
                </a:ext>
              </a:extLst>
            </p:cNvPr>
            <p:cNvSpPr/>
            <p:nvPr/>
          </p:nvSpPr>
          <p:spPr>
            <a:xfrm>
              <a:off x="1327249" y="3624738"/>
              <a:ext cx="3530537" cy="2694683"/>
            </a:xfrm>
            <a:prstGeom prst="roundRect">
              <a:avLst>
                <a:gd name="adj" fmla="val 7785"/>
              </a:avLst>
            </a:prstGeom>
            <a:solidFill>
              <a:schemeClr val="bg2">
                <a:lumMod val="90000"/>
              </a:scheme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732558C-18E5-458B-9032-C474B88BFFE3}"/>
                </a:ext>
              </a:extLst>
            </p:cNvPr>
            <p:cNvCxnSpPr>
              <a:cxnSpLocks/>
            </p:cNvCxnSpPr>
            <p:nvPr/>
          </p:nvCxnSpPr>
          <p:spPr>
            <a:xfrm>
              <a:off x="503057" y="4099008"/>
              <a:ext cx="1328632" cy="0"/>
            </a:xfrm>
            <a:prstGeom prst="line">
              <a:avLst/>
            </a:prstGeom>
            <a:ln w="57150" cap="rnd">
              <a:solidFill>
                <a:srgbClr val="7964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Partial Circle 64">
              <a:extLst>
                <a:ext uri="{FF2B5EF4-FFF2-40B4-BE49-F238E27FC236}">
                  <a16:creationId xmlns:a16="http://schemas.microsoft.com/office/drawing/2014/main" id="{3C5140BE-4F4E-4BA2-9F2E-BBC5486F677C}"/>
                </a:ext>
              </a:extLst>
            </p:cNvPr>
            <p:cNvSpPr/>
            <p:nvPr/>
          </p:nvSpPr>
          <p:spPr>
            <a:xfrm rot="10800000">
              <a:off x="1580098" y="3847416"/>
              <a:ext cx="503184" cy="503184"/>
            </a:xfrm>
            <a:prstGeom prst="pie">
              <a:avLst>
                <a:gd name="adj1" fmla="val 5376753"/>
                <a:gd name="adj2" fmla="val 16200000"/>
              </a:avLst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2759F8E5-715A-4E40-9FBC-8A29E4BF1354}"/>
                </a:ext>
              </a:extLst>
            </p:cNvPr>
            <p:cNvCxnSpPr>
              <a:cxnSpLocks/>
            </p:cNvCxnSpPr>
            <p:nvPr/>
          </p:nvCxnSpPr>
          <p:spPr>
            <a:xfrm>
              <a:off x="1159105" y="5419615"/>
              <a:ext cx="672584" cy="0"/>
            </a:xfrm>
            <a:prstGeom prst="line">
              <a:avLst/>
            </a:prstGeom>
            <a:ln w="57150" cap="rnd">
              <a:solidFill>
                <a:srgbClr val="7964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Partial Circle 71">
              <a:extLst>
                <a:ext uri="{FF2B5EF4-FFF2-40B4-BE49-F238E27FC236}">
                  <a16:creationId xmlns:a16="http://schemas.microsoft.com/office/drawing/2014/main" id="{6B6E6688-4E0F-4A7F-B4C3-45DE5AC57A29}"/>
                </a:ext>
              </a:extLst>
            </p:cNvPr>
            <p:cNvSpPr/>
            <p:nvPr/>
          </p:nvSpPr>
          <p:spPr>
            <a:xfrm rot="10800000">
              <a:off x="1580098" y="5168023"/>
              <a:ext cx="503184" cy="503184"/>
            </a:xfrm>
            <a:prstGeom prst="pie">
              <a:avLst>
                <a:gd name="adj1" fmla="val 5376753"/>
                <a:gd name="adj2" fmla="val 16200000"/>
              </a:avLst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72D2F72-3711-4D9F-BE05-998F6303DAF5}"/>
                </a:ext>
              </a:extLst>
            </p:cNvPr>
            <p:cNvGrpSpPr/>
            <p:nvPr/>
          </p:nvGrpSpPr>
          <p:grpSpPr>
            <a:xfrm>
              <a:off x="2645629" y="3856392"/>
              <a:ext cx="1395879" cy="503536"/>
              <a:chOff x="4073086" y="3711769"/>
              <a:chExt cx="1395879" cy="503536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A662A41-BBE7-4F77-B9C8-FB1803155B98}"/>
                  </a:ext>
                </a:extLst>
              </p:cNvPr>
              <p:cNvSpPr/>
              <p:nvPr/>
            </p:nvSpPr>
            <p:spPr>
              <a:xfrm>
                <a:off x="4073086" y="3711769"/>
                <a:ext cx="503536" cy="503536"/>
              </a:xfrm>
              <a:prstGeom prst="rect">
                <a:avLst/>
              </a:prstGeom>
              <a:solidFill>
                <a:srgbClr val="9664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843D8EB6-433D-4A41-96B9-9BF0EFE84BF0}"/>
                  </a:ext>
                </a:extLst>
              </p:cNvPr>
              <p:cNvSpPr/>
              <p:nvPr/>
            </p:nvSpPr>
            <p:spPr>
              <a:xfrm>
                <a:off x="4965429" y="3711769"/>
                <a:ext cx="503536" cy="503536"/>
              </a:xfrm>
              <a:prstGeom prst="rect">
                <a:avLst/>
              </a:prstGeom>
              <a:solidFill>
                <a:srgbClr val="5B6496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B813EA45-F5F2-44E0-A7CA-1E30BE6E758A}"/>
                      </a:ext>
                    </a:extLst>
                  </p:cNvPr>
                  <p:cNvSpPr txBox="1"/>
                  <p:nvPr/>
                </p:nvSpPr>
                <p:spPr>
                  <a:xfrm>
                    <a:off x="4621946" y="3746843"/>
                    <a:ext cx="298159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oMath>
                      </m:oMathPara>
                    </a14:m>
                    <a:endParaRPr kumimoji="0" lang="en-GB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B813EA45-F5F2-44E0-A7CA-1E30BE6E758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21946" y="3746843"/>
                    <a:ext cx="298159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20408" r="-20408" b="-491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338A87E-0CC8-4848-886C-071979BE6706}"/>
                </a:ext>
              </a:extLst>
            </p:cNvPr>
            <p:cNvGrpSpPr/>
            <p:nvPr/>
          </p:nvGrpSpPr>
          <p:grpSpPr>
            <a:xfrm>
              <a:off x="2646145" y="5168023"/>
              <a:ext cx="1395879" cy="503536"/>
              <a:chOff x="4892449" y="6437156"/>
              <a:chExt cx="1395879" cy="503536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6320B22-FEFE-4D98-B8FB-AC760D676136}"/>
                  </a:ext>
                </a:extLst>
              </p:cNvPr>
              <p:cNvSpPr/>
              <p:nvPr/>
            </p:nvSpPr>
            <p:spPr>
              <a:xfrm>
                <a:off x="4892449" y="6437156"/>
                <a:ext cx="503536" cy="503536"/>
              </a:xfrm>
              <a:prstGeom prst="rect">
                <a:avLst/>
              </a:prstGeom>
              <a:solidFill>
                <a:srgbClr val="9664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E5434DB8-3822-462B-A741-76927D08D4C0}"/>
                  </a:ext>
                </a:extLst>
              </p:cNvPr>
              <p:cNvSpPr/>
              <p:nvPr/>
            </p:nvSpPr>
            <p:spPr>
              <a:xfrm>
                <a:off x="5784792" y="6437156"/>
                <a:ext cx="503536" cy="503536"/>
              </a:xfrm>
              <a:prstGeom prst="rect">
                <a:avLst/>
              </a:prstGeom>
              <a:solidFill>
                <a:srgbClr val="5B6496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3EFC80EC-1759-4C36-AA73-947BBF6710E8}"/>
                      </a:ext>
                    </a:extLst>
                  </p:cNvPr>
                  <p:cNvSpPr txBox="1"/>
                  <p:nvPr/>
                </p:nvSpPr>
                <p:spPr>
                  <a:xfrm>
                    <a:off x="5446956" y="6504258"/>
                    <a:ext cx="298159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oMath>
                      </m:oMathPara>
                    </a14:m>
                    <a:endParaRPr kumimoji="0" lang="en-GB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3EFC80EC-1759-4C36-AA73-947BBF6710E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46956" y="6504258"/>
                    <a:ext cx="298159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4082" r="-612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53F97A6E-8880-42E7-B4A7-9E0B2CFE7C41}"/>
                </a:ext>
              </a:extLst>
            </p:cNvPr>
            <p:cNvCxnSpPr>
              <a:cxnSpLocks/>
            </p:cNvCxnSpPr>
            <p:nvPr/>
          </p:nvCxnSpPr>
          <p:spPr>
            <a:xfrm>
              <a:off x="1131322" y="4108160"/>
              <a:ext cx="0" cy="1310797"/>
            </a:xfrm>
            <a:prstGeom prst="line">
              <a:avLst/>
            </a:prstGeom>
            <a:ln w="57150" cap="rnd">
              <a:solidFill>
                <a:srgbClr val="7964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C45BADE4-37EA-4BB3-8FFE-76EB070016DB}"/>
                    </a:ext>
                  </a:extLst>
                </p:cNvPr>
                <p:cNvSpPr txBox="1"/>
                <p:nvPr/>
              </p:nvSpPr>
              <p:spPr>
                <a:xfrm>
                  <a:off x="2293099" y="3769030"/>
                  <a:ext cx="234981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GB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0" lang="en-GB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GB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             </m:t>
                                </m:r>
                              </m:e>
                            </m:d>
                          </m:e>
                          <m:sup>
                            <m:r>
                              <a:rPr kumimoji="0" lang="en-GB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C45BADE4-37EA-4BB3-8FFE-76EB070016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3099" y="3769030"/>
                  <a:ext cx="2349810" cy="61555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BF55E18E-8F09-4C3B-AC5A-F08AC6073BB4}"/>
                    </a:ext>
                  </a:extLst>
                </p:cNvPr>
                <p:cNvSpPr txBox="1"/>
                <p:nvPr/>
              </p:nvSpPr>
              <p:spPr>
                <a:xfrm>
                  <a:off x="2317091" y="5087827"/>
                  <a:ext cx="234981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GB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0" lang="en-GB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GB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             </m:t>
                                </m:r>
                              </m:e>
                            </m:d>
                          </m:e>
                          <m:sup>
                            <m:r>
                              <a:rPr kumimoji="0" lang="en-GB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BF55E18E-8F09-4C3B-AC5A-F08AC6073B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7091" y="5087827"/>
                  <a:ext cx="2349810" cy="61555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664B49C7-C7A1-4B50-8593-EE40AB68AD0D}"/>
                </a:ext>
              </a:extLst>
            </p:cNvPr>
            <p:cNvSpPr txBox="1"/>
            <p:nvPr/>
          </p:nvSpPr>
          <p:spPr>
            <a:xfrm>
              <a:off x="371398" y="2919332"/>
              <a:ext cx="39074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Quantum 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(inspired) measurement: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590EC425-2A77-43A4-A344-CECA727EBE24}"/>
                </a:ext>
              </a:extLst>
            </p:cNvPr>
            <p:cNvSpPr txBox="1"/>
            <p:nvPr/>
          </p:nvSpPr>
          <p:spPr>
            <a:xfrm>
              <a:off x="1327249" y="5887737"/>
              <a:ext cx="35305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Coherent 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amplitude detection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itle 6">
                <a:extLst>
                  <a:ext uri="{FF2B5EF4-FFF2-40B4-BE49-F238E27FC236}">
                    <a16:creationId xmlns:a16="http://schemas.microsoft.com/office/drawing/2014/main" id="{E4185BE4-AF75-844B-A24E-3482C03CB7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657012" y="837493"/>
                <a:ext cx="8892480" cy="539750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ill Sans MT" panose="020B0502020104020203" pitchFamily="34" charset="0"/>
                  </a:rPr>
                  <a:t>Estimating the separation 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𝔰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ill Sans MT" panose="020B0502020104020203" pitchFamily="34" charset="0"/>
                  </a:rPr>
                  <a:t> between two emitters</a:t>
                </a:r>
              </a:p>
            </p:txBody>
          </p:sp>
        </mc:Choice>
        <mc:Fallback xmlns="">
          <p:sp>
            <p:nvSpPr>
              <p:cNvPr id="57" name="Title 6">
                <a:extLst>
                  <a:ext uri="{FF2B5EF4-FFF2-40B4-BE49-F238E27FC236}">
                    <a16:creationId xmlns:a16="http://schemas.microsoft.com/office/drawing/2014/main" id="{E4185BE4-AF75-844B-A24E-3482C03CB7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57012" y="837493"/>
                <a:ext cx="8892480" cy="539750"/>
              </a:xfrm>
              <a:prstGeom prst="rect">
                <a:avLst/>
              </a:prstGeom>
              <a:blipFill>
                <a:blip r:embed="rId13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Grafik 58">
            <a:extLst>
              <a:ext uri="{FF2B5EF4-FFF2-40B4-BE49-F238E27FC236}">
                <a16:creationId xmlns:a16="http://schemas.microsoft.com/office/drawing/2014/main" id="{53674C0D-68A5-524C-8D1F-B899BF462B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226" y="271863"/>
            <a:ext cx="1690829" cy="40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35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043E39F-84B5-4E39-92DF-BD70FFAE5DF7}"/>
              </a:ext>
            </a:extLst>
          </p:cNvPr>
          <p:cNvSpPr/>
          <p:nvPr/>
        </p:nvSpPr>
        <p:spPr>
          <a:xfrm>
            <a:off x="0" y="18864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Gill Sans MT" panose="020B0502020104020203" pitchFamily="34" charset="0"/>
            </a:endParaRPr>
          </a:p>
        </p:txBody>
      </p:sp>
      <p:sp>
        <p:nvSpPr>
          <p:cNvPr id="20" name="Title 6">
            <a:extLst>
              <a:ext uri="{FF2B5EF4-FFF2-40B4-BE49-F238E27FC236}">
                <a16:creationId xmlns:a16="http://schemas.microsoft.com/office/drawing/2014/main" id="{9A2FCAEE-4080-4544-BAAE-11623731301D}"/>
              </a:ext>
            </a:extLst>
          </p:cNvPr>
          <p:cNvSpPr txBox="1">
            <a:spLocks/>
          </p:cNvSpPr>
          <p:nvPr/>
        </p:nvSpPr>
        <p:spPr>
          <a:xfrm>
            <a:off x="1649760" y="214313"/>
            <a:ext cx="8892480" cy="5397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3200" dirty="0">
                <a:solidFill>
                  <a:schemeClr val="bg2"/>
                </a:solidFill>
                <a:latin typeface="Gill Sans MT" panose="020B0502020104020203" pitchFamily="34" charset="0"/>
              </a:rPr>
              <a:t>Experimental setup</a:t>
            </a:r>
          </a:p>
        </p:txBody>
      </p:sp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DB6AAFB5-787E-455D-B616-15770CF0D8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85" y="1024627"/>
            <a:ext cx="10579630" cy="551993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F1E303E-1DED-4A48-8CE4-62B0A7DB6D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226" y="271863"/>
            <a:ext cx="1690829" cy="40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294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72DEE980-3635-4089-B784-4EE480598A4A}"/>
              </a:ext>
            </a:extLst>
          </p:cNvPr>
          <p:cNvSpPr/>
          <p:nvPr/>
        </p:nvSpPr>
        <p:spPr>
          <a:xfrm>
            <a:off x="0" y="1"/>
            <a:ext cx="240567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F7635E5-3164-45AF-9CF5-54282B15BF46}"/>
              </a:ext>
            </a:extLst>
          </p:cNvPr>
          <p:cNvSpPr/>
          <p:nvPr/>
        </p:nvSpPr>
        <p:spPr>
          <a:xfrm>
            <a:off x="0" y="18864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Gill Sans MT" panose="020B0502020104020203" pitchFamily="34" charset="0"/>
            </a:endParaRPr>
          </a:p>
        </p:txBody>
      </p:sp>
      <p:sp>
        <p:nvSpPr>
          <p:cNvPr id="60" name="Title 6">
            <a:extLst>
              <a:ext uri="{FF2B5EF4-FFF2-40B4-BE49-F238E27FC236}">
                <a16:creationId xmlns:a16="http://schemas.microsoft.com/office/drawing/2014/main" id="{24698819-B194-4BA0-9958-99CEE6AAECBD}"/>
              </a:ext>
            </a:extLst>
          </p:cNvPr>
          <p:cNvSpPr txBox="1">
            <a:spLocks/>
          </p:cNvSpPr>
          <p:nvPr/>
        </p:nvSpPr>
        <p:spPr>
          <a:xfrm>
            <a:off x="479376" y="214313"/>
            <a:ext cx="11233248" cy="5397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3200" dirty="0">
                <a:solidFill>
                  <a:schemeClr val="bg2"/>
                </a:solidFill>
                <a:latin typeface="Gill Sans MT" panose="020B0502020104020203" pitchFamily="34" charset="0"/>
              </a:rPr>
              <a:t>Single-parameter estimation with balanced sources</a:t>
            </a:r>
          </a:p>
        </p:txBody>
      </p:sp>
      <p:sp>
        <p:nvSpPr>
          <p:cNvPr id="110" name="Textplatzhalter 3">
            <a:extLst>
              <a:ext uri="{FF2B5EF4-FFF2-40B4-BE49-F238E27FC236}">
                <a16:creationId xmlns:a16="http://schemas.microsoft.com/office/drawing/2014/main" id="{44E22BD8-C975-476A-9C9F-D743F7858CD6}"/>
              </a:ext>
            </a:extLst>
          </p:cNvPr>
          <p:cNvSpPr txBox="1">
            <a:spLocks/>
          </p:cNvSpPr>
          <p:nvPr/>
        </p:nvSpPr>
        <p:spPr>
          <a:xfrm>
            <a:off x="2405670" y="6320009"/>
            <a:ext cx="9306954" cy="2677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00205B"/>
                </a:solidFill>
              </a:rPr>
              <a:t>J.M. Donohue et al, PRL </a:t>
            </a:r>
            <a:r>
              <a:rPr lang="en-US" sz="1600" b="1" dirty="0">
                <a:solidFill>
                  <a:srgbClr val="00205B"/>
                </a:solidFill>
              </a:rPr>
              <a:t>121</a:t>
            </a:r>
            <a:r>
              <a:rPr lang="en-US" sz="1600" dirty="0">
                <a:solidFill>
                  <a:srgbClr val="00205B"/>
                </a:solidFill>
              </a:rPr>
              <a:t>, 090501 (2018), </a:t>
            </a:r>
            <a:br>
              <a:rPr lang="en-US" sz="1400" i="1" dirty="0">
                <a:solidFill>
                  <a:srgbClr val="00205B"/>
                </a:solidFill>
              </a:rPr>
            </a:br>
            <a:r>
              <a:rPr lang="en-US" sz="1400" i="1" dirty="0">
                <a:solidFill>
                  <a:srgbClr val="00205B"/>
                </a:solidFill>
              </a:rPr>
              <a:t>		 in collaboration with</a:t>
            </a:r>
            <a:r>
              <a:rPr lang="en-US" sz="1800" i="1" dirty="0">
                <a:solidFill>
                  <a:srgbClr val="00205B"/>
                </a:solidFill>
              </a:rPr>
              <a:t>: </a:t>
            </a:r>
            <a:r>
              <a:rPr lang="en-US" sz="1800" b="1" i="1" dirty="0">
                <a:solidFill>
                  <a:srgbClr val="00205B"/>
                </a:solidFill>
              </a:rPr>
              <a:t>L. L. </a:t>
            </a:r>
            <a:r>
              <a:rPr lang="en-US" sz="1800" b="1" i="1" dirty="0" err="1">
                <a:solidFill>
                  <a:srgbClr val="00205B"/>
                </a:solidFill>
              </a:rPr>
              <a:t>Sánchez-Soto</a:t>
            </a:r>
            <a:r>
              <a:rPr lang="en-US" sz="1800" b="1" i="1" dirty="0">
                <a:solidFill>
                  <a:srgbClr val="00205B"/>
                </a:solidFill>
              </a:rPr>
              <a:t>,  </a:t>
            </a:r>
            <a:r>
              <a:rPr lang="en-US" sz="1800" b="1" i="1" dirty="0" err="1">
                <a:solidFill>
                  <a:srgbClr val="00205B"/>
                </a:solidFill>
              </a:rPr>
              <a:t>J.Rehacek</a:t>
            </a:r>
            <a:r>
              <a:rPr lang="en-US" sz="1800" b="1" i="1" dirty="0">
                <a:solidFill>
                  <a:srgbClr val="00205B"/>
                </a:solidFill>
              </a:rPr>
              <a:t>, Z. </a:t>
            </a:r>
            <a:r>
              <a:rPr lang="en-US" sz="1800" b="1" i="1" dirty="0" err="1">
                <a:solidFill>
                  <a:srgbClr val="00205B"/>
                </a:solidFill>
              </a:rPr>
              <a:t>Hradil</a:t>
            </a:r>
            <a:r>
              <a:rPr lang="en-US" sz="1800" b="1" i="1" dirty="0">
                <a:solidFill>
                  <a:srgbClr val="00205B"/>
                </a:solidFill>
              </a:rPr>
              <a:t>, </a:t>
            </a:r>
            <a:br>
              <a:rPr lang="en-US" sz="1800" b="1" i="1" dirty="0">
                <a:solidFill>
                  <a:srgbClr val="00205B"/>
                </a:solidFill>
              </a:rPr>
            </a:br>
            <a:endParaRPr lang="en-US" sz="1800" dirty="0">
              <a:solidFill>
                <a:srgbClr val="00205B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FE441C5-94CD-4E59-A938-6AA940ED9CEC}"/>
                  </a:ext>
                </a:extLst>
              </p:cNvPr>
              <p:cNvSpPr txBox="1"/>
              <p:nvPr/>
            </p:nvSpPr>
            <p:spPr>
              <a:xfrm>
                <a:off x="0" y="1125722"/>
                <a:ext cx="2405670" cy="3192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solidFill>
                              <a:srgbClr val="00A3E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rgbClr val="00A3E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00A3E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GB" sz="2000" b="0" i="1" smtClean="0">
                        <a:solidFill>
                          <a:srgbClr val="00A3E0"/>
                        </a:solidFill>
                        <a:latin typeface="Cambria Math" panose="02040503050406030204" pitchFamily="18" charset="0"/>
                      </a:rPr>
                      <m:t>=875</m:t>
                    </m:r>
                    <m:r>
                      <m:rPr>
                        <m:nor/>
                      </m:rPr>
                      <a:rPr lang="en-GB" sz="2000" b="0" i="0" smtClean="0">
                        <a:solidFill>
                          <a:srgbClr val="00A3E0"/>
                        </a:solidFill>
                        <a:latin typeface="Cambria Math" panose="02040503050406030204" pitchFamily="18" charset="0"/>
                      </a:rPr>
                      <m:t>nm</m:t>
                    </m:r>
                  </m:oMath>
                </a14:m>
                <a:br>
                  <a:rPr lang="en-GB" sz="2000" b="0" dirty="0"/>
                </a:br>
                <a:endParaRPr lang="en-GB" sz="20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solidFill>
                              <a:srgbClr val="FF82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rgbClr val="FF82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FF8200"/>
                            </a:solidFill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GB" sz="2000" b="0" i="1" smtClean="0">
                        <a:solidFill>
                          <a:srgbClr val="FF8200"/>
                        </a:solidFill>
                        <a:latin typeface="Cambria Math" panose="02040503050406030204" pitchFamily="18" charset="0"/>
                      </a:rPr>
                      <m:t>=1540</m:t>
                    </m:r>
                    <m:r>
                      <m:rPr>
                        <m:nor/>
                      </m:rPr>
                      <a:rPr lang="en-GB" sz="2000" b="0" i="0" smtClean="0">
                        <a:solidFill>
                          <a:srgbClr val="FF8200"/>
                        </a:solidFill>
                        <a:latin typeface="Cambria Math" panose="02040503050406030204" pitchFamily="18" charset="0"/>
                      </a:rPr>
                      <m:t>nm</m:t>
                    </m:r>
                  </m:oMath>
                </a14:m>
                <a:endParaRPr lang="en-GB" sz="20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solidFill>
                              <a:srgbClr val="FF82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rgbClr val="FF82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FF8200"/>
                            </a:solidFill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GB" sz="2000" b="0" i="1" smtClean="0">
                        <a:solidFill>
                          <a:srgbClr val="FF8200"/>
                        </a:solidFill>
                        <a:latin typeface="Cambria Math" panose="02040503050406030204" pitchFamily="18" charset="0"/>
                      </a:rPr>
                      <m:t>=182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rgbClr val="FF82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FF82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m:rPr>
                        <m:nor/>
                      </m:rPr>
                      <a:rPr lang="en-GB" sz="2000" b="0" i="0" smtClean="0">
                        <a:solidFill>
                          <a:srgbClr val="FF8200"/>
                        </a:solidFill>
                        <a:latin typeface="Cambria Math" panose="02040503050406030204" pitchFamily="18" charset="0"/>
                      </a:rPr>
                      <m:t>GHz</m:t>
                    </m:r>
                  </m:oMath>
                </a14:m>
                <a:endParaRPr lang="en-GB" sz="20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solidFill>
                              <a:srgbClr val="FF82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rgbClr val="FF82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FF8200"/>
                            </a:solidFill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GB" sz="2000" b="0" i="1" smtClean="0">
                        <a:solidFill>
                          <a:srgbClr val="FF8200"/>
                        </a:solidFill>
                        <a:latin typeface="Cambria Math" panose="02040503050406030204" pitchFamily="18" charset="0"/>
                      </a:rPr>
                      <m:t>=387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rgbClr val="FF82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FF8200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e>
                    </m:d>
                    <m:r>
                      <m:rPr>
                        <m:nor/>
                      </m:rPr>
                      <a:rPr lang="en-GB" sz="2000" b="0" i="0" smtClean="0">
                        <a:solidFill>
                          <a:srgbClr val="FF8200"/>
                        </a:solidFill>
                        <a:latin typeface="Cambria Math" panose="02040503050406030204" pitchFamily="18" charset="0"/>
                      </a:rPr>
                      <m:t>fs</m:t>
                    </m:r>
                  </m:oMath>
                </a14:m>
                <a:br>
                  <a:rPr lang="en-GB" sz="2000" b="0" dirty="0"/>
                </a:br>
                <a:endParaRPr lang="en-GB" sz="20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=17</m:t>
                    </m:r>
                    <m:r>
                      <m:rPr>
                        <m:nor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endParaRPr lang="en-GB" sz="20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200</m:t>
                        </m:r>
                      </m:e>
                      <m:sup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o</m:t>
                        </m:r>
                      </m:sup>
                    </m:sSup>
                    <m:r>
                      <m:rPr>
                        <m:nor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endParaRPr lang="en-GB" sz="20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solidFill>
                              <a:srgbClr val="115F6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rgbClr val="115F69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115F69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en-GB" sz="2000" b="0" i="1" smtClean="0">
                        <a:solidFill>
                          <a:srgbClr val="115F69"/>
                        </a:solidFill>
                        <a:latin typeface="Cambria Math" panose="02040503050406030204" pitchFamily="18" charset="0"/>
                      </a:rPr>
                      <m:t>=28</m:t>
                    </m:r>
                    <m:r>
                      <m:rPr>
                        <m:nor/>
                      </m:rPr>
                      <a:rPr lang="en-GB" sz="2000" b="0" i="0" smtClean="0">
                        <a:solidFill>
                          <a:srgbClr val="115F69"/>
                        </a:solidFill>
                        <a:latin typeface="Cambria Math" panose="02040503050406030204" pitchFamily="18" charset="0"/>
                      </a:rPr>
                      <m:t>GHz</m:t>
                    </m:r>
                  </m:oMath>
                </a14:m>
                <a:endParaRPr lang="en-GB" sz="2000" b="0" dirty="0"/>
              </a:p>
              <a:p>
                <a:endParaRPr lang="en-GB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FE441C5-94CD-4E59-A938-6AA940ED9C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25722"/>
                <a:ext cx="2405670" cy="3192862"/>
              </a:xfrm>
              <a:prstGeom prst="rect">
                <a:avLst/>
              </a:prstGeom>
              <a:blipFill>
                <a:blip r:embed="rId2"/>
                <a:stretch>
                  <a:fillRect l="-2278" t="-5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68254488-E628-4CF1-B079-A256F834D573}"/>
              </a:ext>
            </a:extLst>
          </p:cNvPr>
          <p:cNvGrpSpPr/>
          <p:nvPr/>
        </p:nvGrpSpPr>
        <p:grpSpPr>
          <a:xfrm>
            <a:off x="2677612" y="1048232"/>
            <a:ext cx="4259856" cy="5065931"/>
            <a:chOff x="2677612" y="1125722"/>
            <a:chExt cx="4259856" cy="5065931"/>
          </a:xfrm>
        </p:grpSpPr>
        <p:pic>
          <p:nvPicPr>
            <p:cNvPr id="37" name="Grafik 4" descr="plots_raw_Specinset.png">
              <a:extLst>
                <a:ext uri="{FF2B5EF4-FFF2-40B4-BE49-F238E27FC236}">
                  <a16:creationId xmlns:a16="http://schemas.microsoft.com/office/drawing/2014/main" id="{A0017A9A-BD0B-44E9-B4E2-5BC34D2B6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77612" y="1125722"/>
              <a:ext cx="4259856" cy="44196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DB5EEB-46FE-49FD-8D47-A7C78E33F4F3}"/>
                </a:ext>
              </a:extLst>
            </p:cNvPr>
            <p:cNvSpPr txBox="1"/>
            <p:nvPr/>
          </p:nvSpPr>
          <p:spPr>
            <a:xfrm>
              <a:off x="3452909" y="5545322"/>
              <a:ext cx="2643091" cy="64633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Raw estimator limited by setup for low separations.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6312303-007E-4FB1-A482-263800409062}"/>
              </a:ext>
            </a:extLst>
          </p:cNvPr>
          <p:cNvGrpSpPr/>
          <p:nvPr/>
        </p:nvGrpSpPr>
        <p:grpSpPr>
          <a:xfrm>
            <a:off x="7062121" y="1415892"/>
            <a:ext cx="5409304" cy="4701961"/>
            <a:chOff x="7062121" y="1493382"/>
            <a:chExt cx="5409304" cy="4701961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B1EC1F51-300B-4504-808C-164FE4F3DDA1}"/>
                </a:ext>
              </a:extLst>
            </p:cNvPr>
            <p:cNvGrpSpPr/>
            <p:nvPr/>
          </p:nvGrpSpPr>
          <p:grpSpPr>
            <a:xfrm>
              <a:off x="7062121" y="1493382"/>
              <a:ext cx="5409304" cy="3469181"/>
              <a:chOff x="4929740" y="3498371"/>
              <a:chExt cx="3756677" cy="2409293"/>
            </a:xfrm>
          </p:grpSpPr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2E5251A3-CB01-4FDB-A553-727ED4C86A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45646"/>
              <a:stretch/>
            </p:blipFill>
            <p:spPr>
              <a:xfrm>
                <a:off x="4980308" y="3534024"/>
                <a:ext cx="3448760" cy="2373640"/>
              </a:xfrm>
              <a:prstGeom prst="rect">
                <a:avLst/>
              </a:prstGeom>
            </p:spPr>
          </p:pic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A7191216-04CC-453C-ABDE-D086378309A1}"/>
                  </a:ext>
                </a:extLst>
              </p:cNvPr>
              <p:cNvSpPr/>
              <p:nvPr/>
            </p:nvSpPr>
            <p:spPr>
              <a:xfrm>
                <a:off x="4929740" y="3498371"/>
                <a:ext cx="436648" cy="43060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Gill Sans MT" panose="020B0502020104020203" pitchFamily="34" charset="0"/>
                </a:endParaRP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ED66475-A140-4319-A496-0E97442AAEB2}"/>
                  </a:ext>
                </a:extLst>
              </p:cNvPr>
              <p:cNvSpPr/>
              <p:nvPr/>
            </p:nvSpPr>
            <p:spPr>
              <a:xfrm>
                <a:off x="8249769" y="3614572"/>
                <a:ext cx="436648" cy="3954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Gill Sans MT" panose="020B0502020104020203" pitchFamily="34" charset="0"/>
                </a:endParaRP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A0FB8A2-7497-4734-B71B-2C74EC4389EF}"/>
                </a:ext>
              </a:extLst>
            </p:cNvPr>
            <p:cNvSpPr txBox="1"/>
            <p:nvPr/>
          </p:nvSpPr>
          <p:spPr>
            <a:xfrm>
              <a:off x="8754179" y="5549012"/>
              <a:ext cx="2643091" cy="64633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Measurements: first three HG modes; 20000 counts.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9E5E55A-47B6-40D1-84E2-F625480A2556}"/>
              </a:ext>
            </a:extLst>
          </p:cNvPr>
          <p:cNvGrpSpPr/>
          <p:nvPr/>
        </p:nvGrpSpPr>
        <p:grpSpPr>
          <a:xfrm>
            <a:off x="203689" y="5051545"/>
            <a:ext cx="1998291" cy="1073495"/>
            <a:chOff x="121920" y="5436870"/>
            <a:chExt cx="1998291" cy="107349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C03B263-3099-43EC-B4FE-F39170F5792D}"/>
                </a:ext>
              </a:extLst>
            </p:cNvPr>
            <p:cNvSpPr/>
            <p:nvPr/>
          </p:nvSpPr>
          <p:spPr>
            <a:xfrm>
              <a:off x="121920" y="5436870"/>
              <a:ext cx="1998291" cy="1073495"/>
            </a:xfrm>
            <a:prstGeom prst="roundRect">
              <a:avLst>
                <a:gd name="adj" fmla="val 15247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C1A4238-98A6-44BD-9CC3-1BC4071D3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722" y="5794448"/>
              <a:ext cx="1228346" cy="35052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E5E17AA-D5F7-4E05-A9A7-7B9B4D970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54" y="5794456"/>
              <a:ext cx="1228346" cy="350521"/>
            </a:xfrm>
            <a:prstGeom prst="rect">
              <a:avLst/>
            </a:prstGeom>
          </p:spPr>
        </p:pic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BDCDFA6B-9967-42A3-BF42-8AEA6951A90A}"/>
                </a:ext>
              </a:extLst>
            </p:cNvPr>
            <p:cNvCxnSpPr>
              <a:cxnSpLocks/>
            </p:cNvCxnSpPr>
            <p:nvPr/>
          </p:nvCxnSpPr>
          <p:spPr>
            <a:xfrm>
              <a:off x="185673" y="6144977"/>
              <a:ext cx="1876330" cy="0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A45B7D78-03D2-4FF8-855D-5D79699ABEF6}"/>
                    </a:ext>
                  </a:extLst>
                </p:cNvPr>
                <p:cNvSpPr txBox="1"/>
                <p:nvPr/>
              </p:nvSpPr>
              <p:spPr>
                <a:xfrm>
                  <a:off x="1741582" y="6054837"/>
                  <a:ext cx="37862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2000" b="0" i="1" dirty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ν</m:t>
                        </m:r>
                      </m:oMath>
                    </m:oMathPara>
                  </a14:m>
                  <a:endParaRPr lang="en-GB" sz="2000" b="0" dirty="0">
                    <a:solidFill>
                      <a:schemeClr val="bg2">
                        <a:lumMod val="1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A45B7D78-03D2-4FF8-855D-5D79699ABE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1582" y="6054837"/>
                  <a:ext cx="378629" cy="4001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8D5623FF-DF47-4E64-A784-3E764C0B36F1}"/>
                    </a:ext>
                  </a:extLst>
                </p:cNvPr>
                <p:cNvSpPr txBox="1"/>
                <p:nvPr/>
              </p:nvSpPr>
              <p:spPr>
                <a:xfrm>
                  <a:off x="948001" y="6128804"/>
                  <a:ext cx="28866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𝔰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8D5623FF-DF47-4E64-A784-3E764C0B36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8001" y="6128804"/>
                  <a:ext cx="288669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12766" r="-4255" b="-980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C305D69-254E-4157-842F-1A8EFE9FC97A}"/>
                </a:ext>
              </a:extLst>
            </p:cNvPr>
            <p:cNvCxnSpPr>
              <a:cxnSpLocks/>
            </p:cNvCxnSpPr>
            <p:nvPr/>
          </p:nvCxnSpPr>
          <p:spPr>
            <a:xfrm>
              <a:off x="833227" y="5778149"/>
              <a:ext cx="0" cy="54158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2A0439D-619E-4CFD-A242-BF96DE375515}"/>
                </a:ext>
              </a:extLst>
            </p:cNvPr>
            <p:cNvCxnSpPr>
              <a:cxnSpLocks/>
            </p:cNvCxnSpPr>
            <p:nvPr/>
          </p:nvCxnSpPr>
          <p:spPr>
            <a:xfrm>
              <a:off x="1314895" y="5778149"/>
              <a:ext cx="0" cy="54158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Grafik 25">
            <a:extLst>
              <a:ext uri="{FF2B5EF4-FFF2-40B4-BE49-F238E27FC236}">
                <a16:creationId xmlns:a16="http://schemas.microsoft.com/office/drawing/2014/main" id="{53868E50-9166-174E-9E0A-58AB4EB771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226" y="271863"/>
            <a:ext cx="1690829" cy="40294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B1E57AC-24B6-4250-80CB-FE73A28D53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10687" y="96763"/>
            <a:ext cx="1257143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930789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043E39F-84B5-4E39-92DF-BD70FFAE5DF7}"/>
              </a:ext>
            </a:extLst>
          </p:cNvPr>
          <p:cNvSpPr/>
          <p:nvPr/>
        </p:nvSpPr>
        <p:spPr>
          <a:xfrm>
            <a:off x="0" y="18864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20" name="Title 6">
            <a:extLst>
              <a:ext uri="{FF2B5EF4-FFF2-40B4-BE49-F238E27FC236}">
                <a16:creationId xmlns:a16="http://schemas.microsoft.com/office/drawing/2014/main" id="{9A2FCAEE-4080-4544-BAAE-11623731301D}"/>
              </a:ext>
            </a:extLst>
          </p:cNvPr>
          <p:cNvSpPr txBox="1">
            <a:spLocks/>
          </p:cNvSpPr>
          <p:nvPr/>
        </p:nvSpPr>
        <p:spPr>
          <a:xfrm>
            <a:off x="1649760" y="214313"/>
            <a:ext cx="8892480" cy="5397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Gill Sans MT" panose="020B0502020104020203" pitchFamily="34" charset="0"/>
                <a:ea typeface="+mj-ea"/>
                <a:cs typeface="Arial" panose="020B0604020202020204" pitchFamily="34" charset="0"/>
              </a:rPr>
              <a:t>Multi-parameter estimation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065ABD-078A-411F-BB29-F4166184D022}"/>
              </a:ext>
            </a:extLst>
          </p:cNvPr>
          <p:cNvSpPr txBox="1"/>
          <p:nvPr/>
        </p:nvSpPr>
        <p:spPr>
          <a:xfrm>
            <a:off x="1032615" y="887066"/>
            <a:ext cx="2057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The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0D73E1F5-6F89-4B36-88AD-9C8A809BBCE6}"/>
                  </a:ext>
                </a:extLst>
              </p:cNvPr>
              <p:cNvSpPr txBox="1"/>
              <p:nvPr/>
            </p:nvSpPr>
            <p:spPr>
              <a:xfrm>
                <a:off x="1415742" y="1317450"/>
                <a:ext cx="2967036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+mn-cs"/>
                  </a:rPr>
                  <a:t>Two incoherent point sources with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+mn-cs"/>
                  </a:rPr>
                  <a:t>unequal intensities (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E7E6E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𝔮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+mn-cs"/>
                  </a:rPr>
                  <a:t>)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+mn-cs"/>
                  </a:rPr>
                  <a:t>some separation (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E7E6E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𝔰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+mn-cs"/>
                  </a:rPr>
                  <a:t>)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+mn-cs"/>
                  </a:rPr>
                  <a:t>a centroid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𝔰</m:t>
                        </m:r>
                      </m:e>
                      <m:sub>
                        <m:r>
                          <a:rPr kumimoji="0" lang="en-GB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0</m:t>
                        </m:r>
                      </m:sub>
                    </m:sSub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E7E6E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0D73E1F5-6F89-4B36-88AD-9C8A809BB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742" y="1317450"/>
                <a:ext cx="2967036" cy="1631216"/>
              </a:xfrm>
              <a:prstGeom prst="rect">
                <a:avLst/>
              </a:prstGeom>
              <a:blipFill>
                <a:blip r:embed="rId3"/>
                <a:stretch>
                  <a:fillRect l="-2053" t="-1866" b="-55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CCED72A0-D1D4-4451-B06D-854F8B43E6B7}"/>
              </a:ext>
            </a:extLst>
          </p:cNvPr>
          <p:cNvGrpSpPr/>
          <p:nvPr/>
        </p:nvGrpSpPr>
        <p:grpSpPr>
          <a:xfrm>
            <a:off x="248253" y="3067868"/>
            <a:ext cx="5341507" cy="3617765"/>
            <a:chOff x="3745813" y="1127533"/>
            <a:chExt cx="5341507" cy="361776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1783C3A-E4EF-46FE-B82D-EDD491D3812D}"/>
                </a:ext>
              </a:extLst>
            </p:cNvPr>
            <p:cNvSpPr txBox="1"/>
            <p:nvPr/>
          </p:nvSpPr>
          <p:spPr>
            <a:xfrm>
              <a:off x="7608093" y="3175638"/>
              <a:ext cx="147922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space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time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frequency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A02A98F-5875-4CE1-9F1A-31EA9C169C1B}"/>
                    </a:ext>
                  </a:extLst>
                </p:cNvPr>
                <p:cNvSpPr txBox="1"/>
                <p:nvPr/>
              </p:nvSpPr>
              <p:spPr>
                <a:xfrm>
                  <a:off x="5911792" y="3759339"/>
                  <a:ext cx="38183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GB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𝔰</m:t>
                        </m:r>
                      </m:oMath>
                    </m:oMathPara>
                  </a14:m>
                  <a:endPara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A02A98F-5875-4CE1-9F1A-31EA9C169C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1792" y="3759339"/>
                  <a:ext cx="381836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8C7282C-B606-446A-BBFD-C49FE009DB79}"/>
                    </a:ext>
                  </a:extLst>
                </p:cNvPr>
                <p:cNvSpPr txBox="1"/>
                <p:nvPr/>
              </p:nvSpPr>
              <p:spPr>
                <a:xfrm>
                  <a:off x="5246320" y="1442726"/>
                  <a:ext cx="36901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GB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𝔮</m:t>
                        </m:r>
                      </m:oMath>
                    </m:oMathPara>
                  </a14:m>
                  <a:endPara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8C7282C-B606-446A-BBFD-C49FE009DB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6320" y="1442726"/>
                  <a:ext cx="369011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42E81A6-9417-43C3-9EA4-8D5CCE27C147}"/>
                    </a:ext>
                  </a:extLst>
                </p:cNvPr>
                <p:cNvSpPr txBox="1"/>
                <p:nvPr/>
              </p:nvSpPr>
              <p:spPr>
                <a:xfrm>
                  <a:off x="5893112" y="3101568"/>
                  <a:ext cx="52443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𝔰</m:t>
                            </m:r>
                          </m:e>
                          <m:sub>
                            <m: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42E81A6-9417-43C3-9EA4-8D5CCE27C1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3112" y="3101568"/>
                  <a:ext cx="524439" cy="461665"/>
                </a:xfrm>
                <a:prstGeom prst="rect">
                  <a:avLst/>
                </a:prstGeom>
                <a:blipFill>
                  <a:blip r:embed="rId6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8" name="Picture 17" descr="A picture containing animal&#10;&#10;Description automatically generated">
              <a:extLst>
                <a:ext uri="{FF2B5EF4-FFF2-40B4-BE49-F238E27FC236}">
                  <a16:creationId xmlns:a16="http://schemas.microsoft.com/office/drawing/2014/main" id="{486026B5-1639-408B-98FD-4C4F3ADD43AF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340" y="1712368"/>
              <a:ext cx="1080000" cy="1440000"/>
            </a:xfrm>
            <a:prstGeom prst="rect">
              <a:avLst/>
            </a:prstGeom>
          </p:spPr>
        </p:pic>
        <p:pic>
          <p:nvPicPr>
            <p:cNvPr id="33" name="Picture 32" descr="A picture containing animal&#10;&#10;Description automatically generated">
              <a:extLst>
                <a:ext uri="{FF2B5EF4-FFF2-40B4-BE49-F238E27FC236}">
                  <a16:creationId xmlns:a16="http://schemas.microsoft.com/office/drawing/2014/main" id="{9763BCA8-54B9-409A-9A39-2EF00626C350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324" y="2406968"/>
              <a:ext cx="1080000" cy="720000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E67AA75-57C4-4257-929C-89FAEE201F72}"/>
                </a:ext>
              </a:extLst>
            </p:cNvPr>
            <p:cNvCxnSpPr>
              <a:cxnSpLocks/>
            </p:cNvCxnSpPr>
            <p:nvPr/>
          </p:nvCxnSpPr>
          <p:spPr>
            <a:xfrm>
              <a:off x="4046356" y="3126968"/>
              <a:ext cx="4380094" cy="0"/>
            </a:xfrm>
            <a:prstGeom prst="straightConnector1">
              <a:avLst/>
            </a:prstGeom>
            <a:ln w="38100"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F704E881-703E-46C0-AA91-ED08935A9AAE}"/>
                    </a:ext>
                  </a:extLst>
                </p:cNvPr>
                <p:cNvSpPr txBox="1"/>
                <p:nvPr/>
              </p:nvSpPr>
              <p:spPr>
                <a:xfrm>
                  <a:off x="6971407" y="2150736"/>
                  <a:ext cx="119374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GB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1−</m:t>
                        </m:r>
                        <m:r>
                          <a:rPr kumimoji="0" lang="en-GB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𝔮</m:t>
                        </m:r>
                      </m:oMath>
                    </m:oMathPara>
                  </a14:m>
                  <a:endPara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F704E881-703E-46C0-AA91-ED08935A9A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407" y="2150736"/>
                  <a:ext cx="1193743" cy="461665"/>
                </a:xfrm>
                <a:prstGeom prst="rect">
                  <a:avLst/>
                </a:prstGeom>
                <a:blipFill>
                  <a:blip r:embed="rId8"/>
                  <a:stretch>
                    <a:fillRect b="-657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CE05EC2-F71F-44B4-AC3C-7AC755D902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79512" y="1442726"/>
              <a:ext cx="0" cy="1671149"/>
            </a:xfrm>
            <a:prstGeom prst="straightConnector1">
              <a:avLst/>
            </a:prstGeom>
            <a:ln w="38100"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70C5A95-22FE-4494-958C-FC1A241C394F}"/>
                </a:ext>
              </a:extLst>
            </p:cNvPr>
            <p:cNvSpPr txBox="1"/>
            <p:nvPr/>
          </p:nvSpPr>
          <p:spPr>
            <a:xfrm>
              <a:off x="3745813" y="1304111"/>
              <a:ext cx="2616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I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D797436-B609-4079-8E7C-9C5F696FAA35}"/>
                </a:ext>
              </a:extLst>
            </p:cNvPr>
            <p:cNvCxnSpPr>
              <a:cxnSpLocks/>
            </p:cNvCxnSpPr>
            <p:nvPr/>
          </p:nvCxnSpPr>
          <p:spPr>
            <a:xfrm>
              <a:off x="4079512" y="1712368"/>
              <a:ext cx="1192828" cy="0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9F24B440-8BE6-40DC-A163-8F287E91616D}"/>
                </a:ext>
              </a:extLst>
            </p:cNvPr>
            <p:cNvCxnSpPr>
              <a:cxnSpLocks/>
            </p:cNvCxnSpPr>
            <p:nvPr/>
          </p:nvCxnSpPr>
          <p:spPr>
            <a:xfrm>
              <a:off x="4079512" y="2406968"/>
              <a:ext cx="2958812" cy="0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305C8334-6380-4B29-B627-14B57870CB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02710" y="3101568"/>
              <a:ext cx="1" cy="143204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7EBAFA5A-20DD-421F-B99B-DA111D2315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72339" y="1746702"/>
              <a:ext cx="1" cy="2130614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FB97B493-686B-4FFC-886D-4F109CB383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0998" y="2406968"/>
              <a:ext cx="0" cy="1470348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47BCFC1F-957B-4C12-B1F0-B439901F277E}"/>
                </a:ext>
              </a:extLst>
            </p:cNvPr>
            <p:cNvCxnSpPr>
              <a:cxnSpLocks/>
            </p:cNvCxnSpPr>
            <p:nvPr/>
          </p:nvCxnSpPr>
          <p:spPr>
            <a:xfrm>
              <a:off x="5327650" y="3824288"/>
              <a:ext cx="1643757" cy="0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9BF6C920-1537-4131-88B2-D79990EA90E5}"/>
                    </a:ext>
                  </a:extLst>
                </p:cNvPr>
                <p:cNvSpPr txBox="1"/>
                <p:nvPr/>
              </p:nvSpPr>
              <p:spPr>
                <a:xfrm>
                  <a:off x="6835159" y="1817193"/>
                  <a:ext cx="40632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A3E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A3E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𝜌</m:t>
                            </m:r>
                          </m:e>
                          <m:sub>
                            <m: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A3E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</m:sub>
                        </m:sSub>
                      </m:oMath>
                    </m:oMathPara>
                  </a14:m>
                  <a:endPara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A3E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9BF6C920-1537-4131-88B2-D79990EA90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5159" y="1817193"/>
                  <a:ext cx="406329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18182" b="-2459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C351D20C-4C6D-4AFA-A9AD-D0E52221B26D}"/>
                    </a:ext>
                  </a:extLst>
                </p:cNvPr>
                <p:cNvSpPr txBox="1"/>
                <p:nvPr/>
              </p:nvSpPr>
              <p:spPr>
                <a:xfrm>
                  <a:off x="5104342" y="1127533"/>
                  <a:ext cx="40632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A3E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A3E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𝜌</m:t>
                            </m:r>
                          </m:e>
                          <m:sub>
                            <m: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A3E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</m:sub>
                        </m:sSub>
                      </m:oMath>
                    </m:oMathPara>
                  </a14:m>
                  <a:endPara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A3E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C351D20C-4C6D-4AFA-A9AD-D0E52221B2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4342" y="1127533"/>
                  <a:ext cx="406329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18182" r="-7576" b="-2459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1E61AC1-76AB-4AEE-95C8-00E5634A9283}"/>
              </a:ext>
            </a:extLst>
          </p:cNvPr>
          <p:cNvGrpSpPr/>
          <p:nvPr/>
        </p:nvGrpSpPr>
        <p:grpSpPr>
          <a:xfrm>
            <a:off x="6067118" y="978247"/>
            <a:ext cx="2759713" cy="1258387"/>
            <a:chOff x="460268" y="4246228"/>
            <a:chExt cx="2759713" cy="125838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34486AF6-36AB-45CB-B9D8-6C647ADBC267}"/>
                    </a:ext>
                  </a:extLst>
                </p:cNvPr>
                <p:cNvSpPr txBox="1"/>
                <p:nvPr/>
              </p:nvSpPr>
              <p:spPr>
                <a:xfrm>
                  <a:off x="742924" y="5196838"/>
                  <a:ext cx="151554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GB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𝜽</m:t>
                        </m:r>
                        <m:r>
                          <a:rPr kumimoji="0" lang="en-GB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sSup>
                          <m:sSupPr>
                            <m:ctrlP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0" lang="en-GB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E7E6E6">
                                        <a:lumMod val="1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GB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E7E6E6">
                                        <a:lumMod val="1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𝔮</m:t>
                                </m:r>
                                <m:r>
                                  <a:rPr kumimoji="0" lang="en-GB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E7E6E6">
                                        <a:lumMod val="1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, </m:t>
                                </m:r>
                                <m:r>
                                  <a:rPr kumimoji="0" lang="en-GB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E7E6E6">
                                        <a:lumMod val="1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𝔰</m:t>
                                </m:r>
                                <m:r>
                                  <a:rPr kumimoji="0" lang="en-GB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E7E6E6">
                                        <a:lumMod val="1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kumimoji="0" lang="en-GB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E7E6E6">
                                            <a:lumMod val="10000"/>
                                          </a:srgb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GB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E7E6E6">
                                            <a:lumMod val="10000"/>
                                          </a:srgb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𝔰</m:t>
                                    </m:r>
                                  </m:e>
                                  <m:sub>
                                    <m:r>
                                      <a:rPr kumimoji="0" lang="en-GB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E7E6E6">
                                            <a:lumMod val="10000"/>
                                          </a:srgb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34486AF6-36AB-45CB-B9D8-6C647ADBC2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24" y="5196838"/>
                  <a:ext cx="1515543" cy="307777"/>
                </a:xfrm>
                <a:prstGeom prst="rect">
                  <a:avLst/>
                </a:prstGeom>
                <a:blipFill>
                  <a:blip r:embed="rId11"/>
                  <a:stretch>
                    <a:fillRect l="-3333" r="-833" b="-2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DBA28F82-E3E3-4D91-9A64-1A7CCAAF5D89}"/>
                    </a:ext>
                  </a:extLst>
                </p:cNvPr>
                <p:cNvSpPr txBox="1"/>
                <p:nvPr/>
              </p:nvSpPr>
              <p:spPr>
                <a:xfrm>
                  <a:off x="770785" y="4768439"/>
                  <a:ext cx="2449196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𝜌</m:t>
                            </m:r>
                          </m:e>
                          <m:sub>
                            <m: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sub>
                        </m:sSub>
                        <m:r>
                          <a:rPr kumimoji="0" lang="en-GB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GB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𝔮</m:t>
                        </m:r>
                        <m:sSub>
                          <m:sSubPr>
                            <m:ctrlP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𝜌</m:t>
                            </m:r>
                          </m:e>
                          <m:sub>
                            <m: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</m:sub>
                        </m:sSub>
                        <m:r>
                          <a:rPr kumimoji="0" lang="en-GB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+</m:t>
                        </m:r>
                        <m:d>
                          <m:dPr>
                            <m:ctrlP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1−</m:t>
                            </m:r>
                            <m: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𝔮</m:t>
                            </m:r>
                          </m:e>
                        </m:d>
                        <m:sSub>
                          <m:sSubPr>
                            <m:ctrlP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𝜌</m:t>
                            </m:r>
                          </m:e>
                          <m:sub>
                            <m: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</m:sub>
                        </m:sSub>
                      </m:oMath>
                    </m:oMathPara>
                  </a14:m>
                  <a:endPara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DBA28F82-E3E3-4D91-9A64-1A7CCAAF5D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785" y="4768439"/>
                  <a:ext cx="2449196" cy="307777"/>
                </a:xfrm>
                <a:prstGeom prst="rect">
                  <a:avLst/>
                </a:prstGeom>
                <a:blipFill>
                  <a:blip r:embed="rId12"/>
                  <a:stretch>
                    <a:fillRect l="-1546" b="-24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16170D5-C143-4163-8DA8-C85FD2B406A8}"/>
                </a:ext>
              </a:extLst>
            </p:cNvPr>
            <p:cNvSpPr txBox="1"/>
            <p:nvPr/>
          </p:nvSpPr>
          <p:spPr>
            <a:xfrm>
              <a:off x="460268" y="4246228"/>
              <a:ext cx="2346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Two definitions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96AC060-73EB-4BF4-9B8E-B05C6B6FCFB2}"/>
              </a:ext>
            </a:extLst>
          </p:cNvPr>
          <p:cNvGrpSpPr/>
          <p:nvPr/>
        </p:nvGrpSpPr>
        <p:grpSpPr>
          <a:xfrm>
            <a:off x="6113362" y="2488504"/>
            <a:ext cx="5393015" cy="1602567"/>
            <a:chOff x="5104342" y="4247357"/>
            <a:chExt cx="5393015" cy="160256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AA37577D-A757-43A8-BAB7-828C73FA9C11}"/>
                    </a:ext>
                  </a:extLst>
                </p:cNvPr>
                <p:cNvSpPr txBox="1"/>
                <p:nvPr/>
              </p:nvSpPr>
              <p:spPr>
                <a:xfrm>
                  <a:off x="5368615" y="4655604"/>
                  <a:ext cx="2975365" cy="5761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𝑄</m:t>
                            </m:r>
                          </m:e>
                          <m:sub>
                            <m: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𝛼𝛽</m:t>
                            </m:r>
                          </m:sub>
                        </m:sSub>
                        <m:d>
                          <m:dPr>
                            <m:ctrlP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GB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𝜽</m:t>
                            </m:r>
                          </m:e>
                        </m:d>
                        <m:r>
                          <a:rPr kumimoji="0" lang="en-GB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nor/>
                          </m:rPr>
                          <a:rPr kumimoji="0" lang="en-GB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Tr</m:t>
                        </m:r>
                        <m:d>
                          <m:dPr>
                            <m:ctrlP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GB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E7E6E6">
                                        <a:lumMod val="1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GB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E7E6E6">
                                        <a:lumMod val="1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kumimoji="0" lang="en-GB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E7E6E6">
                                        <a:lumMod val="1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begChr m:val="{"/>
                                <m:endChr m:val="}"/>
                                <m:ctrlPr>
                                  <a:rPr kumimoji="0" lang="en-GB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E7E6E6">
                                        <a:lumMod val="1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0" lang="en-GB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E7E6E6">
                                            <a:lumMod val="10000"/>
                                          </a:srgb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GB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E7E6E6">
                                            <a:lumMod val="10000"/>
                                          </a:srgb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kumimoji="0" lang="en-GB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E7E6E6">
                                            <a:lumMod val="10000"/>
                                          </a:srgb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𝛼</m:t>
                                    </m:r>
                                  </m:sub>
                                </m:sSub>
                                <m:r>
                                  <a:rPr kumimoji="0" lang="en-GB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E7E6E6">
                                        <a:lumMod val="1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kumimoji="0" lang="en-GB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E7E6E6">
                                            <a:lumMod val="10000"/>
                                          </a:srgb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GB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E7E6E6">
                                            <a:lumMod val="10000"/>
                                          </a:srgb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kumimoji="0" lang="en-GB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E7E6E6">
                                            <a:lumMod val="10000"/>
                                          </a:srgb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𝛽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oMath>
                    </m:oMathPara>
                  </a14:m>
                  <a:endPara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AA37577D-A757-43A8-BAB7-828C73FA9C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8615" y="4655604"/>
                  <a:ext cx="2975365" cy="576183"/>
                </a:xfrm>
                <a:prstGeom prst="rect">
                  <a:avLst/>
                </a:prstGeom>
                <a:blipFill>
                  <a:blip r:embed="rId13"/>
                  <a:stretch>
                    <a:fillRect l="-2128" b="-1555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96096DD-DB1A-45E9-AD7A-F6EC72B754B5}"/>
                </a:ext>
              </a:extLst>
            </p:cNvPr>
            <p:cNvSpPr txBox="1"/>
            <p:nvPr/>
          </p:nvSpPr>
          <p:spPr>
            <a:xfrm>
              <a:off x="5104342" y="4247357"/>
              <a:ext cx="53930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Quantum Fisher information matrix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44544105-9095-43C2-9781-747803DB361A}"/>
                    </a:ext>
                  </a:extLst>
                </p:cNvPr>
                <p:cNvSpPr txBox="1"/>
                <p:nvPr/>
              </p:nvSpPr>
              <p:spPr>
                <a:xfrm>
                  <a:off x="5378808" y="5212762"/>
                  <a:ext cx="2544799" cy="63716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GB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2⋅</m:t>
                        </m:r>
                        <m:f>
                          <m:fPr>
                            <m:ctrlP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GB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E7E6E6">
                                        <a:lumMod val="1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GB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E7E6E6">
                                        <a:lumMod val="1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kumimoji="0" lang="en-GB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E7E6E6">
                                        <a:lumMod val="1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𝜃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GB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E7E6E6">
                                        <a:lumMod val="1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GB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E7E6E6">
                                        <a:lumMod val="1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kumimoji="0" lang="en-GB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E7E6E6">
                                        <a:lumMod val="1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𝛼</m:t>
                                </m:r>
                              </m:sub>
                            </m:sSub>
                          </m:den>
                        </m:f>
                        <m:r>
                          <a:rPr kumimoji="0" lang="en-GB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sSub>
                          <m:sSubPr>
                            <m:ctrlP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𝐿</m:t>
                            </m:r>
                          </m:e>
                          <m:sub>
                            <m: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𝛼</m:t>
                            </m:r>
                          </m:sub>
                        </m:sSub>
                        <m:sSub>
                          <m:sSubPr>
                            <m:ctrlP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𝜌</m:t>
                            </m:r>
                          </m:e>
                          <m:sub>
                            <m: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sub>
                        </m:sSub>
                        <m:r>
                          <a:rPr kumimoji="0" lang="en-GB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b>
                          <m:sSubPr>
                            <m:ctrlP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𝜌</m:t>
                            </m:r>
                          </m:e>
                          <m:sub>
                            <m: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sub>
                        </m:sSub>
                        <m:sSub>
                          <m:sSubPr>
                            <m:ctrlP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𝐿</m:t>
                            </m:r>
                          </m:e>
                          <m:sub>
                            <m: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𝛼</m:t>
                            </m:r>
                          </m:sub>
                        </m:sSub>
                      </m:oMath>
                    </m:oMathPara>
                  </a14:m>
                  <a:endPara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44544105-9095-43C2-9781-747803DB36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8808" y="5212762"/>
                  <a:ext cx="2544799" cy="637162"/>
                </a:xfrm>
                <a:prstGeom prst="rect">
                  <a:avLst/>
                </a:prstGeom>
                <a:blipFill>
                  <a:blip r:embed="rId14"/>
                  <a:stretch>
                    <a:fillRect l="-1493" b="-5882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8D990A5-8EAA-4222-BC47-D97F164E02B3}"/>
              </a:ext>
            </a:extLst>
          </p:cNvPr>
          <p:cNvGrpSpPr/>
          <p:nvPr/>
        </p:nvGrpSpPr>
        <p:grpSpPr>
          <a:xfrm>
            <a:off x="7130345" y="4548032"/>
            <a:ext cx="3435722" cy="1831961"/>
            <a:chOff x="6031006" y="5106697"/>
            <a:chExt cx="3435722" cy="1831961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204A5CE8-9920-4FCA-A064-D01ADA88B139}"/>
                </a:ext>
              </a:extLst>
            </p:cNvPr>
            <p:cNvSpPr/>
            <p:nvPr/>
          </p:nvSpPr>
          <p:spPr>
            <a:xfrm>
              <a:off x="6031006" y="5106697"/>
              <a:ext cx="3435722" cy="183196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38100">
              <a:solidFill>
                <a:srgbClr val="FF8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F1375223-C698-4964-8FC5-27689903A321}"/>
                </a:ext>
              </a:extLst>
            </p:cNvPr>
            <p:cNvGrpSpPr/>
            <p:nvPr/>
          </p:nvGrpSpPr>
          <p:grpSpPr>
            <a:xfrm>
              <a:off x="6114782" y="5153766"/>
              <a:ext cx="3298467" cy="1668981"/>
              <a:chOff x="5104342" y="4247357"/>
              <a:chExt cx="3298467" cy="166898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17FD363E-A6B7-415E-8739-B6F8E420C19A}"/>
                      </a:ext>
                    </a:extLst>
                  </p:cNvPr>
                  <p:cNvSpPr txBox="1"/>
                  <p:nvPr/>
                </p:nvSpPr>
                <p:spPr>
                  <a:xfrm>
                    <a:off x="5231758" y="4839857"/>
                    <a:ext cx="2603149" cy="34740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kumimoji="0" lang="en-GB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7E6E6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Var</m:t>
                          </m:r>
                          <m:d>
                            <m:dPr>
                              <m:ctrlP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E7E6E6">
                                      <a:lumMod val="1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GB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E7E6E6">
                                          <a:lumMod val="10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kumimoji="0" lang="en-GB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E7E6E6">
                                              <a:lumMod val="10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en-GB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E7E6E6">
                                              <a:lumMod val="10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𝜃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0" lang="en-GB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E7E6E6">
                                          <a:lumMod val="10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𝛼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7E6E6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≥</m:t>
                          </m:r>
                          <m:sSub>
                            <m:sSubPr>
                              <m:ctrlP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E7E6E6">
                                      <a:lumMod val="1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kumimoji="0" lang="en-GB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E7E6E6">
                                          <a:lumMod val="10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GB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E7E6E6">
                                              <a:lumMod val="10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GB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E7E6E6">
                                              <a:lumMod val="10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kumimoji="0" lang="en-GB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E7E6E6">
                                              <a:lumMod val="10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−1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b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E7E6E6">
                                      <a:lumMod val="1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𝛼𝛼</m:t>
                              </m:r>
                            </m:sub>
                          </m:sSub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7E6E6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GB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7E6E6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𝜽</m:t>
                          </m:r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7E6E6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oMath>
                      </m:oMathPara>
                    </a14:m>
                    <a:endParaRPr kumimoji="0" lang="en-GB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17FD363E-A6B7-415E-8739-B6F8E420C19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31758" y="4839857"/>
                    <a:ext cx="2603149" cy="347403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703" t="-17544" r="-2810" b="-26316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BF695894-8476-4CFC-951D-B5979D99B3D5}"/>
                  </a:ext>
                </a:extLst>
              </p:cNvPr>
              <p:cNvSpPr txBox="1"/>
              <p:nvPr/>
            </p:nvSpPr>
            <p:spPr>
              <a:xfrm>
                <a:off x="5104342" y="4247357"/>
                <a:ext cx="32984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+mn-cs"/>
                  </a:rPr>
                  <a:t>Variance of estimator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EF2BE9E4-F892-43B2-8EE5-4792A5B9C8FF}"/>
                      </a:ext>
                    </a:extLst>
                  </p:cNvPr>
                  <p:cNvSpPr txBox="1"/>
                  <p:nvPr/>
                </p:nvSpPr>
                <p:spPr>
                  <a:xfrm>
                    <a:off x="5231757" y="5300785"/>
                    <a:ext cx="2637645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7E6E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Gill Sans MT" panose="020B0502020104020203" pitchFamily="34" charset="0"/>
                        <a:ea typeface="+mn-ea"/>
                        <a:cs typeface="+mn-cs"/>
                      </a:rPr>
                      <a:t>The bound is attained by </a:t>
                    </a:r>
                  </a:p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7E6E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Gill Sans MT" panose="020B0502020104020203" pitchFamily="34" charset="0"/>
                        <a:ea typeface="+mn-ea"/>
                        <a:cs typeface="+mn-cs"/>
                      </a:rPr>
                      <a:t>eigenvectors of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𝐿</m:t>
                            </m:r>
                          </m:e>
                          <m:sub>
                            <m: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𝛼</m:t>
                            </m:r>
                          </m:sub>
                        </m:sSub>
                        <m:r>
                          <a:rPr kumimoji="0" lang="en-GB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oMath>
                    </a14:m>
                    <a:endParaRPr kumimoji="0" lang="en-GB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Gill Sans MT" panose="020B0502020104020203" pitchFamily="34" charset="0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EF2BE9E4-F892-43B2-8EE5-4792A5B9C8F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31757" y="5300785"/>
                    <a:ext cx="2637645" cy="615553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5774" t="-12871" r="-4850" b="-2475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BAB4DDB0-19BF-4BF7-89F0-5947E0ED1D09}"/>
              </a:ext>
            </a:extLst>
          </p:cNvPr>
          <p:cNvSpPr txBox="1"/>
          <p:nvPr/>
        </p:nvSpPr>
        <p:spPr>
          <a:xfrm>
            <a:off x="0" y="6527983"/>
            <a:ext cx="4655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J. Rehacek et al, Phys. Rev. A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96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, 062107 (2017)</a:t>
            </a:r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23B461D2-AC74-A04C-874C-2696E296DD5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226" y="271863"/>
            <a:ext cx="1690829" cy="40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422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72DEE980-3635-4089-B784-4EE480598A4A}"/>
              </a:ext>
            </a:extLst>
          </p:cNvPr>
          <p:cNvSpPr/>
          <p:nvPr/>
        </p:nvSpPr>
        <p:spPr>
          <a:xfrm>
            <a:off x="0" y="1"/>
            <a:ext cx="240567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F7635E5-3164-45AF-9CF5-54282B15BF46}"/>
              </a:ext>
            </a:extLst>
          </p:cNvPr>
          <p:cNvSpPr/>
          <p:nvPr/>
        </p:nvSpPr>
        <p:spPr>
          <a:xfrm>
            <a:off x="0" y="18864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Gill Sans MT" panose="020B0502020104020203" pitchFamily="34" charset="0"/>
            </a:endParaRPr>
          </a:p>
        </p:txBody>
      </p:sp>
      <p:sp>
        <p:nvSpPr>
          <p:cNvPr id="60" name="Title 6">
            <a:extLst>
              <a:ext uri="{FF2B5EF4-FFF2-40B4-BE49-F238E27FC236}">
                <a16:creationId xmlns:a16="http://schemas.microsoft.com/office/drawing/2014/main" id="{24698819-B194-4BA0-9958-99CEE6AAECBD}"/>
              </a:ext>
            </a:extLst>
          </p:cNvPr>
          <p:cNvSpPr txBox="1">
            <a:spLocks/>
          </p:cNvSpPr>
          <p:nvPr/>
        </p:nvSpPr>
        <p:spPr>
          <a:xfrm>
            <a:off x="479376" y="214313"/>
            <a:ext cx="11233248" cy="5397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3200" dirty="0">
                <a:solidFill>
                  <a:schemeClr val="bg2"/>
                </a:solidFill>
                <a:latin typeface="Gill Sans MT" panose="020B0502020104020203" pitchFamily="34" charset="0"/>
              </a:rPr>
              <a:t>Multi-parameter estimation</a:t>
            </a:r>
          </a:p>
        </p:txBody>
      </p:sp>
      <p:sp>
        <p:nvSpPr>
          <p:cNvPr id="40" name="Textplatzhalter 3">
            <a:extLst>
              <a:ext uri="{FF2B5EF4-FFF2-40B4-BE49-F238E27FC236}">
                <a16:creationId xmlns:a16="http://schemas.microsoft.com/office/drawing/2014/main" id="{79773C02-541C-44E8-8EF3-D4107B2B155A}"/>
              </a:ext>
            </a:extLst>
          </p:cNvPr>
          <p:cNvSpPr txBox="1">
            <a:spLocks/>
          </p:cNvSpPr>
          <p:nvPr/>
        </p:nvSpPr>
        <p:spPr>
          <a:xfrm>
            <a:off x="2405670" y="6456578"/>
            <a:ext cx="8879646" cy="3476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i="1" dirty="0">
                <a:solidFill>
                  <a:srgbClr val="00205B"/>
                </a:solidFill>
              </a:rPr>
              <a:t>Submitted, in collaboration with: </a:t>
            </a:r>
            <a:r>
              <a:rPr lang="en-US" sz="2400" b="1" i="1" dirty="0">
                <a:solidFill>
                  <a:srgbClr val="00205B"/>
                </a:solidFill>
              </a:rPr>
              <a:t>L. L. </a:t>
            </a:r>
            <a:r>
              <a:rPr lang="en-US" sz="2400" b="1" i="1" dirty="0" err="1">
                <a:solidFill>
                  <a:srgbClr val="00205B"/>
                </a:solidFill>
              </a:rPr>
              <a:t>Sánchez-Soto</a:t>
            </a:r>
            <a:r>
              <a:rPr lang="en-US" sz="2400" b="1" i="1" dirty="0">
                <a:solidFill>
                  <a:srgbClr val="00205B"/>
                </a:solidFill>
              </a:rPr>
              <a:t>,  </a:t>
            </a:r>
            <a:r>
              <a:rPr lang="en-US" sz="2400" b="1" i="1" dirty="0" err="1">
                <a:solidFill>
                  <a:srgbClr val="00205B"/>
                </a:solidFill>
              </a:rPr>
              <a:t>J.Rehacek</a:t>
            </a:r>
            <a:r>
              <a:rPr lang="en-US" sz="2400" b="1" i="1" dirty="0">
                <a:solidFill>
                  <a:srgbClr val="00205B"/>
                </a:solidFill>
              </a:rPr>
              <a:t>, Z. </a:t>
            </a:r>
            <a:r>
              <a:rPr lang="en-US" sz="2400" b="1" i="1" dirty="0" err="1">
                <a:solidFill>
                  <a:srgbClr val="00205B"/>
                </a:solidFill>
              </a:rPr>
              <a:t>Hradil</a:t>
            </a:r>
            <a:r>
              <a:rPr lang="en-US" sz="2400" b="1" i="1" dirty="0">
                <a:solidFill>
                  <a:srgbClr val="00205B"/>
                </a:solidFill>
              </a:rPr>
              <a:t>, </a:t>
            </a:r>
            <a:br>
              <a:rPr lang="en-US" sz="2400" b="1" i="1" dirty="0">
                <a:solidFill>
                  <a:srgbClr val="00205B"/>
                </a:solidFill>
              </a:rPr>
            </a:br>
            <a:endParaRPr lang="en-US" sz="2400" b="1" i="1" dirty="0">
              <a:solidFill>
                <a:srgbClr val="00205B"/>
              </a:solidFill>
            </a:endParaRPr>
          </a:p>
          <a:p>
            <a:pPr marL="0" indent="0">
              <a:buNone/>
            </a:pPr>
            <a:endParaRPr lang="en-US" sz="2000" i="1" dirty="0">
              <a:solidFill>
                <a:srgbClr val="00205B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037DB0C-04E1-41C1-AF0F-A45E586F46A9}"/>
              </a:ext>
            </a:extLst>
          </p:cNvPr>
          <p:cNvSpPr/>
          <p:nvPr/>
        </p:nvSpPr>
        <p:spPr>
          <a:xfrm>
            <a:off x="4891860" y="1675968"/>
            <a:ext cx="779085" cy="705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Gill Sans MT" panose="020B05020201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3FE77B-B53D-43C2-92CE-6D2A78D94A55}"/>
              </a:ext>
            </a:extLst>
          </p:cNvPr>
          <p:cNvSpPr/>
          <p:nvPr/>
        </p:nvSpPr>
        <p:spPr>
          <a:xfrm>
            <a:off x="11807420" y="2925993"/>
            <a:ext cx="365090" cy="2140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1394D9F-46F1-4A0E-AB60-7F5D0B908AE2}"/>
                  </a:ext>
                </a:extLst>
              </p:cNvPr>
              <p:cNvSpPr txBox="1"/>
              <p:nvPr/>
            </p:nvSpPr>
            <p:spPr>
              <a:xfrm>
                <a:off x="0" y="1125722"/>
                <a:ext cx="2405670" cy="3531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solidFill>
                              <a:srgbClr val="00A3E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rgbClr val="00A3E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00A3E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GB" sz="2000" b="0" i="1" smtClean="0">
                        <a:solidFill>
                          <a:srgbClr val="00A3E0"/>
                        </a:solidFill>
                        <a:latin typeface="Cambria Math" panose="02040503050406030204" pitchFamily="18" charset="0"/>
                      </a:rPr>
                      <m:t>=862</m:t>
                    </m:r>
                    <m:r>
                      <m:rPr>
                        <m:nor/>
                      </m:rPr>
                      <a:rPr lang="en-GB" sz="2000" b="0" i="0" smtClean="0">
                        <a:solidFill>
                          <a:srgbClr val="00A3E0"/>
                        </a:solidFill>
                        <a:latin typeface="Cambria Math" panose="02040503050406030204" pitchFamily="18" charset="0"/>
                      </a:rPr>
                      <m:t>nm</m:t>
                    </m:r>
                  </m:oMath>
                </a14:m>
                <a:endParaRPr lang="en-GB" sz="20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solidFill>
                              <a:srgbClr val="00A3E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rgbClr val="00A3E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00A3E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GB" sz="2000" b="0" i="1" smtClean="0">
                        <a:solidFill>
                          <a:srgbClr val="00A3E0"/>
                        </a:solidFill>
                        <a:latin typeface="Cambria Math" panose="02040503050406030204" pitchFamily="18" charset="0"/>
                      </a:rPr>
                      <m:t>=150</m:t>
                    </m:r>
                    <m:r>
                      <m:rPr>
                        <m:nor/>
                      </m:rPr>
                      <a:rPr lang="en-GB" sz="2000" b="0" i="0" smtClean="0">
                        <a:solidFill>
                          <a:srgbClr val="00A3E0"/>
                        </a:solidFill>
                        <a:latin typeface="Cambria Math" panose="02040503050406030204" pitchFamily="18" charset="0"/>
                      </a:rPr>
                      <m:t>pJ</m:t>
                    </m:r>
                  </m:oMath>
                </a14:m>
                <a:br>
                  <a:rPr lang="en-GB" sz="2000" b="0" dirty="0"/>
                </a:br>
                <a:endParaRPr lang="en-GB" sz="20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solidFill>
                              <a:srgbClr val="FF82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rgbClr val="FF82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FF8200"/>
                            </a:solidFill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GB" sz="2000" b="0" i="1" smtClean="0">
                        <a:solidFill>
                          <a:srgbClr val="FF8200"/>
                        </a:solidFill>
                        <a:latin typeface="Cambria Math" panose="02040503050406030204" pitchFamily="18" charset="0"/>
                      </a:rPr>
                      <m:t>=1540</m:t>
                    </m:r>
                    <m:r>
                      <m:rPr>
                        <m:nor/>
                      </m:rPr>
                      <a:rPr lang="en-GB" sz="2000" b="0" i="0" smtClean="0">
                        <a:solidFill>
                          <a:srgbClr val="FF8200"/>
                        </a:solidFill>
                        <a:latin typeface="Cambria Math" panose="02040503050406030204" pitchFamily="18" charset="0"/>
                      </a:rPr>
                      <m:t>nm</m:t>
                    </m:r>
                  </m:oMath>
                </a14:m>
                <a:endParaRPr lang="en-GB" sz="20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solidFill>
                              <a:srgbClr val="FF82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rgbClr val="FF82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FF8200"/>
                            </a:solidFill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GB" sz="2000" b="0" i="1" smtClean="0">
                        <a:solidFill>
                          <a:srgbClr val="FF8200"/>
                        </a:solidFill>
                        <a:latin typeface="Cambria Math" panose="02040503050406030204" pitchFamily="18" charset="0"/>
                      </a:rPr>
                      <m:t>=280</m:t>
                    </m:r>
                    <m:r>
                      <m:rPr>
                        <m:nor/>
                      </m:rPr>
                      <a:rPr lang="en-GB" sz="2000" b="0" i="0" smtClean="0">
                        <a:solidFill>
                          <a:srgbClr val="FF8200"/>
                        </a:solidFill>
                        <a:latin typeface="Cambria Math" panose="02040503050406030204" pitchFamily="18" charset="0"/>
                      </a:rPr>
                      <m:t>GHz</m:t>
                    </m:r>
                  </m:oMath>
                </a14:m>
                <a:endParaRPr lang="en-GB" sz="20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solidFill>
                              <a:srgbClr val="FF82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rgbClr val="FF82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FF8200"/>
                            </a:solidFill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GB" sz="2000" b="0" i="1" smtClean="0">
                        <a:solidFill>
                          <a:srgbClr val="FF8200"/>
                        </a:solidFill>
                        <a:latin typeface="Cambria Math" panose="02040503050406030204" pitchFamily="18" charset="0"/>
                      </a:rPr>
                      <m:t>=250</m:t>
                    </m:r>
                    <m:r>
                      <m:rPr>
                        <m:nor/>
                      </m:rPr>
                      <a:rPr lang="en-GB" sz="2000" b="0" i="0" smtClean="0">
                        <a:solidFill>
                          <a:srgbClr val="FF8200"/>
                        </a:solidFill>
                        <a:latin typeface="Cambria Math" panose="02040503050406030204" pitchFamily="18" charset="0"/>
                      </a:rPr>
                      <m:t>fs</m:t>
                    </m:r>
                  </m:oMath>
                </a14:m>
                <a:br>
                  <a:rPr lang="en-GB" sz="2000" b="0" dirty="0"/>
                </a:br>
                <a:endParaRPr lang="en-GB" sz="20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=35</m:t>
                    </m:r>
                    <m:r>
                      <m:rPr>
                        <m:nor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endParaRPr lang="en-GB" sz="20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193</m:t>
                        </m:r>
                      </m:e>
                      <m:sup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o</m:t>
                        </m:r>
                      </m:sup>
                    </m:sSup>
                    <m:r>
                      <m:rPr>
                        <m:nor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endParaRPr lang="en-GB" sz="20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solidFill>
                              <a:srgbClr val="115F6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rgbClr val="115F69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115F69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en-GB" sz="2000" b="0" i="1" smtClean="0">
                        <a:solidFill>
                          <a:srgbClr val="115F69"/>
                        </a:solidFill>
                        <a:latin typeface="Cambria Math" panose="02040503050406030204" pitchFamily="18" charset="0"/>
                      </a:rPr>
                      <m:t>=17</m:t>
                    </m:r>
                    <m:r>
                      <m:rPr>
                        <m:nor/>
                      </m:rPr>
                      <a:rPr lang="en-GB" sz="2000" b="0" i="0" smtClean="0">
                        <a:solidFill>
                          <a:srgbClr val="115F69"/>
                        </a:solidFill>
                        <a:latin typeface="Cambria Math" panose="02040503050406030204" pitchFamily="18" charset="0"/>
                      </a:rPr>
                      <m:t>GHz</m:t>
                    </m:r>
                  </m:oMath>
                </a14:m>
                <a:endParaRPr lang="en-GB" sz="2000" b="0" dirty="0"/>
              </a:p>
              <a:p>
                <a:endParaRPr lang="en-GB" sz="20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1394D9F-46F1-4A0E-AB60-7F5D0B908A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25722"/>
                <a:ext cx="2405670" cy="3531416"/>
              </a:xfrm>
              <a:prstGeom prst="rect">
                <a:avLst/>
              </a:prstGeom>
              <a:blipFill>
                <a:blip r:embed="rId2"/>
                <a:stretch>
                  <a:fillRect l="-2278" t="-5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40586DB-C25A-4BC8-9A4B-651E7617D41A}"/>
              </a:ext>
            </a:extLst>
          </p:cNvPr>
          <p:cNvSpPr txBox="1"/>
          <p:nvPr/>
        </p:nvSpPr>
        <p:spPr>
          <a:xfrm>
            <a:off x="10840348" y="1869886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Gill Sans MT" panose="020B0502020104020203" pitchFamily="34" charset="0"/>
              </a:rPr>
              <a:t>Vahid Ansari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2D5D914-CE55-4056-979A-0D6E1994262C}"/>
              </a:ext>
            </a:extLst>
          </p:cNvPr>
          <p:cNvSpPr/>
          <p:nvPr/>
        </p:nvSpPr>
        <p:spPr>
          <a:xfrm>
            <a:off x="203689" y="4492034"/>
            <a:ext cx="1998291" cy="1073495"/>
          </a:xfrm>
          <a:prstGeom prst="roundRect">
            <a:avLst>
              <a:gd name="adj" fmla="val 1524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93058B04-F921-4B55-9525-B899C26DE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91" y="4849612"/>
            <a:ext cx="1228346" cy="35052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7F175AE-129B-4CD2-B0BD-422D1D5C2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23" y="5028782"/>
            <a:ext cx="1228346" cy="171359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B9678C1-7C24-4DCC-B118-249DA306C1FF}"/>
              </a:ext>
            </a:extLst>
          </p:cNvPr>
          <p:cNvCxnSpPr>
            <a:cxnSpLocks/>
          </p:cNvCxnSpPr>
          <p:nvPr/>
        </p:nvCxnSpPr>
        <p:spPr>
          <a:xfrm>
            <a:off x="267442" y="5200141"/>
            <a:ext cx="1876330" cy="0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D6C7793-8865-4924-8098-69B0BB9176A1}"/>
                  </a:ext>
                </a:extLst>
              </p:cNvPr>
              <p:cNvSpPr txBox="1"/>
              <p:nvPr/>
            </p:nvSpPr>
            <p:spPr>
              <a:xfrm>
                <a:off x="1823351" y="5110001"/>
                <a:ext cx="37862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000" b="0" i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oMath>
                  </m:oMathPara>
                </a14:m>
                <a:endParaRPr lang="en-GB" sz="2000" b="0" dirty="0">
                  <a:solidFill>
                    <a:schemeClr val="bg2">
                      <a:lumMod val="10000"/>
                    </a:schemeClr>
                  </a:solidFill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D6C7793-8865-4924-8098-69B0BB9176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351" y="5110001"/>
                <a:ext cx="378629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286467A9-056B-4B7D-AD11-4E9AC0A3EA56}"/>
                  </a:ext>
                </a:extLst>
              </p:cNvPr>
              <p:cNvSpPr txBox="1"/>
              <p:nvPr/>
            </p:nvSpPr>
            <p:spPr>
              <a:xfrm>
                <a:off x="1045645" y="4501343"/>
                <a:ext cx="34727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𝔰</m:t>
                          </m:r>
                        </m:e>
                        <m:sub/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286467A9-056B-4B7D-AD11-4E9AC0A3E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645" y="4501343"/>
                <a:ext cx="347275" cy="307777"/>
              </a:xfrm>
              <a:prstGeom prst="rect">
                <a:avLst/>
              </a:prstGeom>
              <a:blipFill>
                <a:blip r:embed="rId7"/>
                <a:stretch>
                  <a:fillRect l="-10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7FF8577-A51A-4FBC-B4D5-8666612EF786}"/>
              </a:ext>
            </a:extLst>
          </p:cNvPr>
          <p:cNvCxnSpPr>
            <a:cxnSpLocks/>
          </p:cNvCxnSpPr>
          <p:nvPr/>
        </p:nvCxnSpPr>
        <p:spPr>
          <a:xfrm>
            <a:off x="914996" y="4665038"/>
            <a:ext cx="0" cy="5415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9AADB0D-CA37-4770-8702-1A7431F345B5}"/>
              </a:ext>
            </a:extLst>
          </p:cNvPr>
          <p:cNvCxnSpPr>
            <a:cxnSpLocks/>
          </p:cNvCxnSpPr>
          <p:nvPr/>
        </p:nvCxnSpPr>
        <p:spPr>
          <a:xfrm>
            <a:off x="1396664" y="4665038"/>
            <a:ext cx="0" cy="5415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9A94A47-3C3D-44AC-8162-3FDE9B5703B4}"/>
              </a:ext>
            </a:extLst>
          </p:cNvPr>
          <p:cNvSpPr/>
          <p:nvPr/>
        </p:nvSpPr>
        <p:spPr>
          <a:xfrm>
            <a:off x="203689" y="5659364"/>
            <a:ext cx="1998291" cy="1073495"/>
          </a:xfrm>
          <a:prstGeom prst="roundRect">
            <a:avLst>
              <a:gd name="adj" fmla="val 1524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E8F6F9B4-CC75-4260-B7C7-8F95E5E59D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86" y="6057921"/>
            <a:ext cx="1133268" cy="281776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84DC23B0-CC61-40A1-BCFF-7A033B36AC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16" y="5889725"/>
            <a:ext cx="1133268" cy="627065"/>
          </a:xfrm>
          <a:prstGeom prst="rect">
            <a:avLst/>
          </a:prstGeom>
        </p:spPr>
      </p:pic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BAF60807-4359-4725-B42D-DD7DA94E5E2E}"/>
              </a:ext>
            </a:extLst>
          </p:cNvPr>
          <p:cNvCxnSpPr>
            <a:cxnSpLocks/>
          </p:cNvCxnSpPr>
          <p:nvPr/>
        </p:nvCxnSpPr>
        <p:spPr>
          <a:xfrm>
            <a:off x="267442" y="6202371"/>
            <a:ext cx="1876330" cy="0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7D5325F-1ACE-4D9D-B368-BCE50F89D27D}"/>
                  </a:ext>
                </a:extLst>
              </p:cNvPr>
              <p:cNvSpPr txBox="1"/>
              <p:nvPr/>
            </p:nvSpPr>
            <p:spPr>
              <a:xfrm>
                <a:off x="1823351" y="6112231"/>
                <a:ext cx="36247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GB" sz="2000" b="0" dirty="0">
                  <a:solidFill>
                    <a:schemeClr val="bg2">
                      <a:lumMod val="10000"/>
                    </a:schemeClr>
                  </a:solidFill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7D5325F-1ACE-4D9D-B368-BCE50F89D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351" y="6112231"/>
                <a:ext cx="362471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75C5BFF2-0DA6-4878-9C6F-FB962DCBA650}"/>
                  </a:ext>
                </a:extLst>
              </p:cNvPr>
              <p:cNvSpPr txBox="1"/>
              <p:nvPr/>
            </p:nvSpPr>
            <p:spPr>
              <a:xfrm>
                <a:off x="1058345" y="5621048"/>
                <a:ext cx="34727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𝔰</m:t>
                          </m:r>
                        </m:e>
                        <m:sub/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75C5BFF2-0DA6-4878-9C6F-FB962DCBA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345" y="5621048"/>
                <a:ext cx="347275" cy="307777"/>
              </a:xfrm>
              <a:prstGeom prst="rect">
                <a:avLst/>
              </a:prstGeom>
              <a:blipFill>
                <a:blip r:embed="rId10"/>
                <a:stretch>
                  <a:fillRect l="-105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A03800E-B239-42C9-87AB-0AB5741A9F4F}"/>
              </a:ext>
            </a:extLst>
          </p:cNvPr>
          <p:cNvCxnSpPr>
            <a:cxnSpLocks/>
          </p:cNvCxnSpPr>
          <p:nvPr/>
        </p:nvCxnSpPr>
        <p:spPr>
          <a:xfrm>
            <a:off x="914996" y="5794268"/>
            <a:ext cx="0" cy="5415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0AC89CC-2DFA-4FBE-B5C3-282BBE0AB9FC}"/>
              </a:ext>
            </a:extLst>
          </p:cNvPr>
          <p:cNvCxnSpPr>
            <a:cxnSpLocks/>
          </p:cNvCxnSpPr>
          <p:nvPr/>
        </p:nvCxnSpPr>
        <p:spPr>
          <a:xfrm>
            <a:off x="1396664" y="5794268"/>
            <a:ext cx="0" cy="5415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D0F0447-BAD5-4936-B526-F51E6355E3D9}"/>
                  </a:ext>
                </a:extLst>
              </p:cNvPr>
              <p:cNvSpPr txBox="1"/>
              <p:nvPr/>
            </p:nvSpPr>
            <p:spPr>
              <a:xfrm>
                <a:off x="391247" y="4751775"/>
                <a:ext cx="1683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𝔮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D0F0447-BAD5-4936-B526-F51E6355E3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247" y="4751775"/>
                <a:ext cx="168315" cy="276999"/>
              </a:xfrm>
              <a:prstGeom prst="rect">
                <a:avLst/>
              </a:prstGeom>
              <a:blipFill>
                <a:blip r:embed="rId11"/>
                <a:stretch>
                  <a:fillRect l="-32143" r="-28571" b="-195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B396CEE-ED59-4008-AD34-1C7894E6E5AD}"/>
                  </a:ext>
                </a:extLst>
              </p:cNvPr>
              <p:cNvSpPr txBox="1"/>
              <p:nvPr/>
            </p:nvSpPr>
            <p:spPr>
              <a:xfrm>
                <a:off x="1041144" y="5163244"/>
                <a:ext cx="2564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𝔰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B396CEE-ED59-4008-AD34-1C7894E6E5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144" y="5163244"/>
                <a:ext cx="256417" cy="276999"/>
              </a:xfrm>
              <a:prstGeom prst="rect">
                <a:avLst/>
              </a:prstGeom>
              <a:blipFill>
                <a:blip r:embed="rId12"/>
                <a:stretch>
                  <a:fillRect l="-16667" r="-7143" b="-1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22DC528D-7317-4E7C-A97B-2E04B07FFBD5}"/>
                  </a:ext>
                </a:extLst>
              </p:cNvPr>
              <p:cNvSpPr txBox="1"/>
              <p:nvPr/>
            </p:nvSpPr>
            <p:spPr>
              <a:xfrm>
                <a:off x="391247" y="5823761"/>
                <a:ext cx="1683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𝔮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22DC528D-7317-4E7C-A97B-2E04B07FFB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247" y="5823761"/>
                <a:ext cx="168315" cy="276999"/>
              </a:xfrm>
              <a:prstGeom prst="rect">
                <a:avLst/>
              </a:prstGeom>
              <a:blipFill>
                <a:blip r:embed="rId13"/>
                <a:stretch>
                  <a:fillRect l="-32143" r="-28571" b="-195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B15F560F-3466-47DE-A654-64D5C677BE94}"/>
                  </a:ext>
                </a:extLst>
              </p:cNvPr>
              <p:cNvSpPr txBox="1"/>
              <p:nvPr/>
            </p:nvSpPr>
            <p:spPr>
              <a:xfrm>
                <a:off x="1027622" y="6303983"/>
                <a:ext cx="2564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𝔰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B15F560F-3466-47DE-A654-64D5C677B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622" y="6303983"/>
                <a:ext cx="256417" cy="276999"/>
              </a:xfrm>
              <a:prstGeom prst="rect">
                <a:avLst/>
              </a:prstGeom>
              <a:blipFill>
                <a:blip r:embed="rId14"/>
                <a:stretch>
                  <a:fillRect l="-16667" r="-7143" b="-152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building&#10;&#10;Description automatically generated">
            <a:extLst>
              <a:ext uri="{FF2B5EF4-FFF2-40B4-BE49-F238E27FC236}">
                <a16:creationId xmlns:a16="http://schemas.microsoft.com/office/drawing/2014/main" id="{EE57A9C5-27C5-42D5-9A5D-D1C759E0CE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237" y="958255"/>
            <a:ext cx="8157441" cy="528999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EDC0E773-A10B-9F45-A51B-47071DDC8B2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226" y="271863"/>
            <a:ext cx="1690829" cy="40294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EE1455E-E752-4E7E-9E6F-69F6D9010C3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875470" y="58270"/>
            <a:ext cx="1257143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148327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19">
            <a:extLst>
              <a:ext uri="{FF2B5EF4-FFF2-40B4-BE49-F238E27FC236}">
                <a16:creationId xmlns:a16="http://schemas.microsoft.com/office/drawing/2014/main" id="{7CF3DD19-519C-6245-8F7E-AEF0CA42F3D8}"/>
              </a:ext>
            </a:extLst>
          </p:cNvPr>
          <p:cNvSpPr/>
          <p:nvPr/>
        </p:nvSpPr>
        <p:spPr>
          <a:xfrm>
            <a:off x="1456944" y="3874956"/>
            <a:ext cx="9289958" cy="23662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36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DDC7778C-3F6A-BD40-8BD8-05E1579FE4B3}"/>
              </a:ext>
            </a:extLst>
          </p:cNvPr>
          <p:cNvSpPr/>
          <p:nvPr/>
        </p:nvSpPr>
        <p:spPr>
          <a:xfrm>
            <a:off x="0" y="18864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F65A4891-FF2E-1F48-A545-5224B086F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775" y="214746"/>
            <a:ext cx="8604451" cy="539335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chemeClr val="bg2"/>
                </a:solidFill>
              </a:rPr>
              <a:t>Summary</a:t>
            </a:r>
            <a:endParaRPr lang="en-GB" dirty="0">
              <a:solidFill>
                <a:schemeClr val="bg2"/>
              </a:solidFill>
              <a:latin typeface="Gill Sans MT" panose="020B0502020104020203" pitchFamily="34" charset="0"/>
            </a:endParaRPr>
          </a:p>
        </p:txBody>
      </p:sp>
      <p:sp>
        <p:nvSpPr>
          <p:cNvPr id="52" name="Rechteck 19">
            <a:extLst>
              <a:ext uri="{FF2B5EF4-FFF2-40B4-BE49-F238E27FC236}">
                <a16:creationId xmlns:a16="http://schemas.microsoft.com/office/drawing/2014/main" id="{0FEA26A9-2E39-DA49-89AD-2CB72B1D91CD}"/>
              </a:ext>
            </a:extLst>
          </p:cNvPr>
          <p:cNvSpPr/>
          <p:nvPr/>
        </p:nvSpPr>
        <p:spPr>
          <a:xfrm>
            <a:off x="1445098" y="1175071"/>
            <a:ext cx="9289958" cy="23662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36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10">
            <a:extLst>
              <a:ext uri="{FF2B5EF4-FFF2-40B4-BE49-F238E27FC236}">
                <a16:creationId xmlns:a16="http://schemas.microsoft.com/office/drawing/2014/main" id="{F41B55CA-6875-A844-8DD7-37B1DD799CE1}"/>
              </a:ext>
            </a:extLst>
          </p:cNvPr>
          <p:cNvSpPr txBox="1"/>
          <p:nvPr/>
        </p:nvSpPr>
        <p:spPr>
          <a:xfrm>
            <a:off x="1456944" y="1207953"/>
            <a:ext cx="4258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rial"/>
              </a:rPr>
              <a:t>Integrated nonlinear optics</a:t>
            </a:r>
          </a:p>
        </p:txBody>
      </p:sp>
      <p:sp>
        <p:nvSpPr>
          <p:cNvPr id="55" name="TextBox 33">
            <a:extLst>
              <a:ext uri="{FF2B5EF4-FFF2-40B4-BE49-F238E27FC236}">
                <a16:creationId xmlns:a16="http://schemas.microsoft.com/office/drawing/2014/main" id="{4723659F-FDB4-1A4B-8575-7F5CA9340C98}"/>
              </a:ext>
            </a:extLst>
          </p:cNvPr>
          <p:cNvSpPr txBox="1"/>
          <p:nvPr/>
        </p:nvSpPr>
        <p:spPr>
          <a:xfrm>
            <a:off x="1445098" y="3988874"/>
            <a:ext cx="5057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rial"/>
              </a:rPr>
              <a:t>Temporal modes of pulsed light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1268786-1B80-384B-9B0F-B11982367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907" y="1699048"/>
            <a:ext cx="3830146" cy="134485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A25B881-BF18-B44D-99EE-92A35EE25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713" y="4450539"/>
            <a:ext cx="2856533" cy="195762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811C5A7-E95C-EE4F-BD63-830581C27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642" y="1669618"/>
            <a:ext cx="2497853" cy="1758788"/>
          </a:xfrm>
          <a:prstGeom prst="rect">
            <a:avLst/>
          </a:prstGeom>
        </p:spPr>
      </p:pic>
      <p:pic>
        <p:nvPicPr>
          <p:cNvPr id="27" name="Bild 5">
            <a:extLst>
              <a:ext uri="{FF2B5EF4-FFF2-40B4-BE49-F238E27FC236}">
                <a16:creationId xmlns:a16="http://schemas.microsoft.com/office/drawing/2014/main" id="{B2659B00-8F50-8A42-B959-9C93AC0170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2470" y="4784166"/>
            <a:ext cx="3163279" cy="106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8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6C52D-FB3B-45B0-8A71-0B4AEF695CAC}"/>
              </a:ext>
            </a:extLst>
          </p:cNvPr>
          <p:cNvSpPr/>
          <p:nvPr/>
        </p:nvSpPr>
        <p:spPr>
          <a:xfrm>
            <a:off x="0" y="18864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32E800A-5297-4457-9AEA-2CFE3A01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2" y="214746"/>
            <a:ext cx="9144001" cy="539335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chemeClr val="bg2"/>
                </a:solidFill>
                <a:latin typeface="Gill Sans MT" panose="020B0502020104020203" pitchFamily="34" charset="0"/>
              </a:rPr>
              <a:t>Thank you for your attention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A5A8387-38C4-4005-9448-52EF9A6E525F}"/>
              </a:ext>
            </a:extLst>
          </p:cNvPr>
          <p:cNvSpPr/>
          <p:nvPr/>
        </p:nvSpPr>
        <p:spPr>
          <a:xfrm>
            <a:off x="9480536" y="6237312"/>
            <a:ext cx="1440000" cy="792088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340B17-6061-487B-84E3-BCB185CAB5CD}"/>
              </a:ext>
            </a:extLst>
          </p:cNvPr>
          <p:cNvGrpSpPr/>
          <p:nvPr/>
        </p:nvGrpSpPr>
        <p:grpSpPr>
          <a:xfrm>
            <a:off x="1972667" y="5898218"/>
            <a:ext cx="8246667" cy="900000"/>
            <a:chOff x="1929125" y="5898218"/>
            <a:chExt cx="8246667" cy="90000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CB5D496-F465-4627-BB9D-FB20672DD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8696" y="5898218"/>
              <a:ext cx="1454546" cy="9000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BE2A3DF3-03DF-4B56-9924-1BCC5A97A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9125" y="5898218"/>
              <a:ext cx="898638" cy="900000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7D68DC08-92B8-45F2-B313-2342618E5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4758" y="5898218"/>
              <a:ext cx="940555" cy="900000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320838EE-367D-4D91-9183-4BAEBA46E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093" y="5898218"/>
              <a:ext cx="1200000" cy="900000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70B791D1-34B0-4EB3-AEBE-73C8AB6E4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027" y="5898218"/>
              <a:ext cx="1411765" cy="900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1672052-B636-440B-BD85-49E2BD409CAF}"/>
              </a:ext>
            </a:extLst>
          </p:cNvPr>
          <p:cNvSpPr txBox="1"/>
          <p:nvPr/>
        </p:nvSpPr>
        <p:spPr>
          <a:xfrm>
            <a:off x="2567609" y="3116012"/>
            <a:ext cx="2304256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Devices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Harald Herrmann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Kai-Hong Luo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Matteo Santandrea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Marcello Massaro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Sebastian Brauner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Patrick Max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Bartkowiak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58EFDE-1EF1-4922-B11E-A51257486D05}"/>
              </a:ext>
            </a:extLst>
          </p:cNvPr>
          <p:cNvSpPr txBox="1"/>
          <p:nvPr/>
        </p:nvSpPr>
        <p:spPr>
          <a:xfrm>
            <a:off x="2567609" y="1196752"/>
            <a:ext cx="2203292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Technology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Christof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Eigner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	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Laura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Padberg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Felix vom Bruch	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Viktor Quiring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Raimund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Ricken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0AF205-E50F-47ED-8BBE-489AA2E1A10F}"/>
              </a:ext>
            </a:extLst>
          </p:cNvPr>
          <p:cNvSpPr txBox="1"/>
          <p:nvPr/>
        </p:nvSpPr>
        <p:spPr>
          <a:xfrm>
            <a:off x="119336" y="1196752"/>
            <a:ext cx="2347309" cy="37087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Quantum Networks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Benjamin Brecht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Sonja Barkhofen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Jan Sperling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Michael Stefszky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Vahid Ansari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Evan Meyer-Scott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Syamsundar De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Thomas Nitsche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Melanie Engelkemeier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Jano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Gil Lopez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Johannes Tiedau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Nidhin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Prasannan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Lennart Lorz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99BDA5-2A9D-44D0-B4A0-C0AD0325E270}"/>
              </a:ext>
            </a:extLst>
          </p:cNvPr>
          <p:cNvSpPr txBox="1"/>
          <p:nvPr/>
        </p:nvSpPr>
        <p:spPr>
          <a:xfrm>
            <a:off x="10488488" y="5700113"/>
            <a:ext cx="2483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Silberhorn group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4A95FC-4A84-4DC5-8180-3C3A7CB9E2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5" y="907415"/>
            <a:ext cx="7100147" cy="47889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572A276-51B9-43F7-ADEA-A51DFFA36A9B}"/>
              </a:ext>
            </a:extLst>
          </p:cNvPr>
          <p:cNvSpPr txBox="1"/>
          <p:nvPr/>
        </p:nvSpPr>
        <p:spPr>
          <a:xfrm rot="20738128">
            <a:off x="553107" y="5038029"/>
            <a:ext cx="1724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We have open positions</a:t>
            </a:r>
            <a:b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(and candy…)</a:t>
            </a:r>
          </a:p>
        </p:txBody>
      </p:sp>
    </p:spTree>
    <p:extLst>
      <p:ext uri="{BB962C8B-B14F-4D97-AF65-F5344CB8AC3E}">
        <p14:creationId xmlns:p14="http://schemas.microsoft.com/office/powerpoint/2010/main" val="20338175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4C2FF86-495A-4492-BFBB-ABF11CD09720}"/>
              </a:ext>
            </a:extLst>
          </p:cNvPr>
          <p:cNvGrpSpPr/>
          <p:nvPr/>
        </p:nvGrpSpPr>
        <p:grpSpPr>
          <a:xfrm>
            <a:off x="688370" y="821685"/>
            <a:ext cx="3722914" cy="5664987"/>
            <a:chOff x="688370" y="907656"/>
            <a:chExt cx="3722914" cy="5664987"/>
          </a:xfrm>
        </p:grpSpPr>
        <p:pic>
          <p:nvPicPr>
            <p:cNvPr id="3" name="Picture 2" descr="A close up of a logo&#10;&#10;Description automatically generated">
              <a:extLst>
                <a:ext uri="{FF2B5EF4-FFF2-40B4-BE49-F238E27FC236}">
                  <a16:creationId xmlns:a16="http://schemas.microsoft.com/office/drawing/2014/main" id="{ED9F25D4-CC61-4049-A128-2AA397592316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6272" y="907656"/>
              <a:ext cx="2880000" cy="1440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EFA1687-4519-4B1E-85CF-CFA30B1B6C6C}"/>
                </a:ext>
              </a:extLst>
            </p:cNvPr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6272" y="1808900"/>
              <a:ext cx="2880000" cy="1440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46695B1-F7FC-4E8C-BDEF-CDC995BE14EC}"/>
                </a:ext>
              </a:extLst>
            </p:cNvPr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6272" y="3270020"/>
              <a:ext cx="2880000" cy="1440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2F292D9-2F83-4645-88A3-4B80CFBC01DD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6272" y="4570946"/>
              <a:ext cx="2880000" cy="1440000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124DB6E-56BE-4290-82C9-E3D240169DFB}"/>
                </a:ext>
              </a:extLst>
            </p:cNvPr>
            <p:cNvCxnSpPr/>
            <p:nvPr/>
          </p:nvCxnSpPr>
          <p:spPr>
            <a:xfrm>
              <a:off x="688370" y="6090653"/>
              <a:ext cx="3722914" cy="0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612D170-AC4B-4F14-BE03-6F1D90676E9B}"/>
                </a:ext>
              </a:extLst>
            </p:cNvPr>
            <p:cNvSpPr txBox="1"/>
            <p:nvPr/>
          </p:nvSpPr>
          <p:spPr>
            <a:xfrm>
              <a:off x="3008079" y="6110978"/>
              <a:ext cx="14032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chemeClr val="bg2">
                      <a:lumMod val="10000"/>
                    </a:schemeClr>
                  </a:solidFill>
                  <a:latin typeface="Gill Sans MT" panose="020B0502020104020203" pitchFamily="34" charset="0"/>
                </a:rPr>
                <a:t>frequency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2E628A-D849-450C-82DA-E6E6D19A82AE}"/>
              </a:ext>
            </a:extLst>
          </p:cNvPr>
          <p:cNvGrpSpPr/>
          <p:nvPr/>
        </p:nvGrpSpPr>
        <p:grpSpPr>
          <a:xfrm>
            <a:off x="7780717" y="344885"/>
            <a:ext cx="3722914" cy="6143959"/>
            <a:chOff x="7780717" y="430856"/>
            <a:chExt cx="3722914" cy="6143959"/>
          </a:xfrm>
        </p:grpSpPr>
        <p:pic>
          <p:nvPicPr>
            <p:cNvPr id="5" name="Picture 4" descr="A picture containing object&#10;&#10;Description automatically generated">
              <a:extLst>
                <a:ext uri="{FF2B5EF4-FFF2-40B4-BE49-F238E27FC236}">
                  <a16:creationId xmlns:a16="http://schemas.microsoft.com/office/drawing/2014/main" id="{803E0671-413F-4FCB-B454-9C172094D1E3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4929" y="430856"/>
              <a:ext cx="2880000" cy="1918972"/>
            </a:xfrm>
            <a:prstGeom prst="rect">
              <a:avLst/>
            </a:prstGeom>
          </p:spPr>
        </p:pic>
        <p:pic>
          <p:nvPicPr>
            <p:cNvPr id="9" name="Picture 8" descr="A picture containing fence, music&#10;&#10;Description automatically generated">
              <a:extLst>
                <a:ext uri="{FF2B5EF4-FFF2-40B4-BE49-F238E27FC236}">
                  <a16:creationId xmlns:a16="http://schemas.microsoft.com/office/drawing/2014/main" id="{98118833-A189-4E8F-97B6-C22117635B0E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4929" y="1811070"/>
              <a:ext cx="2880000" cy="176039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934E0FF-C9E0-4F9D-8091-76A610ED09CA}"/>
                </a:ext>
              </a:extLst>
            </p:cNvPr>
            <p:cNvPicPr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4929" y="3272192"/>
              <a:ext cx="2880000" cy="1440000"/>
            </a:xfrm>
            <a:prstGeom prst="rect">
              <a:avLst/>
            </a:prstGeom>
          </p:spPr>
        </p:pic>
        <p:pic>
          <p:nvPicPr>
            <p:cNvPr id="17" name="Picture 16" descr="A picture containing fence&#10;&#10;Description automatically generated">
              <a:extLst>
                <a:ext uri="{FF2B5EF4-FFF2-40B4-BE49-F238E27FC236}">
                  <a16:creationId xmlns:a16="http://schemas.microsoft.com/office/drawing/2014/main" id="{3F0F673D-6E77-4ADA-A9BE-DA8307696D5A}"/>
                </a:ext>
              </a:extLst>
            </p:cNvPr>
            <p:cNvPicPr>
              <a:picLocks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4929" y="4573118"/>
              <a:ext cx="2880000" cy="1440000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4E8B6BC-2EB4-4A29-BC7C-FBC21A98FEE6}"/>
                </a:ext>
              </a:extLst>
            </p:cNvPr>
            <p:cNvCxnSpPr/>
            <p:nvPr/>
          </p:nvCxnSpPr>
          <p:spPr>
            <a:xfrm>
              <a:off x="7780717" y="6092825"/>
              <a:ext cx="3722914" cy="0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0032860-03AA-41B1-96D6-DB5E30A5D847}"/>
                </a:ext>
              </a:extLst>
            </p:cNvPr>
            <p:cNvSpPr txBox="1"/>
            <p:nvPr/>
          </p:nvSpPr>
          <p:spPr>
            <a:xfrm>
              <a:off x="10764326" y="6113150"/>
              <a:ext cx="7393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chemeClr val="bg2">
                      <a:lumMod val="10000"/>
                    </a:schemeClr>
                  </a:solidFill>
                  <a:latin typeface="Gill Sans MT" panose="020B0502020104020203" pitchFamily="34" charset="0"/>
                </a:rPr>
                <a:t>time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7DEB21C-2D4C-4F2B-98CF-C4A7545796E7}"/>
              </a:ext>
            </a:extLst>
          </p:cNvPr>
          <p:cNvGrpSpPr/>
          <p:nvPr/>
        </p:nvGrpSpPr>
        <p:grpSpPr>
          <a:xfrm>
            <a:off x="4926321" y="659001"/>
            <a:ext cx="2339358" cy="5063116"/>
            <a:chOff x="4926321" y="627739"/>
            <a:chExt cx="2339358" cy="506311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38122E0-6A2B-4CEA-9E20-05CC133E7734}"/>
                </a:ext>
              </a:extLst>
            </p:cNvPr>
            <p:cNvGrpSpPr/>
            <p:nvPr/>
          </p:nvGrpSpPr>
          <p:grpSpPr>
            <a:xfrm>
              <a:off x="4926321" y="1044574"/>
              <a:ext cx="2339358" cy="4646281"/>
              <a:chOff x="4926321" y="1079499"/>
              <a:chExt cx="2339358" cy="464628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D0D80FAF-87B1-4967-80BD-CCC1F79C5EE4}"/>
                      </a:ext>
                    </a:extLst>
                  </p:cNvPr>
                  <p:cNvSpPr txBox="1"/>
                  <p:nvPr/>
                </p:nvSpPr>
                <p:spPr>
                  <a:xfrm>
                    <a:off x="5078157" y="1079499"/>
                    <a:ext cx="2035685" cy="69153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en-GB" sz="200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f>
                                <m:fPr>
                                  <m:ctrlPr>
                                    <a:rPr lang="en-GB" sz="2000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000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GB" sz="2000" b="0" i="1" smtClean="0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GB" sz="2000" b="0" i="1" smtClean="0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e>
                                  </m:rad>
                                </m:den>
                              </m:f>
                              <m:r>
                                <a:rPr lang="en-GB" sz="20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GB" sz="2000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000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GB" sz="2000" b="0" i="1" smtClean="0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GB" sz="2000" b="0" i="1" smtClean="0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</m:den>
                              </m:f>
                              <m:r>
                                <a:rPr lang="en-GB" sz="20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,−</m:t>
                              </m:r>
                              <m:f>
                                <m:fPr>
                                  <m:ctrlPr>
                                    <a:rPr lang="en-GB" sz="2000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000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GB" sz="2000" b="0" i="1" smtClean="0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GB" sz="2000" b="0" i="1" smtClean="0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rad>
                                </m:den>
                              </m:f>
                            </m:e>
                          </m:d>
                        </m:oMath>
                      </m:oMathPara>
                    </a14:m>
                    <a:endParaRPr lang="en-GB" sz="2000" dirty="0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D0D80FAF-87B1-4967-80BD-CCC1F79C5EE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78157" y="1079499"/>
                    <a:ext cx="2035685" cy="691536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EE7BF0D9-1145-479A-80DF-6BB5D1860A3E}"/>
                      </a:ext>
                    </a:extLst>
                  </p:cNvPr>
                  <p:cNvSpPr txBox="1"/>
                  <p:nvPr/>
                </p:nvSpPr>
                <p:spPr>
                  <a:xfrm>
                    <a:off x="4960592" y="2361640"/>
                    <a:ext cx="2270813" cy="69153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en-GB" sz="200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f>
                                <m:fPr>
                                  <m:ctrlPr>
                                    <a:rPr lang="en-GB" sz="2000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000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GB" sz="2000" b="0" i="1" smtClean="0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GB" sz="2000" b="0" i="1" smtClean="0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e>
                                  </m:rad>
                                </m:den>
                              </m:f>
                              <m:r>
                                <a:rPr lang="en-GB" sz="20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,−</m:t>
                              </m:r>
                              <m:f>
                                <m:fPr>
                                  <m:ctrlPr>
                                    <a:rPr lang="en-GB" sz="2000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000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GB" sz="2000" b="0" i="1" smtClean="0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GB" sz="2000" b="0" i="1" smtClean="0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</m:den>
                              </m:f>
                              <m:r>
                                <a:rPr lang="en-GB" sz="20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,−</m:t>
                              </m:r>
                              <m:f>
                                <m:fPr>
                                  <m:ctrlPr>
                                    <a:rPr lang="en-GB" sz="2000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000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GB" sz="2000" b="0" i="1" smtClean="0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GB" sz="2000" b="0" i="1" smtClean="0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rad>
                                </m:den>
                              </m:f>
                            </m:e>
                          </m:d>
                        </m:oMath>
                      </m:oMathPara>
                    </a14:m>
                    <a:endParaRPr lang="en-GB" sz="2000" dirty="0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EE7BF0D9-1145-479A-80DF-6BB5D1860A3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60592" y="2361640"/>
                    <a:ext cx="2270813" cy="691536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95730908-478B-4A78-98BE-3F07D8DD0883}"/>
                      </a:ext>
                    </a:extLst>
                  </p:cNvPr>
                  <p:cNvSpPr txBox="1"/>
                  <p:nvPr/>
                </p:nvSpPr>
                <p:spPr>
                  <a:xfrm>
                    <a:off x="5186552" y="3629380"/>
                    <a:ext cx="1818895" cy="79547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en-GB" sz="200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000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lang="en-GB" sz="2000" b="0" i="1" smtClean="0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GB" sz="2000" b="0" i="1" smtClean="0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GB" sz="2000" b="0" i="1" smtClean="0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GB" sz="2000" b="0" i="1" smtClean="0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</m:rad>
                                </m:den>
                              </m:f>
                              <m:r>
                                <a:rPr lang="en-GB" sz="20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GB" sz="2000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lang="en-GB" sz="2000" b="0" i="1" smtClean="0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GB" sz="2000" b="0" i="1" smtClean="0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GB" sz="2000" b="0" i="1" smtClean="0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GB" sz="2000" b="0" i="1" smtClean="0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</m:rad>
                                </m:den>
                              </m:f>
                              <m:r>
                                <a:rPr lang="en-GB" sz="20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,0, </m:t>
                              </m:r>
                              <m:f>
                                <m:fPr>
                                  <m:ctrlPr>
                                    <a:rPr lang="en-GB" sz="2000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000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GB" sz="2000" b="0" i="1" smtClean="0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GB" sz="2000" b="0" i="1" smtClean="0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</m:rad>
                                </m:den>
                              </m:f>
                            </m:e>
                          </m:d>
                        </m:oMath>
                      </m:oMathPara>
                    </a14:m>
                    <a:endParaRPr lang="en-GB" sz="2000" dirty="0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95730908-478B-4A78-98BE-3F07D8DD088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86552" y="3629380"/>
                    <a:ext cx="1818895" cy="79547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AC5B40E2-CA5A-4B77-9B31-E2C7F320A5EF}"/>
                      </a:ext>
                    </a:extLst>
                  </p:cNvPr>
                  <p:cNvSpPr txBox="1"/>
                  <p:nvPr/>
                </p:nvSpPr>
                <p:spPr>
                  <a:xfrm>
                    <a:off x="4926321" y="4930306"/>
                    <a:ext cx="2339358" cy="79547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en-GB" sz="200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GB" sz="2000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lang="en-GB" sz="2000" b="0" i="1" smtClean="0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GB" sz="2000" b="0" i="1" smtClean="0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rad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GB" sz="2000" b="0" i="1" smtClean="0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GB" sz="2000" b="0" i="1" smtClean="0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</m:rad>
                                </m:den>
                              </m:f>
                              <m:r>
                                <a:rPr lang="en-GB" sz="20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GB" sz="2000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000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GB" sz="2000" b="0" i="1" smtClean="0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GB" sz="2000" b="0" i="1" smtClean="0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15</m:t>
                                      </m:r>
                                    </m:e>
                                  </m:rad>
                                </m:den>
                              </m:f>
                              <m:r>
                                <a:rPr lang="en-GB" sz="20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,0, </m:t>
                              </m:r>
                              <m:f>
                                <m:fPr>
                                  <m:ctrlPr>
                                    <a:rPr lang="en-GB" sz="2000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lang="en-GB" sz="2000" b="0" i="1" smtClean="0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GB" sz="2000" b="0" i="1" smtClean="0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GB" sz="2000" b="0" i="1" smtClean="0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GB" sz="2000" b="0" i="1" smtClean="0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15</m:t>
                                      </m:r>
                                    </m:e>
                                  </m:rad>
                                </m:den>
                              </m:f>
                            </m:e>
                          </m:d>
                        </m:oMath>
                      </m:oMathPara>
                    </a14:m>
                    <a:endParaRPr lang="en-GB" sz="2000" dirty="0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AC5B40E2-CA5A-4B77-9B31-E2C7F320A5E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26321" y="4930306"/>
                    <a:ext cx="2339358" cy="79547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4" name="Picture 3" descr="A picture containing weapon&#10;&#10;Description automatically generated">
              <a:extLst>
                <a:ext uri="{FF2B5EF4-FFF2-40B4-BE49-F238E27FC236}">
                  <a16:creationId xmlns:a16="http://schemas.microsoft.com/office/drawing/2014/main" id="{9993CEA5-567A-40BA-A6B1-1E3FC560B968}"/>
                </a:ext>
              </a:extLst>
            </p:cNvPr>
            <p:cNvPicPr>
              <a:picLocks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6629" y="707249"/>
              <a:ext cx="368047" cy="210313"/>
            </a:xfrm>
            <a:prstGeom prst="rect">
              <a:avLst/>
            </a:prstGeom>
          </p:spPr>
        </p:pic>
        <p:pic>
          <p:nvPicPr>
            <p:cNvPr id="8" name="Picture 7" descr="A picture containing ax&#10;&#10;Description automatically generated">
              <a:extLst>
                <a:ext uri="{FF2B5EF4-FFF2-40B4-BE49-F238E27FC236}">
                  <a16:creationId xmlns:a16="http://schemas.microsoft.com/office/drawing/2014/main" id="{C6416BEC-5AF5-43C9-92B2-05E5C22E1E13}"/>
                </a:ext>
              </a:extLst>
            </p:cNvPr>
            <p:cNvPicPr>
              <a:picLocks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8101" y="723709"/>
              <a:ext cx="368961" cy="349301"/>
            </a:xfrm>
            <a:prstGeom prst="rect">
              <a:avLst/>
            </a:prstGeom>
          </p:spPr>
        </p:pic>
        <p:pic>
          <p:nvPicPr>
            <p:cNvPr id="12" name="Picture 11" descr="A picture containing ax, animal, mollusk&#10;&#10;Description automatically generated">
              <a:extLst>
                <a:ext uri="{FF2B5EF4-FFF2-40B4-BE49-F238E27FC236}">
                  <a16:creationId xmlns:a16="http://schemas.microsoft.com/office/drawing/2014/main" id="{8D0A890D-7793-45B3-A404-C589DCB82FC2}"/>
                </a:ext>
              </a:extLst>
            </p:cNvPr>
            <p:cNvPicPr>
              <a:picLocks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0488" y="707249"/>
              <a:ext cx="411024" cy="36576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96BA09-1766-4845-9830-5C11E8A51E36}"/>
                </a:ext>
              </a:extLst>
            </p:cNvPr>
            <p:cNvSpPr txBox="1"/>
            <p:nvPr/>
          </p:nvSpPr>
          <p:spPr>
            <a:xfrm>
              <a:off x="6310598" y="627739"/>
              <a:ext cx="5223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999999"/>
                  </a:solidFill>
                  <a:latin typeface="Gill Sans MT" panose="020B0502020104020203" pitchFamily="34" charset="0"/>
                </a:rPr>
                <a:t>…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6488A47-1A3D-44B7-B69D-2678ED678FB5}"/>
                  </a:ext>
                </a:extLst>
              </p:cNvPr>
              <p:cNvSpPr txBox="1"/>
              <p:nvPr/>
            </p:nvSpPr>
            <p:spPr>
              <a:xfrm>
                <a:off x="-10443" y="0"/>
                <a:ext cx="1032890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>
                    <a:latin typeface="Gill Sans MT" panose="020B0502020104020203" pitchFamily="34" charset="0"/>
                  </a:rPr>
                  <a:t>Imbalanced </a:t>
                </a:r>
                <a:r>
                  <a:rPr lang="en-GB" sz="2000" dirty="0">
                    <a:latin typeface="Gill Sans MT" panose="020B0502020104020203" pitchFamily="34" charset="0"/>
                  </a:rPr>
                  <a:t>sources w/ Gaussian point spread function, estimate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𝔮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𝔰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𝔰</m:t>
                                </m:r>
                              </m:e>
                              <m:sub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endParaRPr lang="en-GB" sz="2000" dirty="0">
                  <a:latin typeface="Gill Sans MT" panose="020B0502020104020203" pitchFamily="34" charset="0"/>
                </a:endParaRPr>
              </a:p>
              <a:p>
                <a:r>
                  <a:rPr lang="en-GB" sz="2000" dirty="0">
                    <a:latin typeface="Gill Sans MT" panose="020B0502020104020203" pitchFamily="34" charset="0"/>
                    <a:sym typeface="Wingdings" panose="05000000000000000000" pitchFamily="2" charset="2"/>
                  </a:rPr>
                  <a:t> </a:t>
                </a:r>
                <a:r>
                  <a:rPr lang="en-GB" sz="2000" b="1" dirty="0">
                    <a:latin typeface="Gill Sans MT" panose="020B0502020104020203" pitchFamily="34" charset="0"/>
                    <a:sym typeface="Wingdings" panose="05000000000000000000" pitchFamily="2" charset="2"/>
                  </a:rPr>
                  <a:t>Superpositions</a:t>
                </a:r>
                <a:r>
                  <a:rPr lang="en-GB" sz="2000" dirty="0">
                    <a:latin typeface="Gill Sans MT" panose="020B0502020104020203" pitchFamily="34" charset="0"/>
                    <a:sym typeface="Wingdings" panose="05000000000000000000" pitchFamily="2" charset="2"/>
                  </a:rPr>
                  <a:t> of Hermite-Gauss modes are ideal measurements.</a:t>
                </a:r>
                <a:endParaRPr lang="en-GB" sz="2000" dirty="0"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6488A47-1A3D-44B7-B69D-2678ED678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443" y="0"/>
                <a:ext cx="10328902" cy="707886"/>
              </a:xfrm>
              <a:prstGeom prst="rect">
                <a:avLst/>
              </a:prstGeom>
              <a:blipFill>
                <a:blip r:embed="rId18"/>
                <a:stretch>
                  <a:fillRect l="-590" t="-4310" b="-14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F6A81025-E409-4F11-A4BD-77D663A4EBA3}"/>
              </a:ext>
            </a:extLst>
          </p:cNvPr>
          <p:cNvSpPr txBox="1"/>
          <p:nvPr/>
        </p:nvSpPr>
        <p:spPr>
          <a:xfrm>
            <a:off x="0" y="6527983"/>
            <a:ext cx="4655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Gill Sans MT" panose="020B0502020104020203" pitchFamily="34" charset="0"/>
              </a:rPr>
              <a:t>J. Rehacek et al, Phys. Rev. A </a:t>
            </a:r>
            <a:r>
              <a:rPr lang="en-GB" sz="1600" b="1" dirty="0">
                <a:solidFill>
                  <a:schemeClr val="bg2">
                    <a:lumMod val="10000"/>
                  </a:schemeClr>
                </a:solidFill>
                <a:latin typeface="Gill Sans MT" panose="020B0502020104020203" pitchFamily="34" charset="0"/>
              </a:rPr>
              <a:t>98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Gill Sans MT" panose="020B0502020104020203" pitchFamily="34" charset="0"/>
              </a:rPr>
              <a:t>, 012013 (2018)</a:t>
            </a:r>
          </a:p>
        </p:txBody>
      </p:sp>
    </p:spTree>
    <p:extLst>
      <p:ext uri="{BB962C8B-B14F-4D97-AF65-F5344CB8AC3E}">
        <p14:creationId xmlns:p14="http://schemas.microsoft.com/office/powerpoint/2010/main" val="3730350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326C55F-A956-4945-BE05-6CE97861CD29}"/>
              </a:ext>
            </a:extLst>
          </p:cNvPr>
          <p:cNvSpPr txBox="1"/>
          <p:nvPr/>
        </p:nvSpPr>
        <p:spPr>
          <a:xfrm>
            <a:off x="838200" y="5579745"/>
            <a:ext cx="10515600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rPr>
              <a:t>Nonlinear integrated quantum optics</a:t>
            </a:r>
          </a:p>
        </p:txBody>
      </p:sp>
      <p:pic>
        <p:nvPicPr>
          <p:cNvPr id="4" name="Picture 36" descr="Prof. Silberhorn_Leibniz-Preis 2011_5859.JPG">
            <a:extLst>
              <a:ext uri="{FF2B5EF4-FFF2-40B4-BE49-F238E27FC236}">
                <a16:creationId xmlns:a16="http://schemas.microsoft.com/office/drawing/2014/main" id="{0BCC30FD-C90F-7C42-89CF-ED8AD885C3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" t="21642" r="10" b="11840"/>
          <a:stretch/>
        </p:blipFill>
        <p:spPr>
          <a:xfrm>
            <a:off x="-1200" y="0"/>
            <a:ext cx="12193200" cy="539591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1EDE3D8-A8EE-A241-BD5A-80429A3D5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722" y="282512"/>
            <a:ext cx="2026688" cy="4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335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043E39F-84B5-4E39-92DF-BD70FFAE5DF7}"/>
              </a:ext>
            </a:extLst>
          </p:cNvPr>
          <p:cNvSpPr/>
          <p:nvPr/>
        </p:nvSpPr>
        <p:spPr>
          <a:xfrm>
            <a:off x="0" y="18864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Gill Sans MT" panose="020B0502020104020203" pitchFamily="34" charset="0"/>
            </a:endParaRPr>
          </a:p>
        </p:txBody>
      </p:sp>
      <p:sp>
        <p:nvSpPr>
          <p:cNvPr id="20" name="Title 6">
            <a:extLst>
              <a:ext uri="{FF2B5EF4-FFF2-40B4-BE49-F238E27FC236}">
                <a16:creationId xmlns:a16="http://schemas.microsoft.com/office/drawing/2014/main" id="{9A2FCAEE-4080-4544-BAAE-11623731301D}"/>
              </a:ext>
            </a:extLst>
          </p:cNvPr>
          <p:cNvSpPr txBox="1">
            <a:spLocks/>
          </p:cNvSpPr>
          <p:nvPr/>
        </p:nvSpPr>
        <p:spPr>
          <a:xfrm>
            <a:off x="1649760" y="214313"/>
            <a:ext cx="8892480" cy="5397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3200" dirty="0">
                <a:solidFill>
                  <a:schemeClr val="bg2"/>
                </a:solidFill>
                <a:latin typeface="Gill Sans MT" panose="020B0502020104020203" pitchFamily="34" charset="0"/>
              </a:rPr>
              <a:t>Experimental setup</a:t>
            </a:r>
          </a:p>
        </p:txBody>
      </p:sp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DB6AAFB5-787E-455D-B616-15770CF0D8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85" y="1024627"/>
            <a:ext cx="10579630" cy="551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099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A96BE-6D14-4CB4-96A4-9CC7139B1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 model - I</a:t>
            </a:r>
          </a:p>
        </p:txBody>
      </p:sp>
      <p:sp>
        <p:nvSpPr>
          <p:cNvPr id="3" name="Rettangolo con angoli arrotondati 9">
            <a:extLst>
              <a:ext uri="{FF2B5EF4-FFF2-40B4-BE49-F238E27FC236}">
                <a16:creationId xmlns:a16="http://schemas.microsoft.com/office/drawing/2014/main" id="{8F824038-7E40-4BDF-A7FB-952A078E4281}"/>
              </a:ext>
            </a:extLst>
          </p:cNvPr>
          <p:cNvSpPr/>
          <p:nvPr/>
        </p:nvSpPr>
        <p:spPr>
          <a:xfrm>
            <a:off x="5798155" y="3845662"/>
            <a:ext cx="276228" cy="305660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6">
                <a:extLst>
                  <a:ext uri="{FF2B5EF4-FFF2-40B4-BE49-F238E27FC236}">
                    <a16:creationId xmlns:a16="http://schemas.microsoft.com/office/drawing/2014/main" id="{11FCB77F-E42B-45F3-A389-17760253E31B}"/>
                  </a:ext>
                </a:extLst>
              </p:cNvPr>
              <p:cNvSpPr txBox="1"/>
              <p:nvPr/>
            </p:nvSpPr>
            <p:spPr>
              <a:xfrm>
                <a:off x="2922900" y="1191674"/>
                <a:ext cx="4688322" cy="8306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l-G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Φ</m:t>
                      </m:r>
                      <m:d>
                        <m:d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𝜆</m:t>
                          </m:r>
                        </m:e>
                      </m:d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𝐿</m:t>
                          </m:r>
                        </m:den>
                      </m:f>
                      <m:nary>
                        <m:nary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0</m:t>
                          </m:r>
                        </m:sub>
                        <m:sup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𝐿</m:t>
                          </m:r>
                        </m:sup>
                        <m:e>
                          <m:sSup>
                            <m:sSupPr>
                              <m:ctrlP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𝑖</m:t>
                              </m:r>
                              <m:nary>
                                <m:naryPr>
                                  <m:ctrlP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𝑧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l-GR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Δ</m:t>
                                  </m:r>
                                  <m:r>
                                    <a:rPr kumimoji="0" lang="el-GR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𝛽</m:t>
                                  </m:r>
                                  <m:d>
                                    <m:dPr>
                                      <m:ctrlPr>
                                        <a:rPr kumimoji="0" lang="en-GB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GB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𝜆</m:t>
                                      </m:r>
                                      <m:r>
                                        <a:rPr kumimoji="0" lang="en-GB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,  </m:t>
                                      </m:r>
                                      <m:r>
                                        <a:rPr kumimoji="0" lang="en-GB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𝜉</m:t>
                                      </m:r>
                                    </m:e>
                                  </m:d>
                                  <m: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𝑑</m:t>
                                  </m:r>
                                  <m: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𝜉</m:t>
                                  </m:r>
                                </m:e>
                              </m:nary>
                            </m:sup>
                          </m:sSup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CasellaDiTesto 6">
                <a:extLst>
                  <a:ext uri="{FF2B5EF4-FFF2-40B4-BE49-F238E27FC236}">
                    <a16:creationId xmlns:a16="http://schemas.microsoft.com/office/drawing/2014/main" id="{11FCB77F-E42B-45F3-A389-17760253E3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2900" y="1191674"/>
                <a:ext cx="4688322" cy="83061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4AE9C8CE-196D-437F-8EBB-A41DB0C5724A}"/>
                  </a:ext>
                </a:extLst>
              </p:cNvPr>
              <p:cNvSpPr/>
              <p:nvPr/>
            </p:nvSpPr>
            <p:spPr>
              <a:xfrm>
                <a:off x="4454397" y="2611523"/>
                <a:ext cx="32832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l-G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Δ</m:t>
                      </m:r>
                      <m:r>
                        <a:rPr kumimoji="0" lang="el-G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𝛽</m:t>
                      </m:r>
                      <m:d>
                        <m:d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𝜆</m:t>
                          </m:r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, </m:t>
                          </m:r>
                          <m: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𝑧</m:t>
                          </m:r>
                        </m:e>
                      </m:d>
                      <m:r>
                        <a:rPr kumimoji="0" lang="en-GB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≈</m:t>
                      </m:r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l-G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Δ</m:t>
                          </m:r>
                          <m:r>
                            <a:rPr kumimoji="0" lang="el-G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𝛽</m:t>
                          </m:r>
                        </m:e>
                        <m:sub>
                          <m: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𝜆</m:t>
                          </m:r>
                        </m:e>
                      </m:d>
                      <m:r>
                        <a:rPr kumimoji="0" lang="en-GB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r>
                        <a:rPr kumimoji="0" lang="en-GB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𝜎</m:t>
                      </m:r>
                      <m:r>
                        <a:rPr kumimoji="0" lang="en-GB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∙</m:t>
                      </m:r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l-G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𝛿</m:t>
                          </m:r>
                          <m:r>
                            <a:rPr kumimoji="0" lang="el-G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𝛽</m:t>
                          </m:r>
                        </m:e>
                        <m:sub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4AE9C8CE-196D-437F-8EBB-A41DB0C572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4397" y="2611523"/>
                <a:ext cx="3283206" cy="369332"/>
              </a:xfrm>
              <a:prstGeom prst="rect">
                <a:avLst/>
              </a:prstGeom>
              <a:blipFill>
                <a:blip r:embed="rId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7">
            <a:extLst>
              <a:ext uri="{FF2B5EF4-FFF2-40B4-BE49-F238E27FC236}">
                <a16:creationId xmlns:a16="http://schemas.microsoft.com/office/drawing/2014/main" id="{94A839F2-816F-477D-8089-766CE7E9F99A}"/>
              </a:ext>
            </a:extLst>
          </p:cNvPr>
          <p:cNvSpPr txBox="1"/>
          <p:nvPr/>
        </p:nvSpPr>
        <p:spPr>
          <a:xfrm>
            <a:off x="409576" y="2626513"/>
            <a:ext cx="344805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Decoupling approximation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wavelength-independent noise</a:t>
            </a:r>
          </a:p>
        </p:txBody>
      </p:sp>
      <p:sp>
        <p:nvSpPr>
          <p:cNvPr id="7" name="Rettangolo con angoli arrotondati 13">
            <a:extLst>
              <a:ext uri="{FF2B5EF4-FFF2-40B4-BE49-F238E27FC236}">
                <a16:creationId xmlns:a16="http://schemas.microsoft.com/office/drawing/2014/main" id="{9D4329AB-A6B2-4F0A-869D-D332EC347841}"/>
              </a:ext>
            </a:extLst>
          </p:cNvPr>
          <p:cNvSpPr/>
          <p:nvPr/>
        </p:nvSpPr>
        <p:spPr>
          <a:xfrm>
            <a:off x="4615152" y="3845662"/>
            <a:ext cx="525781" cy="305660"/>
          </a:xfrm>
          <a:prstGeom prst="round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8">
                <a:extLst>
                  <a:ext uri="{FF2B5EF4-FFF2-40B4-BE49-F238E27FC236}">
                    <a16:creationId xmlns:a16="http://schemas.microsoft.com/office/drawing/2014/main" id="{5AAEE71B-C229-4E1C-BB18-57E2C663A4F8}"/>
                  </a:ext>
                </a:extLst>
              </p:cNvPr>
              <p:cNvSpPr txBox="1"/>
              <p:nvPr/>
            </p:nvSpPr>
            <p:spPr>
              <a:xfrm>
                <a:off x="2001572" y="3655162"/>
                <a:ext cx="6090994" cy="8306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l-G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Φ</m:t>
                      </m:r>
                      <m:d>
                        <m:d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∆</m:t>
                              </m:r>
                              <m:r>
                                <a:rPr kumimoji="0" lang="en-GB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𝛽</m:t>
                              </m:r>
                            </m:e>
                            <m:sub>
                              <m: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𝐿</m:t>
                          </m:r>
                        </m:e>
                      </m:d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 </m:t>
                      </m:r>
                      <m:nary>
                        <m:nary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0</m:t>
                          </m:r>
                        </m:sub>
                        <m:sup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sup>
                        <m:e>
                          <m:sSup>
                            <m:sSupPr>
                              <m:ctrlPr>
                                <a:rPr kumimoji="0" lang="en-GB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GB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GB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kumimoji="0" lang="en-GB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GB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∆</m:t>
                                  </m:r>
                                  <m:r>
                                    <a:rPr kumimoji="0" lang="en-GB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kumimoji="0" lang="en-GB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𝐿</m:t>
                              </m:r>
                              <m: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∙</m:t>
                              </m:r>
                              <m: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𝑥</m:t>
                              </m:r>
                            </m:sup>
                          </m:sSup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∙</m:t>
                          </m:r>
                          <m:sSup>
                            <m:sSupPr>
                              <m:ctrlP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𝑖</m:t>
                              </m:r>
                              <m: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𝜎</m:t>
                              </m:r>
                              <m: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𝐿</m:t>
                              </m:r>
                              <m:nary>
                                <m:naryPr>
                                  <m:ctrlP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𝑧</m:t>
                                  </m:r>
                                </m:sup>
                                <m:e>
                                  <m:r>
                                    <a:rPr kumimoji="0" lang="el-GR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𝛿𝛽</m:t>
                                  </m:r>
                                  <m:d>
                                    <m:dPr>
                                      <m:ctrlPr>
                                        <a:rPr kumimoji="0" lang="en-GB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GB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𝐿</m:t>
                                      </m:r>
                                      <m:r>
                                        <a:rPr kumimoji="0" lang="en-GB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𝜂</m:t>
                                      </m:r>
                                    </m:e>
                                  </m:d>
                                  <m: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𝑑</m:t>
                                  </m:r>
                                  <m: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𝜂</m:t>
                                  </m:r>
                                </m:e>
                              </m:nary>
                            </m:sup>
                          </m:sSup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CasellaDiTesto 8">
                <a:extLst>
                  <a:ext uri="{FF2B5EF4-FFF2-40B4-BE49-F238E27FC236}">
                    <a16:creationId xmlns:a16="http://schemas.microsoft.com/office/drawing/2014/main" id="{5AAEE71B-C229-4E1C-BB18-57E2C663A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1572" y="3655162"/>
                <a:ext cx="6090994" cy="8306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23">
            <a:extLst>
              <a:ext uri="{FF2B5EF4-FFF2-40B4-BE49-F238E27FC236}">
                <a16:creationId xmlns:a16="http://schemas.microsoft.com/office/drawing/2014/main" id="{25E5F3D4-460A-4BD0-A03E-3F55A45F29F1}"/>
              </a:ext>
            </a:extLst>
          </p:cNvPr>
          <p:cNvSpPr txBox="1"/>
          <p:nvPr/>
        </p:nvSpPr>
        <p:spPr>
          <a:xfrm>
            <a:off x="838200" y="5278976"/>
            <a:ext cx="1812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Scaling law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52DF0D3-0267-41D3-8077-BD0D8D1F4558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4878042" y="4191125"/>
            <a:ext cx="36857" cy="9600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943633-9FDF-4366-9C61-7E4AC7288A26}"/>
                  </a:ext>
                </a:extLst>
              </p:cNvPr>
              <p:cNvSpPr txBox="1"/>
              <p:nvPr/>
            </p:nvSpPr>
            <p:spPr>
              <a:xfrm>
                <a:off x="3343275" y="5151218"/>
                <a:ext cx="31432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All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spectra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 are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identical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when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plotted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 vs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l-GR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l-GR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Δ</m:t>
                        </m:r>
                        <m:r>
                          <a:rPr kumimoji="0" lang="el-GR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𝛽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0</m:t>
                        </m:r>
                      </m:sub>
                    </m:sSub>
                    <m:r>
                      <a:rPr kumimoji="0" lang="it-IT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𝐿</m:t>
                    </m:r>
                  </m:oMath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943633-9FDF-4366-9C61-7E4AC7288A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3275" y="5151218"/>
                <a:ext cx="3143248" cy="646331"/>
              </a:xfrm>
              <a:prstGeom prst="rect">
                <a:avLst/>
              </a:prstGeom>
              <a:blipFill>
                <a:blip r:embed="rId5"/>
                <a:stretch>
                  <a:fillRect l="-1550" t="-471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1D1C4F7-DE66-42C5-AEC0-51065793AA15}"/>
                  </a:ext>
                </a:extLst>
              </p:cNvPr>
              <p:cNvSpPr txBox="1"/>
              <p:nvPr/>
            </p:nvSpPr>
            <p:spPr>
              <a:xfrm>
                <a:off x="6886575" y="5151218"/>
                <a:ext cx="314324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The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effect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 of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noise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is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identical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 for a </a:t>
                </a:r>
                <a:r>
                  <a:rPr kumimoji="0" 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given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GB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𝜎</m:t>
                    </m:r>
                    <m:r>
                      <a:rPr kumimoji="0" lang="en-GB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𝐿</m:t>
                    </m:r>
                  </m:oMath>
                </a14:m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 and </a:t>
                </a:r>
                <a14:m>
                  <m:oMath xmlns:m="http://schemas.openxmlformats.org/officeDocument/2006/math">
                    <m:r>
                      <a:rPr kumimoji="0" lang="en-GB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𝛿𝛽</m:t>
                    </m:r>
                    <m:r>
                      <a:rPr kumimoji="0" lang="en-GB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(</m:t>
                    </m:r>
                    <m:r>
                      <a:rPr kumimoji="0" lang="en-GB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𝑧</m:t>
                    </m:r>
                    <m:r>
                      <a:rPr kumimoji="0" lang="en-GB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.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1D1C4F7-DE66-42C5-AEC0-51065793A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6575" y="5151218"/>
                <a:ext cx="3143248" cy="923330"/>
              </a:xfrm>
              <a:prstGeom prst="rect">
                <a:avLst/>
              </a:prstGeom>
              <a:blipFill>
                <a:blip r:embed="rId6"/>
                <a:stretch>
                  <a:fillRect l="-1748" t="-33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6F5E17C-505D-40FC-B810-A5951250000E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5914345" y="4214515"/>
            <a:ext cx="2543854" cy="936703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BE35778-D825-44B6-B10F-897FDF8417F2}"/>
              </a:ext>
            </a:extLst>
          </p:cNvPr>
          <p:cNvSpPr txBox="1"/>
          <p:nvPr/>
        </p:nvSpPr>
        <p:spPr>
          <a:xfrm>
            <a:off x="7904239" y="4485774"/>
            <a:ext cx="3399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Noise-length</a:t>
            </a:r>
            <a:r>
              <a:rPr kumimoji="0" lang="it-IT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product</a:t>
            </a:r>
            <a:endParaRPr kumimoji="0" lang="en-GB" sz="18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BDD84A7-9E29-4F9F-AAF4-75ED6F6BDF02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4878042" y="3010834"/>
            <a:ext cx="1156834" cy="7950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2497E41-A55C-4AFB-B39E-241906993E3C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5914345" y="2995845"/>
            <a:ext cx="1199813" cy="866311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2D3C392-67F5-437F-A6EB-4756FA5DFBC4}"/>
              </a:ext>
            </a:extLst>
          </p:cNvPr>
          <p:cNvSpPr/>
          <p:nvPr/>
        </p:nvSpPr>
        <p:spPr>
          <a:xfrm>
            <a:off x="5667204" y="2610968"/>
            <a:ext cx="735343" cy="39986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DAD4D5C-D098-4548-ACF5-057441AB481E}"/>
              </a:ext>
            </a:extLst>
          </p:cNvPr>
          <p:cNvSpPr/>
          <p:nvPr/>
        </p:nvSpPr>
        <p:spPr>
          <a:xfrm>
            <a:off x="6612961" y="2595979"/>
            <a:ext cx="1002393" cy="399866"/>
          </a:xfrm>
          <a:prstGeom prst="round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60000"/>
                  <a:lumOff val="40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9" name="CasellaDiTesto 21">
            <a:extLst>
              <a:ext uri="{FF2B5EF4-FFF2-40B4-BE49-F238E27FC236}">
                <a16:creationId xmlns:a16="http://schemas.microsoft.com/office/drawing/2014/main" id="{B6CCF4F0-A976-4663-B22D-F1884807838F}"/>
              </a:ext>
            </a:extLst>
          </p:cNvPr>
          <p:cNvSpPr txBox="1"/>
          <p:nvPr/>
        </p:nvSpPr>
        <p:spPr>
          <a:xfrm>
            <a:off x="0" y="6447922"/>
            <a:ext cx="3857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Santandrea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et al., Opt. Lett., 44(21), 2019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58283D2-29A2-450C-AE8B-525CE732A9FF}"/>
                  </a:ext>
                </a:extLst>
              </p:cNvPr>
              <p:cNvSpPr txBox="1"/>
              <p:nvPr/>
            </p:nvSpPr>
            <p:spPr>
              <a:xfrm>
                <a:off x="9129485" y="2512387"/>
                <a:ext cx="217406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it-IT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𝜎</m:t>
                    </m:r>
                  </m:oMath>
                </a14:m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: noise amplitude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it-IT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𝛿𝛽</m:t>
                    </m:r>
                    <m:r>
                      <a:rPr kumimoji="0" lang="it-IT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it-IT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𝑧</m:t>
                    </m:r>
                    <m:r>
                      <a:rPr kumimoji="0" lang="it-IT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: noise profile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58283D2-29A2-450C-AE8B-525CE732A9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9485" y="2512387"/>
                <a:ext cx="2174063" cy="584775"/>
              </a:xfrm>
              <a:prstGeom prst="rect">
                <a:avLst/>
              </a:prstGeom>
              <a:blipFill>
                <a:blip r:embed="rId7"/>
                <a:stretch>
                  <a:fillRect l="-281" t="-3125"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2F3118B-CDA6-47FF-8A5D-7FCDA691D8F8}"/>
              </a:ext>
            </a:extLst>
          </p:cNvPr>
          <p:cNvSpPr/>
          <p:nvPr/>
        </p:nvSpPr>
        <p:spPr>
          <a:xfrm>
            <a:off x="5706711" y="1297137"/>
            <a:ext cx="846489" cy="39986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68D9269-78F8-4A3A-8F6E-F5D2B8A98C32}"/>
              </a:ext>
            </a:extLst>
          </p:cNvPr>
          <p:cNvCxnSpPr>
            <a:cxnSpLocks/>
            <a:endCxn id="29" idx="1"/>
          </p:cNvCxnSpPr>
          <p:nvPr/>
        </p:nvCxnSpPr>
        <p:spPr>
          <a:xfrm flipV="1">
            <a:off x="6553200" y="1303940"/>
            <a:ext cx="1698233" cy="236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A5E625D-3454-4897-A510-364968331251}"/>
                  </a:ext>
                </a:extLst>
              </p:cNvPr>
              <p:cNvSpPr/>
              <p:nvPr/>
            </p:nvSpPr>
            <p:spPr>
              <a:xfrm>
                <a:off x="8251433" y="1119274"/>
                <a:ext cx="342631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it-IT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Δ</m:t>
                    </m:r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𝛽</m:t>
                    </m:r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𝛽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±</m:t>
                    </m:r>
                    <m:sSub>
                      <m:sSubPr>
                        <m:ctrlP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𝛽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it-IT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±</m:t>
                    </m:r>
                    <m:sSub>
                      <m:sSubPr>
                        <m:ctrlP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𝛽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3</m:t>
                        </m:r>
                      </m:sub>
                    </m:sSub>
                    <m:r>
                      <a:rPr kumimoji="0" lang="it-IT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±</m:t>
                    </m:r>
                    <m:sSub>
                      <m:sSubPr>
                        <m:ctrlP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𝛽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4</m:t>
                        </m:r>
                      </m:sub>
                    </m:sSub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±</m:t>
                    </m:r>
                  </m:oMath>
                </a14:m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Cambria Math" panose="02040503050406030204" pitchFamily="18" charset="0"/>
                    <a:cs typeface="+mn-cs"/>
                  </a:rPr>
                  <a:t>…</a:t>
                </a: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A5E625D-3454-4897-A510-3649683312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1433" y="1119274"/>
                <a:ext cx="3426319" cy="369332"/>
              </a:xfrm>
              <a:prstGeom prst="rect">
                <a:avLst/>
              </a:prstGeom>
              <a:blipFill>
                <a:blip r:embed="rId8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731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 animBg="1"/>
      <p:bldP spid="8" grpId="0"/>
      <p:bldP spid="9" grpId="0"/>
      <p:bldP spid="11" grpId="0"/>
      <p:bldP spid="12" grpId="0"/>
      <p:bldP spid="14" grpId="0"/>
      <p:bldP spid="17" grpId="0" animBg="1"/>
      <p:bldP spid="18" grpId="0" animBg="1"/>
      <p:bldP spid="20" grpId="0"/>
      <p:bldP spid="22" grpId="0" animBg="1"/>
      <p:bldP spid="2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A42301-2E5B-4914-AA9F-8457095BF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Ugly spectra for everyone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741AFB-C5BC-46E6-A9BD-AF27B21E6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63" y="1065370"/>
            <a:ext cx="3686756" cy="21715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02F422-2BAB-4E3A-9D96-A417EC281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609" y="861856"/>
            <a:ext cx="3436869" cy="259642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422621C5-0534-4DDD-B17C-6D224839ACD7}"/>
              </a:ext>
            </a:extLst>
          </p:cNvPr>
          <p:cNvGrpSpPr/>
          <p:nvPr/>
        </p:nvGrpSpPr>
        <p:grpSpPr>
          <a:xfrm>
            <a:off x="2781634" y="3720466"/>
            <a:ext cx="1476620" cy="2734004"/>
            <a:chOff x="2183287" y="4190301"/>
            <a:chExt cx="1255611" cy="2324799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918C799-BCB7-4172-9FE5-97E35DBE5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83287" y="4190301"/>
              <a:ext cx="1255611" cy="2324799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CE1000C-39E8-4201-ACEE-2045FB46EBA5}"/>
                </a:ext>
              </a:extLst>
            </p:cNvPr>
            <p:cNvSpPr/>
            <p:nvPr/>
          </p:nvSpPr>
          <p:spPr>
            <a:xfrm>
              <a:off x="2239945" y="4250337"/>
              <a:ext cx="167640" cy="145291"/>
            </a:xfrm>
            <a:prstGeom prst="rect">
              <a:avLst/>
            </a:prstGeom>
            <a:solidFill>
              <a:srgbClr val="0000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1741E3F-0A38-4BEB-AE09-4889D4BA8311}"/>
              </a:ext>
            </a:extLst>
          </p:cNvPr>
          <p:cNvGrpSpPr/>
          <p:nvPr/>
        </p:nvGrpSpPr>
        <p:grpSpPr>
          <a:xfrm>
            <a:off x="576366" y="3726493"/>
            <a:ext cx="1874055" cy="2775663"/>
            <a:chOff x="629390" y="4256976"/>
            <a:chExt cx="1593561" cy="236022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A6595B8-E730-40D5-A9A7-DC6E06570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9390" y="4256976"/>
              <a:ext cx="1593561" cy="2360223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A7B236-D25B-4EF9-82CD-D7C40661191D}"/>
                </a:ext>
              </a:extLst>
            </p:cNvPr>
            <p:cNvSpPr/>
            <p:nvPr/>
          </p:nvSpPr>
          <p:spPr>
            <a:xfrm>
              <a:off x="1049456" y="4326208"/>
              <a:ext cx="167640" cy="145291"/>
            </a:xfrm>
            <a:prstGeom prst="rect">
              <a:avLst/>
            </a:prstGeom>
            <a:solidFill>
              <a:srgbClr val="0000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13C2E40-B30E-4A69-BEE9-36C151AA1000}"/>
              </a:ext>
            </a:extLst>
          </p:cNvPr>
          <p:cNvSpPr/>
          <p:nvPr/>
        </p:nvSpPr>
        <p:spPr>
          <a:xfrm>
            <a:off x="2450421" y="3535241"/>
            <a:ext cx="1248886" cy="56910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PCF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L=15 cm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E7E9212-25E7-4A63-B9EF-515B69A34809}"/>
              </a:ext>
            </a:extLst>
          </p:cNvPr>
          <p:cNvSpPr/>
          <p:nvPr/>
        </p:nvSpPr>
        <p:spPr>
          <a:xfrm>
            <a:off x="497654" y="3535241"/>
            <a:ext cx="1361316" cy="58892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PCF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L=300 cm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1063B6B-E247-4D7E-B801-98E296F1A1A3}"/>
              </a:ext>
            </a:extLst>
          </p:cNvPr>
          <p:cNvSpPr/>
          <p:nvPr/>
        </p:nvSpPr>
        <p:spPr>
          <a:xfrm>
            <a:off x="113917" y="843434"/>
            <a:ext cx="1123153" cy="587528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PE-LN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L=4 cm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3BF3523-B951-4DD4-9380-065855989F62}"/>
              </a:ext>
            </a:extLst>
          </p:cNvPr>
          <p:cNvSpPr/>
          <p:nvPr/>
        </p:nvSpPr>
        <p:spPr>
          <a:xfrm>
            <a:off x="4578712" y="870783"/>
            <a:ext cx="1123153" cy="569106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LNOI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L=1 cm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326EEB9-1093-4D83-90CF-E96158A006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8712" y="3606782"/>
            <a:ext cx="3948494" cy="296137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C944982-6EC9-44BC-8800-32C181A162CA}"/>
              </a:ext>
            </a:extLst>
          </p:cNvPr>
          <p:cNvSpPr/>
          <p:nvPr/>
        </p:nvSpPr>
        <p:spPr>
          <a:xfrm>
            <a:off x="4694282" y="3545151"/>
            <a:ext cx="1401717" cy="56910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Rb:KTP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wg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L=1.6 cm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2FE3E47-B765-4FA3-B996-B836D0749972}"/>
              </a:ext>
            </a:extLst>
          </p:cNvPr>
          <p:cNvSpPr/>
          <p:nvPr/>
        </p:nvSpPr>
        <p:spPr>
          <a:xfrm>
            <a:off x="8492695" y="3926607"/>
            <a:ext cx="3517961" cy="58892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PCF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Francis-Jones et al., </a:t>
            </a: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Opt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. </a:t>
            </a: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Expr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24 (22), 2016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A286570-534F-4F42-8CB0-17904FA2F2AB}"/>
              </a:ext>
            </a:extLst>
          </p:cNvPr>
          <p:cNvSpPr/>
          <p:nvPr/>
        </p:nvSpPr>
        <p:spPr>
          <a:xfrm>
            <a:off x="8492695" y="964815"/>
            <a:ext cx="3517961" cy="587528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PE – LN waveguide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Chang et al., Opt. Lett., 39 (17), 2014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C6CE638-0A3E-4833-AA60-5D0FD9902DCD}"/>
              </a:ext>
            </a:extLst>
          </p:cNvPr>
          <p:cNvSpPr/>
          <p:nvPr/>
        </p:nvSpPr>
        <p:spPr>
          <a:xfrm>
            <a:off x="8492695" y="5418111"/>
            <a:ext cx="3513296" cy="56910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Rb:KTP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waveguide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Ansari et al. , Opt. Expr 26 (3), 2018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D1FA0D3-A55C-447F-8D07-B254BF2694B8}"/>
              </a:ext>
            </a:extLst>
          </p:cNvPr>
          <p:cNvSpPr/>
          <p:nvPr/>
        </p:nvSpPr>
        <p:spPr>
          <a:xfrm>
            <a:off x="8527206" y="2454922"/>
            <a:ext cx="3517961" cy="569106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LNOI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Chen et al., 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OSA Continuum 1, 229-242, 2018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5577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CE0D123-9C6D-4598-9F1D-58E9FC8CCDA1}"/>
              </a:ext>
            </a:extLst>
          </p:cNvPr>
          <p:cNvSpPr/>
          <p:nvPr/>
        </p:nvSpPr>
        <p:spPr>
          <a:xfrm>
            <a:off x="0" y="18864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Gill Sans MT" panose="020B0502020104020203" pitchFamily="34" charset="0"/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25DBFA8D-DBCA-46AE-B826-EFBE4B51888C}"/>
              </a:ext>
            </a:extLst>
          </p:cNvPr>
          <p:cNvSpPr txBox="1">
            <a:spLocks/>
          </p:cNvSpPr>
          <p:nvPr/>
        </p:nvSpPr>
        <p:spPr>
          <a:xfrm>
            <a:off x="1649760" y="214313"/>
            <a:ext cx="8892480" cy="5397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3200" dirty="0">
                <a:solidFill>
                  <a:schemeClr val="bg2"/>
                </a:solidFill>
                <a:latin typeface="Gill Sans MT" panose="020B0502020104020203" pitchFamily="34" charset="0"/>
              </a:rPr>
              <a:t>Schmidt </a:t>
            </a:r>
            <a:r>
              <a:rPr lang="en-GB" sz="3200" dirty="0" err="1">
                <a:solidFill>
                  <a:schemeClr val="bg2"/>
                </a:solidFill>
                <a:latin typeface="Gill Sans MT" panose="020B0502020104020203" pitchFamily="34" charset="0"/>
              </a:rPr>
              <a:t>decompostion</a:t>
            </a:r>
            <a:endParaRPr lang="en-GB" sz="3200" dirty="0">
              <a:solidFill>
                <a:schemeClr val="bg2"/>
              </a:solidFill>
              <a:latin typeface="Gill Sans MT" panose="020B0502020104020203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D906D37-49EF-3E4C-B545-81D1120B0A3B}"/>
              </a:ext>
            </a:extLst>
          </p:cNvPr>
          <p:cNvSpPr txBox="1"/>
          <p:nvPr/>
        </p:nvSpPr>
        <p:spPr>
          <a:xfrm>
            <a:off x="163445" y="6436158"/>
            <a:ext cx="11537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  <a:latin typeface="Gill Sans MT" panose="020B0502020104020203" pitchFamily="34" charset="77"/>
              </a:rPr>
              <a:t>Law, </a:t>
            </a:r>
            <a:r>
              <a:rPr lang="de-DE" sz="1400" dirty="0" err="1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Walmsley</a:t>
            </a:r>
            <a:r>
              <a:rPr lang="de-DE" sz="1400" dirty="0">
                <a:solidFill>
                  <a:srgbClr val="000000"/>
                </a:solidFill>
                <a:latin typeface="Gill Sans MT" panose="020B0502020104020203" pitchFamily="34" charset="77"/>
              </a:rPr>
              <a:t>, </a:t>
            </a:r>
            <a:r>
              <a:rPr lang="de-DE" sz="1400" dirty="0" err="1">
                <a:solidFill>
                  <a:srgbClr val="000000"/>
                </a:solidFill>
                <a:latin typeface="Gill Sans MT" panose="020B0502020104020203" pitchFamily="34" charset="77"/>
              </a:rPr>
              <a:t>Eberly</a:t>
            </a:r>
            <a:r>
              <a:rPr lang="de-DE" sz="1400" dirty="0">
                <a:solidFill>
                  <a:srgbClr val="000000"/>
                </a:solidFill>
                <a:latin typeface="Gill Sans MT" panose="020B0502020104020203" pitchFamily="34" charset="77"/>
              </a:rPr>
              <a:t>, Phys. </a:t>
            </a:r>
            <a:r>
              <a:rPr lang="de-DE" sz="1400" dirty="0" err="1">
                <a:solidFill>
                  <a:srgbClr val="000000"/>
                </a:solidFill>
                <a:latin typeface="Gill Sans MT" panose="020B0502020104020203" pitchFamily="34" charset="77"/>
              </a:rPr>
              <a:t>Rev</a:t>
            </a:r>
            <a:r>
              <a:rPr lang="de-DE" sz="1400" dirty="0">
                <a:solidFill>
                  <a:srgbClr val="000000"/>
                </a:solidFill>
                <a:latin typeface="Gill Sans MT" panose="020B0502020104020203" pitchFamily="34" charset="77"/>
              </a:rPr>
              <a:t>. </a:t>
            </a:r>
            <a:r>
              <a:rPr lang="de-DE" sz="1400" dirty="0" err="1">
                <a:solidFill>
                  <a:srgbClr val="000000"/>
                </a:solidFill>
                <a:latin typeface="Gill Sans MT" panose="020B0502020104020203" pitchFamily="34" charset="77"/>
              </a:rPr>
              <a:t>Lett</a:t>
            </a:r>
            <a:r>
              <a:rPr lang="de-DE" sz="1400" dirty="0">
                <a:solidFill>
                  <a:srgbClr val="000000"/>
                </a:solidFill>
                <a:latin typeface="Gill Sans MT" panose="020B0502020104020203" pitchFamily="34" charset="77"/>
              </a:rPr>
              <a:t>. 84, 5304 (2000);	</a:t>
            </a:r>
          </a:p>
        </p:txBody>
      </p:sp>
      <p:pic>
        <p:nvPicPr>
          <p:cNvPr id="10" name="Bild 21">
            <a:extLst>
              <a:ext uri="{FF2B5EF4-FFF2-40B4-BE49-F238E27FC236}">
                <a16:creationId xmlns:a16="http://schemas.microsoft.com/office/drawing/2014/main" id="{F50EB88D-DD96-984B-992C-3C2923F690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863" y="3517796"/>
            <a:ext cx="6632259" cy="493374"/>
          </a:xfrm>
          <a:prstGeom prst="rect">
            <a:avLst/>
          </a:prstGeom>
        </p:spPr>
      </p:pic>
      <p:pic>
        <p:nvPicPr>
          <p:cNvPr id="13" name="Bild 7">
            <a:extLst>
              <a:ext uri="{FF2B5EF4-FFF2-40B4-BE49-F238E27FC236}">
                <a16:creationId xmlns:a16="http://schemas.microsoft.com/office/drawing/2014/main" id="{F6A6ED45-7802-5346-A07C-6C64656DB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71" y="1051388"/>
            <a:ext cx="2168568" cy="1366323"/>
          </a:xfrm>
          <a:prstGeom prst="rect">
            <a:avLst/>
          </a:prstGeom>
        </p:spPr>
      </p:pic>
      <p:pic>
        <p:nvPicPr>
          <p:cNvPr id="14" name="Bild 8">
            <a:extLst>
              <a:ext uri="{FF2B5EF4-FFF2-40B4-BE49-F238E27FC236}">
                <a16:creationId xmlns:a16="http://schemas.microsoft.com/office/drawing/2014/main" id="{592F9CDA-3700-5C44-AE73-0C4D8D65C7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54" y="1106694"/>
            <a:ext cx="4931410" cy="2139411"/>
          </a:xfrm>
          <a:prstGeom prst="rect">
            <a:avLst/>
          </a:prstGeom>
        </p:spPr>
      </p:pic>
      <p:grpSp>
        <p:nvGrpSpPr>
          <p:cNvPr id="20" name="Gruppierung 12">
            <a:extLst>
              <a:ext uri="{FF2B5EF4-FFF2-40B4-BE49-F238E27FC236}">
                <a16:creationId xmlns:a16="http://schemas.microsoft.com/office/drawing/2014/main" id="{C4B3F418-F59E-244C-9BEB-799770631DB8}"/>
              </a:ext>
            </a:extLst>
          </p:cNvPr>
          <p:cNvGrpSpPr/>
          <p:nvPr/>
        </p:nvGrpSpPr>
        <p:grpSpPr>
          <a:xfrm>
            <a:off x="9970127" y="2728401"/>
            <a:ext cx="1387046" cy="1337466"/>
            <a:chOff x="7640320" y="3550741"/>
            <a:chExt cx="1387046" cy="1337466"/>
          </a:xfrm>
        </p:grpSpPr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69A89D56-495C-C64B-8A41-31AF7C1D510F}"/>
                </a:ext>
              </a:extLst>
            </p:cNvPr>
            <p:cNvSpPr txBox="1"/>
            <p:nvPr/>
          </p:nvSpPr>
          <p:spPr>
            <a:xfrm rot="286660">
              <a:off x="7640320" y="3550741"/>
              <a:ext cx="13870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00B050"/>
                  </a:solidFill>
                  <a:latin typeface="Noteworthy Light" panose="02000400000000000000" pitchFamily="2" charset="77"/>
                  <a:ea typeface="Noteworthy Light" panose="02000400000000000000" pitchFamily="2" charset="77"/>
                  <a:cs typeface="Handwriting - Dakota"/>
                </a:rPr>
                <a:t>Pairs </a:t>
              </a:r>
              <a:r>
                <a:rPr lang="de-DE" sz="1600" dirty="0" err="1">
                  <a:solidFill>
                    <a:srgbClr val="00B050"/>
                  </a:solidFill>
                  <a:latin typeface="Noteworthy Light" panose="02000400000000000000" pitchFamily="2" charset="77"/>
                  <a:ea typeface="Noteworthy Light" panose="02000400000000000000" pitchFamily="2" charset="77"/>
                  <a:cs typeface="Handwriting - Dakota"/>
                </a:rPr>
                <a:t>of</a:t>
              </a:r>
              <a:r>
                <a:rPr lang="de-DE" sz="1600" dirty="0">
                  <a:solidFill>
                    <a:srgbClr val="00B050"/>
                  </a:solidFill>
                  <a:latin typeface="Noteworthy Light" panose="02000400000000000000" pitchFamily="2" charset="77"/>
                  <a:ea typeface="Noteworthy Light" panose="02000400000000000000" pitchFamily="2" charset="77"/>
                  <a:cs typeface="Handwriting - Dakota"/>
                </a:rPr>
                <a:t> </a:t>
              </a:r>
              <a:r>
                <a:rPr lang="de-DE" sz="1600" dirty="0" err="1">
                  <a:solidFill>
                    <a:srgbClr val="00B050"/>
                  </a:solidFill>
                  <a:latin typeface="Noteworthy Light" panose="02000400000000000000" pitchFamily="2" charset="77"/>
                  <a:ea typeface="Noteworthy Light" panose="02000400000000000000" pitchFamily="2" charset="77"/>
                  <a:cs typeface="Handwriting - Dakota"/>
                </a:rPr>
                <a:t>pulsed</a:t>
              </a:r>
              <a:endParaRPr lang="de-DE" sz="1600" dirty="0">
                <a:solidFill>
                  <a:srgbClr val="00B050"/>
                </a:solidFill>
                <a:latin typeface="Noteworthy Light" panose="02000400000000000000" pitchFamily="2" charset="77"/>
                <a:ea typeface="Noteworthy Light" panose="02000400000000000000" pitchFamily="2" charset="77"/>
                <a:cs typeface="Handwriting - Dakota"/>
              </a:endParaRPr>
            </a:p>
            <a:p>
              <a:pPr algn="ctr"/>
              <a:r>
                <a:rPr lang="de-DE" sz="1600" dirty="0">
                  <a:solidFill>
                    <a:srgbClr val="00B050"/>
                  </a:solidFill>
                  <a:latin typeface="Noteworthy Light" panose="02000400000000000000" pitchFamily="2" charset="77"/>
                  <a:ea typeface="Noteworthy Light" panose="02000400000000000000" pitchFamily="2" charset="77"/>
                  <a:cs typeface="Handwriting - Dakota"/>
                </a:rPr>
                <a:t>temporal </a:t>
              </a:r>
              <a:r>
                <a:rPr lang="de-DE" sz="1600" dirty="0" err="1">
                  <a:solidFill>
                    <a:srgbClr val="00B050"/>
                  </a:solidFill>
                  <a:latin typeface="Noteworthy Light" panose="02000400000000000000" pitchFamily="2" charset="77"/>
                  <a:ea typeface="Noteworthy Light" panose="02000400000000000000" pitchFamily="2" charset="77"/>
                  <a:cs typeface="Handwriting - Dakota"/>
                </a:rPr>
                <a:t>modes</a:t>
              </a:r>
              <a:endParaRPr lang="de-DE" sz="1600" dirty="0">
                <a:solidFill>
                  <a:srgbClr val="00B050"/>
                </a:solidFill>
                <a:latin typeface="Noteworthy Light" panose="02000400000000000000" pitchFamily="2" charset="77"/>
                <a:ea typeface="Noteworthy Light" panose="02000400000000000000" pitchFamily="2" charset="77"/>
                <a:cs typeface="Handwriting - Dakota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16A48E9-413D-2748-9C70-6D22632BDE61}"/>
                </a:ext>
              </a:extLst>
            </p:cNvPr>
            <p:cNvSpPr/>
            <p:nvPr/>
          </p:nvSpPr>
          <p:spPr>
            <a:xfrm rot="705140">
              <a:off x="7744112" y="4285437"/>
              <a:ext cx="936642" cy="602770"/>
            </a:xfrm>
            <a:prstGeom prst="ellipse">
              <a:avLst/>
            </a:prstGeom>
            <a:noFill/>
            <a:ln w="19050" cmpd="sng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3" name="Gruppierung 1">
            <a:extLst>
              <a:ext uri="{FF2B5EF4-FFF2-40B4-BE49-F238E27FC236}">
                <a16:creationId xmlns:a16="http://schemas.microsoft.com/office/drawing/2014/main" id="{CA810584-6BBD-ED43-B7C9-7858DDA41B1E}"/>
              </a:ext>
            </a:extLst>
          </p:cNvPr>
          <p:cNvGrpSpPr/>
          <p:nvPr/>
        </p:nvGrpSpPr>
        <p:grpSpPr>
          <a:xfrm>
            <a:off x="2407703" y="4346191"/>
            <a:ext cx="7504118" cy="1939252"/>
            <a:chOff x="815970" y="4594436"/>
            <a:chExt cx="7504118" cy="1766805"/>
          </a:xfrm>
        </p:grpSpPr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1F533C55-218D-664D-8855-8280C65A341F}"/>
                </a:ext>
              </a:extLst>
            </p:cNvPr>
            <p:cNvSpPr txBox="1"/>
            <p:nvPr/>
          </p:nvSpPr>
          <p:spPr>
            <a:xfrm>
              <a:off x="927111" y="4696927"/>
              <a:ext cx="7327853" cy="873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1000"/>
                </a:spcAft>
                <a:buFont typeface="Arial"/>
                <a:buChar char="•"/>
              </a:pPr>
              <a:r>
                <a:rPr lang="de-DE" sz="1600" dirty="0">
                  <a:latin typeface="Arial"/>
                  <a:cs typeface="Arial"/>
                </a:rPr>
                <a:t>Schmidt </a:t>
              </a:r>
              <a:r>
                <a:rPr lang="de-DE" sz="1600" dirty="0" err="1">
                  <a:latin typeface="Arial"/>
                  <a:cs typeface="Arial"/>
                </a:rPr>
                <a:t>number</a:t>
              </a:r>
              <a:r>
                <a:rPr lang="de-DE" sz="1600" dirty="0">
                  <a:latin typeface="Arial"/>
                  <a:cs typeface="Arial"/>
                </a:rPr>
                <a:t>  	= </a:t>
              </a:r>
              <a:r>
                <a:rPr lang="de-DE" sz="1600" b="1" dirty="0" err="1">
                  <a:latin typeface="Arial"/>
                  <a:cs typeface="Arial"/>
                </a:rPr>
                <a:t>effective</a:t>
              </a:r>
              <a:r>
                <a:rPr lang="de-DE" sz="1600" b="1" dirty="0">
                  <a:latin typeface="Arial"/>
                  <a:cs typeface="Arial"/>
                </a:rPr>
                <a:t> </a:t>
              </a:r>
              <a:r>
                <a:rPr lang="de-DE" sz="1600" b="1" dirty="0" err="1">
                  <a:latin typeface="Arial"/>
                  <a:cs typeface="Arial"/>
                </a:rPr>
                <a:t>number</a:t>
              </a:r>
              <a:r>
                <a:rPr lang="de-DE" sz="1600" b="1" dirty="0">
                  <a:latin typeface="Arial"/>
                  <a:cs typeface="Arial"/>
                </a:rPr>
                <a:t> </a:t>
              </a:r>
              <a:r>
                <a:rPr lang="de-DE" sz="1600" b="1" dirty="0" err="1">
                  <a:latin typeface="Arial"/>
                  <a:cs typeface="Arial"/>
                </a:rPr>
                <a:t>of</a:t>
              </a:r>
              <a:r>
                <a:rPr lang="de-DE" sz="1600" b="1" dirty="0">
                  <a:latin typeface="Arial"/>
                  <a:cs typeface="Arial"/>
                </a:rPr>
                <a:t> </a:t>
              </a:r>
              <a:r>
                <a:rPr lang="de-DE" sz="1600" b="1" dirty="0" err="1">
                  <a:latin typeface="Arial"/>
                  <a:cs typeface="Arial"/>
                </a:rPr>
                <a:t>modes</a:t>
              </a:r>
              <a:br>
                <a:rPr lang="de-DE" sz="1600" dirty="0">
                  <a:latin typeface="Arial"/>
                  <a:cs typeface="Arial"/>
                </a:rPr>
              </a:br>
              <a:r>
                <a:rPr lang="de-DE" sz="1600" dirty="0">
                  <a:latin typeface="Arial"/>
                  <a:cs typeface="Arial"/>
                </a:rPr>
                <a:t>					= </a:t>
              </a:r>
              <a:r>
                <a:rPr lang="de-DE" sz="1600" b="1" dirty="0" err="1">
                  <a:latin typeface="Arial"/>
                  <a:cs typeface="Arial"/>
                </a:rPr>
                <a:t>amount</a:t>
              </a:r>
              <a:r>
                <a:rPr lang="de-DE" sz="1600" b="1" dirty="0">
                  <a:latin typeface="Arial"/>
                  <a:cs typeface="Arial"/>
                </a:rPr>
                <a:t> </a:t>
              </a:r>
              <a:r>
                <a:rPr lang="de-DE" sz="1600" b="1" dirty="0" err="1">
                  <a:latin typeface="Arial"/>
                  <a:cs typeface="Arial"/>
                </a:rPr>
                <a:t>of</a:t>
              </a:r>
              <a:r>
                <a:rPr lang="de-DE" sz="1600" b="1" dirty="0">
                  <a:latin typeface="Arial"/>
                  <a:cs typeface="Arial"/>
                </a:rPr>
                <a:t> </a:t>
              </a:r>
              <a:r>
                <a:rPr lang="de-DE" sz="1600" b="1" dirty="0" err="1">
                  <a:latin typeface="Arial"/>
                  <a:cs typeface="Arial"/>
                </a:rPr>
                <a:t>spectral</a:t>
              </a:r>
              <a:r>
                <a:rPr lang="de-DE" sz="1600" b="1" dirty="0">
                  <a:latin typeface="Arial"/>
                  <a:cs typeface="Arial"/>
                </a:rPr>
                <a:t> </a:t>
              </a:r>
              <a:r>
                <a:rPr lang="de-DE" sz="1600" b="1" dirty="0" err="1">
                  <a:latin typeface="Arial"/>
                  <a:cs typeface="Arial"/>
                </a:rPr>
                <a:t>entanglement</a:t>
              </a:r>
              <a:endParaRPr lang="de-DE" sz="1600" b="1" dirty="0">
                <a:latin typeface="Arial"/>
                <a:cs typeface="Arial"/>
              </a:endParaRPr>
            </a:p>
            <a:p>
              <a:pPr marL="285750" indent="-285750">
                <a:spcAft>
                  <a:spcPts val="1000"/>
                </a:spcAft>
                <a:buFont typeface="Arial"/>
                <a:buChar char="•"/>
              </a:pPr>
              <a:r>
                <a:rPr lang="de-DE" sz="1600" dirty="0" err="1">
                  <a:latin typeface="Arial"/>
                  <a:cs typeface="Arial"/>
                </a:rPr>
                <a:t>Intrinsic</a:t>
              </a:r>
              <a:r>
                <a:rPr lang="de-DE" sz="1600" dirty="0">
                  <a:latin typeface="Arial"/>
                  <a:cs typeface="Arial"/>
                </a:rPr>
                <a:t> high-dimensional </a:t>
              </a:r>
              <a:r>
                <a:rPr lang="de-DE" sz="1600" dirty="0" err="1">
                  <a:latin typeface="Arial"/>
                  <a:cs typeface="Arial"/>
                </a:rPr>
                <a:t>structure</a:t>
              </a:r>
              <a:endParaRPr lang="de-DE" sz="1600" dirty="0">
                <a:latin typeface="Arial"/>
                <a:cs typeface="Arial"/>
              </a:endParaRPr>
            </a:p>
          </p:txBody>
        </p:sp>
        <p:pic>
          <p:nvPicPr>
            <p:cNvPr id="25" name="Bild 38">
              <a:extLst>
                <a:ext uri="{FF2B5EF4-FFF2-40B4-BE49-F238E27FC236}">
                  <a16:creationId xmlns:a16="http://schemas.microsoft.com/office/drawing/2014/main" id="{9091D684-E5ED-3D4D-8A5E-991A63494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8115"/>
            <a:stretch/>
          </p:blipFill>
          <p:spPr>
            <a:xfrm>
              <a:off x="1652826" y="5770510"/>
              <a:ext cx="6303463" cy="339621"/>
            </a:xfrm>
            <a:prstGeom prst="rect">
              <a:avLst/>
            </a:prstGeom>
          </p:spPr>
        </p:pic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03A368D0-B701-B94E-910A-5423E5BF8EE8}"/>
                </a:ext>
              </a:extLst>
            </p:cNvPr>
            <p:cNvSpPr/>
            <p:nvPr/>
          </p:nvSpPr>
          <p:spPr>
            <a:xfrm>
              <a:off x="815970" y="4594436"/>
              <a:ext cx="7504118" cy="1766805"/>
            </a:xfrm>
            <a:prstGeom prst="rect">
              <a:avLst/>
            </a:prstGeom>
            <a:noFill/>
            <a:ln w="19050" cmpd="sng">
              <a:solidFill>
                <a:srgbClr val="0025C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/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31A0F96D-3A9B-D645-8E77-9759582AEA66}"/>
              </a:ext>
            </a:extLst>
          </p:cNvPr>
          <p:cNvSpPr txBox="1"/>
          <p:nvPr/>
        </p:nvSpPr>
        <p:spPr>
          <a:xfrm>
            <a:off x="8454435" y="1274707"/>
            <a:ext cx="2841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latin typeface="Gill Sans MT" panose="020B0502020104020203" pitchFamily="34" charset="77"/>
              </a:rPr>
              <a:t>generation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of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many</a:t>
            </a:r>
            <a:r>
              <a:rPr lang="de-DE" dirty="0">
                <a:latin typeface="Gill Sans MT" panose="020B0502020104020203" pitchFamily="34" charset="77"/>
              </a:rPr>
              <a:t> TM </a:t>
            </a:r>
            <a:r>
              <a:rPr lang="de-DE" dirty="0" err="1">
                <a:latin typeface="Gill Sans MT" panose="020B0502020104020203" pitchFamily="34" charset="77"/>
              </a:rPr>
              <a:t>pairs</a:t>
            </a:r>
            <a:endParaRPr lang="de-DE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5005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CE0D123-9C6D-4598-9F1D-58E9FC8CCDA1}"/>
              </a:ext>
            </a:extLst>
          </p:cNvPr>
          <p:cNvSpPr/>
          <p:nvPr/>
        </p:nvSpPr>
        <p:spPr>
          <a:xfrm>
            <a:off x="0" y="18864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Gill Sans MT" panose="020B0502020104020203" pitchFamily="34" charset="0"/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25DBFA8D-DBCA-46AE-B826-EFBE4B51888C}"/>
              </a:ext>
            </a:extLst>
          </p:cNvPr>
          <p:cNvSpPr txBox="1">
            <a:spLocks/>
          </p:cNvSpPr>
          <p:nvPr/>
        </p:nvSpPr>
        <p:spPr>
          <a:xfrm>
            <a:off x="1649760" y="214313"/>
            <a:ext cx="8892480" cy="5397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3200" dirty="0">
                <a:solidFill>
                  <a:schemeClr val="bg2"/>
                </a:solidFill>
                <a:latin typeface="Gill Sans MT" panose="020B0502020104020203" pitchFamily="34" charset="0"/>
              </a:rPr>
              <a:t>Spectral source engineering</a:t>
            </a:r>
          </a:p>
        </p:txBody>
      </p:sp>
      <p:pic>
        <p:nvPicPr>
          <p:cNvPr id="17" name="Bild 21">
            <a:extLst>
              <a:ext uri="{FF2B5EF4-FFF2-40B4-BE49-F238E27FC236}">
                <a16:creationId xmlns:a16="http://schemas.microsoft.com/office/drawing/2014/main" id="{EDFE2269-274E-614C-896D-4CA70BDAF0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3092" y="5309065"/>
            <a:ext cx="6632259" cy="493374"/>
          </a:xfrm>
          <a:prstGeom prst="rect">
            <a:avLst/>
          </a:prstGeom>
        </p:spPr>
      </p:pic>
      <p:pic>
        <p:nvPicPr>
          <p:cNvPr id="18" name="Bild 7">
            <a:extLst>
              <a:ext uri="{FF2B5EF4-FFF2-40B4-BE49-F238E27FC236}">
                <a16:creationId xmlns:a16="http://schemas.microsoft.com/office/drawing/2014/main" id="{6038FDF2-D244-9948-A249-120053CA4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371" y="2413289"/>
            <a:ext cx="2168568" cy="1366323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197CBC6-7B7F-1245-AA5B-AE86967DDD05}"/>
              </a:ext>
            </a:extLst>
          </p:cNvPr>
          <p:cNvSpPr txBox="1"/>
          <p:nvPr/>
        </p:nvSpPr>
        <p:spPr>
          <a:xfrm>
            <a:off x="553632" y="955593"/>
            <a:ext cx="55861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Dispersion </a:t>
            </a:r>
            <a:r>
              <a:rPr lang="de-DE" sz="2000" dirty="0" err="1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engineered</a:t>
            </a:r>
            <a:r>
              <a:rPr lang="de-DE" sz="2000" dirty="0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parametric</a:t>
            </a:r>
            <a:r>
              <a:rPr lang="de-DE" sz="2000" dirty="0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 down-</a:t>
            </a:r>
            <a:r>
              <a:rPr lang="de-DE" sz="2000" dirty="0" err="1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conversion</a:t>
            </a:r>
            <a:endParaRPr lang="de-DE" sz="800" dirty="0">
              <a:solidFill>
                <a:srgbClr val="000000"/>
              </a:solidFill>
              <a:latin typeface="Gill Sans MT" panose="020B0502020104020203" pitchFamily="34" charset="77"/>
              <a:cs typeface="Arial"/>
            </a:endParaRPr>
          </a:p>
          <a:p>
            <a:pPr marL="1200150" lvl="2" indent="-285750">
              <a:buFont typeface="Wingdings" charset="2"/>
              <a:buChar char="Ø"/>
            </a:pPr>
            <a:endParaRPr lang="de-DE" dirty="0">
              <a:solidFill>
                <a:srgbClr val="000090"/>
              </a:solidFill>
              <a:latin typeface="Gill Sans MT" panose="020B0502020104020203" pitchFamily="34" charset="77"/>
              <a:cs typeface="Arial"/>
            </a:endParaRPr>
          </a:p>
          <a:p>
            <a:pPr marL="1200150" lvl="2" indent="-285750">
              <a:buFont typeface="Wingdings" charset="2"/>
              <a:buChar char="Ø"/>
            </a:pPr>
            <a:r>
              <a:rPr lang="de-DE" dirty="0">
                <a:solidFill>
                  <a:srgbClr val="000090"/>
                </a:solidFill>
                <a:latin typeface="Gill Sans MT" panose="020B0502020104020203" pitchFamily="34" charset="77"/>
                <a:cs typeface="Arial"/>
              </a:rPr>
              <a:t> Control </a:t>
            </a:r>
            <a:r>
              <a:rPr lang="de-DE" dirty="0" err="1">
                <a:solidFill>
                  <a:srgbClr val="000090"/>
                </a:solidFill>
                <a:latin typeface="Gill Sans MT" panose="020B0502020104020203" pitchFamily="34" charset="77"/>
                <a:cs typeface="Arial"/>
              </a:rPr>
              <a:t>of</a:t>
            </a:r>
            <a:r>
              <a:rPr lang="de-DE" dirty="0">
                <a:solidFill>
                  <a:srgbClr val="000090"/>
                </a:solidFill>
                <a:latin typeface="Gill Sans MT" panose="020B0502020104020203" pitchFamily="34" charset="77"/>
                <a:cs typeface="Arial"/>
              </a:rPr>
              <a:t> </a:t>
            </a:r>
            <a:r>
              <a:rPr lang="de-DE" dirty="0" err="1">
                <a:solidFill>
                  <a:srgbClr val="000090"/>
                </a:solidFill>
                <a:latin typeface="Gill Sans MT" panose="020B0502020104020203" pitchFamily="34" charset="77"/>
                <a:cs typeface="Arial"/>
              </a:rPr>
              <a:t>spectral</a:t>
            </a:r>
            <a:r>
              <a:rPr lang="de-DE" dirty="0">
                <a:solidFill>
                  <a:srgbClr val="000090"/>
                </a:solidFill>
                <a:latin typeface="Gill Sans MT" panose="020B0502020104020203" pitchFamily="34" charset="77"/>
                <a:cs typeface="Arial"/>
              </a:rPr>
              <a:t> </a:t>
            </a:r>
            <a:r>
              <a:rPr lang="de-DE" dirty="0" err="1">
                <a:solidFill>
                  <a:srgbClr val="000090"/>
                </a:solidFill>
                <a:latin typeface="Gill Sans MT" panose="020B0502020104020203" pitchFamily="34" charset="77"/>
                <a:cs typeface="Arial"/>
              </a:rPr>
              <a:t>correlations</a:t>
            </a:r>
            <a:endParaRPr lang="de-DE" dirty="0">
              <a:solidFill>
                <a:srgbClr val="000090"/>
              </a:solidFill>
              <a:latin typeface="Gill Sans MT" panose="020B0502020104020203" pitchFamily="34" charset="77"/>
              <a:cs typeface="Arial"/>
            </a:endParaRPr>
          </a:p>
        </p:txBody>
      </p:sp>
      <p:pic>
        <p:nvPicPr>
          <p:cNvPr id="27" name="Bild 8">
            <a:extLst>
              <a:ext uri="{FF2B5EF4-FFF2-40B4-BE49-F238E27FC236}">
                <a16:creationId xmlns:a16="http://schemas.microsoft.com/office/drawing/2014/main" id="{1C8BCE79-E3DD-2A4F-BED1-58CA68B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092" y="2058219"/>
            <a:ext cx="4931410" cy="2139411"/>
          </a:xfrm>
          <a:prstGeom prst="rect">
            <a:avLst/>
          </a:prstGeom>
        </p:spPr>
      </p:pic>
      <p:grpSp>
        <p:nvGrpSpPr>
          <p:cNvPr id="28" name="Gruppierung 12">
            <a:extLst>
              <a:ext uri="{FF2B5EF4-FFF2-40B4-BE49-F238E27FC236}">
                <a16:creationId xmlns:a16="http://schemas.microsoft.com/office/drawing/2014/main" id="{2F9F0147-F587-2649-BAB2-17C2AE7FB4F5}"/>
              </a:ext>
            </a:extLst>
          </p:cNvPr>
          <p:cNvGrpSpPr/>
          <p:nvPr/>
        </p:nvGrpSpPr>
        <p:grpSpPr>
          <a:xfrm>
            <a:off x="7985874" y="4651419"/>
            <a:ext cx="2111829" cy="1176402"/>
            <a:chOff x="6798653" y="2783264"/>
            <a:chExt cx="2111829" cy="1176402"/>
          </a:xfrm>
        </p:grpSpPr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6A986EA1-E136-BD47-9951-31F2E4C15E9A}"/>
                </a:ext>
              </a:extLst>
            </p:cNvPr>
            <p:cNvSpPr txBox="1"/>
            <p:nvPr/>
          </p:nvSpPr>
          <p:spPr>
            <a:xfrm rot="286660">
              <a:off x="7374741" y="2783264"/>
              <a:ext cx="15357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>
                  <a:solidFill>
                    <a:srgbClr val="00B050"/>
                  </a:solidFill>
                  <a:latin typeface="Noteworthy Light" panose="02000400000000000000" pitchFamily="2" charset="77"/>
                  <a:ea typeface="Noteworthy Light" panose="02000400000000000000" pitchFamily="2" charset="77"/>
                  <a:cs typeface="Handwriting - Dakota"/>
                </a:rPr>
                <a:t>Pairs </a:t>
              </a:r>
              <a:r>
                <a:rPr lang="de-DE" dirty="0" err="1">
                  <a:solidFill>
                    <a:srgbClr val="00B050"/>
                  </a:solidFill>
                  <a:latin typeface="Noteworthy Light" panose="02000400000000000000" pitchFamily="2" charset="77"/>
                  <a:ea typeface="Noteworthy Light" panose="02000400000000000000" pitchFamily="2" charset="77"/>
                  <a:cs typeface="Handwriting - Dakota"/>
                </a:rPr>
                <a:t>of</a:t>
              </a:r>
              <a:endParaRPr lang="de-DE" dirty="0">
                <a:solidFill>
                  <a:srgbClr val="00B050"/>
                </a:solidFill>
                <a:latin typeface="Noteworthy Light" panose="02000400000000000000" pitchFamily="2" charset="77"/>
                <a:ea typeface="Noteworthy Light" panose="02000400000000000000" pitchFamily="2" charset="77"/>
                <a:cs typeface="Handwriting - Dakota"/>
              </a:endParaRPr>
            </a:p>
            <a:p>
              <a:pPr algn="ctr"/>
              <a:r>
                <a:rPr lang="de-DE" dirty="0">
                  <a:solidFill>
                    <a:srgbClr val="00B050"/>
                  </a:solidFill>
                  <a:latin typeface="Noteworthy Light" panose="02000400000000000000" pitchFamily="2" charset="77"/>
                  <a:ea typeface="Noteworthy Light" panose="02000400000000000000" pitchFamily="2" charset="77"/>
                  <a:cs typeface="Handwriting - Dakota"/>
                </a:rPr>
                <a:t>temporal </a:t>
              </a:r>
              <a:r>
                <a:rPr lang="de-DE" dirty="0" err="1">
                  <a:solidFill>
                    <a:srgbClr val="00B050"/>
                  </a:solidFill>
                  <a:latin typeface="Noteworthy Light" panose="02000400000000000000" pitchFamily="2" charset="77"/>
                  <a:ea typeface="Noteworthy Light" panose="02000400000000000000" pitchFamily="2" charset="77"/>
                  <a:cs typeface="Handwriting - Dakota"/>
                </a:rPr>
                <a:t>modes</a:t>
              </a:r>
              <a:endParaRPr lang="de-DE" dirty="0">
                <a:solidFill>
                  <a:srgbClr val="00B050"/>
                </a:solidFill>
                <a:latin typeface="Noteworthy Light" panose="02000400000000000000" pitchFamily="2" charset="77"/>
                <a:ea typeface="Noteworthy Light" panose="02000400000000000000" pitchFamily="2" charset="77"/>
                <a:cs typeface="Handwriting - Dakota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EC4D13C-5282-A44D-9348-D64F9FB37BB4}"/>
                </a:ext>
              </a:extLst>
            </p:cNvPr>
            <p:cNvSpPr/>
            <p:nvPr/>
          </p:nvSpPr>
          <p:spPr>
            <a:xfrm rot="705140">
              <a:off x="6798653" y="3356896"/>
              <a:ext cx="936642" cy="602770"/>
            </a:xfrm>
            <a:prstGeom prst="ellipse">
              <a:avLst/>
            </a:prstGeom>
            <a:noFill/>
            <a:ln w="19050" cmpd="sng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1" name="Gruppierung 19">
            <a:extLst>
              <a:ext uri="{FF2B5EF4-FFF2-40B4-BE49-F238E27FC236}">
                <a16:creationId xmlns:a16="http://schemas.microsoft.com/office/drawing/2014/main" id="{9FE85A86-2DE7-0249-826F-DE2C0E4F806D}"/>
              </a:ext>
            </a:extLst>
          </p:cNvPr>
          <p:cNvGrpSpPr/>
          <p:nvPr/>
        </p:nvGrpSpPr>
        <p:grpSpPr>
          <a:xfrm>
            <a:off x="6387811" y="2134002"/>
            <a:ext cx="768202" cy="2246381"/>
            <a:chOff x="5016211" y="1482043"/>
            <a:chExt cx="768202" cy="2246381"/>
          </a:xfrm>
        </p:grpSpPr>
        <p:sp>
          <p:nvSpPr>
            <p:cNvPr id="32" name="Freihandform 31">
              <a:extLst>
                <a:ext uri="{FF2B5EF4-FFF2-40B4-BE49-F238E27FC236}">
                  <a16:creationId xmlns:a16="http://schemas.microsoft.com/office/drawing/2014/main" id="{1BC992F5-DB8F-3C42-A5A7-8DD9A1A64533}"/>
                </a:ext>
              </a:extLst>
            </p:cNvPr>
            <p:cNvSpPr/>
            <p:nvPr/>
          </p:nvSpPr>
          <p:spPr>
            <a:xfrm>
              <a:off x="5016211" y="1496407"/>
              <a:ext cx="744092" cy="2232017"/>
            </a:xfrm>
            <a:custGeom>
              <a:avLst/>
              <a:gdLst>
                <a:gd name="connsiteX0" fmla="*/ 0 w 744092"/>
                <a:gd name="connsiteY0" fmla="*/ 0 h 2232017"/>
                <a:gd name="connsiteX1" fmla="*/ 269412 w 744092"/>
                <a:gd name="connsiteY1" fmla="*/ 1026215 h 2232017"/>
                <a:gd name="connsiteX2" fmla="*/ 744092 w 744092"/>
                <a:gd name="connsiteY2" fmla="*/ 2232017 h 223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4092" h="2232017">
                  <a:moveTo>
                    <a:pt x="0" y="0"/>
                  </a:moveTo>
                  <a:cubicBezTo>
                    <a:pt x="72698" y="327106"/>
                    <a:pt x="145397" y="654212"/>
                    <a:pt x="269412" y="1026215"/>
                  </a:cubicBezTo>
                  <a:cubicBezTo>
                    <a:pt x="393427" y="1398218"/>
                    <a:pt x="744092" y="2232017"/>
                    <a:pt x="744092" y="2232017"/>
                  </a:cubicBezTo>
                </a:path>
              </a:pathLst>
            </a:custGeom>
            <a:ln w="2857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Freihandform 32">
              <a:extLst>
                <a:ext uri="{FF2B5EF4-FFF2-40B4-BE49-F238E27FC236}">
                  <a16:creationId xmlns:a16="http://schemas.microsoft.com/office/drawing/2014/main" id="{30D239AC-2ED6-0D48-9312-C0BBC3D560F5}"/>
                </a:ext>
              </a:extLst>
            </p:cNvPr>
            <p:cNvSpPr/>
            <p:nvPr/>
          </p:nvSpPr>
          <p:spPr>
            <a:xfrm flipV="1">
              <a:off x="5040321" y="1482043"/>
              <a:ext cx="744092" cy="2232017"/>
            </a:xfrm>
            <a:custGeom>
              <a:avLst/>
              <a:gdLst>
                <a:gd name="connsiteX0" fmla="*/ 0 w 744092"/>
                <a:gd name="connsiteY0" fmla="*/ 0 h 2232017"/>
                <a:gd name="connsiteX1" fmla="*/ 269412 w 744092"/>
                <a:gd name="connsiteY1" fmla="*/ 1026215 h 2232017"/>
                <a:gd name="connsiteX2" fmla="*/ 744092 w 744092"/>
                <a:gd name="connsiteY2" fmla="*/ 2232017 h 223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4092" h="2232017">
                  <a:moveTo>
                    <a:pt x="0" y="0"/>
                  </a:moveTo>
                  <a:cubicBezTo>
                    <a:pt x="72698" y="327106"/>
                    <a:pt x="145397" y="654212"/>
                    <a:pt x="269412" y="1026215"/>
                  </a:cubicBezTo>
                  <a:cubicBezTo>
                    <a:pt x="393427" y="1398218"/>
                    <a:pt x="744092" y="2232017"/>
                    <a:pt x="744092" y="2232017"/>
                  </a:cubicBezTo>
                </a:path>
              </a:pathLst>
            </a:custGeom>
            <a:ln w="2857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4" name="Gruppierung 28">
            <a:extLst>
              <a:ext uri="{FF2B5EF4-FFF2-40B4-BE49-F238E27FC236}">
                <a16:creationId xmlns:a16="http://schemas.microsoft.com/office/drawing/2014/main" id="{436828E9-E424-B346-B749-F7850F65EACD}"/>
              </a:ext>
            </a:extLst>
          </p:cNvPr>
          <p:cNvGrpSpPr/>
          <p:nvPr/>
        </p:nvGrpSpPr>
        <p:grpSpPr>
          <a:xfrm>
            <a:off x="8742566" y="2984028"/>
            <a:ext cx="768202" cy="838173"/>
            <a:chOff x="5016211" y="1482043"/>
            <a:chExt cx="768202" cy="2246381"/>
          </a:xfrm>
        </p:grpSpPr>
        <p:sp>
          <p:nvSpPr>
            <p:cNvPr id="35" name="Freihandform 34">
              <a:extLst>
                <a:ext uri="{FF2B5EF4-FFF2-40B4-BE49-F238E27FC236}">
                  <a16:creationId xmlns:a16="http://schemas.microsoft.com/office/drawing/2014/main" id="{7856174A-A91C-ED4E-B0B6-08C93869DF46}"/>
                </a:ext>
              </a:extLst>
            </p:cNvPr>
            <p:cNvSpPr/>
            <p:nvPr/>
          </p:nvSpPr>
          <p:spPr>
            <a:xfrm>
              <a:off x="5016211" y="1496407"/>
              <a:ext cx="744092" cy="2232017"/>
            </a:xfrm>
            <a:custGeom>
              <a:avLst/>
              <a:gdLst>
                <a:gd name="connsiteX0" fmla="*/ 0 w 744092"/>
                <a:gd name="connsiteY0" fmla="*/ 0 h 2232017"/>
                <a:gd name="connsiteX1" fmla="*/ 269412 w 744092"/>
                <a:gd name="connsiteY1" fmla="*/ 1026215 h 2232017"/>
                <a:gd name="connsiteX2" fmla="*/ 744092 w 744092"/>
                <a:gd name="connsiteY2" fmla="*/ 2232017 h 223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4092" h="2232017">
                  <a:moveTo>
                    <a:pt x="0" y="0"/>
                  </a:moveTo>
                  <a:cubicBezTo>
                    <a:pt x="72698" y="327106"/>
                    <a:pt x="145397" y="654212"/>
                    <a:pt x="269412" y="1026215"/>
                  </a:cubicBezTo>
                  <a:cubicBezTo>
                    <a:pt x="393427" y="1398218"/>
                    <a:pt x="744092" y="2232017"/>
                    <a:pt x="744092" y="2232017"/>
                  </a:cubicBezTo>
                </a:path>
              </a:pathLst>
            </a:custGeom>
            <a:ln w="2857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Freihandform 35">
              <a:extLst>
                <a:ext uri="{FF2B5EF4-FFF2-40B4-BE49-F238E27FC236}">
                  <a16:creationId xmlns:a16="http://schemas.microsoft.com/office/drawing/2014/main" id="{739C64AA-F681-144A-B5BD-86F94BBEBA18}"/>
                </a:ext>
              </a:extLst>
            </p:cNvPr>
            <p:cNvSpPr/>
            <p:nvPr/>
          </p:nvSpPr>
          <p:spPr>
            <a:xfrm flipV="1">
              <a:off x="5040321" y="1482043"/>
              <a:ext cx="744092" cy="2232017"/>
            </a:xfrm>
            <a:custGeom>
              <a:avLst/>
              <a:gdLst>
                <a:gd name="connsiteX0" fmla="*/ 0 w 744092"/>
                <a:gd name="connsiteY0" fmla="*/ 0 h 2232017"/>
                <a:gd name="connsiteX1" fmla="*/ 269412 w 744092"/>
                <a:gd name="connsiteY1" fmla="*/ 1026215 h 2232017"/>
                <a:gd name="connsiteX2" fmla="*/ 744092 w 744092"/>
                <a:gd name="connsiteY2" fmla="*/ 2232017 h 223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4092" h="2232017">
                  <a:moveTo>
                    <a:pt x="0" y="0"/>
                  </a:moveTo>
                  <a:cubicBezTo>
                    <a:pt x="72698" y="327106"/>
                    <a:pt x="145397" y="654212"/>
                    <a:pt x="269412" y="1026215"/>
                  </a:cubicBezTo>
                  <a:cubicBezTo>
                    <a:pt x="393427" y="1398218"/>
                    <a:pt x="744092" y="2232017"/>
                    <a:pt x="744092" y="2232017"/>
                  </a:cubicBezTo>
                </a:path>
              </a:pathLst>
            </a:custGeom>
            <a:ln w="2857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7" name="Gruppierung 32">
            <a:extLst>
              <a:ext uri="{FF2B5EF4-FFF2-40B4-BE49-F238E27FC236}">
                <a16:creationId xmlns:a16="http://schemas.microsoft.com/office/drawing/2014/main" id="{35A6188F-BCF0-8A4C-AE2F-DB9B9282E9B5}"/>
              </a:ext>
            </a:extLst>
          </p:cNvPr>
          <p:cNvGrpSpPr/>
          <p:nvPr/>
        </p:nvGrpSpPr>
        <p:grpSpPr>
          <a:xfrm>
            <a:off x="7268734" y="5246206"/>
            <a:ext cx="491798" cy="612495"/>
            <a:chOff x="5016211" y="1482043"/>
            <a:chExt cx="768202" cy="2246381"/>
          </a:xfrm>
        </p:grpSpPr>
        <p:sp>
          <p:nvSpPr>
            <p:cNvPr id="38" name="Freihandform 37">
              <a:extLst>
                <a:ext uri="{FF2B5EF4-FFF2-40B4-BE49-F238E27FC236}">
                  <a16:creationId xmlns:a16="http://schemas.microsoft.com/office/drawing/2014/main" id="{2F82A473-2741-0448-8FA6-DAD980ED85B5}"/>
                </a:ext>
              </a:extLst>
            </p:cNvPr>
            <p:cNvSpPr/>
            <p:nvPr/>
          </p:nvSpPr>
          <p:spPr>
            <a:xfrm>
              <a:off x="5016211" y="1496407"/>
              <a:ext cx="744092" cy="2232017"/>
            </a:xfrm>
            <a:custGeom>
              <a:avLst/>
              <a:gdLst>
                <a:gd name="connsiteX0" fmla="*/ 0 w 744092"/>
                <a:gd name="connsiteY0" fmla="*/ 0 h 2232017"/>
                <a:gd name="connsiteX1" fmla="*/ 269412 w 744092"/>
                <a:gd name="connsiteY1" fmla="*/ 1026215 h 2232017"/>
                <a:gd name="connsiteX2" fmla="*/ 744092 w 744092"/>
                <a:gd name="connsiteY2" fmla="*/ 2232017 h 223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4092" h="2232017">
                  <a:moveTo>
                    <a:pt x="0" y="0"/>
                  </a:moveTo>
                  <a:cubicBezTo>
                    <a:pt x="72698" y="327106"/>
                    <a:pt x="145397" y="654212"/>
                    <a:pt x="269412" y="1026215"/>
                  </a:cubicBezTo>
                  <a:cubicBezTo>
                    <a:pt x="393427" y="1398218"/>
                    <a:pt x="744092" y="2232017"/>
                    <a:pt x="744092" y="2232017"/>
                  </a:cubicBezTo>
                </a:path>
              </a:pathLst>
            </a:custGeom>
            <a:ln w="2857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Freihandform 38">
              <a:extLst>
                <a:ext uri="{FF2B5EF4-FFF2-40B4-BE49-F238E27FC236}">
                  <a16:creationId xmlns:a16="http://schemas.microsoft.com/office/drawing/2014/main" id="{853D6E04-EB27-F94B-920A-6D9CABC2E03A}"/>
                </a:ext>
              </a:extLst>
            </p:cNvPr>
            <p:cNvSpPr/>
            <p:nvPr/>
          </p:nvSpPr>
          <p:spPr>
            <a:xfrm flipV="1">
              <a:off x="5040321" y="1482043"/>
              <a:ext cx="744092" cy="2232017"/>
            </a:xfrm>
            <a:custGeom>
              <a:avLst/>
              <a:gdLst>
                <a:gd name="connsiteX0" fmla="*/ 0 w 744092"/>
                <a:gd name="connsiteY0" fmla="*/ 0 h 2232017"/>
                <a:gd name="connsiteX1" fmla="*/ 269412 w 744092"/>
                <a:gd name="connsiteY1" fmla="*/ 1026215 h 2232017"/>
                <a:gd name="connsiteX2" fmla="*/ 744092 w 744092"/>
                <a:gd name="connsiteY2" fmla="*/ 2232017 h 223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4092" h="2232017">
                  <a:moveTo>
                    <a:pt x="0" y="0"/>
                  </a:moveTo>
                  <a:cubicBezTo>
                    <a:pt x="72698" y="327106"/>
                    <a:pt x="145397" y="654212"/>
                    <a:pt x="269412" y="1026215"/>
                  </a:cubicBezTo>
                  <a:cubicBezTo>
                    <a:pt x="393427" y="1398218"/>
                    <a:pt x="744092" y="2232017"/>
                    <a:pt x="744092" y="2232017"/>
                  </a:cubicBezTo>
                </a:path>
              </a:pathLst>
            </a:custGeom>
            <a:ln w="2857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0" name="Gruppierung 35">
            <a:extLst>
              <a:ext uri="{FF2B5EF4-FFF2-40B4-BE49-F238E27FC236}">
                <a16:creationId xmlns:a16="http://schemas.microsoft.com/office/drawing/2014/main" id="{8FA3EE31-B322-0B44-B523-213687C6DE88}"/>
              </a:ext>
            </a:extLst>
          </p:cNvPr>
          <p:cNvGrpSpPr/>
          <p:nvPr/>
        </p:nvGrpSpPr>
        <p:grpSpPr>
          <a:xfrm>
            <a:off x="3575453" y="5250122"/>
            <a:ext cx="491798" cy="612495"/>
            <a:chOff x="5016211" y="1482043"/>
            <a:chExt cx="768202" cy="2246381"/>
          </a:xfrm>
        </p:grpSpPr>
        <p:sp>
          <p:nvSpPr>
            <p:cNvPr id="41" name="Freihandform 40">
              <a:extLst>
                <a:ext uri="{FF2B5EF4-FFF2-40B4-BE49-F238E27FC236}">
                  <a16:creationId xmlns:a16="http://schemas.microsoft.com/office/drawing/2014/main" id="{E053D805-CBA5-DE48-BD17-DF59D5C60205}"/>
                </a:ext>
              </a:extLst>
            </p:cNvPr>
            <p:cNvSpPr/>
            <p:nvPr/>
          </p:nvSpPr>
          <p:spPr>
            <a:xfrm>
              <a:off x="5016211" y="1496407"/>
              <a:ext cx="744092" cy="2232017"/>
            </a:xfrm>
            <a:custGeom>
              <a:avLst/>
              <a:gdLst>
                <a:gd name="connsiteX0" fmla="*/ 0 w 744092"/>
                <a:gd name="connsiteY0" fmla="*/ 0 h 2232017"/>
                <a:gd name="connsiteX1" fmla="*/ 269412 w 744092"/>
                <a:gd name="connsiteY1" fmla="*/ 1026215 h 2232017"/>
                <a:gd name="connsiteX2" fmla="*/ 744092 w 744092"/>
                <a:gd name="connsiteY2" fmla="*/ 2232017 h 223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4092" h="2232017">
                  <a:moveTo>
                    <a:pt x="0" y="0"/>
                  </a:moveTo>
                  <a:cubicBezTo>
                    <a:pt x="72698" y="327106"/>
                    <a:pt x="145397" y="654212"/>
                    <a:pt x="269412" y="1026215"/>
                  </a:cubicBezTo>
                  <a:cubicBezTo>
                    <a:pt x="393427" y="1398218"/>
                    <a:pt x="744092" y="2232017"/>
                    <a:pt x="744092" y="2232017"/>
                  </a:cubicBezTo>
                </a:path>
              </a:pathLst>
            </a:custGeom>
            <a:ln w="28575" cmpd="sng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Freihandform 41">
              <a:extLst>
                <a:ext uri="{FF2B5EF4-FFF2-40B4-BE49-F238E27FC236}">
                  <a16:creationId xmlns:a16="http://schemas.microsoft.com/office/drawing/2014/main" id="{964FFBC8-088C-A544-8927-75AD0509F6C3}"/>
                </a:ext>
              </a:extLst>
            </p:cNvPr>
            <p:cNvSpPr/>
            <p:nvPr/>
          </p:nvSpPr>
          <p:spPr>
            <a:xfrm flipV="1">
              <a:off x="5040321" y="1482043"/>
              <a:ext cx="744092" cy="2232017"/>
            </a:xfrm>
            <a:custGeom>
              <a:avLst/>
              <a:gdLst>
                <a:gd name="connsiteX0" fmla="*/ 0 w 744092"/>
                <a:gd name="connsiteY0" fmla="*/ 0 h 2232017"/>
                <a:gd name="connsiteX1" fmla="*/ 269412 w 744092"/>
                <a:gd name="connsiteY1" fmla="*/ 1026215 h 2232017"/>
                <a:gd name="connsiteX2" fmla="*/ 744092 w 744092"/>
                <a:gd name="connsiteY2" fmla="*/ 2232017 h 223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4092" h="2232017">
                  <a:moveTo>
                    <a:pt x="0" y="0"/>
                  </a:moveTo>
                  <a:cubicBezTo>
                    <a:pt x="72698" y="327106"/>
                    <a:pt x="145397" y="654212"/>
                    <a:pt x="269412" y="1026215"/>
                  </a:cubicBezTo>
                  <a:cubicBezTo>
                    <a:pt x="393427" y="1398218"/>
                    <a:pt x="744092" y="2232017"/>
                    <a:pt x="744092" y="2232017"/>
                  </a:cubicBezTo>
                </a:path>
              </a:pathLst>
            </a:custGeom>
            <a:ln w="28575" cmpd="sng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3" name="Textfeld 42">
            <a:extLst>
              <a:ext uri="{FF2B5EF4-FFF2-40B4-BE49-F238E27FC236}">
                <a16:creationId xmlns:a16="http://schemas.microsoft.com/office/drawing/2014/main" id="{86FA7C90-A59F-9940-9597-024226C736F0}"/>
              </a:ext>
            </a:extLst>
          </p:cNvPr>
          <p:cNvSpPr txBox="1"/>
          <p:nvPr/>
        </p:nvSpPr>
        <p:spPr>
          <a:xfrm>
            <a:off x="314703" y="6482348"/>
            <a:ext cx="11028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Mosley, et al, Phys. </a:t>
            </a:r>
            <a:r>
              <a:rPr lang="de-DE" sz="1400" dirty="0" err="1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Rev</a:t>
            </a:r>
            <a:r>
              <a:rPr lang="de-DE" sz="1400" dirty="0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. </a:t>
            </a:r>
            <a:r>
              <a:rPr lang="de-DE" sz="1400" dirty="0" err="1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Lett</a:t>
            </a:r>
            <a:r>
              <a:rPr lang="de-DE" sz="1400" dirty="0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. 100, 133601 (2008);		  </a:t>
            </a:r>
          </a:p>
        </p:txBody>
      </p:sp>
    </p:spTree>
    <p:extLst>
      <p:ext uri="{BB962C8B-B14F-4D97-AF65-F5344CB8AC3E}">
        <p14:creationId xmlns:p14="http://schemas.microsoft.com/office/powerpoint/2010/main" val="403249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feld 18">
            <a:extLst>
              <a:ext uri="{FF2B5EF4-FFF2-40B4-BE49-F238E27FC236}">
                <a16:creationId xmlns:a16="http://schemas.microsoft.com/office/drawing/2014/main" id="{7197CBC6-7B7F-1245-AA5B-AE86967DDD05}"/>
              </a:ext>
            </a:extLst>
          </p:cNvPr>
          <p:cNvSpPr txBox="1"/>
          <p:nvPr/>
        </p:nvSpPr>
        <p:spPr>
          <a:xfrm>
            <a:off x="502832" y="424203"/>
            <a:ext cx="55861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Dispersion </a:t>
            </a:r>
            <a:r>
              <a:rPr lang="de-DE" sz="2000" dirty="0" err="1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engineered</a:t>
            </a:r>
            <a:r>
              <a:rPr lang="de-DE" sz="2000" dirty="0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parametric</a:t>
            </a:r>
            <a:r>
              <a:rPr lang="de-DE" sz="2000" dirty="0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 down-</a:t>
            </a:r>
            <a:r>
              <a:rPr lang="de-DE" sz="2000" dirty="0" err="1">
                <a:solidFill>
                  <a:srgbClr val="000000"/>
                </a:solidFill>
                <a:latin typeface="Gill Sans MT" panose="020B0502020104020203" pitchFamily="34" charset="77"/>
                <a:cs typeface="Arial"/>
              </a:rPr>
              <a:t>conversion</a:t>
            </a:r>
            <a:endParaRPr lang="de-DE" sz="800" dirty="0">
              <a:solidFill>
                <a:srgbClr val="000000"/>
              </a:solidFill>
              <a:latin typeface="Gill Sans MT" panose="020B0502020104020203" pitchFamily="34" charset="77"/>
              <a:cs typeface="Arial"/>
            </a:endParaRPr>
          </a:p>
          <a:p>
            <a:pPr marL="1200150" lvl="2" indent="-285750">
              <a:buFont typeface="Wingdings" charset="2"/>
              <a:buChar char="Ø"/>
            </a:pPr>
            <a:endParaRPr lang="de-DE" dirty="0">
              <a:solidFill>
                <a:srgbClr val="000090"/>
              </a:solidFill>
              <a:latin typeface="Gill Sans MT" panose="020B0502020104020203" pitchFamily="34" charset="77"/>
              <a:cs typeface="Arial"/>
            </a:endParaRPr>
          </a:p>
          <a:p>
            <a:pPr marL="1200150" lvl="2" indent="-285750">
              <a:buFont typeface="Wingdings" charset="2"/>
              <a:buChar char="Ø"/>
            </a:pPr>
            <a:r>
              <a:rPr lang="de-DE" dirty="0">
                <a:solidFill>
                  <a:srgbClr val="000090"/>
                </a:solidFill>
                <a:latin typeface="Gill Sans MT" panose="020B0502020104020203" pitchFamily="34" charset="77"/>
                <a:cs typeface="Arial"/>
              </a:rPr>
              <a:t> Control </a:t>
            </a:r>
            <a:r>
              <a:rPr lang="de-DE" dirty="0" err="1">
                <a:solidFill>
                  <a:srgbClr val="000090"/>
                </a:solidFill>
                <a:latin typeface="Gill Sans MT" panose="020B0502020104020203" pitchFamily="34" charset="77"/>
                <a:cs typeface="Arial"/>
              </a:rPr>
              <a:t>of</a:t>
            </a:r>
            <a:r>
              <a:rPr lang="de-DE" dirty="0">
                <a:solidFill>
                  <a:srgbClr val="000090"/>
                </a:solidFill>
                <a:latin typeface="Gill Sans MT" panose="020B0502020104020203" pitchFamily="34" charset="77"/>
                <a:cs typeface="Arial"/>
              </a:rPr>
              <a:t> </a:t>
            </a:r>
            <a:r>
              <a:rPr lang="de-DE" dirty="0" err="1">
                <a:solidFill>
                  <a:srgbClr val="000090"/>
                </a:solidFill>
                <a:latin typeface="Gill Sans MT" panose="020B0502020104020203" pitchFamily="34" charset="77"/>
                <a:cs typeface="Arial"/>
              </a:rPr>
              <a:t>spectral</a:t>
            </a:r>
            <a:r>
              <a:rPr lang="de-DE" dirty="0">
                <a:solidFill>
                  <a:srgbClr val="000090"/>
                </a:solidFill>
                <a:latin typeface="Gill Sans MT" panose="020B0502020104020203" pitchFamily="34" charset="77"/>
                <a:cs typeface="Arial"/>
              </a:rPr>
              <a:t> </a:t>
            </a:r>
            <a:r>
              <a:rPr lang="de-DE" dirty="0" err="1">
                <a:solidFill>
                  <a:srgbClr val="000090"/>
                </a:solidFill>
                <a:latin typeface="Gill Sans MT" panose="020B0502020104020203" pitchFamily="34" charset="77"/>
                <a:cs typeface="Arial"/>
              </a:rPr>
              <a:t>correlations</a:t>
            </a:r>
            <a:endParaRPr lang="de-DE" dirty="0">
              <a:solidFill>
                <a:srgbClr val="000090"/>
              </a:solidFill>
              <a:latin typeface="Gill Sans MT" panose="020B0502020104020203" pitchFamily="34" charset="77"/>
              <a:cs typeface="Arial"/>
            </a:endParaRPr>
          </a:p>
        </p:txBody>
      </p:sp>
      <p:pic>
        <p:nvPicPr>
          <p:cNvPr id="25" name="Bild 22" descr="jsi_dcorr.eps">
            <a:extLst>
              <a:ext uri="{FF2B5EF4-FFF2-40B4-BE49-F238E27FC236}">
                <a16:creationId xmlns:a16="http://schemas.microsoft.com/office/drawing/2014/main" id="{DC99D7EF-2243-9B4D-9061-CC6AADA6C1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192"/>
          <a:stretch/>
        </p:blipFill>
        <p:spPr>
          <a:xfrm>
            <a:off x="9549702" y="1140344"/>
            <a:ext cx="1998329" cy="1788311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A45779A0-6CEA-B34A-AC84-38968D2984B4}"/>
              </a:ext>
            </a:extLst>
          </p:cNvPr>
          <p:cNvSpPr txBox="1"/>
          <p:nvPr/>
        </p:nvSpPr>
        <p:spPr>
          <a:xfrm>
            <a:off x="397249" y="6479270"/>
            <a:ext cx="7987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Gill Sans MT" panose="020B0502020104020203" pitchFamily="34" charset="77"/>
                <a:cs typeface="Arial"/>
              </a:rPr>
              <a:t>Eckstein, et al, Phys. </a:t>
            </a:r>
            <a:r>
              <a:rPr lang="de-DE" sz="1400" dirty="0" err="1">
                <a:latin typeface="Gill Sans MT" panose="020B0502020104020203" pitchFamily="34" charset="77"/>
                <a:cs typeface="Arial"/>
              </a:rPr>
              <a:t>Rev</a:t>
            </a:r>
            <a:r>
              <a:rPr lang="de-DE" sz="1400" dirty="0">
                <a:latin typeface="Gill Sans MT" panose="020B0502020104020203" pitchFamily="34" charset="77"/>
                <a:cs typeface="Arial"/>
              </a:rPr>
              <a:t>. </a:t>
            </a:r>
            <a:r>
              <a:rPr lang="de-DE" sz="1400" dirty="0" err="1">
                <a:latin typeface="Gill Sans MT" panose="020B0502020104020203" pitchFamily="34" charset="77"/>
                <a:cs typeface="Arial"/>
              </a:rPr>
              <a:t>Lett</a:t>
            </a:r>
            <a:r>
              <a:rPr lang="de-DE" sz="1400" dirty="0">
                <a:latin typeface="Gill Sans MT" panose="020B0502020104020203" pitchFamily="34" charset="77"/>
                <a:cs typeface="Arial"/>
              </a:rPr>
              <a:t>. 106, 013603 (2011);</a:t>
            </a:r>
            <a:endParaRPr lang="fr-FR" sz="1400" dirty="0">
              <a:latin typeface="Gill Sans MT" panose="020B0502020104020203" pitchFamily="34" charset="77"/>
              <a:cs typeface="Arial"/>
            </a:endParaRPr>
          </a:p>
        </p:txBody>
      </p:sp>
      <p:pic>
        <p:nvPicPr>
          <p:cNvPr id="44" name="Bild 12" descr="IMG_0700.jpg">
            <a:extLst>
              <a:ext uri="{FF2B5EF4-FFF2-40B4-BE49-F238E27FC236}">
                <a16:creationId xmlns:a16="http://schemas.microsoft.com/office/drawing/2014/main" id="{81BF8A63-FFCA-BA45-933F-2C09D4F3C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72" y="4319270"/>
            <a:ext cx="1699289" cy="2160000"/>
          </a:xfrm>
          <a:prstGeom prst="rect">
            <a:avLst/>
          </a:prstGeom>
        </p:spPr>
      </p:pic>
      <p:pic>
        <p:nvPicPr>
          <p:cNvPr id="45" name="Bild 15">
            <a:extLst>
              <a:ext uri="{FF2B5EF4-FFF2-40B4-BE49-F238E27FC236}">
                <a16:creationId xmlns:a16="http://schemas.microsoft.com/office/drawing/2014/main" id="{187807DD-6846-6E4B-B18A-287973E0A1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592" y="2034499"/>
            <a:ext cx="2623969" cy="1653252"/>
          </a:xfrm>
          <a:prstGeom prst="rect">
            <a:avLst/>
          </a:prstGeom>
        </p:spPr>
      </p:pic>
      <p:pic>
        <p:nvPicPr>
          <p:cNvPr id="46" name="Bild 16">
            <a:extLst>
              <a:ext uri="{FF2B5EF4-FFF2-40B4-BE49-F238E27FC236}">
                <a16:creationId xmlns:a16="http://schemas.microsoft.com/office/drawing/2014/main" id="{9693A7F4-5001-5B44-A126-CA85BFBCF3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38" y="2274237"/>
            <a:ext cx="4751584" cy="2101040"/>
          </a:xfrm>
          <a:prstGeom prst="rect">
            <a:avLst/>
          </a:prstGeom>
        </p:spPr>
      </p:pic>
      <p:pic>
        <p:nvPicPr>
          <p:cNvPr id="47" name="Bild 17">
            <a:extLst>
              <a:ext uri="{FF2B5EF4-FFF2-40B4-BE49-F238E27FC236}">
                <a16:creationId xmlns:a16="http://schemas.microsoft.com/office/drawing/2014/main" id="{32C4D9CE-BECE-F346-9815-A5E3B1E235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682" y="618780"/>
            <a:ext cx="2467940" cy="351395"/>
          </a:xfrm>
          <a:prstGeom prst="rect">
            <a:avLst/>
          </a:prstGeom>
        </p:spPr>
      </p:pic>
      <p:sp>
        <p:nvSpPr>
          <p:cNvPr id="48" name="Rechteck 47">
            <a:extLst>
              <a:ext uri="{FF2B5EF4-FFF2-40B4-BE49-F238E27FC236}">
                <a16:creationId xmlns:a16="http://schemas.microsoft.com/office/drawing/2014/main" id="{745EA127-8B58-7949-86B6-5918150E8204}"/>
              </a:ext>
            </a:extLst>
          </p:cNvPr>
          <p:cNvSpPr/>
          <p:nvPr/>
        </p:nvSpPr>
        <p:spPr>
          <a:xfrm>
            <a:off x="6654006" y="508630"/>
            <a:ext cx="2847292" cy="571696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42680B94-23C9-B945-BE37-055ABA77741C}"/>
              </a:ext>
            </a:extLst>
          </p:cNvPr>
          <p:cNvSpPr/>
          <p:nvPr/>
        </p:nvSpPr>
        <p:spPr>
          <a:xfrm>
            <a:off x="5424525" y="5424804"/>
            <a:ext cx="26531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GB" dirty="0">
                <a:latin typeface="Gill Sans MT" panose="020B0502020104020203" pitchFamily="34" charset="77"/>
                <a:cs typeface="Arial"/>
              </a:rPr>
              <a:t>type-II PDC @ 1,5 µm</a:t>
            </a:r>
          </a:p>
          <a:p>
            <a:pPr marL="0" indent="0" algn="r">
              <a:buNone/>
            </a:pPr>
            <a:r>
              <a:rPr lang="en-GB" dirty="0">
                <a:latin typeface="Gill Sans MT" panose="020B0502020104020203" pitchFamily="34" charset="77"/>
                <a:cs typeface="Arial"/>
              </a:rPr>
              <a:t>in KTP wave-guide</a:t>
            </a:r>
            <a:endParaRPr lang="en-GB" sz="800" dirty="0">
              <a:latin typeface="Gill Sans MT" panose="020B0502020104020203" pitchFamily="34" charset="77"/>
              <a:cs typeface="Arial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E4C4FD7-826B-1640-964D-59C1AAE5A86A}"/>
              </a:ext>
            </a:extLst>
          </p:cNvPr>
          <p:cNvSpPr/>
          <p:nvPr/>
        </p:nvSpPr>
        <p:spPr>
          <a:xfrm rot="20353852">
            <a:off x="2796757" y="2137894"/>
            <a:ext cx="6728291" cy="26312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r>
              <a:rPr lang="en-GB" sz="3200" dirty="0">
                <a:latin typeface="Gill Sans MT" panose="020B0502020104020203" pitchFamily="34" charset="77"/>
              </a:rPr>
              <a:t>Ideal PDC source for integrated network with multiple channels:</a:t>
            </a:r>
          </a:p>
          <a:p>
            <a:pPr marL="457200" indent="-457200">
              <a:buFontTx/>
              <a:buChar char="-"/>
            </a:pPr>
            <a:r>
              <a:rPr lang="en-GB" sz="3200" dirty="0">
                <a:latin typeface="Gill Sans MT" panose="020B0502020104020203" pitchFamily="34" charset="77"/>
              </a:rPr>
              <a:t>Pulsed light: synchronization</a:t>
            </a:r>
          </a:p>
          <a:p>
            <a:pPr marL="457200" indent="-457200">
              <a:buFontTx/>
              <a:buChar char="-"/>
            </a:pPr>
            <a:r>
              <a:rPr lang="en-GB" sz="3200" dirty="0">
                <a:latin typeface="Gill Sans MT" panose="020B0502020104020203" pitchFamily="34" charset="77"/>
              </a:rPr>
              <a:t>High purity</a:t>
            </a:r>
          </a:p>
          <a:p>
            <a:pPr marL="457200" indent="-457200">
              <a:buFontTx/>
              <a:buChar char="-"/>
            </a:pPr>
            <a:r>
              <a:rPr lang="en-GB" sz="3200" dirty="0">
                <a:latin typeface="Gill Sans MT" panose="020B0502020104020203" pitchFamily="34" charset="77"/>
              </a:rPr>
              <a:t>High </a:t>
            </a:r>
            <a:r>
              <a:rPr lang="en-GB" sz="3200" dirty="0" err="1">
                <a:latin typeface="Gill Sans MT" panose="020B0502020104020203" pitchFamily="34" charset="77"/>
              </a:rPr>
              <a:t>brigthness</a:t>
            </a:r>
            <a:endParaRPr lang="en-GB" sz="32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3281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10">
            <a:extLst>
              <a:ext uri="{FF2B5EF4-FFF2-40B4-BE49-F238E27FC236}">
                <a16:creationId xmlns:a16="http://schemas.microsoft.com/office/drawing/2014/main" id="{9DC227E3-F243-134A-8594-FDE9AF581095}"/>
              </a:ext>
            </a:extLst>
          </p:cNvPr>
          <p:cNvSpPr/>
          <p:nvPr/>
        </p:nvSpPr>
        <p:spPr>
          <a:xfrm>
            <a:off x="0" y="1"/>
            <a:ext cx="3107584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E0D123-9C6D-4598-9F1D-58E9FC8CCDA1}"/>
              </a:ext>
            </a:extLst>
          </p:cNvPr>
          <p:cNvSpPr/>
          <p:nvPr/>
        </p:nvSpPr>
        <p:spPr>
          <a:xfrm>
            <a:off x="0" y="18864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25DBFA8D-DBCA-46AE-B826-EFBE4B51888C}"/>
              </a:ext>
            </a:extLst>
          </p:cNvPr>
          <p:cNvSpPr txBox="1">
            <a:spLocks/>
          </p:cNvSpPr>
          <p:nvPr/>
        </p:nvSpPr>
        <p:spPr>
          <a:xfrm>
            <a:off x="1649760" y="214313"/>
            <a:ext cx="8892480" cy="5397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Gill Sans MT" panose="020B0502020104020203" pitchFamily="34" charset="0"/>
                <a:ea typeface="+mj-ea"/>
                <a:cs typeface="Arial" panose="020B0604020202020204" pitchFamily="34" charset="0"/>
              </a:rPr>
              <a:t>High dimension quantum encodings</a:t>
            </a:r>
          </a:p>
        </p:txBody>
      </p:sp>
      <p:sp>
        <p:nvSpPr>
          <p:cNvPr id="35" name="Textplatzhalter 3">
            <a:extLst>
              <a:ext uri="{FF2B5EF4-FFF2-40B4-BE49-F238E27FC236}">
                <a16:creationId xmlns:a16="http://schemas.microsoft.com/office/drawing/2014/main" id="{78676AD0-25FE-1548-A50B-7FD51C8E0645}"/>
              </a:ext>
            </a:extLst>
          </p:cNvPr>
          <p:cNvSpPr txBox="1">
            <a:spLocks/>
          </p:cNvSpPr>
          <p:nvPr/>
        </p:nvSpPr>
        <p:spPr>
          <a:xfrm>
            <a:off x="32543" y="788349"/>
            <a:ext cx="3251464" cy="1939276"/>
          </a:xfrm>
          <a:prstGeom prst="rect">
            <a:avLst/>
          </a:prstGeom>
        </p:spPr>
        <p:txBody>
          <a:bodyPr vert="horz" lIns="72000" tIns="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>
                <a:solidFill>
                  <a:srgbClr val="0025C2"/>
                </a:solidFill>
                <a:latin typeface="Avant Garde Book BT"/>
                <a:ea typeface="+mn-ea"/>
                <a:cs typeface="Avant Garde Book B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vant Garde Book BT"/>
                <a:ea typeface="+mn-ea"/>
                <a:cs typeface="Avant Garde Book B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ant Garde Book BT"/>
                <a:ea typeface="+mn-ea"/>
                <a:cs typeface="Avant Garde Book B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vant Garde Book BT"/>
                <a:ea typeface="+mn-ea"/>
                <a:cs typeface="Avant Garde Book B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vant Garde Book BT"/>
                <a:ea typeface="+mn-ea"/>
                <a:cs typeface="Avant Garde Book B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Avant Garde Book BT"/>
                <a:ea typeface="+mn-ea"/>
              </a:rPr>
              <a:t>B. Brecht, D. V.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Avant Garde Book BT"/>
                <a:ea typeface="+mn-ea"/>
              </a:rPr>
              <a:t>Reddy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Avant Garde Book BT"/>
                <a:ea typeface="+mn-ea"/>
              </a:rPr>
              <a:t>, C. Silberhorn, M. G.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Avant Garde Book BT"/>
                <a:ea typeface="+mn-ea"/>
              </a:rPr>
              <a:t>Raymer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Avant Garde Book BT"/>
                <a:ea typeface="+mn-ea"/>
              </a:rPr>
              <a:t>, PRX </a:t>
            </a: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Avant Garde Book BT"/>
                <a:ea typeface="+mn-ea"/>
              </a:rPr>
              <a:t>5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Avant Garde Book BT"/>
                <a:ea typeface="+mn-ea"/>
              </a:rPr>
              <a:t> 041017 (2015)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Avant Garde Book BT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Avant Garde Book BT"/>
                <a:ea typeface="+mn-ea"/>
              </a:rPr>
              <a:t>V. Ansari, J.M. Donohue, B. Brecht,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Avant Garde Book BT"/>
                <a:ea typeface="+mn-ea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Avant Garde Book BT"/>
                <a:ea typeface="+mn-ea"/>
              </a:rPr>
              <a:t>C. Silberhorn,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Avant Garde Book BT"/>
                <a:ea typeface="+mn-ea"/>
              </a:rPr>
              <a:t>Optica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Avant Garde Book BT"/>
                <a:ea typeface="+mn-ea"/>
              </a:rPr>
              <a:t> 5, 534 (2018)</a:t>
            </a:r>
          </a:p>
        </p:txBody>
      </p:sp>
      <p:pic>
        <p:nvPicPr>
          <p:cNvPr id="36" name="Picture 15">
            <a:extLst>
              <a:ext uri="{FF2B5EF4-FFF2-40B4-BE49-F238E27FC236}">
                <a16:creationId xmlns:a16="http://schemas.microsoft.com/office/drawing/2014/main" id="{0A65D820-A13D-2B47-8B8A-BCA2E9111D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4378" y="1406292"/>
            <a:ext cx="2837622" cy="2132807"/>
          </a:xfrm>
          <a:prstGeom prst="rect">
            <a:avLst/>
          </a:prstGeom>
        </p:spPr>
      </p:pic>
      <p:pic>
        <p:nvPicPr>
          <p:cNvPr id="37" name="Picture 19">
            <a:extLst>
              <a:ext uri="{FF2B5EF4-FFF2-40B4-BE49-F238E27FC236}">
                <a16:creationId xmlns:a16="http://schemas.microsoft.com/office/drawing/2014/main" id="{667483CC-D297-8F43-BE37-3ECA1295AF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5385" y="1406292"/>
            <a:ext cx="2855088" cy="2132807"/>
          </a:xfrm>
          <a:prstGeom prst="rect">
            <a:avLst/>
          </a:prstGeom>
        </p:spPr>
      </p:pic>
      <p:pic>
        <p:nvPicPr>
          <p:cNvPr id="38" name="Picture 20">
            <a:extLst>
              <a:ext uri="{FF2B5EF4-FFF2-40B4-BE49-F238E27FC236}">
                <a16:creationId xmlns:a16="http://schemas.microsoft.com/office/drawing/2014/main" id="{BC5DB3AA-6A5E-CC45-9EE3-B7642038B2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1805" y="1728525"/>
            <a:ext cx="2819400" cy="2132807"/>
          </a:xfrm>
          <a:prstGeom prst="rect">
            <a:avLst/>
          </a:prstGeom>
        </p:spPr>
      </p:pic>
      <p:sp>
        <p:nvSpPr>
          <p:cNvPr id="39" name="TextBox 6">
            <a:extLst>
              <a:ext uri="{FF2B5EF4-FFF2-40B4-BE49-F238E27FC236}">
                <a16:creationId xmlns:a16="http://schemas.microsoft.com/office/drawing/2014/main" id="{E5789529-16AE-A24D-AAB5-6454D50A976B}"/>
              </a:ext>
            </a:extLst>
          </p:cNvPr>
          <p:cNvSpPr txBox="1"/>
          <p:nvPr/>
        </p:nvSpPr>
        <p:spPr>
          <a:xfrm>
            <a:off x="4260544" y="1659868"/>
            <a:ext cx="663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+mn-cs"/>
              </a:rPr>
              <a:t>Time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+mn-cs"/>
              </a:rPr>
              <a:t>Bins</a:t>
            </a:r>
          </a:p>
        </p:txBody>
      </p:sp>
      <p:sp>
        <p:nvSpPr>
          <p:cNvPr id="40" name="TextBox 7">
            <a:extLst>
              <a:ext uri="{FF2B5EF4-FFF2-40B4-BE49-F238E27FC236}">
                <a16:creationId xmlns:a16="http://schemas.microsoft.com/office/drawing/2014/main" id="{58651376-74D1-0744-8F73-D7A329DC965A}"/>
              </a:ext>
            </a:extLst>
          </p:cNvPr>
          <p:cNvSpPr txBox="1"/>
          <p:nvPr/>
        </p:nvSpPr>
        <p:spPr>
          <a:xfrm>
            <a:off x="10042205" y="1659868"/>
            <a:ext cx="1149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+mn-cs"/>
              </a:rPr>
              <a:t>Frequency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+mn-cs"/>
              </a:rPr>
              <a:t>Bins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77"/>
              <a:ea typeface="ＭＳ Ｐゴシック" charset="0"/>
              <a:cs typeface="+mn-cs"/>
            </a:endParaRPr>
          </a:p>
        </p:txBody>
      </p:sp>
      <p:sp>
        <p:nvSpPr>
          <p:cNvPr id="41" name="TextBox 17">
            <a:extLst>
              <a:ext uri="{FF2B5EF4-FFF2-40B4-BE49-F238E27FC236}">
                <a16:creationId xmlns:a16="http://schemas.microsoft.com/office/drawing/2014/main" id="{237BBE5C-B10F-AE44-A752-C52528630B76}"/>
              </a:ext>
            </a:extLst>
          </p:cNvPr>
          <p:cNvSpPr txBox="1"/>
          <p:nvPr/>
        </p:nvSpPr>
        <p:spPr>
          <a:xfrm>
            <a:off x="6545002" y="990793"/>
            <a:ext cx="22720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+mn-cs"/>
              </a:rPr>
              <a:t>Pulsed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77"/>
              <a:ea typeface="ＭＳ Ｐゴシック" charset="0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+mn-cs"/>
              </a:rPr>
              <a:t>Temporal Modes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77"/>
              <a:ea typeface="ＭＳ Ｐゴシック" charset="0"/>
              <a:cs typeface="+mn-cs"/>
            </a:endParaRPr>
          </a:p>
        </p:txBody>
      </p:sp>
      <p:pic>
        <p:nvPicPr>
          <p:cNvPr id="42" name="Grafik 41" descr="fig_Hgmodenetwork.png">
            <a:extLst>
              <a:ext uri="{FF2B5EF4-FFF2-40B4-BE49-F238E27FC236}">
                <a16:creationId xmlns:a16="http://schemas.microsoft.com/office/drawing/2014/main" id="{6A86C152-F386-2A42-A448-6D6DB52620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2810" y="4028917"/>
            <a:ext cx="7904762" cy="1971429"/>
          </a:xfrm>
          <a:prstGeom prst="rect">
            <a:avLst/>
          </a:prstGeom>
        </p:spPr>
      </p:pic>
      <p:sp>
        <p:nvSpPr>
          <p:cNvPr id="43" name="Textfeld 42">
            <a:extLst>
              <a:ext uri="{FF2B5EF4-FFF2-40B4-BE49-F238E27FC236}">
                <a16:creationId xmlns:a16="http://schemas.microsoft.com/office/drawing/2014/main" id="{AF66F7B8-B0F3-FB40-B2EC-62B59DE20F3F}"/>
              </a:ext>
            </a:extLst>
          </p:cNvPr>
          <p:cNvSpPr txBox="1"/>
          <p:nvPr/>
        </p:nvSpPr>
        <p:spPr>
          <a:xfrm>
            <a:off x="4141489" y="5778171"/>
            <a:ext cx="1795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+mn-cs"/>
              </a:rPr>
              <a:t>High-dimensional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+mn-cs"/>
              </a:rPr>
              <a:t>alphabet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9A44C6AE-7C7A-1944-98F1-EFB9789D2EC6}"/>
              </a:ext>
            </a:extLst>
          </p:cNvPr>
          <p:cNvSpPr txBox="1"/>
          <p:nvPr/>
        </p:nvSpPr>
        <p:spPr>
          <a:xfrm>
            <a:off x="6747520" y="5639671"/>
            <a:ext cx="19553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+mn-cs"/>
              </a:rPr>
              <a:t>Compatible with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+mn-cs"/>
              </a:rPr>
              <a:t>waveguide devices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+mn-cs"/>
              </a:rPr>
              <a:t>and fiber networks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FFC99A54-0D77-AA43-9690-517F753AAE75}"/>
              </a:ext>
            </a:extLst>
          </p:cNvPr>
          <p:cNvSpPr txBox="1"/>
          <p:nvPr/>
        </p:nvSpPr>
        <p:spPr>
          <a:xfrm>
            <a:off x="9821024" y="5778171"/>
            <a:ext cx="1531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+mn-cs"/>
              </a:rPr>
              <a:t>Measurement?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+mn-cs"/>
              </a:rPr>
              <a:t>Manipulation?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F8862F6D-5BA0-6342-83D0-78770A8453A5}"/>
              </a:ext>
            </a:extLst>
          </p:cNvPr>
          <p:cNvSpPr/>
          <p:nvPr/>
        </p:nvSpPr>
        <p:spPr>
          <a:xfrm>
            <a:off x="6004904" y="956927"/>
            <a:ext cx="3417206" cy="28705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06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4" grpId="0"/>
      <p:bldP spid="4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CE0D123-9C6D-4598-9F1D-58E9FC8CCDA1}"/>
              </a:ext>
            </a:extLst>
          </p:cNvPr>
          <p:cNvSpPr/>
          <p:nvPr/>
        </p:nvSpPr>
        <p:spPr>
          <a:xfrm>
            <a:off x="0" y="18864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Gill Sans MT" panose="020B0502020104020203" pitchFamily="34" charset="0"/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25DBFA8D-DBCA-46AE-B826-EFBE4B51888C}"/>
              </a:ext>
            </a:extLst>
          </p:cNvPr>
          <p:cNvSpPr txBox="1">
            <a:spLocks/>
          </p:cNvSpPr>
          <p:nvPr/>
        </p:nvSpPr>
        <p:spPr>
          <a:xfrm>
            <a:off x="1649760" y="214313"/>
            <a:ext cx="8892480" cy="5397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3200" dirty="0">
                <a:solidFill>
                  <a:schemeClr val="bg2"/>
                </a:solidFill>
                <a:latin typeface="Gill Sans MT" panose="020B0502020104020203" pitchFamily="34" charset="0"/>
              </a:rPr>
              <a:t>TM tomography of designed multi-mode PDC</a:t>
            </a: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D4AD5C86-E261-4949-8E2C-19F8CC2276CE}"/>
              </a:ext>
            </a:extLst>
          </p:cNvPr>
          <p:cNvSpPr/>
          <p:nvPr/>
        </p:nvSpPr>
        <p:spPr>
          <a:xfrm rot="18900000">
            <a:off x="7027694" y="5644862"/>
            <a:ext cx="715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φ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(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 Garde Book BT"/>
                <a:ea typeface="ＭＳ Ｐゴシック" charset="0"/>
                <a:cs typeface="Arial"/>
              </a:rPr>
              <a:t>ω)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ant Garde Book BT"/>
              <a:ea typeface="ＭＳ Ｐゴシック" charset="0"/>
            </a:endParaRPr>
          </a:p>
        </p:txBody>
      </p:sp>
      <p:sp>
        <p:nvSpPr>
          <p:cNvPr id="23" name="Rectangle 7">
            <a:extLst>
              <a:ext uri="{FF2B5EF4-FFF2-40B4-BE49-F238E27FC236}">
                <a16:creationId xmlns:a16="http://schemas.microsoft.com/office/drawing/2014/main" id="{D03F91D7-54FF-144A-AAD9-5A807803CD35}"/>
              </a:ext>
            </a:extLst>
          </p:cNvPr>
          <p:cNvSpPr/>
          <p:nvPr/>
        </p:nvSpPr>
        <p:spPr>
          <a:xfrm>
            <a:off x="3157244" y="4778091"/>
            <a:ext cx="4467998" cy="1781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Textfeld 30">
            <a:extLst>
              <a:ext uri="{FF2B5EF4-FFF2-40B4-BE49-F238E27FC236}">
                <a16:creationId xmlns:a16="http://schemas.microsoft.com/office/drawing/2014/main" id="{DA25C893-90BE-9042-BC11-BB0D70FC34AF}"/>
              </a:ext>
            </a:extLst>
          </p:cNvPr>
          <p:cNvSpPr txBox="1"/>
          <p:nvPr/>
        </p:nvSpPr>
        <p:spPr>
          <a:xfrm>
            <a:off x="277047" y="6476453"/>
            <a:ext cx="2889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>
                <a:latin typeface="+mj-lt"/>
                <a:cs typeface="Avant Garde Book BT"/>
              </a:defRPr>
            </a:lvl1pPr>
          </a:lstStyle>
          <a:p>
            <a:r>
              <a:rPr lang="nb-NO" sz="1400" dirty="0" err="1">
                <a:solidFill>
                  <a:srgbClr val="000090"/>
                </a:solidFill>
                <a:latin typeface="Gill Sans MT" panose="020B0502020104020203" pitchFamily="34" charset="77"/>
                <a:cs typeface="Arial"/>
              </a:rPr>
              <a:t>Ansari</a:t>
            </a:r>
            <a:r>
              <a:rPr lang="nb-NO" sz="1400" dirty="0">
                <a:solidFill>
                  <a:srgbClr val="000090"/>
                </a:solidFill>
                <a:latin typeface="Gill Sans MT" panose="020B0502020104020203" pitchFamily="34" charset="77"/>
                <a:cs typeface="Arial"/>
              </a:rPr>
              <a:t>, et al., PRL 120, 213601 (2018)</a:t>
            </a:r>
            <a:endParaRPr lang="de-DE" sz="1400" dirty="0">
              <a:solidFill>
                <a:srgbClr val="000090"/>
              </a:solidFill>
              <a:latin typeface="Gill Sans MT" panose="020B0502020104020203" pitchFamily="34" charset="77"/>
              <a:cs typeface="Arial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05A756C7-7682-4F41-A712-1B35380B5E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482"/>
          <a:stretch/>
        </p:blipFill>
        <p:spPr>
          <a:xfrm>
            <a:off x="3094018" y="3925821"/>
            <a:ext cx="6254294" cy="2513289"/>
          </a:xfrm>
          <a:prstGeom prst="rect">
            <a:avLst/>
          </a:prstGeom>
        </p:spPr>
      </p:pic>
      <p:sp>
        <p:nvSpPr>
          <p:cNvPr id="25" name="Abgerundetes Rechteck 17">
            <a:extLst>
              <a:ext uri="{FF2B5EF4-FFF2-40B4-BE49-F238E27FC236}">
                <a16:creationId xmlns:a16="http://schemas.microsoft.com/office/drawing/2014/main" id="{4EC47E0F-E9FD-484D-9FF0-ED9F71101331}"/>
              </a:ext>
            </a:extLst>
          </p:cNvPr>
          <p:cNvSpPr/>
          <p:nvPr/>
        </p:nvSpPr>
        <p:spPr>
          <a:xfrm>
            <a:off x="3285270" y="4222610"/>
            <a:ext cx="5911076" cy="2123449"/>
          </a:xfrm>
          <a:prstGeom prst="roundRect">
            <a:avLst>
              <a:gd name="adj" fmla="val 1908"/>
            </a:avLst>
          </a:prstGeom>
          <a:noFill/>
          <a:ln w="19050" cmpd="sng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pic>
        <p:nvPicPr>
          <p:cNvPr id="26" name="Picture 15">
            <a:extLst>
              <a:ext uri="{FF2B5EF4-FFF2-40B4-BE49-F238E27FC236}">
                <a16:creationId xmlns:a16="http://schemas.microsoft.com/office/drawing/2014/main" id="{0CD71AE7-7049-5D4B-8DF7-FE9D17B99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808" y="1044381"/>
            <a:ext cx="4301432" cy="2093905"/>
          </a:xfrm>
          <a:prstGeom prst="rect">
            <a:avLst/>
          </a:prstGeom>
        </p:spPr>
      </p:pic>
      <p:pic>
        <p:nvPicPr>
          <p:cNvPr id="28" name="Bild 5">
            <a:extLst>
              <a:ext uri="{FF2B5EF4-FFF2-40B4-BE49-F238E27FC236}">
                <a16:creationId xmlns:a16="http://schemas.microsoft.com/office/drawing/2014/main" id="{E15696D0-3789-064A-81AB-CA2BD09201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4831" y="2658677"/>
            <a:ext cx="3544826" cy="1195295"/>
          </a:xfrm>
          <a:prstGeom prst="rect">
            <a:avLst/>
          </a:prstGeom>
        </p:spPr>
      </p:pic>
      <p:pic>
        <p:nvPicPr>
          <p:cNvPr id="29" name="Bild 25">
            <a:extLst>
              <a:ext uri="{FF2B5EF4-FFF2-40B4-BE49-F238E27FC236}">
                <a16:creationId xmlns:a16="http://schemas.microsoft.com/office/drawing/2014/main" id="{331154EB-3974-074C-B90C-82C5DA35B5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3404" y="2657439"/>
            <a:ext cx="2741877" cy="1212394"/>
          </a:xfrm>
          <a:prstGeom prst="rect">
            <a:avLst/>
          </a:prstGeom>
        </p:spPr>
      </p:pic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CD1D1A92-5AA7-C141-B99B-5EDBFA6DE47F}"/>
              </a:ext>
            </a:extLst>
          </p:cNvPr>
          <p:cNvGrpSpPr/>
          <p:nvPr/>
        </p:nvGrpSpPr>
        <p:grpSpPr>
          <a:xfrm>
            <a:off x="4000925" y="1210682"/>
            <a:ext cx="2169760" cy="1282433"/>
            <a:chOff x="529414" y="3165667"/>
            <a:chExt cx="2169760" cy="1282433"/>
          </a:xfrm>
        </p:grpSpPr>
        <p:pic>
          <p:nvPicPr>
            <p:cNvPr id="31" name="Picture 26">
              <a:extLst>
                <a:ext uri="{FF2B5EF4-FFF2-40B4-BE49-F238E27FC236}">
                  <a16:creationId xmlns:a16="http://schemas.microsoft.com/office/drawing/2014/main" id="{F7A7549F-BF82-8F4D-81C9-BD0FA96938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984" r="22472"/>
            <a:stretch/>
          </p:blipFill>
          <p:spPr>
            <a:xfrm>
              <a:off x="814039" y="3165667"/>
              <a:ext cx="1616927" cy="1282433"/>
            </a:xfrm>
            <a:prstGeom prst="rect">
              <a:avLst/>
            </a:prstGeom>
          </p:spPr>
        </p:pic>
        <p:sp>
          <p:nvSpPr>
            <p:cNvPr id="32" name="TextBox 1">
              <a:extLst>
                <a:ext uri="{FF2B5EF4-FFF2-40B4-BE49-F238E27FC236}">
                  <a16:creationId xmlns:a16="http://schemas.microsoft.com/office/drawing/2014/main" id="{B38E3D89-D25F-844E-85B2-6424BB59C0EF}"/>
                </a:ext>
              </a:extLst>
            </p:cNvPr>
            <p:cNvSpPr txBox="1"/>
            <p:nvPr/>
          </p:nvSpPr>
          <p:spPr>
            <a:xfrm rot="16200000">
              <a:off x="408868" y="3572203"/>
              <a:ext cx="5180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amp.</a:t>
              </a:r>
              <a:endParaRPr lang="de-DE" sz="12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sp>
          <p:nvSpPr>
            <p:cNvPr id="33" name="TextBox 24">
              <a:extLst>
                <a:ext uri="{FF2B5EF4-FFF2-40B4-BE49-F238E27FC236}">
                  <a16:creationId xmlns:a16="http://schemas.microsoft.com/office/drawing/2014/main" id="{5BC9CAB1-CB9E-064B-98D2-35B972CF298F}"/>
                </a:ext>
              </a:extLst>
            </p:cNvPr>
            <p:cNvSpPr txBox="1"/>
            <p:nvPr/>
          </p:nvSpPr>
          <p:spPr>
            <a:xfrm rot="5400000">
              <a:off x="2279989" y="3639434"/>
              <a:ext cx="5613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>
                  <a:solidFill>
                    <a:schemeClr val="accent3">
                      <a:lumMod val="75000"/>
                    </a:schemeClr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phase</a:t>
              </a:r>
              <a:endParaRPr lang="de-DE" sz="1200" dirty="0">
                <a:solidFill>
                  <a:schemeClr val="accent3">
                    <a:lumMod val="75000"/>
                  </a:schemeClr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8BD8D18F-CB56-7F43-BAC0-8890FF93880D}"/>
              </a:ext>
            </a:extLst>
          </p:cNvPr>
          <p:cNvGrpSpPr/>
          <p:nvPr/>
        </p:nvGrpSpPr>
        <p:grpSpPr>
          <a:xfrm>
            <a:off x="3995281" y="1207834"/>
            <a:ext cx="2175405" cy="1282432"/>
            <a:chOff x="529414" y="4927561"/>
            <a:chExt cx="2175405" cy="1282432"/>
          </a:xfrm>
        </p:grpSpPr>
        <p:pic>
          <p:nvPicPr>
            <p:cNvPr id="35" name="Picture 17">
              <a:extLst>
                <a:ext uri="{FF2B5EF4-FFF2-40B4-BE49-F238E27FC236}">
                  <a16:creationId xmlns:a16="http://schemas.microsoft.com/office/drawing/2014/main" id="{F2137ACF-44BC-9943-86E7-838E571796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0984" r="22472"/>
            <a:stretch/>
          </p:blipFill>
          <p:spPr>
            <a:xfrm>
              <a:off x="814039" y="4927561"/>
              <a:ext cx="1616927" cy="1282432"/>
            </a:xfrm>
            <a:prstGeom prst="rect">
              <a:avLst/>
            </a:prstGeom>
          </p:spPr>
        </p:pic>
        <p:sp>
          <p:nvSpPr>
            <p:cNvPr id="36" name="TextBox 25">
              <a:extLst>
                <a:ext uri="{FF2B5EF4-FFF2-40B4-BE49-F238E27FC236}">
                  <a16:creationId xmlns:a16="http://schemas.microsoft.com/office/drawing/2014/main" id="{A87C576B-AD5F-D641-A539-DB92721CC25B}"/>
                </a:ext>
              </a:extLst>
            </p:cNvPr>
            <p:cNvSpPr txBox="1"/>
            <p:nvPr/>
          </p:nvSpPr>
          <p:spPr>
            <a:xfrm rot="16200000">
              <a:off x="408868" y="5350888"/>
              <a:ext cx="5180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amp.</a:t>
              </a:r>
              <a:endParaRPr lang="de-DE" sz="12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sp>
          <p:nvSpPr>
            <p:cNvPr id="37" name="TextBox 26">
              <a:extLst>
                <a:ext uri="{FF2B5EF4-FFF2-40B4-BE49-F238E27FC236}">
                  <a16:creationId xmlns:a16="http://schemas.microsoft.com/office/drawing/2014/main" id="{3DFB5BB5-E0B8-554E-9574-109B4A4867D8}"/>
                </a:ext>
              </a:extLst>
            </p:cNvPr>
            <p:cNvSpPr txBox="1"/>
            <p:nvPr/>
          </p:nvSpPr>
          <p:spPr>
            <a:xfrm rot="5400000">
              <a:off x="2285634" y="5380151"/>
              <a:ext cx="5613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>
                  <a:solidFill>
                    <a:schemeClr val="accent3">
                      <a:lumMod val="75000"/>
                    </a:schemeClr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phase</a:t>
              </a:r>
              <a:endParaRPr lang="de-DE" sz="1200" dirty="0">
                <a:solidFill>
                  <a:schemeClr val="accent3">
                    <a:lumMod val="75000"/>
                  </a:schemeClr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</p:grpSp>
      <p:sp>
        <p:nvSpPr>
          <p:cNvPr id="47" name="TextBox 4">
            <a:extLst>
              <a:ext uri="{FF2B5EF4-FFF2-40B4-BE49-F238E27FC236}">
                <a16:creationId xmlns:a16="http://schemas.microsoft.com/office/drawing/2014/main" id="{9666C1A0-6213-2645-B919-DA38DDDE534F}"/>
              </a:ext>
            </a:extLst>
          </p:cNvPr>
          <p:cNvSpPr txBox="1"/>
          <p:nvPr/>
        </p:nvSpPr>
        <p:spPr>
          <a:xfrm>
            <a:off x="4527355" y="1121418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PDC pump</a:t>
            </a:r>
          </a:p>
        </p:txBody>
      </p:sp>
    </p:spTree>
    <p:extLst>
      <p:ext uri="{BB962C8B-B14F-4D97-AF65-F5344CB8AC3E}">
        <p14:creationId xmlns:p14="http://schemas.microsoft.com/office/powerpoint/2010/main" val="114698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6C52D-FB3B-45B0-8A71-0B4AEF695CAC}"/>
              </a:ext>
            </a:extLst>
          </p:cNvPr>
          <p:cNvSpPr/>
          <p:nvPr/>
        </p:nvSpPr>
        <p:spPr>
          <a:xfrm>
            <a:off x="0" y="18864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5B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32E800A-5297-4457-9AEA-2CFE3A01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775" y="214746"/>
            <a:ext cx="8604451" cy="539335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chemeClr val="bg2"/>
                </a:solidFill>
              </a:rPr>
              <a:t>The LiNbO</a:t>
            </a:r>
            <a:r>
              <a:rPr lang="en-GB" baseline="-25000" dirty="0">
                <a:solidFill>
                  <a:schemeClr val="bg2"/>
                </a:solidFill>
              </a:rPr>
              <a:t>3</a:t>
            </a:r>
            <a:r>
              <a:rPr lang="en-GB" dirty="0">
                <a:solidFill>
                  <a:schemeClr val="bg2"/>
                </a:solidFill>
              </a:rPr>
              <a:t> platform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E42CE5ED-0441-B145-8072-FF069024351A}"/>
              </a:ext>
            </a:extLst>
          </p:cNvPr>
          <p:cNvSpPr txBox="1"/>
          <p:nvPr/>
        </p:nvSpPr>
        <p:spPr>
          <a:xfrm>
            <a:off x="550460" y="1640134"/>
            <a:ext cx="8417752" cy="39703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</a:pPr>
            <a:br>
              <a:rPr lang="de-DE" sz="1600" b="1" dirty="0">
                <a:solidFill>
                  <a:srgbClr val="000096"/>
                </a:solidFill>
                <a:latin typeface="Gill Sans MT" panose="020B0502020104020203" pitchFamily="34" charset="77"/>
                <a:ea typeface="ＭＳ Ｐゴシック" charset="0"/>
                <a:cs typeface="Arial"/>
                <a:sym typeface="Arial"/>
              </a:rPr>
            </a:br>
            <a:endParaRPr lang="de-DE" b="1" dirty="0">
              <a:solidFill>
                <a:prstClr val="black"/>
              </a:solidFill>
              <a:latin typeface="Gill Sans MT" panose="020B0502020104020203" pitchFamily="34" charset="77"/>
              <a:ea typeface="ＭＳ Ｐゴシック" charset="0"/>
              <a:cs typeface="Arial"/>
              <a:sym typeface="Arial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de-DE" b="1" dirty="0" err="1">
                <a:solidFill>
                  <a:prstClr val="black"/>
                </a:solidFill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minimized</a:t>
            </a:r>
            <a:r>
              <a:rPr lang="de-DE" b="1" dirty="0">
                <a:solidFill>
                  <a:prstClr val="black"/>
                </a:solidFill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 decoherence</a:t>
            </a:r>
            <a:br>
              <a:rPr lang="de-DE" b="1" dirty="0">
                <a:solidFill>
                  <a:prstClr val="black"/>
                </a:solidFill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</a:br>
            <a:r>
              <a:rPr lang="de-DE" b="1" dirty="0">
                <a:solidFill>
                  <a:prstClr val="black"/>
                </a:solidFill>
                <a:latin typeface="Gill Sans MT" panose="020B0502020104020203" pitchFamily="34" charset="77"/>
                <a:ea typeface="Zapf Dingbats"/>
                <a:cs typeface="Calibri" panose="020F0502020204030204" pitchFamily="34" charset="0"/>
                <a:sym typeface="Zapf Dingbats"/>
              </a:rPr>
              <a:t>✓</a:t>
            </a:r>
            <a:r>
              <a:rPr lang="de-DE" dirty="0">
                <a:solidFill>
                  <a:prstClr val="black"/>
                </a:solidFill>
                <a:latin typeface="Gill Sans MT" panose="020B0502020104020203" pitchFamily="34" charset="77"/>
                <a:ea typeface="Wingdings"/>
                <a:cs typeface="Calibri" panose="020F0502020204030204" pitchFamily="34" charset="0"/>
                <a:sym typeface="Wingdings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Gill Sans MT" panose="020B0502020104020203" pitchFamily="34" charset="77"/>
                <a:ea typeface="Wingdings"/>
                <a:cs typeface="Calibri" panose="020F0502020204030204" pitchFamily="34" charset="0"/>
                <a:sym typeface="Wingdings"/>
              </a:rPr>
              <a:t>low-loss</a:t>
            </a:r>
            <a:r>
              <a:rPr lang="de-DE" dirty="0">
                <a:solidFill>
                  <a:prstClr val="black"/>
                </a:solidFill>
                <a:latin typeface="Gill Sans MT" panose="020B0502020104020203" pitchFamily="34" charset="77"/>
                <a:ea typeface="Wingdings"/>
                <a:cs typeface="Calibri" panose="020F0502020204030204" pitchFamily="34" charset="0"/>
                <a:sym typeface="Wingdings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Gill Sans MT" panose="020B0502020104020203" pitchFamily="34" charset="77"/>
                <a:ea typeface="Wingdings"/>
                <a:cs typeface="Calibri" panose="020F0502020204030204" pitchFamily="34" charset="0"/>
                <a:sym typeface="Wingdings"/>
              </a:rPr>
              <a:t>waveguides</a:t>
            </a:r>
            <a:br>
              <a:rPr lang="de-DE" dirty="0">
                <a:solidFill>
                  <a:prstClr val="black"/>
                </a:solidFill>
                <a:latin typeface="Gill Sans MT" panose="020B0502020104020203" pitchFamily="34" charset="77"/>
                <a:ea typeface="Wingdings"/>
                <a:cs typeface="Calibri" panose="020F0502020204030204" pitchFamily="34" charset="0"/>
                <a:sym typeface="Wingdings"/>
              </a:rPr>
            </a:br>
            <a:endParaRPr lang="de-DE" dirty="0">
              <a:solidFill>
                <a:prstClr val="black"/>
              </a:solidFill>
              <a:latin typeface="Gill Sans MT" panose="020B0502020104020203" pitchFamily="34" charset="77"/>
              <a:ea typeface="Wingdings"/>
              <a:cs typeface="Calibri" panose="020F0502020204030204" pitchFamily="34" charset="0"/>
              <a:sym typeface="Wingdings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de-DE" b="1" dirty="0" err="1">
                <a:solidFill>
                  <a:prstClr val="black"/>
                </a:solidFill>
                <a:latin typeface="Gill Sans MT" panose="020B0502020104020203" pitchFamily="34" charset="77"/>
                <a:ea typeface="Wingdings"/>
                <a:cs typeface="Calibri" panose="020F0502020204030204" pitchFamily="34" charset="0"/>
                <a:sym typeface="Wingdings"/>
              </a:rPr>
              <a:t>stability</a:t>
            </a:r>
            <a:r>
              <a:rPr lang="de-DE" b="1" dirty="0">
                <a:solidFill>
                  <a:prstClr val="black"/>
                </a:solidFill>
                <a:latin typeface="Gill Sans MT" panose="020B0502020104020203" pitchFamily="34" charset="77"/>
                <a:ea typeface="Wingdings"/>
                <a:cs typeface="Calibri" panose="020F0502020204030204" pitchFamily="34" charset="0"/>
                <a:sym typeface="Wingdings"/>
              </a:rPr>
              <a:t> </a:t>
            </a:r>
            <a:r>
              <a:rPr lang="de-DE" b="1" dirty="0" err="1">
                <a:solidFill>
                  <a:prstClr val="black"/>
                </a:solidFill>
                <a:latin typeface="Gill Sans MT" panose="020B0502020104020203" pitchFamily="34" charset="77"/>
                <a:ea typeface="Wingdings"/>
                <a:cs typeface="Calibri" panose="020F0502020204030204" pitchFamily="34" charset="0"/>
                <a:sym typeface="Wingdings"/>
              </a:rPr>
              <a:t>and</a:t>
            </a:r>
            <a:r>
              <a:rPr lang="de-DE" b="1" dirty="0">
                <a:solidFill>
                  <a:prstClr val="black"/>
                </a:solidFill>
                <a:latin typeface="Gill Sans MT" panose="020B0502020104020203" pitchFamily="34" charset="77"/>
                <a:ea typeface="Wingdings"/>
                <a:cs typeface="Calibri" panose="020F0502020204030204" pitchFamily="34" charset="0"/>
                <a:sym typeface="Wingdings"/>
              </a:rPr>
              <a:t> </a:t>
            </a:r>
            <a:r>
              <a:rPr lang="de-DE" b="1" dirty="0" err="1">
                <a:solidFill>
                  <a:prstClr val="black"/>
                </a:solidFill>
                <a:latin typeface="Gill Sans MT" panose="020B0502020104020203" pitchFamily="34" charset="77"/>
                <a:ea typeface="Wingdings"/>
                <a:cs typeface="Calibri" panose="020F0502020204030204" pitchFamily="34" charset="0"/>
                <a:sym typeface="Wingdings"/>
              </a:rPr>
              <a:t>scalability</a:t>
            </a:r>
            <a:br>
              <a:rPr lang="de-DE" b="1" dirty="0">
                <a:solidFill>
                  <a:prstClr val="black"/>
                </a:solidFill>
                <a:latin typeface="Gill Sans MT" panose="020B0502020104020203" pitchFamily="34" charset="77"/>
                <a:ea typeface="Wingdings"/>
                <a:cs typeface="Calibri" panose="020F0502020204030204" pitchFamily="34" charset="0"/>
                <a:sym typeface="Wingdings"/>
              </a:rPr>
            </a:br>
            <a:r>
              <a:rPr lang="de-DE" b="1" dirty="0">
                <a:solidFill>
                  <a:prstClr val="black"/>
                </a:solidFill>
                <a:latin typeface="Gill Sans MT" panose="020B0502020104020203" pitchFamily="34" charset="77"/>
                <a:ea typeface="Zapf Dingbats"/>
                <a:cs typeface="Calibri" panose="020F0502020204030204" pitchFamily="34" charset="0"/>
                <a:sym typeface="Zapf Dingbats"/>
              </a:rPr>
              <a:t>✓ </a:t>
            </a:r>
            <a:r>
              <a:rPr lang="de-DE" dirty="0" err="1">
                <a:solidFill>
                  <a:prstClr val="black"/>
                </a:solidFill>
                <a:latin typeface="Gill Sans MT" panose="020B0502020104020203" pitchFamily="34" charset="77"/>
                <a:ea typeface="Wingdings"/>
                <a:cs typeface="Calibri" panose="020F0502020204030204" pitchFamily="34" charset="0"/>
                <a:sym typeface="Wingdings"/>
              </a:rPr>
              <a:t>integrated</a:t>
            </a:r>
            <a:r>
              <a:rPr lang="de-DE" dirty="0">
                <a:solidFill>
                  <a:prstClr val="black"/>
                </a:solidFill>
                <a:latin typeface="Gill Sans MT" panose="020B0502020104020203" pitchFamily="34" charset="77"/>
                <a:ea typeface="Wingdings"/>
                <a:cs typeface="Calibri" panose="020F0502020204030204" pitchFamily="34" charset="0"/>
                <a:sym typeface="Wingdings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Gill Sans MT" panose="020B0502020104020203" pitchFamily="34" charset="77"/>
                <a:ea typeface="Wingdings"/>
                <a:cs typeface="Calibri" panose="020F0502020204030204" pitchFamily="34" charset="0"/>
                <a:sym typeface="Wingdings"/>
              </a:rPr>
              <a:t>devices</a:t>
            </a:r>
            <a:endParaRPr lang="de-DE" b="1" dirty="0">
              <a:solidFill>
                <a:prstClr val="black"/>
              </a:solidFill>
              <a:latin typeface="Gill Sans MT" panose="020B0502020104020203" pitchFamily="34" charset="77"/>
              <a:ea typeface="Wingdings"/>
              <a:cs typeface="Calibri" panose="020F0502020204030204" pitchFamily="34" charset="0"/>
              <a:sym typeface="Wingdings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de-DE" dirty="0">
              <a:solidFill>
                <a:prstClr val="black"/>
              </a:solidFill>
              <a:latin typeface="Gill Sans MT" panose="020B0502020104020203" pitchFamily="34" charset="77"/>
              <a:ea typeface="ＭＳ Ｐゴシック" charset="0"/>
              <a:cs typeface="Calibri" panose="020F0502020204030204" pitchFamily="34" charset="0"/>
              <a:sym typeface="Arial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de-DE" b="1" dirty="0" err="1">
                <a:solidFill>
                  <a:srgbClr val="FF0000"/>
                </a:solidFill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photon</a:t>
            </a:r>
            <a:r>
              <a:rPr lang="de-DE" b="1" dirty="0">
                <a:solidFill>
                  <a:srgbClr val="FF0000"/>
                </a:solidFill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-pair </a:t>
            </a:r>
            <a:r>
              <a:rPr lang="de-DE" b="1" dirty="0" err="1">
                <a:solidFill>
                  <a:srgbClr val="FF0000"/>
                </a:solidFill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generation</a:t>
            </a:r>
            <a:br>
              <a:rPr lang="de-DE" b="1" dirty="0">
                <a:solidFill>
                  <a:srgbClr val="FF0000"/>
                </a:solidFill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</a:br>
            <a:r>
              <a:rPr lang="de-DE" b="1" dirty="0">
                <a:solidFill>
                  <a:srgbClr val="FF0000"/>
                </a:solidFill>
                <a:latin typeface="Gill Sans MT" panose="020B0502020104020203" pitchFamily="34" charset="77"/>
                <a:ea typeface="Zapf Dingbats"/>
                <a:cs typeface="Calibri" panose="020F0502020204030204" pitchFamily="34" charset="0"/>
                <a:sym typeface="Zapf Dingbats"/>
              </a:rPr>
              <a:t>✓ </a:t>
            </a:r>
            <a:r>
              <a:rPr lang="de-DE" dirty="0" err="1">
                <a:solidFill>
                  <a:srgbClr val="FF0000"/>
                </a:solidFill>
                <a:latin typeface="Gill Sans MT" panose="020B0502020104020203" pitchFamily="34" charset="77"/>
                <a:ea typeface="Lucida Grande"/>
                <a:cs typeface="Calibri" panose="020F0502020204030204" pitchFamily="34" charset="0"/>
                <a:sym typeface="Wingdings"/>
              </a:rPr>
              <a:t>χ</a:t>
            </a:r>
            <a:r>
              <a:rPr lang="de-DE" baseline="30000" dirty="0">
                <a:solidFill>
                  <a:srgbClr val="FF0000"/>
                </a:solidFill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Wingdings"/>
              </a:rPr>
              <a:t>(2)</a:t>
            </a:r>
            <a:r>
              <a:rPr lang="de-DE" dirty="0">
                <a:solidFill>
                  <a:srgbClr val="FF0000"/>
                </a:solidFill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Wingdings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Wingdings"/>
              </a:rPr>
              <a:t>nonlinearity</a:t>
            </a:r>
            <a:br>
              <a:rPr lang="de-DE" dirty="0">
                <a:solidFill>
                  <a:srgbClr val="FF0000"/>
                </a:solidFill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Wingdings"/>
              </a:rPr>
            </a:br>
            <a:endParaRPr lang="de-DE" dirty="0">
              <a:solidFill>
                <a:srgbClr val="FF0000"/>
              </a:solidFill>
              <a:latin typeface="Gill Sans MT" panose="020B0502020104020203" pitchFamily="34" charset="77"/>
              <a:ea typeface="ＭＳ Ｐゴシック" charset="0"/>
              <a:cs typeface="Calibri" panose="020F0502020204030204" pitchFamily="34" charset="0"/>
              <a:sym typeface="Arial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de-DE" b="1" dirty="0">
                <a:solidFill>
                  <a:srgbClr val="FF0000"/>
                </a:solidFill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fast </a:t>
            </a:r>
            <a:r>
              <a:rPr lang="de-DE" b="1" dirty="0" err="1">
                <a:solidFill>
                  <a:srgbClr val="FF0000"/>
                </a:solidFill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photon</a:t>
            </a:r>
            <a:r>
              <a:rPr lang="de-DE" b="1" dirty="0">
                <a:solidFill>
                  <a:srgbClr val="FF0000"/>
                </a:solidFill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 </a:t>
            </a:r>
            <a:r>
              <a:rPr lang="de-DE" b="1" dirty="0" err="1">
                <a:solidFill>
                  <a:srgbClr val="FF0000"/>
                </a:solidFill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routing</a:t>
            </a:r>
            <a:br>
              <a:rPr lang="de-DE" b="1" dirty="0">
                <a:solidFill>
                  <a:srgbClr val="FF0000"/>
                </a:solidFill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</a:br>
            <a:r>
              <a:rPr lang="de-DE" b="1" dirty="0">
                <a:solidFill>
                  <a:srgbClr val="FF0000"/>
                </a:solidFill>
                <a:latin typeface="Gill Sans MT" panose="020B0502020104020203" pitchFamily="34" charset="77"/>
                <a:ea typeface="Zapf Dingbats"/>
                <a:cs typeface="Calibri" panose="020F0502020204030204" pitchFamily="34" charset="0"/>
                <a:sym typeface="Zapf Dingbats"/>
              </a:rPr>
              <a:t>✓ </a:t>
            </a:r>
            <a:r>
              <a:rPr lang="de-DE" dirty="0">
                <a:solidFill>
                  <a:srgbClr val="FF0000"/>
                </a:solidFill>
                <a:latin typeface="Gill Sans MT" panose="020B0502020104020203" pitchFamily="34" charset="77"/>
                <a:ea typeface="Wingdings"/>
                <a:cs typeface="Calibri" panose="020F0502020204030204" pitchFamily="34" charset="0"/>
                <a:sym typeface="Wingdings"/>
              </a:rPr>
              <a:t>fast </a:t>
            </a:r>
            <a:r>
              <a:rPr lang="de-DE" dirty="0" err="1">
                <a:solidFill>
                  <a:srgbClr val="FF0000"/>
                </a:solidFill>
                <a:latin typeface="Gill Sans MT" panose="020B0502020104020203" pitchFamily="34" charset="77"/>
                <a:ea typeface="Wingdings"/>
                <a:cs typeface="Calibri" panose="020F0502020204030204" pitchFamily="34" charset="0"/>
                <a:sym typeface="Wingdings"/>
              </a:rPr>
              <a:t>electro-optic</a:t>
            </a:r>
            <a:r>
              <a:rPr lang="de-DE" dirty="0">
                <a:solidFill>
                  <a:srgbClr val="FF0000"/>
                </a:solidFill>
                <a:latin typeface="Gill Sans MT" panose="020B0502020104020203" pitchFamily="34" charset="77"/>
                <a:ea typeface="Wingdings"/>
                <a:cs typeface="Calibri" panose="020F0502020204030204" pitchFamily="34" charset="0"/>
                <a:sym typeface="Wingdings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Gill Sans MT" panose="020B0502020104020203" pitchFamily="34" charset="77"/>
                <a:ea typeface="Wingdings"/>
                <a:cs typeface="Calibri" panose="020F0502020204030204" pitchFamily="34" charset="0"/>
                <a:sym typeface="Wingdings"/>
              </a:rPr>
              <a:t>switches</a:t>
            </a:r>
            <a:br>
              <a:rPr lang="de-DE" sz="1600" dirty="0">
                <a:solidFill>
                  <a:prstClr val="black"/>
                </a:solidFill>
                <a:latin typeface="Gill Sans MT" panose="020B0502020104020203" pitchFamily="34" charset="77"/>
                <a:ea typeface="Wingdings"/>
                <a:cs typeface="Arial"/>
                <a:sym typeface="Wingdings"/>
              </a:rPr>
            </a:br>
            <a:endParaRPr lang="de-DE" sz="1600" dirty="0">
              <a:solidFill>
                <a:prstClr val="black"/>
              </a:solidFill>
              <a:latin typeface="Gill Sans MT" panose="020B0502020104020203" pitchFamily="34" charset="77"/>
              <a:ea typeface="Wingdings"/>
              <a:cs typeface="Arial"/>
              <a:sym typeface="Wingdings"/>
            </a:endParaRP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16566173-E4C3-7748-9554-7ACCE72F7409}"/>
              </a:ext>
            </a:extLst>
          </p:cNvPr>
          <p:cNvSpPr txBox="1"/>
          <p:nvPr/>
        </p:nvSpPr>
        <p:spPr>
          <a:xfrm>
            <a:off x="1180408" y="6103283"/>
            <a:ext cx="9526384" cy="461665"/>
          </a:xfrm>
          <a:prstGeom prst="rect">
            <a:avLst/>
          </a:prstGeom>
          <a:solidFill>
            <a:sysClr val="window" lastClr="FFFFFF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C800"/>
              </a:buClr>
              <a:defRPr/>
            </a:pPr>
            <a:r>
              <a:rPr lang="de-DE" sz="2400" dirty="0">
                <a:solidFill>
                  <a:prstClr val="black"/>
                </a:solidFill>
                <a:latin typeface="Gill Sans MT" panose="020B0502020104020203" pitchFamily="34" charset="77"/>
                <a:ea typeface="Wingdings"/>
                <a:cs typeface="Calibri" panose="020F0502020204030204" pitchFamily="34" charset="0"/>
                <a:sym typeface="Wingdings"/>
              </a:rPr>
              <a:t>      </a:t>
            </a:r>
            <a:r>
              <a:rPr lang="de-DE" sz="2400" dirty="0">
                <a:solidFill>
                  <a:srgbClr val="00C800"/>
                </a:solidFill>
                <a:latin typeface="Gill Sans MT" panose="020B0502020104020203" pitchFamily="34" charset="77"/>
                <a:ea typeface="Wingdings"/>
                <a:cs typeface="Calibri" panose="020F0502020204030204" pitchFamily="34" charset="0"/>
                <a:sym typeface="Wingdings"/>
              </a:rPr>
              <a:t> </a:t>
            </a:r>
            <a:r>
              <a:rPr lang="de-DE" sz="2400" dirty="0">
                <a:solidFill>
                  <a:prstClr val="black"/>
                </a:solidFill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Implementation </a:t>
            </a:r>
            <a:r>
              <a:rPr lang="de-DE" sz="2400" dirty="0" err="1">
                <a:solidFill>
                  <a:prstClr val="black"/>
                </a:solidFill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of</a:t>
            </a:r>
            <a:r>
              <a:rPr lang="de-DE" sz="2400" dirty="0">
                <a:solidFill>
                  <a:prstClr val="black"/>
                </a:solidFill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 </a:t>
            </a:r>
            <a:r>
              <a:rPr lang="de-DE" sz="2400" b="1" dirty="0" err="1">
                <a:solidFill>
                  <a:prstClr val="black"/>
                </a:solidFill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complex</a:t>
            </a:r>
            <a:r>
              <a:rPr lang="de-DE" sz="2400" b="1" dirty="0">
                <a:solidFill>
                  <a:prstClr val="black"/>
                </a:solidFill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 </a:t>
            </a:r>
            <a:r>
              <a:rPr lang="de-DE" sz="2400" b="1" dirty="0" err="1">
                <a:solidFill>
                  <a:prstClr val="black"/>
                </a:solidFill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quantum</a:t>
            </a:r>
            <a:r>
              <a:rPr lang="de-DE" sz="2400" b="1" dirty="0">
                <a:solidFill>
                  <a:prstClr val="black"/>
                </a:solidFill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 </a:t>
            </a:r>
            <a:r>
              <a:rPr lang="de-DE" sz="2400" b="1" dirty="0" err="1">
                <a:solidFill>
                  <a:prstClr val="black"/>
                </a:solidFill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circuits</a:t>
            </a:r>
            <a:r>
              <a:rPr lang="de-DE" sz="2400" dirty="0">
                <a:solidFill>
                  <a:prstClr val="black"/>
                </a:solidFill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 on PPLN </a:t>
            </a:r>
            <a:r>
              <a:rPr lang="de-DE" sz="2400" dirty="0" err="1">
                <a:solidFill>
                  <a:prstClr val="black"/>
                </a:solidFill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platform</a:t>
            </a:r>
            <a:endParaRPr lang="de-DE" sz="2400" dirty="0">
              <a:solidFill>
                <a:prstClr val="black"/>
              </a:solidFill>
              <a:latin typeface="Gill Sans MT" panose="020B0502020104020203" pitchFamily="34" charset="77"/>
              <a:ea typeface="ＭＳ Ｐゴシック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45A41C6-4DE9-3E48-AD62-F47E4323CB7A}"/>
              </a:ext>
            </a:extLst>
          </p:cNvPr>
          <p:cNvGrpSpPr/>
          <p:nvPr/>
        </p:nvGrpSpPr>
        <p:grpSpPr>
          <a:xfrm>
            <a:off x="4929321" y="1400878"/>
            <a:ext cx="6375989" cy="4179505"/>
            <a:chOff x="4979196" y="1467378"/>
            <a:chExt cx="6375989" cy="4179505"/>
          </a:xfrm>
        </p:grpSpPr>
        <p:pic>
          <p:nvPicPr>
            <p:cNvPr id="51" name="Bild 7">
              <a:extLst>
                <a:ext uri="{FF2B5EF4-FFF2-40B4-BE49-F238E27FC236}">
                  <a16:creationId xmlns:a16="http://schemas.microsoft.com/office/drawing/2014/main" id="{623DF5C4-A881-6843-801B-FA11B93DD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3326" y="1467378"/>
              <a:ext cx="6191859" cy="41795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8BAC9BFD-31A4-D246-9938-DACA8FFACE3C}"/>
                </a:ext>
              </a:extLst>
            </p:cNvPr>
            <p:cNvSpPr txBox="1"/>
            <p:nvPr/>
          </p:nvSpPr>
          <p:spPr>
            <a:xfrm>
              <a:off x="4979196" y="3264742"/>
              <a:ext cx="1286460" cy="584775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dirty="0">
                  <a:solidFill>
                    <a:prstClr val="black"/>
                  </a:solidFill>
                  <a:latin typeface="Gill Sans MT" panose="020B0502020104020203" pitchFamily="34" charset="77"/>
                  <a:ea typeface="ＭＳ Ｐゴシック" charset="0"/>
                  <a:cs typeface="Calibri" panose="020F0502020204030204" pitchFamily="34" charset="0"/>
                  <a:sym typeface="Arial"/>
                </a:rPr>
                <a:t>Photon-pair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dirty="0" err="1">
                  <a:solidFill>
                    <a:prstClr val="black"/>
                  </a:solidFill>
                  <a:latin typeface="Gill Sans MT" panose="020B0502020104020203" pitchFamily="34" charset="77"/>
                  <a:ea typeface="ＭＳ Ｐゴシック" charset="0"/>
                  <a:cs typeface="Calibri" panose="020F0502020204030204" pitchFamily="34" charset="0"/>
                  <a:sym typeface="Arial"/>
                </a:rPr>
                <a:t>generation</a:t>
              </a:r>
              <a:endParaRPr lang="de-DE" sz="1600" dirty="0">
                <a:solidFill>
                  <a:prstClr val="black"/>
                </a:solidFill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1F07EA2C-3DF3-E644-99F5-552234D243BB}"/>
                </a:ext>
              </a:extLst>
            </p:cNvPr>
            <p:cNvSpPr txBox="1"/>
            <p:nvPr/>
          </p:nvSpPr>
          <p:spPr>
            <a:xfrm>
              <a:off x="8566562" y="2371172"/>
              <a:ext cx="1479354" cy="584775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dirty="0">
                  <a:solidFill>
                    <a:prstClr val="black"/>
                  </a:solidFill>
                  <a:latin typeface="Gill Sans MT" panose="020B0502020104020203" pitchFamily="34" charset="77"/>
                  <a:ea typeface="ＭＳ Ｐゴシック" charset="0"/>
                  <a:cs typeface="Calibri" panose="020F0502020204030204" pitchFamily="34" charset="0"/>
                  <a:sym typeface="Arial"/>
                </a:rPr>
                <a:t>Single-photon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dirty="0" err="1">
                  <a:solidFill>
                    <a:prstClr val="black"/>
                  </a:solidFill>
                  <a:latin typeface="Gill Sans MT" panose="020B0502020104020203" pitchFamily="34" charset="77"/>
                  <a:ea typeface="ＭＳ Ｐゴシック" charset="0"/>
                  <a:cs typeface="Calibri" panose="020F0502020204030204" pitchFamily="34" charset="0"/>
                  <a:sym typeface="Arial"/>
                </a:rPr>
                <a:t>conversion</a:t>
              </a:r>
              <a:endParaRPr lang="de-DE" sz="1600" dirty="0">
                <a:solidFill>
                  <a:prstClr val="black"/>
                </a:solidFill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0CFC425B-E816-F945-9621-4C11BD6B8CC0}"/>
                </a:ext>
              </a:extLst>
            </p:cNvPr>
            <p:cNvSpPr txBox="1"/>
            <p:nvPr/>
          </p:nvSpPr>
          <p:spPr>
            <a:xfrm>
              <a:off x="7018995" y="1783972"/>
              <a:ext cx="1256987" cy="338554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1600" dirty="0">
                  <a:solidFill>
                    <a:prstClr val="black"/>
                  </a:solidFill>
                  <a:latin typeface="Gill Sans MT" panose="020B0502020104020203" pitchFamily="34" charset="77"/>
                  <a:ea typeface="ＭＳ Ｐゴシック" charset="0"/>
                  <a:cs typeface="Calibri" panose="020F0502020204030204" pitchFamily="34" charset="0"/>
                  <a:sym typeface="Arial"/>
                </a:rPr>
                <a:t>Phase-</a:t>
              </a:r>
              <a:r>
                <a:rPr lang="de-DE" sz="1600" dirty="0" err="1">
                  <a:solidFill>
                    <a:prstClr val="black"/>
                  </a:solidFill>
                  <a:latin typeface="Gill Sans MT" panose="020B0502020104020203" pitchFamily="34" charset="77"/>
                  <a:ea typeface="ＭＳ Ｐゴシック" charset="0"/>
                  <a:cs typeface="Calibri" panose="020F0502020204030204" pitchFamily="34" charset="0"/>
                  <a:sym typeface="Arial"/>
                </a:rPr>
                <a:t>shifter</a:t>
              </a:r>
              <a:endParaRPr lang="de-DE" sz="1600" dirty="0">
                <a:solidFill>
                  <a:prstClr val="black"/>
                </a:solidFill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39663B02-E64B-5D42-8917-676D1C9E2DD6}"/>
                </a:ext>
              </a:extLst>
            </p:cNvPr>
            <p:cNvSpPr txBox="1"/>
            <p:nvPr/>
          </p:nvSpPr>
          <p:spPr>
            <a:xfrm>
              <a:off x="7583751" y="4537568"/>
              <a:ext cx="1384461" cy="584775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dirty="0" err="1">
                  <a:solidFill>
                    <a:prstClr val="black"/>
                  </a:solidFill>
                  <a:latin typeface="Gill Sans MT" panose="020B0502020104020203" pitchFamily="34" charset="77"/>
                  <a:ea typeface="ＭＳ Ｐゴシック" charset="0"/>
                  <a:cs typeface="Calibri" panose="020F0502020204030204" pitchFamily="34" charset="0"/>
                  <a:sym typeface="Arial"/>
                </a:rPr>
                <a:t>Polarization</a:t>
              </a:r>
              <a:endParaRPr lang="de-DE" sz="1600" dirty="0">
                <a:solidFill>
                  <a:prstClr val="black"/>
                </a:solidFill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dirty="0" err="1">
                  <a:solidFill>
                    <a:prstClr val="black"/>
                  </a:solidFill>
                  <a:latin typeface="Gill Sans MT" panose="020B0502020104020203" pitchFamily="34" charset="77"/>
                  <a:ea typeface="ＭＳ Ｐゴシック" charset="0"/>
                  <a:cs typeface="Calibri" panose="020F0502020204030204" pitchFamily="34" charset="0"/>
                  <a:sym typeface="Arial"/>
                </a:rPr>
                <a:t>control</a:t>
              </a:r>
              <a:endParaRPr lang="de-DE" sz="1600" dirty="0">
                <a:solidFill>
                  <a:prstClr val="black"/>
                </a:solidFill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7" name="Rectangle 11">
              <a:extLst>
                <a:ext uri="{FF2B5EF4-FFF2-40B4-BE49-F238E27FC236}">
                  <a16:creationId xmlns:a16="http://schemas.microsoft.com/office/drawing/2014/main" id="{CAC38B79-546D-E147-BD42-7D81467D96F1}"/>
                </a:ext>
              </a:extLst>
            </p:cNvPr>
            <p:cNvSpPr/>
            <p:nvPr/>
          </p:nvSpPr>
          <p:spPr>
            <a:xfrm rot="1021755">
              <a:off x="9471956" y="3971573"/>
              <a:ext cx="236219" cy="107097"/>
            </a:xfrm>
            <a:prstGeom prst="rect">
              <a:avLst/>
            </a:prstGeom>
            <a:solidFill>
              <a:srgbClr val="FF993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GB" kern="0">
                <a:solidFill>
                  <a:srgbClr val="FFFFFF"/>
                </a:solidFill>
                <a:latin typeface="Times New Roman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58" name="Rectangle 12">
              <a:extLst>
                <a:ext uri="{FF2B5EF4-FFF2-40B4-BE49-F238E27FC236}">
                  <a16:creationId xmlns:a16="http://schemas.microsoft.com/office/drawing/2014/main" id="{781BE7D4-4A8D-BE40-9EB3-45E52DF72DAC}"/>
                </a:ext>
              </a:extLst>
            </p:cNvPr>
            <p:cNvSpPr/>
            <p:nvPr/>
          </p:nvSpPr>
          <p:spPr>
            <a:xfrm rot="1007730">
              <a:off x="9775197" y="4067394"/>
              <a:ext cx="236219" cy="107097"/>
            </a:xfrm>
            <a:prstGeom prst="rect">
              <a:avLst/>
            </a:prstGeom>
            <a:solidFill>
              <a:srgbClr val="FF993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GB" kern="0">
                <a:solidFill>
                  <a:srgbClr val="FFFFFF"/>
                </a:solidFill>
                <a:latin typeface="Times New Roman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59" name="Rectangle 13">
              <a:extLst>
                <a:ext uri="{FF2B5EF4-FFF2-40B4-BE49-F238E27FC236}">
                  <a16:creationId xmlns:a16="http://schemas.microsoft.com/office/drawing/2014/main" id="{DE0ABB25-6BB9-A746-B86A-06D278C62DD8}"/>
                </a:ext>
              </a:extLst>
            </p:cNvPr>
            <p:cNvSpPr/>
            <p:nvPr/>
          </p:nvSpPr>
          <p:spPr>
            <a:xfrm rot="1011033">
              <a:off x="10087849" y="4172664"/>
              <a:ext cx="236219" cy="107097"/>
            </a:xfrm>
            <a:prstGeom prst="rect">
              <a:avLst/>
            </a:prstGeom>
            <a:solidFill>
              <a:srgbClr val="FF993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GB" kern="0">
                <a:solidFill>
                  <a:srgbClr val="FFFFFF"/>
                </a:solidFill>
                <a:latin typeface="Times New Roman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60" name="Textfeld 9">
              <a:extLst>
                <a:ext uri="{FF2B5EF4-FFF2-40B4-BE49-F238E27FC236}">
                  <a16:creationId xmlns:a16="http://schemas.microsoft.com/office/drawing/2014/main" id="{2983C46E-FB4B-8C49-99A2-D81A6AD425B1}"/>
                </a:ext>
              </a:extLst>
            </p:cNvPr>
            <p:cNvSpPr txBox="1"/>
            <p:nvPr/>
          </p:nvSpPr>
          <p:spPr>
            <a:xfrm>
              <a:off x="10294420" y="3744420"/>
              <a:ext cx="1060765" cy="338554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de-DE" sz="1600" kern="0" dirty="0" err="1">
                  <a:solidFill>
                    <a:prstClr val="black"/>
                  </a:solidFill>
                  <a:latin typeface="Gill Sans MT" panose="020B0502020104020203" pitchFamily="34" charset="77"/>
                  <a:ea typeface="ＭＳ Ｐゴシック" charset="0"/>
                  <a:cs typeface="Calibri" panose="020F0502020204030204" pitchFamily="34" charset="0"/>
                  <a:sym typeface="Arial"/>
                </a:rPr>
                <a:t>Detectors</a:t>
              </a:r>
              <a:endParaRPr lang="en-GB" sz="1600" kern="0" dirty="0">
                <a:solidFill>
                  <a:prstClr val="black"/>
                </a:solidFill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7" name="Grafik 16">
            <a:extLst>
              <a:ext uri="{FF2B5EF4-FFF2-40B4-BE49-F238E27FC236}">
                <a16:creationId xmlns:a16="http://schemas.microsoft.com/office/drawing/2014/main" id="{652417F6-BEF0-804C-A333-31AAFF5D6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226" y="271863"/>
            <a:ext cx="1690829" cy="40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88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6C52D-FB3B-45B0-8A71-0B4AEF695CAC}"/>
              </a:ext>
            </a:extLst>
          </p:cNvPr>
          <p:cNvSpPr/>
          <p:nvPr/>
        </p:nvSpPr>
        <p:spPr>
          <a:xfrm>
            <a:off x="0" y="18864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32E800A-5297-4457-9AEA-2CFE3A01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775" y="214746"/>
            <a:ext cx="8604451" cy="539335"/>
          </a:xfrm>
          <a:noFill/>
        </p:spPr>
        <p:txBody>
          <a:bodyPr>
            <a:normAutofit fontScale="90000"/>
          </a:bodyPr>
          <a:lstStyle/>
          <a:p>
            <a:pPr algn="ctr">
              <a:buSzPts val="1100"/>
            </a:pPr>
            <a:r>
              <a:rPr lang="de-DE" altLang="de-DE" dirty="0" err="1">
                <a:solidFill>
                  <a:schemeClr val="bg1"/>
                </a:solidFill>
                <a:latin typeface="Avant Garde Book BT"/>
                <a:sym typeface="Symbol" pitchFamily="18" charset="2"/>
              </a:rPr>
              <a:t>Parametric</a:t>
            </a:r>
            <a:r>
              <a:rPr lang="de-DE" altLang="de-DE" dirty="0">
                <a:solidFill>
                  <a:schemeClr val="bg1"/>
                </a:solidFill>
                <a:latin typeface="Avant Garde Book BT"/>
                <a:sym typeface="Symbol" pitchFamily="18" charset="2"/>
              </a:rPr>
              <a:t> </a:t>
            </a:r>
            <a:r>
              <a:rPr lang="de-DE" altLang="de-DE" dirty="0" err="1">
                <a:solidFill>
                  <a:schemeClr val="bg1"/>
                </a:solidFill>
                <a:latin typeface="Avant Garde Book BT"/>
                <a:sym typeface="Symbol" pitchFamily="18" charset="2"/>
              </a:rPr>
              <a:t>downconversion</a:t>
            </a:r>
            <a:endParaRPr lang="de-DE" dirty="0">
              <a:solidFill>
                <a:schemeClr val="bg1"/>
              </a:solidFill>
              <a:latin typeface="Gill Sans MT" panose="020B0502020104020203" pitchFamily="34" charset="77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07" name="Text Box 2">
            <a:extLst>
              <a:ext uri="{FF2B5EF4-FFF2-40B4-BE49-F238E27FC236}">
                <a16:creationId xmlns:a16="http://schemas.microsoft.com/office/drawing/2014/main" id="{486673E4-229F-3540-A95A-972A5916A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764" y="3538552"/>
            <a:ext cx="8827770" cy="315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8775" indent="-271463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58775" marR="0" lvl="0" indent="-271463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energy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and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momentum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conservation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 (quasi-phase-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matching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):</a:t>
            </a: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77"/>
              <a:ea typeface="ＭＳ Ｐゴシック" charset="0"/>
              <a:cs typeface="Calibri" panose="020F0502020204030204" pitchFamily="34" charset="0"/>
              <a:sym typeface="Arial"/>
            </a:endParaRPr>
          </a:p>
          <a:p>
            <a:pPr marL="87312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b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</a:br>
            <a:b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</a:br>
            <a:b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</a:b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77"/>
              <a:ea typeface="ＭＳ Ｐゴシック" charset="0"/>
              <a:cs typeface="Calibri" panose="020F0502020204030204" pitchFamily="34" charset="0"/>
              <a:sym typeface="Arial"/>
            </a:endParaRPr>
          </a:p>
          <a:p>
            <a:pPr marL="358775" marR="0" lvl="0" indent="-271463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strong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confinement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of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optical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waves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to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small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cross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sections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over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long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interaction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length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Symbol" pitchFamily="18" charset="2"/>
              </a:rPr>
              <a:t>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 high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efficiency</a:t>
            </a:r>
            <a:b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</a:b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77"/>
              <a:ea typeface="ＭＳ Ｐゴシック" charset="0"/>
              <a:cs typeface="Calibri" panose="020F0502020204030204" pitchFamily="34" charset="0"/>
              <a:sym typeface="Arial"/>
            </a:endParaRPr>
          </a:p>
          <a:p>
            <a:pPr marL="87312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77"/>
              <a:ea typeface="ＭＳ Ｐゴシック" charset="0"/>
              <a:cs typeface="Calibri" panose="020F0502020204030204" pitchFamily="34" charset="0"/>
              <a:sym typeface="Arial"/>
            </a:endParaRPr>
          </a:p>
          <a:p>
            <a:pPr marL="87312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77"/>
              <a:ea typeface="ＭＳ Ｐゴシック" charset="0"/>
              <a:cs typeface="Calibri" panose="020F0502020204030204" pitchFamily="34" charset="0"/>
              <a:sym typeface="Arial"/>
            </a:endParaRPr>
          </a:p>
          <a:p>
            <a:pPr marL="358775" marR="0" lvl="0" indent="-271463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interaction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lengths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up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to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about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90 mm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are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possible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77"/>
              <a:ea typeface="ＭＳ Ｐゴシック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8" name="Rectangle 3">
            <a:extLst>
              <a:ext uri="{FF2B5EF4-FFF2-40B4-BE49-F238E27FC236}">
                <a16:creationId xmlns:a16="http://schemas.microsoft.com/office/drawing/2014/main" id="{4E79E6F9-42E8-BF4A-8D84-C070BD625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4736" y="4129567"/>
            <a:ext cx="1584325" cy="647700"/>
          </a:xfrm>
          <a:prstGeom prst="rect">
            <a:avLst/>
          </a:prstGeom>
          <a:solidFill>
            <a:srgbClr val="FFFFFF"/>
          </a:solidFill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</p:txBody>
      </p:sp>
      <p:sp>
        <p:nvSpPr>
          <p:cNvPr id="109" name="Rectangle 4">
            <a:extLst>
              <a:ext uri="{FF2B5EF4-FFF2-40B4-BE49-F238E27FC236}">
                <a16:creationId xmlns:a16="http://schemas.microsoft.com/office/drawing/2014/main" id="{AC3DF3E2-E27C-864A-BB5C-97B6DD3C5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8561" y="4129567"/>
            <a:ext cx="2305050" cy="647700"/>
          </a:xfrm>
          <a:prstGeom prst="rect">
            <a:avLst/>
          </a:prstGeom>
          <a:solidFill>
            <a:srgbClr val="FFFFFF"/>
          </a:solidFill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</p:txBody>
      </p:sp>
      <p:graphicFrame>
        <p:nvGraphicFramePr>
          <p:cNvPr id="110" name="Object 21">
            <a:extLst>
              <a:ext uri="{FF2B5EF4-FFF2-40B4-BE49-F238E27FC236}">
                <a16:creationId xmlns:a16="http://schemas.microsoft.com/office/drawing/2014/main" id="{85887322-1D5E-9B47-B9E7-26862749EFC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788561" y="4237556"/>
          <a:ext cx="1374775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41" name="Formel" r:id="rId4" imgW="685502" imgH="215806" progId="Equation.3">
                  <p:embed/>
                </p:oleObj>
              </mc:Choice>
              <mc:Fallback>
                <p:oleObj name="Formel" r:id="rId4" imgW="685502" imgH="215806" progId="Equation.3">
                  <p:embed/>
                  <p:pic>
                    <p:nvPicPr>
                      <p:cNvPr id="110" name="Object 21">
                        <a:extLst>
                          <a:ext uri="{FF2B5EF4-FFF2-40B4-BE49-F238E27FC236}">
                            <a16:creationId xmlns:a16="http://schemas.microsoft.com/office/drawing/2014/main" id="{85887322-1D5E-9B47-B9E7-26862749EF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8561" y="4237556"/>
                        <a:ext cx="1374775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" name="Object 22">
            <a:extLst>
              <a:ext uri="{FF2B5EF4-FFF2-40B4-BE49-F238E27FC236}">
                <a16:creationId xmlns:a16="http://schemas.microsoft.com/office/drawing/2014/main" id="{F75F7045-72CE-7E43-AD97-FAFE5170C65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468579" y="4108929"/>
          <a:ext cx="1960562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42" name="Formel" r:id="rId6" imgW="977900" imgH="330200" progId="Equation.3">
                  <p:embed/>
                </p:oleObj>
              </mc:Choice>
              <mc:Fallback>
                <p:oleObj name="Formel" r:id="rId6" imgW="977900" imgH="330200" progId="Equation.3">
                  <p:embed/>
                  <p:pic>
                    <p:nvPicPr>
                      <p:cNvPr id="111" name="Object 22">
                        <a:extLst>
                          <a:ext uri="{FF2B5EF4-FFF2-40B4-BE49-F238E27FC236}">
                            <a16:creationId xmlns:a16="http://schemas.microsoft.com/office/drawing/2014/main" id="{F75F7045-72CE-7E43-AD97-FAFE5170C6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8579" y="4108929"/>
                        <a:ext cx="1960562" cy="66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A1D80C4A-9001-1748-A5E8-4D2B72F6DF20}"/>
              </a:ext>
            </a:extLst>
          </p:cNvPr>
          <p:cNvGrpSpPr/>
          <p:nvPr/>
        </p:nvGrpSpPr>
        <p:grpSpPr>
          <a:xfrm>
            <a:off x="6669866" y="5639980"/>
            <a:ext cx="1584325" cy="576263"/>
            <a:chOff x="2936875" y="5178425"/>
            <a:chExt cx="1584325" cy="576263"/>
          </a:xfrm>
          <a:solidFill>
            <a:srgbClr val="FFFFFF"/>
          </a:solidFill>
        </p:grpSpPr>
        <p:sp>
          <p:nvSpPr>
            <p:cNvPr id="113" name="Rectangle 23">
              <a:extLst>
                <a:ext uri="{FF2B5EF4-FFF2-40B4-BE49-F238E27FC236}">
                  <a16:creationId xmlns:a16="http://schemas.microsoft.com/office/drawing/2014/main" id="{50646FC8-A090-CE4C-BB95-CDBFC1E971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875" y="5178425"/>
              <a:ext cx="1584325" cy="576263"/>
            </a:xfrm>
            <a:prstGeom prst="rect">
              <a:avLst/>
            </a:prstGeom>
            <a:grpFill/>
            <a:ln w="222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endParaRPr>
            </a:p>
          </p:txBody>
        </p:sp>
        <p:graphicFrame>
          <p:nvGraphicFramePr>
            <p:cNvPr id="114" name="Object 24">
              <a:extLst>
                <a:ext uri="{FF2B5EF4-FFF2-40B4-BE49-F238E27FC236}">
                  <a16:creationId xmlns:a16="http://schemas.microsoft.com/office/drawing/2014/main" id="{FA665062-7D34-0946-8681-CAA16482CECB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3060700" y="5249863"/>
            <a:ext cx="1374775" cy="484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43" name="Formel" r:id="rId8" imgW="685800" imgH="241300" progId="Equation.3">
                    <p:embed/>
                  </p:oleObj>
                </mc:Choice>
                <mc:Fallback>
                  <p:oleObj name="Formel" r:id="rId8" imgW="685800" imgH="241300" progId="Equation.3">
                    <p:embed/>
                    <p:pic>
                      <p:nvPicPr>
                        <p:cNvPr id="114" name="Object 24">
                          <a:extLst>
                            <a:ext uri="{FF2B5EF4-FFF2-40B4-BE49-F238E27FC236}">
                              <a16:creationId xmlns:a16="http://schemas.microsoft.com/office/drawing/2014/main" id="{FA665062-7D34-0946-8681-CAA16482CEC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60700" y="5249863"/>
                          <a:ext cx="1374775" cy="4841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5" name="Text Box 27">
            <a:extLst>
              <a:ext uri="{FF2B5EF4-FFF2-40B4-BE49-F238E27FC236}">
                <a16:creationId xmlns:a16="http://schemas.microsoft.com/office/drawing/2014/main" id="{BA695549-92B8-BE42-929A-6F6C326E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125" y="1127361"/>
            <a:ext cx="87162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8775" indent="-271463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87312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PDC in PPLN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ＭＳ Ｐゴシック" charset="0"/>
                <a:cs typeface="Calibri" panose="020F0502020204030204" pitchFamily="34" charset="0"/>
                <a:sym typeface="Arial"/>
              </a:rPr>
              <a:t>waveguides</a:t>
            </a:r>
            <a:endParaRPr kumimoji="0" lang="de-DE" alt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77"/>
              <a:ea typeface="ＭＳ Ｐゴシック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16" name="Gruppieren 115">
            <a:extLst>
              <a:ext uri="{FF2B5EF4-FFF2-40B4-BE49-F238E27FC236}">
                <a16:creationId xmlns:a16="http://schemas.microsoft.com/office/drawing/2014/main" id="{5214EBB7-2ECF-7047-93CC-7CF5F794181A}"/>
              </a:ext>
            </a:extLst>
          </p:cNvPr>
          <p:cNvGrpSpPr/>
          <p:nvPr/>
        </p:nvGrpSpPr>
        <p:grpSpPr>
          <a:xfrm>
            <a:off x="2480976" y="1699181"/>
            <a:ext cx="7245708" cy="1328483"/>
            <a:chOff x="961106" y="1146175"/>
            <a:chExt cx="6439300" cy="1312863"/>
          </a:xfrm>
        </p:grpSpPr>
        <p:grpSp>
          <p:nvGrpSpPr>
            <p:cNvPr id="117" name="Group 7">
              <a:extLst>
                <a:ext uri="{FF2B5EF4-FFF2-40B4-BE49-F238E27FC236}">
                  <a16:creationId xmlns:a16="http://schemas.microsoft.com/office/drawing/2014/main" id="{3C7AAB34-B021-6F44-A3E5-2582B78348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52855" y="1146175"/>
              <a:ext cx="5692775" cy="1312863"/>
              <a:chOff x="657" y="845"/>
              <a:chExt cx="3586" cy="827"/>
            </a:xfrm>
          </p:grpSpPr>
          <p:graphicFrame>
            <p:nvGraphicFramePr>
              <p:cNvPr id="121" name="Object 8">
                <a:extLst>
                  <a:ext uri="{FF2B5EF4-FFF2-40B4-BE49-F238E27FC236}">
                    <a16:creationId xmlns:a16="http://schemas.microsoft.com/office/drawing/2014/main" id="{6CDFD23F-2DCC-5446-90DC-18D4302262BD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208" y="1035"/>
              <a:ext cx="2496" cy="6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7144" name="CorelDRAW" r:id="rId10" imgW="4322064" imgH="1100328" progId="CorelDRAW.Graphic.11">
                      <p:embed/>
                    </p:oleObj>
                  </mc:Choice>
                  <mc:Fallback>
                    <p:oleObj name="CorelDRAW" r:id="rId10" imgW="4322064" imgH="1100328" progId="CorelDRAW.Graphic.11">
                      <p:embed/>
                      <p:pic>
                        <p:nvPicPr>
                          <p:cNvPr id="121" name="Object 8">
                            <a:extLst>
                              <a:ext uri="{FF2B5EF4-FFF2-40B4-BE49-F238E27FC236}">
                                <a16:creationId xmlns:a16="http://schemas.microsoft.com/office/drawing/2014/main" id="{6CDFD23F-2DCC-5446-90DC-18D4302262BD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08" y="1035"/>
                            <a:ext cx="2496" cy="63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2" name="Text Box 9">
                <a:extLst>
                  <a:ext uri="{FF2B5EF4-FFF2-40B4-BE49-F238E27FC236}">
                    <a16:creationId xmlns:a16="http://schemas.microsoft.com/office/drawing/2014/main" id="{94F1CBB3-2262-0F4B-9E2E-32FCC13BBB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7" y="981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altLang="de-DE" sz="1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  <a:sym typeface="Arial"/>
                </a:endParaRPr>
              </a:p>
            </p:txBody>
          </p:sp>
          <p:sp>
            <p:nvSpPr>
              <p:cNvPr id="123" name="Line 10">
                <a:extLst>
                  <a:ext uri="{FF2B5EF4-FFF2-40B4-BE49-F238E27FC236}">
                    <a16:creationId xmlns:a16="http://schemas.microsoft.com/office/drawing/2014/main" id="{578CC022-60BA-AB44-BB01-8DE7D28035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5" y="1338"/>
                <a:ext cx="816" cy="0"/>
              </a:xfrm>
              <a:prstGeom prst="line">
                <a:avLst/>
              </a:prstGeom>
              <a:noFill/>
              <a:ln w="38100">
                <a:solidFill>
                  <a:srgbClr val="0000C8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charset="0"/>
                  <a:ea typeface="ＭＳ Ｐゴシック" charset="0"/>
                  <a:cs typeface="ＭＳ Ｐゴシック" charset="0"/>
                  <a:sym typeface="Arial"/>
                </a:endParaRPr>
              </a:p>
            </p:txBody>
          </p:sp>
          <p:sp>
            <p:nvSpPr>
              <p:cNvPr id="124" name="Line 11">
                <a:extLst>
                  <a:ext uri="{FF2B5EF4-FFF2-40B4-BE49-F238E27FC236}">
                    <a16:creationId xmlns:a16="http://schemas.microsoft.com/office/drawing/2014/main" id="{0A196195-2E2E-5D4F-B9F2-52C5D26DC3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8" y="1312"/>
                <a:ext cx="333" cy="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charset="0"/>
                  <a:ea typeface="ＭＳ Ｐゴシック" charset="0"/>
                  <a:cs typeface="ＭＳ Ｐゴシック" charset="0"/>
                  <a:sym typeface="Arial"/>
                </a:endParaRPr>
              </a:p>
            </p:txBody>
          </p:sp>
          <p:sp>
            <p:nvSpPr>
              <p:cNvPr id="125" name="Line 12">
                <a:extLst>
                  <a:ext uri="{FF2B5EF4-FFF2-40B4-BE49-F238E27FC236}">
                    <a16:creationId xmlns:a16="http://schemas.microsoft.com/office/drawing/2014/main" id="{19007A8B-6BFA-5146-983E-09B3366381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24" y="1400"/>
                <a:ext cx="362" cy="1"/>
              </a:xfrm>
              <a:prstGeom prst="line">
                <a:avLst/>
              </a:prstGeom>
              <a:noFill/>
              <a:ln w="38100">
                <a:solidFill>
                  <a:srgbClr val="3399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charset="0"/>
                  <a:ea typeface="ＭＳ Ｐゴシック" charset="0"/>
                  <a:cs typeface="ＭＳ Ｐゴシック" charset="0"/>
                  <a:sym typeface="Arial"/>
                </a:endParaRPr>
              </a:p>
            </p:txBody>
          </p:sp>
          <p:sp>
            <p:nvSpPr>
              <p:cNvPr id="126" name="Text Box 13">
                <a:extLst>
                  <a:ext uri="{FF2B5EF4-FFF2-40B4-BE49-F238E27FC236}">
                    <a16:creationId xmlns:a16="http://schemas.microsoft.com/office/drawing/2014/main" id="{6EA3550A-8095-484C-99FC-B5097547F9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8" y="1163"/>
                <a:ext cx="355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  <a:sym typeface="Arial"/>
                  </a:rPr>
                  <a:t>pump</a:t>
                </a:r>
              </a:p>
            </p:txBody>
          </p:sp>
          <p:sp>
            <p:nvSpPr>
              <p:cNvPr id="127" name="Line 14">
                <a:extLst>
                  <a:ext uri="{FF2B5EF4-FFF2-40B4-BE49-F238E27FC236}">
                    <a16:creationId xmlns:a16="http://schemas.microsoft.com/office/drawing/2014/main" id="{F1A28C48-8FC5-8E40-A76B-CEEED132C4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1480"/>
                <a:ext cx="816" cy="0"/>
              </a:xfrm>
              <a:prstGeom prst="line">
                <a:avLst/>
              </a:prstGeom>
              <a:noFill/>
              <a:ln w="38100">
                <a:solidFill>
                  <a:srgbClr val="C8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charset="0"/>
                  <a:ea typeface="ＭＳ Ｐゴシック" charset="0"/>
                  <a:cs typeface="ＭＳ Ｐゴシック" charset="0"/>
                  <a:sym typeface="Arial"/>
                </a:endParaRPr>
              </a:p>
            </p:txBody>
          </p:sp>
          <p:sp>
            <p:nvSpPr>
              <p:cNvPr id="128" name="Text Box 15">
                <a:extLst>
                  <a:ext uri="{FF2B5EF4-FFF2-40B4-BE49-F238E27FC236}">
                    <a16:creationId xmlns:a16="http://schemas.microsoft.com/office/drawing/2014/main" id="{5B8B456B-401F-C14F-856E-B8710BC0CD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78" y="1207"/>
                <a:ext cx="365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  <a:sym typeface="Arial"/>
                  </a:rPr>
                  <a:t>signal</a:t>
                </a:r>
              </a:p>
            </p:txBody>
          </p:sp>
          <p:sp>
            <p:nvSpPr>
              <p:cNvPr id="129" name="Text Box 16">
                <a:extLst>
                  <a:ext uri="{FF2B5EF4-FFF2-40B4-BE49-F238E27FC236}">
                    <a16:creationId xmlns:a16="http://schemas.microsoft.com/office/drawing/2014/main" id="{18BB4EE1-C9BC-6042-AFD4-9A05303918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70" y="1304"/>
                <a:ext cx="296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  <a:sym typeface="Arial"/>
                  </a:rPr>
                  <a:t>idler</a:t>
                </a:r>
              </a:p>
            </p:txBody>
          </p:sp>
          <p:sp>
            <p:nvSpPr>
              <p:cNvPr id="130" name="Rectangle 17">
                <a:extLst>
                  <a:ext uri="{FF2B5EF4-FFF2-40B4-BE49-F238E27FC236}">
                    <a16:creationId xmlns:a16="http://schemas.microsoft.com/office/drawing/2014/main" id="{C5180353-39C9-1849-9868-09BC341FB0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2" y="1055"/>
                <a:ext cx="272" cy="91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altLang="de-DE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  <a:sym typeface="Arial"/>
                </a:endParaRPr>
              </a:p>
            </p:txBody>
          </p:sp>
          <p:sp>
            <p:nvSpPr>
              <p:cNvPr id="131" name="Text Box 18">
                <a:extLst>
                  <a:ext uri="{FF2B5EF4-FFF2-40B4-BE49-F238E27FC236}">
                    <a16:creationId xmlns:a16="http://schemas.microsoft.com/office/drawing/2014/main" id="{97F71E5A-3E20-3B4A-B2C0-FCC414BEF0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85" y="951"/>
                <a:ext cx="215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itchFamily="18" charset="2"/>
                    <a:ea typeface="ＭＳ Ｐゴシック" charset="0"/>
                    <a:cs typeface="Arial" charset="0"/>
                    <a:sym typeface="Arial"/>
                  </a:rPr>
                  <a:t>L</a:t>
                </a:r>
              </a:p>
            </p:txBody>
          </p:sp>
          <p:sp>
            <p:nvSpPr>
              <p:cNvPr id="132" name="Text Box 19">
                <a:extLst>
                  <a:ext uri="{FF2B5EF4-FFF2-40B4-BE49-F238E27FC236}">
                    <a16:creationId xmlns:a16="http://schemas.microsoft.com/office/drawing/2014/main" id="{01541657-8CE4-4542-B3C7-FE27121D51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16" y="845"/>
                <a:ext cx="650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  <a:sym typeface="Arial"/>
                  </a:rPr>
                  <a:t>waveguide</a:t>
                </a:r>
              </a:p>
            </p:txBody>
          </p:sp>
          <p:sp>
            <p:nvSpPr>
              <p:cNvPr id="133" name="Line 20">
                <a:extLst>
                  <a:ext uri="{FF2B5EF4-FFF2-40B4-BE49-F238E27FC236}">
                    <a16:creationId xmlns:a16="http://schemas.microsoft.com/office/drawing/2014/main" id="{B20D710B-7E3E-2B47-BA82-0F5C8451B9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41" y="1026"/>
                <a:ext cx="315" cy="307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charset="0"/>
                  <a:ea typeface="ＭＳ Ｐゴシック" charset="0"/>
                  <a:cs typeface="ＭＳ Ｐゴシック" charset="0"/>
                  <a:sym typeface="Arial"/>
                </a:endParaRPr>
              </a:p>
            </p:txBody>
          </p:sp>
        </p:grp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B4A8B59E-3EEC-FE48-A4DE-97EF5BA92F95}"/>
                </a:ext>
              </a:extLst>
            </p:cNvPr>
            <p:cNvSpPr/>
            <p:nvPr/>
          </p:nvSpPr>
          <p:spPr>
            <a:xfrm rot="20030683">
              <a:off x="6985419" y="1816775"/>
              <a:ext cx="239842" cy="254001"/>
            </a:xfrm>
            <a:prstGeom prst="ellipse">
              <a:avLst/>
            </a:prstGeom>
            <a:gradFill rotWithShape="1">
              <a:gsLst>
                <a:gs pos="12000">
                  <a:srgbClr val="C80000">
                    <a:lumMod val="0"/>
                    <a:lumOff val="100000"/>
                  </a:srgbClr>
                </a:gs>
                <a:gs pos="100000">
                  <a:srgbClr val="C80000">
                    <a:lumMod val="60000"/>
                    <a:lumOff val="40000"/>
                  </a:srgbClr>
                </a:gs>
              </a:gsLst>
              <a:path path="circle">
                <a:fillToRect l="50000" t="-80000" r="50000" b="180000"/>
              </a:path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7753B2DB-081F-C04C-93E8-9061658E2442}"/>
                </a:ext>
              </a:extLst>
            </p:cNvPr>
            <p:cNvSpPr/>
            <p:nvPr/>
          </p:nvSpPr>
          <p:spPr>
            <a:xfrm rot="20030683">
              <a:off x="7160564" y="2029865"/>
              <a:ext cx="239842" cy="254001"/>
            </a:xfrm>
            <a:prstGeom prst="ellipse">
              <a:avLst/>
            </a:prstGeom>
            <a:gradFill rotWithShape="1">
              <a:gsLst>
                <a:gs pos="12000">
                  <a:srgbClr val="C80000">
                    <a:lumMod val="0"/>
                    <a:lumOff val="100000"/>
                  </a:srgbClr>
                </a:gs>
                <a:gs pos="100000">
                  <a:srgbClr val="C80000">
                    <a:lumMod val="75000"/>
                  </a:srgbClr>
                </a:gs>
              </a:gsLst>
              <a:path path="circle">
                <a:fillToRect l="50000" t="-80000" r="50000" b="180000"/>
              </a:path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A8F7F1A5-EC61-C84C-A616-816F43502880}"/>
                </a:ext>
              </a:extLst>
            </p:cNvPr>
            <p:cNvSpPr/>
            <p:nvPr/>
          </p:nvSpPr>
          <p:spPr>
            <a:xfrm rot="20030683">
              <a:off x="961106" y="1785275"/>
              <a:ext cx="239842" cy="254001"/>
            </a:xfrm>
            <a:prstGeom prst="ellipse">
              <a:avLst/>
            </a:prstGeom>
            <a:gradFill rotWithShape="1">
              <a:gsLst>
                <a:gs pos="12000">
                  <a:srgbClr val="C80000">
                    <a:lumMod val="0"/>
                    <a:lumOff val="100000"/>
                  </a:srgbClr>
                </a:gs>
                <a:gs pos="100000">
                  <a:srgbClr val="0000C8"/>
                </a:gs>
              </a:gsLst>
              <a:path path="circle">
                <a:fillToRect l="50000" t="-80000" r="50000" b="180000"/>
              </a:path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1" name="Grafik 30">
            <a:extLst>
              <a:ext uri="{FF2B5EF4-FFF2-40B4-BE49-F238E27FC236}">
                <a16:creationId xmlns:a16="http://schemas.microsoft.com/office/drawing/2014/main" id="{64500B86-F67F-8442-9A5A-31F0A65DD0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226" y="271863"/>
            <a:ext cx="1690829" cy="40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76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6C52D-FB3B-45B0-8A71-0B4AEF695CAC}"/>
              </a:ext>
            </a:extLst>
          </p:cNvPr>
          <p:cNvSpPr/>
          <p:nvPr/>
        </p:nvSpPr>
        <p:spPr>
          <a:xfrm>
            <a:off x="0" y="18864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32E800A-5297-4457-9AEA-2CFE3A01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775" y="214746"/>
            <a:ext cx="8604451" cy="539335"/>
          </a:xfrm>
          <a:noFill/>
        </p:spPr>
        <p:txBody>
          <a:bodyPr>
            <a:normAutofit fontScale="90000"/>
          </a:bodyPr>
          <a:lstStyle/>
          <a:p>
            <a:pPr algn="ctr">
              <a:buSzPts val="1100"/>
            </a:pPr>
            <a:r>
              <a:rPr lang="de-DE" altLang="de-DE" dirty="0">
                <a:solidFill>
                  <a:schemeClr val="bg1"/>
                </a:solidFill>
                <a:latin typeface="Avant Garde Book BT"/>
                <a:sym typeface="Symbol" pitchFamily="18" charset="2"/>
              </a:rPr>
              <a:t>Technology</a:t>
            </a:r>
            <a:endParaRPr lang="de-DE" dirty="0">
              <a:solidFill>
                <a:schemeClr val="bg1"/>
              </a:solidFill>
              <a:latin typeface="Gill Sans MT" panose="020B0502020104020203" pitchFamily="34" charset="77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CA40C217-B90B-F341-A43C-3795BAED1B26}"/>
              </a:ext>
            </a:extLst>
          </p:cNvPr>
          <p:cNvSpPr txBox="1"/>
          <p:nvPr/>
        </p:nvSpPr>
        <p:spPr>
          <a:xfrm>
            <a:off x="568315" y="4960394"/>
            <a:ext cx="46123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mode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matching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and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confinement</a:t>
            </a:r>
            <a:b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</a:b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     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Zapf Dingbats"/>
                <a:cs typeface="Avant Garde Book BT"/>
                <a:sym typeface="Zapf Dingbats"/>
              </a:rPr>
              <a:t>✓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 TE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and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 TM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guiding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77"/>
              <a:ea typeface="Wingdings"/>
              <a:cs typeface="Avant Garde Book BT"/>
              <a:sym typeface="Wingding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Zapf Dingbats"/>
                <a:cs typeface="Avant Garde Book BT"/>
                <a:sym typeface="Zapf Dingbats"/>
              </a:rPr>
              <a:t>      ✓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 high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nonlinear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conversion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efficiency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77"/>
              <a:ea typeface="Wingdings"/>
              <a:cs typeface="Avant Garde Book BT"/>
              <a:sym typeface="Wingding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Zapf Dingbats"/>
                <a:cs typeface="Avant Garde Book BT"/>
                <a:sym typeface="Zapf Dingbats"/>
              </a:rPr>
              <a:t>     ✓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 high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coupling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efficiency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to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fibers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Avant Garde Book BT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Tx/>
              <a:buFont typeface="Wingdings" charset="2"/>
              <a:buChar char="§"/>
              <a:tabLst/>
              <a:defRPr/>
            </a:pPr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Avant Garde Book B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low-loss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waveguides</a:t>
            </a:r>
            <a:b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</a:b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     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Zapf Dingbats"/>
                <a:cs typeface="Avant Garde Book BT"/>
                <a:sym typeface="Zapf Dingbats"/>
              </a:rPr>
              <a:t>✓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 down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to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0.03 dB/cm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C0F8BBE2-6E13-3341-B19B-F4837955A199}"/>
              </a:ext>
            </a:extLst>
          </p:cNvPr>
          <p:cNvSpPr txBox="1"/>
          <p:nvPr/>
        </p:nvSpPr>
        <p:spPr>
          <a:xfrm>
            <a:off x="5206297" y="4967788"/>
            <a:ext cx="36717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quasi-phasematching</a:t>
            </a:r>
            <a:b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</a:b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    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Zapf Dingbats"/>
                <a:cs typeface="Avant Garde Book BT"/>
                <a:sym typeface="Zapf Dingbats"/>
              </a:rPr>
              <a:t>✓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tunable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wavelengths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77"/>
              <a:ea typeface="Wingdings"/>
              <a:cs typeface="Avant Garde Book BT"/>
              <a:sym typeface="Wingding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Zapf Dingbats"/>
                <a:cs typeface="Avant Garde Book BT"/>
                <a:sym typeface="Zapf Dingbats"/>
              </a:rPr>
              <a:t>     ✓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long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interaction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length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77"/>
              <a:ea typeface="Wingdings"/>
              <a:cs typeface="Avant Garde Book BT"/>
              <a:sym typeface="Wingding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Zapf Dingbats"/>
                <a:cs typeface="Avant Garde Book BT"/>
                <a:sym typeface="Zapf Dingbats"/>
              </a:rPr>
              <a:t>     ✓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 Type I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and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 Type II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processes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77"/>
              <a:ea typeface="Wingdings"/>
              <a:cs typeface="Avant Garde Book BT"/>
              <a:sym typeface="Wingding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Tx/>
              <a:buFont typeface="Wingdings" charset="2"/>
              <a:buChar char="§"/>
              <a:tabLst/>
              <a:defRPr/>
            </a:pPr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Avant Garde Book B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small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poling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periods</a:t>
            </a:r>
            <a:b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</a:b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     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Zapf Dingbats"/>
                <a:cs typeface="Avant Garde Book BT"/>
                <a:sym typeface="Zapf Dingbats"/>
              </a:rPr>
              <a:t>✓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 down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to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77"/>
                <a:ea typeface="Wingdings"/>
                <a:cs typeface="Avant Garde Book BT"/>
                <a:sym typeface="Wingdings"/>
              </a:rPr>
              <a:t>&lt; 2 µm</a:t>
            </a:r>
          </a:p>
        </p:txBody>
      </p:sp>
      <p:pic>
        <p:nvPicPr>
          <p:cNvPr id="33" name="Grafik 32" descr="process_steps_poling1.png">
            <a:extLst>
              <a:ext uri="{FF2B5EF4-FFF2-40B4-BE49-F238E27FC236}">
                <a16:creationId xmlns:a16="http://schemas.microsoft.com/office/drawing/2014/main" id="{345BE5B8-C260-3043-BF26-1B191804BD9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39944" y="1953246"/>
            <a:ext cx="1355404" cy="540060"/>
          </a:xfrm>
          <a:prstGeom prst="rect">
            <a:avLst/>
          </a:prstGeom>
        </p:spPr>
      </p:pic>
      <p:pic>
        <p:nvPicPr>
          <p:cNvPr id="34" name="Grafik 33" descr="process_steps_poling2.png">
            <a:extLst>
              <a:ext uri="{FF2B5EF4-FFF2-40B4-BE49-F238E27FC236}">
                <a16:creationId xmlns:a16="http://schemas.microsoft.com/office/drawing/2014/main" id="{C2FA6E0F-2071-2A44-9789-1EDD35324BF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31001" y="2601378"/>
            <a:ext cx="1355404" cy="540060"/>
          </a:xfrm>
          <a:prstGeom prst="rect">
            <a:avLst/>
          </a:prstGeom>
        </p:spPr>
      </p:pic>
      <p:pic>
        <p:nvPicPr>
          <p:cNvPr id="35" name="Grafik 34" descr="process_steps_poling3.png">
            <a:extLst>
              <a:ext uri="{FF2B5EF4-FFF2-40B4-BE49-F238E27FC236}">
                <a16:creationId xmlns:a16="http://schemas.microsoft.com/office/drawing/2014/main" id="{252D4113-D49B-3746-93D7-FBEB363029D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78025" y="3285394"/>
            <a:ext cx="1408258" cy="540060"/>
          </a:xfrm>
          <a:prstGeom prst="rect">
            <a:avLst/>
          </a:prstGeom>
        </p:spPr>
      </p:pic>
      <p:pic>
        <p:nvPicPr>
          <p:cNvPr id="36" name="Grafik 35" descr="process_steps_poling4.png">
            <a:extLst>
              <a:ext uri="{FF2B5EF4-FFF2-40B4-BE49-F238E27FC236}">
                <a16:creationId xmlns:a16="http://schemas.microsoft.com/office/drawing/2014/main" id="{D92B6477-C768-494D-897C-59BE254B7D7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09973" y="3933466"/>
            <a:ext cx="1408258" cy="540060"/>
          </a:xfrm>
          <a:prstGeom prst="rect">
            <a:avLst/>
          </a:prstGeom>
        </p:spPr>
      </p:pic>
      <p:pic>
        <p:nvPicPr>
          <p:cNvPr id="37" name="Grafik 36" descr="process_steps_wg1.png">
            <a:extLst>
              <a:ext uri="{FF2B5EF4-FFF2-40B4-BE49-F238E27FC236}">
                <a16:creationId xmlns:a16="http://schemas.microsoft.com/office/drawing/2014/main" id="{E68E9819-06C2-4648-8C9C-1D87144F0FA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01852" y="2027350"/>
            <a:ext cx="1241824" cy="540000"/>
          </a:xfrm>
          <a:prstGeom prst="rect">
            <a:avLst/>
          </a:prstGeom>
        </p:spPr>
      </p:pic>
      <p:pic>
        <p:nvPicPr>
          <p:cNvPr id="38" name="Grafik 37" descr="process_steps_wg2.png">
            <a:extLst>
              <a:ext uri="{FF2B5EF4-FFF2-40B4-BE49-F238E27FC236}">
                <a16:creationId xmlns:a16="http://schemas.microsoft.com/office/drawing/2014/main" id="{808E46D8-A29A-DA42-8D04-25A52596830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13060" y="2675482"/>
            <a:ext cx="1358183" cy="540000"/>
          </a:xfrm>
          <a:prstGeom prst="rect">
            <a:avLst/>
          </a:prstGeom>
        </p:spPr>
      </p:pic>
      <p:pic>
        <p:nvPicPr>
          <p:cNvPr id="39" name="Grafik 38" descr="process_steps_wg3.png">
            <a:extLst>
              <a:ext uri="{FF2B5EF4-FFF2-40B4-BE49-F238E27FC236}">
                <a16:creationId xmlns:a16="http://schemas.microsoft.com/office/drawing/2014/main" id="{D765F3ED-6632-E148-9B80-58372AB4BDC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67506" y="3323494"/>
            <a:ext cx="1407793" cy="540000"/>
          </a:xfrm>
          <a:prstGeom prst="rect">
            <a:avLst/>
          </a:prstGeom>
        </p:spPr>
      </p:pic>
      <p:pic>
        <p:nvPicPr>
          <p:cNvPr id="40" name="Grafik 39" descr="process_steps_wg4.png">
            <a:extLst>
              <a:ext uri="{FF2B5EF4-FFF2-40B4-BE49-F238E27FC236}">
                <a16:creationId xmlns:a16="http://schemas.microsoft.com/office/drawing/2014/main" id="{C5A0966F-2035-5E45-81A8-C723CAA4D20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34903" y="3971626"/>
            <a:ext cx="1876500" cy="540000"/>
          </a:xfrm>
          <a:prstGeom prst="rect">
            <a:avLst/>
          </a:prstGeom>
        </p:spPr>
      </p:pic>
      <p:sp>
        <p:nvSpPr>
          <p:cNvPr id="41" name="Textfeld 40">
            <a:extLst>
              <a:ext uri="{FF2B5EF4-FFF2-40B4-BE49-F238E27FC236}">
                <a16:creationId xmlns:a16="http://schemas.microsoft.com/office/drawing/2014/main" id="{92819ADF-CBCE-4346-B846-3FBB18B3B906}"/>
              </a:ext>
            </a:extLst>
          </p:cNvPr>
          <p:cNvSpPr txBox="1"/>
          <p:nvPr/>
        </p:nvSpPr>
        <p:spPr>
          <a:xfrm>
            <a:off x="673056" y="976946"/>
            <a:ext cx="28559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Titanium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-indiffused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waveguide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fabrication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Avant Garde Book BT"/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4AF77B10-6A7F-4C49-B640-EA0DFCFA4E25}"/>
              </a:ext>
            </a:extLst>
          </p:cNvPr>
          <p:cNvSpPr txBox="1"/>
          <p:nvPr/>
        </p:nvSpPr>
        <p:spPr>
          <a:xfrm>
            <a:off x="7750974" y="1187663"/>
            <a:ext cx="341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Periodic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domain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inversion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Avant Garde Book BT"/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74B21C8B-D99F-E442-AEF5-19187F1E300E}"/>
              </a:ext>
            </a:extLst>
          </p:cNvPr>
          <p:cNvSpPr txBox="1"/>
          <p:nvPr/>
        </p:nvSpPr>
        <p:spPr>
          <a:xfrm>
            <a:off x="2921683" y="1974491"/>
            <a:ext cx="22589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Titanium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deposition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and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photoresist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coating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Avant Garde Book BT"/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0617A6C4-4B82-E14B-9F52-5D61FD43B041}"/>
              </a:ext>
            </a:extLst>
          </p:cNvPr>
          <p:cNvSpPr txBox="1"/>
          <p:nvPr/>
        </p:nvSpPr>
        <p:spPr>
          <a:xfrm>
            <a:off x="3425739" y="2622563"/>
            <a:ext cx="17167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Photolithographic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patterning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Avant Garde Book BT"/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9CA43855-9327-1947-8803-9F101B0524FF}"/>
              </a:ext>
            </a:extLst>
          </p:cNvPr>
          <p:cNvSpPr txBox="1"/>
          <p:nvPr/>
        </p:nvSpPr>
        <p:spPr>
          <a:xfrm>
            <a:off x="3916710" y="3270635"/>
            <a:ext cx="1859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Ti-etching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and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photoresist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removal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Avant Garde Book BT"/>
            </a:endParaRP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6BD2A22B-71D5-6E44-8671-B635EE85E577}"/>
              </a:ext>
            </a:extLst>
          </p:cNvPr>
          <p:cNvSpPr txBox="1"/>
          <p:nvPr/>
        </p:nvSpPr>
        <p:spPr>
          <a:xfrm>
            <a:off x="1546515" y="4115582"/>
            <a:ext cx="1260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Ti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-indiffusion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30382D56-0F38-B24C-BDA8-F17E8C5E3FA3}"/>
              </a:ext>
            </a:extLst>
          </p:cNvPr>
          <p:cNvSpPr txBox="1"/>
          <p:nvPr/>
        </p:nvSpPr>
        <p:spPr>
          <a:xfrm>
            <a:off x="7620000" y="2134136"/>
            <a:ext cx="21070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Photoresist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coating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Avant Garde Book BT"/>
            </a:endParaRP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BFCAE986-C64D-4548-9AF8-4EDEA1991AAD}"/>
              </a:ext>
            </a:extLst>
          </p:cNvPr>
          <p:cNvSpPr txBox="1"/>
          <p:nvPr/>
        </p:nvSpPr>
        <p:spPr>
          <a:xfrm>
            <a:off x="7459753" y="2637382"/>
            <a:ext cx="1907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Photolithographic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patterning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Avant Garde Book BT"/>
            </a:endParaRP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55992A54-FF45-0840-A6AB-B7667284CF86}"/>
              </a:ext>
            </a:extLst>
          </p:cNvPr>
          <p:cNvSpPr txBox="1"/>
          <p:nvPr/>
        </p:nvSpPr>
        <p:spPr>
          <a:xfrm>
            <a:off x="6650940" y="3321398"/>
            <a:ext cx="2212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Domain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growth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under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Avant Garde Book B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pulsed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 HV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application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Avant Garde Book BT"/>
            </a:endParaRP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DEA11E58-7A06-554C-ACE9-35CD86F35C94}"/>
              </a:ext>
            </a:extLst>
          </p:cNvPr>
          <p:cNvSpPr txBox="1"/>
          <p:nvPr/>
        </p:nvSpPr>
        <p:spPr>
          <a:xfrm>
            <a:off x="6239690" y="4011801"/>
            <a:ext cx="2191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Periodically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inverted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Avant Garde Book BT"/>
              </a:rPr>
              <a:t>domains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Avant Garde Book BT"/>
            </a:endParaRPr>
          </a:p>
        </p:txBody>
      </p:sp>
      <p:pic>
        <p:nvPicPr>
          <p:cNvPr id="51" name="Grafik 50" descr="poling.png">
            <a:extLst>
              <a:ext uri="{FF2B5EF4-FFF2-40B4-BE49-F238E27FC236}">
                <a16:creationId xmlns:a16="http://schemas.microsoft.com/office/drawing/2014/main" id="{94C749C4-AF22-0548-8ADE-47A90C241A19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862949" y="5046637"/>
            <a:ext cx="2298639" cy="159343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715464A8-920B-3E47-A5E5-DFE4F58E58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226" y="271863"/>
            <a:ext cx="1690829" cy="40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4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55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C2BD034D-98AD-0447-997D-99004D2976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31"/>
          <a:stretch/>
        </p:blipFill>
        <p:spPr>
          <a:xfrm>
            <a:off x="469332" y="3895344"/>
            <a:ext cx="6143390" cy="2785443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5FBD4C45-A67A-CC45-BF95-047D69DB44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3"/>
          <a:stretch/>
        </p:blipFill>
        <p:spPr>
          <a:xfrm>
            <a:off x="6815160" y="667260"/>
            <a:ext cx="4130458" cy="3073906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6EE54E1-44C8-A042-9EE0-FC9D698C52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6"/>
          <a:stretch/>
        </p:blipFill>
        <p:spPr>
          <a:xfrm>
            <a:off x="1086559" y="221903"/>
            <a:ext cx="4873277" cy="3597140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0CC8BCBD-BAC3-CA4A-95B4-758794F5BA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037" y="4044722"/>
            <a:ext cx="2802582" cy="2486685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834F67A9-DF75-194B-A29B-7125E40C55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120" y="338453"/>
            <a:ext cx="2026688" cy="4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9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912FEBF-A280-EB4D-BE3E-DA55F82F3687}"/>
              </a:ext>
            </a:extLst>
          </p:cNvPr>
          <p:cNvSpPr/>
          <p:nvPr/>
        </p:nvSpPr>
        <p:spPr>
          <a:xfrm>
            <a:off x="0" y="188640"/>
            <a:ext cx="12192000" cy="565438"/>
          </a:xfrm>
          <a:prstGeom prst="rect">
            <a:avLst/>
          </a:prstGeom>
          <a:solidFill>
            <a:srgbClr val="0020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5B"/>
              </a:solidFill>
            </a:endParaRP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7E189CC5-2EF9-BD46-985C-861D9ABE5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775" y="214746"/>
            <a:ext cx="8604451" cy="539335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chemeClr val="bg2"/>
                </a:solidFill>
                <a:latin typeface="Gill Sans MT" panose="020B0502020104020203" pitchFamily="34" charset="0"/>
              </a:rPr>
              <a:t>Fabrication errors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7">
                <a:extLst>
                  <a:ext uri="{FF2B5EF4-FFF2-40B4-BE49-F238E27FC236}">
                    <a16:creationId xmlns:a16="http://schemas.microsoft.com/office/drawing/2014/main" id="{2D1DFFC2-449A-6748-9652-A995D61BE711}"/>
                  </a:ext>
                </a:extLst>
              </p:cNvPr>
              <p:cNvSpPr txBox="1"/>
              <p:nvPr/>
            </p:nvSpPr>
            <p:spPr>
              <a:xfrm>
                <a:off x="7475037" y="1859401"/>
                <a:ext cx="3587572" cy="13901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nary>
                        <m:nary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d>
                                <m:d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d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lang="it-IT" sz="2400" b="0" dirty="0">
                  <a:ea typeface="Cambria Math" panose="02040503050406030204" pitchFamily="18" charset="0"/>
                </a:endParaRPr>
              </a:p>
              <a:p>
                <a:r>
                  <a:rPr lang="it-IT" sz="2400" dirty="0">
                    <a:ea typeface="Cambria Math" panose="02040503050406030204" pitchFamily="18" charset="0"/>
                  </a:rPr>
                  <a:t>  	 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sinc</m:t>
                    </m:r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it-IT" sz="2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it-IT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d>
                              <m:dPr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  <m:r>
                              <a:rPr lang="it-IT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it-IT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GB" sz="24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CasellaDiTesto 7">
                <a:extLst>
                  <a:ext uri="{FF2B5EF4-FFF2-40B4-BE49-F238E27FC236}">
                    <a16:creationId xmlns:a16="http://schemas.microsoft.com/office/drawing/2014/main" id="{2D1DFFC2-449A-6748-9652-A995D61BE7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5037" y="1859401"/>
                <a:ext cx="3587572" cy="1390189"/>
              </a:xfrm>
              <a:prstGeom prst="rect">
                <a:avLst/>
              </a:prstGeom>
              <a:blipFill>
                <a:blip r:embed="rId2"/>
                <a:stretch>
                  <a:fillRect l="-4947" t="-109009" b="-11982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uppo 20">
            <a:extLst>
              <a:ext uri="{FF2B5EF4-FFF2-40B4-BE49-F238E27FC236}">
                <a16:creationId xmlns:a16="http://schemas.microsoft.com/office/drawing/2014/main" id="{D50EAB25-B04F-FF44-9221-30AFA04C014E}"/>
              </a:ext>
            </a:extLst>
          </p:cNvPr>
          <p:cNvGrpSpPr/>
          <p:nvPr/>
        </p:nvGrpSpPr>
        <p:grpSpPr>
          <a:xfrm>
            <a:off x="820508" y="1949933"/>
            <a:ext cx="5551503" cy="649549"/>
            <a:chOff x="6318982" y="2046143"/>
            <a:chExt cx="4715613" cy="649549"/>
          </a:xfrm>
        </p:grpSpPr>
        <p:sp>
          <p:nvSpPr>
            <p:cNvPr id="12" name="Rettangolo 18">
              <a:extLst>
                <a:ext uri="{FF2B5EF4-FFF2-40B4-BE49-F238E27FC236}">
                  <a16:creationId xmlns:a16="http://schemas.microsoft.com/office/drawing/2014/main" id="{754AAE26-7BA8-C244-95F5-16ABC064B81F}"/>
                </a:ext>
              </a:extLst>
            </p:cNvPr>
            <p:cNvSpPr/>
            <p:nvPr/>
          </p:nvSpPr>
          <p:spPr>
            <a:xfrm>
              <a:off x="6318982" y="2046143"/>
              <a:ext cx="4715613" cy="649549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b="1"/>
            </a:p>
          </p:txBody>
        </p:sp>
        <p:sp>
          <p:nvSpPr>
            <p:cNvPr id="13" name="Rettangolo 9">
              <a:extLst>
                <a:ext uri="{FF2B5EF4-FFF2-40B4-BE49-F238E27FC236}">
                  <a16:creationId xmlns:a16="http://schemas.microsoft.com/office/drawing/2014/main" id="{3C9300C3-6E2F-934C-B051-BFD0223EEDF7}"/>
                </a:ext>
              </a:extLst>
            </p:cNvPr>
            <p:cNvSpPr/>
            <p:nvPr/>
          </p:nvSpPr>
          <p:spPr>
            <a:xfrm>
              <a:off x="6324207" y="2277701"/>
              <a:ext cx="4710388" cy="216793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/>
            </a:p>
          </p:txBody>
        </p:sp>
      </p:grpSp>
      <p:sp>
        <p:nvSpPr>
          <p:cNvPr id="14" name="CasellaDiTesto 21">
            <a:extLst>
              <a:ext uri="{FF2B5EF4-FFF2-40B4-BE49-F238E27FC236}">
                <a16:creationId xmlns:a16="http://schemas.microsoft.com/office/drawing/2014/main" id="{1F6808EA-1C28-DF41-99AC-1EC24AB37939}"/>
              </a:ext>
            </a:extLst>
          </p:cNvPr>
          <p:cNvSpPr txBox="1"/>
          <p:nvPr/>
        </p:nvSpPr>
        <p:spPr>
          <a:xfrm>
            <a:off x="276968" y="6440218"/>
            <a:ext cx="3673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err="1"/>
              <a:t>Helmfrid</a:t>
            </a:r>
            <a:r>
              <a:rPr lang="en-GB" sz="1400" i="1" dirty="0"/>
              <a:t> &amp; Arvidsson, JOSAB , 8 (4), 1991</a:t>
            </a:r>
            <a:endParaRPr lang="en-GB" sz="1400" i="1" dirty="0">
              <a:effectLst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5528DEFA-F8B5-B843-BD64-7C48231C3392}"/>
              </a:ext>
            </a:extLst>
          </p:cNvPr>
          <p:cNvSpPr txBox="1"/>
          <p:nvPr/>
        </p:nvSpPr>
        <p:spPr>
          <a:xfrm>
            <a:off x="733464" y="1182954"/>
            <a:ext cx="3965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Homogeneous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system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C3DBABEC-DD6F-0642-A9F2-44E146A06B52}"/>
              </a:ext>
            </a:extLst>
          </p:cNvPr>
          <p:cNvSpPr txBox="1"/>
          <p:nvPr/>
        </p:nvSpPr>
        <p:spPr>
          <a:xfrm>
            <a:off x="739067" y="3658532"/>
            <a:ext cx="4518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Inhomogeneous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system</a:t>
            </a:r>
          </a:p>
        </p:txBody>
      </p:sp>
      <p:grpSp>
        <p:nvGrpSpPr>
          <p:cNvPr id="17" name="Gruppo 28">
            <a:extLst>
              <a:ext uri="{FF2B5EF4-FFF2-40B4-BE49-F238E27FC236}">
                <a16:creationId xmlns:a16="http://schemas.microsoft.com/office/drawing/2014/main" id="{9F1C7847-47FE-6A4A-B6FF-7504DB435FDF}"/>
              </a:ext>
            </a:extLst>
          </p:cNvPr>
          <p:cNvGrpSpPr/>
          <p:nvPr/>
        </p:nvGrpSpPr>
        <p:grpSpPr>
          <a:xfrm>
            <a:off x="1214208" y="2293210"/>
            <a:ext cx="5551503" cy="774243"/>
            <a:chOff x="820508" y="2852010"/>
            <a:chExt cx="5551503" cy="774243"/>
          </a:xfrm>
        </p:grpSpPr>
        <p:cxnSp>
          <p:nvCxnSpPr>
            <p:cNvPr id="18" name="Connettore diritto 8">
              <a:extLst>
                <a:ext uri="{FF2B5EF4-FFF2-40B4-BE49-F238E27FC236}">
                  <a16:creationId xmlns:a16="http://schemas.microsoft.com/office/drawing/2014/main" id="{BC7F262A-9660-954F-87C2-FC72AEE4ACCB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>
              <a:off x="3798338" y="2867398"/>
              <a:ext cx="2573673" cy="0"/>
            </a:xfrm>
            <a:prstGeom prst="line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ttangolo 12">
                  <a:extLst>
                    <a:ext uri="{FF2B5EF4-FFF2-40B4-BE49-F238E27FC236}">
                      <a16:creationId xmlns:a16="http://schemas.microsoft.com/office/drawing/2014/main" id="{F41B1AD8-0EAE-BD49-82DB-0E4F654B68A3}"/>
                    </a:ext>
                  </a:extLst>
                </p:cNvPr>
                <p:cNvSpPr/>
                <p:nvPr/>
              </p:nvSpPr>
              <p:spPr>
                <a:xfrm>
                  <a:off x="3007927" y="3226143"/>
                  <a:ext cx="396711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13" name="Rettangolo 12">
                  <a:extLst>
                    <a:ext uri="{FF2B5EF4-FFF2-40B4-BE49-F238E27FC236}">
                      <a16:creationId xmlns:a16="http://schemas.microsoft.com/office/drawing/2014/main" id="{055E8717-569A-466E-8882-405726951B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7927" y="3226143"/>
                  <a:ext cx="396711" cy="4001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Connettore diritto 25">
              <a:extLst>
                <a:ext uri="{FF2B5EF4-FFF2-40B4-BE49-F238E27FC236}">
                  <a16:creationId xmlns:a16="http://schemas.microsoft.com/office/drawing/2014/main" id="{0F74092D-5847-774A-989E-44654A1A8852}"/>
                </a:ext>
              </a:extLst>
            </p:cNvPr>
            <p:cNvCxnSpPr>
              <a:cxnSpLocks/>
              <a:stCxn id="21" idx="1"/>
            </p:cNvCxnSpPr>
            <p:nvPr/>
          </p:nvCxnSpPr>
          <p:spPr>
            <a:xfrm flipH="1" flipV="1">
              <a:off x="820508" y="2852010"/>
              <a:ext cx="2581119" cy="15388"/>
            </a:xfrm>
            <a:prstGeom prst="line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21" name="Group 14">
            <a:extLst>
              <a:ext uri="{FF2B5EF4-FFF2-40B4-BE49-F238E27FC236}">
                <a16:creationId xmlns:a16="http://schemas.microsoft.com/office/drawing/2014/main" id="{7CF6F416-D7DA-7249-AC88-A872C91D0191}"/>
              </a:ext>
            </a:extLst>
          </p:cNvPr>
          <p:cNvGrpSpPr/>
          <p:nvPr/>
        </p:nvGrpSpPr>
        <p:grpSpPr>
          <a:xfrm>
            <a:off x="823583" y="4348964"/>
            <a:ext cx="5551504" cy="649549"/>
            <a:chOff x="107083" y="4970997"/>
            <a:chExt cx="5551504" cy="649549"/>
          </a:xfrm>
        </p:grpSpPr>
        <p:sp>
          <p:nvSpPr>
            <p:cNvPr id="22" name="Rettangolo 10">
              <a:extLst>
                <a:ext uri="{FF2B5EF4-FFF2-40B4-BE49-F238E27FC236}">
                  <a16:creationId xmlns:a16="http://schemas.microsoft.com/office/drawing/2014/main" id="{A6747EF0-D9B1-944C-8833-587F96FA2D73}"/>
                </a:ext>
              </a:extLst>
            </p:cNvPr>
            <p:cNvSpPr/>
            <p:nvPr/>
          </p:nvSpPr>
          <p:spPr>
            <a:xfrm>
              <a:off x="107084" y="4970997"/>
              <a:ext cx="5551503" cy="649549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Freeform: Shape 16">
              <a:extLst>
                <a:ext uri="{FF2B5EF4-FFF2-40B4-BE49-F238E27FC236}">
                  <a16:creationId xmlns:a16="http://schemas.microsoft.com/office/drawing/2014/main" id="{22EC6C37-57F3-7F42-9759-A2F6BC9224C3}"/>
                </a:ext>
              </a:extLst>
            </p:cNvPr>
            <p:cNvSpPr/>
            <p:nvPr/>
          </p:nvSpPr>
          <p:spPr>
            <a:xfrm>
              <a:off x="107083" y="5139162"/>
              <a:ext cx="5551503" cy="313218"/>
            </a:xfrm>
            <a:custGeom>
              <a:avLst/>
              <a:gdLst>
                <a:gd name="connsiteX0" fmla="*/ 401502 w 5551503"/>
                <a:gd name="connsiteY0" fmla="*/ 0 h 313218"/>
                <a:gd name="connsiteX1" fmla="*/ 593497 w 5551503"/>
                <a:gd name="connsiteY1" fmla="*/ 3346 h 313218"/>
                <a:gd name="connsiteX2" fmla="*/ 639576 w 5551503"/>
                <a:gd name="connsiteY2" fmla="*/ 10038 h 313218"/>
                <a:gd name="connsiteX3" fmla="*/ 685654 w 5551503"/>
                <a:gd name="connsiteY3" fmla="*/ 16730 h 313218"/>
                <a:gd name="connsiteX4" fmla="*/ 708694 w 5551503"/>
                <a:gd name="connsiteY4" fmla="*/ 20076 h 313218"/>
                <a:gd name="connsiteX5" fmla="*/ 762452 w 5551503"/>
                <a:gd name="connsiteY5" fmla="*/ 33459 h 313218"/>
                <a:gd name="connsiteX6" fmla="*/ 816211 w 5551503"/>
                <a:gd name="connsiteY6" fmla="*/ 36805 h 313218"/>
                <a:gd name="connsiteX7" fmla="*/ 900689 w 5551503"/>
                <a:gd name="connsiteY7" fmla="*/ 43497 h 313218"/>
                <a:gd name="connsiteX8" fmla="*/ 977487 w 5551503"/>
                <a:gd name="connsiteY8" fmla="*/ 46843 h 313218"/>
                <a:gd name="connsiteX9" fmla="*/ 1131082 w 5551503"/>
                <a:gd name="connsiteY9" fmla="*/ 53535 h 313218"/>
                <a:gd name="connsiteX10" fmla="*/ 1745466 w 5551503"/>
                <a:gd name="connsiteY10" fmla="*/ 53535 h 313218"/>
                <a:gd name="connsiteX11" fmla="*/ 1799224 w 5551503"/>
                <a:gd name="connsiteY11" fmla="*/ 56881 h 313218"/>
                <a:gd name="connsiteX12" fmla="*/ 1899062 w 5551503"/>
                <a:gd name="connsiteY12" fmla="*/ 63572 h 313218"/>
                <a:gd name="connsiteX13" fmla="*/ 1954129 w 5551503"/>
                <a:gd name="connsiteY13" fmla="*/ 66238 h 313218"/>
                <a:gd name="connsiteX14" fmla="*/ 2550499 w 5551503"/>
                <a:gd name="connsiteY14" fmla="*/ 66238 h 313218"/>
                <a:gd name="connsiteX15" fmla="*/ 2570516 w 5551503"/>
                <a:gd name="connsiteY15" fmla="*/ 64089 h 313218"/>
                <a:gd name="connsiteX16" fmla="*/ 2597923 w 5551503"/>
                <a:gd name="connsiteY16" fmla="*/ 60226 h 313218"/>
                <a:gd name="connsiteX17" fmla="*/ 2620962 w 5551503"/>
                <a:gd name="connsiteY17" fmla="*/ 53535 h 313218"/>
                <a:gd name="connsiteX18" fmla="*/ 2667041 w 5551503"/>
                <a:gd name="connsiteY18" fmla="*/ 46843 h 313218"/>
                <a:gd name="connsiteX19" fmla="*/ 2713120 w 5551503"/>
                <a:gd name="connsiteY19" fmla="*/ 40151 h 313218"/>
                <a:gd name="connsiteX20" fmla="*/ 2736159 w 5551503"/>
                <a:gd name="connsiteY20" fmla="*/ 36805 h 313218"/>
                <a:gd name="connsiteX21" fmla="*/ 2782238 w 5551503"/>
                <a:gd name="connsiteY21" fmla="*/ 23422 h 313218"/>
                <a:gd name="connsiteX22" fmla="*/ 2805277 w 5551503"/>
                <a:gd name="connsiteY22" fmla="*/ 20076 h 313218"/>
                <a:gd name="connsiteX23" fmla="*/ 2897435 w 5551503"/>
                <a:gd name="connsiteY23" fmla="*/ 13384 h 313218"/>
                <a:gd name="connsiteX24" fmla="*/ 3250705 w 5551503"/>
                <a:gd name="connsiteY24" fmla="*/ 16730 h 313218"/>
                <a:gd name="connsiteX25" fmla="*/ 3304464 w 5551503"/>
                <a:gd name="connsiteY25" fmla="*/ 20076 h 313218"/>
                <a:gd name="connsiteX26" fmla="*/ 3404301 w 5551503"/>
                <a:gd name="connsiteY26" fmla="*/ 30113 h 313218"/>
                <a:gd name="connsiteX27" fmla="*/ 3488779 w 5551503"/>
                <a:gd name="connsiteY27" fmla="*/ 40151 h 313218"/>
                <a:gd name="connsiteX28" fmla="*/ 3519498 w 5551503"/>
                <a:gd name="connsiteY28" fmla="*/ 43497 h 313218"/>
                <a:gd name="connsiteX29" fmla="*/ 3557897 w 5551503"/>
                <a:gd name="connsiteY29" fmla="*/ 46843 h 313218"/>
                <a:gd name="connsiteX30" fmla="*/ 3603975 w 5551503"/>
                <a:gd name="connsiteY30" fmla="*/ 53535 h 313218"/>
                <a:gd name="connsiteX31" fmla="*/ 3627015 w 5551503"/>
                <a:gd name="connsiteY31" fmla="*/ 56881 h 313218"/>
                <a:gd name="connsiteX32" fmla="*/ 3665414 w 5551503"/>
                <a:gd name="connsiteY32" fmla="*/ 60226 h 313218"/>
                <a:gd name="connsiteX33" fmla="*/ 3865088 w 5551503"/>
                <a:gd name="connsiteY33" fmla="*/ 56881 h 313218"/>
                <a:gd name="connsiteX34" fmla="*/ 3964926 w 5551503"/>
                <a:gd name="connsiteY34" fmla="*/ 50189 h 313218"/>
                <a:gd name="connsiteX35" fmla="*/ 4041724 w 5551503"/>
                <a:gd name="connsiteY35" fmla="*/ 40151 h 313218"/>
                <a:gd name="connsiteX36" fmla="*/ 4072443 w 5551503"/>
                <a:gd name="connsiteY36" fmla="*/ 36805 h 313218"/>
                <a:gd name="connsiteX37" fmla="*/ 4126201 w 5551503"/>
                <a:gd name="connsiteY37" fmla="*/ 30113 h 313218"/>
                <a:gd name="connsiteX38" fmla="*/ 4272117 w 5551503"/>
                <a:gd name="connsiteY38" fmla="*/ 20076 h 313218"/>
                <a:gd name="connsiteX39" fmla="*/ 4310516 w 5551503"/>
                <a:gd name="connsiteY39" fmla="*/ 16730 h 313218"/>
                <a:gd name="connsiteX40" fmla="*/ 4356595 w 5551503"/>
                <a:gd name="connsiteY40" fmla="*/ 10038 h 313218"/>
                <a:gd name="connsiteX41" fmla="*/ 4686826 w 5551503"/>
                <a:gd name="connsiteY41" fmla="*/ 13384 h 313218"/>
                <a:gd name="connsiteX42" fmla="*/ 4755944 w 5551503"/>
                <a:gd name="connsiteY42" fmla="*/ 23422 h 313218"/>
                <a:gd name="connsiteX43" fmla="*/ 4817383 w 5551503"/>
                <a:gd name="connsiteY43" fmla="*/ 30113 h 313218"/>
                <a:gd name="connsiteX44" fmla="*/ 4863461 w 5551503"/>
                <a:gd name="connsiteY44" fmla="*/ 33459 h 313218"/>
                <a:gd name="connsiteX45" fmla="*/ 4886501 w 5551503"/>
                <a:gd name="connsiteY45" fmla="*/ 36805 h 313218"/>
                <a:gd name="connsiteX46" fmla="*/ 4955619 w 5551503"/>
                <a:gd name="connsiteY46" fmla="*/ 40151 h 313218"/>
                <a:gd name="connsiteX47" fmla="*/ 5040097 w 5551503"/>
                <a:gd name="connsiteY47" fmla="*/ 46843 h 313218"/>
                <a:gd name="connsiteX48" fmla="*/ 5239771 w 5551503"/>
                <a:gd name="connsiteY48" fmla="*/ 43497 h 313218"/>
                <a:gd name="connsiteX49" fmla="*/ 5370328 w 5551503"/>
                <a:gd name="connsiteY49" fmla="*/ 46843 h 313218"/>
                <a:gd name="connsiteX50" fmla="*/ 5439446 w 5551503"/>
                <a:gd name="connsiteY50" fmla="*/ 60226 h 313218"/>
                <a:gd name="connsiteX51" fmla="*/ 5462982 w 5551503"/>
                <a:gd name="connsiteY51" fmla="*/ 63179 h 313218"/>
                <a:gd name="connsiteX52" fmla="*/ 5481424 w 5551503"/>
                <a:gd name="connsiteY52" fmla="*/ 66238 h 313218"/>
                <a:gd name="connsiteX53" fmla="*/ 5543122 w 5551503"/>
                <a:gd name="connsiteY53" fmla="*/ 66238 h 313218"/>
                <a:gd name="connsiteX54" fmla="*/ 5543122 w 5551503"/>
                <a:gd name="connsiteY54" fmla="*/ 78216 h 313218"/>
                <a:gd name="connsiteX55" fmla="*/ 5551503 w 5551503"/>
                <a:gd name="connsiteY55" fmla="*/ 79133 h 313218"/>
                <a:gd name="connsiteX56" fmla="*/ 5551503 w 5551503"/>
                <a:gd name="connsiteY56" fmla="*/ 80241 h 313218"/>
                <a:gd name="connsiteX57" fmla="*/ 5543122 w 5551503"/>
                <a:gd name="connsiteY57" fmla="*/ 80236 h 313218"/>
                <a:gd name="connsiteX58" fmla="*/ 5543122 w 5551503"/>
                <a:gd name="connsiteY58" fmla="*/ 232982 h 313218"/>
                <a:gd name="connsiteX59" fmla="*/ 5551503 w 5551503"/>
                <a:gd name="connsiteY59" fmla="*/ 232977 h 313218"/>
                <a:gd name="connsiteX60" fmla="*/ 5551503 w 5551503"/>
                <a:gd name="connsiteY60" fmla="*/ 234085 h 313218"/>
                <a:gd name="connsiteX61" fmla="*/ 5543122 w 5551503"/>
                <a:gd name="connsiteY61" fmla="*/ 235002 h 313218"/>
                <a:gd name="connsiteX62" fmla="*/ 5543122 w 5551503"/>
                <a:gd name="connsiteY62" fmla="*/ 247145 h 313218"/>
                <a:gd name="connsiteX63" fmla="*/ 5480434 w 5551503"/>
                <a:gd name="connsiteY63" fmla="*/ 247145 h 313218"/>
                <a:gd name="connsiteX64" fmla="*/ 5462982 w 5551503"/>
                <a:gd name="connsiteY64" fmla="*/ 250039 h 313218"/>
                <a:gd name="connsiteX65" fmla="*/ 5439446 w 5551503"/>
                <a:gd name="connsiteY65" fmla="*/ 252992 h 313218"/>
                <a:gd name="connsiteX66" fmla="*/ 5370328 w 5551503"/>
                <a:gd name="connsiteY66" fmla="*/ 266376 h 313218"/>
                <a:gd name="connsiteX67" fmla="*/ 5239771 w 5551503"/>
                <a:gd name="connsiteY67" fmla="*/ 269722 h 313218"/>
                <a:gd name="connsiteX68" fmla="*/ 5040097 w 5551503"/>
                <a:gd name="connsiteY68" fmla="*/ 266376 h 313218"/>
                <a:gd name="connsiteX69" fmla="*/ 4955619 w 5551503"/>
                <a:gd name="connsiteY69" fmla="*/ 273067 h 313218"/>
                <a:gd name="connsiteX70" fmla="*/ 4886501 w 5551503"/>
                <a:gd name="connsiteY70" fmla="*/ 276413 h 313218"/>
                <a:gd name="connsiteX71" fmla="*/ 4863461 w 5551503"/>
                <a:gd name="connsiteY71" fmla="*/ 279759 h 313218"/>
                <a:gd name="connsiteX72" fmla="*/ 4817383 w 5551503"/>
                <a:gd name="connsiteY72" fmla="*/ 283105 h 313218"/>
                <a:gd name="connsiteX73" fmla="*/ 4755944 w 5551503"/>
                <a:gd name="connsiteY73" fmla="*/ 289797 h 313218"/>
                <a:gd name="connsiteX74" fmla="*/ 4686826 w 5551503"/>
                <a:gd name="connsiteY74" fmla="*/ 299835 h 313218"/>
                <a:gd name="connsiteX75" fmla="*/ 4356595 w 5551503"/>
                <a:gd name="connsiteY75" fmla="*/ 303181 h 313218"/>
                <a:gd name="connsiteX76" fmla="*/ 4310516 w 5551503"/>
                <a:gd name="connsiteY76" fmla="*/ 296489 h 313218"/>
                <a:gd name="connsiteX77" fmla="*/ 4272117 w 5551503"/>
                <a:gd name="connsiteY77" fmla="*/ 293143 h 313218"/>
                <a:gd name="connsiteX78" fmla="*/ 4126201 w 5551503"/>
                <a:gd name="connsiteY78" fmla="*/ 283105 h 313218"/>
                <a:gd name="connsiteX79" fmla="*/ 4072443 w 5551503"/>
                <a:gd name="connsiteY79" fmla="*/ 276413 h 313218"/>
                <a:gd name="connsiteX80" fmla="*/ 4041724 w 5551503"/>
                <a:gd name="connsiteY80" fmla="*/ 273067 h 313218"/>
                <a:gd name="connsiteX81" fmla="*/ 3964926 w 5551503"/>
                <a:gd name="connsiteY81" fmla="*/ 263030 h 313218"/>
                <a:gd name="connsiteX82" fmla="*/ 3865088 w 5551503"/>
                <a:gd name="connsiteY82" fmla="*/ 256338 h 313218"/>
                <a:gd name="connsiteX83" fmla="*/ 3665414 w 5551503"/>
                <a:gd name="connsiteY83" fmla="*/ 252992 h 313218"/>
                <a:gd name="connsiteX84" fmla="*/ 3627015 w 5551503"/>
                <a:gd name="connsiteY84" fmla="*/ 256338 h 313218"/>
                <a:gd name="connsiteX85" fmla="*/ 3603975 w 5551503"/>
                <a:gd name="connsiteY85" fmla="*/ 259684 h 313218"/>
                <a:gd name="connsiteX86" fmla="*/ 3557897 w 5551503"/>
                <a:gd name="connsiteY86" fmla="*/ 266376 h 313218"/>
                <a:gd name="connsiteX87" fmla="*/ 3519498 w 5551503"/>
                <a:gd name="connsiteY87" fmla="*/ 269722 h 313218"/>
                <a:gd name="connsiteX88" fmla="*/ 3488779 w 5551503"/>
                <a:gd name="connsiteY88" fmla="*/ 273067 h 313218"/>
                <a:gd name="connsiteX89" fmla="*/ 3404301 w 5551503"/>
                <a:gd name="connsiteY89" fmla="*/ 283105 h 313218"/>
                <a:gd name="connsiteX90" fmla="*/ 3304464 w 5551503"/>
                <a:gd name="connsiteY90" fmla="*/ 293143 h 313218"/>
                <a:gd name="connsiteX91" fmla="*/ 3250705 w 5551503"/>
                <a:gd name="connsiteY91" fmla="*/ 296489 h 313218"/>
                <a:gd name="connsiteX92" fmla="*/ 2897435 w 5551503"/>
                <a:gd name="connsiteY92" fmla="*/ 299835 h 313218"/>
                <a:gd name="connsiteX93" fmla="*/ 2805277 w 5551503"/>
                <a:gd name="connsiteY93" fmla="*/ 293143 h 313218"/>
                <a:gd name="connsiteX94" fmla="*/ 2782238 w 5551503"/>
                <a:gd name="connsiteY94" fmla="*/ 289797 h 313218"/>
                <a:gd name="connsiteX95" fmla="*/ 2736159 w 5551503"/>
                <a:gd name="connsiteY95" fmla="*/ 276413 h 313218"/>
                <a:gd name="connsiteX96" fmla="*/ 2713120 w 5551503"/>
                <a:gd name="connsiteY96" fmla="*/ 273067 h 313218"/>
                <a:gd name="connsiteX97" fmla="*/ 2667041 w 5551503"/>
                <a:gd name="connsiteY97" fmla="*/ 266376 h 313218"/>
                <a:gd name="connsiteX98" fmla="*/ 2620962 w 5551503"/>
                <a:gd name="connsiteY98" fmla="*/ 259684 h 313218"/>
                <a:gd name="connsiteX99" fmla="*/ 2597923 w 5551503"/>
                <a:gd name="connsiteY99" fmla="*/ 252992 h 313218"/>
                <a:gd name="connsiteX100" fmla="*/ 2570516 w 5551503"/>
                <a:gd name="connsiteY100" fmla="*/ 249130 h 313218"/>
                <a:gd name="connsiteX101" fmla="*/ 2552029 w 5551503"/>
                <a:gd name="connsiteY101" fmla="*/ 247145 h 313218"/>
                <a:gd name="connsiteX102" fmla="*/ 1950737 w 5551503"/>
                <a:gd name="connsiteY102" fmla="*/ 247145 h 313218"/>
                <a:gd name="connsiteX103" fmla="*/ 1899062 w 5551503"/>
                <a:gd name="connsiteY103" fmla="*/ 249646 h 313218"/>
                <a:gd name="connsiteX104" fmla="*/ 1799224 w 5551503"/>
                <a:gd name="connsiteY104" fmla="*/ 256338 h 313218"/>
                <a:gd name="connsiteX105" fmla="*/ 1745466 w 5551503"/>
                <a:gd name="connsiteY105" fmla="*/ 259684 h 313218"/>
                <a:gd name="connsiteX106" fmla="*/ 1131082 w 5551503"/>
                <a:gd name="connsiteY106" fmla="*/ 259684 h 313218"/>
                <a:gd name="connsiteX107" fmla="*/ 977487 w 5551503"/>
                <a:gd name="connsiteY107" fmla="*/ 266376 h 313218"/>
                <a:gd name="connsiteX108" fmla="*/ 900689 w 5551503"/>
                <a:gd name="connsiteY108" fmla="*/ 269722 h 313218"/>
                <a:gd name="connsiteX109" fmla="*/ 816211 w 5551503"/>
                <a:gd name="connsiteY109" fmla="*/ 276413 h 313218"/>
                <a:gd name="connsiteX110" fmla="*/ 762452 w 5551503"/>
                <a:gd name="connsiteY110" fmla="*/ 279759 h 313218"/>
                <a:gd name="connsiteX111" fmla="*/ 708694 w 5551503"/>
                <a:gd name="connsiteY111" fmla="*/ 293143 h 313218"/>
                <a:gd name="connsiteX112" fmla="*/ 685654 w 5551503"/>
                <a:gd name="connsiteY112" fmla="*/ 296489 h 313218"/>
                <a:gd name="connsiteX113" fmla="*/ 639576 w 5551503"/>
                <a:gd name="connsiteY113" fmla="*/ 303181 h 313218"/>
                <a:gd name="connsiteX114" fmla="*/ 593497 w 5551503"/>
                <a:gd name="connsiteY114" fmla="*/ 309872 h 313218"/>
                <a:gd name="connsiteX115" fmla="*/ 401502 w 5551503"/>
                <a:gd name="connsiteY115" fmla="*/ 313218 h 313218"/>
                <a:gd name="connsiteX116" fmla="*/ 332384 w 5551503"/>
                <a:gd name="connsiteY116" fmla="*/ 296489 h 313218"/>
                <a:gd name="connsiteX117" fmla="*/ 309345 w 5551503"/>
                <a:gd name="connsiteY117" fmla="*/ 286451 h 313218"/>
                <a:gd name="connsiteX118" fmla="*/ 129427 w 5551503"/>
                <a:gd name="connsiteY118" fmla="*/ 260641 h 313218"/>
                <a:gd name="connsiteX119" fmla="*/ 29203 w 5551503"/>
                <a:gd name="connsiteY119" fmla="*/ 247145 h 313218"/>
                <a:gd name="connsiteX120" fmla="*/ 0 w 5551503"/>
                <a:gd name="connsiteY120" fmla="*/ 247145 h 313218"/>
                <a:gd name="connsiteX121" fmla="*/ 0 w 5551503"/>
                <a:gd name="connsiteY121" fmla="*/ 66238 h 313218"/>
                <a:gd name="connsiteX122" fmla="*/ 27984 w 5551503"/>
                <a:gd name="connsiteY122" fmla="*/ 66238 h 313218"/>
                <a:gd name="connsiteX123" fmla="*/ 129427 w 5551503"/>
                <a:gd name="connsiteY123" fmla="*/ 52577 h 313218"/>
                <a:gd name="connsiteX124" fmla="*/ 309345 w 5551503"/>
                <a:gd name="connsiteY124" fmla="*/ 26767 h 313218"/>
                <a:gd name="connsiteX125" fmla="*/ 332384 w 5551503"/>
                <a:gd name="connsiteY125" fmla="*/ 16730 h 313218"/>
                <a:gd name="connsiteX126" fmla="*/ 401502 w 5551503"/>
                <a:gd name="connsiteY126" fmla="*/ 0 h 313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5551503" h="313218">
                  <a:moveTo>
                    <a:pt x="401502" y="0"/>
                  </a:moveTo>
                  <a:cubicBezTo>
                    <a:pt x="465500" y="1116"/>
                    <a:pt x="529746" y="658"/>
                    <a:pt x="593497" y="3346"/>
                  </a:cubicBezTo>
                  <a:cubicBezTo>
                    <a:pt x="609612" y="4025"/>
                    <a:pt x="624216" y="7807"/>
                    <a:pt x="639576" y="10038"/>
                  </a:cubicBezTo>
                  <a:lnTo>
                    <a:pt x="685654" y="16730"/>
                  </a:lnTo>
                  <a:cubicBezTo>
                    <a:pt x="693334" y="17845"/>
                    <a:pt x="701958" y="18119"/>
                    <a:pt x="708694" y="20076"/>
                  </a:cubicBezTo>
                  <a:cubicBezTo>
                    <a:pt x="723130" y="24269"/>
                    <a:pt x="745963" y="31500"/>
                    <a:pt x="762452" y="33459"/>
                  </a:cubicBezTo>
                  <a:cubicBezTo>
                    <a:pt x="779916" y="35534"/>
                    <a:pt x="798356" y="35509"/>
                    <a:pt x="816211" y="36805"/>
                  </a:cubicBezTo>
                  <a:cubicBezTo>
                    <a:pt x="863393" y="40231"/>
                    <a:pt x="849471" y="40708"/>
                    <a:pt x="900689" y="43497"/>
                  </a:cubicBezTo>
                  <a:cubicBezTo>
                    <a:pt x="926217" y="44887"/>
                    <a:pt x="951916" y="45605"/>
                    <a:pt x="977487" y="46843"/>
                  </a:cubicBezTo>
                  <a:cubicBezTo>
                    <a:pt x="1115525" y="53525"/>
                    <a:pt x="949634" y="46947"/>
                    <a:pt x="1131082" y="53535"/>
                  </a:cubicBezTo>
                  <a:cubicBezTo>
                    <a:pt x="1430666" y="49456"/>
                    <a:pt x="1398388" y="48036"/>
                    <a:pt x="1745466" y="53535"/>
                  </a:cubicBezTo>
                  <a:cubicBezTo>
                    <a:pt x="1763556" y="53821"/>
                    <a:pt x="1781333" y="55681"/>
                    <a:pt x="1799224" y="56881"/>
                  </a:cubicBezTo>
                  <a:cubicBezTo>
                    <a:pt x="1854737" y="60601"/>
                    <a:pt x="1839678" y="60338"/>
                    <a:pt x="1899062" y="63572"/>
                  </a:cubicBezTo>
                  <a:lnTo>
                    <a:pt x="1954129" y="66238"/>
                  </a:lnTo>
                  <a:lnTo>
                    <a:pt x="2550499" y="66238"/>
                  </a:lnTo>
                  <a:lnTo>
                    <a:pt x="2570516" y="64089"/>
                  </a:lnTo>
                  <a:cubicBezTo>
                    <a:pt x="2581566" y="62803"/>
                    <a:pt x="2592792" y="61344"/>
                    <a:pt x="2597923" y="60226"/>
                  </a:cubicBezTo>
                  <a:cubicBezTo>
                    <a:pt x="2606178" y="58428"/>
                    <a:pt x="2612527" y="55168"/>
                    <a:pt x="2620962" y="53535"/>
                  </a:cubicBezTo>
                  <a:cubicBezTo>
                    <a:pt x="2635757" y="50670"/>
                    <a:pt x="2651681" y="49073"/>
                    <a:pt x="2667041" y="46843"/>
                  </a:cubicBezTo>
                  <a:lnTo>
                    <a:pt x="2713120" y="40151"/>
                  </a:lnTo>
                  <a:cubicBezTo>
                    <a:pt x="2720799" y="39036"/>
                    <a:pt x="2729423" y="38761"/>
                    <a:pt x="2736159" y="36805"/>
                  </a:cubicBezTo>
                  <a:cubicBezTo>
                    <a:pt x="2751519" y="32344"/>
                    <a:pt x="2764725" y="25965"/>
                    <a:pt x="2782238" y="23422"/>
                  </a:cubicBezTo>
                  <a:cubicBezTo>
                    <a:pt x="2789917" y="22306"/>
                    <a:pt x="2797424" y="20931"/>
                    <a:pt x="2805277" y="20076"/>
                  </a:cubicBezTo>
                  <a:cubicBezTo>
                    <a:pt x="2835223" y="16814"/>
                    <a:pt x="2867091" y="15272"/>
                    <a:pt x="2897435" y="13384"/>
                  </a:cubicBezTo>
                  <a:lnTo>
                    <a:pt x="3250705" y="16730"/>
                  </a:lnTo>
                  <a:cubicBezTo>
                    <a:pt x="3268794" y="17027"/>
                    <a:pt x="3286609" y="18779"/>
                    <a:pt x="3304464" y="20076"/>
                  </a:cubicBezTo>
                  <a:cubicBezTo>
                    <a:pt x="3373195" y="25066"/>
                    <a:pt x="3314622" y="22299"/>
                    <a:pt x="3404301" y="30113"/>
                  </a:cubicBezTo>
                  <a:cubicBezTo>
                    <a:pt x="3537132" y="41687"/>
                    <a:pt x="3332880" y="23171"/>
                    <a:pt x="3488779" y="40151"/>
                  </a:cubicBezTo>
                  <a:cubicBezTo>
                    <a:pt x="3499018" y="41266"/>
                    <a:pt x="3509195" y="42499"/>
                    <a:pt x="3519498" y="43497"/>
                  </a:cubicBezTo>
                  <a:cubicBezTo>
                    <a:pt x="3532240" y="44731"/>
                    <a:pt x="3545304" y="45346"/>
                    <a:pt x="3557897" y="46843"/>
                  </a:cubicBezTo>
                  <a:cubicBezTo>
                    <a:pt x="3573516" y="48699"/>
                    <a:pt x="3588616" y="51304"/>
                    <a:pt x="3603975" y="53535"/>
                  </a:cubicBezTo>
                  <a:cubicBezTo>
                    <a:pt x="3611655" y="54650"/>
                    <a:pt x="3619077" y="56189"/>
                    <a:pt x="3627015" y="56881"/>
                  </a:cubicBezTo>
                  <a:lnTo>
                    <a:pt x="3665414" y="60226"/>
                  </a:lnTo>
                  <a:cubicBezTo>
                    <a:pt x="3731972" y="59111"/>
                    <a:pt x="3798603" y="58636"/>
                    <a:pt x="3865088" y="56881"/>
                  </a:cubicBezTo>
                  <a:cubicBezTo>
                    <a:pt x="3875673" y="56601"/>
                    <a:pt x="3951392" y="51368"/>
                    <a:pt x="3964926" y="50189"/>
                  </a:cubicBezTo>
                  <a:cubicBezTo>
                    <a:pt x="4025871" y="44878"/>
                    <a:pt x="3963359" y="48686"/>
                    <a:pt x="4041724" y="40151"/>
                  </a:cubicBezTo>
                  <a:cubicBezTo>
                    <a:pt x="4051963" y="39036"/>
                    <a:pt x="4062294" y="38068"/>
                    <a:pt x="4072443" y="36805"/>
                  </a:cubicBezTo>
                  <a:cubicBezTo>
                    <a:pt x="4117342" y="31216"/>
                    <a:pt x="4072183" y="35343"/>
                    <a:pt x="4126201" y="30113"/>
                  </a:cubicBezTo>
                  <a:cubicBezTo>
                    <a:pt x="4237866" y="19302"/>
                    <a:pt x="4046936" y="39697"/>
                    <a:pt x="4272117" y="20076"/>
                  </a:cubicBezTo>
                  <a:cubicBezTo>
                    <a:pt x="4284917" y="18960"/>
                    <a:pt x="4297923" y="18226"/>
                    <a:pt x="4310516" y="16730"/>
                  </a:cubicBezTo>
                  <a:cubicBezTo>
                    <a:pt x="4326136" y="14874"/>
                    <a:pt x="4356595" y="10038"/>
                    <a:pt x="4356595" y="10038"/>
                  </a:cubicBezTo>
                  <a:cubicBezTo>
                    <a:pt x="4466672" y="11153"/>
                    <a:pt x="4576926" y="10452"/>
                    <a:pt x="4686826" y="13384"/>
                  </a:cubicBezTo>
                  <a:cubicBezTo>
                    <a:pt x="4696996" y="13655"/>
                    <a:pt x="4739339" y="21613"/>
                    <a:pt x="4755944" y="23422"/>
                  </a:cubicBezTo>
                  <a:cubicBezTo>
                    <a:pt x="4776424" y="25652"/>
                    <a:pt x="4796561" y="28602"/>
                    <a:pt x="4817383" y="30113"/>
                  </a:cubicBezTo>
                  <a:cubicBezTo>
                    <a:pt x="4832742" y="31229"/>
                    <a:pt x="4848261" y="31987"/>
                    <a:pt x="4863461" y="33459"/>
                  </a:cubicBezTo>
                  <a:cubicBezTo>
                    <a:pt x="4871364" y="34224"/>
                    <a:pt x="4878516" y="36226"/>
                    <a:pt x="4886501" y="36805"/>
                  </a:cubicBezTo>
                  <a:cubicBezTo>
                    <a:pt x="4909367" y="38465"/>
                    <a:pt x="4932580" y="39036"/>
                    <a:pt x="4955619" y="40151"/>
                  </a:cubicBezTo>
                  <a:cubicBezTo>
                    <a:pt x="4982505" y="43079"/>
                    <a:pt x="5012579" y="46843"/>
                    <a:pt x="5040097" y="46843"/>
                  </a:cubicBezTo>
                  <a:cubicBezTo>
                    <a:pt x="5106704" y="46843"/>
                    <a:pt x="5173213" y="44612"/>
                    <a:pt x="5239771" y="43497"/>
                  </a:cubicBezTo>
                  <a:cubicBezTo>
                    <a:pt x="5283290" y="44612"/>
                    <a:pt x="5327100" y="44386"/>
                    <a:pt x="5370328" y="46843"/>
                  </a:cubicBezTo>
                  <a:cubicBezTo>
                    <a:pt x="5435055" y="50521"/>
                    <a:pt x="5397297" y="52065"/>
                    <a:pt x="5439446" y="60226"/>
                  </a:cubicBezTo>
                  <a:cubicBezTo>
                    <a:pt x="5446844" y="61659"/>
                    <a:pt x="5454996" y="62353"/>
                    <a:pt x="5462982" y="63179"/>
                  </a:cubicBezTo>
                  <a:lnTo>
                    <a:pt x="5481424" y="66238"/>
                  </a:lnTo>
                  <a:lnTo>
                    <a:pt x="5543122" y="66238"/>
                  </a:lnTo>
                  <a:lnTo>
                    <a:pt x="5543122" y="78216"/>
                  </a:lnTo>
                  <a:lnTo>
                    <a:pt x="5551503" y="79133"/>
                  </a:lnTo>
                  <a:lnTo>
                    <a:pt x="5551503" y="80241"/>
                  </a:lnTo>
                  <a:lnTo>
                    <a:pt x="5543122" y="80236"/>
                  </a:lnTo>
                  <a:lnTo>
                    <a:pt x="5543122" y="232982"/>
                  </a:lnTo>
                  <a:lnTo>
                    <a:pt x="5551503" y="232977"/>
                  </a:lnTo>
                  <a:lnTo>
                    <a:pt x="5551503" y="234085"/>
                  </a:lnTo>
                  <a:lnTo>
                    <a:pt x="5543122" y="235002"/>
                  </a:lnTo>
                  <a:lnTo>
                    <a:pt x="5543122" y="247145"/>
                  </a:lnTo>
                  <a:lnTo>
                    <a:pt x="5480434" y="247145"/>
                  </a:lnTo>
                  <a:lnTo>
                    <a:pt x="5462982" y="250039"/>
                  </a:lnTo>
                  <a:cubicBezTo>
                    <a:pt x="5454996" y="250865"/>
                    <a:pt x="5446844" y="251560"/>
                    <a:pt x="5439446" y="252992"/>
                  </a:cubicBezTo>
                  <a:cubicBezTo>
                    <a:pt x="5397297" y="261153"/>
                    <a:pt x="5435055" y="262697"/>
                    <a:pt x="5370328" y="266376"/>
                  </a:cubicBezTo>
                  <a:cubicBezTo>
                    <a:pt x="5327100" y="268832"/>
                    <a:pt x="5283290" y="268606"/>
                    <a:pt x="5239771" y="269722"/>
                  </a:cubicBezTo>
                  <a:cubicBezTo>
                    <a:pt x="5173213" y="268606"/>
                    <a:pt x="5106704" y="266376"/>
                    <a:pt x="5040097" y="266376"/>
                  </a:cubicBezTo>
                  <a:cubicBezTo>
                    <a:pt x="5012579" y="266376"/>
                    <a:pt x="4982505" y="270139"/>
                    <a:pt x="4955619" y="273067"/>
                  </a:cubicBezTo>
                  <a:cubicBezTo>
                    <a:pt x="4932580" y="274183"/>
                    <a:pt x="4909367" y="274753"/>
                    <a:pt x="4886501" y="276413"/>
                  </a:cubicBezTo>
                  <a:cubicBezTo>
                    <a:pt x="4878516" y="276993"/>
                    <a:pt x="4871364" y="278994"/>
                    <a:pt x="4863461" y="279759"/>
                  </a:cubicBezTo>
                  <a:cubicBezTo>
                    <a:pt x="4848261" y="281231"/>
                    <a:pt x="4832742" y="281990"/>
                    <a:pt x="4817383" y="283105"/>
                  </a:cubicBezTo>
                  <a:cubicBezTo>
                    <a:pt x="4796561" y="284617"/>
                    <a:pt x="4776424" y="287566"/>
                    <a:pt x="4755944" y="289797"/>
                  </a:cubicBezTo>
                  <a:cubicBezTo>
                    <a:pt x="4739339" y="291606"/>
                    <a:pt x="4696996" y="299563"/>
                    <a:pt x="4686826" y="299835"/>
                  </a:cubicBezTo>
                  <a:cubicBezTo>
                    <a:pt x="4576926" y="302766"/>
                    <a:pt x="4466672" y="302065"/>
                    <a:pt x="4356595" y="303181"/>
                  </a:cubicBezTo>
                  <a:cubicBezTo>
                    <a:pt x="4356595" y="303181"/>
                    <a:pt x="4326136" y="298345"/>
                    <a:pt x="4310516" y="296489"/>
                  </a:cubicBezTo>
                  <a:cubicBezTo>
                    <a:pt x="4297923" y="294992"/>
                    <a:pt x="4284917" y="294258"/>
                    <a:pt x="4272117" y="293143"/>
                  </a:cubicBezTo>
                  <a:cubicBezTo>
                    <a:pt x="4046936" y="273521"/>
                    <a:pt x="4237866" y="293916"/>
                    <a:pt x="4126201" y="283105"/>
                  </a:cubicBezTo>
                  <a:cubicBezTo>
                    <a:pt x="4072183" y="277875"/>
                    <a:pt x="4117342" y="282002"/>
                    <a:pt x="4072443" y="276413"/>
                  </a:cubicBezTo>
                  <a:cubicBezTo>
                    <a:pt x="4062294" y="275150"/>
                    <a:pt x="4051963" y="274183"/>
                    <a:pt x="4041724" y="273067"/>
                  </a:cubicBezTo>
                  <a:cubicBezTo>
                    <a:pt x="3963359" y="264532"/>
                    <a:pt x="4025871" y="268340"/>
                    <a:pt x="3964926" y="263030"/>
                  </a:cubicBezTo>
                  <a:cubicBezTo>
                    <a:pt x="3951392" y="261850"/>
                    <a:pt x="3875673" y="256617"/>
                    <a:pt x="3865088" y="256338"/>
                  </a:cubicBezTo>
                  <a:cubicBezTo>
                    <a:pt x="3798603" y="254582"/>
                    <a:pt x="3731972" y="254107"/>
                    <a:pt x="3665414" y="252992"/>
                  </a:cubicBezTo>
                  <a:lnTo>
                    <a:pt x="3627015" y="256338"/>
                  </a:lnTo>
                  <a:cubicBezTo>
                    <a:pt x="3619077" y="257030"/>
                    <a:pt x="3611655" y="258569"/>
                    <a:pt x="3603975" y="259684"/>
                  </a:cubicBezTo>
                  <a:cubicBezTo>
                    <a:pt x="3588616" y="261914"/>
                    <a:pt x="3573516" y="264520"/>
                    <a:pt x="3557897" y="266376"/>
                  </a:cubicBezTo>
                  <a:cubicBezTo>
                    <a:pt x="3545304" y="267872"/>
                    <a:pt x="3532240" y="268488"/>
                    <a:pt x="3519498" y="269722"/>
                  </a:cubicBezTo>
                  <a:cubicBezTo>
                    <a:pt x="3509195" y="270719"/>
                    <a:pt x="3499018" y="271952"/>
                    <a:pt x="3488779" y="273067"/>
                  </a:cubicBezTo>
                  <a:cubicBezTo>
                    <a:pt x="3332880" y="290048"/>
                    <a:pt x="3537132" y="271531"/>
                    <a:pt x="3404301" y="283105"/>
                  </a:cubicBezTo>
                  <a:cubicBezTo>
                    <a:pt x="3314622" y="290919"/>
                    <a:pt x="3373195" y="288152"/>
                    <a:pt x="3304464" y="293143"/>
                  </a:cubicBezTo>
                  <a:cubicBezTo>
                    <a:pt x="3286609" y="294439"/>
                    <a:pt x="3268794" y="296191"/>
                    <a:pt x="3250705" y="296489"/>
                  </a:cubicBezTo>
                  <a:lnTo>
                    <a:pt x="2897435" y="299835"/>
                  </a:lnTo>
                  <a:cubicBezTo>
                    <a:pt x="2867091" y="297946"/>
                    <a:pt x="2835223" y="296404"/>
                    <a:pt x="2805277" y="293143"/>
                  </a:cubicBezTo>
                  <a:cubicBezTo>
                    <a:pt x="2797424" y="292287"/>
                    <a:pt x="2789917" y="290912"/>
                    <a:pt x="2782238" y="289797"/>
                  </a:cubicBezTo>
                  <a:cubicBezTo>
                    <a:pt x="2764725" y="287254"/>
                    <a:pt x="2751519" y="280875"/>
                    <a:pt x="2736159" y="276413"/>
                  </a:cubicBezTo>
                  <a:cubicBezTo>
                    <a:pt x="2729423" y="274457"/>
                    <a:pt x="2720799" y="274183"/>
                    <a:pt x="2713120" y="273067"/>
                  </a:cubicBezTo>
                  <a:lnTo>
                    <a:pt x="2667041" y="266376"/>
                  </a:lnTo>
                  <a:cubicBezTo>
                    <a:pt x="2651681" y="264145"/>
                    <a:pt x="2635757" y="262548"/>
                    <a:pt x="2620962" y="259684"/>
                  </a:cubicBezTo>
                  <a:cubicBezTo>
                    <a:pt x="2612527" y="258051"/>
                    <a:pt x="2606178" y="254791"/>
                    <a:pt x="2597923" y="252992"/>
                  </a:cubicBezTo>
                  <a:cubicBezTo>
                    <a:pt x="2592792" y="251875"/>
                    <a:pt x="2581566" y="250416"/>
                    <a:pt x="2570516" y="249130"/>
                  </a:cubicBezTo>
                  <a:lnTo>
                    <a:pt x="2552029" y="247145"/>
                  </a:lnTo>
                  <a:lnTo>
                    <a:pt x="1950737" y="247145"/>
                  </a:lnTo>
                  <a:lnTo>
                    <a:pt x="1899062" y="249646"/>
                  </a:lnTo>
                  <a:cubicBezTo>
                    <a:pt x="1839678" y="252880"/>
                    <a:pt x="1854737" y="252617"/>
                    <a:pt x="1799224" y="256338"/>
                  </a:cubicBezTo>
                  <a:cubicBezTo>
                    <a:pt x="1781333" y="257537"/>
                    <a:pt x="1763556" y="259397"/>
                    <a:pt x="1745466" y="259684"/>
                  </a:cubicBezTo>
                  <a:cubicBezTo>
                    <a:pt x="1398388" y="265183"/>
                    <a:pt x="1430666" y="263763"/>
                    <a:pt x="1131082" y="259684"/>
                  </a:cubicBezTo>
                  <a:cubicBezTo>
                    <a:pt x="949634" y="266272"/>
                    <a:pt x="1115525" y="259693"/>
                    <a:pt x="977487" y="266376"/>
                  </a:cubicBezTo>
                  <a:cubicBezTo>
                    <a:pt x="951916" y="267613"/>
                    <a:pt x="926217" y="268331"/>
                    <a:pt x="900689" y="269722"/>
                  </a:cubicBezTo>
                  <a:cubicBezTo>
                    <a:pt x="849471" y="272511"/>
                    <a:pt x="863393" y="272987"/>
                    <a:pt x="816211" y="276413"/>
                  </a:cubicBezTo>
                  <a:cubicBezTo>
                    <a:pt x="798356" y="277710"/>
                    <a:pt x="779916" y="277684"/>
                    <a:pt x="762452" y="279759"/>
                  </a:cubicBezTo>
                  <a:cubicBezTo>
                    <a:pt x="745963" y="281718"/>
                    <a:pt x="723130" y="288949"/>
                    <a:pt x="708694" y="293143"/>
                  </a:cubicBezTo>
                  <a:cubicBezTo>
                    <a:pt x="701958" y="295099"/>
                    <a:pt x="693334" y="295373"/>
                    <a:pt x="685654" y="296489"/>
                  </a:cubicBezTo>
                  <a:lnTo>
                    <a:pt x="639576" y="303181"/>
                  </a:lnTo>
                  <a:cubicBezTo>
                    <a:pt x="624216" y="305411"/>
                    <a:pt x="609612" y="309193"/>
                    <a:pt x="593497" y="309872"/>
                  </a:cubicBezTo>
                  <a:cubicBezTo>
                    <a:pt x="529746" y="312560"/>
                    <a:pt x="465500" y="312103"/>
                    <a:pt x="401502" y="313218"/>
                  </a:cubicBezTo>
                  <a:cubicBezTo>
                    <a:pt x="366740" y="308170"/>
                    <a:pt x="371994" y="309911"/>
                    <a:pt x="332384" y="296489"/>
                  </a:cubicBezTo>
                  <a:cubicBezTo>
                    <a:pt x="323811" y="293584"/>
                    <a:pt x="319563" y="288054"/>
                    <a:pt x="309345" y="286451"/>
                  </a:cubicBezTo>
                  <a:cubicBezTo>
                    <a:pt x="249930" y="277132"/>
                    <a:pt x="189772" y="268767"/>
                    <a:pt x="129427" y="260641"/>
                  </a:cubicBezTo>
                  <a:lnTo>
                    <a:pt x="29203" y="247145"/>
                  </a:lnTo>
                  <a:lnTo>
                    <a:pt x="0" y="247145"/>
                  </a:lnTo>
                  <a:lnTo>
                    <a:pt x="0" y="66238"/>
                  </a:lnTo>
                  <a:lnTo>
                    <a:pt x="27984" y="66238"/>
                  </a:lnTo>
                  <a:lnTo>
                    <a:pt x="129427" y="52577"/>
                  </a:lnTo>
                  <a:cubicBezTo>
                    <a:pt x="189772" y="44451"/>
                    <a:pt x="249930" y="36086"/>
                    <a:pt x="309345" y="26767"/>
                  </a:cubicBezTo>
                  <a:cubicBezTo>
                    <a:pt x="319563" y="25165"/>
                    <a:pt x="323811" y="19635"/>
                    <a:pt x="332384" y="16730"/>
                  </a:cubicBezTo>
                  <a:cubicBezTo>
                    <a:pt x="371994" y="3307"/>
                    <a:pt x="366740" y="5049"/>
                    <a:pt x="40150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DA99FFD3-7629-FD48-91F8-3D2E0CEAE0FA}"/>
              </a:ext>
            </a:extLst>
          </p:cNvPr>
          <p:cNvSpPr/>
          <p:nvPr/>
        </p:nvSpPr>
        <p:spPr>
          <a:xfrm>
            <a:off x="9461500" y="4407033"/>
            <a:ext cx="1352550" cy="593369"/>
          </a:xfrm>
          <a:prstGeom prst="ellipse">
            <a:avLst/>
          </a:prstGeom>
          <a:solidFill>
            <a:srgbClr val="B01513">
              <a:alpha val="50196"/>
            </a:srgbClr>
          </a:solidFill>
          <a:ln>
            <a:solidFill>
              <a:srgbClr val="800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6">
                <a:extLst>
                  <a:ext uri="{FF2B5EF4-FFF2-40B4-BE49-F238E27FC236}">
                    <a16:creationId xmlns:a16="http://schemas.microsoft.com/office/drawing/2014/main" id="{7EB28ED4-62FD-D449-8384-E39537F5E53D}"/>
                  </a:ext>
                </a:extLst>
              </p:cNvPr>
              <p:cNvSpPr txBox="1"/>
              <p:nvPr/>
            </p:nvSpPr>
            <p:spPr>
              <a:xfrm>
                <a:off x="7350404" y="4350856"/>
                <a:ext cx="3836030" cy="11999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nary>
                        <m:nary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nary>
                                <m:nary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l-G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  <m:d>
                                    <m:dPr>
                                      <m:ctrlPr>
                                        <a:rPr lang="en-GB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  </m:t>
                                      </m:r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𝜉</m:t>
                                      </m:r>
                                    </m:e>
                                  </m:d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</m:nary>
                            </m:sup>
                          </m:s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lang="en-GB" sz="2400" b="0" dirty="0">
                  <a:ea typeface="Cambria Math" panose="02040503050406030204" pitchFamily="18" charset="0"/>
                </a:endParaRPr>
              </a:p>
              <a:p>
                <a:endParaRPr lang="en-GB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CasellaDiTesto 6">
                <a:extLst>
                  <a:ext uri="{FF2B5EF4-FFF2-40B4-BE49-F238E27FC236}">
                    <a16:creationId xmlns:a16="http://schemas.microsoft.com/office/drawing/2014/main" id="{7EB28ED4-62FD-D449-8384-E39537F5E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0404" y="4350856"/>
                <a:ext cx="3836030" cy="1199944"/>
              </a:xfrm>
              <a:prstGeom prst="rect">
                <a:avLst/>
              </a:prstGeom>
              <a:blipFill>
                <a:blip r:embed="rId7"/>
                <a:stretch>
                  <a:fillRect l="-660" t="-127368" r="-660" b="-15578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">
                <a:extLst>
                  <a:ext uri="{FF2B5EF4-FFF2-40B4-BE49-F238E27FC236}">
                    <a16:creationId xmlns:a16="http://schemas.microsoft.com/office/drawing/2014/main" id="{3584246E-2AE1-9143-BD4C-D1D5598BDF75}"/>
                  </a:ext>
                </a:extLst>
              </p:cNvPr>
              <p:cNvSpPr/>
              <p:nvPr/>
            </p:nvSpPr>
            <p:spPr>
              <a:xfrm>
                <a:off x="8624957" y="5307518"/>
                <a:ext cx="1673086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sinc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it-IT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d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Rectangle 2">
                <a:extLst>
                  <a:ext uri="{FF2B5EF4-FFF2-40B4-BE49-F238E27FC236}">
                    <a16:creationId xmlns:a16="http://schemas.microsoft.com/office/drawing/2014/main" id="{3584246E-2AE1-9143-BD4C-D1D5598BDF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4957" y="5307518"/>
                <a:ext cx="1673086" cy="7146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&quot;Not Allowed&quot; Symbol 26">
            <a:extLst>
              <a:ext uri="{FF2B5EF4-FFF2-40B4-BE49-F238E27FC236}">
                <a16:creationId xmlns:a16="http://schemas.microsoft.com/office/drawing/2014/main" id="{70505955-7D12-0042-9176-4644581E69F2}"/>
              </a:ext>
            </a:extLst>
          </p:cNvPr>
          <p:cNvSpPr/>
          <p:nvPr/>
        </p:nvSpPr>
        <p:spPr>
          <a:xfrm>
            <a:off x="8900894" y="5075865"/>
            <a:ext cx="1121212" cy="1121212"/>
          </a:xfrm>
          <a:prstGeom prst="noSmoking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  <a:alpha val="20000"/>
                </a:srgbClr>
              </a:gs>
              <a:gs pos="50000">
                <a:srgbClr val="FF0000">
                  <a:shade val="67500"/>
                  <a:satMod val="115000"/>
                  <a:alpha val="20000"/>
                </a:srgbClr>
              </a:gs>
              <a:gs pos="100000">
                <a:srgbClr val="FF0000">
                  <a:shade val="100000"/>
                  <a:satMod val="115000"/>
                  <a:alpha val="20000"/>
                </a:srgbClr>
              </a:gs>
            </a:gsLst>
            <a:lin ang="189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89713B79-6DF8-D74D-ABD7-4BE063C926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226" y="271863"/>
            <a:ext cx="1690829" cy="40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1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 animBg="1"/>
      <p:bldP spid="25" grpId="0"/>
      <p:bldP spid="26" grpId="0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ssel_0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QO2020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QO2020" id="{1B6E5740-47AD-45AE-B136-7D39D2EA3DB3}" vid="{DE9C9904-8BEA-475A-9374-8E672BBBD039}"/>
    </a:ext>
  </a:extLst>
</a:theme>
</file>

<file path=ppt/theme/theme3.xml><?xml version="1.0" encoding="utf-8"?>
<a:theme xmlns:a="http://schemas.openxmlformats.org/drawingml/2006/main" name="IQO202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QO2020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QO2020" id="{81ED7CB4-76C1-48BC-B056-6D91843F6846}" vid="{8018266C-2953-4304-9B4A-EE5328E3ADB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2084</Words>
  <Application>Microsoft Macintosh PowerPoint</Application>
  <PresentationFormat>Breitbild</PresentationFormat>
  <Paragraphs>505</Paragraphs>
  <Slides>47</Slides>
  <Notes>10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18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47</vt:i4>
      </vt:variant>
    </vt:vector>
  </HeadingPairs>
  <TitlesOfParts>
    <vt:vector size="70" baseType="lpstr">
      <vt:lpstr>等线</vt:lpstr>
      <vt:lpstr>ＭＳ Ｐゴシック</vt:lpstr>
      <vt:lpstr>Arial</vt:lpstr>
      <vt:lpstr>Avant Garde Book BT</vt:lpstr>
      <vt:lpstr>Calibri</vt:lpstr>
      <vt:lpstr>Calibri Light</vt:lpstr>
      <vt:lpstr>Cambria Math</vt:lpstr>
      <vt:lpstr>Century Gothic</vt:lpstr>
      <vt:lpstr>CMU Serif Roman</vt:lpstr>
      <vt:lpstr>Gill Sans MT</vt:lpstr>
      <vt:lpstr>Handwriting - Dakota</vt:lpstr>
      <vt:lpstr>Lucida Grande</vt:lpstr>
      <vt:lpstr>Lucida Handwriting</vt:lpstr>
      <vt:lpstr>Noteworthy Light</vt:lpstr>
      <vt:lpstr>Symbol</vt:lpstr>
      <vt:lpstr>Times New Roman</vt:lpstr>
      <vt:lpstr>Wingdings</vt:lpstr>
      <vt:lpstr>Zapf Dingbats</vt:lpstr>
      <vt:lpstr>Office Theme</vt:lpstr>
      <vt:lpstr>Kassel_02</vt:lpstr>
      <vt:lpstr>IQO2020</vt:lpstr>
      <vt:lpstr>Formel</vt:lpstr>
      <vt:lpstr>CorelDRAW</vt:lpstr>
      <vt:lpstr>PowerPoint-Präsentation</vt:lpstr>
      <vt:lpstr>PowerPoint-Präsentation</vt:lpstr>
      <vt:lpstr>Outline</vt:lpstr>
      <vt:lpstr>PowerPoint-Präsentation</vt:lpstr>
      <vt:lpstr>The LiNbO3 platform</vt:lpstr>
      <vt:lpstr>Parametric downconversion</vt:lpstr>
      <vt:lpstr>Technology</vt:lpstr>
      <vt:lpstr>PowerPoint-Präsentation</vt:lpstr>
      <vt:lpstr>Fabrication errors</vt:lpstr>
      <vt:lpstr>PowerPoint-Präsentation</vt:lpstr>
      <vt:lpstr>General model </vt:lpstr>
      <vt:lpstr>Toolbox for integrated quantum circuits.     </vt:lpstr>
      <vt:lpstr>PowerPoint-Präsentation</vt:lpstr>
      <vt:lpstr>PowerPoint-Präsentation</vt:lpstr>
      <vt:lpstr>Hong Ou Mandel interference on chip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Summary</vt:lpstr>
      <vt:lpstr>Thank you for your attention</vt:lpstr>
      <vt:lpstr>PowerPoint-Präsentation</vt:lpstr>
      <vt:lpstr>PowerPoint-Präsentation</vt:lpstr>
      <vt:lpstr>General model - I</vt:lpstr>
      <vt:lpstr>Ugly spectra for everyone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Benjamin Brecht</dc:creator>
  <cp:lastModifiedBy>Christine Silberhorn</cp:lastModifiedBy>
  <cp:revision>157</cp:revision>
  <cp:lastPrinted>2019-03-01T11:18:48Z</cp:lastPrinted>
  <dcterms:created xsi:type="dcterms:W3CDTF">2019-02-28T14:47:09Z</dcterms:created>
  <dcterms:modified xsi:type="dcterms:W3CDTF">2020-08-01T13:23:25Z</dcterms:modified>
</cp:coreProperties>
</file>