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6"/>
  </p:notesMasterIdLst>
  <p:sldIdLst>
    <p:sldId id="256" r:id="rId5"/>
  </p:sldIdLst>
  <p:sldSz cx="32918400" cy="43891200"/>
  <p:notesSz cx="6715125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00">
          <p15:clr>
            <a:srgbClr val="A4A3A4"/>
          </p15:clr>
        </p15:guide>
        <p15:guide id="2" orient="horz" pos="26928">
          <p15:clr>
            <a:srgbClr val="A4A3A4"/>
          </p15:clr>
        </p15:guide>
        <p15:guide id="3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A7C4FF"/>
    <a:srgbClr val="C0C0C0"/>
    <a:srgbClr val="0046D2"/>
    <a:srgbClr val="FF0000"/>
    <a:srgbClr val="698ED9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D32CD-30F5-4FDE-BE95-6574D17E00DD}" v="2" dt="2020-07-21T14:31:15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731" autoAdjust="0"/>
    <p:restoredTop sz="94660"/>
  </p:normalViewPr>
  <p:slideViewPr>
    <p:cSldViewPr snapToGrid="0">
      <p:cViewPr>
        <p:scale>
          <a:sx n="26" d="100"/>
          <a:sy n="26" d="100"/>
        </p:scale>
        <p:origin x="1484" y="-116"/>
      </p:cViewPr>
      <p:guideLst>
        <p:guide orient="horz" pos="13900"/>
        <p:guide orient="horz" pos="26928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uriyal, Juniyali" userId="e4d19e06-8cec-4e41-a7e9-3efb9be84a85" providerId="ADAL" clId="{9F7F722A-992C-47F9-A0A7-49AEF451A6C1}"/>
    <pc:docChg chg="custSel addSld delSld modSld">
      <pc:chgData name="Nauriyal, Juniyali" userId="e4d19e06-8cec-4e41-a7e9-3efb9be84a85" providerId="ADAL" clId="{9F7F722A-992C-47F9-A0A7-49AEF451A6C1}" dt="2020-07-21T14:31:45.715" v="298" actId="2696"/>
      <pc:docMkLst>
        <pc:docMk/>
      </pc:docMkLst>
      <pc:sldChg chg="modSp">
        <pc:chgData name="Nauriyal, Juniyali" userId="e4d19e06-8cec-4e41-a7e9-3efb9be84a85" providerId="ADAL" clId="{9F7F722A-992C-47F9-A0A7-49AEF451A6C1}" dt="2020-07-21T14:29:49.758" v="296" actId="1036"/>
        <pc:sldMkLst>
          <pc:docMk/>
          <pc:sldMk cId="0" sldId="256"/>
        </pc:sldMkLst>
        <pc:spChg chg="mod">
          <ac:chgData name="Nauriyal, Juniyali" userId="e4d19e06-8cec-4e41-a7e9-3efb9be84a85" providerId="ADAL" clId="{9F7F722A-992C-47F9-A0A7-49AEF451A6C1}" dt="2020-07-21T14:28:16.903" v="145" actId="1036"/>
          <ac:spMkLst>
            <pc:docMk/>
            <pc:sldMk cId="0" sldId="256"/>
            <ac:spMk id="3" creationId="{814D3BB4-B501-490A-8473-C1D22AD20EBE}"/>
          </ac:spMkLst>
        </pc:spChg>
        <pc:spChg chg="mod">
          <ac:chgData name="Nauriyal, Juniyali" userId="e4d19e06-8cec-4e41-a7e9-3efb9be84a85" providerId="ADAL" clId="{9F7F722A-992C-47F9-A0A7-49AEF451A6C1}" dt="2020-07-21T14:29:34.417" v="273" actId="1036"/>
          <ac:spMkLst>
            <pc:docMk/>
            <pc:sldMk cId="0" sldId="256"/>
            <ac:spMk id="32" creationId="{BCA2A601-B081-4636-B0A3-942D3713EC77}"/>
          </ac:spMkLst>
        </pc:spChg>
        <pc:spChg chg="mod">
          <ac:chgData name="Nauriyal, Juniyali" userId="e4d19e06-8cec-4e41-a7e9-3efb9be84a85" providerId="ADAL" clId="{9F7F722A-992C-47F9-A0A7-49AEF451A6C1}" dt="2020-07-21T14:29:40.756" v="277" actId="1035"/>
          <ac:spMkLst>
            <pc:docMk/>
            <pc:sldMk cId="0" sldId="256"/>
            <ac:spMk id="33" creationId="{72B5FA35-BECB-49F6-B06F-E2380414B739}"/>
          </ac:spMkLst>
        </pc:spChg>
        <pc:spChg chg="mod">
          <ac:chgData name="Nauriyal, Juniyali" userId="e4d19e06-8cec-4e41-a7e9-3efb9be84a85" providerId="ADAL" clId="{9F7F722A-992C-47F9-A0A7-49AEF451A6C1}" dt="2020-07-21T14:29:37.300" v="275" actId="1036"/>
          <ac:spMkLst>
            <pc:docMk/>
            <pc:sldMk cId="0" sldId="256"/>
            <ac:spMk id="34" creationId="{F2BD4BEA-F34D-4663-A961-FE2BEC90F024}"/>
          </ac:spMkLst>
        </pc:spChg>
        <pc:spChg chg="mod">
          <ac:chgData name="Nauriyal, Juniyali" userId="e4d19e06-8cec-4e41-a7e9-3efb9be84a85" providerId="ADAL" clId="{9F7F722A-992C-47F9-A0A7-49AEF451A6C1}" dt="2020-07-21T14:28:52.246" v="237" actId="1036"/>
          <ac:spMkLst>
            <pc:docMk/>
            <pc:sldMk cId="0" sldId="256"/>
            <ac:spMk id="35" creationId="{BE1DB946-6A67-46E3-8FFE-4C4E90368068}"/>
          </ac:spMkLst>
        </pc:spChg>
        <pc:spChg chg="mod">
          <ac:chgData name="Nauriyal, Juniyali" userId="e4d19e06-8cec-4e41-a7e9-3efb9be84a85" providerId="ADAL" clId="{9F7F722A-992C-47F9-A0A7-49AEF451A6C1}" dt="2020-07-21T14:28:16.903" v="145" actId="1036"/>
          <ac:spMkLst>
            <pc:docMk/>
            <pc:sldMk cId="0" sldId="256"/>
            <ac:spMk id="63" creationId="{736410B5-8A5B-4AD0-8C2E-68670E1B0039}"/>
          </ac:spMkLst>
        </pc:spChg>
        <pc:spChg chg="mod">
          <ac:chgData name="Nauriyal, Juniyali" userId="e4d19e06-8cec-4e41-a7e9-3efb9be84a85" providerId="ADAL" clId="{9F7F722A-992C-47F9-A0A7-49AEF451A6C1}" dt="2020-07-21T14:28:52.246" v="237" actId="1036"/>
          <ac:spMkLst>
            <pc:docMk/>
            <pc:sldMk cId="0" sldId="256"/>
            <ac:spMk id="141" creationId="{94C0EA2F-C95C-4076-8991-31D57F43DAF4}"/>
          </ac:spMkLst>
        </pc:spChg>
        <pc:spChg chg="mod">
          <ac:chgData name="Nauriyal, Juniyali" userId="e4d19e06-8cec-4e41-a7e9-3efb9be84a85" providerId="ADAL" clId="{9F7F722A-992C-47F9-A0A7-49AEF451A6C1}" dt="2020-07-21T14:29:49.758" v="296" actId="1036"/>
          <ac:spMkLst>
            <pc:docMk/>
            <pc:sldMk cId="0" sldId="256"/>
            <ac:spMk id="142" creationId="{4B9E771D-F94E-4F4D-B526-66B4DC504EA4}"/>
          </ac:spMkLst>
        </pc:spChg>
        <pc:spChg chg="mod">
          <ac:chgData name="Nauriyal, Juniyali" userId="e4d19e06-8cec-4e41-a7e9-3efb9be84a85" providerId="ADAL" clId="{9F7F722A-992C-47F9-A0A7-49AEF451A6C1}" dt="2020-07-21T14:28:16.903" v="145" actId="1036"/>
          <ac:spMkLst>
            <pc:docMk/>
            <pc:sldMk cId="0" sldId="256"/>
            <ac:spMk id="143" creationId="{88F844BC-C0BE-4DD6-915F-C6AB708207C0}"/>
          </ac:spMkLst>
        </pc:spChg>
        <pc:spChg chg="mod">
          <ac:chgData name="Nauriyal, Juniyali" userId="e4d19e06-8cec-4e41-a7e9-3efb9be84a85" providerId="ADAL" clId="{9F7F722A-992C-47F9-A0A7-49AEF451A6C1}" dt="2020-07-21T14:23:24.599" v="63" actId="20577"/>
          <ac:spMkLst>
            <pc:docMk/>
            <pc:sldMk cId="0" sldId="256"/>
            <ac:spMk id="2062" creationId="{00000000-0000-0000-0000-000000000000}"/>
          </ac:spMkLst>
        </pc:spChg>
        <pc:grpChg chg="mod">
          <ac:chgData name="Nauriyal, Juniyali" userId="e4d19e06-8cec-4e41-a7e9-3efb9be84a85" providerId="ADAL" clId="{9F7F722A-992C-47F9-A0A7-49AEF451A6C1}" dt="2020-07-21T14:28:16.903" v="145" actId="1036"/>
          <ac:grpSpMkLst>
            <pc:docMk/>
            <pc:sldMk cId="0" sldId="256"/>
            <ac:grpSpMk id="2" creationId="{CB6FD258-3169-417D-BAEB-14EDE30D346A}"/>
          </ac:grpSpMkLst>
        </pc:grpChg>
        <pc:grpChg chg="mod">
          <ac:chgData name="Nauriyal, Juniyali" userId="e4d19e06-8cec-4e41-a7e9-3efb9be84a85" providerId="ADAL" clId="{9F7F722A-992C-47F9-A0A7-49AEF451A6C1}" dt="2020-07-21T14:28:16.903" v="145" actId="1036"/>
          <ac:grpSpMkLst>
            <pc:docMk/>
            <pc:sldMk cId="0" sldId="256"/>
            <ac:grpSpMk id="64" creationId="{DA8E9E82-0DBC-444C-962A-8FB2503FF650}"/>
          </ac:grpSpMkLst>
        </pc:grpChg>
      </pc:sldChg>
      <pc:sldChg chg="add del">
        <pc:chgData name="Nauriyal, Juniyali" userId="e4d19e06-8cec-4e41-a7e9-3efb9be84a85" providerId="ADAL" clId="{9F7F722A-992C-47F9-A0A7-49AEF451A6C1}" dt="2020-07-21T14:31:45.715" v="298" actId="2696"/>
        <pc:sldMkLst>
          <pc:docMk/>
          <pc:sldMk cId="1731471110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58988" y="692150"/>
            <a:ext cx="259873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5BAB7-E9F9-435A-B8BD-F70ADBBCB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C7B9C-DA46-4FE0-B590-97F24EE1DB0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3112-BD42-4E29-867B-BCBFAA769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7183123"/>
            <a:ext cx="24688800" cy="1528064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58519-BDA3-43EB-B245-BBEE539BF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86F49-E2FD-49F6-BA28-C3183953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FD8E-F3E1-4E68-8258-0FF65F87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DAED9-115C-483C-BF45-56A843BC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3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85D17-1466-469F-B489-8A368F9D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50528-CEEC-43A6-903F-B1D363E3C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607F9-E520-4D8D-8ED0-33724805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1C20B-9A76-4AA0-BEDA-D4539E48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CC41C-E76C-47D0-B670-294B579A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1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63D2CC-425F-4FCA-A8B4-DCC04D98A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557230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EE527-5026-4F54-BEBB-48AD3613B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63140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EC393-969B-4220-8FBA-6FBAB4B7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C6BEC-2BA1-4234-AFFF-A6E32E1D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1C988-C2EA-4E03-98B1-D63EFD28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254A-FDAB-467C-8EAF-B7DE6EF9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C07E5-09C9-445B-BDE3-20BBFB3B6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A922A-A34F-43A2-98B3-559BCC1C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A3E28D29-1ECB-41DF-951B-2A23F95AD02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E4B5B-DD1C-4250-B97A-ED07D69D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50382-88E6-48A7-818F-FF1ABB1D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2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28CE-90C9-49DF-B6DA-C7447233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95" y="10942326"/>
            <a:ext cx="28392120" cy="18257517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09AB9-C651-43D2-9E26-F3C76114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5995" y="29372566"/>
            <a:ext cx="28392120" cy="9601197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21AB6-F8A6-4243-9F55-92962221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63438-47CA-4125-9C07-24772F90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EB504-0089-4270-940A-4C938961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ACA4-5CFF-43AC-BA28-D531022C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6C76-8251-403E-9A8A-E2E622B70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E0871-E4A9-4F89-BED1-50F8289BF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E3CB3-E179-4CF0-90C6-20563833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64D12-F5B7-45E4-8F11-4D74D87E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7FF4A-8EF0-4AC7-BC91-CAB7F357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0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078A-63BA-4BF4-8C5A-F15C7599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8" y="2336803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91B38-83C2-4D1A-AEFD-7FD1F1569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429" y="10759443"/>
            <a:ext cx="13926025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7C1A2-1F3B-41D0-BF12-A53C48F46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7429" y="16032480"/>
            <a:ext cx="13926025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6508E-5866-4E1B-A249-9C5988661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64940" y="10759443"/>
            <a:ext cx="13994608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2936F-07BD-4064-B0B9-DF46B54AD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4940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9C4B5-298E-44AF-9988-6C116A9B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360B6-22E6-4ADC-B208-511599D5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A5162-7FAB-4413-BB3C-628E20E4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CD3F-4687-4CB7-9399-7659A940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D8532-F902-4BE5-9B7F-839B4E96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36C7A-DDAC-465F-9D40-23F1076D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73628-48D2-45D8-95D9-47D01B93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BEE54-09B6-4223-8930-B3017453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B2461-01C3-4ACA-8698-84A4FA912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D42D7-74F3-490B-8244-576BC86D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5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69C3-764D-4ACD-98D9-69982BDB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855A-45A2-40A5-BD14-68E078C9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FFCB3-D353-441A-82AB-AECFBE18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3D1CD-4378-4EA7-9A3D-C17BE83D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7/21/2020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D184F-ACF4-4269-AF4A-11116465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2BFA5-004B-46AD-A912-9389814F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6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7CF3-5AB1-4D85-A2F3-29D52276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458B3-3B6E-4110-B967-F8174A74E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6EA09-DBBF-4719-8906-11409B8ED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F35F2-C52C-44BD-92AE-A7F5BEF8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BFE9D-5EC2-4D90-8EC4-5F32A479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96F9D-C73D-4344-A76E-3306A46D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61D63-206B-4BAF-BFAC-71541DF3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40" y="2336803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67504-A365-4B4B-A0C8-C3F4FB293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rId14"/>
            <a:extLst>
              <a:ext uri="{FF2B5EF4-FFF2-40B4-BE49-F238E27FC236}">
                <a16:creationId xmlns:a16="http://schemas.microsoft.com/office/drawing/2014/main" id="{C99D046D-9A97-4799-8F3B-4252FD862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24904006" y="43215386"/>
            <a:ext cx="41417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ED2CF6B3-1E81-4E5A-AFD7-1851894AAC0E}"/>
              </a:ext>
            </a:extLst>
          </p:cNvPr>
          <p:cNvSpPr txBox="1"/>
          <p:nvPr userDrawn="1"/>
        </p:nvSpPr>
        <p:spPr>
          <a:xfrm>
            <a:off x="29045793" y="43138551"/>
            <a:ext cx="238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www.postersession.com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60DDD-51A6-43AC-920B-0650A0FEE9AF}"/>
              </a:ext>
            </a:extLst>
          </p:cNvPr>
          <p:cNvSpPr txBox="1"/>
          <p:nvPr userDrawn="1"/>
        </p:nvSpPr>
        <p:spPr>
          <a:xfrm>
            <a:off x="152180" y="43781455"/>
            <a:ext cx="482824" cy="12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" b="1" dirty="0">
                <a:solidFill>
                  <a:srgbClr val="003064"/>
                </a:solidFill>
              </a:rPr>
              <a:t>www.postersession.com</a:t>
            </a:r>
          </a:p>
        </p:txBody>
      </p:sp>
    </p:spTree>
    <p:extLst>
      <p:ext uri="{BB962C8B-B14F-4D97-AF65-F5344CB8AC3E}">
        <p14:creationId xmlns:p14="http://schemas.microsoft.com/office/powerpoint/2010/main" val="41660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postersession.com/order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17/06/relationships/model3d" Target="../media/model3d1.glb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85850" y="1778000"/>
            <a:ext cx="3068955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600" b="1" dirty="0"/>
              <a:t>Fiber to chip packaging with low loss for quantum applications</a:t>
            </a:r>
            <a:endParaRPr lang="en-US" sz="9600" dirty="0"/>
          </a:p>
          <a:p>
            <a:pPr algn="ctr" defTabSz="4389438"/>
            <a:r>
              <a:rPr lang="en-US" sz="3200" b="1" dirty="0"/>
              <a:t>Juniyali Nauriyal, Meiting Song, Marissa Granados-Baez, Yi Zhang , Jaime Cardenas</a:t>
            </a:r>
          </a:p>
          <a:p>
            <a:pPr algn="ctr" defTabSz="4389438"/>
            <a:endParaRPr lang="en-US" dirty="0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6804314" y="36583787"/>
            <a:ext cx="1548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6000" b="1" dirty="0"/>
              <a:t>REFERENCES</a:t>
            </a:r>
          </a:p>
        </p:txBody>
      </p:sp>
      <p:sp>
        <p:nvSpPr>
          <p:cNvPr id="24" name="Text Box 1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-37306" y="43881362"/>
            <a:ext cx="329557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000" b="1" i="1" dirty="0">
                <a:solidFill>
                  <a:srgbClr val="0046D2"/>
                </a:solidFill>
              </a:rPr>
              <a:t>Order online at    https://www.postersession.com/order/</a:t>
            </a: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32E272F0-C32B-4661-9094-59F177CF6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74189"/>
            <a:ext cx="6626007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80ED20-F07F-4DBA-88D6-FF5C909CF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160" y="3220279"/>
            <a:ext cx="3652540" cy="23741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2DB6143-BC2E-4A1B-BCE9-7F8921E41281}"/>
              </a:ext>
            </a:extLst>
          </p:cNvPr>
          <p:cNvSpPr txBox="1"/>
          <p:nvPr/>
        </p:nvSpPr>
        <p:spPr>
          <a:xfrm>
            <a:off x="16842415" y="40543540"/>
            <a:ext cx="15411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pc="-150" dirty="0">
                <a:cs typeface="Arial" panose="020B0604020202020204" pitchFamily="34" charset="0"/>
              </a:rPr>
              <a:t>Acknowledgement </a:t>
            </a:r>
          </a:p>
          <a:p>
            <a:pPr algn="just"/>
            <a:r>
              <a:rPr lang="en-US" sz="3200" spc="-150" dirty="0">
                <a:cs typeface="Arial" panose="020B0604020202020204" pitchFamily="34" charset="0"/>
              </a:rPr>
              <a:t>We would like to thank </a:t>
            </a:r>
            <a:r>
              <a:rPr lang="en-US" sz="3200" spc="-150" dirty="0" err="1">
                <a:cs typeface="Arial" panose="020B0604020202020204" pitchFamily="34" charset="0"/>
              </a:rPr>
              <a:t>Hajim</a:t>
            </a:r>
            <a:r>
              <a:rPr lang="en-US" sz="3200" spc="-150" dirty="0">
                <a:cs typeface="Arial" panose="020B0604020202020204" pitchFamily="34" charset="0"/>
              </a:rPr>
              <a:t> School of Engineering and Applied Sciences, AIM Photonics and </a:t>
            </a:r>
            <a:r>
              <a:rPr lang="en-US" sz="3200" spc="-150" dirty="0"/>
              <a:t>Cornell </a:t>
            </a:r>
            <a:r>
              <a:rPr lang="en-US" sz="3200" spc="-150" dirty="0" err="1"/>
              <a:t>NanoScale</a:t>
            </a:r>
            <a:r>
              <a:rPr lang="en-US" sz="3200" spc="-150" dirty="0"/>
              <a:t> Science &amp; Technology Facility </a:t>
            </a:r>
            <a:r>
              <a:rPr lang="en-US" sz="3200" spc="-15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09B24911-230E-442D-87F2-CFB0F0017CF2}"/>
              </a:ext>
            </a:extLst>
          </p:cNvPr>
          <p:cNvSpPr txBox="1">
            <a:spLocks/>
          </p:cNvSpPr>
          <p:nvPr/>
        </p:nvSpPr>
        <p:spPr>
          <a:xfrm>
            <a:off x="16804314" y="37683618"/>
            <a:ext cx="15487650" cy="2775749"/>
          </a:xfrm>
          <a:prstGeom prst="rect">
            <a:avLst/>
          </a:prstGeom>
        </p:spPr>
        <p:txBody>
          <a:bodyPr>
            <a:noAutofit/>
          </a:bodyPr>
          <a:lstStyle>
            <a:lvl1pPr marL="617220" indent="-617220" algn="l" defTabSz="2468880" rtl="0" eaLnBrk="1" latinLnBrk="0" hangingPunct="1">
              <a:lnSpc>
                <a:spcPct val="9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166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8610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54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5498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8942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386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830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274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51432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800" spc="-150" dirty="0"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cs typeface="Arial" panose="020B0604020202020204" pitchFamily="34" charset="0"/>
              </a:rPr>
              <a:t>Barwicz</a:t>
            </a:r>
            <a:r>
              <a:rPr lang="en-US" sz="2800" spc="-150" dirty="0">
                <a:cs typeface="Arial" panose="020B0604020202020204" pitchFamily="34" charset="0"/>
              </a:rPr>
              <a:t>, Tymon, et al. "A Novel Approach to Photonic Packaging Leveraging Existing High-Throughput Microelectronic Facilities." </a:t>
            </a:r>
            <a:r>
              <a:rPr lang="en-US" sz="2800" i="1" spc="-150" dirty="0">
                <a:cs typeface="Arial" panose="020B0604020202020204" pitchFamily="34" charset="0"/>
              </a:rPr>
              <a:t>IEEE Journal of Selected Topics in Quantum Electronics</a:t>
            </a:r>
            <a:r>
              <a:rPr lang="en-US" sz="2800" spc="-150" dirty="0">
                <a:cs typeface="Arial" panose="020B0604020202020204" pitchFamily="34" charset="0"/>
              </a:rPr>
              <a:t> 22.6 (2016): 455-466.</a:t>
            </a:r>
          </a:p>
          <a:p>
            <a:pPr marL="182880" indent="-51432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800" spc="-150" dirty="0">
                <a:cs typeface="Arial" panose="020B0604020202020204" pitchFamily="34" charset="0"/>
              </a:rPr>
              <a:t>Shimizu, N. (Mar. 1984). Fusion splicing between deposited silica waveguides and optical fibers. Electronics and Communications in Japan (Part I: Communications), 67(9), 115-122. doi:10.1002/ecja.4400670914;</a:t>
            </a:r>
          </a:p>
          <a:p>
            <a:pPr marL="182880" indent="-51432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800" spc="-150" dirty="0">
                <a:cs typeface="Arial" panose="020B0604020202020204" pitchFamily="34" charset="0"/>
              </a:rPr>
              <a:t>J. Nauriyal, M. Song, R. Yu, and J. Cardenas, “Fiber-to-chip fusion splicing for low-loss photonic packaging,” Optica, OPTICA, vol. 6, no. 5, pp. 549–552, May 2019, </a:t>
            </a:r>
            <a:r>
              <a:rPr lang="en-US" altLang="en-US" sz="2800" spc="-150" dirty="0" err="1">
                <a:cs typeface="Arial" panose="020B0604020202020204" pitchFamily="34" charset="0"/>
              </a:rPr>
              <a:t>doi</a:t>
            </a:r>
            <a:r>
              <a:rPr lang="en-US" altLang="en-US" sz="2800" spc="-150" dirty="0">
                <a:cs typeface="Arial" panose="020B0604020202020204" pitchFamily="34" charset="0"/>
              </a:rPr>
              <a:t>: 10.1364/OPTICA.6.000549</a:t>
            </a:r>
          </a:p>
          <a:p>
            <a:pPr marL="182880" indent="-51432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2800" spc="-150" dirty="0">
              <a:cs typeface="Arial" panose="020B0604020202020204" pitchFamily="34" charset="0"/>
            </a:endParaRP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62EE4342-5330-469D-BA02-109C8B2E1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32" y="8094591"/>
            <a:ext cx="1548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6000" b="1" dirty="0"/>
              <a:t>ABSTRACT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BCA2A601-B081-4636-B0A3-942D3713EC77}"/>
              </a:ext>
            </a:extLst>
          </p:cNvPr>
          <p:cNvSpPr txBox="1">
            <a:spLocks/>
          </p:cNvSpPr>
          <p:nvPr/>
        </p:nvSpPr>
        <p:spPr>
          <a:xfrm>
            <a:off x="742964" y="9005085"/>
            <a:ext cx="15494186" cy="4634855"/>
          </a:xfrm>
          <a:prstGeom prst="rect">
            <a:avLst/>
          </a:prstGeom>
        </p:spPr>
        <p:txBody>
          <a:bodyPr>
            <a:noAutofit/>
          </a:bodyPr>
          <a:lstStyle>
            <a:lvl1pPr marL="617220" indent="-617220" algn="l" defTabSz="2468880" rtl="0" eaLnBrk="1" latinLnBrk="0" hangingPunct="1">
              <a:lnSpc>
                <a:spcPct val="9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166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8610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54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5498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8942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386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830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274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3200" dirty="0">
                <a:cs typeface="Arial" panose="020B0604020202020204" pitchFamily="34" charset="0"/>
              </a:rPr>
              <a:t>One of the remaining challenges to achieve manufacturing scalability of silicon nanophotonic devices is a low cost, highly efficient, and mechanically robust method to optically couple multiple optical fibers to a photonic chip at once. We present a robust, low-loss packaging technique of permanent optical edge coupling for quantum applications between a single/multiple fibers and a chip using fusion splicing that is low-cost and scalable for high-volume manufacturing. We fuse the fiber array to the chip via a CO2 laser and reinforce it with an optical adhesive. We demonstrate a minimum loss of 1.0 dB per facet with 0.6 dB penalty over a 160 nm bandwidth from 1480 to 1640 nm for single fiber. We measure a minimum loss of 2.5dB per facet with a variation of +/-0.1dB across a 4-fiber array. We also compared losses with a 2 fiber and a single fiber which is 2.2dB and 1.0dB respectively.</a:t>
            </a: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72B5FA35-BECB-49F6-B06F-E2380414B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32" y="13573725"/>
            <a:ext cx="1548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6000" b="1" dirty="0"/>
              <a:t>BACKGROUND</a:t>
            </a:r>
          </a:p>
        </p:txBody>
      </p:sp>
      <p:sp>
        <p:nvSpPr>
          <p:cNvPr id="34" name="Content Placeholder 11">
            <a:extLst>
              <a:ext uri="{FF2B5EF4-FFF2-40B4-BE49-F238E27FC236}">
                <a16:creationId xmlns:a16="http://schemas.microsoft.com/office/drawing/2014/main" id="{F2BD4BEA-F34D-4663-A961-FE2BEC90F024}"/>
              </a:ext>
            </a:extLst>
          </p:cNvPr>
          <p:cNvSpPr txBox="1">
            <a:spLocks/>
          </p:cNvSpPr>
          <p:nvPr/>
        </p:nvSpPr>
        <p:spPr>
          <a:xfrm>
            <a:off x="746232" y="14566056"/>
            <a:ext cx="15487650" cy="31216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617220" indent="-617220" algn="l" defTabSz="2468880" rtl="0" eaLnBrk="1" latinLnBrk="0" hangingPunct="1">
              <a:lnSpc>
                <a:spcPct val="9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166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8610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54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55498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8942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2386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5830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92740" indent="-617220" algn="l" defTabSz="2468880" rtl="0" eaLnBrk="1" latinLnBrk="0" hangingPunct="1">
              <a:lnSpc>
                <a:spcPct val="9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4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cs typeface="Arial" panose="020B0604020202020204" pitchFamily="34" charset="0"/>
              </a:rPr>
              <a:t>Silicon photonics faces a major challenge in terms of manufacturing scalability due to its high packaging cost, tight alignment tolerance of the fiber to chip and coupling inefficiency[1,2]. </a:t>
            </a:r>
          </a:p>
          <a:p>
            <a:pPr algn="just"/>
            <a:r>
              <a:rPr lang="en-US" sz="3200" dirty="0">
                <a:cs typeface="Arial" panose="020B0604020202020204" pitchFamily="34" charset="0"/>
              </a:rPr>
              <a:t>80-90% of the cost of the photonic device comes from packaging and testing.</a:t>
            </a:r>
          </a:p>
          <a:p>
            <a:pPr algn="just"/>
            <a:r>
              <a:rPr lang="en-US" sz="3200" dirty="0">
                <a:cs typeface="Arial" panose="020B0604020202020204" pitchFamily="34" charset="0"/>
              </a:rPr>
              <a:t>We fusion splice a fiber to a chip using a CO</a:t>
            </a:r>
            <a:r>
              <a:rPr lang="en-US" sz="3200" baseline="-25000" dirty="0">
                <a:cs typeface="Arial" panose="020B0604020202020204" pitchFamily="34" charset="0"/>
              </a:rPr>
              <a:t>2 </a:t>
            </a:r>
            <a:r>
              <a:rPr lang="en-US" sz="3200" dirty="0">
                <a:cs typeface="Arial" panose="020B0604020202020204" pitchFamily="34" charset="0"/>
              </a:rPr>
              <a:t> laser with low loss, low cost and large misalignment tolerance of +/-2.5um.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i="1" dirty="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i="1" dirty="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i="1" dirty="0"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i="1" dirty="0">
              <a:cs typeface="Arial" panose="020B0604020202020204" pitchFamily="34" charset="0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BE1DB946-6A67-46E3-8FFE-4C4E90368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32" y="17519265"/>
            <a:ext cx="1548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6000" b="1" dirty="0"/>
              <a:t>APPROACH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6FD258-3169-417D-BAEB-14EDE30D346A}"/>
              </a:ext>
            </a:extLst>
          </p:cNvPr>
          <p:cNvGrpSpPr/>
          <p:nvPr/>
        </p:nvGrpSpPr>
        <p:grpSpPr>
          <a:xfrm>
            <a:off x="1396163" y="19232300"/>
            <a:ext cx="14187788" cy="4441567"/>
            <a:chOff x="1085850" y="18541782"/>
            <a:chExt cx="14187788" cy="444156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10C4CFB-1751-4BD1-95E0-A2E023F7D2BC}"/>
                </a:ext>
              </a:extLst>
            </p:cNvPr>
            <p:cNvGrpSpPr/>
            <p:nvPr/>
          </p:nvGrpSpPr>
          <p:grpSpPr>
            <a:xfrm>
              <a:off x="1085850" y="18541782"/>
              <a:ext cx="6864514" cy="4072512"/>
              <a:chOff x="1182152" y="1149230"/>
              <a:chExt cx="4799762" cy="2697099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EA38A743-6150-479D-AB1A-E4AC8907D42B}"/>
                  </a:ext>
                </a:extLst>
              </p:cNvPr>
              <p:cNvGrpSpPr/>
              <p:nvPr/>
            </p:nvGrpSpPr>
            <p:grpSpPr>
              <a:xfrm>
                <a:off x="3972153" y="2253889"/>
                <a:ext cx="2009761" cy="1398963"/>
                <a:chOff x="3972153" y="2253889"/>
                <a:chExt cx="2009761" cy="139896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C92E8D6-2DF3-4F7E-A83F-63FED65994E8}"/>
                    </a:ext>
                  </a:extLst>
                </p:cNvPr>
                <p:cNvSpPr/>
                <p:nvPr/>
              </p:nvSpPr>
              <p:spPr>
                <a:xfrm rot="16200000">
                  <a:off x="4741242" y="1688848"/>
                  <a:ext cx="651311" cy="178139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8B6B8"/>
                    </a:gs>
                    <a:gs pos="50000">
                      <a:srgbClr val="F7FAFD"/>
                    </a:gs>
                    <a:gs pos="100000">
                      <a:srgbClr val="E8EDF4"/>
                    </a:gs>
                  </a:gsLst>
                  <a:lin ang="0" scaled="1"/>
                  <a:tileRect/>
                </a:gra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en-US" sz="3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294E100-E933-472A-BAC5-056D206BDB3B}"/>
                    </a:ext>
                  </a:extLst>
                </p:cNvPr>
                <p:cNvSpPr txBox="1"/>
                <p:nvPr/>
              </p:nvSpPr>
              <p:spPr>
                <a:xfrm>
                  <a:off x="3972153" y="2857910"/>
                  <a:ext cx="2009761" cy="794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sz="3600" kern="0" dirty="0">
                      <a:solidFill>
                        <a:prstClr val="black"/>
                      </a:solidFill>
                    </a:rPr>
                    <a:t>Optical Fiber</a:t>
                  </a:r>
                </a:p>
                <a:p>
                  <a:pPr algn="ctr" defTabSz="514350">
                    <a:defRPr/>
                  </a:pPr>
                  <a:r>
                    <a:rPr lang="en-US" sz="3600" kern="0" dirty="0">
                      <a:solidFill>
                        <a:prstClr val="black"/>
                      </a:solidFill>
                    </a:rPr>
                    <a:t>MFD= 10.4um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77CA89-4C7F-40BA-A74B-C556A0C2D92F}"/>
                  </a:ext>
                </a:extLst>
              </p:cNvPr>
              <p:cNvSpPr txBox="1"/>
              <p:nvPr/>
            </p:nvSpPr>
            <p:spPr>
              <a:xfrm>
                <a:off x="3285504" y="1149230"/>
                <a:ext cx="1781392" cy="79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sz="3600" kern="0" dirty="0">
                    <a:solidFill>
                      <a:prstClr val="black"/>
                    </a:solidFill>
                  </a:rPr>
                  <a:t>CO2 Laser fusing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4787517-15AB-4B4A-B624-91FBA28B7B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8438" y="1841187"/>
                <a:ext cx="0" cy="48557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7B6BA19-F595-4CDF-9F8F-5B209202BBF8}"/>
                  </a:ext>
                </a:extLst>
              </p:cNvPr>
              <p:cNvGrpSpPr/>
              <p:nvPr/>
            </p:nvGrpSpPr>
            <p:grpSpPr>
              <a:xfrm>
                <a:off x="1182152" y="2042553"/>
                <a:ext cx="2994046" cy="1803776"/>
                <a:chOff x="1182152" y="2042553"/>
                <a:chExt cx="2994046" cy="1803776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53E757BD-0B91-46D3-8EC9-82ED673518C7}"/>
                    </a:ext>
                  </a:extLst>
                </p:cNvPr>
                <p:cNvGrpSpPr/>
                <p:nvPr/>
              </p:nvGrpSpPr>
              <p:grpSpPr>
                <a:xfrm rot="16200000">
                  <a:off x="1777287" y="1447418"/>
                  <a:ext cx="1803776" cy="2994046"/>
                  <a:chOff x="2900426" y="1448004"/>
                  <a:chExt cx="1810462" cy="3005144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4CCC5AF2-FF49-4A79-9420-DD4D2064013E}"/>
                      </a:ext>
                    </a:extLst>
                  </p:cNvPr>
                  <p:cNvSpPr/>
                  <p:nvPr/>
                </p:nvSpPr>
                <p:spPr>
                  <a:xfrm>
                    <a:off x="2900426" y="1454837"/>
                    <a:ext cx="1810462" cy="2728941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1D015B-5091-4DD5-A838-DEFE9CDC7D35}"/>
                      </a:ext>
                    </a:extLst>
                  </p:cNvPr>
                  <p:cNvSpPr/>
                  <p:nvPr/>
                </p:nvSpPr>
                <p:spPr>
                  <a:xfrm>
                    <a:off x="4025886" y="4180225"/>
                    <a:ext cx="290123" cy="2729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2857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514350">
                      <a:defRPr/>
                    </a:pPr>
                    <a:endParaRPr lang="en-US" sz="3600" kern="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5F26072E-970D-4AEE-9ED9-97F54F7DB41E}"/>
                      </a:ext>
                    </a:extLst>
                  </p:cNvPr>
                  <p:cNvGrpSpPr/>
                  <p:nvPr/>
                </p:nvGrpSpPr>
                <p:grpSpPr>
                  <a:xfrm>
                    <a:off x="4144327" y="1448004"/>
                    <a:ext cx="58705" cy="2735773"/>
                    <a:chOff x="6363638" y="1552344"/>
                    <a:chExt cx="162996" cy="2813336"/>
                  </a:xfrm>
                  <a:solidFill>
                    <a:srgbClr val="FF0000"/>
                  </a:solidFill>
                </p:grpSpPr>
                <p:sp>
                  <p:nvSpPr>
                    <p:cNvPr id="47" name="Trapezoid 46">
                      <a:extLst>
                        <a:ext uri="{FF2B5EF4-FFF2-40B4-BE49-F238E27FC236}">
                          <a16:creationId xmlns:a16="http://schemas.microsoft.com/office/drawing/2014/main" id="{C2A3DB04-6237-47D7-AF73-CD233971BB3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363638" y="2819634"/>
                      <a:ext cx="162996" cy="1546046"/>
                    </a:xfrm>
                    <a:prstGeom prst="trapezoid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514350">
                        <a:defRPr/>
                      </a:pPr>
                      <a:endParaRPr lang="en-US" sz="3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CBFAC33-0EF0-486A-B8B4-AF0E2649C1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4832" y="1552344"/>
                      <a:ext cx="161802" cy="1267347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514350">
                        <a:defRPr/>
                      </a:pPr>
                      <a:endParaRPr lang="en-US" sz="3600" kern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149F181-732C-4070-9BA4-1613B1B158E8}"/>
                    </a:ext>
                  </a:extLst>
                </p:cNvPr>
                <p:cNvSpPr txBox="1"/>
                <p:nvPr/>
              </p:nvSpPr>
              <p:spPr>
                <a:xfrm>
                  <a:off x="1519612" y="3336236"/>
                  <a:ext cx="2053102" cy="4280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chemeClr val="bg1"/>
                      </a:solidFill>
                    </a:rPr>
                    <a:t>Photonic chip</a:t>
                  </a:r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2B35071-BDDB-475B-B5A3-BB1B0F633F30}"/>
                  </a:ext>
                </a:extLst>
              </p:cNvPr>
              <p:cNvSpPr/>
              <p:nvPr/>
            </p:nvSpPr>
            <p:spPr>
              <a:xfrm>
                <a:off x="3972153" y="2386386"/>
                <a:ext cx="409611" cy="442953"/>
              </a:xfrm>
              <a:prstGeom prst="ellipse">
                <a:avLst/>
              </a:prstGeom>
              <a:gradFill flip="none" rotWithShape="1">
                <a:gsLst>
                  <a:gs pos="0">
                    <a:srgbClr val="F57A51"/>
                  </a:gs>
                  <a:gs pos="32000">
                    <a:srgbClr val="EC6936"/>
                  </a:gs>
                  <a:gs pos="58000">
                    <a:srgbClr val="F59D82"/>
                  </a:gs>
                  <a:gs pos="97000">
                    <a:srgbClr val="FF0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514350">
                  <a:defRPr/>
                </a:pPr>
                <a:endParaRPr lang="en-US" sz="3600" ker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2FCC3AC-492C-49C1-804D-E32572BAFB10}"/>
                </a:ext>
              </a:extLst>
            </p:cNvPr>
            <p:cNvGrpSpPr/>
            <p:nvPr/>
          </p:nvGrpSpPr>
          <p:grpSpPr>
            <a:xfrm>
              <a:off x="8334189" y="18586747"/>
              <a:ext cx="6939449" cy="4396602"/>
              <a:chOff x="5471557" y="1292254"/>
              <a:chExt cx="6939449" cy="4396602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B7EED00-8E6E-4BA7-9829-B5CAB0465814}"/>
                  </a:ext>
                </a:extLst>
              </p:cNvPr>
              <p:cNvGrpSpPr/>
              <p:nvPr/>
            </p:nvGrpSpPr>
            <p:grpSpPr>
              <a:xfrm>
                <a:off x="5471557" y="1292254"/>
                <a:ext cx="6939449" cy="4396602"/>
                <a:chOff x="92733" y="967788"/>
                <a:chExt cx="6939449" cy="4396602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2E56492B-30C4-437A-AA97-D671616918F1}"/>
                    </a:ext>
                  </a:extLst>
                </p:cNvPr>
                <p:cNvGrpSpPr/>
                <p:nvPr/>
              </p:nvGrpSpPr>
              <p:grpSpPr>
                <a:xfrm>
                  <a:off x="92733" y="967788"/>
                  <a:ext cx="6932913" cy="4396602"/>
                  <a:chOff x="688163" y="967788"/>
                  <a:chExt cx="6932913" cy="4396602"/>
                </a:xfrm>
              </p:grpSpPr>
              <mc:AlternateContent xmlns:mc="http://schemas.openxmlformats.org/markup-compatibility/2006" xmlns:am3d="http://schemas.microsoft.com/office/drawing/2017/model3d">
                <mc:Choice Requires="am3d">
                  <p:graphicFrame>
                    <p:nvGraphicFramePr>
                      <p:cNvPr id="58" name="3D Model 57">
                        <a:extLst>
                          <a:ext uri="{FF2B5EF4-FFF2-40B4-BE49-F238E27FC236}">
                            <a16:creationId xmlns:a16="http://schemas.microsoft.com/office/drawing/2014/main" id="{E6672997-13F2-402C-8A45-16F2E85389FA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08703956"/>
                          </p:ext>
                        </p:extLst>
                      </p:nvPr>
                    </p:nvGraphicFramePr>
                    <p:xfrm>
                      <a:off x="688163" y="1460201"/>
                      <a:ext cx="6932913" cy="3693362"/>
                    </p:xfrm>
                    <a:graphic>
                      <a:graphicData uri="http://schemas.microsoft.com/office/drawing/2017/model3d">
                        <am3d:model3d r:embed="rId6">
                          <am3d:spPr>
                            <a:xfrm>
                              <a:off x="0" y="0"/>
                              <a:ext cx="6932913" cy="3693362"/>
                            </a:xfrm>
                            <a:prstGeom prst="rect">
                              <a:avLst/>
                            </a:prstGeom>
                          </am3d:spPr>
                          <am3d:camera>
                            <am3d:pos x="0" y="0" z="60867515"/>
                            <am3d:up dx="0" dy="36000000" dz="0"/>
                            <am3d:lookAt x="0" y="0" z="0"/>
                            <am3d:perspective fov="2700000"/>
                          </am3d:camera>
                          <am3d:trans>
                            <am3d:meterPerModelUnit n="1604616" d="1000000"/>
                            <am3d:preTrans dx="550016" dy="-653310" dz="-9437884"/>
                            <am3d:scale>
                              <am3d:sx n="1000000" d="1000000"/>
                              <am3d:sy n="1000000" d="1000000"/>
                              <am3d:sz n="1000000" d="1000000"/>
                            </am3d:scale>
                            <am3d:rot ax="423496" ay="-440669" az="-54409"/>
                            <am3d:postTrans dx="0" dy="0" dz="0"/>
                          </am3d:trans>
                          <am3d:raster rName="Office3DRenderer" rVer="16.0.8326">
                            <am3d:blip r:embed="rId7"/>
                          </am3d:raster>
                          <am3d:objViewport viewportSz="9176289"/>
                          <am3d:ambientLight>
                            <am3d:clr>
                              <a:scrgbClr r="50000" g="50000" b="50000"/>
                            </am3d:clr>
                            <am3d:illuminance n="500000" d="1000000"/>
                          </am3d:ambientLight>
                          <am3d:ptLight rad="0">
                            <am3d:clr>
                              <a:scrgbClr r="100000" g="75000" b="50000"/>
                            </am3d:clr>
                            <am3d:intensity n="9765625" d="1000000"/>
                            <am3d:pos x="21959998" y="70920001" z="16344003"/>
                          </am3d:ptLight>
                          <am3d:ptLight rad="0">
                            <am3d:clr>
                              <a:scrgbClr r="40000" g="60000" b="95000"/>
                            </am3d:clr>
                            <am3d:intensity n="12250000" d="1000000"/>
                            <am3d:pos x="-37964106" y="51130435" z="57631972"/>
                          </am3d:ptLight>
                          <am3d:ptLight rad="0">
                            <am3d:clr>
                              <a:scrgbClr r="86837" g="72700" b="100000"/>
                            </am3d:clr>
                            <am3d:intensity n="3125000" d="1000000"/>
                            <am3d:pos x="-37739122" y="58056624" z="-34769649"/>
                          </am3d:ptLight>
                        </am3d:model3d>
                      </a:graphicData>
                    </a:graphic>
                  </p:graphicFrame>
                </mc:Choice>
                <mc:Fallback xmlns="">
                  <p:pic>
                    <p:nvPicPr>
                      <p:cNvPr id="58" name="3D Model 57">
                        <a:extLst>
                          <a:ext uri="{FF2B5EF4-FFF2-40B4-BE49-F238E27FC236}">
                            <a16:creationId xmlns:a16="http://schemas.microsoft.com/office/drawing/2014/main" id="{E6672997-13F2-402C-8A45-16F2E85389FA}"/>
                          </a:ext>
                        </a:extLst>
                      </p:cNvPr>
                      <p:cNvPicPr>
                        <a:picLocks noGrp="1" noRot="1" noChangeAspect="1" noMove="1" noResize="1" noEditPoints="1" noAdjustHandles="1" noChangeArrowheads="1" noChangeShapeType="1" noCrop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44502" y="19201256"/>
                        <a:ext cx="6932913" cy="369336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cxnSp>
                <p:nvCxnSpPr>
                  <p:cNvPr id="59" name="Straight Arrow Connector 6">
                    <a:extLst>
                      <a:ext uri="{FF2B5EF4-FFF2-40B4-BE49-F238E27FC236}">
                        <a16:creationId xmlns:a16="http://schemas.microsoft.com/office/drawing/2014/main" id="{7E894B8A-CD8D-4964-86FD-B2A4D326C405}"/>
                      </a:ext>
                    </a:extLst>
                  </p:cNvPr>
                  <p:cNvCxnSpPr>
                    <a:cxnSpLocks/>
                    <a:endCxn id="61" idx="2"/>
                  </p:cNvCxnSpPr>
                  <p:nvPr/>
                </p:nvCxnSpPr>
                <p:spPr>
                  <a:xfrm rot="5400000" flipH="1" flipV="1">
                    <a:off x="2700773" y="1996800"/>
                    <a:ext cx="771345" cy="5984"/>
                  </a:xfrm>
                  <a:prstGeom prst="bentConnector3">
                    <a:avLst>
                      <a:gd name="adj1" fmla="val 50000"/>
                    </a:avLst>
                  </a:prstGeom>
                  <a:ln w="28575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6">
                    <a:extLst>
                      <a:ext uri="{FF2B5EF4-FFF2-40B4-BE49-F238E27FC236}">
                        <a16:creationId xmlns:a16="http://schemas.microsoft.com/office/drawing/2014/main" id="{4A13C985-2844-4200-9B84-C95FE42825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038761" y="3825567"/>
                    <a:ext cx="1506653" cy="517841"/>
                  </a:xfrm>
                  <a:prstGeom prst="bentConnector3">
                    <a:avLst>
                      <a:gd name="adj1" fmla="val 98694"/>
                    </a:avLst>
                  </a:prstGeom>
                  <a:ln w="28575"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FA0FFC3-AD5B-4B42-9C18-A9A8FA91D9AA}"/>
                      </a:ext>
                    </a:extLst>
                  </p:cNvPr>
                  <p:cNvSpPr txBox="1"/>
                  <p:nvPr/>
                </p:nvSpPr>
                <p:spPr>
                  <a:xfrm>
                    <a:off x="1385381" y="967788"/>
                    <a:ext cx="3408112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/>
                      <a:t>Waveguide Taper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57EAAF01-3FCB-45C7-999B-2DA5E9BDFCAA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590" y="4164061"/>
                    <a:ext cx="2479077" cy="12003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/>
                      <a:t>Oxide Mode</a:t>
                    </a:r>
                  </a:p>
                  <a:p>
                    <a:r>
                      <a:rPr lang="en-US" sz="3600" dirty="0"/>
                      <a:t> Converter</a:t>
                    </a:r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6BFC820-7CDD-4FD2-9FD3-A763668F9FD8}"/>
                    </a:ext>
                  </a:extLst>
                </p:cNvPr>
                <p:cNvSpPr txBox="1"/>
                <p:nvPr/>
              </p:nvSpPr>
              <p:spPr>
                <a:xfrm>
                  <a:off x="5308774" y="2852762"/>
                  <a:ext cx="172340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sz="3600" kern="0" dirty="0">
                      <a:solidFill>
                        <a:prstClr val="black"/>
                      </a:solidFill>
                    </a:rPr>
                    <a:t>Fusion Spot</a:t>
                  </a:r>
                </a:p>
              </p:txBody>
            </p:sp>
            <p:cxnSp>
              <p:nvCxnSpPr>
                <p:cNvPr id="57" name="Straight Arrow Connector 6">
                  <a:extLst>
                    <a:ext uri="{FF2B5EF4-FFF2-40B4-BE49-F238E27FC236}">
                      <a16:creationId xmlns:a16="http://schemas.microsoft.com/office/drawing/2014/main" id="{0B8C720C-6F7E-40BD-A44B-82E489DAC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2376" y="2945457"/>
                  <a:ext cx="1224719" cy="384358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E9B0BBA-27E0-4A6A-8929-0AEF0BC717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215677">
                <a:off x="8721652" y="2172732"/>
                <a:ext cx="1040180" cy="1180641"/>
              </a:xfrm>
              <a:prstGeom prst="snip2SameRect">
                <a:avLst>
                  <a:gd name="adj1" fmla="val 4891"/>
                  <a:gd name="adj2" fmla="val 0"/>
                </a:avLst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21EC5A5-106A-4DB9-9E78-C4BE0253BD01}"/>
                  </a:ext>
                </a:extLst>
              </p:cNvPr>
              <p:cNvSpPr txBox="1"/>
              <p:nvPr/>
            </p:nvSpPr>
            <p:spPr>
              <a:xfrm>
                <a:off x="9346523" y="1913010"/>
                <a:ext cx="25482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sz="3600" kern="0" dirty="0">
                    <a:solidFill>
                      <a:prstClr val="black"/>
                    </a:solidFill>
                  </a:rPr>
                  <a:t>Laser light</a:t>
                </a:r>
              </a:p>
              <a:p>
                <a:pPr algn="ctr" defTabSz="514350">
                  <a:defRPr/>
                </a:pPr>
                <a:r>
                  <a:rPr lang="en-US" sz="3600" kern="0" dirty="0">
                    <a:solidFill>
                      <a:prstClr val="black"/>
                    </a:solidFill>
                  </a:rPr>
                  <a:t> at 30</a:t>
                </a:r>
                <a:r>
                  <a:rPr lang="he-IL" sz="3600" kern="0" dirty="0">
                    <a:solidFill>
                      <a:prstClr val="black"/>
                    </a:solidFill>
                    <a:latin typeface="Agency FB" panose="020B0503020202020204" pitchFamily="34" charset="0"/>
                  </a:rPr>
                  <a:t>֯</a:t>
                </a:r>
                <a:endParaRPr lang="en-US" sz="3600" kern="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14D3BB4-B501-490A-8473-C1D22AD20EBE}"/>
              </a:ext>
            </a:extLst>
          </p:cNvPr>
          <p:cNvSpPr txBox="1"/>
          <p:nvPr/>
        </p:nvSpPr>
        <p:spPr>
          <a:xfrm rot="10800000" flipV="1">
            <a:off x="758932" y="23844966"/>
            <a:ext cx="1546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Fig 1) Fiber attach process for a single fiber (MFD 10.4um) to a photonic chip with an oxide mode converter. The red spot shows the splicing area between the optical fiber and the photonic chip.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6410B5-8A5B-4AD0-8C2E-68670E1B0039}"/>
              </a:ext>
            </a:extLst>
          </p:cNvPr>
          <p:cNvSpPr txBox="1"/>
          <p:nvPr/>
        </p:nvSpPr>
        <p:spPr>
          <a:xfrm rot="10800000" flipV="1">
            <a:off x="758933" y="38055746"/>
            <a:ext cx="15462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The single fiber attach technology[3] shown in figure 1 is then applied to a fiber array of 2 and 4 fibers with the mode field diameter(MFD) of 10.4um.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 The fusion is done using an elliptical beam of the CO</a:t>
            </a:r>
            <a:r>
              <a:rPr lang="en-US" sz="3200" baseline="-25000" dirty="0"/>
              <a:t>2</a:t>
            </a:r>
            <a:r>
              <a:rPr lang="en-US" sz="3200" dirty="0"/>
              <a:t> laser which helps in splicing the fiber array to the chip in a single shot, see figure 2.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The multiple splicing technology does not require any additional ferrules or adhesives to package the device and the fiber.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A8E9E82-0DBC-444C-962A-8FB2503FF650}"/>
              </a:ext>
            </a:extLst>
          </p:cNvPr>
          <p:cNvGrpSpPr/>
          <p:nvPr/>
        </p:nvGrpSpPr>
        <p:grpSpPr>
          <a:xfrm>
            <a:off x="771632" y="26526265"/>
            <a:ext cx="15436850" cy="9125182"/>
            <a:chOff x="-79513" y="832938"/>
            <a:chExt cx="7841305" cy="468840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49749B0-5BE7-4B5E-855B-70F4EE093B94}"/>
                </a:ext>
              </a:extLst>
            </p:cNvPr>
            <p:cNvSpPr/>
            <p:nvPr/>
          </p:nvSpPr>
          <p:spPr>
            <a:xfrm>
              <a:off x="377798" y="3402962"/>
              <a:ext cx="6479044" cy="1616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D77CB9-3FDE-4D5E-B8FB-BF9DD2A4B477}"/>
                </a:ext>
              </a:extLst>
            </p:cNvPr>
            <p:cNvSpPr/>
            <p:nvPr/>
          </p:nvSpPr>
          <p:spPr>
            <a:xfrm>
              <a:off x="5892350" y="3684565"/>
              <a:ext cx="725724" cy="13415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FAFD948-A130-4979-A0A7-5286C3B592F6}"/>
                </a:ext>
              </a:extLst>
            </p:cNvPr>
            <p:cNvSpPr/>
            <p:nvPr/>
          </p:nvSpPr>
          <p:spPr>
            <a:xfrm>
              <a:off x="6212899" y="3691035"/>
              <a:ext cx="90348" cy="13415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D343357-FCFD-4988-9A90-DAB0D585E7E1}"/>
                </a:ext>
              </a:extLst>
            </p:cNvPr>
            <p:cNvSpPr/>
            <p:nvPr/>
          </p:nvSpPr>
          <p:spPr>
            <a:xfrm>
              <a:off x="377797" y="839407"/>
              <a:ext cx="6479044" cy="2583836"/>
            </a:xfrm>
            <a:prstGeom prst="rect">
              <a:avLst/>
            </a:prstGeom>
            <a:gradFill flip="none" rotWithShape="1">
              <a:gsLst>
                <a:gs pos="0">
                  <a:srgbClr val="D6DCE5"/>
                </a:gs>
                <a:gs pos="43000">
                  <a:srgbClr val="D6DCE5"/>
                </a:gs>
                <a:gs pos="98000">
                  <a:schemeClr val="bg1">
                    <a:alpha val="3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1B5626-3E15-4218-B85D-EEB02FA2FD92}"/>
                </a:ext>
              </a:extLst>
            </p:cNvPr>
            <p:cNvSpPr txBox="1"/>
            <p:nvPr/>
          </p:nvSpPr>
          <p:spPr>
            <a:xfrm>
              <a:off x="6848434" y="1964500"/>
              <a:ext cx="913358" cy="553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Nitride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tapers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1417068-C1FE-4DDE-A356-278459612371}"/>
                </a:ext>
              </a:extLst>
            </p:cNvPr>
            <p:cNvSpPr/>
            <p:nvPr/>
          </p:nvSpPr>
          <p:spPr>
            <a:xfrm>
              <a:off x="6093578" y="3426154"/>
              <a:ext cx="323269" cy="258412"/>
            </a:xfrm>
            <a:prstGeom prst="rect">
              <a:avLst/>
            </a:prstGeom>
            <a:solidFill>
              <a:srgbClr val="D6DCE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C0AE91A-9FA8-49C6-9510-D3C19C9A2812}"/>
                </a:ext>
              </a:extLst>
            </p:cNvPr>
            <p:cNvGrpSpPr/>
            <p:nvPr/>
          </p:nvGrpSpPr>
          <p:grpSpPr>
            <a:xfrm>
              <a:off x="6225551" y="832938"/>
              <a:ext cx="65412" cy="2590305"/>
              <a:chOff x="6363638" y="1552344"/>
              <a:chExt cx="162996" cy="2813336"/>
            </a:xfrm>
            <a:solidFill>
              <a:srgbClr val="D98641"/>
            </a:solidFill>
          </p:grpSpPr>
          <p:sp>
            <p:nvSpPr>
              <p:cNvPr id="113" name="Trapezoid 112">
                <a:extLst>
                  <a:ext uri="{FF2B5EF4-FFF2-40B4-BE49-F238E27FC236}">
                    <a16:creationId xmlns:a16="http://schemas.microsoft.com/office/drawing/2014/main" id="{93BE5AFF-CF43-40E7-B959-E5CBDAFAC544}"/>
                  </a:ext>
                </a:extLst>
              </p:cNvPr>
              <p:cNvSpPr/>
              <p:nvPr/>
            </p:nvSpPr>
            <p:spPr>
              <a:xfrm rot="10800000">
                <a:off x="6363638" y="2819634"/>
                <a:ext cx="162996" cy="1546046"/>
              </a:xfrm>
              <a:prstGeom prst="trapezoid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84AEB0E-9314-43E0-93EA-14D780D66410}"/>
                  </a:ext>
                </a:extLst>
              </p:cNvPr>
              <p:cNvSpPr/>
              <p:nvPr/>
            </p:nvSpPr>
            <p:spPr>
              <a:xfrm>
                <a:off x="6364832" y="1552344"/>
                <a:ext cx="161802" cy="126734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D5FEE8-1AE2-420A-B0DD-754A8392FF70}"/>
                </a:ext>
              </a:extLst>
            </p:cNvPr>
            <p:cNvSpPr txBox="1"/>
            <p:nvPr/>
          </p:nvSpPr>
          <p:spPr>
            <a:xfrm>
              <a:off x="283773" y="4976440"/>
              <a:ext cx="1668848" cy="30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4-fiber array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56C6E0A-3BD4-4B6D-BA66-B9169318271A}"/>
                </a:ext>
              </a:extLst>
            </p:cNvPr>
            <p:cNvCxnSpPr>
              <a:cxnSpLocks/>
            </p:cNvCxnSpPr>
            <p:nvPr/>
          </p:nvCxnSpPr>
          <p:spPr>
            <a:xfrm>
              <a:off x="6314585" y="2308888"/>
              <a:ext cx="53301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677A2D6-F4F7-4BD3-A0FA-A66FF5A5DA8B}"/>
                </a:ext>
              </a:extLst>
            </p:cNvPr>
            <p:cNvSpPr/>
            <p:nvPr/>
          </p:nvSpPr>
          <p:spPr>
            <a:xfrm>
              <a:off x="5121672" y="3423244"/>
              <a:ext cx="725724" cy="1603289"/>
            </a:xfrm>
            <a:prstGeom prst="rect">
              <a:avLst/>
            </a:prstGeom>
            <a:solidFill>
              <a:srgbClr val="D6DCE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C5EE3C1-BD93-4CEE-8B3E-F13A6F8E0EEC}"/>
                </a:ext>
              </a:extLst>
            </p:cNvPr>
            <p:cNvSpPr/>
            <p:nvPr/>
          </p:nvSpPr>
          <p:spPr>
            <a:xfrm>
              <a:off x="4337144" y="3686896"/>
              <a:ext cx="725724" cy="13415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6537084-3F57-45A0-A48D-5BBBB663612F}"/>
                </a:ext>
              </a:extLst>
            </p:cNvPr>
            <p:cNvSpPr/>
            <p:nvPr/>
          </p:nvSpPr>
          <p:spPr>
            <a:xfrm>
              <a:off x="4544180" y="3426154"/>
              <a:ext cx="323269" cy="258412"/>
            </a:xfrm>
            <a:prstGeom prst="rect">
              <a:avLst/>
            </a:prstGeom>
            <a:solidFill>
              <a:srgbClr val="D6DCE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855DA4-6233-4D6A-90C4-B074524DB5CB}"/>
                </a:ext>
              </a:extLst>
            </p:cNvPr>
            <p:cNvSpPr/>
            <p:nvPr/>
          </p:nvSpPr>
          <p:spPr>
            <a:xfrm>
              <a:off x="3546848" y="3422684"/>
              <a:ext cx="725724" cy="1603289"/>
            </a:xfrm>
            <a:prstGeom prst="rect">
              <a:avLst/>
            </a:prstGeom>
            <a:solidFill>
              <a:srgbClr val="D6DCE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7457ABB-0F2E-40E2-802E-806D696B696B}"/>
                </a:ext>
              </a:extLst>
            </p:cNvPr>
            <p:cNvSpPr/>
            <p:nvPr/>
          </p:nvSpPr>
          <p:spPr>
            <a:xfrm>
              <a:off x="2762319" y="3686336"/>
              <a:ext cx="725724" cy="13415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2DB6B53-E6BF-4E73-BE7D-9BC771CFCAC5}"/>
                </a:ext>
              </a:extLst>
            </p:cNvPr>
            <p:cNvSpPr/>
            <p:nvPr/>
          </p:nvSpPr>
          <p:spPr>
            <a:xfrm>
              <a:off x="2969356" y="3425593"/>
              <a:ext cx="323269" cy="258412"/>
            </a:xfrm>
            <a:prstGeom prst="rect">
              <a:avLst/>
            </a:prstGeom>
            <a:solidFill>
              <a:srgbClr val="D6DCE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BC7C2D4-1E05-43A9-B5D6-F0ACFE5B7628}"/>
                </a:ext>
              </a:extLst>
            </p:cNvPr>
            <p:cNvSpPr/>
            <p:nvPr/>
          </p:nvSpPr>
          <p:spPr>
            <a:xfrm>
              <a:off x="2349581" y="3540515"/>
              <a:ext cx="323269" cy="258412"/>
            </a:xfrm>
            <a:prstGeom prst="rect">
              <a:avLst/>
            </a:prstGeom>
            <a:solidFill>
              <a:srgbClr val="D6DCE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7013BFE-5776-4777-A929-9A06254851B8}"/>
                </a:ext>
              </a:extLst>
            </p:cNvPr>
            <p:cNvSpPr/>
            <p:nvPr/>
          </p:nvSpPr>
          <p:spPr>
            <a:xfrm>
              <a:off x="1952621" y="3423249"/>
              <a:ext cx="725724" cy="1603289"/>
            </a:xfrm>
            <a:prstGeom prst="rect">
              <a:avLst/>
            </a:prstGeom>
            <a:solidFill>
              <a:srgbClr val="ECEFF3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C1EB226-36E2-4116-851B-64F007FD0729}"/>
                </a:ext>
              </a:extLst>
            </p:cNvPr>
            <p:cNvSpPr/>
            <p:nvPr/>
          </p:nvSpPr>
          <p:spPr>
            <a:xfrm>
              <a:off x="1168092" y="3686901"/>
              <a:ext cx="725724" cy="13415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EF85B9C-B173-41FF-AB59-2483A5B118F2}"/>
                </a:ext>
              </a:extLst>
            </p:cNvPr>
            <p:cNvSpPr/>
            <p:nvPr/>
          </p:nvSpPr>
          <p:spPr>
            <a:xfrm>
              <a:off x="1375129" y="3426158"/>
              <a:ext cx="323269" cy="258412"/>
            </a:xfrm>
            <a:prstGeom prst="rect">
              <a:avLst/>
            </a:prstGeom>
            <a:solidFill>
              <a:srgbClr val="D6DCE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FAC478B-6D66-4D7F-849D-14245C6B969B}"/>
                </a:ext>
              </a:extLst>
            </p:cNvPr>
            <p:cNvSpPr/>
            <p:nvPr/>
          </p:nvSpPr>
          <p:spPr>
            <a:xfrm>
              <a:off x="354175" y="3400200"/>
              <a:ext cx="749346" cy="1632363"/>
            </a:xfrm>
            <a:prstGeom prst="rect">
              <a:avLst/>
            </a:prstGeom>
            <a:solidFill>
              <a:srgbClr val="FBFCFC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B790135-99A3-458A-ADE6-AC7A4F213C18}"/>
                </a:ext>
              </a:extLst>
            </p:cNvPr>
            <p:cNvGrpSpPr/>
            <p:nvPr/>
          </p:nvGrpSpPr>
          <p:grpSpPr>
            <a:xfrm>
              <a:off x="4673059" y="839407"/>
              <a:ext cx="65412" cy="2590305"/>
              <a:chOff x="6363638" y="1552344"/>
              <a:chExt cx="162996" cy="2813336"/>
            </a:xfrm>
            <a:solidFill>
              <a:srgbClr val="D98641"/>
            </a:solidFill>
          </p:grpSpPr>
          <p:sp>
            <p:nvSpPr>
              <p:cNvPr id="111" name="Trapezoid 110">
                <a:extLst>
                  <a:ext uri="{FF2B5EF4-FFF2-40B4-BE49-F238E27FC236}">
                    <a16:creationId xmlns:a16="http://schemas.microsoft.com/office/drawing/2014/main" id="{5A79F9D9-9C29-4B93-85F1-E26B328761F3}"/>
                  </a:ext>
                </a:extLst>
              </p:cNvPr>
              <p:cNvSpPr/>
              <p:nvPr/>
            </p:nvSpPr>
            <p:spPr>
              <a:xfrm rot="10800000">
                <a:off x="6363638" y="2819634"/>
                <a:ext cx="162996" cy="1546046"/>
              </a:xfrm>
              <a:prstGeom prst="trapezoid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B4A432A-E217-4EF0-880C-0E9BC6CB32F1}"/>
                  </a:ext>
                </a:extLst>
              </p:cNvPr>
              <p:cNvSpPr/>
              <p:nvPr/>
            </p:nvSpPr>
            <p:spPr>
              <a:xfrm>
                <a:off x="6364832" y="1552344"/>
                <a:ext cx="161802" cy="126734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A11F6D1-A2D1-4E2A-A2D1-5660BF09169B}"/>
                </a:ext>
              </a:extLst>
            </p:cNvPr>
            <p:cNvGrpSpPr/>
            <p:nvPr/>
          </p:nvGrpSpPr>
          <p:grpSpPr>
            <a:xfrm>
              <a:off x="3069562" y="839040"/>
              <a:ext cx="65412" cy="2590305"/>
              <a:chOff x="6363638" y="1552344"/>
              <a:chExt cx="162996" cy="2813336"/>
            </a:xfrm>
            <a:solidFill>
              <a:srgbClr val="D98641"/>
            </a:solidFill>
          </p:grpSpPr>
          <p:sp>
            <p:nvSpPr>
              <p:cNvPr id="109" name="Trapezoid 108">
                <a:extLst>
                  <a:ext uri="{FF2B5EF4-FFF2-40B4-BE49-F238E27FC236}">
                    <a16:creationId xmlns:a16="http://schemas.microsoft.com/office/drawing/2014/main" id="{677EB851-146B-430C-A823-CC1008F5633B}"/>
                  </a:ext>
                </a:extLst>
              </p:cNvPr>
              <p:cNvSpPr/>
              <p:nvPr/>
            </p:nvSpPr>
            <p:spPr>
              <a:xfrm rot="10800000">
                <a:off x="6363638" y="2819634"/>
                <a:ext cx="162996" cy="1546046"/>
              </a:xfrm>
              <a:prstGeom prst="trapezoid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4ACCDF5-2AA6-4CA4-87AA-AEC5B44495C2}"/>
                  </a:ext>
                </a:extLst>
              </p:cNvPr>
              <p:cNvSpPr/>
              <p:nvPr/>
            </p:nvSpPr>
            <p:spPr>
              <a:xfrm>
                <a:off x="6364832" y="1552344"/>
                <a:ext cx="161802" cy="126734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31EBF25-CA64-45C9-8FB2-72382E6A74CC}"/>
                </a:ext>
              </a:extLst>
            </p:cNvPr>
            <p:cNvGrpSpPr/>
            <p:nvPr/>
          </p:nvGrpSpPr>
          <p:grpSpPr>
            <a:xfrm>
              <a:off x="1517070" y="845510"/>
              <a:ext cx="65412" cy="2590305"/>
              <a:chOff x="6363638" y="1552344"/>
              <a:chExt cx="162996" cy="2813336"/>
            </a:xfrm>
            <a:solidFill>
              <a:srgbClr val="D98641"/>
            </a:solidFill>
          </p:grpSpPr>
          <p:sp>
            <p:nvSpPr>
              <p:cNvPr id="107" name="Trapezoid 106">
                <a:extLst>
                  <a:ext uri="{FF2B5EF4-FFF2-40B4-BE49-F238E27FC236}">
                    <a16:creationId xmlns:a16="http://schemas.microsoft.com/office/drawing/2014/main" id="{23217465-25E0-477E-A382-A97A7A20B323}"/>
                  </a:ext>
                </a:extLst>
              </p:cNvPr>
              <p:cNvSpPr/>
              <p:nvPr/>
            </p:nvSpPr>
            <p:spPr>
              <a:xfrm rot="10800000">
                <a:off x="6363638" y="2819634"/>
                <a:ext cx="162996" cy="1546046"/>
              </a:xfrm>
              <a:prstGeom prst="trapezoid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DEA796A-2E81-4057-9CDE-1AA82241E35E}"/>
                  </a:ext>
                </a:extLst>
              </p:cNvPr>
              <p:cNvSpPr/>
              <p:nvPr/>
            </p:nvSpPr>
            <p:spPr>
              <a:xfrm>
                <a:off x="6364832" y="1552344"/>
                <a:ext cx="161802" cy="126734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C4BC113-7718-46C8-B160-3017642ECF56}"/>
                </a:ext>
              </a:extLst>
            </p:cNvPr>
            <p:cNvSpPr txBox="1"/>
            <p:nvPr/>
          </p:nvSpPr>
          <p:spPr>
            <a:xfrm>
              <a:off x="316323" y="886087"/>
              <a:ext cx="965063" cy="300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TOP VIEW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F1CDE90-EAC1-4C32-9357-0ACBD666794E}"/>
                </a:ext>
              </a:extLst>
            </p:cNvPr>
            <p:cNvSpPr txBox="1"/>
            <p:nvPr/>
          </p:nvSpPr>
          <p:spPr>
            <a:xfrm>
              <a:off x="-79513" y="2597566"/>
              <a:ext cx="1457170" cy="300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Mode converter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6185D26-32CB-4676-B57F-5B4D31364426}"/>
                </a:ext>
              </a:extLst>
            </p:cNvPr>
            <p:cNvSpPr txBox="1"/>
            <p:nvPr/>
          </p:nvSpPr>
          <p:spPr>
            <a:xfrm>
              <a:off x="1446894" y="3028234"/>
              <a:ext cx="1744749" cy="30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Photonic chip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87A1DD0-38D6-4376-BFB1-26478D14D447}"/>
                </a:ext>
              </a:extLst>
            </p:cNvPr>
            <p:cNvSpPr txBox="1"/>
            <p:nvPr/>
          </p:nvSpPr>
          <p:spPr>
            <a:xfrm>
              <a:off x="6842418" y="2809130"/>
              <a:ext cx="913358" cy="105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Fusion Spot from laser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773124B-CB1F-42AA-A270-1BA37EE8C4B6}"/>
                </a:ext>
              </a:extLst>
            </p:cNvPr>
            <p:cNvSpPr txBox="1"/>
            <p:nvPr/>
          </p:nvSpPr>
          <p:spPr>
            <a:xfrm flipH="1">
              <a:off x="5085190" y="4267055"/>
              <a:ext cx="877676" cy="30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250µm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160F7A4-B8BB-437E-9D09-1B547447D65F}"/>
                </a:ext>
              </a:extLst>
            </p:cNvPr>
            <p:cNvSpPr/>
            <p:nvPr/>
          </p:nvSpPr>
          <p:spPr>
            <a:xfrm>
              <a:off x="4653313" y="3684564"/>
              <a:ext cx="90348" cy="13415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D0614FB-7D07-44A9-B1FC-A3D0461A6136}"/>
                </a:ext>
              </a:extLst>
            </p:cNvPr>
            <p:cNvSpPr/>
            <p:nvPr/>
          </p:nvSpPr>
          <p:spPr>
            <a:xfrm>
              <a:off x="3063792" y="3691037"/>
              <a:ext cx="90348" cy="13415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2CE0153-5C34-42EC-BC7D-E58301699F5F}"/>
                </a:ext>
              </a:extLst>
            </p:cNvPr>
            <p:cNvSpPr/>
            <p:nvPr/>
          </p:nvSpPr>
          <p:spPr>
            <a:xfrm>
              <a:off x="1504206" y="3684566"/>
              <a:ext cx="90348" cy="134152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243C107-A7C4-4748-85AE-BAE10F0DE46C}"/>
                </a:ext>
              </a:extLst>
            </p:cNvPr>
            <p:cNvSpPr/>
            <p:nvPr/>
          </p:nvSpPr>
          <p:spPr>
            <a:xfrm>
              <a:off x="1173619" y="3435815"/>
              <a:ext cx="5269773" cy="272526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BA49AA8-F3E3-4C94-945D-09AC01431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8471" y="4211137"/>
              <a:ext cx="1487080" cy="1375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FE0F51E-FBC0-4817-8D92-7F260AB78D89}"/>
                </a:ext>
              </a:extLst>
            </p:cNvPr>
            <p:cNvSpPr/>
            <p:nvPr/>
          </p:nvSpPr>
          <p:spPr>
            <a:xfrm>
              <a:off x="6665719" y="3422970"/>
              <a:ext cx="196618" cy="1603289"/>
            </a:xfrm>
            <a:prstGeom prst="rect">
              <a:avLst/>
            </a:prstGeom>
            <a:solidFill>
              <a:srgbClr val="D6DCE5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96B40F3-3700-4259-B41F-5E3D25D13C72}"/>
                </a:ext>
              </a:extLst>
            </p:cNvPr>
            <p:cNvSpPr txBox="1"/>
            <p:nvPr/>
          </p:nvSpPr>
          <p:spPr>
            <a:xfrm>
              <a:off x="4065806" y="5220893"/>
              <a:ext cx="1251555" cy="30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solidFill>
                    <a:prstClr val="black"/>
                  </a:solidFill>
                </a:rPr>
                <a:t>U-grooves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A1283D4C-2135-47B2-8444-FA6B05ADDE96}"/>
                </a:ext>
              </a:extLst>
            </p:cNvPr>
            <p:cNvCxnSpPr>
              <a:cxnSpLocks/>
              <a:stCxn id="99" idx="3"/>
            </p:cNvCxnSpPr>
            <p:nvPr/>
          </p:nvCxnSpPr>
          <p:spPr>
            <a:xfrm flipV="1">
              <a:off x="5317361" y="5091784"/>
              <a:ext cx="949047" cy="279335"/>
            </a:xfrm>
            <a:prstGeom prst="bentConnector3">
              <a:avLst>
                <a:gd name="adj1" fmla="val 98942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or: Elbow 100">
              <a:extLst>
                <a:ext uri="{FF2B5EF4-FFF2-40B4-BE49-F238E27FC236}">
                  <a16:creationId xmlns:a16="http://schemas.microsoft.com/office/drawing/2014/main" id="{2C433C9E-9132-4CB6-94C7-21F127443B68}"/>
                </a:ext>
              </a:extLst>
            </p:cNvPr>
            <p:cNvCxnSpPr>
              <a:cxnSpLocks/>
              <a:stCxn id="99" idx="1"/>
            </p:cNvCxnSpPr>
            <p:nvPr/>
          </p:nvCxnSpPr>
          <p:spPr>
            <a:xfrm rot="10800000">
              <a:off x="3097359" y="5091788"/>
              <a:ext cx="968448" cy="279330"/>
            </a:xfrm>
            <a:prstGeom prst="bentConnector3">
              <a:avLst>
                <a:gd name="adj1" fmla="val 100626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EFAC7B0E-7C80-44B8-B8EF-37BC953A31DA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 flipV="1">
              <a:off x="4691584" y="5091223"/>
              <a:ext cx="1" cy="1296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18D1AA4-DE6E-4FA4-B8C5-0B2BECCC2B8B}"/>
                </a:ext>
              </a:extLst>
            </p:cNvPr>
            <p:cNvSpPr txBox="1"/>
            <p:nvPr/>
          </p:nvSpPr>
          <p:spPr>
            <a:xfrm flipH="1">
              <a:off x="2674229" y="4535864"/>
              <a:ext cx="912600" cy="30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125µm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173A8F3-2930-42E5-B35A-EDE2BE0A2949}"/>
                </a:ext>
              </a:extLst>
            </p:cNvPr>
            <p:cNvCxnSpPr>
              <a:cxnSpLocks/>
            </p:cNvCxnSpPr>
            <p:nvPr/>
          </p:nvCxnSpPr>
          <p:spPr>
            <a:xfrm>
              <a:off x="2762319" y="4495217"/>
              <a:ext cx="7343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or: Elbow 104">
              <a:extLst>
                <a:ext uri="{FF2B5EF4-FFF2-40B4-BE49-F238E27FC236}">
                  <a16:creationId xmlns:a16="http://schemas.microsoft.com/office/drawing/2014/main" id="{A49D8FA3-4833-4BDA-831C-159070A8E2B6}"/>
                </a:ext>
              </a:extLst>
            </p:cNvPr>
            <p:cNvCxnSpPr>
              <a:stCxn id="91" idx="1"/>
              <a:endCxn id="96" idx="7"/>
            </p:cNvCxnSpPr>
            <p:nvPr/>
          </p:nvCxnSpPr>
          <p:spPr>
            <a:xfrm rot="10800000" flipV="1">
              <a:off x="5671652" y="3338871"/>
              <a:ext cx="1170766" cy="13685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Connector: Elbow 105">
              <a:extLst>
                <a:ext uri="{FF2B5EF4-FFF2-40B4-BE49-F238E27FC236}">
                  <a16:creationId xmlns:a16="http://schemas.microsoft.com/office/drawing/2014/main" id="{2227EAEF-C426-4C1E-BD62-4A8ECAF6AAC8}"/>
                </a:ext>
              </a:extLst>
            </p:cNvPr>
            <p:cNvCxnSpPr/>
            <p:nvPr/>
          </p:nvCxnSpPr>
          <p:spPr>
            <a:xfrm>
              <a:off x="798853" y="2972237"/>
              <a:ext cx="589237" cy="568278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1" name="Text Box 27">
            <a:extLst>
              <a:ext uri="{FF2B5EF4-FFF2-40B4-BE49-F238E27FC236}">
                <a16:creationId xmlns:a16="http://schemas.microsoft.com/office/drawing/2014/main" id="{94C0EA2F-C95C-4076-8991-31D57F43D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32" y="18489460"/>
            <a:ext cx="15487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4400" b="1" dirty="0"/>
              <a:t>Single fiber splicing</a:t>
            </a:r>
          </a:p>
        </p:txBody>
      </p:sp>
      <p:sp>
        <p:nvSpPr>
          <p:cNvPr id="142" name="Text Box 27">
            <a:extLst>
              <a:ext uri="{FF2B5EF4-FFF2-40B4-BE49-F238E27FC236}">
                <a16:creationId xmlns:a16="http://schemas.microsoft.com/office/drawing/2014/main" id="{4B9E771D-F94E-4F4D-B526-66B4DC504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32" y="25486869"/>
            <a:ext cx="15487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4400" b="1" dirty="0"/>
              <a:t>Fiber array splicing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8F844BC-C0BE-4DD6-915F-C6AB708207C0}"/>
              </a:ext>
            </a:extLst>
          </p:cNvPr>
          <p:cNvSpPr txBox="1"/>
          <p:nvPr/>
        </p:nvSpPr>
        <p:spPr>
          <a:xfrm rot="10800000" flipV="1">
            <a:off x="758932" y="35822546"/>
            <a:ext cx="15462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Fig 2) Schematic representation of the top view of the method shows the fusion splicing spot from the CO</a:t>
            </a:r>
            <a:r>
              <a:rPr lang="en-US" sz="3200" i="1" baseline="-25000" dirty="0"/>
              <a:t>2</a:t>
            </a:r>
            <a:r>
              <a:rPr lang="en-US" sz="3200" i="1" dirty="0"/>
              <a:t> laser and the u-grooves for aligning fiber arrays to the photonic chip. </a:t>
            </a:r>
          </a:p>
          <a:p>
            <a:pPr algn="just"/>
            <a:r>
              <a:rPr lang="en-US" sz="3200" i="1" dirty="0"/>
              <a:t>The fiber arrays have a pitch of 125um and MFD of 10.4um. The laser beam is elliptical to fuse multiple fibers in a single shot.</a:t>
            </a:r>
          </a:p>
        </p:txBody>
      </p:sp>
      <p:sp>
        <p:nvSpPr>
          <p:cNvPr id="144" name="Text Box 27">
            <a:extLst>
              <a:ext uri="{FF2B5EF4-FFF2-40B4-BE49-F238E27FC236}">
                <a16:creationId xmlns:a16="http://schemas.microsoft.com/office/drawing/2014/main" id="{7CACF4C8-2F29-4B0C-A112-8A0E5996D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4314" y="8094591"/>
            <a:ext cx="1548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6000" b="1" dirty="0"/>
              <a:t>METHODS</a:t>
            </a:r>
          </a:p>
        </p:txBody>
      </p:sp>
      <p:sp>
        <p:nvSpPr>
          <p:cNvPr id="145" name="Text Box 27">
            <a:extLst>
              <a:ext uri="{FF2B5EF4-FFF2-40B4-BE49-F238E27FC236}">
                <a16:creationId xmlns:a16="http://schemas.microsoft.com/office/drawing/2014/main" id="{43139ACE-1170-459B-99F0-8BF72C05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4314" y="9194422"/>
            <a:ext cx="154876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4400" b="1" dirty="0"/>
              <a:t>Device fabrication and fusion 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C99478-77C4-4F9E-9ABB-B657B027B075}"/>
              </a:ext>
            </a:extLst>
          </p:cNvPr>
          <p:cNvGrpSpPr/>
          <p:nvPr/>
        </p:nvGrpSpPr>
        <p:grpSpPr>
          <a:xfrm>
            <a:off x="17090066" y="10048031"/>
            <a:ext cx="14916147" cy="7629635"/>
            <a:chOff x="17114433" y="10878416"/>
            <a:chExt cx="14916147" cy="7629635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223DBF1-4DE8-44D1-9DA6-CE18DCDD6D24}"/>
                </a:ext>
              </a:extLst>
            </p:cNvPr>
            <p:cNvGrpSpPr/>
            <p:nvPr/>
          </p:nvGrpSpPr>
          <p:grpSpPr>
            <a:xfrm>
              <a:off x="17114433" y="10878416"/>
              <a:ext cx="6739065" cy="7629635"/>
              <a:chOff x="7348338" y="1512895"/>
              <a:chExt cx="2862232" cy="4039573"/>
            </a:xfrm>
          </p:grpSpPr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DA186C46-8793-4AC2-95B9-A119BBF64F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75" t="19701" r="34651" b="20082"/>
              <a:stretch/>
            </p:blipFill>
            <p:spPr>
              <a:xfrm>
                <a:off x="7431247" y="2416197"/>
                <a:ext cx="2565078" cy="3136271"/>
              </a:xfrm>
              <a:prstGeom prst="rect">
                <a:avLst/>
              </a:prstGeom>
            </p:spPr>
          </p:pic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257BEBB-48F0-4224-98EE-0CD78E1CD9E6}"/>
                  </a:ext>
                </a:extLst>
              </p:cNvPr>
              <p:cNvSpPr txBox="1"/>
              <p:nvPr/>
            </p:nvSpPr>
            <p:spPr>
              <a:xfrm>
                <a:off x="7348338" y="4430018"/>
                <a:ext cx="1053810" cy="570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Nitride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taper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A0A548B1-D1B2-474B-B0AC-F3FAFABD01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71590" y="4430018"/>
                <a:ext cx="587304" cy="0"/>
              </a:xfrm>
              <a:prstGeom prst="straightConnector1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F4682CF-9DCD-46C2-AD78-4D9D3EC870A3}"/>
                  </a:ext>
                </a:extLst>
              </p:cNvPr>
              <p:cNvSpPr txBox="1"/>
              <p:nvPr/>
            </p:nvSpPr>
            <p:spPr>
              <a:xfrm>
                <a:off x="9352692" y="1585200"/>
                <a:ext cx="820184" cy="570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SiO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Mode</a:t>
                </a:r>
              </a:p>
              <a:p>
                <a:pPr algn="ctr"/>
                <a:r>
                  <a:rPr lang="en-US" sz="3200" dirty="0"/>
                  <a:t> Converter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A4EFFD8-B2E9-460D-8E7E-CE5EAF954FE0}"/>
                  </a:ext>
                </a:extLst>
              </p:cNvPr>
              <p:cNvSpPr txBox="1"/>
              <p:nvPr/>
            </p:nvSpPr>
            <p:spPr>
              <a:xfrm>
                <a:off x="7875963" y="1512895"/>
                <a:ext cx="806921" cy="309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TOP VIEW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5E712AEE-F11E-4206-8A97-8CB59E026E91}"/>
                  </a:ext>
                </a:extLst>
              </p:cNvPr>
              <p:cNvSpPr txBox="1"/>
              <p:nvPr/>
            </p:nvSpPr>
            <p:spPr>
              <a:xfrm>
                <a:off x="8510857" y="4423143"/>
                <a:ext cx="1699713" cy="570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Undercut silicon</a:t>
                </a:r>
              </a:p>
              <a:p>
                <a:pPr algn="ctr"/>
                <a:r>
                  <a:rPr lang="en-US" sz="3200" dirty="0"/>
                  <a:t> substrate</a:t>
                </a:r>
              </a:p>
            </p:txBody>
          </p:sp>
          <p:cxnSp>
            <p:nvCxnSpPr>
              <p:cNvPr id="122" name="Connector: Elbow 121">
                <a:extLst>
                  <a:ext uri="{FF2B5EF4-FFF2-40B4-BE49-F238E27FC236}">
                    <a16:creationId xmlns:a16="http://schemas.microsoft.com/office/drawing/2014/main" id="{90E6E4E2-9FEE-421B-9F26-3E1976B4E57D}"/>
                  </a:ext>
                </a:extLst>
              </p:cNvPr>
              <p:cNvCxnSpPr>
                <a:cxnSpLocks/>
                <a:stCxn id="119" idx="2"/>
              </p:cNvCxnSpPr>
              <p:nvPr/>
            </p:nvCxnSpPr>
            <p:spPr>
              <a:xfrm rot="5400000">
                <a:off x="8914002" y="2174384"/>
                <a:ext cx="867624" cy="829940"/>
              </a:xfrm>
              <a:prstGeom prst="bentConnector2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3" name="Connector: Elbow 122">
                <a:extLst>
                  <a:ext uri="{FF2B5EF4-FFF2-40B4-BE49-F238E27FC236}">
                    <a16:creationId xmlns:a16="http://schemas.microsoft.com/office/drawing/2014/main" id="{05BEA152-DB4B-4864-94B9-13724378A45A}"/>
                  </a:ext>
                </a:extLst>
              </p:cNvPr>
              <p:cNvCxnSpPr>
                <a:cxnSpLocks/>
                <a:stCxn id="121" idx="0"/>
              </p:cNvCxnSpPr>
              <p:nvPr/>
            </p:nvCxnSpPr>
            <p:spPr>
              <a:xfrm rot="16200000" flipV="1">
                <a:off x="8810031" y="3872461"/>
                <a:ext cx="806769" cy="294595"/>
              </a:xfrm>
              <a:prstGeom prst="bent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C49235C-C0F3-43B5-AD91-92991497606F}"/>
                  </a:ext>
                </a:extLst>
              </p:cNvPr>
              <p:cNvSpPr txBox="1"/>
              <p:nvPr/>
            </p:nvSpPr>
            <p:spPr>
              <a:xfrm>
                <a:off x="8302470" y="2387231"/>
                <a:ext cx="491016" cy="309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</a:rPr>
                  <a:t>14</a:t>
                </a:r>
                <a:r>
                  <a:rPr lang="el-GR" sz="3200" dirty="0">
                    <a:solidFill>
                      <a:schemeClr val="bg1"/>
                    </a:solidFill>
                  </a:rPr>
                  <a:t>μ</a:t>
                </a:r>
                <a:r>
                  <a:rPr lang="en-IN" sz="32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3A73B98-9AE9-4267-9B23-4A31D2BC267A}"/>
                  </a:ext>
                </a:extLst>
              </p:cNvPr>
              <p:cNvSpPr txBox="1"/>
              <p:nvPr/>
            </p:nvSpPr>
            <p:spPr>
              <a:xfrm>
                <a:off x="8312665" y="3108227"/>
                <a:ext cx="491016" cy="309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dirty="0">
                    <a:solidFill>
                      <a:schemeClr val="bg1"/>
                    </a:solidFill>
                  </a:rPr>
                  <a:t>12</a:t>
                </a:r>
                <a:r>
                  <a:rPr lang="el-GR" sz="3200" dirty="0">
                    <a:solidFill>
                      <a:schemeClr val="bg1"/>
                    </a:solidFill>
                  </a:rPr>
                  <a:t>μ</a:t>
                </a:r>
                <a:r>
                  <a:rPr lang="en-IN" sz="3200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5C2EAEA1-A99D-467E-9ACA-A8D85CC1F156}"/>
                  </a:ext>
                </a:extLst>
              </p:cNvPr>
              <p:cNvCxnSpPr/>
              <p:nvPr/>
            </p:nvCxnSpPr>
            <p:spPr>
              <a:xfrm>
                <a:off x="8555924" y="2817175"/>
                <a:ext cx="315723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9C2AB2FB-7E55-49A5-B178-9C5CB630AB0A}"/>
                  </a:ext>
                </a:extLst>
              </p:cNvPr>
              <p:cNvCxnSpPr/>
              <p:nvPr/>
            </p:nvCxnSpPr>
            <p:spPr>
              <a:xfrm>
                <a:off x="8591364" y="3160965"/>
                <a:ext cx="2880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FF9A21E1-35A3-4C23-9676-7D7E8AF28D08}"/>
                </a:ext>
              </a:extLst>
            </p:cNvPr>
            <p:cNvGrpSpPr/>
            <p:nvPr/>
          </p:nvGrpSpPr>
          <p:grpSpPr>
            <a:xfrm>
              <a:off x="24388594" y="11291792"/>
              <a:ext cx="7641986" cy="7200987"/>
              <a:chOff x="8474655" y="1049626"/>
              <a:chExt cx="2439919" cy="2422391"/>
            </a:xfrm>
          </p:grpSpPr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A69242E5-C250-436C-BFFC-3FAFE801C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67" t="35942" r="12248" b="28736"/>
              <a:stretch/>
            </p:blipFill>
            <p:spPr>
              <a:xfrm>
                <a:off x="8513318" y="1049626"/>
                <a:ext cx="2401256" cy="2422391"/>
              </a:xfrm>
              <a:prstGeom prst="rect">
                <a:avLst/>
              </a:prstGeom>
            </p:spPr>
          </p:pic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1AA246A-1180-41E8-8852-429D381FC5C5}"/>
                  </a:ext>
                </a:extLst>
              </p:cNvPr>
              <p:cNvSpPr txBox="1"/>
              <p:nvPr/>
            </p:nvSpPr>
            <p:spPr>
              <a:xfrm>
                <a:off x="9357988" y="1283149"/>
                <a:ext cx="1475440" cy="196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effectLst/>
                    <a:highlight>
                      <a:srgbClr val="EAEAEA"/>
                    </a:highlight>
                    <a:uLnTx/>
                    <a:uFillTx/>
                  </a:rPr>
                  <a:t>Fiber array</a:t>
                </a: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1C55F9FA-F157-4B31-A245-34F5F10869FB}"/>
                  </a:ext>
                </a:extLst>
              </p:cNvPr>
              <p:cNvCxnSpPr/>
              <p:nvPr/>
            </p:nvCxnSpPr>
            <p:spPr>
              <a:xfrm flipH="1">
                <a:off x="9773199" y="1490959"/>
                <a:ext cx="270087" cy="378261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6643F7C-252D-4BF6-BB6F-F6E463BF9F24}"/>
                  </a:ext>
                </a:extLst>
              </p:cNvPr>
              <p:cNvSpPr txBox="1"/>
              <p:nvPr/>
            </p:nvSpPr>
            <p:spPr>
              <a:xfrm>
                <a:off x="8474655" y="2065849"/>
                <a:ext cx="1239291" cy="36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effectLst/>
                    <a:highlight>
                      <a:srgbClr val="EAEAEA"/>
                    </a:highlight>
                    <a:uLnTx/>
                    <a:uFillTx/>
                  </a:rPr>
                  <a:t>Photonic 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effectLst/>
                    <a:highlight>
                      <a:srgbClr val="EAEAEA"/>
                    </a:highlight>
                    <a:uLnTx/>
                    <a:uFillTx/>
                  </a:rPr>
                  <a:t>chip</a:t>
                </a:r>
              </a:p>
            </p:txBody>
          </p:sp>
        </p:grp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E010D390-68DD-4444-8D4D-4148B48F197B}"/>
              </a:ext>
            </a:extLst>
          </p:cNvPr>
          <p:cNvSpPr txBox="1"/>
          <p:nvPr/>
        </p:nvSpPr>
        <p:spPr>
          <a:xfrm rot="10800000" flipV="1">
            <a:off x="16817015" y="17761834"/>
            <a:ext cx="15462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Fig 3) Microscope image of the fabricated device, with oxide mode converter, silicon nitride waveguide taper and undercut silicon substrate(left). Photograph of a packaged photonic device with 3 fibers fused to the photonic chip using fusion splicing(right). The packaged device does not require adhesive or ferrules for support and stability. </a:t>
            </a:r>
          </a:p>
          <a:p>
            <a:pPr algn="just"/>
            <a:endParaRPr lang="en-US" sz="3200" i="1" dirty="0"/>
          </a:p>
          <a:p>
            <a:pPr algn="just"/>
            <a:r>
              <a:rPr lang="en-US" sz="3200" dirty="0"/>
              <a:t>As the beam is focused into a line, it is aligned at the fiber to mode converter interface for an exposure of 1 sec at 10W +/-2W of laser power. The width (3mm) is selected to enable fusing a 12-fiber array in a single shot for future applications. </a:t>
            </a:r>
          </a:p>
        </p:txBody>
      </p:sp>
      <p:pic>
        <p:nvPicPr>
          <p:cNvPr id="8" name="Picture 7" descr="A red traffic light&#10;&#10;Description automatically generated">
            <a:extLst>
              <a:ext uri="{FF2B5EF4-FFF2-40B4-BE49-F238E27FC236}">
                <a16:creationId xmlns:a16="http://schemas.microsoft.com/office/drawing/2014/main" id="{7AD5D524-744A-4701-B2B8-C41CCE0C85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292" y="22977706"/>
            <a:ext cx="15299695" cy="9229371"/>
          </a:xfrm>
          <a:prstGeom prst="rect">
            <a:avLst/>
          </a:prstGeom>
        </p:spPr>
      </p:pic>
      <p:sp>
        <p:nvSpPr>
          <p:cNvPr id="172" name="Text Box 27">
            <a:extLst>
              <a:ext uri="{FF2B5EF4-FFF2-40B4-BE49-F238E27FC236}">
                <a16:creationId xmlns:a16="http://schemas.microsoft.com/office/drawing/2014/main" id="{61BADFD1-C24B-4F24-B0A7-F5F69C36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4314" y="21877875"/>
            <a:ext cx="1548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389438">
              <a:spcBef>
                <a:spcPct val="50000"/>
              </a:spcBef>
            </a:pPr>
            <a:r>
              <a:rPr lang="en-US" sz="6000" b="1" dirty="0"/>
              <a:t>RESULTS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83B9F2B-FFBC-44B8-A138-642FFCA1987F}"/>
              </a:ext>
            </a:extLst>
          </p:cNvPr>
          <p:cNvSpPr txBox="1"/>
          <p:nvPr/>
        </p:nvSpPr>
        <p:spPr>
          <a:xfrm rot="10800000" flipV="1">
            <a:off x="16817015" y="32291245"/>
            <a:ext cx="15462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Fig 4) Coupling loss of single fiber, 2 fiber and 4 fiber array was measured as 1.2dB, 2.2dB and 2.5dB per-facet respectively. 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299322EF-1276-4A8D-8E22-108B36062EDE}"/>
              </a:ext>
            </a:extLst>
          </p:cNvPr>
          <p:cNvSpPr txBox="1"/>
          <p:nvPr/>
        </p:nvSpPr>
        <p:spPr>
          <a:xfrm rot="10800000" flipV="1">
            <a:off x="16817015" y="33452631"/>
            <a:ext cx="15462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We fuse a cleaved 1,2 and 4-fiber array to the oxide mode converter using a single shot from the CO</a:t>
            </a:r>
            <a:r>
              <a:rPr lang="en-US" sz="3200" baseline="-25000" dirty="0"/>
              <a:t>2</a:t>
            </a:r>
            <a:r>
              <a:rPr lang="en-US" sz="3200" dirty="0"/>
              <a:t> laser and measure a coupling loss of 1.2dB, 2.2dB and 2.5dB per-facet respectively. A waveguide propagation loss of 0.4dB was subtracted from the measured loss. We expect to see a decrease in the coupling loss after the application of an optical adhesive is applied after the fusion to optimize mode matching [3]. We measure variation of +/- 0.1dB across a 4 fiber-array at 1550nm and +/-0.05dB across a 2-fiber array at 1550nm as shown in figure 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CF324EDE8964BA67581BAE1731F43" ma:contentTypeVersion="11" ma:contentTypeDescription="Create a new document." ma:contentTypeScope="" ma:versionID="08252bf6c22f25c1bfc920983f275e92">
  <xsd:schema xmlns:xsd="http://www.w3.org/2001/XMLSchema" xmlns:xs="http://www.w3.org/2001/XMLSchema" xmlns:p="http://schemas.microsoft.com/office/2006/metadata/properties" xmlns:ns3="1832b51c-2f0e-45b9-82ae-dbf4eee0ff93" xmlns:ns4="2ed7e60f-c922-4f49-b102-0aad0b3e365f" targetNamespace="http://schemas.microsoft.com/office/2006/metadata/properties" ma:root="true" ma:fieldsID="8998b92cc602de1fd345e2acdcfbc95c" ns3:_="" ns4:_="">
    <xsd:import namespace="1832b51c-2f0e-45b9-82ae-dbf4eee0ff93"/>
    <xsd:import namespace="2ed7e60f-c922-4f49-b102-0aad0b3e36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2b51c-2f0e-45b9-82ae-dbf4eee0f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7e60f-c922-4f49-b102-0aad0b3e36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F48C01-7EE6-47A6-AE38-9D8800C68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32b51c-2f0e-45b9-82ae-dbf4eee0ff93"/>
    <ds:schemaRef ds:uri="2ed7e60f-c922-4f49-b102-0aad0b3e36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EA2B8A-DE7A-476A-805E-CC2CE09E31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19C83C-D84D-41FD-AF2E-0E510B542626}">
  <ds:schemaRefs>
    <ds:schemaRef ds:uri="1832b51c-2f0e-45b9-82ae-dbf4eee0ff9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2ed7e60f-c922-4f49-b102-0aad0b3e365f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827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Agency FB</vt:lpstr>
      <vt:lpstr>Arial</vt:lpstr>
      <vt:lpstr>Calibri</vt:lpstr>
      <vt:lpstr>Calibri Light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Vertical Poster</dc:title>
  <dc:creator/>
  <cp:keywords>www.postersession.com</cp:keywords>
  <dc:description>©MegaPrint Inc. 2009</dc:description>
  <cp:lastModifiedBy>Nauriyal, Juniyali</cp:lastModifiedBy>
  <cp:revision>37</cp:revision>
  <dcterms:created xsi:type="dcterms:W3CDTF">2008-12-04T00:20:37Z</dcterms:created>
  <dcterms:modified xsi:type="dcterms:W3CDTF">2020-07-21T14:33:08Z</dcterms:modified>
  <cp:category>Research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0x010100A6CCF324EDE8964BA67581BAE1731F43</vt:lpwstr>
  </property>
</Properties>
</file>