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6782" r:id="rId1"/>
  </p:sldMasterIdLst>
  <p:notesMasterIdLst>
    <p:notesMasterId r:id="rId10"/>
  </p:notesMasterIdLst>
  <p:handoutMasterIdLst>
    <p:handoutMasterId r:id="rId11"/>
  </p:handoutMasterIdLst>
  <p:sldIdLst>
    <p:sldId id="1044" r:id="rId2"/>
    <p:sldId id="1114" r:id="rId3"/>
    <p:sldId id="1108" r:id="rId4"/>
    <p:sldId id="1115" r:id="rId5"/>
    <p:sldId id="1116" r:id="rId6"/>
    <p:sldId id="1117" r:id="rId7"/>
    <p:sldId id="1113" r:id="rId8"/>
    <p:sldId id="1110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A06"/>
    <a:srgbClr val="FF0000"/>
    <a:srgbClr val="292929"/>
    <a:srgbClr val="339933"/>
    <a:srgbClr val="0000FF"/>
    <a:srgbClr val="0099FF"/>
    <a:srgbClr val="FFE4D1"/>
    <a:srgbClr val="FFB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5" autoAdjust="0"/>
    <p:restoredTop sz="94166" autoAdjust="0"/>
  </p:normalViewPr>
  <p:slideViewPr>
    <p:cSldViewPr snapToObjects="1">
      <p:cViewPr varScale="1">
        <p:scale>
          <a:sx n="116" d="100"/>
          <a:sy n="116" d="100"/>
        </p:scale>
        <p:origin x="14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077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D6310729-A2DA-4E2F-9794-8E8254DA565C}" type="datetimeFigureOut">
              <a:rPr lang="en-US"/>
              <a:pPr>
                <a:defRPr/>
              </a:pPr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BA7DEAFB-AD29-4ECC-AAD1-954474958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5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006EA59-48DE-4D07-B2B4-E8B048EB2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7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2130425"/>
            <a:ext cx="7772400" cy="147002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56946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02293" y="6381750"/>
            <a:ext cx="1256453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8"/>
          </p:nvPr>
        </p:nvSpPr>
        <p:spPr>
          <a:xfrm>
            <a:off x="6172200" y="129540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6172200" y="343357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/>
          </p:nvPr>
        </p:nvSpPr>
        <p:spPr>
          <a:xfrm>
            <a:off x="91440" y="129540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91440" y="343357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3139440" y="1299972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3139440" y="3438144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3"/>
          <p:cNvSpPr txBox="1">
            <a:spLocks noChangeArrowheads="1"/>
          </p:cNvSpPr>
          <p:nvPr userDrawn="1"/>
        </p:nvSpPr>
        <p:spPr bwMode="auto">
          <a:xfrm>
            <a:off x="7807736" y="9089680"/>
            <a:ext cx="125645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24"/>
          </p:nvPr>
        </p:nvSpPr>
        <p:spPr>
          <a:xfrm>
            <a:off x="6177643" y="400333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25"/>
          </p:nvPr>
        </p:nvSpPr>
        <p:spPr>
          <a:xfrm>
            <a:off x="6177643" y="614150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6"/>
          </p:nvPr>
        </p:nvSpPr>
        <p:spPr>
          <a:xfrm>
            <a:off x="96883" y="400333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7"/>
          </p:nvPr>
        </p:nvSpPr>
        <p:spPr>
          <a:xfrm>
            <a:off x="96883" y="614150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28"/>
          </p:nvPr>
        </p:nvSpPr>
        <p:spPr>
          <a:xfrm>
            <a:off x="3144883" y="4007902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29"/>
          </p:nvPr>
        </p:nvSpPr>
        <p:spPr>
          <a:xfrm>
            <a:off x="3144883" y="6146074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586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07FEB-EE76-486C-A71B-A964AE0FF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3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0"/>
            <a:ext cx="6901248" cy="646331"/>
          </a:xfrm>
        </p:spPr>
        <p:txBody>
          <a:bodyPr wrap="none"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8280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949824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65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1 Picture 1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1248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0212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1 Picture 1 Caption Text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3048000"/>
            <a:ext cx="841248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1295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9729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344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4114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4663440" y="4343400"/>
            <a:ext cx="4114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2588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1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76200"/>
            <a:ext cx="7086600" cy="914400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63440" y="1280160"/>
            <a:ext cx="4114800" cy="306324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1752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574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25147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6"/>
          </p:nvPr>
        </p:nvSpPr>
        <p:spPr>
          <a:xfrm>
            <a:off x="365760" y="3950208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365760" y="6088380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8"/>
          </p:nvPr>
        </p:nvSpPr>
        <p:spPr>
          <a:xfrm>
            <a:off x="4663440" y="3950208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4663440" y="6088380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/>
          </p:nvPr>
        </p:nvSpPr>
        <p:spPr>
          <a:xfrm>
            <a:off x="365760" y="1219200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365760" y="3357372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4663440" y="1219200"/>
            <a:ext cx="411480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663440" y="3357372"/>
            <a:ext cx="411480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4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02293" y="6381750"/>
            <a:ext cx="1256453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53AE8-DC32-4B1D-AA3F-39BB57D44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8"/>
          </p:nvPr>
        </p:nvSpPr>
        <p:spPr>
          <a:xfrm>
            <a:off x="6172200" y="152400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6172200" y="366217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20"/>
          </p:nvPr>
        </p:nvSpPr>
        <p:spPr>
          <a:xfrm>
            <a:off x="91440" y="1524000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91440" y="3662172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2"/>
          </p:nvPr>
        </p:nvSpPr>
        <p:spPr>
          <a:xfrm>
            <a:off x="3139440" y="1528572"/>
            <a:ext cx="2880360" cy="2133600"/>
          </a:xfrm>
        </p:spPr>
        <p:txBody>
          <a:bodyPr wrap="square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3139440" y="3666744"/>
            <a:ext cx="2880360" cy="533400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365760" y="4343400"/>
            <a:ext cx="8412480" cy="2133600"/>
          </a:xfrm>
        </p:spPr>
        <p:txBody>
          <a:bodyPr>
            <a:normAutofit/>
          </a:bodyPr>
          <a:lstStyle>
            <a:lvl1pPr marL="457200" indent="-457200" algn="l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0622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92263" y="76200"/>
            <a:ext cx="70945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9"/>
          <p:cNvSpPr>
            <a:spLocks noChangeShapeType="1"/>
          </p:cNvSpPr>
          <p:nvPr userDrawn="1"/>
        </p:nvSpPr>
        <p:spPr bwMode="auto">
          <a:xfrm>
            <a:off x="1592263" y="1057275"/>
            <a:ext cx="7551737" cy="0"/>
          </a:xfrm>
          <a:prstGeom prst="line">
            <a:avLst/>
          </a:prstGeom>
          <a:noFill/>
          <a:ln w="76200">
            <a:solidFill>
              <a:srgbClr val="FF6A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22E6A9CD-A2F2-40DD-A652-73A30586C0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7" descr="\\hawk\RIDL\internal\admin\marketing\CfD Logos\CfD with lettering orange with black lettering transparent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525" y="85725"/>
            <a:ext cx="1382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77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84" r:id="rId1"/>
    <p:sldLayoutId id="2147486786" r:id="rId2"/>
    <p:sldLayoutId id="2147486785" r:id="rId3"/>
    <p:sldLayoutId id="2147486795" r:id="rId4"/>
    <p:sldLayoutId id="2147486796" r:id="rId5"/>
    <p:sldLayoutId id="2147486793" r:id="rId6"/>
    <p:sldLayoutId id="2147486794" r:id="rId7"/>
    <p:sldLayoutId id="2147486790" r:id="rId8"/>
    <p:sldLayoutId id="2147486797" r:id="rId9"/>
    <p:sldLayoutId id="2147486798" r:id="rId10"/>
    <p:sldLayoutId id="21474867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–"/>
        <a:defRPr sz="2400">
          <a:solidFill>
            <a:schemeClr val="tx1"/>
          </a:solidFill>
          <a:latin typeface="Calibri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•"/>
        <a:defRPr sz="2000">
          <a:solidFill>
            <a:schemeClr val="tx1"/>
          </a:solidFill>
          <a:latin typeface="Calibri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–"/>
        <a:defRPr sz="2000">
          <a:solidFill>
            <a:schemeClr val="tx1"/>
          </a:solidFill>
          <a:latin typeface="Calibri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A06"/>
        </a:buClr>
        <a:buChar char="»"/>
        <a:defRPr sz="2000">
          <a:solidFill>
            <a:schemeClr val="tx1"/>
          </a:solidFill>
          <a:latin typeface="Calibri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A06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G&amp;H Radiometer/Photometer </a:t>
            </a:r>
            <a:r>
              <a:rPr lang="en-US" dirty="0" smtClean="0"/>
              <a:t>Reset Notes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Valerie Fleischauer </a:t>
            </a:r>
          </a:p>
          <a:p>
            <a:r>
              <a:rPr lang="en-US" dirty="0" smtClean="0"/>
              <a:t>5/8/2019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0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file contains notes from the G&amp;H manual on what parameters need to be reset on the instrument after a power cycle.</a:t>
            </a:r>
          </a:p>
          <a:p>
            <a:r>
              <a:rPr lang="en-US" dirty="0" smtClean="0"/>
              <a:t>The unit appears to remember the last calibration that was done (2015) based on readings from the front </a:t>
            </a:r>
            <a:r>
              <a:rPr lang="en-US" dirty="0" smtClean="0"/>
              <a:t>panel</a:t>
            </a:r>
          </a:p>
          <a:p>
            <a:r>
              <a:rPr lang="en-US" dirty="0" smtClean="0"/>
              <a:t>The unit also still has a detector programmed in to it with a serial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8346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09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/>
              <a:t>Menu Function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20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Edit Detector</a:t>
            </a:r>
          </a:p>
          <a:p>
            <a:pPr lvl="1"/>
            <a:r>
              <a:rPr lang="en-US" dirty="0" smtClean="0"/>
              <a:t>More details in later slides</a:t>
            </a:r>
          </a:p>
          <a:p>
            <a:pPr lvl="1"/>
            <a:r>
              <a:rPr lang="en-US" dirty="0" smtClean="0"/>
              <a:t>Change the description, units, and calibration factor of the selected detector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2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Set Response Time</a:t>
            </a:r>
          </a:p>
          <a:p>
            <a:pPr lvl="1"/>
            <a:r>
              <a:rPr lang="en-US" dirty="0" smtClean="0"/>
              <a:t>Adjust the response time of each gain range from 0.1 – 25.5 s</a:t>
            </a:r>
          </a:p>
          <a:p>
            <a:pPr lvl="1"/>
            <a:r>
              <a:rPr lang="en-US" dirty="0" smtClean="0"/>
              <a:t>When measuring stable light sources, longer response times give more accurate measurements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 smtClean="0"/>
              <a:t>Clear Mem</a:t>
            </a:r>
          </a:p>
          <a:p>
            <a:pPr lvl="1"/>
            <a:r>
              <a:rPr lang="en-US" dirty="0" smtClean="0"/>
              <a:t>Erases all 99 memory registers</a:t>
            </a:r>
          </a:p>
          <a:p>
            <a:pPr lvl="1"/>
            <a:r>
              <a:rPr lang="en-US" dirty="0" smtClean="0"/>
              <a:t>Holds readings not settings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Det</a:t>
            </a:r>
            <a:r>
              <a:rPr lang="en-US" dirty="0" smtClean="0"/>
              <a:t> Input</a:t>
            </a:r>
          </a:p>
          <a:p>
            <a:pPr lvl="1"/>
            <a:r>
              <a:rPr lang="en-US" dirty="0" smtClean="0"/>
              <a:t>Selects</a:t>
            </a:r>
          </a:p>
          <a:p>
            <a:pPr lvl="2"/>
            <a:r>
              <a:rPr lang="en-US" dirty="0" smtClean="0"/>
              <a:t>BNC Input</a:t>
            </a:r>
          </a:p>
          <a:p>
            <a:pPr lvl="2"/>
            <a:r>
              <a:rPr lang="en-US" dirty="0" smtClean="0"/>
              <a:t>HSD Input (OL 730-5H)</a:t>
            </a:r>
          </a:p>
          <a:p>
            <a:pPr lvl="2"/>
            <a:r>
              <a:rPr lang="en-US" dirty="0" smtClean="0"/>
              <a:t>MUX Input (OL 730C-MUX)</a:t>
            </a:r>
          </a:p>
          <a:p>
            <a:pPr lvl="1"/>
            <a:r>
              <a:rPr lang="en-US" dirty="0" smtClean="0"/>
              <a:t>Additional info within these specific manual sections</a:t>
            </a:r>
          </a:p>
        </p:txBody>
      </p:sp>
    </p:spTree>
    <p:extLst>
      <p:ext uri="{BB962C8B-B14F-4D97-AF65-F5344CB8AC3E}">
        <p14:creationId xmlns:p14="http://schemas.microsoft.com/office/powerpoint/2010/main" val="1319955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 smtClean="0"/>
              <a:t>Integration Mode</a:t>
            </a:r>
          </a:p>
          <a:p>
            <a:pPr lvl="1"/>
            <a:r>
              <a:rPr lang="en-US" dirty="0" smtClean="0"/>
              <a:t>Change between normal current-measuring and integration mode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8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Zcal</a:t>
            </a:r>
            <a:r>
              <a:rPr lang="en-US" dirty="0" smtClean="0"/>
              <a:t> All Ranges</a:t>
            </a:r>
          </a:p>
          <a:p>
            <a:pPr lvl="1"/>
            <a:r>
              <a:rPr lang="en-US" dirty="0" smtClean="0"/>
              <a:t>Scans through gain ranges and takes readings to be used as zero offsets</a:t>
            </a:r>
          </a:p>
          <a:p>
            <a:pPr lvl="1"/>
            <a:r>
              <a:rPr lang="en-US" dirty="0" smtClean="0"/>
              <a:t>Cleared upon power cycle</a:t>
            </a:r>
          </a:p>
          <a:p>
            <a:pPr lvl="1"/>
            <a:r>
              <a:rPr lang="en-US" dirty="0" smtClean="0"/>
              <a:t>Without going through this process, the latest calibration values are used, which is generally more than adequate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US" dirty="0" smtClean="0"/>
              <a:t>Select MUX Address</a:t>
            </a:r>
          </a:p>
          <a:p>
            <a:pPr lvl="1"/>
            <a:r>
              <a:rPr lang="en-US" dirty="0" smtClean="0"/>
              <a:t>Select the desired multiplexer input</a:t>
            </a:r>
          </a:p>
          <a:p>
            <a:pPr lvl="1"/>
            <a:r>
              <a:rPr lang="en-US" dirty="0" smtClean="0"/>
              <a:t>Reference Select MUX section of the manual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dirty="0" smtClean="0"/>
              <a:t>Erase Detector(s)</a:t>
            </a:r>
          </a:p>
          <a:p>
            <a:pPr lvl="1"/>
            <a:r>
              <a:rPr lang="en-US" i="1" dirty="0" smtClean="0"/>
              <a:t>Are you sure?</a:t>
            </a:r>
            <a:r>
              <a:rPr lang="en-US" dirty="0" smtClean="0"/>
              <a:t> option is displayed</a:t>
            </a:r>
            <a:endParaRPr lang="en-US" i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Menu Function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261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 smtClean="0"/>
              <a:t>Set PMT Flux Limit</a:t>
            </a:r>
          </a:p>
          <a:p>
            <a:pPr lvl="1"/>
            <a:r>
              <a:rPr lang="en-US" dirty="0" smtClean="0"/>
              <a:t>Adjust maximum allowable PMT output</a:t>
            </a:r>
          </a:p>
          <a:p>
            <a:pPr lvl="1"/>
            <a:r>
              <a:rPr lang="en-US" dirty="0"/>
              <a:t>See PMT high voltage supply </a:t>
            </a:r>
            <a:r>
              <a:rPr lang="en-US" dirty="0" smtClean="0"/>
              <a:t>section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8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 COM Interface</a:t>
            </a:r>
          </a:p>
          <a:p>
            <a:pPr lvl="1"/>
            <a:r>
              <a:rPr lang="en-US" dirty="0" smtClean="0"/>
              <a:t>Standard RS-232C interface or GPIB</a:t>
            </a:r>
          </a:p>
          <a:p>
            <a:pPr lvl="1"/>
            <a:r>
              <a:rPr lang="en-US" dirty="0" smtClean="0"/>
              <a:t>More info in the </a:t>
            </a:r>
            <a:r>
              <a:rPr lang="en-US" dirty="0" err="1" smtClean="0"/>
              <a:t>Comms</a:t>
            </a:r>
            <a:r>
              <a:rPr lang="en-US" dirty="0" smtClean="0"/>
              <a:t> Protocol Section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US" dirty="0" smtClean="0"/>
              <a:t>Set PMT High Voltage</a:t>
            </a:r>
          </a:p>
          <a:p>
            <a:pPr lvl="1"/>
            <a:r>
              <a:rPr lang="en-US" dirty="0" smtClean="0"/>
              <a:t>Optional power supply</a:t>
            </a:r>
          </a:p>
          <a:p>
            <a:pPr lvl="1"/>
            <a:r>
              <a:rPr lang="en-US" dirty="0" smtClean="0"/>
              <a:t>See PMT high voltage supply section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dirty="0" smtClean="0"/>
              <a:t>Set Real Time Clock</a:t>
            </a:r>
          </a:p>
          <a:p>
            <a:pPr lvl="1"/>
            <a:r>
              <a:rPr lang="en-US" dirty="0" smtClean="0"/>
              <a:t>Set hour, min, date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Menu Function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152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Set Baud Rate</a:t>
            </a:r>
          </a:p>
          <a:p>
            <a:pPr lvl="1"/>
            <a:r>
              <a:rPr lang="en-US" dirty="0" smtClean="0"/>
              <a:t>What speed the serial interface communicates with the host computer</a:t>
            </a:r>
          </a:p>
          <a:p>
            <a:pPr lvl="1"/>
            <a:r>
              <a:rPr lang="en-US" dirty="0" smtClean="0"/>
              <a:t>300 – 9600 baud</a:t>
            </a:r>
          </a:p>
          <a:p>
            <a:pPr lvl="2"/>
            <a:r>
              <a:rPr lang="en-US" dirty="0" smtClean="0"/>
              <a:t>9600 is what I noted for these communications previously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8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US" dirty="0" smtClean="0"/>
              <a:t>Set Device Address</a:t>
            </a:r>
          </a:p>
          <a:p>
            <a:pPr lvl="1"/>
            <a:r>
              <a:rPr lang="en-US" dirty="0" smtClean="0"/>
              <a:t>For communication interface 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dirty="0" smtClean="0"/>
              <a:t>Calibrate Preamp</a:t>
            </a:r>
          </a:p>
          <a:p>
            <a:pPr lvl="1"/>
            <a:r>
              <a:rPr lang="en-US" dirty="0" smtClean="0"/>
              <a:t>Allows for display of latest calibration of the currently selected preamp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Menu Function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0337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To-Do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</a:t>
            </a:r>
            <a:r>
              <a:rPr lang="en-US" dirty="0" smtClean="0"/>
              <a:t>display reading on front panel</a:t>
            </a:r>
          </a:p>
          <a:p>
            <a:r>
              <a:rPr lang="en-US" dirty="0" smtClean="0"/>
              <a:t>Check </a:t>
            </a:r>
            <a:r>
              <a:rPr lang="en-US" dirty="0" smtClean="0"/>
              <a:t>for specific </a:t>
            </a:r>
            <a:r>
              <a:rPr lang="en-US" dirty="0" smtClean="0"/>
              <a:t>detector information for our setup using information in the manual and reset the detector profile</a:t>
            </a:r>
          </a:p>
          <a:p>
            <a:r>
              <a:rPr lang="en-US" dirty="0" smtClean="0"/>
              <a:t>Set MUX address</a:t>
            </a:r>
          </a:p>
          <a:p>
            <a:r>
              <a:rPr lang="en-US" dirty="0" smtClean="0"/>
              <a:t>Set detector address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3AE8-DC32-4B1D-AA3F-39BB57D444A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0797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88" y="152400"/>
            <a:ext cx="914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300" b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 sz="2400" b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Detector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Detector setup library in manual is unfortunately blank</a:t>
            </a:r>
          </a:p>
          <a:p>
            <a:pPr lvl="1"/>
            <a:r>
              <a:rPr lang="en-US" dirty="0" smtClean="0"/>
              <a:t>Look in code to see if amperes-&gt;desired units calibrations are in there instead of the </a:t>
            </a:r>
            <a:r>
              <a:rPr lang="en-US" dirty="0" smtClean="0"/>
              <a:t>unit</a:t>
            </a:r>
          </a:p>
          <a:p>
            <a:pPr lvl="1"/>
            <a:r>
              <a:rPr lang="en-US" dirty="0" smtClean="0"/>
              <a:t>Look at settings in the front panel to double check if the calibration settings are stored somewhere since the detector info is still there</a:t>
            </a:r>
            <a:endParaRPr lang="en-US" dirty="0" smtClean="0"/>
          </a:p>
          <a:p>
            <a:pPr lvl="1"/>
            <a:r>
              <a:rPr lang="en-US" dirty="0" smtClean="0"/>
              <a:t>Calibrations for </a:t>
            </a:r>
          </a:p>
          <a:p>
            <a:pPr lvl="2"/>
            <a:r>
              <a:rPr lang="en-US" dirty="0" smtClean="0"/>
              <a:t>Amperes/optical </a:t>
            </a:r>
            <a:r>
              <a:rPr lang="en-US" dirty="0" smtClean="0"/>
              <a:t>unit</a:t>
            </a:r>
          </a:p>
          <a:p>
            <a:pPr lvl="2"/>
            <a:r>
              <a:rPr lang="en-US" dirty="0" smtClean="0"/>
              <a:t>Analog output, output voltage will be x volts per y amps of the measured detector current</a:t>
            </a:r>
          </a:p>
          <a:p>
            <a:r>
              <a:rPr lang="en-US" dirty="0" smtClean="0"/>
              <a:t>After this is done, UNIT key may be selected to use user-defined units</a:t>
            </a:r>
          </a:p>
          <a:p>
            <a:pPr lvl="1"/>
            <a:r>
              <a:rPr lang="en-US" dirty="0" smtClean="0"/>
              <a:t>I believe we use </a:t>
            </a:r>
            <a:r>
              <a:rPr lang="en-US" dirty="0" smtClean="0"/>
              <a:t>A in our code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FCD9-38CD-4CD3-A488-DACC9C07D4B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842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017&quot;&gt;&lt;/object&gt;&lt;object type=&quot;2&quot; unique_id=&quot;10018&quot;&gt;&lt;object type=&quot;3&quot; unique_id=&quot;10019&quot;&gt;&lt;property id=&quot;20148&quot; value=&quot;5&quot;/&gt;&lt;property id=&quot;20300&quot; value=&quot;Slide 1 - &amp;quot;APRA/PIDDP 2006 &amp;#x0D;&amp;#x0A;Weekly Update&amp;quot;&quot;/&gt;&lt;property id=&quot;20307&quot; value=&quot;256&quot;/&gt;&lt;/object&gt;&lt;object type=&quot;3&quot; unique_id=&quot;10020&quot;&gt;&lt;property id=&quot;20148&quot; value=&quot;5&quot;/&gt;&lt;property id=&quot;20300&quot; value=&quot;Slide 2 - &amp;quot;Meeting Agenda&amp;quot;&quot;/&gt;&lt;property id=&quot;20307&quot; value=&quot;329&quot;/&gt;&lt;/object&gt;&lt;object type=&quot;3&quot; unique_id=&quot;33452&quot;&gt;&lt;property id=&quot;20148&quot; value=&quot;5&quot;/&gt;&lt;property id=&quot;20300&quot; value=&quot;Slide 3 - &amp;quot;PIDDP 06 schedule&amp;quot;&quot;/&gt;&lt;property id=&quot;20307&quot; value=&quot;349&quot;/&gt;&lt;/object&gt;&lt;object type=&quot;3&quot; unique_id=&quot;33453&quot;&gt;&lt;property id=&quot;20148&quot; value=&quot;5&quot;/&gt;&lt;property id=&quot;20300&quot; value=&quot;Slide 4 - &amp;quot;JPL Processing&amp;quot;&quot;/&gt;&lt;property id=&quot;20307&quot; value=&quot;399&quot;/&gt;&lt;/object&gt;&lt;object type=&quot;3&quot; unique_id=&quot;33454&quot;&gt;&lt;property id=&quot;20148&quot; value=&quot;5&quot;/&gt;&lt;property id=&quot;20300&quot; value=&quot;Slide 5 - &amp;quot;MOSIS3-5: Validation&amp;#x0D;&amp;#x0A;STS/HNA&amp;quot;&quot;/&gt;&lt;property id=&quot;20307&quot; value=&quot;419&quot;/&gt;&lt;/object&gt;&lt;object type=&quot;3&quot; unique_id=&quot;33455&quot;&gt;&lt;property id=&quot;20148&quot; value=&quot;5&quot;/&gt;&lt;property id=&quot;20300&quot; value=&quot;Slide 6 - &amp;quot;MOSIS3-5&amp;quot;&quot;/&gt;&lt;property id=&quot;20307&quot; value=&quot;420&quot;/&gt;&lt;/object&gt;&lt;object type=&quot;3&quot; unique_id=&quot;33456&quot;&gt;&lt;property id=&quot;20148&quot; value=&quot;5&quot;/&gt;&lt;property id=&quot;20300&quot; value=&quot;Slide 7 - &amp;quot;MOSIS3-5: High Light&amp;quot;&quot;/&gt;&lt;property id=&quot;20307&quot; value=&quot;421&quot;/&gt;&lt;/object&gt;&lt;object type=&quot;3&quot; unique_id=&quot;33457&quot;&gt;&lt;property id=&quot;20148&quot; value=&quot;5&quot;/&gt;&lt;property id=&quot;20300&quot; value=&quot;Slide 8 - &amp;quot;MOSIS3-6 APS tests&amp;quot;&quot;/&gt;&lt;property id=&quot;20307&quot; value=&quot;418&quot;/&gt;&lt;/object&gt;&lt;object type=&quot;3&quot; unique_id=&quot;33458&quot;&gt;&lt;property id=&quot;20148&quot; value=&quot;5&quot;/&gt;&lt;property id=&quot;20300&quot; value=&quot;Slide 9 - &amp;quot;SPIE Paper Experiment Matrix&amp;quot;&quot;/&gt;&lt;property id=&quot;20307&quot; value=&quot;416&quot;/&gt;&lt;/object&gt;&lt;object type=&quot;3&quot; unique_id=&quot;33459&quot;&gt;&lt;property id=&quot;20148&quot; value=&quot;5&quot;/&gt;&lt;property id=&quot;20300&quot; value=&quot;Slide 10 - &amp;quot;APRA Update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329258</TotalTime>
  <Words>467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1_Blank Presentation</vt:lpstr>
      <vt:lpstr>G&amp;H Radiometer/Photometer Reset Notes</vt:lpstr>
      <vt:lpstr>Purpose</vt:lpstr>
      <vt:lpstr>Menu Function Keys</vt:lpstr>
      <vt:lpstr>Menu Function Keys</vt:lpstr>
      <vt:lpstr>Menu Function Keys</vt:lpstr>
      <vt:lpstr>Menu Function Keys</vt:lpstr>
      <vt:lpstr>To-Do</vt:lpstr>
      <vt:lpstr>Edit Detector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</dc:title>
  <dc:creator>RIT CIAS</dc:creator>
  <cp:lastModifiedBy>Valerie</cp:lastModifiedBy>
  <cp:revision>5259</cp:revision>
  <dcterms:created xsi:type="dcterms:W3CDTF">2007-02-28T16:56:41Z</dcterms:created>
  <dcterms:modified xsi:type="dcterms:W3CDTF">2019-05-08T21:38:02Z</dcterms:modified>
</cp:coreProperties>
</file>