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6782" r:id="rId1"/>
  </p:sldMasterIdLst>
  <p:notesMasterIdLst>
    <p:notesMasterId r:id="rId9"/>
  </p:notesMasterIdLst>
  <p:handoutMasterIdLst>
    <p:handoutMasterId r:id="rId10"/>
  </p:handoutMasterIdLst>
  <p:sldIdLst>
    <p:sldId id="1044" r:id="rId2"/>
    <p:sldId id="1117" r:id="rId3"/>
    <p:sldId id="1116" r:id="rId4"/>
    <p:sldId id="1114" r:id="rId5"/>
    <p:sldId id="1108" r:id="rId6"/>
    <p:sldId id="1115" r:id="rId7"/>
    <p:sldId id="1113" r:id="rId8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A06"/>
    <a:srgbClr val="FF0000"/>
    <a:srgbClr val="292929"/>
    <a:srgbClr val="339933"/>
    <a:srgbClr val="0000FF"/>
    <a:srgbClr val="0099FF"/>
    <a:srgbClr val="FFE4D1"/>
    <a:srgbClr val="FFBC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5" autoAdjust="0"/>
    <p:restoredTop sz="94166" autoAdjust="0"/>
  </p:normalViewPr>
  <p:slideViewPr>
    <p:cSldViewPr snapToObjects="1">
      <p:cViewPr varScale="1">
        <p:scale>
          <a:sx n="83" d="100"/>
          <a:sy n="83" d="100"/>
        </p:scale>
        <p:origin x="6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71" d="100"/>
          <a:sy n="71" d="100"/>
        </p:scale>
        <p:origin x="-3077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D6310729-A2DA-4E2F-9794-8E8254DA565C}" type="datetimeFigureOut">
              <a:rPr lang="en-US"/>
              <a:pPr>
                <a:defRPr/>
              </a:pPr>
              <a:t>4/17/2019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BA7DEAFB-AD29-4ECC-AAD1-954474958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51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2006EA59-48DE-4D07-B2B4-E8B048EB2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7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\\hawk\RIDL\internal\admin\marketing\CfD Logos\CfD with lettering orange with black lettering transparen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525" y="85725"/>
            <a:ext cx="138271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371600" y="2130425"/>
            <a:ext cx="7772400" cy="147002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56946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02293" y="6381750"/>
            <a:ext cx="1256453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18"/>
          </p:nvPr>
        </p:nvSpPr>
        <p:spPr>
          <a:xfrm>
            <a:off x="6172200" y="1295400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9"/>
          </p:nvPr>
        </p:nvSpPr>
        <p:spPr>
          <a:xfrm>
            <a:off x="6172200" y="3433572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20"/>
          </p:nvPr>
        </p:nvSpPr>
        <p:spPr>
          <a:xfrm>
            <a:off x="91440" y="1295400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91440" y="3433572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2"/>
          </p:nvPr>
        </p:nvSpPr>
        <p:spPr>
          <a:xfrm>
            <a:off x="3139440" y="1299972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3139440" y="3438144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3"/>
          <p:cNvSpPr txBox="1">
            <a:spLocks noChangeArrowheads="1"/>
          </p:cNvSpPr>
          <p:nvPr userDrawn="1"/>
        </p:nvSpPr>
        <p:spPr bwMode="auto">
          <a:xfrm>
            <a:off x="7807736" y="9089680"/>
            <a:ext cx="125645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24"/>
          </p:nvPr>
        </p:nvSpPr>
        <p:spPr>
          <a:xfrm>
            <a:off x="6177643" y="4003330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25"/>
          </p:nvPr>
        </p:nvSpPr>
        <p:spPr>
          <a:xfrm>
            <a:off x="6177643" y="6141502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26"/>
          </p:nvPr>
        </p:nvSpPr>
        <p:spPr>
          <a:xfrm>
            <a:off x="96883" y="4003330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7"/>
          </p:nvPr>
        </p:nvSpPr>
        <p:spPr>
          <a:xfrm>
            <a:off x="96883" y="6141502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28"/>
          </p:nvPr>
        </p:nvSpPr>
        <p:spPr>
          <a:xfrm>
            <a:off x="3144883" y="4007902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29"/>
          </p:nvPr>
        </p:nvSpPr>
        <p:spPr>
          <a:xfrm>
            <a:off x="3144883" y="6146074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9586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07FEB-EE76-486C-A71B-A964AE0FFC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3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10000"/>
            <a:ext cx="6901248" cy="646331"/>
          </a:xfrm>
        </p:spPr>
        <p:txBody>
          <a:bodyPr wrap="none"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7" descr="\\hawk\RIDL\internal\admin\marketing\CfD Logos\CfD with lettering orange with black lettering transparen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525" y="85725"/>
            <a:ext cx="138271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8280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949824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565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1 Picture 1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41248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4343400"/>
            <a:ext cx="8412480" cy="1752600"/>
          </a:xfrm>
        </p:spPr>
        <p:txBody>
          <a:bodyPr>
            <a:normAutofit/>
          </a:bodyPr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0212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1 Picture 1 Caption Text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3048000"/>
            <a:ext cx="841248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1295400"/>
            <a:ext cx="8412480" cy="1752600"/>
          </a:xfrm>
        </p:spPr>
        <p:txBody>
          <a:bodyPr>
            <a:normAutofit/>
          </a:bodyPr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9729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2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6344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4343400"/>
            <a:ext cx="4114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4663440" y="4343400"/>
            <a:ext cx="4114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2588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1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6344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4343400"/>
            <a:ext cx="8412480" cy="1752600"/>
          </a:xfrm>
        </p:spPr>
        <p:txBody>
          <a:bodyPr>
            <a:normAutofit/>
          </a:bodyPr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0574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idx="16"/>
          </p:nvPr>
        </p:nvSpPr>
        <p:spPr>
          <a:xfrm>
            <a:off x="365760" y="3950208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3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365760" y="6088380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8"/>
          </p:nvPr>
        </p:nvSpPr>
        <p:spPr>
          <a:xfrm>
            <a:off x="4663440" y="3950208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9"/>
          </p:nvPr>
        </p:nvSpPr>
        <p:spPr>
          <a:xfrm>
            <a:off x="4663440" y="6088380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20"/>
          </p:nvPr>
        </p:nvSpPr>
        <p:spPr>
          <a:xfrm>
            <a:off x="365760" y="1219200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365760" y="3357372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2"/>
          </p:nvPr>
        </p:nvSpPr>
        <p:spPr>
          <a:xfrm>
            <a:off x="4663440" y="1219200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4663440" y="3357372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4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02293" y="6381750"/>
            <a:ext cx="1256453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18"/>
          </p:nvPr>
        </p:nvSpPr>
        <p:spPr>
          <a:xfrm>
            <a:off x="6172200" y="1524000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9"/>
          </p:nvPr>
        </p:nvSpPr>
        <p:spPr>
          <a:xfrm>
            <a:off x="6172200" y="3662172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20"/>
          </p:nvPr>
        </p:nvSpPr>
        <p:spPr>
          <a:xfrm>
            <a:off x="91440" y="1524000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91440" y="3662172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2"/>
          </p:nvPr>
        </p:nvSpPr>
        <p:spPr>
          <a:xfrm>
            <a:off x="3139440" y="1528572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3139440" y="3666744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4343400"/>
            <a:ext cx="8412480" cy="2133600"/>
          </a:xfrm>
        </p:spPr>
        <p:txBody>
          <a:bodyPr>
            <a:normAutofit/>
          </a:bodyPr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0622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92263" y="76200"/>
            <a:ext cx="70945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Line 9"/>
          <p:cNvSpPr>
            <a:spLocks noChangeShapeType="1"/>
          </p:cNvSpPr>
          <p:nvPr userDrawn="1"/>
        </p:nvSpPr>
        <p:spPr bwMode="auto">
          <a:xfrm>
            <a:off x="1592263" y="1057275"/>
            <a:ext cx="7551737" cy="0"/>
          </a:xfrm>
          <a:prstGeom prst="line">
            <a:avLst/>
          </a:prstGeom>
          <a:noFill/>
          <a:ln w="76200">
            <a:solidFill>
              <a:srgbClr val="FF6A0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22E6A9CD-A2F2-40DD-A652-73A30586C0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7" descr="\\hawk\RIDL\internal\admin\marketing\CfD Logos\CfD with lettering orange with black lettering transparent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525" y="85725"/>
            <a:ext cx="138271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277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784" r:id="rId1"/>
    <p:sldLayoutId id="2147486786" r:id="rId2"/>
    <p:sldLayoutId id="2147486785" r:id="rId3"/>
    <p:sldLayoutId id="2147486795" r:id="rId4"/>
    <p:sldLayoutId id="2147486796" r:id="rId5"/>
    <p:sldLayoutId id="2147486793" r:id="rId6"/>
    <p:sldLayoutId id="2147486794" r:id="rId7"/>
    <p:sldLayoutId id="2147486790" r:id="rId8"/>
    <p:sldLayoutId id="2147486797" r:id="rId9"/>
    <p:sldLayoutId id="2147486798" r:id="rId10"/>
    <p:sldLayoutId id="214748678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•"/>
        <a:defRPr sz="28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–"/>
        <a:defRPr sz="2400">
          <a:solidFill>
            <a:schemeClr val="tx1"/>
          </a:solidFill>
          <a:latin typeface="Calibri" pitchFamily="34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•"/>
        <a:defRPr sz="2000">
          <a:solidFill>
            <a:schemeClr val="tx1"/>
          </a:solidFill>
          <a:latin typeface="Calibri" pitchFamily="34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–"/>
        <a:defRPr sz="2000">
          <a:solidFill>
            <a:schemeClr val="tx1"/>
          </a:solidFill>
          <a:latin typeface="Calibri" pitchFamily="34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»"/>
        <a:defRPr sz="2000">
          <a:solidFill>
            <a:schemeClr val="tx1"/>
          </a:solidFill>
          <a:latin typeface="Calibri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\\hawk\RIDL\products\manuals\CTI\8040353.pdf" TargetMode="External"/><Relationship Id="rId2" Type="http://schemas.openxmlformats.org/officeDocument/2006/relationships/hyperlink" Target="file:///\\hawk\RIDL\products\manuals\CTI\chiller8200.pd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trilliumus.com/?s=cti+8200+" TargetMode="External"/><Relationship Id="rId5" Type="http://schemas.openxmlformats.org/officeDocument/2006/relationships/hyperlink" Target="file:///\\hawk\RIDL\products\manuals\CTI\8040273_Cryodyne%201020%20and%201050.pdf" TargetMode="External"/><Relationship Id="rId4" Type="http://schemas.openxmlformats.org/officeDocument/2006/relationships/hyperlink" Target="file:///\\hawk\RIDL\products\manuals\CTI\CTI-CryogenicsCryodyneRefrigerationSystemDataSheet.sflb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rilliumus.com/?s=cti+8200+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CTI 8200 Compressor Compatibility Notes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Valerie Fleischauer </a:t>
            </a:r>
          </a:p>
          <a:p>
            <a:r>
              <a:rPr lang="en-US" dirty="0" smtClean="0"/>
              <a:t>RIT </a:t>
            </a:r>
            <a:r>
              <a:rPr lang="en-US" dirty="0" err="1" smtClean="0"/>
              <a:t>CfD</a:t>
            </a:r>
            <a:endParaRPr lang="en-US" dirty="0" smtClean="0"/>
          </a:p>
          <a:p>
            <a:r>
              <a:rPr lang="en-US" dirty="0" smtClean="0"/>
              <a:t>4/17/2019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40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Purpose/Comments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document provides notes on the compatibility of our 8200 water cooled compressor relating to the possibility of using it with our larger cold head model</a:t>
            </a:r>
          </a:p>
          <a:p>
            <a:endParaRPr lang="en-US" dirty="0"/>
          </a:p>
          <a:p>
            <a:r>
              <a:rPr lang="en-US" dirty="0" smtClean="0"/>
              <a:t>Upon calling the GUTS customer service, they indicated to me that the compressor was indeed compatible with the larger cold </a:t>
            </a:r>
            <a:r>
              <a:rPr lang="en-US" dirty="0" smtClean="0"/>
              <a:t>head, we might see slower cooling times but nothing is going to explode</a:t>
            </a:r>
          </a:p>
          <a:p>
            <a:endParaRPr lang="en-US" dirty="0" smtClean="0"/>
          </a:p>
          <a:p>
            <a:r>
              <a:rPr lang="en-US" dirty="0" smtClean="0"/>
              <a:t>However </a:t>
            </a:r>
            <a:r>
              <a:rPr lang="en-US" dirty="0" smtClean="0"/>
              <a:t>some </a:t>
            </a:r>
            <a:r>
              <a:rPr lang="en-US" dirty="0" smtClean="0"/>
              <a:t>of the information within this summary conflicts with </a:t>
            </a:r>
            <a:r>
              <a:rPr lang="en-US" dirty="0" smtClean="0"/>
              <a:t>what customer service said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25186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8200 manual</a:t>
            </a:r>
          </a:p>
          <a:p>
            <a:pPr lvl="1"/>
            <a:r>
              <a:rPr lang="en-US" dirty="0" smtClean="0">
                <a:hlinkClick r:id="rId2" action="ppaction://hlinkfile"/>
              </a:rPr>
              <a:t>\\hawk\RIDL\products\manuals\CTI\chiller8200.pdf</a:t>
            </a:r>
            <a:endParaRPr lang="en-US" dirty="0" smtClean="0"/>
          </a:p>
          <a:p>
            <a:r>
              <a:rPr lang="en-US" dirty="0" smtClean="0"/>
              <a:t>8200 installation guide</a:t>
            </a:r>
          </a:p>
          <a:p>
            <a:pPr lvl="1"/>
            <a:r>
              <a:rPr lang="en-US" dirty="0" smtClean="0">
                <a:hlinkClick r:id="rId3" action="ppaction://hlinkfile"/>
              </a:rPr>
              <a:t>\\hawk\RIDL\products\manuals\CTI\8040353.pdf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Cold head data sheet (all models)</a:t>
            </a:r>
          </a:p>
          <a:p>
            <a:pPr lvl="1"/>
            <a:r>
              <a:rPr lang="en-US" dirty="0" smtClean="0">
                <a:hlinkClick r:id="rId4" action="ppaction://hlinkfile"/>
              </a:rPr>
              <a:t>\\hawk\RIDL\products\manuals\CTI\CTI-CryogenicsCryodyneRefrigerationSystemDataSheet.sflb.pdf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1020/1050 Cold head installation, operation, and servicing instructions</a:t>
            </a:r>
          </a:p>
          <a:p>
            <a:pPr lvl="1"/>
            <a:r>
              <a:rPr lang="en-US" dirty="0" smtClean="0">
                <a:hlinkClick r:id="rId5" action="ppaction://hlinkfile"/>
              </a:rPr>
              <a:t>\\</a:t>
            </a:r>
            <a:r>
              <a:rPr lang="en-US" dirty="0">
                <a:hlinkClick r:id="rId5" action="ppaction://hlinkfile"/>
              </a:rPr>
              <a:t>hawk\RIDL\products\manuals\CTI\8040273_Cryodyne 1020 and </a:t>
            </a:r>
            <a:r>
              <a:rPr lang="en-US" dirty="0" smtClean="0">
                <a:hlinkClick r:id="rId5" action="ppaction://hlinkfile"/>
              </a:rPr>
              <a:t>1050.pdf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Trillium US (pump repair)</a:t>
            </a:r>
          </a:p>
          <a:p>
            <a:pPr lvl="1"/>
            <a:r>
              <a:rPr lang="en-US" dirty="0">
                <a:hlinkClick r:id="rId6"/>
              </a:rPr>
              <a:t>https://trilliumus.com/?s=cti+8200+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737908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8200 </a:t>
            </a:r>
            <a:r>
              <a:rPr lang="en-US" dirty="0" smtClean="0"/>
              <a:t>manual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2523" y="3048000"/>
            <a:ext cx="4998953" cy="3063875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(below) Typical </a:t>
            </a:r>
            <a:r>
              <a:rPr lang="en-US" dirty="0"/>
              <a:t>8200 Compressor </a:t>
            </a:r>
            <a:r>
              <a:rPr lang="en-US" dirty="0" smtClean="0"/>
              <a:t>Installation</a:t>
            </a:r>
          </a:p>
          <a:p>
            <a:r>
              <a:rPr lang="en-US" dirty="0" smtClean="0"/>
              <a:t>Entire document references “the cold head” or “the </a:t>
            </a:r>
            <a:r>
              <a:rPr lang="en-US" dirty="0" err="1" smtClean="0"/>
              <a:t>cryopump</a:t>
            </a:r>
            <a:r>
              <a:rPr lang="en-US" dirty="0" smtClean="0"/>
              <a:t>” but doesn’t specify which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8346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Cold head data sheet (all models)</a:t>
            </a:r>
            <a:br>
              <a:rPr lang="en-US" sz="2800" dirty="0"/>
            </a:br>
            <a:endParaRPr lang="en-US" altLang="en-US" sz="2800" dirty="0" smtClean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1720" y="3048000"/>
            <a:ext cx="6680559" cy="306387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FCD9-38CD-4CD3-A488-DACC9C07D4B2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only location in our documents where it lists anything specific about which compressor/</a:t>
            </a:r>
            <a:r>
              <a:rPr lang="en-US" dirty="0" err="1" smtClean="0"/>
              <a:t>coldhead</a:t>
            </a:r>
            <a:r>
              <a:rPr lang="en-US" dirty="0" smtClean="0"/>
              <a:t> go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550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Cold head installation document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59" y="2057400"/>
            <a:ext cx="4051297" cy="1600199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8500 compressor is an old model that appears to have the specs of the current 9600’s that we have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22613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party site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2512" y="3341687"/>
            <a:ext cx="7038975" cy="24765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https://trilliumus.com/?s=cti+8200</a:t>
            </a:r>
            <a:r>
              <a:rPr lang="en-US" dirty="0" smtClean="0">
                <a:hlinkClick r:id="rId3"/>
              </a:rPr>
              <a:t>+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07973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6.0&quot;&gt;&lt;object type=&quot;1&quot; unique_id=&quot;10001&quot;&gt;&lt;object type=&quot;8&quot; unique_id=&quot;10017&quot;&gt;&lt;/object&gt;&lt;object type=&quot;2&quot; unique_id=&quot;10018&quot;&gt;&lt;object type=&quot;3&quot; unique_id=&quot;10019&quot;&gt;&lt;property id=&quot;20148&quot; value=&quot;5&quot;/&gt;&lt;property id=&quot;20300&quot; value=&quot;Slide 1 - &amp;quot;APRA/PIDDP 2006 &amp;#x0D;&amp;#x0A;Weekly Update&amp;quot;&quot;/&gt;&lt;property id=&quot;20307&quot; value=&quot;256&quot;/&gt;&lt;/object&gt;&lt;object type=&quot;3&quot; unique_id=&quot;10020&quot;&gt;&lt;property id=&quot;20148&quot; value=&quot;5&quot;/&gt;&lt;property id=&quot;20300&quot; value=&quot;Slide 2 - &amp;quot;Meeting Agenda&amp;quot;&quot;/&gt;&lt;property id=&quot;20307&quot; value=&quot;329&quot;/&gt;&lt;/object&gt;&lt;object type=&quot;3&quot; unique_id=&quot;33452&quot;&gt;&lt;property id=&quot;20148&quot; value=&quot;5&quot;/&gt;&lt;property id=&quot;20300&quot; value=&quot;Slide 3 - &amp;quot;PIDDP 06 schedule&amp;quot;&quot;/&gt;&lt;property id=&quot;20307&quot; value=&quot;349&quot;/&gt;&lt;/object&gt;&lt;object type=&quot;3&quot; unique_id=&quot;33453&quot;&gt;&lt;property id=&quot;20148&quot; value=&quot;5&quot;/&gt;&lt;property id=&quot;20300&quot; value=&quot;Slide 4 - &amp;quot;JPL Processing&amp;quot;&quot;/&gt;&lt;property id=&quot;20307&quot; value=&quot;399&quot;/&gt;&lt;/object&gt;&lt;object type=&quot;3&quot; unique_id=&quot;33454&quot;&gt;&lt;property id=&quot;20148&quot; value=&quot;5&quot;/&gt;&lt;property id=&quot;20300&quot; value=&quot;Slide 5 - &amp;quot;MOSIS3-5: Validation&amp;#x0D;&amp;#x0A;STS/HNA&amp;quot;&quot;/&gt;&lt;property id=&quot;20307&quot; value=&quot;419&quot;/&gt;&lt;/object&gt;&lt;object type=&quot;3&quot; unique_id=&quot;33455&quot;&gt;&lt;property id=&quot;20148&quot; value=&quot;5&quot;/&gt;&lt;property id=&quot;20300&quot; value=&quot;Slide 6 - &amp;quot;MOSIS3-5&amp;quot;&quot;/&gt;&lt;property id=&quot;20307&quot; value=&quot;420&quot;/&gt;&lt;/object&gt;&lt;object type=&quot;3&quot; unique_id=&quot;33456&quot;&gt;&lt;property id=&quot;20148&quot; value=&quot;5&quot;/&gt;&lt;property id=&quot;20300&quot; value=&quot;Slide 7 - &amp;quot;MOSIS3-5: High Light&amp;quot;&quot;/&gt;&lt;property id=&quot;20307&quot; value=&quot;421&quot;/&gt;&lt;/object&gt;&lt;object type=&quot;3&quot; unique_id=&quot;33457&quot;&gt;&lt;property id=&quot;20148&quot; value=&quot;5&quot;/&gt;&lt;property id=&quot;20300&quot; value=&quot;Slide 8 - &amp;quot;MOSIS3-6 APS tests&amp;quot;&quot;/&gt;&lt;property id=&quot;20307&quot; value=&quot;418&quot;/&gt;&lt;/object&gt;&lt;object type=&quot;3&quot; unique_id=&quot;33458&quot;&gt;&lt;property id=&quot;20148&quot; value=&quot;5&quot;/&gt;&lt;property id=&quot;20300&quot; value=&quot;Slide 9 - &amp;quot;SPIE Paper Experiment Matrix&amp;quot;&quot;/&gt;&lt;property id=&quot;20307&quot; value=&quot;416&quot;/&gt;&lt;/object&gt;&lt;object type=&quot;3&quot; unique_id=&quot;33459&quot;&gt;&lt;property id=&quot;20148&quot; value=&quot;5&quot;/&gt;&lt;property id=&quot;20300&quot; value=&quot;Slide 10 - &amp;quot;APRA Update&amp;quot;&quot;/&gt;&lt;property id=&quot;20307&quot; value=&quot;413&quot;/&gt;&lt;/object&gt;&lt;/object&gt;&lt;/object&gt;&lt;/database&gt;"/>
</p:tagLst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329243</TotalTime>
  <Words>220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1_Blank Presentation</vt:lpstr>
      <vt:lpstr>CTI 8200 Compressor Compatibility Notes</vt:lpstr>
      <vt:lpstr>Purpose/Comments</vt:lpstr>
      <vt:lpstr>Sources</vt:lpstr>
      <vt:lpstr>8200 manual</vt:lpstr>
      <vt:lpstr>Cold head data sheet (all models) </vt:lpstr>
      <vt:lpstr>Cold head installation document</vt:lpstr>
      <vt:lpstr>Third party site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 Page</dc:title>
  <dc:creator>RIT CIAS</dc:creator>
  <cp:lastModifiedBy>Valerie</cp:lastModifiedBy>
  <cp:revision>5254</cp:revision>
  <dcterms:created xsi:type="dcterms:W3CDTF">2007-02-28T16:56:41Z</dcterms:created>
  <dcterms:modified xsi:type="dcterms:W3CDTF">2019-04-17T14:10:48Z</dcterms:modified>
</cp:coreProperties>
</file>