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19" r:id="rId2"/>
    <p:sldId id="382" r:id="rId3"/>
    <p:sldId id="387" r:id="rId4"/>
    <p:sldId id="386" r:id="rId5"/>
    <p:sldId id="383" r:id="rId6"/>
    <p:sldId id="384" r:id="rId7"/>
    <p:sldId id="385" r:id="rId8"/>
    <p:sldId id="390" r:id="rId9"/>
    <p:sldId id="433" r:id="rId10"/>
    <p:sldId id="400" r:id="rId11"/>
    <p:sldId id="394" r:id="rId12"/>
    <p:sldId id="401" r:id="rId13"/>
    <p:sldId id="391" r:id="rId14"/>
    <p:sldId id="392" r:id="rId15"/>
    <p:sldId id="388" r:id="rId16"/>
    <p:sldId id="389" r:id="rId17"/>
    <p:sldId id="399" r:id="rId18"/>
    <p:sldId id="397" r:id="rId19"/>
    <p:sldId id="398" r:id="rId20"/>
    <p:sldId id="402" r:id="rId21"/>
    <p:sldId id="403" r:id="rId22"/>
    <p:sldId id="432" r:id="rId23"/>
    <p:sldId id="405" r:id="rId24"/>
    <p:sldId id="404" r:id="rId25"/>
    <p:sldId id="406" r:id="rId26"/>
    <p:sldId id="407" r:id="rId27"/>
    <p:sldId id="408" r:id="rId28"/>
    <p:sldId id="428" r:id="rId29"/>
    <p:sldId id="409" r:id="rId30"/>
    <p:sldId id="411" r:id="rId31"/>
    <p:sldId id="412" r:id="rId32"/>
    <p:sldId id="413" r:id="rId33"/>
    <p:sldId id="414" r:id="rId34"/>
    <p:sldId id="415" r:id="rId35"/>
    <p:sldId id="416" r:id="rId36"/>
    <p:sldId id="417" r:id="rId37"/>
    <p:sldId id="418" r:id="rId38"/>
    <p:sldId id="419" r:id="rId39"/>
    <p:sldId id="420" r:id="rId40"/>
    <p:sldId id="421" r:id="rId41"/>
    <p:sldId id="422" r:id="rId42"/>
    <p:sldId id="423" r:id="rId43"/>
    <p:sldId id="427" r:id="rId44"/>
    <p:sldId id="424" r:id="rId45"/>
    <p:sldId id="425" r:id="rId46"/>
    <p:sldId id="426" r:id="rId47"/>
    <p:sldId id="429" r:id="rId48"/>
    <p:sldId id="430" r:id="rId49"/>
    <p:sldId id="431" r:id="rId50"/>
  </p:sldIdLst>
  <p:sldSz cx="9144000" cy="6858000" type="screen4x3"/>
  <p:notesSz cx="7010400" cy="9296400"/>
  <p:custDataLst>
    <p:tags r:id="rId52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300" b="1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300" b="1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sz="1300" b="1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sz="1300" b="1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sz="1300" b="1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ffpci" initials="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0D2"/>
    <a:srgbClr val="F36E21"/>
    <a:srgbClr val="FF9900"/>
    <a:srgbClr val="FF9999"/>
    <a:srgbClr val="FF99FF"/>
    <a:srgbClr val="FFFF99"/>
    <a:srgbClr val="99FF99"/>
    <a:srgbClr val="000000"/>
    <a:srgbClr val="EFEFE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3725" autoAdjust="0"/>
    <p:restoredTop sz="98990" autoAdjust="0"/>
  </p:normalViewPr>
  <p:slideViewPr>
    <p:cSldViewPr>
      <p:cViewPr>
        <p:scale>
          <a:sx n="66" d="100"/>
          <a:sy n="66" d="100"/>
        </p:scale>
        <p:origin x="-1938" y="-27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defTabSz="931863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defTabSz="931863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 b="0" smtClean="0">
                <a:latin typeface="Arial" charset="0"/>
              </a:defRPr>
            </a:lvl1pPr>
          </a:lstStyle>
          <a:p>
            <a:pPr>
              <a:defRPr/>
            </a:pPr>
            <a:fld id="{506D1D84-F9C0-40D7-9CE2-20734AB0D7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0145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165F68-D172-4032-A7A3-7DD64D69403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3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\\hawk\RIDL\internal\admin\marketing\CfD Logos\CfD with lettering orange with black lettering transparen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25" y="85725"/>
            <a:ext cx="138271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371600" y="2130425"/>
            <a:ext cx="7772400" cy="1470025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16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4862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810000"/>
            <a:ext cx="6901248" cy="646331"/>
          </a:xfrm>
        </p:spPr>
        <p:txBody>
          <a:bodyPr wrap="none" anchor="t">
            <a:normAutofit/>
          </a:bodyPr>
          <a:lstStyle>
            <a:lvl1pPr algn="l">
              <a:defRPr sz="32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7" descr="\\hawk\RIDL\internal\admin\marketing\CfD Logos\CfD with lettering orange with black lettering transparen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25" y="85725"/>
            <a:ext cx="138271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62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76200"/>
            <a:ext cx="7086600" cy="914400"/>
          </a:xfrm>
        </p:spPr>
        <p:txBody>
          <a:bodyPr wrap="square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949824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22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2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76200"/>
            <a:ext cx="7086600" cy="914400"/>
          </a:xfrm>
        </p:spPr>
        <p:txBody>
          <a:bodyPr wrap="square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4114800" cy="306324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63440" y="1280160"/>
            <a:ext cx="4114800" cy="306324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65760" y="4343400"/>
            <a:ext cx="4114800" cy="1752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1" name="Text Placeholder 19"/>
          <p:cNvSpPr>
            <a:spLocks noGrp="1"/>
          </p:cNvSpPr>
          <p:nvPr>
            <p:ph type="body" sz="quarter" idx="15"/>
          </p:nvPr>
        </p:nvSpPr>
        <p:spPr>
          <a:xfrm>
            <a:off x="4663440" y="4343400"/>
            <a:ext cx="4114800" cy="17526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31020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Pictures 1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1" y="76200"/>
            <a:ext cx="7086600" cy="914400"/>
          </a:xfrm>
        </p:spPr>
        <p:txBody>
          <a:bodyPr wrap="square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4114800" cy="306324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663440" y="1280160"/>
            <a:ext cx="4114800" cy="306324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365760" y="4343400"/>
            <a:ext cx="8412480" cy="1752600"/>
          </a:xfrm>
        </p:spPr>
        <p:txBody>
          <a:bodyPr>
            <a:normAutofit/>
          </a:bodyPr>
          <a:lstStyle>
            <a:lvl1pPr marL="457200" indent="-457200" algn="l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718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25147" y="6381750"/>
            <a:ext cx="2133600" cy="47625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53AE8-DC32-4B1D-AA3F-39BB57D444A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6"/>
          </p:nvPr>
        </p:nvSpPr>
        <p:spPr>
          <a:xfrm>
            <a:off x="365760" y="3950208"/>
            <a:ext cx="4114800" cy="213360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3" name="Text Placeholder 19"/>
          <p:cNvSpPr>
            <a:spLocks noGrp="1"/>
          </p:cNvSpPr>
          <p:nvPr>
            <p:ph type="body" sz="quarter" idx="17"/>
          </p:nvPr>
        </p:nvSpPr>
        <p:spPr>
          <a:xfrm>
            <a:off x="365760" y="6088380"/>
            <a:ext cx="4114800" cy="533400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18"/>
          </p:nvPr>
        </p:nvSpPr>
        <p:spPr>
          <a:xfrm>
            <a:off x="4663440" y="3950208"/>
            <a:ext cx="4114800" cy="213360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663440" y="6088380"/>
            <a:ext cx="4114800" cy="533400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20"/>
          </p:nvPr>
        </p:nvSpPr>
        <p:spPr>
          <a:xfrm>
            <a:off x="365760" y="1219200"/>
            <a:ext cx="4114800" cy="213360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19"/>
          <p:cNvSpPr>
            <a:spLocks noGrp="1"/>
          </p:cNvSpPr>
          <p:nvPr>
            <p:ph type="body" sz="quarter" idx="21"/>
          </p:nvPr>
        </p:nvSpPr>
        <p:spPr>
          <a:xfrm>
            <a:off x="365760" y="3357372"/>
            <a:ext cx="4114800" cy="533400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22"/>
          </p:nvPr>
        </p:nvSpPr>
        <p:spPr>
          <a:xfrm>
            <a:off x="4663440" y="1219200"/>
            <a:ext cx="4114800" cy="2133600"/>
          </a:xfrm>
        </p:spPr>
        <p:txBody>
          <a:bodyPr wrap="square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Text Placeholder 19"/>
          <p:cNvSpPr>
            <a:spLocks noGrp="1"/>
          </p:cNvSpPr>
          <p:nvPr>
            <p:ph type="body" sz="quarter" idx="23"/>
          </p:nvPr>
        </p:nvSpPr>
        <p:spPr>
          <a:xfrm>
            <a:off x="4663440" y="3357372"/>
            <a:ext cx="4114800" cy="533400"/>
          </a:xfrm>
        </p:spPr>
        <p:txBody>
          <a:bodyPr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281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07FEB-EE76-486C-A71B-A964AE0FFC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67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592263" y="76200"/>
            <a:ext cx="7094537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1592263" y="1057275"/>
            <a:ext cx="7551737" cy="0"/>
          </a:xfrm>
          <a:prstGeom prst="line">
            <a:avLst/>
          </a:prstGeom>
          <a:noFill/>
          <a:ln w="76200">
            <a:solidFill>
              <a:srgbClr val="FF6A0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Arial" charset="0"/>
                <a:ea typeface="ＭＳ Ｐゴシック" pitchFamily="1" charset="-128"/>
                <a:cs typeface="+mn-cs"/>
              </a:defRPr>
            </a:lvl1pPr>
          </a:lstStyle>
          <a:p>
            <a:pPr>
              <a:defRPr/>
            </a:pPr>
            <a:fld id="{22E6A9CD-A2F2-40DD-A652-73A30586C0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5" name="Picture 7" descr="\\hawk\RIDL\internal\admin\marketing\CfD Logos\CfD with lettering orange with black lettering transparent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525" y="85725"/>
            <a:ext cx="1382713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588" y="152400"/>
            <a:ext cx="9140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eaLnBrk="0" hangingPunct="0">
              <a:defRPr sz="1300" b="1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 sz="1300" b="1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 sz="1300" b="1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 sz="1300" b="1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 sz="1300" b="1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300" b="1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endParaRPr lang="en-US" altLang="en-US" sz="2400" b="0">
              <a:latin typeface="Arial" charset="0"/>
            </a:endParaRPr>
          </a:p>
        </p:txBody>
      </p:sp>
      <p:sp>
        <p:nvSpPr>
          <p:cNvPr id="3075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Other Algorithms Follow Up</a:t>
            </a:r>
            <a:endParaRPr lang="en-US" altLang="en-US" dirty="0" smtClean="0"/>
          </a:p>
        </p:txBody>
      </p:sp>
      <p:sp>
        <p:nvSpPr>
          <p:cNvPr id="3076" name="Content Placeholder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June 22, 2016</a:t>
            </a:r>
          </a:p>
          <a:p>
            <a:pPr eaLnBrk="1" hangingPunct="1"/>
            <a:r>
              <a:rPr lang="en-US" altLang="en-US" dirty="0" smtClean="0"/>
              <a:t>Kevin Moser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245225"/>
            <a:ext cx="2133600" cy="476250"/>
          </a:xfrm>
        </p:spPr>
        <p:txBody>
          <a:bodyPr/>
          <a:lstStyle/>
          <a:p>
            <a:pPr>
              <a:defRPr/>
            </a:pPr>
            <a:fld id="{F309A82C-27DE-40FC-A01B-68E36FD1100E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60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Laplacian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Gives an indication of the edges in an image</a:t>
            </a:r>
          </a:p>
          <a:p>
            <a:r>
              <a:rPr lang="en-US" dirty="0" smtClean="0"/>
              <a:t>Replaces </a:t>
            </a:r>
            <a:r>
              <a:rPr lang="en-US" dirty="0" smtClean="0"/>
              <a:t>center pixel </a:t>
            </a:r>
            <a:r>
              <a:rPr lang="en-US" dirty="0" smtClean="0"/>
              <a:t>value with the result of </a:t>
            </a:r>
            <a:r>
              <a:rPr lang="en-US" dirty="0" smtClean="0"/>
              <a:t>multiplying this kernel to the neighborhood and summing the results</a:t>
            </a:r>
            <a:endParaRPr lang="en-US" dirty="0" smtClean="0"/>
          </a:p>
          <a:p>
            <a:r>
              <a:rPr lang="en-US" dirty="0" smtClean="0"/>
              <a:t>Returns high result for single hot pixel on dark background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4105" name="Picture 9" descr="http://aishack.in/static/img/tut/conv-laplacian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9" r="50000" b="10065"/>
          <a:stretch/>
        </p:blipFill>
        <p:spPr bwMode="auto">
          <a:xfrm>
            <a:off x="3886200" y="3886200"/>
            <a:ext cx="3007358" cy="258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003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Laplacian Edges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Calculates </a:t>
            </a:r>
            <a:r>
              <a:rPr lang="en-US" dirty="0"/>
              <a:t>the difference between the </a:t>
            </a:r>
            <a:r>
              <a:rPr lang="en-US" dirty="0" smtClean="0"/>
              <a:t>Laplacian </a:t>
            </a:r>
            <a:r>
              <a:rPr lang="en-US" dirty="0"/>
              <a:t>and the </a:t>
            </a:r>
            <a:r>
              <a:rPr lang="en-US" dirty="0" smtClean="0"/>
              <a:t>median to remove large objects</a:t>
            </a:r>
          </a:p>
          <a:p>
            <a:r>
              <a:rPr lang="en-US" dirty="0" smtClean="0"/>
              <a:t>Divides </a:t>
            </a:r>
            <a:r>
              <a:rPr lang="en-US" dirty="0"/>
              <a:t>by a difference between a small </a:t>
            </a:r>
            <a:r>
              <a:rPr lang="en-US" dirty="0" smtClean="0"/>
              <a:t>median </a:t>
            </a:r>
            <a:r>
              <a:rPr lang="en-US" dirty="0"/>
              <a:t>kernel and a large </a:t>
            </a:r>
            <a:r>
              <a:rPr lang="en-US" dirty="0" smtClean="0"/>
              <a:t>median </a:t>
            </a:r>
            <a:r>
              <a:rPr lang="en-US" dirty="0"/>
              <a:t>kernel</a:t>
            </a:r>
          </a:p>
          <a:p>
            <a:r>
              <a:rPr lang="en-US" dirty="0" smtClean="0"/>
              <a:t>Returns bad results currently</a:t>
            </a:r>
          </a:p>
          <a:p>
            <a:r>
              <a:rPr lang="en-US" dirty="0" smtClean="0"/>
              <a:t>Seems to be extremely weighted in dark areas and with noise</a:t>
            </a:r>
            <a:endParaRPr lang="en-US" dirty="0"/>
          </a:p>
          <a:p>
            <a:r>
              <a:rPr lang="en-US" dirty="0"/>
              <a:t>Need to understand their noise reduction to cut back false </a:t>
            </a:r>
            <a:r>
              <a:rPr lang="en-US" dirty="0" smtClean="0"/>
              <a:t>positives</a:t>
            </a:r>
          </a:p>
          <a:p>
            <a:r>
              <a:rPr lang="en-US" dirty="0" smtClean="0"/>
              <a:t>Trying a second technique of crfilter weighted or </a:t>
            </a:r>
            <a:r>
              <a:rPr lang="en-US" dirty="0" err="1" smtClean="0"/>
              <a:t>thresholded</a:t>
            </a:r>
            <a:r>
              <a:rPr lang="en-US" dirty="0" smtClean="0"/>
              <a:t> by </a:t>
            </a:r>
            <a:r>
              <a:rPr lang="en-US" dirty="0"/>
              <a:t>L</a:t>
            </a:r>
            <a:r>
              <a:rPr lang="en-US" dirty="0" smtClean="0"/>
              <a:t>aplacian image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80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Laplacian Image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Calculates results using crfilter </a:t>
            </a:r>
          </a:p>
          <a:p>
            <a:r>
              <a:rPr lang="en-US" dirty="0" smtClean="0"/>
              <a:t>Multiplies by Laplacian image to remove false positives</a:t>
            </a:r>
          </a:p>
          <a:p>
            <a:r>
              <a:rPr lang="en-US" dirty="0" smtClean="0"/>
              <a:t>Or uses second threshold value for Laplacian</a:t>
            </a:r>
          </a:p>
          <a:p>
            <a:r>
              <a:rPr lang="en-US" dirty="0" smtClean="0"/>
              <a:t>Creates new false positives due to other noise or objects</a:t>
            </a:r>
          </a:p>
          <a:p>
            <a:r>
              <a:rPr lang="en-US" dirty="0" smtClean="0"/>
              <a:t>Weights by Laplacian image minus the 3x3 median image to help remove influence by large objects</a:t>
            </a:r>
          </a:p>
          <a:p>
            <a:r>
              <a:rPr lang="en-US" dirty="0" smtClean="0"/>
              <a:t>Need to determine how thresholding will change on wide variety of images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71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Pure Intensity Threshold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Tries to perform a simple threshold by pixel value</a:t>
            </a:r>
          </a:p>
          <a:p>
            <a:r>
              <a:rPr lang="en-US" dirty="0" smtClean="0"/>
              <a:t>Observes what kind of results produced for false positives and negatives</a:t>
            </a:r>
          </a:p>
          <a:p>
            <a:r>
              <a:rPr lang="en-US" dirty="0" smtClean="0"/>
              <a:t>Compares to crfilter, histogram, and edges</a:t>
            </a:r>
          </a:p>
          <a:p>
            <a:r>
              <a:rPr lang="en-US" dirty="0" smtClean="0"/>
              <a:t>Should be extremely bad but interesting test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01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Intensity Thresholding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30" name="Picture 6" descr="C:\Users\krm8862\Documents\HistogramVsCrfilter\i125H7665\brightne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46187"/>
            <a:ext cx="7315200" cy="545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38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rfilter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1026" name="Picture 2" descr="C:\CRDIR\output images\Graphs\HistogramVsCrfilter\UpdatedVisual\crfil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46187"/>
            <a:ext cx="7315200" cy="5459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2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istogram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050" name="Picture 2" descr="C:\CRDIR\output images\Graphs\HistogramVsCrfilter\UpdatedVisual\histogram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46632"/>
            <a:ext cx="7315200" cy="54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51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Crfilter weighted with Laplacian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3074" name="Picture 2" descr="C:\CRDIR\output images\Graphs\HistogramVsCrfilter\UpdatedVisual\crfilter+edg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46632"/>
            <a:ext cx="7315200" cy="54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93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Attempt at </a:t>
            </a:r>
            <a:r>
              <a:rPr lang="en-US" dirty="0"/>
              <a:t>R</a:t>
            </a:r>
            <a:r>
              <a:rPr lang="en-US" dirty="0" smtClean="0"/>
              <a:t>ecreating Pure Laplacian Detection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027" name="Picture 3" descr="C:\CRDIR\output images\Graphs\HistogramVsCrfilter\i125H7665\edge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46632"/>
            <a:ext cx="7315200" cy="54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055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Shows surprisingly good results for the weighted crfilter with Laplacian</a:t>
            </a:r>
          </a:p>
          <a:p>
            <a:r>
              <a:rPr lang="en-US" dirty="0" smtClean="0"/>
              <a:t>Indicates good method but also good test images for that method</a:t>
            </a:r>
          </a:p>
          <a:p>
            <a:r>
              <a:rPr lang="en-US" dirty="0"/>
              <a:t>Had test images with single pixel cosmic </a:t>
            </a:r>
            <a:r>
              <a:rPr lang="en-US" dirty="0" smtClean="0"/>
              <a:t>rays</a:t>
            </a:r>
          </a:p>
          <a:p>
            <a:r>
              <a:rPr lang="en-US" dirty="0" smtClean="0"/>
              <a:t>Need more work with cosmic rays on various background and near edges such as the planet</a:t>
            </a:r>
          </a:p>
          <a:p>
            <a:r>
              <a:rPr lang="en-US" dirty="0" smtClean="0"/>
              <a:t>Need to compare how effective with larger cosmic rays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29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Problem Statement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Large number of false positives from crfilter</a:t>
            </a:r>
          </a:p>
          <a:p>
            <a:r>
              <a:rPr lang="en-US" dirty="0" smtClean="0"/>
              <a:t>Need to be more discerning in selection process</a:t>
            </a:r>
          </a:p>
          <a:p>
            <a:r>
              <a:rPr lang="en-US" dirty="0"/>
              <a:t>View various methods of removing problem cosmic rays and hot pixels</a:t>
            </a:r>
          </a:p>
          <a:p>
            <a:r>
              <a:rPr lang="en-US" dirty="0"/>
              <a:t>Need to compare our algorithm to other past results</a:t>
            </a:r>
          </a:p>
          <a:p>
            <a:r>
              <a:rPr lang="en-US" dirty="0"/>
              <a:t>Combine useful techniques into final </a:t>
            </a:r>
            <a:r>
              <a:rPr lang="en-US" dirty="0" smtClean="0"/>
              <a:t>code</a:t>
            </a:r>
          </a:p>
          <a:p>
            <a:r>
              <a:rPr lang="en-US" dirty="0" smtClean="0"/>
              <a:t>Use of histogram to look for large gaps in image</a:t>
            </a:r>
          </a:p>
          <a:p>
            <a:r>
              <a:rPr lang="en-US" dirty="0" smtClean="0"/>
              <a:t>Use of Laplacian filter to find sharp edges in image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53AE8-DC32-4B1D-AA3F-39BB57D444AD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82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Demonstrates the histogram method could also be viable</a:t>
            </a:r>
          </a:p>
          <a:p>
            <a:r>
              <a:rPr lang="en-US" dirty="0" smtClean="0"/>
              <a:t>Returns low number of false positives across range of thresholds</a:t>
            </a:r>
          </a:p>
          <a:p>
            <a:r>
              <a:rPr lang="en-US" dirty="0" smtClean="0"/>
              <a:t>Improving runtime would make this technique much more promising</a:t>
            </a:r>
          </a:p>
          <a:p>
            <a:r>
              <a:rPr lang="en-US" dirty="0" smtClean="0"/>
              <a:t>Use crfilter for best general case</a:t>
            </a:r>
            <a:endParaRPr lang="en-US" dirty="0"/>
          </a:p>
          <a:p>
            <a:r>
              <a:rPr lang="en-US" dirty="0" smtClean="0"/>
              <a:t>Employs easy fast code that is fairly unaffected by variety of images</a:t>
            </a:r>
          </a:p>
          <a:p>
            <a:r>
              <a:rPr lang="en-US" dirty="0" smtClean="0"/>
              <a:t>Could use better testing method for all techniques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05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many crops from a variety of images from Peter</a:t>
            </a:r>
          </a:p>
          <a:p>
            <a:r>
              <a:rPr lang="en-US" dirty="0" smtClean="0"/>
              <a:t>Contain cosmic rays of different sizes and intensity compared to background</a:t>
            </a:r>
          </a:p>
          <a:p>
            <a:r>
              <a:rPr lang="en-US" dirty="0" smtClean="0"/>
              <a:t>Test with different methods</a:t>
            </a:r>
          </a:p>
          <a:p>
            <a:r>
              <a:rPr lang="en-US" dirty="0" smtClean="0"/>
              <a:t>Need a better way of showing this data and labeling all the lines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62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of Test Images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0" y="1371600"/>
            <a:ext cx="2971800" cy="197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70" y="3885328"/>
            <a:ext cx="2971799" cy="1982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669" y="1371600"/>
            <a:ext cx="2960062" cy="197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671" y="3885328"/>
            <a:ext cx="2970948" cy="1980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731" y="1367277"/>
            <a:ext cx="2967869" cy="1975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619" y="3905632"/>
            <a:ext cx="2956981" cy="196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1870" y="3380777"/>
            <a:ext cx="8899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/i124E6987                                                                             /i125H8217                                                 </a:t>
            </a:r>
            <a:r>
              <a:rPr lang="en-US" sz="1400" dirty="0" smtClean="0"/>
              <a:t>                /iss031e152913</a:t>
            </a:r>
            <a:endParaRPr lang="en-US" sz="1400" dirty="0"/>
          </a:p>
        </p:txBody>
      </p:sp>
      <p:sp>
        <p:nvSpPr>
          <p:cNvPr id="12" name="TextBox 11"/>
          <p:cNvSpPr txBox="1"/>
          <p:nvPr/>
        </p:nvSpPr>
        <p:spPr>
          <a:xfrm>
            <a:off x="168070" y="6019800"/>
            <a:ext cx="8899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/i125H7665                                                                          /i125I1428                                                                /iss031e168197</a:t>
            </a:r>
          </a:p>
        </p:txBody>
      </p:sp>
    </p:spTree>
    <p:extLst>
      <p:ext uri="{BB962C8B-B14F-4D97-AF65-F5344CB8AC3E}">
        <p14:creationId xmlns:p14="http://schemas.microsoft.com/office/powerpoint/2010/main" val="320330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Legend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Green - Average</a:t>
            </a:r>
          </a:p>
          <a:p>
            <a:r>
              <a:rPr lang="pt-BR" dirty="0" smtClean="0"/>
              <a:t>Cyan - </a:t>
            </a:r>
            <a:r>
              <a:rPr lang="pt-BR" dirty="0"/>
              <a:t>\</a:t>
            </a:r>
            <a:r>
              <a:rPr lang="pt-BR" dirty="0" smtClean="0"/>
              <a:t>i124E6987</a:t>
            </a:r>
          </a:p>
          <a:p>
            <a:r>
              <a:rPr lang="pt-BR" dirty="0" smtClean="0"/>
              <a:t>Red -  </a:t>
            </a:r>
            <a:r>
              <a:rPr lang="pt-BR" dirty="0"/>
              <a:t>\</a:t>
            </a:r>
            <a:r>
              <a:rPr lang="pt-BR" dirty="0" smtClean="0"/>
              <a:t>i125H7665</a:t>
            </a:r>
          </a:p>
          <a:p>
            <a:r>
              <a:rPr lang="pt-BR" dirty="0" smtClean="0"/>
              <a:t>Black - </a:t>
            </a:r>
            <a:r>
              <a:rPr lang="pt-BR" dirty="0"/>
              <a:t>\</a:t>
            </a:r>
            <a:r>
              <a:rPr lang="pt-BR" dirty="0" smtClean="0"/>
              <a:t>i125H8217</a:t>
            </a:r>
          </a:p>
          <a:p>
            <a:r>
              <a:rPr lang="pt-BR" dirty="0" smtClean="0"/>
              <a:t>Yellow - </a:t>
            </a:r>
            <a:r>
              <a:rPr lang="pt-BR" dirty="0"/>
              <a:t>\</a:t>
            </a:r>
            <a:r>
              <a:rPr lang="pt-BR" dirty="0" smtClean="0"/>
              <a:t>i125I1428</a:t>
            </a:r>
          </a:p>
          <a:p>
            <a:r>
              <a:rPr lang="pt-BR" dirty="0" smtClean="0"/>
              <a:t>Magenta - </a:t>
            </a:r>
            <a:r>
              <a:rPr lang="pt-BR" dirty="0"/>
              <a:t>\</a:t>
            </a:r>
            <a:r>
              <a:rPr lang="pt-BR" dirty="0" smtClean="0"/>
              <a:t>iss031e152913</a:t>
            </a:r>
          </a:p>
          <a:p>
            <a:r>
              <a:rPr lang="pt-BR" dirty="0" smtClean="0"/>
              <a:t>Gray - </a:t>
            </a:r>
            <a:r>
              <a:rPr lang="pt-BR" dirty="0"/>
              <a:t>\</a:t>
            </a:r>
            <a:r>
              <a:rPr lang="pt-BR" dirty="0" smtClean="0"/>
              <a:t>iss031e168197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77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</a:t>
            </a:r>
            <a:r>
              <a:rPr lang="en-US" dirty="0"/>
              <a:t>C</a:t>
            </a:r>
            <a:r>
              <a:rPr lang="en-US" dirty="0" smtClean="0"/>
              <a:t>rfilter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6" name="Picture 2" descr="C:\CRDIR\output images\Graphs\MultipleImages\crfilter_allLine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34" y="1295400"/>
            <a:ext cx="6632931" cy="494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32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Crfilter </a:t>
            </a:r>
            <a:r>
              <a:rPr lang="en-US" dirty="0"/>
              <a:t>R</a:t>
            </a:r>
            <a:r>
              <a:rPr lang="en-US" dirty="0" smtClean="0"/>
              <a:t>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Shows a different intersection for red than others</a:t>
            </a:r>
          </a:p>
          <a:p>
            <a:r>
              <a:rPr lang="en-US" dirty="0" smtClean="0"/>
              <a:t>Demonstrates overall similar response across images with most intersection between 2.5 and 3</a:t>
            </a:r>
          </a:p>
          <a:p>
            <a:r>
              <a:rPr lang="en-US" dirty="0" smtClean="0"/>
              <a:t>Displays still high percentage of false positives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39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Laplacian Image </a:t>
            </a:r>
            <a:r>
              <a:rPr lang="en-US" dirty="0"/>
              <a:t>M</a:t>
            </a:r>
            <a:r>
              <a:rPr lang="en-US" dirty="0" smtClean="0"/>
              <a:t>ultiplied with Crfilter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6" name="Picture 2" descr="C:\CRDIR\output images\Graphs\MultipleImages\laplfilter_allLine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34" y="1295400"/>
            <a:ext cx="6632931" cy="494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0464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Separate Crfilter and Laplacian Thresholds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3074" name="Picture 2" descr="C:\CRDIR\output images\Graphs\MultipleImages\crfilterwithlaplthreshol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34" y="1295400"/>
            <a:ext cx="6632931" cy="494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72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</a:t>
            </a:r>
            <a:r>
              <a:rPr lang="en-US" dirty="0"/>
              <a:t>C</a:t>
            </a:r>
            <a:r>
              <a:rPr lang="en-US" dirty="0" smtClean="0"/>
              <a:t>rfilter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pic>
        <p:nvPicPr>
          <p:cNvPr id="6" name="Picture 2" descr="C:\CRDIR\output images\Graphs\MultipleImages\crfilter_allLine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534" y="1295400"/>
            <a:ext cx="6632931" cy="494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49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Laplacian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Reduces all the false positives except for gray and magenta</a:t>
            </a:r>
          </a:p>
          <a:p>
            <a:r>
              <a:rPr lang="en-US" dirty="0" smtClean="0"/>
              <a:t>Demonstrates issues with stars and the background noise in those images</a:t>
            </a:r>
          </a:p>
          <a:p>
            <a:r>
              <a:rPr lang="en-US" dirty="0" smtClean="0"/>
              <a:t>Multiplying by </a:t>
            </a:r>
            <a:r>
              <a:rPr lang="en-US" dirty="0"/>
              <a:t>L</a:t>
            </a:r>
            <a:r>
              <a:rPr lang="en-US" dirty="0" smtClean="0"/>
              <a:t>aplacian spreads out the threshold values for each image</a:t>
            </a:r>
          </a:p>
          <a:p>
            <a:r>
              <a:rPr lang="en-US" dirty="0" smtClean="0"/>
              <a:t>Shows the secondary threshold can help with most other images</a:t>
            </a:r>
          </a:p>
          <a:p>
            <a:r>
              <a:rPr lang="en-US" dirty="0" smtClean="0"/>
              <a:t>Need a closer look at specific problem areas to remove false positives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22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A Fast Algorithm for Cosmic-Ray Removal from Single Images  </a:t>
            </a:r>
            <a:r>
              <a:rPr lang="en-US" dirty="0"/>
              <a:t>by </a:t>
            </a:r>
            <a:r>
              <a:rPr lang="en-US" dirty="0" err="1"/>
              <a:t>Wojtek</a:t>
            </a:r>
            <a:r>
              <a:rPr lang="en-US" dirty="0"/>
              <a:t> </a:t>
            </a:r>
            <a:r>
              <a:rPr lang="en-US" dirty="0" err="1" smtClean="0"/>
              <a:t>Pych</a:t>
            </a:r>
            <a:endParaRPr lang="en-US" dirty="0" smtClean="0"/>
          </a:p>
          <a:p>
            <a:r>
              <a:rPr lang="en-US" dirty="0" smtClean="0"/>
              <a:t>Takes </a:t>
            </a:r>
            <a:r>
              <a:rPr lang="en-US" dirty="0" smtClean="0"/>
              <a:t>small neighborhoods</a:t>
            </a:r>
          </a:p>
          <a:p>
            <a:r>
              <a:rPr lang="en-US" dirty="0" smtClean="0"/>
              <a:t>Computes histograms</a:t>
            </a:r>
          </a:p>
          <a:p>
            <a:r>
              <a:rPr lang="en-US" dirty="0" smtClean="0"/>
              <a:t>Looks for gaps between digital counts</a:t>
            </a:r>
          </a:p>
          <a:p>
            <a:r>
              <a:rPr lang="en-US" dirty="0" smtClean="0"/>
              <a:t>Replaces pixels if gap is greater than threshold times standard deviation and pixels is greater than median</a:t>
            </a:r>
          </a:p>
          <a:p>
            <a:r>
              <a:rPr lang="en-US" dirty="0" smtClean="0"/>
              <a:t>Marks fewer false positives than crfilter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99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Crop with Blue Hot Pixels and Star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53419"/>
            <a:ext cx="38100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48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Crfilter 3.2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953419"/>
            <a:ext cx="38481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9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Crop with Blue Hot Pixels and Star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53419"/>
            <a:ext cx="38100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54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Laplacian 50000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237" y="1953419"/>
            <a:ext cx="381952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607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Star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455978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414418"/>
            <a:ext cx="169545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41221"/>
            <a:ext cx="3583395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498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Star (Laplacian-3x3Median)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08" y="1600200"/>
            <a:ext cx="453729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648587"/>
            <a:ext cx="3581400" cy="267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16573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200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Pixel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9233" y="3637965"/>
            <a:ext cx="3549967" cy="268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1356289"/>
            <a:ext cx="18383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297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Hot Pixel(Laplacian-3x3Median)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37" y="1600200"/>
            <a:ext cx="452596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3635113"/>
            <a:ext cx="3552826" cy="2718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371600"/>
            <a:ext cx="18288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40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35" y="1600200"/>
            <a:ext cx="456556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57600"/>
            <a:ext cx="352402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425" y="1371600"/>
            <a:ext cx="1857375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11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Noise(Laplacian-3x3Median)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454291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57600"/>
            <a:ext cx="3503583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47800"/>
            <a:ext cx="16287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697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Sample 10x10 square with hot pixels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515" y="1295400"/>
            <a:ext cx="4942969" cy="49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918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Dark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454853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57600"/>
            <a:ext cx="3450921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57325"/>
            <a:ext cx="1704975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41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Trying to Solve the Problem of False Positives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Multiplying by Laplacian – 3x3Median removes noise issues but increases removal from stars</a:t>
            </a:r>
          </a:p>
          <a:p>
            <a:r>
              <a:rPr lang="en-US" dirty="0" smtClean="0"/>
              <a:t>Need to use Laplacian as secondary threshold value</a:t>
            </a:r>
          </a:p>
          <a:p>
            <a:r>
              <a:rPr lang="en-US" dirty="0" smtClean="0"/>
              <a:t>Can clip standard deviation at minimum value, help remove falsely high </a:t>
            </a:r>
            <a:r>
              <a:rPr lang="en-US" dirty="0" err="1" smtClean="0"/>
              <a:t>zscores</a:t>
            </a:r>
            <a:endParaRPr lang="en-US" dirty="0" smtClean="0"/>
          </a:p>
          <a:p>
            <a:r>
              <a:rPr lang="en-US" dirty="0" smtClean="0"/>
              <a:t>Try to remove all values past 3 standard deviation and recalculate standard deviation see if that help</a:t>
            </a:r>
          </a:p>
          <a:p>
            <a:r>
              <a:rPr lang="en-US" dirty="0" smtClean="0"/>
              <a:t>Attempt Median Absolute Deviation to provide a better center mark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Histograms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2600"/>
            <a:ext cx="3886200" cy="3250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513081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Noise - red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251" y="1752600"/>
            <a:ext cx="4151212" cy="322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791200" y="514858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Hot Pixel - Blue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2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Small Crop with Blue Hot Pixels and Star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0200"/>
            <a:ext cx="4514993" cy="452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857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Laplacian Blue Channel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840" y="1600200"/>
            <a:ext cx="450032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8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Pixel Laplacian Blue Channel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228" y="1600200"/>
            <a:ext cx="45195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449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Expanded Laplacian </a:t>
            </a:r>
            <a:r>
              <a:rPr lang="en-US" smtClean="0"/>
              <a:t>Blue Channel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228" y="1600200"/>
            <a:ext cx="45195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58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with Noisy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\iss031e152913 and \iss031e168197 </a:t>
            </a:r>
            <a:r>
              <a:rPr lang="en-US" dirty="0"/>
              <a:t>have two pixels connected from cosmic rays and many false </a:t>
            </a:r>
            <a:r>
              <a:rPr lang="en-US" dirty="0" smtClean="0"/>
              <a:t>positives</a:t>
            </a:r>
          </a:p>
          <a:p>
            <a:r>
              <a:rPr lang="en-US" dirty="0" smtClean="0"/>
              <a:t>Looking at metadata show a very high ISO compared to other images</a:t>
            </a:r>
          </a:p>
          <a:p>
            <a:r>
              <a:rPr lang="en-US" dirty="0" smtClean="0"/>
              <a:t>36,864 ISO on </a:t>
            </a:r>
            <a:r>
              <a:rPr lang="en-US" dirty="0" err="1" smtClean="0"/>
              <a:t>iss</a:t>
            </a:r>
            <a:r>
              <a:rPr lang="en-US" dirty="0" smtClean="0"/>
              <a:t> images</a:t>
            </a:r>
          </a:p>
          <a:p>
            <a:r>
              <a:rPr lang="en-US" dirty="0" smtClean="0"/>
              <a:t>6,400 or 8,063 on other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29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Cosmic rays and noise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Similarity of hot pixels to impulse noise: random value or salt and pepper</a:t>
            </a:r>
          </a:p>
          <a:p>
            <a:r>
              <a:rPr lang="en-US" dirty="0" smtClean="0"/>
              <a:t>Deals with certain adaptive median filters to look for edge properties</a:t>
            </a:r>
          </a:p>
          <a:p>
            <a:r>
              <a:rPr lang="en-US" dirty="0" smtClean="0"/>
              <a:t>Ignore edges in pixel replacement</a:t>
            </a:r>
          </a:p>
          <a:p>
            <a:r>
              <a:rPr lang="en-US" dirty="0" smtClean="0"/>
              <a:t>Unsure if the two pixel pattern will trigger as edge</a:t>
            </a:r>
          </a:p>
          <a:p>
            <a:r>
              <a:rPr lang="en-US" dirty="0" smtClean="0"/>
              <a:t>Potential wavelet solution by looking at high frequency and replacing</a:t>
            </a:r>
          </a:p>
          <a:p>
            <a:r>
              <a:rPr lang="en-US" dirty="0" smtClean="0"/>
              <a:t>Can lead to effects across the entire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51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use marked hot pixels, stars and random dark areas to try and train a machine learning classification</a:t>
            </a:r>
          </a:p>
          <a:p>
            <a:r>
              <a:rPr lang="en-US" dirty="0" smtClean="0"/>
              <a:t>Use small image crops, histogram of gradients, </a:t>
            </a:r>
            <a:r>
              <a:rPr lang="en-US" dirty="0" err="1" smtClean="0"/>
              <a:t>laplacian</a:t>
            </a:r>
            <a:r>
              <a:rPr lang="en-US" dirty="0" smtClean="0"/>
              <a:t>, etc. as classification data</a:t>
            </a:r>
          </a:p>
          <a:p>
            <a:r>
              <a:rPr lang="en-US" dirty="0" smtClean="0"/>
              <a:t>Still very subjective training data</a:t>
            </a:r>
          </a:p>
          <a:p>
            <a:r>
              <a:rPr lang="en-US" dirty="0" smtClean="0"/>
              <a:t>Longer runtime for final output images</a:t>
            </a:r>
          </a:p>
          <a:p>
            <a:r>
              <a:rPr lang="en-US" dirty="0" smtClean="0"/>
              <a:t>Area with least expertise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9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Blue Histogram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400800" cy="5068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40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 Histogram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5"/>
          <a:stretch/>
        </p:blipFill>
        <p:spPr bwMode="auto">
          <a:xfrm>
            <a:off x="1371600" y="1371600"/>
            <a:ext cx="6400800" cy="493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67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Histogram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1"/>
          <a:stretch/>
        </p:blipFill>
        <p:spPr bwMode="auto">
          <a:xfrm>
            <a:off x="1371600" y="1371600"/>
            <a:ext cx="6400800" cy="493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72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histogram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Increases runtime because more calculation in each section of image</a:t>
            </a:r>
          </a:p>
          <a:p>
            <a:r>
              <a:rPr lang="en-US" dirty="0" smtClean="0"/>
              <a:t>Takes around 60 seconds for full image</a:t>
            </a:r>
          </a:p>
          <a:p>
            <a:r>
              <a:rPr lang="en-US" dirty="0" smtClean="0"/>
              <a:t>Will need to process at every single pixel</a:t>
            </a:r>
          </a:p>
          <a:p>
            <a:r>
              <a:rPr lang="en-US" dirty="0" smtClean="0"/>
              <a:t>Try to figure out how to do with convolution or similar method to improve run time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3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Laplacian Edge </a:t>
            </a:r>
            <a:r>
              <a:rPr lang="en-US" dirty="0" smtClean="0"/>
              <a:t>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i="1" dirty="0"/>
              <a:t>Cosmic-Ray Rejection by Laplacian Edge </a:t>
            </a:r>
            <a:r>
              <a:rPr lang="en-US" i="1" dirty="0" smtClean="0"/>
              <a:t>Detection  </a:t>
            </a:r>
            <a:r>
              <a:rPr lang="en-US" dirty="0"/>
              <a:t>by Pieter G. van </a:t>
            </a:r>
            <a:r>
              <a:rPr lang="en-US" dirty="0" err="1" smtClean="0"/>
              <a:t>Dokkum</a:t>
            </a:r>
            <a:endParaRPr lang="en-US" dirty="0" smtClean="0"/>
          </a:p>
          <a:p>
            <a:r>
              <a:rPr lang="en-US" dirty="0" smtClean="0"/>
              <a:t>Convolve image with Laplacian kernel to determine edges</a:t>
            </a:r>
          </a:p>
          <a:p>
            <a:r>
              <a:rPr lang="en-US" dirty="0" smtClean="0"/>
              <a:t>The sharp edges correspond with cosmic rays</a:t>
            </a:r>
          </a:p>
          <a:p>
            <a:r>
              <a:rPr lang="en-US" dirty="0" smtClean="0"/>
              <a:t>Many objects will still have sharp edges, so divide by the difference between two median blurs of the image which gives us the size of the object</a:t>
            </a:r>
          </a:p>
          <a:p>
            <a:r>
              <a:rPr lang="en-US" dirty="0" smtClean="0"/>
              <a:t>If it has a sharp edge but is a very small object, it is most likely a cosmic 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353AE8-DC32-4B1D-AA3F-39BB57D444A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51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4&quot;/&gt;&lt;property id=&quot;20307&quot; value=&quot;257&quot;/&gt;&lt;/object&gt;&lt;object type=&quot;3&quot; unique_id=&quot;10084&quot;&gt;&lt;property id=&quot;20148&quot; value=&quot;5&quot;/&gt;&lt;property id=&quot;20300&quot; value=&quot;Slide 8&quot;/&gt;&lt;property id=&quot;20307&quot; value=&quot;260&quot;/&gt;&lt;/object&gt;&lt;object type=&quot;3&quot; unique_id=&quot;10132&quot;&gt;&lt;property id=&quot;20148&quot; value=&quot;5&quot;/&gt;&lt;property id=&quot;20300&quot; value=&quot;Slide 9&quot;/&gt;&lt;property id=&quot;20307&quot; value=&quot;263&quot;/&gt;&lt;/object&gt;&lt;object type=&quot;3&quot; unique_id=&quot;10213&quot;&gt;&lt;property id=&quot;20148&quot; value=&quot;5&quot;/&gt;&lt;property id=&quot;20300&quot; value=&quot;Slide 19&quot;/&gt;&lt;property id=&quot;20307&quot; value=&quot;264&quot;/&gt;&lt;/object&gt;&lt;object type=&quot;3&quot; unique_id=&quot;10214&quot;&gt;&lt;property id=&quot;20148&quot; value=&quot;5&quot;/&gt;&lt;property id=&quot;20300&quot; value=&quot;Slide 20&quot;/&gt;&lt;property id=&quot;20307&quot; value=&quot;265&quot;/&gt;&lt;/object&gt;&lt;object type=&quot;3&quot; unique_id=&quot;10215&quot;&gt;&lt;property id=&quot;20148&quot; value=&quot;5&quot;/&gt;&lt;property id=&quot;20300&quot; value=&quot;Slide 21&quot;/&gt;&lt;property id=&quot;20307&quot; value=&quot;266&quot;/&gt;&lt;/object&gt;&lt;object type=&quot;3&quot; unique_id=&quot;10258&quot;&gt;&lt;property id=&quot;20148&quot; value=&quot;5&quot;/&gt;&lt;property id=&quot;20300&quot; value=&quot;Slide 7&quot;/&gt;&lt;property id=&quot;20307&quot; value=&quot;270&quot;/&gt;&lt;/object&gt;&lt;object type=&quot;3&quot; unique_id=&quot;10259&quot;&gt;&lt;property id=&quot;20148&quot; value=&quot;5&quot;/&gt;&lt;property id=&quot;20300&quot; value=&quot;Slide 6&quot;/&gt;&lt;property id=&quot;20307&quot; value=&quot;271&quot;/&gt;&lt;/object&gt;&lt;object type=&quot;3&quot; unique_id=&quot;10297&quot;&gt;&lt;property id=&quot;20148&quot; value=&quot;5&quot;/&gt;&lt;property id=&quot;20300&quot; value=&quot;Slide 5&quot;/&gt;&lt;property id=&quot;20307&quot; value=&quot;276&quot;/&gt;&lt;/object&gt;&lt;object type=&quot;3&quot; unique_id=&quot;10780&quot;&gt;&lt;property id=&quot;20148&quot; value=&quot;5&quot;/&gt;&lt;property id=&quot;20300&quot; value=&quot;Slide 15&quot;/&gt;&lt;property id=&quot;20307&quot; value=&quot;279&quot;/&gt;&lt;/object&gt;&lt;object type=&quot;3&quot; unique_id=&quot;10841&quot;&gt;&lt;property id=&quot;20148&quot; value=&quot;5&quot;/&gt;&lt;property id=&quot;20300&quot; value=&quot;Slide 16&quot;/&gt;&lt;property id=&quot;20307&quot; value=&quot;280&quot;/&gt;&lt;/object&gt;&lt;object type=&quot;3&quot; unique_id=&quot;10958&quot;&gt;&lt;property id=&quot;20148&quot; value=&quot;5&quot;/&gt;&lt;property id=&quot;20300&quot; value=&quot;Slide 17&quot;/&gt;&lt;property id=&quot;20307&quot; value=&quot;284&quot;/&gt;&lt;/object&gt;&lt;object type=&quot;3&quot; unique_id=&quot;10977&quot;&gt;&lt;property id=&quot;20148&quot; value=&quot;5&quot;/&gt;&lt;property id=&quot;20300&quot; value=&quot;Slide 18&quot;/&gt;&lt;property id=&quot;20307&quot; value=&quot;285&quot;/&gt;&lt;/object&gt;&lt;object type=&quot;3&quot; unique_id=&quot;11017&quot;&gt;&lt;property id=&quot;20148&quot; value=&quot;5&quot;/&gt;&lt;property id=&quot;20300&quot; value=&quot;Slide 1&quot;/&gt;&lt;property id=&quot;20307&quot; value=&quot;286&quot;/&gt;&lt;/object&gt;&lt;object type=&quot;3&quot; unique_id=&quot;11270&quot;&gt;&lt;property id=&quot;20148&quot; value=&quot;5&quot;/&gt;&lt;property id=&quot;20300&quot; value=&quot;Slide 10 - &amp;quot;Evaluation Criteria&amp;quot;&quot;/&gt;&lt;property id=&quot;20307&quot; value=&quot;288&quot;/&gt;&lt;/object&gt;&lt;object type=&quot;3&quot; unique_id=&quot;11271&quot;&gt;&lt;property id=&quot;20148&quot; value=&quot;5&quot;/&gt;&lt;property id=&quot;20300&quot; value=&quot;Slide 11 - &amp;quot;Intellectual Merit&amp;quot;&quot;/&gt;&lt;property id=&quot;20307&quot; value=&quot;289&quot;/&gt;&lt;/object&gt;&lt;object type=&quot;3&quot; unique_id=&quot;11272&quot;&gt;&lt;property id=&quot;20148&quot; value=&quot;5&quot;/&gt;&lt;property id=&quot;20300&quot; value=&quot;Slide 12 - &amp;quot;Broader Impacts&amp;quot;&quot;/&gt;&lt;property id=&quot;20307&quot; value=&quot;290&quot;/&gt;&lt;/object&gt;&lt;object type=&quot;3&quot; unique_id=&quot;11390&quot;&gt;&lt;property id=&quot;20148&quot; value=&quot;5&quot;/&gt;&lt;property id=&quot;20300&quot; value=&quot;Slide 14&quot;/&gt;&lt;property id=&quot;20307&quot; value=&quot;292&quot;/&gt;&lt;/object&gt;&lt;object type=&quot;3&quot; unique_id=&quot;11491&quot;&gt;&lt;property id=&quot;20148&quot; value=&quot;5&quot;/&gt;&lt;property id=&quot;20300&quot; value=&quot;Slide 13 - &amp;quot;Thrusts&amp;quot;&quot;/&gt;&lt;property id=&quot;20307&quot; value=&quot;293&quot;/&gt;&lt;/object&gt;&lt;object type=&quot;3&quot; unique_id=&quot;11513&quot;&gt;&lt;property id=&quot;20148&quot; value=&quot;5&quot;/&gt;&lt;property id=&quot;20300&quot; value=&quot;Slide 3&quot;/&gt;&lt;property id=&quot;20307&quot; value=&quot;294&quot;/&gt;&lt;/object&gt;&lt;object type=&quot;3&quot; unique_id=&quot;18467&quot;&gt;&lt;property id=&quot;20148&quot; value=&quot;5&quot;/&gt;&lt;property id=&quot;20300&quot; value=&quot;Slide 2&quot;/&gt;&lt;property id=&quot;20307&quot; value=&quot;295&quot;/&gt;&lt;/object&gt;&lt;/object&gt;&lt;/object&gt;&lt;/database&gt;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00FF00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107763" dir="18900000" algn="ctr" rotWithShape="0">
                  <a:srgbClr val="808080">
                    <a:alpha val="50000"/>
                  </a:srgbClr>
                </a:outerShdw>
              </a:effectLst>
            </a14:hiddenEffects>
          </a:ext>
        </a:extLst>
      </a:spPr>
      <a:bodyPr vert="horz" wrap="none" lIns="0" tIns="0" rIns="0" bIns="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3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8511</TotalTime>
  <Words>1093</Words>
  <Application>Microsoft Office PowerPoint</Application>
  <PresentationFormat>On-screen Show (4:3)</PresentationFormat>
  <Paragraphs>176</Paragraphs>
  <Slides>49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Default Design</vt:lpstr>
      <vt:lpstr>Other Algorithms Follow Up</vt:lpstr>
      <vt:lpstr>Problem Statement</vt:lpstr>
      <vt:lpstr>Histogram Method</vt:lpstr>
      <vt:lpstr>Sample 10x10 square with hot pixels</vt:lpstr>
      <vt:lpstr>Blue Histogram</vt:lpstr>
      <vt:lpstr>Green Histogram</vt:lpstr>
      <vt:lpstr>Red Histogram</vt:lpstr>
      <vt:lpstr>Problems with histogram</vt:lpstr>
      <vt:lpstr>Laplacian Edge Detection</vt:lpstr>
      <vt:lpstr>Laplacian Image</vt:lpstr>
      <vt:lpstr>Laplacian Edges</vt:lpstr>
      <vt:lpstr>Laplacian Image</vt:lpstr>
      <vt:lpstr>Pure Intensity Threshold</vt:lpstr>
      <vt:lpstr>Intensity Thresholding</vt:lpstr>
      <vt:lpstr>Crfilter </vt:lpstr>
      <vt:lpstr>Histogram</vt:lpstr>
      <vt:lpstr>Crfilter weighted with Laplacian</vt:lpstr>
      <vt:lpstr>Attempt at Recreating Pure Laplacian Detection</vt:lpstr>
      <vt:lpstr>Summary of Results</vt:lpstr>
      <vt:lpstr>Summary of Results</vt:lpstr>
      <vt:lpstr>Graphs</vt:lpstr>
      <vt:lpstr>Selection of Test Images</vt:lpstr>
      <vt:lpstr>Legend</vt:lpstr>
      <vt:lpstr>Basic Crfilter Results</vt:lpstr>
      <vt:lpstr>Basic Crfilter Results</vt:lpstr>
      <vt:lpstr>Laplacian Image Multiplied with Crfilter</vt:lpstr>
      <vt:lpstr>Separate Crfilter and Laplacian Thresholds</vt:lpstr>
      <vt:lpstr>Basic Crfilter Results</vt:lpstr>
      <vt:lpstr>Laplacian Results</vt:lpstr>
      <vt:lpstr>Small Crop with Blue Hot Pixels and Star</vt:lpstr>
      <vt:lpstr>Crfilter 3.2</vt:lpstr>
      <vt:lpstr>Small Crop with Blue Hot Pixels and Star</vt:lpstr>
      <vt:lpstr>Laplacian 50000</vt:lpstr>
      <vt:lpstr>Small Star</vt:lpstr>
      <vt:lpstr>Small Star (Laplacian-3x3Median)</vt:lpstr>
      <vt:lpstr>Hot Pixel</vt:lpstr>
      <vt:lpstr>Hot Pixel(Laplacian-3x3Median)</vt:lpstr>
      <vt:lpstr>Noise</vt:lpstr>
      <vt:lpstr>Noise(Laplacian-3x3Median)</vt:lpstr>
      <vt:lpstr>Dark</vt:lpstr>
      <vt:lpstr>Trying to Solve the Problem of False Positives</vt:lpstr>
      <vt:lpstr>Comparison of Histograms</vt:lpstr>
      <vt:lpstr>Small Crop with Blue Hot Pixels and Star</vt:lpstr>
      <vt:lpstr>Single Laplacian Blue Channel</vt:lpstr>
      <vt:lpstr>Two Pixel Laplacian Blue Channel</vt:lpstr>
      <vt:lpstr>Expanded Laplacian Blue Channel</vt:lpstr>
      <vt:lpstr>Problem with Noisy Images</vt:lpstr>
      <vt:lpstr>Cosmic rays and noise</vt:lpstr>
      <vt:lpstr>Classification</vt:lpstr>
    </vt:vector>
  </TitlesOfParts>
  <Company>Rochester Institute of Technology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Smialek</dc:creator>
  <cp:lastModifiedBy>Kevin Moser</cp:lastModifiedBy>
  <cp:revision>466</cp:revision>
  <dcterms:created xsi:type="dcterms:W3CDTF">2008-04-30T17:02:32Z</dcterms:created>
  <dcterms:modified xsi:type="dcterms:W3CDTF">2016-07-07T14:47:59Z</dcterms:modified>
</cp:coreProperties>
</file>