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56"/>
  </p:notesMasterIdLst>
  <p:sldIdLst>
    <p:sldId id="993" r:id="rId2"/>
    <p:sldId id="994" r:id="rId3"/>
    <p:sldId id="1051" r:id="rId4"/>
    <p:sldId id="995" r:id="rId5"/>
    <p:sldId id="996" r:id="rId6"/>
    <p:sldId id="997" r:id="rId7"/>
    <p:sldId id="998" r:id="rId8"/>
    <p:sldId id="1000" r:id="rId9"/>
    <p:sldId id="1001" r:id="rId10"/>
    <p:sldId id="1002" r:id="rId11"/>
    <p:sldId id="1052" r:id="rId12"/>
    <p:sldId id="1003" r:id="rId13"/>
    <p:sldId id="1004" r:id="rId14"/>
    <p:sldId id="1005" r:id="rId15"/>
    <p:sldId id="1053" r:id="rId16"/>
    <p:sldId id="1006" r:id="rId17"/>
    <p:sldId id="1007" r:id="rId18"/>
    <p:sldId id="1008" r:id="rId19"/>
    <p:sldId id="1009" r:id="rId20"/>
    <p:sldId id="1010" r:id="rId21"/>
    <p:sldId id="1011" r:id="rId22"/>
    <p:sldId id="1012" r:id="rId23"/>
    <p:sldId id="1013" r:id="rId24"/>
    <p:sldId id="1014" r:id="rId25"/>
    <p:sldId id="1015" r:id="rId26"/>
    <p:sldId id="1016" r:id="rId27"/>
    <p:sldId id="1019" r:id="rId28"/>
    <p:sldId id="1020" r:id="rId29"/>
    <p:sldId id="1021" r:id="rId30"/>
    <p:sldId id="1022" r:id="rId31"/>
    <p:sldId id="1023" r:id="rId32"/>
    <p:sldId id="1024" r:id="rId33"/>
    <p:sldId id="1025" r:id="rId34"/>
    <p:sldId id="1026" r:id="rId35"/>
    <p:sldId id="1027" r:id="rId36"/>
    <p:sldId id="1055" r:id="rId37"/>
    <p:sldId id="1056" r:id="rId38"/>
    <p:sldId id="1057" r:id="rId39"/>
    <p:sldId id="1054" r:id="rId40"/>
    <p:sldId id="1037" r:id="rId41"/>
    <p:sldId id="1038" r:id="rId42"/>
    <p:sldId id="1039" r:id="rId43"/>
    <p:sldId id="1040" r:id="rId44"/>
    <p:sldId id="1041" r:id="rId45"/>
    <p:sldId id="1058" r:id="rId46"/>
    <p:sldId id="1059" r:id="rId47"/>
    <p:sldId id="1042" r:id="rId48"/>
    <p:sldId id="1044" r:id="rId49"/>
    <p:sldId id="1045" r:id="rId50"/>
    <p:sldId id="1046" r:id="rId51"/>
    <p:sldId id="1047" r:id="rId52"/>
    <p:sldId id="1048" r:id="rId53"/>
    <p:sldId id="1049" r:id="rId54"/>
    <p:sldId id="1050" r:id="rId55"/>
  </p:sldIdLst>
  <p:sldSz cx="9144000" cy="6858000" type="screen4x3"/>
  <p:notesSz cx="7315200" cy="9601200"/>
  <p:custDataLst>
    <p:tags r:id="rId5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66FF"/>
    <a:srgbClr val="00FF00"/>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74" autoAdjust="0"/>
    <p:restoredTop sz="96160" autoAdjust="0"/>
  </p:normalViewPr>
  <p:slideViewPr>
    <p:cSldViewPr>
      <p:cViewPr varScale="1">
        <p:scale>
          <a:sx n="85" d="100"/>
          <a:sy n="85" d="100"/>
        </p:scale>
        <p:origin x="564" y="5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varScale="1">
      <p:scale>
        <a:sx n="100" d="100"/>
        <a:sy n="100" d="100"/>
      </p:scale>
      <p:origin x="0" y="-15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43.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42.xml"/><Relationship Id="rId5" Type="http://schemas.openxmlformats.org/officeDocument/2006/relationships/slide" Target="slides/slide41.xml"/><Relationship Id="rId4"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3"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pPr>
              <a:defRPr/>
            </a:pPr>
            <a:fld id="{2C615792-B7D5-41CE-A968-FD95D47F2FDA}" type="slidenum">
              <a:rPr lang="en-US" altLang="en-US"/>
              <a:pPr>
                <a:defRPr/>
              </a:pPr>
              <a:t>‹#›</a:t>
            </a:fld>
            <a:endParaRPr lang="en-US" altLang="en-US"/>
          </a:p>
        </p:txBody>
      </p:sp>
    </p:spTree>
    <p:extLst>
      <p:ext uri="{BB962C8B-B14F-4D97-AF65-F5344CB8AC3E}">
        <p14:creationId xmlns:p14="http://schemas.microsoft.com/office/powerpoint/2010/main" val="1240185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Magnification" TargetMode="External"/><Relationship Id="rId13" Type="http://schemas.openxmlformats.org/officeDocument/2006/relationships/hyperlink" Target="http://en.wikipedia.org/wiki/Parabolic_mirror" TargetMode="External"/><Relationship Id="rId18" Type="http://schemas.openxmlformats.org/officeDocument/2006/relationships/hyperlink" Target="http://en.wikipedia.org/wiki/Schmidt_telescope" TargetMode="External"/><Relationship Id="rId3" Type="http://schemas.openxmlformats.org/officeDocument/2006/relationships/hyperlink" Target="http://en.wikipedia.org/wiki/Optics" TargetMode="External"/><Relationship Id="rId21" Type="http://schemas.openxmlformats.org/officeDocument/2006/relationships/hyperlink" Target="http://en.wikipedia.org/wiki/Curvature" TargetMode="External"/><Relationship Id="rId7" Type="http://schemas.openxmlformats.org/officeDocument/2006/relationships/hyperlink" Target="http://en.wikipedia.org/w/index.php?title=Point_sources&amp;action=edit" TargetMode="External"/><Relationship Id="rId12" Type="http://schemas.openxmlformats.org/officeDocument/2006/relationships/hyperlink" Target="http://en.wikipedia.org/wiki/Wavelength" TargetMode="External"/><Relationship Id="rId17" Type="http://schemas.openxmlformats.org/officeDocument/2006/relationships/hyperlink" Target="http://en.wikipedia.org/wiki/Coma_(cometary)" TargetMode="External"/><Relationship Id="rId2" Type="http://schemas.openxmlformats.org/officeDocument/2006/relationships/slide" Target="../slides/slide21.xml"/><Relationship Id="rId16" Type="http://schemas.openxmlformats.org/officeDocument/2006/relationships/hyperlink" Target="http://en.wikipedia.org/wiki/Spherical_aberration" TargetMode="External"/><Relationship Id="rId20" Type="http://schemas.openxmlformats.org/officeDocument/2006/relationships/hyperlink" Target="http://en.wikipedia.org/wiki/Ritchey-Chr%C3%A9tien_telescope" TargetMode="External"/><Relationship Id="rId1" Type="http://schemas.openxmlformats.org/officeDocument/2006/relationships/notesMaster" Target="../notesMasters/notesMaster1.xml"/><Relationship Id="rId6" Type="http://schemas.openxmlformats.org/officeDocument/2006/relationships/hyperlink" Target="http://en.wikipedia.org/wiki/Lens_(optics)" TargetMode="External"/><Relationship Id="rId11" Type="http://schemas.openxmlformats.org/officeDocument/2006/relationships/hyperlink" Target="http://en.wikipedia.org/w/index.php?title=Diffractive&amp;action=edit" TargetMode="External"/><Relationship Id="rId5" Type="http://schemas.openxmlformats.org/officeDocument/2006/relationships/hyperlink" Target="http://en.wikipedia.org/wiki/Aberration_in_optical_systems" TargetMode="External"/><Relationship Id="rId15" Type="http://schemas.openxmlformats.org/officeDocument/2006/relationships/hyperlink" Target="http://en.wikipedia.org/wiki/Spherical_mirror" TargetMode="External"/><Relationship Id="rId10" Type="http://schemas.openxmlformats.org/officeDocument/2006/relationships/hyperlink" Target="http://en.wikipedia.org/wiki/Refractive" TargetMode="External"/><Relationship Id="rId19" Type="http://schemas.openxmlformats.org/officeDocument/2006/relationships/hyperlink" Target="http://en.wikipedia.org/wiki/Maksutov_telescope" TargetMode="External"/><Relationship Id="rId4" Type="http://schemas.openxmlformats.org/officeDocument/2006/relationships/hyperlink" Target="http://en.wikipedia.org/wiki/Telescope" TargetMode="External"/><Relationship Id="rId9" Type="http://schemas.openxmlformats.org/officeDocument/2006/relationships/hyperlink" Target="http://en.wikipedia.org/wiki/Entrance_pupil" TargetMode="External"/><Relationship Id="rId14" Type="http://schemas.openxmlformats.org/officeDocument/2006/relationships/hyperlink" Target="http://en.wikipedia.org/wiki/Focal_point" TargetMode="External"/><Relationship Id="rId22" Type="http://schemas.openxmlformats.org/officeDocument/2006/relationships/hyperlink" Target="http://en.wikipedia.org/w/index.php?title=Aplanatic&amp;action=edit"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Dispersion_(optics)" TargetMode="External"/><Relationship Id="rId3" Type="http://schemas.openxmlformats.org/officeDocument/2006/relationships/hyperlink" Target="http://en.wikipedia.org/wiki/Optics" TargetMode="External"/><Relationship Id="rId7" Type="http://schemas.openxmlformats.org/officeDocument/2006/relationships/hyperlink" Target="http://en.wikipedia.org/wiki/Light"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Wavelength" TargetMode="External"/><Relationship Id="rId5" Type="http://schemas.openxmlformats.org/officeDocument/2006/relationships/hyperlink" Target="http://en.wikipedia.org/wiki/Refractive_index" TargetMode="External"/><Relationship Id="rId10" Type="http://schemas.openxmlformats.org/officeDocument/2006/relationships/hyperlink" Target="http://en.wikipedia.org/wiki/Photography" TargetMode="External"/><Relationship Id="rId4" Type="http://schemas.openxmlformats.org/officeDocument/2006/relationships/hyperlink" Target="http://en.wikipedia.org/wiki/Lens_(optics)" TargetMode="External"/><Relationship Id="rId9" Type="http://schemas.openxmlformats.org/officeDocument/2006/relationships/hyperlink" Target="http://en.wikipedia.org/wiki/Purple_fringing"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Dispersion_(optics)" TargetMode="External"/><Relationship Id="rId3" Type="http://schemas.openxmlformats.org/officeDocument/2006/relationships/hyperlink" Target="http://en.wikipedia.org/wiki/Optics" TargetMode="External"/><Relationship Id="rId7" Type="http://schemas.openxmlformats.org/officeDocument/2006/relationships/hyperlink" Target="http://en.wikipedia.org/wiki/Light"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en.wikipedia.org/wiki/Wavelength" TargetMode="External"/><Relationship Id="rId5" Type="http://schemas.openxmlformats.org/officeDocument/2006/relationships/hyperlink" Target="http://en.wikipedia.org/wiki/Refractive_index" TargetMode="External"/><Relationship Id="rId10" Type="http://schemas.openxmlformats.org/officeDocument/2006/relationships/hyperlink" Target="http://en.wikipedia.org/wiki/Photography" TargetMode="External"/><Relationship Id="rId4" Type="http://schemas.openxmlformats.org/officeDocument/2006/relationships/hyperlink" Target="http://en.wikipedia.org/wiki/Lens_(optics)" TargetMode="External"/><Relationship Id="rId9" Type="http://schemas.openxmlformats.org/officeDocument/2006/relationships/hyperlink" Target="http://en.wikipedia.org/wiki/Purple_fring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Image:Spherical-aberration-slice.jp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smtClean="0"/>
              <a:t>Interesting derivation:</a:t>
            </a:r>
          </a:p>
          <a:p>
            <a:r>
              <a:rPr lang="en-US" altLang="en-US" smtClean="0"/>
              <a:t>http://www.ita.uni-heidelberg.de/~dullemond/lectures/obsastro_2010/Chapter_Diffraction.pdf</a:t>
            </a:r>
          </a:p>
          <a:p>
            <a:endParaRPr lang="en-US" altLang="en-US" smtClean="0"/>
          </a:p>
        </p:txBody>
      </p:sp>
      <p:sp>
        <p:nvSpPr>
          <p:cNvPr id="583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68222E3-6160-489F-952B-CB3FFFB05EEA}"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3999914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5EA036-9AC6-43D2-B591-98844B4B2193}" type="slidenum">
              <a:rPr lang="en-US" altLang="en-US" smtClean="0"/>
              <a:pPr eaLnBrk="1" hangingPunct="1">
                <a:spcBef>
                  <a:spcPct val="0"/>
                </a:spcBef>
              </a:pPr>
              <a:t>21</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lnSpc>
                <a:spcPct val="90000"/>
              </a:lnSpc>
            </a:pPr>
            <a:r>
              <a:rPr lang="en-US" altLang="en-US" smtClean="0"/>
              <a:t>In </a:t>
            </a:r>
            <a:r>
              <a:rPr lang="en-US" altLang="en-US" smtClean="0">
                <a:hlinkClick r:id="rId3" tooltip="Optics"/>
              </a:rPr>
              <a:t>optics</a:t>
            </a:r>
            <a:r>
              <a:rPr lang="en-US" altLang="en-US" smtClean="0"/>
              <a:t> (especially </a:t>
            </a:r>
            <a:r>
              <a:rPr lang="en-US" altLang="en-US" smtClean="0">
                <a:hlinkClick r:id="rId4" tooltip="Telescope"/>
              </a:rPr>
              <a:t>telescopes</a:t>
            </a:r>
            <a:r>
              <a:rPr lang="en-US" altLang="en-US" smtClean="0"/>
              <a:t>), the </a:t>
            </a:r>
            <a:r>
              <a:rPr lang="en-US" altLang="en-US" b="1" smtClean="0"/>
              <a:t>coma</a:t>
            </a:r>
            <a:r>
              <a:rPr lang="en-US" altLang="en-US" smtClean="0"/>
              <a:t> (aka </a:t>
            </a:r>
            <a:r>
              <a:rPr lang="en-US" altLang="en-US" i="1" smtClean="0"/>
              <a:t>comatic aberration</a:t>
            </a:r>
            <a:r>
              <a:rPr lang="en-US" altLang="en-US" smtClean="0"/>
              <a:t>) in an optical system refers to </a:t>
            </a:r>
            <a:r>
              <a:rPr lang="en-US" altLang="en-US" smtClean="0">
                <a:hlinkClick r:id="rId5" tooltip="Aberration in optical systems"/>
              </a:rPr>
              <a:t>aberration</a:t>
            </a:r>
            <a:r>
              <a:rPr lang="en-US" altLang="en-US" smtClean="0"/>
              <a:t> inherent to certain optical designs or due to imperfection in the </a:t>
            </a:r>
            <a:r>
              <a:rPr lang="en-US" altLang="en-US" smtClean="0">
                <a:hlinkClick r:id="rId6" tooltip="Lens (optics)"/>
              </a:rPr>
              <a:t>lens</a:t>
            </a:r>
            <a:r>
              <a:rPr lang="en-US" altLang="en-US" smtClean="0"/>
              <a:t> or other components which results in off-axis </a:t>
            </a:r>
            <a:r>
              <a:rPr lang="en-US" altLang="en-US" smtClean="0">
                <a:hlinkClick r:id="rId7" tooltip="Point sources"/>
              </a:rPr>
              <a:t>point sources</a:t>
            </a:r>
            <a:r>
              <a:rPr lang="en-US" altLang="en-US" smtClean="0"/>
              <a:t> such as stars appearing distorted. Specifically, coma is defined as a variation in </a:t>
            </a:r>
            <a:r>
              <a:rPr lang="en-US" altLang="en-US" smtClean="0">
                <a:hlinkClick r:id="rId8" tooltip="Magnification"/>
              </a:rPr>
              <a:t>magnification</a:t>
            </a:r>
            <a:r>
              <a:rPr lang="en-US" altLang="en-US" smtClean="0"/>
              <a:t> over the </a:t>
            </a:r>
            <a:r>
              <a:rPr lang="en-US" altLang="en-US" smtClean="0">
                <a:hlinkClick r:id="rId9" tooltip="Entrance pupil"/>
              </a:rPr>
              <a:t>entrance pupil</a:t>
            </a:r>
            <a:r>
              <a:rPr lang="en-US" altLang="en-US" smtClean="0"/>
              <a:t>. In </a:t>
            </a:r>
            <a:r>
              <a:rPr lang="en-US" altLang="en-US" smtClean="0">
                <a:hlinkClick r:id="rId10" tooltip="Refractive"/>
              </a:rPr>
              <a:t>refractive</a:t>
            </a:r>
            <a:r>
              <a:rPr lang="en-US" altLang="en-US" smtClean="0"/>
              <a:t> or </a:t>
            </a:r>
            <a:r>
              <a:rPr lang="en-US" altLang="en-US" smtClean="0">
                <a:hlinkClick r:id="rId11" tooltip="Diffractive"/>
              </a:rPr>
              <a:t>diffractive</a:t>
            </a:r>
            <a:r>
              <a:rPr lang="en-US" altLang="en-US" smtClean="0"/>
              <a:t> optical systems, especially those imaging a wide spectral range, coma can be a function of </a:t>
            </a:r>
            <a:r>
              <a:rPr lang="en-US" altLang="en-US" smtClean="0">
                <a:hlinkClick r:id="rId12" tooltip="Wavelength"/>
              </a:rPr>
              <a:t>wavelength</a:t>
            </a:r>
            <a:r>
              <a:rPr lang="en-US" altLang="en-US" smtClean="0"/>
              <a:t>.</a:t>
            </a:r>
          </a:p>
          <a:p>
            <a:pPr eaLnBrk="1" hangingPunct="1">
              <a:lnSpc>
                <a:spcPct val="90000"/>
              </a:lnSpc>
            </a:pPr>
            <a:r>
              <a:rPr lang="en-US" altLang="en-US" smtClean="0"/>
              <a:t>Coma is an inherent property of telescopes using </a:t>
            </a:r>
            <a:r>
              <a:rPr lang="en-US" altLang="en-US" smtClean="0">
                <a:hlinkClick r:id="rId13" tooltip="Parabolic mirror"/>
              </a:rPr>
              <a:t>parabolic mirrors</a:t>
            </a:r>
            <a:r>
              <a:rPr lang="en-US" altLang="en-US" smtClean="0"/>
              <a:t>. Light from a point source (such as a star) in the center of the field is perfectly focused at the </a:t>
            </a:r>
            <a:r>
              <a:rPr lang="en-US" altLang="en-US" smtClean="0">
                <a:hlinkClick r:id="rId14" tooltip="Focal point"/>
              </a:rPr>
              <a:t>focal point</a:t>
            </a:r>
            <a:r>
              <a:rPr lang="en-US" altLang="en-US" smtClean="0"/>
              <a:t> of the mirror (unlike a </a:t>
            </a:r>
            <a:r>
              <a:rPr lang="en-US" altLang="en-US" smtClean="0">
                <a:hlinkClick r:id="rId15" tooltip="Spherical mirror"/>
              </a:rPr>
              <a:t>spherical mirror</a:t>
            </a:r>
            <a:r>
              <a:rPr lang="en-US" altLang="en-US" smtClean="0"/>
              <a:t>, where light from the outer part of the mirror focuses closer to the mirror than light from the center--</a:t>
            </a:r>
            <a:r>
              <a:rPr lang="en-US" altLang="en-US" smtClean="0">
                <a:hlinkClick r:id="rId16" tooltip="Spherical aberration"/>
              </a:rPr>
              <a:t>spherical aberration</a:t>
            </a:r>
            <a:r>
              <a:rPr lang="en-US" altLang="en-US" smtClean="0"/>
              <a:t>). However, when the light source is off-center (off-axis), the different parts of the mirror do not reflect the light to the same point. This results in a point of light that is not in the center of the field looking wedge-shaped. The further off-axis, the worse this effect is. This causes stars to appear to have a </a:t>
            </a:r>
            <a:r>
              <a:rPr lang="en-US" altLang="en-US" smtClean="0">
                <a:hlinkClick r:id="rId17" tooltip="Coma (cometary)"/>
              </a:rPr>
              <a:t>cometary coma</a:t>
            </a:r>
            <a:r>
              <a:rPr lang="en-US" altLang="en-US" smtClean="0"/>
              <a:t>, hence the name. Schemes to reduce spherical aberration without introducing coma include </a:t>
            </a:r>
            <a:r>
              <a:rPr lang="en-US" altLang="en-US" smtClean="0">
                <a:hlinkClick r:id="rId18" tooltip="Schmidt telescope"/>
              </a:rPr>
              <a:t>Schmidt</a:t>
            </a:r>
            <a:r>
              <a:rPr lang="en-US" altLang="en-US" smtClean="0"/>
              <a:t>, </a:t>
            </a:r>
            <a:r>
              <a:rPr lang="en-US" altLang="en-US" smtClean="0">
                <a:hlinkClick r:id="rId19" tooltip="Maksutov telescope"/>
              </a:rPr>
              <a:t>Maksutov</a:t>
            </a:r>
            <a:r>
              <a:rPr lang="en-US" altLang="en-US" smtClean="0"/>
              <a:t> and </a:t>
            </a:r>
            <a:r>
              <a:rPr lang="en-US" altLang="en-US" smtClean="0">
                <a:hlinkClick r:id="rId20" tooltip="Ritchey-Chrétien telescope"/>
              </a:rPr>
              <a:t>Ritchey-Chrétien</a:t>
            </a:r>
            <a:r>
              <a:rPr lang="en-US" altLang="en-US" smtClean="0"/>
              <a:t> optical systems.</a:t>
            </a:r>
          </a:p>
          <a:p>
            <a:pPr eaLnBrk="1" hangingPunct="1">
              <a:lnSpc>
                <a:spcPct val="90000"/>
              </a:lnSpc>
            </a:pPr>
            <a:r>
              <a:rPr lang="en-US" altLang="en-US" smtClean="0"/>
              <a:t>Coma of a single lens or a system of lenses can be minimised (and in some cases eliminated) by choosing the </a:t>
            </a:r>
            <a:r>
              <a:rPr lang="en-US" altLang="en-US" smtClean="0">
                <a:hlinkClick r:id="rId21" tooltip="Curvature"/>
              </a:rPr>
              <a:t>curvature</a:t>
            </a:r>
            <a:r>
              <a:rPr lang="en-US" altLang="en-US" smtClean="0"/>
              <a:t> of the lens surfaces to match the application. Lenses in which both spherical aberration and coma are minimised at a single wavelength are called </a:t>
            </a:r>
            <a:r>
              <a:rPr lang="en-US" altLang="en-US" i="1" smtClean="0"/>
              <a:t>bestform</a:t>
            </a:r>
            <a:r>
              <a:rPr lang="en-US" altLang="en-US" smtClean="0"/>
              <a:t> or </a:t>
            </a:r>
            <a:r>
              <a:rPr lang="en-US" altLang="en-US" smtClean="0">
                <a:hlinkClick r:id="rId22" tooltip="Aplanatic"/>
              </a:rPr>
              <a:t>aplanatic</a:t>
            </a:r>
            <a:r>
              <a:rPr lang="en-US" altLang="en-US" smtClean="0"/>
              <a:t> lenses.</a:t>
            </a:r>
          </a:p>
        </p:txBody>
      </p:sp>
    </p:spTree>
    <p:extLst>
      <p:ext uri="{BB962C8B-B14F-4D97-AF65-F5344CB8AC3E}">
        <p14:creationId xmlns:p14="http://schemas.microsoft.com/office/powerpoint/2010/main" val="203383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94120-E580-4CA2-9A98-D3406D44407E}" type="slidenum">
              <a:rPr lang="en-US" altLang="en-US" smtClean="0"/>
              <a:pPr eaLnBrk="1" hangingPunct="1">
                <a:spcBef>
                  <a:spcPct val="0"/>
                </a:spcBef>
              </a:pPr>
              <a:t>22</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In optics, astigmatism  is when an optical system has different foci for rays that propagate in two perpendicular planes. If an optical system with astigmatism is used to form an image of a cross, the vertical and horizontal lines will be in sharp focus at two different distances.</a:t>
            </a:r>
          </a:p>
        </p:txBody>
      </p:sp>
    </p:spTree>
    <p:extLst>
      <p:ext uri="{BB962C8B-B14F-4D97-AF65-F5344CB8AC3E}">
        <p14:creationId xmlns:p14="http://schemas.microsoft.com/office/powerpoint/2010/main" val="39708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665823-D5CD-4B6D-A38F-E4E0C3B0ABF1}" type="slidenum">
              <a:rPr lang="en-US" altLang="en-US" smtClean="0"/>
              <a:pPr eaLnBrk="1" hangingPunct="1">
                <a:spcBef>
                  <a:spcPct val="0"/>
                </a:spcBef>
              </a:pPr>
              <a:t>23</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Optics"/>
              </a:rPr>
              <a:t>optics</a:t>
            </a:r>
            <a:r>
              <a:rPr lang="en-US" altLang="en-US" smtClean="0"/>
              <a:t>, </a:t>
            </a:r>
            <a:r>
              <a:rPr lang="en-US" altLang="en-US" b="1" smtClean="0"/>
              <a:t>chromatic aberration</a:t>
            </a:r>
            <a:r>
              <a:rPr lang="en-US" altLang="en-US" smtClean="0"/>
              <a:t> is caused by a </a:t>
            </a:r>
            <a:r>
              <a:rPr lang="en-US" altLang="en-US" smtClean="0">
                <a:hlinkClick r:id="rId4" tooltip="Lens (optics)"/>
              </a:rPr>
              <a:t>lens</a:t>
            </a:r>
            <a:r>
              <a:rPr lang="en-US" altLang="en-US" smtClean="0"/>
              <a:t> having a different </a:t>
            </a:r>
            <a:r>
              <a:rPr lang="en-US" altLang="en-US" smtClean="0">
                <a:hlinkClick r:id="rId5" tooltip="Refractive index"/>
              </a:rPr>
              <a:t>refractive index</a:t>
            </a:r>
            <a:r>
              <a:rPr lang="en-US" altLang="en-US" smtClean="0"/>
              <a:t> for different </a:t>
            </a:r>
            <a:r>
              <a:rPr lang="en-US" altLang="en-US" smtClean="0">
                <a:hlinkClick r:id="rId6" tooltip="Wavelength"/>
              </a:rPr>
              <a:t>wavelengths</a:t>
            </a:r>
            <a:r>
              <a:rPr lang="en-US" altLang="en-US" smtClean="0"/>
              <a:t> of </a:t>
            </a:r>
            <a:r>
              <a:rPr lang="en-US" altLang="en-US" smtClean="0">
                <a:hlinkClick r:id="rId7" tooltip="Light"/>
              </a:rPr>
              <a:t>light</a:t>
            </a:r>
            <a:r>
              <a:rPr lang="en-US" altLang="en-US" smtClean="0"/>
              <a:t> (the </a:t>
            </a:r>
            <a:r>
              <a:rPr lang="en-US" altLang="en-US" smtClean="0">
                <a:hlinkClick r:id="rId8" tooltip="Dispersion (optics)"/>
              </a:rPr>
              <a:t>dispersion</a:t>
            </a:r>
            <a:r>
              <a:rPr lang="en-US" altLang="en-US" smtClean="0"/>
              <a:t> of the lens). The term "</a:t>
            </a:r>
            <a:r>
              <a:rPr lang="en-US" altLang="en-US" smtClean="0">
                <a:hlinkClick r:id="rId9" tooltip="Purple fringing"/>
              </a:rPr>
              <a:t>purple fringing</a:t>
            </a:r>
            <a:r>
              <a:rPr lang="en-US" altLang="en-US" smtClean="0"/>
              <a:t>" is commonly used in </a:t>
            </a:r>
            <a:r>
              <a:rPr lang="en-US" altLang="en-US" smtClean="0">
                <a:hlinkClick r:id="rId10" tooltip="Photography"/>
              </a:rPr>
              <a:t>photography</a:t>
            </a:r>
            <a:r>
              <a:rPr lang="en-US" altLang="en-US" smtClean="0"/>
              <a:t>, although not all purple fringing can be attributed to chromatic aberration.</a:t>
            </a:r>
          </a:p>
        </p:txBody>
      </p:sp>
    </p:spTree>
    <p:extLst>
      <p:ext uri="{BB962C8B-B14F-4D97-AF65-F5344CB8AC3E}">
        <p14:creationId xmlns:p14="http://schemas.microsoft.com/office/powerpoint/2010/main" val="357615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674303-33F6-46C3-BABF-6E16B66AF71E}" type="slidenum">
              <a:rPr lang="en-US" altLang="en-US" smtClean="0"/>
              <a:pPr eaLnBrk="1" hangingPunct="1">
                <a:spcBef>
                  <a:spcPct val="0"/>
                </a:spcBef>
              </a:pPr>
              <a:t>24</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In </a:t>
            </a:r>
            <a:r>
              <a:rPr lang="en-US" altLang="en-US" smtClean="0">
                <a:hlinkClick r:id="rId3" tooltip="Optics"/>
              </a:rPr>
              <a:t>optics</a:t>
            </a:r>
            <a:r>
              <a:rPr lang="en-US" altLang="en-US" smtClean="0"/>
              <a:t>, </a:t>
            </a:r>
            <a:r>
              <a:rPr lang="en-US" altLang="en-US" b="1" smtClean="0"/>
              <a:t>chromatic aberration</a:t>
            </a:r>
            <a:r>
              <a:rPr lang="en-US" altLang="en-US" smtClean="0"/>
              <a:t> is caused by a </a:t>
            </a:r>
            <a:r>
              <a:rPr lang="en-US" altLang="en-US" smtClean="0">
                <a:hlinkClick r:id="rId4" tooltip="Lens (optics)"/>
              </a:rPr>
              <a:t>lens</a:t>
            </a:r>
            <a:r>
              <a:rPr lang="en-US" altLang="en-US" smtClean="0"/>
              <a:t> having a different </a:t>
            </a:r>
            <a:r>
              <a:rPr lang="en-US" altLang="en-US" smtClean="0">
                <a:hlinkClick r:id="rId5" tooltip="Refractive index"/>
              </a:rPr>
              <a:t>refractive index</a:t>
            </a:r>
            <a:r>
              <a:rPr lang="en-US" altLang="en-US" smtClean="0"/>
              <a:t> for different </a:t>
            </a:r>
            <a:r>
              <a:rPr lang="en-US" altLang="en-US" smtClean="0">
                <a:hlinkClick r:id="rId6" tooltip="Wavelength"/>
              </a:rPr>
              <a:t>wavelengths</a:t>
            </a:r>
            <a:r>
              <a:rPr lang="en-US" altLang="en-US" smtClean="0"/>
              <a:t> of </a:t>
            </a:r>
            <a:r>
              <a:rPr lang="en-US" altLang="en-US" smtClean="0">
                <a:hlinkClick r:id="rId7" tooltip="Light"/>
              </a:rPr>
              <a:t>light</a:t>
            </a:r>
            <a:r>
              <a:rPr lang="en-US" altLang="en-US" smtClean="0"/>
              <a:t> (the </a:t>
            </a:r>
            <a:r>
              <a:rPr lang="en-US" altLang="en-US" smtClean="0">
                <a:hlinkClick r:id="rId8" tooltip="Dispersion (optics)"/>
              </a:rPr>
              <a:t>dispersion</a:t>
            </a:r>
            <a:r>
              <a:rPr lang="en-US" altLang="en-US" smtClean="0"/>
              <a:t> of the lens). The term "</a:t>
            </a:r>
            <a:r>
              <a:rPr lang="en-US" altLang="en-US" smtClean="0">
                <a:hlinkClick r:id="rId9" tooltip="Purple fringing"/>
              </a:rPr>
              <a:t>purple fringing</a:t>
            </a:r>
            <a:r>
              <a:rPr lang="en-US" altLang="en-US" smtClean="0"/>
              <a:t>" is commonly used in </a:t>
            </a:r>
            <a:r>
              <a:rPr lang="en-US" altLang="en-US" smtClean="0">
                <a:hlinkClick r:id="rId10" tooltip="Photography"/>
              </a:rPr>
              <a:t>photography</a:t>
            </a:r>
            <a:r>
              <a:rPr lang="en-US" altLang="en-US" smtClean="0"/>
              <a:t>, although not all purple fringing can be attributed to chromatic aberration.</a:t>
            </a:r>
          </a:p>
        </p:txBody>
      </p:sp>
    </p:spTree>
    <p:extLst>
      <p:ext uri="{BB962C8B-B14F-4D97-AF65-F5344CB8AC3E}">
        <p14:creationId xmlns:p14="http://schemas.microsoft.com/office/powerpoint/2010/main" val="380547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C14DF2-F5AD-440A-B95A-93CC9AB05E15}" type="slidenum">
              <a:rPr lang="en-US" altLang="en-US" smtClean="0"/>
              <a:pPr eaLnBrk="1" hangingPunct="1">
                <a:spcBef>
                  <a:spcPct val="0"/>
                </a:spcBef>
              </a:pPr>
              <a:t>28</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extLst>
      <p:ext uri="{BB962C8B-B14F-4D97-AF65-F5344CB8AC3E}">
        <p14:creationId xmlns:p14="http://schemas.microsoft.com/office/powerpoint/2010/main" val="2097306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FC636D-2A26-47BA-BDA2-E610EE575232}" type="slidenum">
              <a:rPr lang="en-US" altLang="en-US" smtClean="0"/>
              <a:pPr eaLnBrk="1" hangingPunct="1">
                <a:spcBef>
                  <a:spcPct val="0"/>
                </a:spcBef>
              </a:pPr>
              <a:t>29</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extLst>
      <p:ext uri="{BB962C8B-B14F-4D97-AF65-F5344CB8AC3E}">
        <p14:creationId xmlns:p14="http://schemas.microsoft.com/office/powerpoint/2010/main" val="1258858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E706974-B9B8-4666-97B0-D46755004B05}" type="slidenum">
              <a:rPr lang="en-US" altLang="en-US" smtClean="0"/>
              <a:pPr eaLnBrk="1" hangingPunct="1">
                <a:spcBef>
                  <a:spcPct val="0"/>
                </a:spcBef>
              </a:pPr>
              <a:t>30</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extLst>
      <p:ext uri="{BB962C8B-B14F-4D97-AF65-F5344CB8AC3E}">
        <p14:creationId xmlns:p14="http://schemas.microsoft.com/office/powerpoint/2010/main" val="2720861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95825B-AF71-4761-A040-11F114B3D913}" type="slidenum">
              <a:rPr lang="en-US" altLang="en-US" smtClean="0"/>
              <a:pPr eaLnBrk="1" hangingPunct="1">
                <a:spcBef>
                  <a:spcPct val="0"/>
                </a:spcBef>
              </a:pPr>
              <a:t>31</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extLst>
      <p:ext uri="{BB962C8B-B14F-4D97-AF65-F5344CB8AC3E}">
        <p14:creationId xmlns:p14="http://schemas.microsoft.com/office/powerpoint/2010/main" val="1684413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033099D-FE47-42CE-83C5-F40AB5E0918C}" type="slidenum">
              <a:rPr lang="en-US" altLang="en-US" smtClean="0"/>
              <a:pPr eaLnBrk="1" hangingPunct="1">
                <a:spcBef>
                  <a:spcPct val="0"/>
                </a:spcBef>
              </a:pPr>
              <a:t>32</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extLst>
      <p:ext uri="{BB962C8B-B14F-4D97-AF65-F5344CB8AC3E}">
        <p14:creationId xmlns:p14="http://schemas.microsoft.com/office/powerpoint/2010/main" val="41403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6658561-223C-4230-AA59-BED3098404D7}" type="slidenum">
              <a:rPr lang="en-US" altLang="en-US" smtClean="0"/>
              <a:pPr eaLnBrk="1" hangingPunct="1">
                <a:spcBef>
                  <a:spcPct val="0"/>
                </a:spcBef>
              </a:pPr>
              <a:t>33</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This section deals with software simulation. The turbulence effect can be simulated by degrading the entrance wavefront, and computing the star shape or PSF built by the telescope+wavefront. Zernikes polynoms have been used for this simulation. As shown hereafter, wavefront is the right circular shape (figure 6), the variation of image intensity within this disk shows (in Z) the wavefront phase shifts.</a:t>
            </a:r>
          </a:p>
          <a:p>
            <a:pPr eaLnBrk="1" hangingPunct="1"/>
            <a:r>
              <a:rPr lang="en-US" altLang="en-US" smtClean="0"/>
              <a:t>Very nice PSF can be calculated according the wavefront, provinding strhel ratios and L/... wavefront errors (ptv and rms)</a:t>
            </a:r>
          </a:p>
          <a:p>
            <a:pPr eaLnBrk="1" hangingPunct="1"/>
            <a:r>
              <a:rPr lang="en-US" altLang="en-US" smtClean="0"/>
              <a:t>This demonstrates quickly that Lambda/30 PTV mirrors are not really usefull (!) Lambda/5-10 ptv mirrors are good enough, and more likely, the telescope will never see calm an quiet turbulence conditions to be able to notice a difference between a L/4 and L/30 mirror.</a:t>
            </a:r>
            <a:br>
              <a:rPr lang="en-US" altLang="en-US" smtClean="0"/>
            </a:br>
            <a:endParaRPr lang="en-US" altLang="en-US" smtClean="0"/>
          </a:p>
        </p:txBody>
      </p:sp>
    </p:spTree>
    <p:extLst>
      <p:ext uri="{BB962C8B-B14F-4D97-AF65-F5344CB8AC3E}">
        <p14:creationId xmlns:p14="http://schemas.microsoft.com/office/powerpoint/2010/main" val="12594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9E5EC1-9D44-4D27-88DB-72CACF74FE8B}" type="slidenum">
              <a:rPr lang="en-US" altLang="en-US" smtClean="0"/>
              <a:pPr eaLnBrk="1" hangingPunct="1">
                <a:spcBef>
                  <a:spcPct val="0"/>
                </a:spcBef>
              </a:pPr>
              <a:t>12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62277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D7856D-97E0-4B69-949C-8DBEFBA53FC4}" type="slidenum">
              <a:rPr lang="en-US" altLang="en-US" smtClean="0"/>
              <a:pPr eaLnBrk="1" hangingPunct="1">
                <a:spcBef>
                  <a:spcPct val="0"/>
                </a:spcBef>
              </a:pPr>
              <a:t>34</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b="1" dirty="0" smtClean="0"/>
              <a:t>	</a:t>
            </a:r>
          </a:p>
        </p:txBody>
      </p:sp>
    </p:spTree>
    <p:extLst>
      <p:ext uri="{BB962C8B-B14F-4D97-AF65-F5344CB8AC3E}">
        <p14:creationId xmlns:p14="http://schemas.microsoft.com/office/powerpoint/2010/main" val="2005020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B6DB1E-B3D7-4AD3-B713-1A906EA416D2}" type="slidenum">
              <a:rPr lang="en-US" altLang="en-US" smtClean="0"/>
              <a:pPr eaLnBrk="1" hangingPunct="1">
                <a:spcBef>
                  <a:spcPct val="0"/>
                </a:spcBef>
              </a:pPr>
              <a:t>35</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357325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B6DB1E-B3D7-4AD3-B713-1A906EA416D2}" type="slidenum">
              <a:rPr lang="en-US" altLang="en-US" smtClean="0"/>
              <a:pPr eaLnBrk="1" hangingPunct="1">
                <a:spcBef>
                  <a:spcPct val="0"/>
                </a:spcBef>
              </a:pPr>
              <a:t>36</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4027263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B6DB1E-B3D7-4AD3-B713-1A906EA416D2}" type="slidenum">
              <a:rPr lang="en-US" altLang="en-US" smtClean="0"/>
              <a:pPr eaLnBrk="1" hangingPunct="1">
                <a:spcBef>
                  <a:spcPct val="0"/>
                </a:spcBef>
              </a:pPr>
              <a:t>37</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2658763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6B6DB1E-B3D7-4AD3-B713-1A906EA416D2}" type="slidenum">
              <a:rPr lang="en-US" altLang="en-US" smtClean="0"/>
              <a:pPr eaLnBrk="1" hangingPunct="1">
                <a:spcBef>
                  <a:spcPct val="0"/>
                </a:spcBef>
              </a:pPr>
              <a:t>38</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b="1" dirty="0" smtClean="0"/>
          </a:p>
        </p:txBody>
      </p:sp>
    </p:spTree>
    <p:extLst>
      <p:ext uri="{BB962C8B-B14F-4D97-AF65-F5344CB8AC3E}">
        <p14:creationId xmlns:p14="http://schemas.microsoft.com/office/powerpoint/2010/main" val="1167430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01B0F4-3042-4621-8A3A-9EC86AB13045}" type="slidenum">
              <a:rPr lang="en-US" altLang="en-US" smtClean="0"/>
              <a:pPr eaLnBrk="1" hangingPunct="1">
                <a:spcBef>
                  <a:spcPct val="0"/>
                </a:spcBef>
              </a:pPr>
              <a:t>13</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3868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62F672-1ED4-4C8A-B1A1-FF0E3E7FF45E}" type="slidenum">
              <a:rPr lang="en-US" altLang="en-US" smtClean="0"/>
              <a:pPr eaLnBrk="1" hangingPunct="1">
                <a:spcBef>
                  <a:spcPct val="0"/>
                </a:spcBef>
              </a:pPr>
              <a:t>14</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0412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997718-EEEA-48A9-9036-6C9FE5073943}" type="slidenum">
              <a:rPr lang="en-US" altLang="en-US" smtClean="0"/>
              <a:pPr eaLnBrk="1" hangingPunct="1">
                <a:spcBef>
                  <a:spcPct val="0"/>
                </a:spcBef>
              </a:pPr>
              <a:t>16</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4274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91306D1-36F6-469B-9EFC-18D4487DC6B2}" type="slidenum">
              <a:rPr lang="en-US" altLang="en-US" smtClean="0"/>
              <a:pPr eaLnBrk="1" hangingPunct="1">
                <a:spcBef>
                  <a:spcPct val="0"/>
                </a:spcBef>
              </a:pPr>
              <a:t>17</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Conceptual ray diagrams of ideal and spherically aberrated lenses. A perfect lens (top) focuses all incoming rays to a single point on the optic axis, but a real lens with spherical surfaces (bottom) focuses different rays to different points along the optic axis, depending on the radial position of each incoming ray.</a:t>
            </a:r>
          </a:p>
          <a:p>
            <a:pPr eaLnBrk="1" hangingPunct="1"/>
            <a:endParaRPr lang="en-US" altLang="en-US" smtClean="0"/>
          </a:p>
          <a:p>
            <a:pPr eaLnBrk="1" hangingPunct="1"/>
            <a:r>
              <a:rPr lang="en-US" altLang="en-US" smtClean="0"/>
              <a:t>A simulation of spherical aberration in an optical system with a circular, unobstructed aperture admitting a monochromatic point source. The top row is over-corrected (half a wavelength), the middle row is perfectly corrected, and the bottom row is under-corrected (half a wavelength). Going left to right, one moves from being inside focus to outside focus. The middle column is perfectly focused. Also note the equivalence of inside-focus over-correction to outside-focus under-correction. See the corresponding </a:t>
            </a:r>
            <a:r>
              <a:rPr lang="en-US" altLang="en-US" smtClean="0">
                <a:hlinkClick r:id="rId3" tooltip="Image:Spherical-aberration-slice.jpg"/>
              </a:rPr>
              <a:t>longitudinal sections</a:t>
            </a:r>
            <a:r>
              <a:rPr lang="en-US" altLang="en-US" smtClean="0"/>
              <a:t>.</a:t>
            </a:r>
          </a:p>
        </p:txBody>
      </p:sp>
    </p:spTree>
    <p:extLst>
      <p:ext uri="{BB962C8B-B14F-4D97-AF65-F5344CB8AC3E}">
        <p14:creationId xmlns:p14="http://schemas.microsoft.com/office/powerpoint/2010/main" val="4083364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EF2420-24B4-406E-B8AE-EA30F4AF2AEE}" type="slidenum">
              <a:rPr lang="en-US" altLang="en-US" smtClean="0"/>
              <a:pPr eaLnBrk="1" hangingPunct="1">
                <a:spcBef>
                  <a:spcPct val="0"/>
                </a:spcBef>
              </a:pPr>
              <a:t>18</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Spherical mirrors are inexpensive to make because they can be polished with a simple rotary tool. To correct for spherical aberration, it is relatively inexpensive to add a corrector plate.</a:t>
            </a:r>
          </a:p>
        </p:txBody>
      </p:sp>
    </p:spTree>
    <p:extLst>
      <p:ext uri="{BB962C8B-B14F-4D97-AF65-F5344CB8AC3E}">
        <p14:creationId xmlns:p14="http://schemas.microsoft.com/office/powerpoint/2010/main" val="316960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82E4F98-E83A-451E-8901-2A4023290765}" type="slidenum">
              <a:rPr lang="en-US" altLang="en-US" smtClean="0"/>
              <a:pPr eaLnBrk="1" hangingPunct="1">
                <a:spcBef>
                  <a:spcPct val="0"/>
                </a:spcBef>
              </a:pPr>
              <a:t>19</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8314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566CCC-0C58-4B03-B000-53C948057B29}" type="slidenum">
              <a:rPr lang="en-US" altLang="en-US" smtClean="0"/>
              <a:pPr eaLnBrk="1" hangingPunct="1">
                <a:spcBef>
                  <a:spcPct val="0"/>
                </a:spcBef>
              </a:pPr>
              <a:t>20</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OAP1 produces an image of the pupil at the DM. OAP2 focuses the beam onto the science and WFS cameras.</a:t>
            </a:r>
          </a:p>
          <a:p>
            <a:pPr eaLnBrk="1" hangingPunct="1"/>
            <a:endParaRPr lang="en-US" altLang="en-US" smtClean="0"/>
          </a:p>
        </p:txBody>
      </p:sp>
    </p:spTree>
    <p:extLst>
      <p:ext uri="{BB962C8B-B14F-4D97-AF65-F5344CB8AC3E}">
        <p14:creationId xmlns:p14="http://schemas.microsoft.com/office/powerpoint/2010/main" val="444729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a:prstGeom prst="rect">
            <a:avLst/>
          </a:prstGeo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a:prstGeom prst="rect">
            <a:avLst/>
          </a:prstGeo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a:prstGeom prst="rect">
            <a:avLst/>
          </a:prstGeom>
        </p:spPr>
        <p:txBody>
          <a:bodyPr/>
          <a:lstStyle>
            <a:lvl1pPr>
              <a:defRPr baseline="0">
                <a:solidFill>
                  <a:schemeClr val="tx2"/>
                </a:solidFill>
              </a:defRPr>
            </a:lvl1pPr>
          </a:lstStyle>
          <a:p>
            <a:pPr>
              <a:defRPr/>
            </a:pPr>
            <a:fld id="{6D469CA5-016B-49CF-A911-B58B6A64B22E}" type="slidenum">
              <a:rPr lang="en-US" altLang="en-US" smtClean="0"/>
              <a:pPr>
                <a:defRPr/>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13514633"/>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Tree>
    <p:extLst>
      <p:ext uri="{BB962C8B-B14F-4D97-AF65-F5344CB8AC3E}">
        <p14:creationId xmlns:p14="http://schemas.microsoft.com/office/powerpoint/2010/main" val="1710488264"/>
      </p:ext>
    </p:extLst>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7560" cy="1828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3"/>
          <p:cNvSpPr>
            <a:spLocks noGrp="1"/>
          </p:cNvSpPr>
          <p:nvPr>
            <p:ph sz="half" idx="13"/>
          </p:nvPr>
        </p:nvSpPr>
        <p:spPr>
          <a:xfrm>
            <a:off x="4894052" y="4114800"/>
            <a:ext cx="3337560" cy="1828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6649366"/>
      </p:ext>
    </p:extLst>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042987" y="6453386"/>
            <a:ext cx="903429" cy="404614"/>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170173" y="6453386"/>
            <a:ext cx="4710623" cy="404614"/>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7104552" y="6453386"/>
            <a:ext cx="1197219" cy="404614"/>
          </a:xfrm>
          <a:prstGeom prst="rect">
            <a:avLst/>
          </a:prstGeom>
        </p:spPr>
        <p:txBody>
          <a:bodyPr/>
          <a:lstStyle/>
          <a:p>
            <a:pPr>
              <a:defRPr/>
            </a:pPr>
            <a:fld id="{A82B4225-522D-4B0B-9422-305588B0E6B8}" type="slidenum">
              <a:rPr lang="en-US" altLang="en-US" smtClean="0"/>
              <a:pPr>
                <a:defRPr/>
              </a:pPr>
              <a:t>‹#›</a:t>
            </a:fld>
            <a:endParaRPr lang="en-US" altLang="en-US"/>
          </a:p>
        </p:txBody>
      </p:sp>
      <p:sp>
        <p:nvSpPr>
          <p:cNvPr id="8" name="Content Placeholder 2"/>
          <p:cNvSpPr>
            <a:spLocks noGrp="1"/>
          </p:cNvSpPr>
          <p:nvPr>
            <p:ph sz="half" idx="13"/>
          </p:nvPr>
        </p:nvSpPr>
        <p:spPr>
          <a:xfrm>
            <a:off x="1033272" y="4114800"/>
            <a:ext cx="7205472" cy="1828800"/>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8104250"/>
      </p:ext>
    </p:extLst>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042987" y="6453386"/>
            <a:ext cx="903429" cy="404614"/>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170173" y="6453386"/>
            <a:ext cx="4710623" cy="404614"/>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194811911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4610431-892D-4A94-8C08-CB25A63EF695}" type="slidenum">
              <a:rPr lang="en-US" altLang="en-US" smtClean="0"/>
              <a:pPr>
                <a:defRPr/>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35910235"/>
      </p:ext>
    </p:extLst>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73152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8700" y="1527048"/>
            <a:ext cx="7200900" cy="487375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9"/>
          <p:cNvSpPr>
            <a:spLocks noGrp="1"/>
          </p:cNvSpPr>
          <p:nvPr>
            <p:ph type="dt" sz="half" idx="2"/>
          </p:nvPr>
        </p:nvSpPr>
        <p:spPr>
          <a:xfrm>
            <a:off x="628650" y="6492875"/>
            <a:ext cx="2057400" cy="365125"/>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11" name="Footer Placeholder 10"/>
          <p:cNvSpPr>
            <a:spLocks noGrp="1"/>
          </p:cNvSpPr>
          <p:nvPr>
            <p:ph type="ftr" sz="quarter" idx="3"/>
          </p:nvPr>
        </p:nvSpPr>
        <p:spPr>
          <a:xfrm>
            <a:off x="3028950" y="6492875"/>
            <a:ext cx="30861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14" name="Slide Number Placeholder 13"/>
          <p:cNvSpPr>
            <a:spLocks noGrp="1"/>
          </p:cNvSpPr>
          <p:nvPr>
            <p:ph type="sldNum" sz="quarter" idx="4"/>
          </p:nvPr>
        </p:nvSpPr>
        <p:spPr>
          <a:xfrm>
            <a:off x="6457950" y="6492875"/>
            <a:ext cx="2057400" cy="365125"/>
          </a:xfrm>
          <a:prstGeom prst="rect">
            <a:avLst/>
          </a:prstGeom>
        </p:spPr>
        <p:txBody>
          <a:bodyPr vert="horz" lIns="91440" tIns="45720" rIns="91440" bIns="45720" rtlCol="0" anchor="ctr"/>
          <a:lstStyle>
            <a:lvl1pPr algn="r">
              <a:defRPr sz="1200">
                <a:solidFill>
                  <a:schemeClr val="tx1"/>
                </a:solidFill>
              </a:defRPr>
            </a:lvl1pPr>
          </a:lstStyle>
          <a:p>
            <a:fld id="{82E219CA-3D0F-48C9-BCCC-68B48046768B}" type="slidenum">
              <a:rPr lang="en-US" smtClean="0"/>
              <a:pPr/>
              <a:t>‹#›</a:t>
            </a:fld>
            <a:endParaRPr lang="en-US"/>
          </a:p>
        </p:txBody>
      </p:sp>
    </p:spTree>
    <p:extLst>
      <p:ext uri="{BB962C8B-B14F-4D97-AF65-F5344CB8AC3E}">
        <p14:creationId xmlns:p14="http://schemas.microsoft.com/office/powerpoint/2010/main" val="2754208014"/>
      </p:ext>
    </p:extLst>
  </p:cSld>
  <p:clrMap bg1="lt1" tx1="dk1" bg2="lt2" tx2="dk2" accent1="accent1" accent2="accent2" accent3="accent3" accent4="accent4" accent5="accent5" accent6="accent6" hlink="hlink" folHlink="folHlink"/>
  <p:sldLayoutIdLst>
    <p:sldLayoutId id="2147484027" r:id="rId1"/>
    <p:sldLayoutId id="2147484030" r:id="rId2"/>
    <p:sldLayoutId id="2147484038" r:id="rId3"/>
    <p:sldLayoutId id="2147484034" r:id="rId4"/>
    <p:sldLayoutId id="2147484035" r:id="rId5"/>
    <p:sldLayoutId id="2147484040" r:id="rId6"/>
  </p:sldLayoutIdLst>
  <p:transition>
    <p:fade thruBlk="1"/>
  </p:transition>
  <p:timing>
    <p:tnLst>
      <p:par>
        <p:cTn id="1" dur="indefinite" restart="never" nodeType="tmRoot"/>
      </p:par>
    </p:tnLst>
  </p:timing>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upload.wikimedia.org/wikipedia/en/7/75/Lens-coma.pn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en/4/47/Lens6a.sv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hyperlink" Target="http://upload.wikimedia.org/wikipedia/en/0/0e/Lens6b.svg"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1.png"/><Relationship Id="rId4" Type="http://schemas.openxmlformats.org/officeDocument/2006/relationships/image" Target="../media/image50.w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6"/>
          <p:cNvSpPr>
            <a:spLocks noGrp="1" noChangeArrowheads="1"/>
          </p:cNvSpPr>
          <p:nvPr>
            <p:ph type="ctrTitle"/>
          </p:nvPr>
        </p:nvSpPr>
        <p:spPr>
          <a:noFill/>
        </p:spPr>
        <p:txBody>
          <a:bodyPr/>
          <a:lstStyle/>
          <a:p>
            <a:pPr eaLnBrk="1" hangingPunct="1"/>
            <a:r>
              <a:rPr lang="en-US" altLang="en-US"/>
              <a:t>University Astronomy</a:t>
            </a:r>
            <a:endParaRPr lang="en-US" altLang="en-US" smtClean="0"/>
          </a:p>
        </p:txBody>
      </p:sp>
      <p:sp>
        <p:nvSpPr>
          <p:cNvPr id="2052" name="Rectangle 7"/>
          <p:cNvSpPr>
            <a:spLocks noGrp="1" noChangeArrowheads="1"/>
          </p:cNvSpPr>
          <p:nvPr>
            <p:ph type="subTitle" idx="1"/>
          </p:nvPr>
        </p:nvSpPr>
        <p:spPr>
          <a:noFill/>
        </p:spPr>
        <p:txBody>
          <a:bodyPr/>
          <a:lstStyle/>
          <a:p>
            <a:pPr eaLnBrk="1" hangingPunct="1"/>
            <a:r>
              <a:rPr lang="en-US" altLang="en-US" dirty="0" smtClean="0"/>
              <a:t>Professor Don Figer</a:t>
            </a:r>
          </a:p>
          <a:p>
            <a:pPr eaLnBrk="1" hangingPunct="1"/>
            <a:r>
              <a:rPr lang="en-US" altLang="en-US" smtClean="0"/>
              <a:t>Imaging</a:t>
            </a:r>
            <a:endParaRPr lang="en-US" altLang="en-US" dirty="0" smtClean="0"/>
          </a:p>
        </p:txBody>
      </p:sp>
      <p:sp>
        <p:nvSpPr>
          <p:cNvPr id="2" name="Slide Number Placeholder 1"/>
          <p:cNvSpPr>
            <a:spLocks noGrp="1"/>
          </p:cNvSpPr>
          <p:nvPr>
            <p:ph type="sldNum" sz="quarter" idx="12"/>
          </p:nvPr>
        </p:nvSpPr>
        <p:spPr/>
        <p:txBody>
          <a:bodyPr/>
          <a:lstStyle/>
          <a:p>
            <a:pPr>
              <a:defRPr/>
            </a:pPr>
            <a:fld id="{6D469CA5-016B-49CF-A911-B58B6A64B22E}" type="slidenum">
              <a:rPr lang="en-US" altLang="en-US" smtClean="0"/>
              <a:pPr>
                <a:defRPr/>
              </a:pPr>
              <a:t>1</a:t>
            </a:fld>
            <a:endParaRPr lang="en-US" altLang="en-US"/>
          </a:p>
        </p:txBody>
      </p:sp>
    </p:spTree>
    <p:extLst>
      <p:ext uri="{BB962C8B-B14F-4D97-AF65-F5344CB8AC3E}">
        <p14:creationId xmlns:p14="http://schemas.microsoft.com/office/powerpoint/2010/main" val="3703716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p:txBody>
          <a:bodyPr>
            <a:normAutofit fontScale="90000"/>
          </a:bodyPr>
          <a:lstStyle/>
          <a:p>
            <a:pPr eaLnBrk="1" hangingPunct="1"/>
            <a:r>
              <a:rPr lang="en-US" altLang="en-US" smtClean="0"/>
              <a:t>Spatial Resolution and Sampling</a:t>
            </a:r>
          </a:p>
        </p:txBody>
      </p:sp>
      <p:pic>
        <p:nvPicPr>
          <p:cNvPr id="1126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28700" y="2326761"/>
            <a:ext cx="7200900" cy="349987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79815906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optical design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1291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20"/>
          <p:cNvSpPr>
            <a:spLocks noGrp="1" noChangeArrowheads="1"/>
          </p:cNvSpPr>
          <p:nvPr>
            <p:ph type="title"/>
          </p:nvPr>
        </p:nvSpPr>
        <p:spPr/>
        <p:txBody>
          <a:bodyPr/>
          <a:lstStyle/>
          <a:p>
            <a:r>
              <a:rPr lang="en-US" altLang="en-US" smtClean="0"/>
              <a:t>Optical System Design</a:t>
            </a:r>
          </a:p>
        </p:txBody>
      </p:sp>
      <p:pic>
        <p:nvPicPr>
          <p:cNvPr id="6" name="Content Placeholder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28700" y="1668489"/>
            <a:ext cx="7200900" cy="4590996"/>
          </a:xfrm>
        </p:spPr>
      </p:pic>
    </p:spTree>
    <p:extLst>
      <p:ext uri="{BB962C8B-B14F-4D97-AF65-F5344CB8AC3E}">
        <p14:creationId xmlns:p14="http://schemas.microsoft.com/office/powerpoint/2010/main" val="24702761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5" name="Rectangle 20"/>
          <p:cNvSpPr>
            <a:spLocks noGrp="1" noChangeArrowheads="1"/>
          </p:cNvSpPr>
          <p:nvPr>
            <p:ph type="title"/>
          </p:nvPr>
        </p:nvSpPr>
        <p:spPr/>
        <p:txBody>
          <a:bodyPr/>
          <a:lstStyle/>
          <a:p>
            <a:r>
              <a:rPr lang="en-US" altLang="en-US" smtClean="0"/>
              <a:t>Optical System Design</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28700" y="1712058"/>
            <a:ext cx="7200900" cy="4503859"/>
          </a:xfrm>
        </p:spPr>
      </p:pic>
    </p:spTree>
    <p:extLst>
      <p:ext uri="{BB962C8B-B14F-4D97-AF65-F5344CB8AC3E}">
        <p14:creationId xmlns:p14="http://schemas.microsoft.com/office/powerpoint/2010/main" val="374198088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Rectangle 20"/>
          <p:cNvSpPr>
            <a:spLocks noGrp="1" noChangeArrowheads="1"/>
          </p:cNvSpPr>
          <p:nvPr>
            <p:ph type="title"/>
          </p:nvPr>
        </p:nvSpPr>
        <p:spPr/>
        <p:txBody>
          <a:bodyPr/>
          <a:lstStyle/>
          <a:p>
            <a:r>
              <a:rPr lang="en-US" altLang="en-US" smtClean="0"/>
              <a:t>Optical System Design</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28700" y="2013339"/>
            <a:ext cx="7200900" cy="3901296"/>
          </a:xfrm>
        </p:spPr>
      </p:pic>
    </p:spTree>
    <p:extLst>
      <p:ext uri="{BB962C8B-B14F-4D97-AF65-F5344CB8AC3E}">
        <p14:creationId xmlns:p14="http://schemas.microsoft.com/office/powerpoint/2010/main" val="31666654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optical </a:t>
            </a:r>
            <a:r>
              <a:rPr lang="en-US" dirty="0" err="1" smtClean="0"/>
              <a:t>abberations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4291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0"/>
          <p:cNvSpPr>
            <a:spLocks noGrp="1" noChangeArrowheads="1"/>
          </p:cNvSpPr>
          <p:nvPr>
            <p:ph type="title"/>
          </p:nvPr>
        </p:nvSpPr>
        <p:spPr/>
        <p:txBody>
          <a:bodyPr/>
          <a:lstStyle/>
          <a:p>
            <a:r>
              <a:rPr lang="en-US" altLang="en-US" smtClean="0"/>
              <a:t>Optical Design Aberrations</a:t>
            </a:r>
          </a:p>
        </p:txBody>
      </p:sp>
      <p:sp>
        <p:nvSpPr>
          <p:cNvPr id="15364" name="Rectangle 21"/>
          <p:cNvSpPr>
            <a:spLocks noGrp="1" noChangeArrowheads="1"/>
          </p:cNvSpPr>
          <p:nvPr>
            <p:ph idx="1"/>
          </p:nvPr>
        </p:nvSpPr>
        <p:spPr/>
        <p:txBody>
          <a:bodyPr/>
          <a:lstStyle/>
          <a:p>
            <a:r>
              <a:rPr lang="en-US" altLang="en-US" dirty="0" smtClean="0"/>
              <a:t>primary aberrations</a:t>
            </a:r>
          </a:p>
          <a:p>
            <a:pPr lvl="1"/>
            <a:r>
              <a:rPr lang="en-US" altLang="en-US" dirty="0" smtClean="0"/>
              <a:t>spherical (original HST)</a:t>
            </a:r>
          </a:p>
          <a:p>
            <a:pPr lvl="1"/>
            <a:r>
              <a:rPr lang="en-US" altLang="en-US" dirty="0" smtClean="0"/>
              <a:t>coma</a:t>
            </a:r>
          </a:p>
          <a:p>
            <a:pPr lvl="1"/>
            <a:r>
              <a:rPr lang="en-US" altLang="en-US" dirty="0" smtClean="0"/>
              <a:t>astigmatism</a:t>
            </a:r>
          </a:p>
          <a:p>
            <a:pPr lvl="1"/>
            <a:r>
              <a:rPr lang="en-US" altLang="en-US" dirty="0" smtClean="0"/>
              <a:t>chromatic</a:t>
            </a:r>
          </a:p>
          <a:p>
            <a:r>
              <a:rPr lang="en-US" altLang="en-US" dirty="0" smtClean="0"/>
              <a:t>other aberrations (that do not affect resolution)</a:t>
            </a:r>
          </a:p>
          <a:p>
            <a:pPr lvl="1"/>
            <a:r>
              <a:rPr lang="en-US" altLang="en-US" dirty="0" smtClean="0"/>
              <a:t>distortion</a:t>
            </a:r>
          </a:p>
          <a:p>
            <a:pPr lvl="1"/>
            <a:r>
              <a:rPr lang="en-US" altLang="en-US" dirty="0" smtClean="0"/>
              <a:t>anamorphic magnification</a:t>
            </a:r>
          </a:p>
        </p:txBody>
      </p:sp>
    </p:spTree>
    <p:extLst>
      <p:ext uri="{BB962C8B-B14F-4D97-AF65-F5344CB8AC3E}">
        <p14:creationId xmlns:p14="http://schemas.microsoft.com/office/powerpoint/2010/main" val="348035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normAutofit fontScale="90000"/>
          </a:bodyPr>
          <a:lstStyle/>
          <a:p>
            <a:r>
              <a:rPr lang="en-US" altLang="en-US" smtClean="0"/>
              <a:t>Optical Design Aberrations: Spherical</a:t>
            </a:r>
          </a:p>
        </p:txBody>
      </p:sp>
      <p:pic>
        <p:nvPicPr>
          <p:cNvPr id="6" name="Content Placeholder 5"/>
          <p:cNvPicPr>
            <a:picLocks noGrp="1" noChangeAspect="1"/>
          </p:cNvPicPr>
          <p:nvPr>
            <p:ph sz="half" idx="1"/>
          </p:nvPr>
        </p:nvPicPr>
        <p:blipFill>
          <a:blip r:embed="rId3"/>
          <a:stretch>
            <a:fillRect/>
          </a:stretch>
        </p:blipFill>
        <p:spPr>
          <a:xfrm>
            <a:off x="2741009" y="2286000"/>
            <a:ext cx="3781044" cy="1828800"/>
          </a:xfrm>
        </p:spPr>
      </p:pic>
      <p:pic>
        <p:nvPicPr>
          <p:cNvPr id="7" name="Content Placeholder 6"/>
          <p:cNvPicPr>
            <a:picLocks noGrp="1" noChangeAspect="1"/>
          </p:cNvPicPr>
          <p:nvPr>
            <p:ph sz="half" idx="13"/>
          </p:nvPr>
        </p:nvPicPr>
        <p:blipFill>
          <a:blip r:embed="rId4"/>
          <a:stretch>
            <a:fillRect/>
          </a:stretch>
        </p:blipFill>
        <p:spPr>
          <a:xfrm>
            <a:off x="2140468" y="4114800"/>
            <a:ext cx="4991651" cy="1828800"/>
          </a:xfrm>
        </p:spPr>
      </p:pic>
      <p:sp>
        <p:nvSpPr>
          <p:cNvPr id="8" name="Slide Number Placeholder 7"/>
          <p:cNvSpPr>
            <a:spLocks noGrp="1"/>
          </p:cNvSpPr>
          <p:nvPr>
            <p:ph type="sldNum" sz="quarter" idx="12"/>
          </p:nvPr>
        </p:nvSpPr>
        <p:spPr/>
        <p:txBody>
          <a:bodyPr/>
          <a:lstStyle/>
          <a:p>
            <a:pPr>
              <a:defRPr/>
            </a:pPr>
            <a:fld id="{A82B4225-522D-4B0B-9422-305588B0E6B8}" type="slidenum">
              <a:rPr lang="en-US" altLang="en-US" smtClean="0"/>
              <a:pPr>
                <a:defRPr/>
              </a:pPr>
              <a:t>17</a:t>
            </a:fld>
            <a:endParaRPr lang="en-US" altLang="en-US"/>
          </a:p>
        </p:txBody>
      </p:sp>
    </p:spTree>
    <p:extLst>
      <p:ext uri="{BB962C8B-B14F-4D97-AF65-F5344CB8AC3E}">
        <p14:creationId xmlns:p14="http://schemas.microsoft.com/office/powerpoint/2010/main" val="3710628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fontScale="90000"/>
          </a:bodyPr>
          <a:lstStyle/>
          <a:p>
            <a:r>
              <a:rPr lang="en-US" altLang="en-US" smtClean="0"/>
              <a:t>Optical Design Aberrations: Spherical, Corrector Plate</a:t>
            </a:r>
          </a:p>
        </p:txBody>
      </p:sp>
      <p:pic>
        <p:nvPicPr>
          <p:cNvPr id="6" name="Content Placeholder 5"/>
          <p:cNvPicPr>
            <a:picLocks noGrp="1" noChangeAspect="1"/>
          </p:cNvPicPr>
          <p:nvPr>
            <p:ph sz="half" idx="1"/>
          </p:nvPr>
        </p:nvPicPr>
        <p:blipFill>
          <a:blip r:embed="rId3"/>
          <a:stretch>
            <a:fillRect/>
          </a:stretch>
        </p:blipFill>
        <p:spPr>
          <a:xfrm>
            <a:off x="2802731" y="2286000"/>
            <a:ext cx="3657600" cy="1828800"/>
          </a:xfrm>
        </p:spPr>
      </p:pic>
      <p:pic>
        <p:nvPicPr>
          <p:cNvPr id="5" name="Content Placeholder 4"/>
          <p:cNvPicPr>
            <a:picLocks noGrp="1" noChangeAspect="1"/>
          </p:cNvPicPr>
          <p:nvPr>
            <p:ph sz="half" idx="13"/>
          </p:nvPr>
        </p:nvPicPr>
        <p:blipFill>
          <a:blip r:embed="rId4"/>
          <a:stretch>
            <a:fillRect/>
          </a:stretch>
        </p:blipFill>
        <p:spPr>
          <a:xfrm>
            <a:off x="2317506" y="4114800"/>
            <a:ext cx="4637575" cy="1828800"/>
          </a:xfrm>
        </p:spPr>
      </p:pic>
      <p:sp>
        <p:nvSpPr>
          <p:cNvPr id="8" name="Slide Number Placeholder 7"/>
          <p:cNvSpPr>
            <a:spLocks noGrp="1"/>
          </p:cNvSpPr>
          <p:nvPr>
            <p:ph type="sldNum" sz="quarter" idx="12"/>
          </p:nvPr>
        </p:nvSpPr>
        <p:spPr/>
        <p:txBody>
          <a:bodyPr/>
          <a:lstStyle/>
          <a:p>
            <a:pPr>
              <a:defRPr/>
            </a:pPr>
            <a:fld id="{A82B4225-522D-4B0B-9422-305588B0E6B8}" type="slidenum">
              <a:rPr lang="en-US" altLang="en-US" smtClean="0"/>
              <a:pPr>
                <a:defRPr/>
              </a:pPr>
              <a:t>18</a:t>
            </a:fld>
            <a:endParaRPr lang="en-US" altLang="en-US"/>
          </a:p>
        </p:txBody>
      </p:sp>
    </p:spTree>
    <p:extLst>
      <p:ext uri="{BB962C8B-B14F-4D97-AF65-F5344CB8AC3E}">
        <p14:creationId xmlns:p14="http://schemas.microsoft.com/office/powerpoint/2010/main" val="15469182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28700" y="685800"/>
            <a:ext cx="7200900" cy="731520"/>
          </a:xfrm>
        </p:spPr>
        <p:txBody>
          <a:bodyPr>
            <a:noAutofit/>
          </a:bodyPr>
          <a:lstStyle/>
          <a:p>
            <a:r>
              <a:rPr lang="en-US" altLang="en-US" sz="3200" dirty="0" smtClean="0"/>
              <a:t>Optical Design Aberrations: Spherical, Off-axis Parabola</a:t>
            </a:r>
          </a:p>
        </p:txBody>
      </p:sp>
      <p:sp>
        <p:nvSpPr>
          <p:cNvPr id="18435" name="Content Placeholder 2"/>
          <p:cNvSpPr>
            <a:spLocks noGrp="1"/>
          </p:cNvSpPr>
          <p:nvPr>
            <p:ph idx="1"/>
          </p:nvPr>
        </p:nvSpPr>
        <p:spPr/>
        <p:txBody>
          <a:bodyPr/>
          <a:lstStyle/>
          <a:p>
            <a:r>
              <a:rPr lang="en-US" altLang="en-US" dirty="0" smtClean="0"/>
              <a:t>Parabola has perfect imaging for on-axis field points.</a:t>
            </a:r>
          </a:p>
          <a:p>
            <a:r>
              <a:rPr lang="en-US" altLang="en-US" dirty="0" smtClean="0"/>
              <a:t>A section of a parabola will produce perfect imaging when illuminated with an off-axis beam.</a:t>
            </a:r>
          </a:p>
          <a:p>
            <a:r>
              <a:rPr lang="en-US" altLang="en-US" dirty="0" smtClean="0"/>
              <a:t>This “off-axis parabola (OAP)” is useful because it moves the focal plane from the incoming beam.</a:t>
            </a:r>
          </a:p>
        </p:txBody>
      </p:sp>
      <p:pic>
        <p:nvPicPr>
          <p:cNvPr id="89090" name="Picture 2" descr="http://www.radiantzemax.com/content_images/customers/tocci2/tocci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888" y="3810000"/>
            <a:ext cx="24336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9463" y="3810000"/>
            <a:ext cx="236353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6" descr="http://www.shanghai-optics.com/upload/image/off-axi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813" y="3810000"/>
            <a:ext cx="30273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131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0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0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fontScale="90000"/>
          </a:bodyPr>
          <a:lstStyle/>
          <a:p>
            <a:pPr eaLnBrk="1" hangingPunct="1"/>
            <a:r>
              <a:rPr lang="en-US" altLang="en-US" smtClean="0"/>
              <a:t>Aims and outline for this lecture</a:t>
            </a:r>
          </a:p>
        </p:txBody>
      </p:sp>
      <p:sp>
        <p:nvSpPr>
          <p:cNvPr id="3076" name="Rectangle 3"/>
          <p:cNvSpPr>
            <a:spLocks noGrp="1" noChangeArrowheads="1"/>
          </p:cNvSpPr>
          <p:nvPr>
            <p:ph idx="1"/>
          </p:nvPr>
        </p:nvSpPr>
        <p:spPr/>
        <p:txBody>
          <a:bodyPr/>
          <a:lstStyle/>
          <a:p>
            <a:pPr eaLnBrk="1" hangingPunct="1">
              <a:spcBef>
                <a:spcPct val="5000"/>
              </a:spcBef>
            </a:pPr>
            <a:r>
              <a:rPr lang="en-US" altLang="en-US" dirty="0" smtClean="0"/>
              <a:t>derive resolution and sensitivity requirements for astronomical imaging</a:t>
            </a:r>
          </a:p>
          <a:p>
            <a:pPr lvl="1" eaLnBrk="1" hangingPunct="1"/>
            <a:r>
              <a:rPr lang="en-US" altLang="en-US" dirty="0" smtClean="0"/>
              <a:t>spatial resolution</a:t>
            </a:r>
          </a:p>
          <a:p>
            <a:pPr lvl="1"/>
            <a:r>
              <a:rPr lang="en-US" altLang="en-US" dirty="0" smtClean="0"/>
              <a:t>optical design</a:t>
            </a:r>
          </a:p>
          <a:p>
            <a:pPr lvl="1"/>
            <a:r>
              <a:rPr lang="en-US" altLang="en-US" dirty="0" err="1" smtClean="0"/>
              <a:t>abberations</a:t>
            </a:r>
            <a:endParaRPr lang="en-US" altLang="en-US" dirty="0" smtClean="0"/>
          </a:p>
          <a:p>
            <a:pPr lvl="1" eaLnBrk="1" hangingPunct="1"/>
            <a:r>
              <a:rPr lang="en-US" altLang="en-US" dirty="0" smtClean="0"/>
              <a:t>sensitivity</a:t>
            </a:r>
          </a:p>
          <a:p>
            <a:r>
              <a:rPr lang="en-US" altLang="en-US" dirty="0" smtClean="0"/>
              <a:t>review noise</a:t>
            </a:r>
          </a:p>
          <a:p>
            <a:pPr lvl="1"/>
            <a:r>
              <a:rPr lang="en-US" altLang="en-US" dirty="0" smtClean="0"/>
              <a:t>shot noise from signal</a:t>
            </a:r>
          </a:p>
          <a:p>
            <a:pPr lvl="1"/>
            <a:r>
              <a:rPr lang="en-US" altLang="en-US" dirty="0" smtClean="0"/>
              <a:t>shot noise from background</a:t>
            </a:r>
          </a:p>
          <a:p>
            <a:pPr lvl="1"/>
            <a:r>
              <a:rPr lang="en-US" altLang="en-US" dirty="0" smtClean="0"/>
              <a:t>detector noise</a:t>
            </a:r>
          </a:p>
        </p:txBody>
      </p:sp>
    </p:spTree>
    <p:extLst>
      <p:ext uri="{BB962C8B-B14F-4D97-AF65-F5344CB8AC3E}">
        <p14:creationId xmlns:p14="http://schemas.microsoft.com/office/powerpoint/2010/main" val="1571803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7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7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r>
              <a:rPr lang="en-US" altLang="en-US" sz="2800" dirty="0" smtClean="0"/>
              <a:t>Optical Design Aberrations: Spherical, Off-axis Parabola in AO System</a:t>
            </a:r>
          </a:p>
        </p:txBody>
      </p:sp>
      <p:pic>
        <p:nvPicPr>
          <p:cNvPr id="6" name="Picture 2" descr="http://ao.jpl.nasa.gov/original_backup/AO_BENCH_OPTICS_FORPICTURE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55992" y="1527175"/>
            <a:ext cx="6946316" cy="4873625"/>
          </a:xfrm>
        </p:spPr>
      </p:pic>
    </p:spTree>
    <p:extLst>
      <p:ext uri="{BB962C8B-B14F-4D97-AF65-F5344CB8AC3E}">
        <p14:creationId xmlns:p14="http://schemas.microsoft.com/office/powerpoint/2010/main" val="181328302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normAutofit/>
          </a:bodyPr>
          <a:lstStyle/>
          <a:p>
            <a:pPr eaLnBrk="1" hangingPunct="1"/>
            <a:r>
              <a:rPr lang="en-US" altLang="en-US" sz="3200" dirty="0" smtClean="0"/>
              <a:t>Optical Design Aberrations: Coma</a:t>
            </a:r>
          </a:p>
        </p:txBody>
      </p:sp>
      <p:pic>
        <p:nvPicPr>
          <p:cNvPr id="20484" name="Picture 9" descr="Image:Lens-coma.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87" y="1371600"/>
            <a:ext cx="365601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0"/>
          <p:cNvSpPr>
            <a:spLocks noChangeArrowheads="1"/>
          </p:cNvSpPr>
          <p:nvPr/>
        </p:nvSpPr>
        <p:spPr bwMode="auto">
          <a:xfrm>
            <a:off x="4876800" y="1752600"/>
            <a:ext cx="3581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400" dirty="0">
                <a:latin typeface="Arial" charset="0"/>
              </a:rPr>
              <a:t>Coma is defined as a variation in magnification over the entrance pupil. In refractive or diffractive optical systems, especially those imaging a wide spectral range, coma can be a function of wavelength</a:t>
            </a:r>
            <a:r>
              <a:rPr lang="en-US" altLang="en-US" sz="1400" dirty="0" smtClean="0">
                <a:latin typeface="Arial" charset="0"/>
              </a:rPr>
              <a:t>.</a:t>
            </a:r>
          </a:p>
          <a:p>
            <a:pPr eaLnBrk="1" hangingPunct="1">
              <a:spcBef>
                <a:spcPct val="0"/>
              </a:spcBef>
              <a:buFontTx/>
              <a:buNone/>
            </a:pPr>
            <a:endParaRPr lang="en-US" altLang="en-US" sz="1400" dirty="0" smtClean="0">
              <a:latin typeface="Arial" charset="0"/>
            </a:endParaRPr>
          </a:p>
          <a:p>
            <a:pPr eaLnBrk="1" hangingPunct="1">
              <a:spcBef>
                <a:spcPct val="0"/>
              </a:spcBef>
              <a:buFontTx/>
              <a:buNone/>
            </a:pPr>
            <a:r>
              <a:rPr lang="en-US" altLang="en-US" sz="1400" dirty="0" smtClean="0">
                <a:latin typeface="Arial" charset="0"/>
              </a:rPr>
              <a:t>Coma </a:t>
            </a:r>
            <a:r>
              <a:rPr lang="en-US" altLang="en-US" sz="1400" dirty="0">
                <a:latin typeface="Arial" charset="0"/>
              </a:rPr>
              <a:t>is an inherent property of telescopes using parabolic mirrors. Light from a point source (such as a star) in the center of the field is perfectly focused at the focal point of the mirror. However, when the light source is off-center (off-axis), the different parts of the mirror do not reflect the light to the same point. This results in a point of light that is not in the center of the field looking wedge-shaped. The further off-axis, the worse this effect is. This causes stars to appear to have a cometary coma, hence the name. </a:t>
            </a:r>
          </a:p>
        </p:txBody>
      </p:sp>
      <p:pic>
        <p:nvPicPr>
          <p:cNvPr id="20486" name="Picture 12"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187" y="3733800"/>
            <a:ext cx="36560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15984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fontScale="90000"/>
          </a:bodyPr>
          <a:lstStyle/>
          <a:p>
            <a:pPr eaLnBrk="1" hangingPunct="1"/>
            <a:r>
              <a:rPr lang="en-US" altLang="en-US" smtClean="0"/>
              <a:t>Optical Design Aberrations: Astigmatism</a:t>
            </a:r>
          </a:p>
        </p:txBody>
      </p:sp>
      <p:pic>
        <p:nvPicPr>
          <p:cNvPr id="6"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35634" y="2286000"/>
            <a:ext cx="498703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67772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pPr eaLnBrk="1" hangingPunct="1"/>
            <a:r>
              <a:rPr lang="en-US" altLang="en-US" smtClean="0"/>
              <a:t>Optical Design Aberrations: Chromatic</a:t>
            </a:r>
          </a:p>
        </p:txBody>
      </p:sp>
      <p:pic>
        <p:nvPicPr>
          <p:cNvPr id="22532" name="Picture 4" descr="Image:Lens6a.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495550"/>
            <a:ext cx="3952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Image:Lens6b.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6325" y="2495550"/>
            <a:ext cx="395287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9993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fontScale="90000"/>
          </a:bodyPr>
          <a:lstStyle/>
          <a:p>
            <a:pPr eaLnBrk="1" hangingPunct="1"/>
            <a:r>
              <a:rPr lang="en-US" altLang="en-US" smtClean="0"/>
              <a:t>Optical Design Aberrations: Chromatic Aberration Spot Diagrams</a:t>
            </a:r>
          </a:p>
        </p:txBody>
      </p:sp>
      <p:grpSp>
        <p:nvGrpSpPr>
          <p:cNvPr id="2" name="Group 1"/>
          <p:cNvGrpSpPr/>
          <p:nvPr/>
        </p:nvGrpSpPr>
        <p:grpSpPr>
          <a:xfrm>
            <a:off x="685800" y="2667000"/>
            <a:ext cx="7772400" cy="3547256"/>
            <a:chOff x="76200" y="2449512"/>
            <a:chExt cx="8991600" cy="4103688"/>
          </a:xfrm>
        </p:grpSpPr>
        <p:pic>
          <p:nvPicPr>
            <p:cNvPr id="23556" name="Picture 2" descr="http://www.rcopticalsystems.com/telescopes/images/16_Catadioptric_Chromatic_Matr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68650"/>
              <a:ext cx="4400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www.rcopticalsystems.com/telescopes/images/16_Catadioptric_Chromatic_Sp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3168650"/>
              <a:ext cx="4400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1905000" y="2754312"/>
              <a:ext cx="609600" cy="4143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9" name="TextBox 3"/>
            <p:cNvSpPr txBox="1">
              <a:spLocks noChangeArrowheads="1"/>
            </p:cNvSpPr>
            <p:nvPr/>
          </p:nvSpPr>
          <p:spPr bwMode="auto">
            <a:xfrm>
              <a:off x="1295400" y="2449512"/>
              <a:ext cx="146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wavelengths</a:t>
              </a:r>
            </a:p>
          </p:txBody>
        </p:sp>
        <p:cxnSp>
          <p:nvCxnSpPr>
            <p:cNvPr id="11" name="Straight Arrow Connector 10"/>
            <p:cNvCxnSpPr/>
            <p:nvPr/>
          </p:nvCxnSpPr>
          <p:spPr>
            <a:xfrm flipH="1" flipV="1">
              <a:off x="304800" y="5345112"/>
              <a:ext cx="11430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61" name="TextBox 11"/>
            <p:cNvSpPr txBox="1">
              <a:spLocks noChangeArrowheads="1"/>
            </p:cNvSpPr>
            <p:nvPr/>
          </p:nvSpPr>
          <p:spPr bwMode="auto">
            <a:xfrm>
              <a:off x="852488" y="6183312"/>
              <a:ext cx="1581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r>
                <a:rPr lang="en-US" altLang="en-US" sz="1800">
                  <a:latin typeface="Arial" charset="0"/>
                </a:rPr>
                <a:t>field positions</a:t>
              </a:r>
            </a:p>
          </p:txBody>
        </p:sp>
      </p:grpSp>
    </p:spTree>
    <p:extLst>
      <p:ext uri="{BB962C8B-B14F-4D97-AF65-F5344CB8AC3E}">
        <p14:creationId xmlns:p14="http://schemas.microsoft.com/office/powerpoint/2010/main" val="290892515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p:txBody>
          <a:bodyPr/>
          <a:lstStyle/>
          <a:p>
            <a:pPr eaLnBrk="1" hangingPunct="1"/>
            <a:r>
              <a:rPr lang="en-US" altLang="en-US" smtClean="0"/>
              <a:t>Optical Fabrication Errors</a:t>
            </a:r>
          </a:p>
        </p:txBody>
      </p:sp>
      <p:sp>
        <p:nvSpPr>
          <p:cNvPr id="24580" name="Rectangle 5"/>
          <p:cNvSpPr>
            <a:spLocks noGrp="1" noChangeArrowheads="1"/>
          </p:cNvSpPr>
          <p:nvPr>
            <p:ph idx="1"/>
          </p:nvPr>
        </p:nvSpPr>
        <p:spPr/>
        <p:txBody>
          <a:bodyPr/>
          <a:lstStyle/>
          <a:p>
            <a:pPr eaLnBrk="1" hangingPunct="1"/>
            <a:r>
              <a:rPr lang="en-US" altLang="en-US" dirty="0" smtClean="0"/>
              <a:t>Fabrication errors are the differences between the design and the fabricated part. </a:t>
            </a:r>
          </a:p>
          <a:p>
            <a:pPr eaLnBrk="1" hangingPunct="1"/>
            <a:r>
              <a:rPr lang="en-US" altLang="en-US" dirty="0" smtClean="0"/>
              <a:t>These errors can be defined by their frequency across the part:</a:t>
            </a:r>
          </a:p>
          <a:p>
            <a:pPr lvl="1" eaLnBrk="1" hangingPunct="1"/>
            <a:r>
              <a:rPr lang="en-US" altLang="en-US" dirty="0" smtClean="0"/>
              <a:t>figure errors: low frequency undulations that can sometimes be corrected by focus compensation</a:t>
            </a:r>
          </a:p>
          <a:p>
            <a:pPr lvl="1" eaLnBrk="1" hangingPunct="1"/>
            <a:r>
              <a:rPr lang="en-US" altLang="en-US" dirty="0" smtClean="0"/>
              <a:t>mid-frequency errors: generally affect </a:t>
            </a:r>
            <a:r>
              <a:rPr lang="en-US" altLang="en-US" dirty="0" err="1" smtClean="0"/>
              <a:t>wavefront</a:t>
            </a:r>
            <a:r>
              <a:rPr lang="en-US" altLang="en-US" dirty="0" smtClean="0"/>
              <a:t> error, resulting in degraded image quality and SNR</a:t>
            </a:r>
          </a:p>
          <a:p>
            <a:pPr lvl="1" eaLnBrk="1" hangingPunct="1"/>
            <a:r>
              <a:rPr lang="en-US" altLang="en-US" dirty="0" smtClean="0"/>
              <a:t>high-frequency errors: produce scattering, increased background, loss of contrast</a:t>
            </a:r>
          </a:p>
        </p:txBody>
      </p:sp>
    </p:spTree>
    <p:extLst>
      <p:ext uri="{BB962C8B-B14F-4D97-AF65-F5344CB8AC3E}">
        <p14:creationId xmlns:p14="http://schemas.microsoft.com/office/powerpoint/2010/main" val="21927036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altLang="en-US" smtClean="0"/>
              <a:t>Optical Scattering</a:t>
            </a:r>
          </a:p>
        </p:txBody>
      </p:sp>
      <p:sp>
        <p:nvSpPr>
          <p:cNvPr id="25604" name="Rectangle 3"/>
          <p:cNvSpPr>
            <a:spLocks noGrp="1" noChangeArrowheads="1"/>
          </p:cNvSpPr>
          <p:nvPr>
            <p:ph idx="1"/>
          </p:nvPr>
        </p:nvSpPr>
        <p:spPr/>
        <p:txBody>
          <a:bodyPr>
            <a:normAutofit/>
          </a:bodyPr>
          <a:lstStyle/>
          <a:p>
            <a:pPr eaLnBrk="1" hangingPunct="1"/>
            <a:r>
              <a:rPr lang="en-US" altLang="en-US" dirty="0" smtClean="0"/>
              <a:t>Optical scattering is the deviation of light produced by optical material </a:t>
            </a:r>
            <a:r>
              <a:rPr lang="en-US" altLang="en-US" dirty="0" err="1" smtClean="0"/>
              <a:t>imhomogeneities</a:t>
            </a:r>
            <a:r>
              <a:rPr lang="en-US" altLang="en-US" dirty="0" smtClean="0"/>
              <a:t>.</a:t>
            </a:r>
          </a:p>
          <a:p>
            <a:pPr lvl="1" eaLnBrk="1" hangingPunct="1"/>
            <a:r>
              <a:rPr lang="en-US" altLang="en-US" dirty="0" smtClean="0"/>
              <a:t>direction of deviation does not follow the law of reflection or refraction for the geometry of the light and the optic</a:t>
            </a:r>
          </a:p>
          <a:p>
            <a:pPr lvl="1" eaLnBrk="1" hangingPunct="1"/>
            <a:r>
              <a:rPr lang="en-US" altLang="en-US" dirty="0" smtClean="0"/>
              <a:t>often occurs at an optical surface due to surface roughness</a:t>
            </a:r>
          </a:p>
          <a:p>
            <a:pPr lvl="1" eaLnBrk="1" hangingPunct="1"/>
            <a:r>
              <a:rPr lang="en-US" altLang="en-US" dirty="0" smtClean="0"/>
              <a:t>general effect is to produce additional apparent background flux </a:t>
            </a:r>
          </a:p>
          <a:p>
            <a:pPr eaLnBrk="1" hangingPunct="1"/>
            <a:r>
              <a:rPr lang="en-US" altLang="en-US" dirty="0" smtClean="0"/>
              <a:t>Scattering scales as roughness size divided by the square of the wavelength.</a:t>
            </a:r>
          </a:p>
          <a:p>
            <a:pPr eaLnBrk="1" hangingPunct="1"/>
            <a:r>
              <a:rPr lang="en-US" altLang="en-US" dirty="0" smtClean="0"/>
              <a:t>BRDF is the bidirectional reflectance distribution function, and it is often used to describe optical scattering.</a:t>
            </a:r>
          </a:p>
        </p:txBody>
      </p:sp>
    </p:spTree>
    <p:extLst>
      <p:ext uri="{BB962C8B-B14F-4D97-AF65-F5344CB8AC3E}">
        <p14:creationId xmlns:p14="http://schemas.microsoft.com/office/powerpoint/2010/main" val="901070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mtClean="0"/>
              <a:t>Atmospheric Turbulence</a:t>
            </a:r>
          </a:p>
        </p:txBody>
      </p:sp>
      <p:sp>
        <p:nvSpPr>
          <p:cNvPr id="28676" name="Rectangle 3"/>
          <p:cNvSpPr>
            <a:spLocks noGrp="1" noChangeArrowheads="1"/>
          </p:cNvSpPr>
          <p:nvPr>
            <p:ph sz="half" idx="1"/>
          </p:nvPr>
        </p:nvSpPr>
        <p:spPr/>
        <p:txBody>
          <a:bodyPr>
            <a:normAutofit fontScale="85000" lnSpcReduction="20000"/>
          </a:bodyPr>
          <a:lstStyle/>
          <a:p>
            <a:pPr eaLnBrk="1" hangingPunct="1"/>
            <a:r>
              <a:rPr lang="en-US" altLang="en-US" dirty="0" smtClean="0"/>
              <a:t>The atmosphere is an </a:t>
            </a:r>
            <a:r>
              <a:rPr lang="en-US" altLang="en-US" dirty="0" err="1" smtClean="0"/>
              <a:t>inhomegeneous</a:t>
            </a:r>
            <a:r>
              <a:rPr lang="en-US" altLang="en-US" dirty="0" smtClean="0"/>
              <a:t> medium with varying index of refraction in both time and space.</a:t>
            </a:r>
          </a:p>
          <a:p>
            <a:pPr lvl="1" eaLnBrk="1" hangingPunct="1"/>
            <a:r>
              <a:rPr lang="en-US" altLang="en-US" dirty="0" smtClean="0"/>
              <a:t>thermal gradients</a:t>
            </a:r>
          </a:p>
          <a:p>
            <a:pPr lvl="1" eaLnBrk="1" hangingPunct="1"/>
            <a:r>
              <a:rPr lang="en-US" altLang="en-US" dirty="0" smtClean="0"/>
              <a:t>humidity gradients</a:t>
            </a:r>
          </a:p>
          <a:p>
            <a:pPr lvl="1" eaLnBrk="1" hangingPunct="1"/>
            <a:r>
              <a:rPr lang="en-US" altLang="en-US" dirty="0" smtClean="0"/>
              <a:t>bulk wind shear</a:t>
            </a:r>
          </a:p>
          <a:p>
            <a:pPr eaLnBrk="1" hangingPunct="1"/>
            <a:r>
              <a:rPr lang="en-US" altLang="en-US" dirty="0" smtClean="0"/>
              <a:t>Seeing is the apparent random fluctuation in size and position of a point spread function.</a:t>
            </a:r>
          </a:p>
          <a:p>
            <a:pPr eaLnBrk="1" hangingPunct="1"/>
            <a:r>
              <a:rPr lang="en-US" altLang="en-US" dirty="0" smtClean="0"/>
              <a:t>Scintillation is the apparent random fluctuation in the intensity, i.e. “twinkling.”</a:t>
            </a:r>
          </a:p>
        </p:txBody>
      </p:sp>
      <p:pic>
        <p:nvPicPr>
          <p:cNvPr id="13" name="Picture 17" descr="turbu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94263" y="2519686"/>
            <a:ext cx="3336925" cy="136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airy"/>
          <p:cNvPicPr>
            <a:picLocks noGrp="1" noChangeAspect="1" noChangeArrowheads="1"/>
          </p:cNvPicPr>
          <p:nvPr>
            <p:ph sz="half" idx="13"/>
          </p:nvPr>
        </p:nvPicPr>
        <p:blipFill>
          <a:blip r:embed="rId3">
            <a:extLst>
              <a:ext uri="{28A0092B-C50C-407E-A947-70E740481C1C}">
                <a14:useLocalDpi xmlns:a14="http://schemas.microsoft.com/office/drawing/2010/main" val="0"/>
              </a:ext>
            </a:extLst>
          </a:blip>
          <a:srcRect/>
          <a:stretch>
            <a:fillRect/>
          </a:stretch>
        </p:blipFill>
        <p:spPr bwMode="auto">
          <a:xfrm>
            <a:off x="5648325" y="41148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27</a:t>
            </a:fld>
            <a:endParaRPr lang="en-US" altLang="en-US"/>
          </a:p>
        </p:txBody>
      </p:sp>
    </p:spTree>
    <p:extLst>
      <p:ext uri="{BB962C8B-B14F-4D97-AF65-F5344CB8AC3E}">
        <p14:creationId xmlns:p14="http://schemas.microsoft.com/office/powerpoint/2010/main" val="26380653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r>
              <a:rPr lang="en-US" altLang="en-US" smtClean="0"/>
              <a:t>Atmospheric Turbulence: Wavefront Maps</a:t>
            </a:r>
          </a:p>
        </p:txBody>
      </p:sp>
      <p:pic>
        <p:nvPicPr>
          <p:cNvPr id="6" name="Picture 11" descr="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8837" y="2630487"/>
            <a:ext cx="5000625" cy="2667000"/>
          </a:xfrm>
        </p:spPr>
      </p:pic>
    </p:spTree>
    <p:extLst>
      <p:ext uri="{BB962C8B-B14F-4D97-AF65-F5344CB8AC3E}">
        <p14:creationId xmlns:p14="http://schemas.microsoft.com/office/powerpoint/2010/main" val="342964128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fontScale="90000"/>
          </a:bodyPr>
          <a:lstStyle/>
          <a:p>
            <a:r>
              <a:rPr lang="en-US" altLang="en-US" smtClean="0"/>
              <a:t>Atmospheric Turbulence: Wavefront Maps</a:t>
            </a:r>
          </a:p>
        </p:txBody>
      </p:sp>
      <p:pic>
        <p:nvPicPr>
          <p:cNvPr id="7" name="Picture 4" descr="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8837" y="2640012"/>
            <a:ext cx="5000625" cy="2647950"/>
          </a:xfrm>
        </p:spPr>
      </p:pic>
    </p:spTree>
    <p:extLst>
      <p:ext uri="{BB962C8B-B14F-4D97-AF65-F5344CB8AC3E}">
        <p14:creationId xmlns:p14="http://schemas.microsoft.com/office/powerpoint/2010/main" val="24257612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spatial resolution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590954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r>
              <a:rPr lang="en-US" altLang="en-US" smtClean="0"/>
              <a:t>Atmospheric Turbulence: Wavefront Maps</a:t>
            </a:r>
          </a:p>
        </p:txBody>
      </p:sp>
      <p:pic>
        <p:nvPicPr>
          <p:cNvPr id="7" name="Picture 5" descr="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2630487"/>
            <a:ext cx="5010150" cy="2667000"/>
          </a:xfrm>
        </p:spPr>
      </p:pic>
    </p:spTree>
    <p:extLst>
      <p:ext uri="{BB962C8B-B14F-4D97-AF65-F5344CB8AC3E}">
        <p14:creationId xmlns:p14="http://schemas.microsoft.com/office/powerpoint/2010/main" val="34243214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fontScale="90000"/>
          </a:bodyPr>
          <a:lstStyle/>
          <a:p>
            <a:r>
              <a:rPr lang="en-US" altLang="en-US" smtClean="0"/>
              <a:t>Atmospheric Turbulence: Wavefront Maps</a:t>
            </a:r>
          </a:p>
        </p:txBody>
      </p:sp>
      <p:pic>
        <p:nvPicPr>
          <p:cNvPr id="7" name="Content Placeholder 6" descr="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4075" y="2635250"/>
            <a:ext cx="5010150" cy="2657475"/>
          </a:xfrm>
        </p:spPr>
      </p:pic>
    </p:spTree>
    <p:extLst>
      <p:ext uri="{BB962C8B-B14F-4D97-AF65-F5344CB8AC3E}">
        <p14:creationId xmlns:p14="http://schemas.microsoft.com/office/powerpoint/2010/main" val="328341836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r>
              <a:rPr lang="en-US" altLang="en-US" smtClean="0"/>
              <a:t>Atmospheric Turbulence: Wavefront Maps</a:t>
            </a:r>
          </a:p>
        </p:txBody>
      </p:sp>
      <p:pic>
        <p:nvPicPr>
          <p:cNvPr id="7" name="Picture 7" descr="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28837" y="2625725"/>
            <a:ext cx="5000625" cy="2676525"/>
          </a:xfrm>
        </p:spPr>
      </p:pic>
    </p:spTree>
    <p:extLst>
      <p:ext uri="{BB962C8B-B14F-4D97-AF65-F5344CB8AC3E}">
        <p14:creationId xmlns:p14="http://schemas.microsoft.com/office/powerpoint/2010/main" val="132676246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normAutofit fontScale="90000"/>
          </a:bodyPr>
          <a:lstStyle/>
          <a:p>
            <a:r>
              <a:rPr lang="en-US" altLang="en-US" smtClean="0"/>
              <a:t>Atmospheric Turbulence: Wavefront Maps</a:t>
            </a:r>
          </a:p>
        </p:txBody>
      </p:sp>
      <p:pic>
        <p:nvPicPr>
          <p:cNvPr id="7" name="Picture 8" descr="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19312" y="2630487"/>
            <a:ext cx="5019675" cy="2667000"/>
          </a:xfrm>
        </p:spPr>
      </p:pic>
    </p:spTree>
    <p:extLst>
      <p:ext uri="{BB962C8B-B14F-4D97-AF65-F5344CB8AC3E}">
        <p14:creationId xmlns:p14="http://schemas.microsoft.com/office/powerpoint/2010/main" val="26986799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normAutofit fontScale="90000"/>
          </a:bodyPr>
          <a:lstStyle/>
          <a:p>
            <a:pPr eaLnBrk="1" hangingPunct="1"/>
            <a:r>
              <a:rPr lang="en-US" altLang="en-US" smtClean="0"/>
              <a:t>Atmospheric Turbulence: Seeing</a:t>
            </a:r>
          </a:p>
        </p:txBody>
      </p:sp>
      <p:sp>
        <p:nvSpPr>
          <p:cNvPr id="35844" name="Rectangle 7"/>
          <p:cNvSpPr>
            <a:spLocks noGrp="1" noChangeArrowheads="1"/>
          </p:cNvSpPr>
          <p:nvPr>
            <p:ph sz="half" idx="1"/>
          </p:nvPr>
        </p:nvSpPr>
        <p:spPr/>
        <p:txBody>
          <a:bodyPr>
            <a:normAutofit lnSpcReduction="10000"/>
          </a:bodyPr>
          <a:lstStyle/>
          <a:p>
            <a:pPr eaLnBrk="1" hangingPunct="1"/>
            <a:r>
              <a:rPr lang="en-US" altLang="en-US" sz="2000" dirty="0" smtClean="0"/>
              <a:t>Seeing is worse at low elevations because light traverses more turbulent atmospheric cells. Most seeing degradation is generated at the interfaces between air of different temperatures.</a:t>
            </a:r>
          </a:p>
          <a:p>
            <a:pPr eaLnBrk="1" hangingPunct="1"/>
            <a:r>
              <a:rPr lang="en-US" altLang="en-US" sz="2000" dirty="0" smtClean="0"/>
              <a:t>Scintillation is worse at low elevations for the same reason, thus twinkling stars on the horizon.</a:t>
            </a:r>
          </a:p>
        </p:txBody>
      </p:sp>
      <p:pic>
        <p:nvPicPr>
          <p:cNvPr id="10" name="Picture 6" descr="FWHM%28EL%29_3FRconfigs"/>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821390" y="2286000"/>
            <a:ext cx="148267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SeeingDegradationAltitudes"/>
          <p:cNvPicPr>
            <a:picLocks noGrp="1" noChangeAspect="1" noChangeArrowheads="1"/>
          </p:cNvPicPr>
          <p:nvPr>
            <p:ph sz="half" idx="13"/>
          </p:nvPr>
        </p:nvPicPr>
        <p:blipFill>
          <a:blip r:embed="rId4" cstate="print">
            <a:extLst>
              <a:ext uri="{28A0092B-C50C-407E-A947-70E740481C1C}">
                <a14:useLocalDpi xmlns:a14="http://schemas.microsoft.com/office/drawing/2010/main" val="0"/>
              </a:ext>
            </a:extLst>
          </a:blip>
          <a:srcRect/>
          <a:stretch>
            <a:fillRect/>
          </a:stretch>
        </p:blipFill>
        <p:spPr bwMode="auto">
          <a:xfrm>
            <a:off x="5784568" y="4114800"/>
            <a:ext cx="155631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34</a:t>
            </a:fld>
            <a:endParaRPr lang="en-US" altLang="en-US"/>
          </a:p>
        </p:txBody>
      </p:sp>
    </p:spTree>
    <p:extLst>
      <p:ext uri="{BB962C8B-B14F-4D97-AF65-F5344CB8AC3E}">
        <p14:creationId xmlns:p14="http://schemas.microsoft.com/office/powerpoint/2010/main" val="1914556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ltLang="en-US" smtClean="0"/>
              <a:t>Atmospheric Turbulence: Seeing Video</a:t>
            </a:r>
          </a:p>
        </p:txBody>
      </p:sp>
      <p:pic>
        <p:nvPicPr>
          <p:cNvPr id="10" name="Picture 4" descr="C:\figerdev\movies\seeing-movie.gif"/>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8450" y="22860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0946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dirty="0" smtClean="0"/>
              <a:t>Atmospheric Blurring</a:t>
            </a:r>
          </a:p>
        </p:txBody>
      </p:sp>
      <p:pic>
        <p:nvPicPr>
          <p:cNvPr id="3" name="Content Placeholder 2"/>
          <p:cNvPicPr>
            <a:picLocks noGrp="1" noChangeAspect="1"/>
          </p:cNvPicPr>
          <p:nvPr>
            <p:ph idx="1"/>
          </p:nvPr>
        </p:nvPicPr>
        <p:blipFill>
          <a:blip r:embed="rId3"/>
          <a:stretch>
            <a:fillRect/>
          </a:stretch>
        </p:blipFill>
        <p:spPr>
          <a:xfrm>
            <a:off x="1028700" y="1599607"/>
            <a:ext cx="7200900" cy="4728760"/>
          </a:xfrm>
          <a:prstGeom prst="rect">
            <a:avLst/>
          </a:prstGeom>
        </p:spPr>
      </p:pic>
    </p:spTree>
    <p:extLst>
      <p:ext uri="{BB962C8B-B14F-4D97-AF65-F5344CB8AC3E}">
        <p14:creationId xmlns:p14="http://schemas.microsoft.com/office/powerpoint/2010/main" val="122504617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dirty="0" smtClean="0"/>
              <a:t>Adaptive Optics</a:t>
            </a:r>
          </a:p>
        </p:txBody>
      </p:sp>
      <p:pic>
        <p:nvPicPr>
          <p:cNvPr id="4" name="Content Placeholder 3"/>
          <p:cNvPicPr>
            <a:picLocks noGrp="1" noChangeAspect="1"/>
          </p:cNvPicPr>
          <p:nvPr>
            <p:ph idx="1"/>
          </p:nvPr>
        </p:nvPicPr>
        <p:blipFill>
          <a:blip r:embed="rId3"/>
          <a:stretch>
            <a:fillRect/>
          </a:stretch>
        </p:blipFill>
        <p:spPr>
          <a:xfrm>
            <a:off x="1152346" y="1527175"/>
            <a:ext cx="6953607" cy="4873625"/>
          </a:xfrm>
          <a:prstGeom prst="rect">
            <a:avLst/>
          </a:prstGeom>
        </p:spPr>
      </p:pic>
    </p:spTree>
    <p:extLst>
      <p:ext uri="{BB962C8B-B14F-4D97-AF65-F5344CB8AC3E}">
        <p14:creationId xmlns:p14="http://schemas.microsoft.com/office/powerpoint/2010/main" val="227016640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altLang="en-US" dirty="0" smtClean="0"/>
              <a:t>Adaptive Optics</a:t>
            </a:r>
          </a:p>
        </p:txBody>
      </p:sp>
      <p:pic>
        <p:nvPicPr>
          <p:cNvPr id="3" name="Content Placeholder 2"/>
          <p:cNvPicPr>
            <a:picLocks noGrp="1" noChangeAspect="1"/>
          </p:cNvPicPr>
          <p:nvPr>
            <p:ph idx="1"/>
          </p:nvPr>
        </p:nvPicPr>
        <p:blipFill>
          <a:blip r:embed="rId3"/>
          <a:stretch>
            <a:fillRect/>
          </a:stretch>
        </p:blipFill>
        <p:spPr>
          <a:xfrm>
            <a:off x="1028700" y="1887654"/>
            <a:ext cx="7200900" cy="4152666"/>
          </a:xfrm>
          <a:prstGeom prst="rect">
            <a:avLst/>
          </a:prstGeom>
        </p:spPr>
      </p:pic>
    </p:spTree>
    <p:extLst>
      <p:ext uri="{BB962C8B-B14F-4D97-AF65-F5344CB8AC3E}">
        <p14:creationId xmlns:p14="http://schemas.microsoft.com/office/powerpoint/2010/main" val="39423762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sensitivity and snr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2908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Spatial Resolution</a:t>
            </a:r>
          </a:p>
        </p:txBody>
      </p:sp>
      <p:sp>
        <p:nvSpPr>
          <p:cNvPr id="4100" name="Rectangle 3"/>
          <p:cNvSpPr>
            <a:spLocks noGrp="1" noChangeArrowheads="1"/>
          </p:cNvSpPr>
          <p:nvPr>
            <p:ph idx="1"/>
          </p:nvPr>
        </p:nvSpPr>
        <p:spPr/>
        <p:txBody>
          <a:bodyPr>
            <a:normAutofit fontScale="92500" lnSpcReduction="20000"/>
          </a:bodyPr>
          <a:lstStyle/>
          <a:p>
            <a:r>
              <a:rPr lang="en-US" altLang="en-US" dirty="0" smtClean="0"/>
              <a:t>Spatial resolution is the minimum distance between two objects that can be distinguished with an imaging system.</a:t>
            </a:r>
          </a:p>
          <a:p>
            <a:r>
              <a:rPr lang="en-US" altLang="en-US" dirty="0" smtClean="0"/>
              <a:t>Note that the definition depends on the algorithm for “distinguishing” two objects.</a:t>
            </a:r>
          </a:p>
          <a:p>
            <a:pPr lvl="1"/>
            <a:r>
              <a:rPr lang="en-US" altLang="en-US" dirty="0" smtClean="0"/>
              <a:t>Rayleigh criterion</a:t>
            </a:r>
          </a:p>
          <a:p>
            <a:pPr lvl="1"/>
            <a:r>
              <a:rPr lang="en-US" altLang="en-US" dirty="0" smtClean="0"/>
              <a:t>Sparrow criterion</a:t>
            </a:r>
          </a:p>
          <a:p>
            <a:pPr lvl="1"/>
            <a:r>
              <a:rPr lang="en-US" altLang="en-US" dirty="0" smtClean="0"/>
              <a:t>model-dependent algorithms</a:t>
            </a:r>
          </a:p>
          <a:p>
            <a:pPr lvl="1"/>
            <a:r>
              <a:rPr lang="en-US" altLang="en-US" dirty="0" smtClean="0"/>
              <a:t>others?</a:t>
            </a:r>
          </a:p>
          <a:p>
            <a:r>
              <a:rPr lang="en-US" altLang="en-US" dirty="0" smtClean="0"/>
              <a:t>It can be limited by a number of factors.</a:t>
            </a:r>
          </a:p>
          <a:p>
            <a:pPr lvl="1"/>
            <a:r>
              <a:rPr lang="en-US" altLang="en-US" dirty="0" smtClean="0"/>
              <a:t>diffraction</a:t>
            </a:r>
          </a:p>
          <a:p>
            <a:pPr lvl="1"/>
            <a:r>
              <a:rPr lang="en-US" altLang="en-US" dirty="0" smtClean="0"/>
              <a:t>optical design aberrations</a:t>
            </a:r>
          </a:p>
          <a:p>
            <a:pPr lvl="1"/>
            <a:r>
              <a:rPr lang="en-US" altLang="en-US" dirty="0" smtClean="0"/>
              <a:t>optical fabrication errors</a:t>
            </a:r>
          </a:p>
          <a:p>
            <a:pPr lvl="1"/>
            <a:r>
              <a:rPr lang="en-US" altLang="en-US" dirty="0" smtClean="0"/>
              <a:t>optical scattering</a:t>
            </a:r>
          </a:p>
          <a:p>
            <a:pPr lvl="1"/>
            <a:r>
              <a:rPr lang="en-US" altLang="en-US" dirty="0" smtClean="0"/>
              <a:t>atmospheric turbulence</a:t>
            </a:r>
          </a:p>
          <a:p>
            <a:pPr lvl="1"/>
            <a:r>
              <a:rPr lang="en-US" altLang="en-US" dirty="0" smtClean="0"/>
              <a:t>detector blur (pixel-to-pixel crosstalk)</a:t>
            </a:r>
          </a:p>
          <a:p>
            <a:pPr lvl="1"/>
            <a:r>
              <a:rPr lang="en-US" altLang="en-US" dirty="0" smtClean="0"/>
              <a:t>pixel size</a:t>
            </a:r>
          </a:p>
          <a:p>
            <a:pPr lvl="1"/>
            <a:endParaRPr lang="en-US" altLang="en-US" dirty="0" smtClean="0"/>
          </a:p>
        </p:txBody>
      </p:sp>
    </p:spTree>
    <p:extLst>
      <p:ext uri="{BB962C8B-B14F-4D97-AF65-F5344CB8AC3E}">
        <p14:creationId xmlns:p14="http://schemas.microsoft.com/office/powerpoint/2010/main" val="18817354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0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0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0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0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0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0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0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0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fontScale="90000"/>
          </a:bodyPr>
          <a:lstStyle/>
          <a:p>
            <a:r>
              <a:rPr lang="en-US" altLang="en-US" smtClean="0"/>
              <a:t>What is Signal? What is Noise?</a:t>
            </a:r>
          </a:p>
        </p:txBody>
      </p:sp>
      <p:pic>
        <p:nvPicPr>
          <p:cNvPr id="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67523" y="2148938"/>
            <a:ext cx="4723254" cy="3630099"/>
          </a:xfrm>
        </p:spPr>
      </p:pic>
      <p:sp>
        <p:nvSpPr>
          <p:cNvPr id="44037" name="Rectangle 6"/>
          <p:cNvSpPr>
            <a:spLocks noChangeArrowheads="1"/>
          </p:cNvSpPr>
          <p:nvPr/>
        </p:nvSpPr>
        <p:spPr bwMode="auto">
          <a:xfrm>
            <a:off x="5238750" y="40703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p:txBody>
      </p:sp>
      <p:sp>
        <p:nvSpPr>
          <p:cNvPr id="44038" name="Rectangle 7"/>
          <p:cNvSpPr>
            <a:spLocks noChangeArrowheads="1"/>
          </p:cNvSpPr>
          <p:nvPr/>
        </p:nvSpPr>
        <p:spPr bwMode="auto">
          <a:xfrm>
            <a:off x="5238750" y="407035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0"/>
              </a:spcBef>
              <a:buFontTx/>
              <a:buNone/>
            </a:pPr>
            <a:endParaRPr lang="en-US" altLang="en-US" sz="1800">
              <a:latin typeface="Arial" charset="0"/>
            </a:endParaRPr>
          </a:p>
          <a:p>
            <a:pPr>
              <a:spcBef>
                <a:spcPct val="0"/>
              </a:spcBef>
              <a:buFontTx/>
              <a:buNone/>
            </a:pPr>
            <a:endParaRPr lang="en-US" altLang="en-US" sz="1800">
              <a:latin typeface="Arial" charset="0"/>
            </a:endParaRPr>
          </a:p>
        </p:txBody>
      </p:sp>
    </p:spTree>
    <p:extLst>
      <p:ext uri="{BB962C8B-B14F-4D97-AF65-F5344CB8AC3E}">
        <p14:creationId xmlns:p14="http://schemas.microsoft.com/office/powerpoint/2010/main" val="310748403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4"/>
          <p:cNvSpPr>
            <a:spLocks noGrp="1" noChangeArrowheads="1"/>
          </p:cNvSpPr>
          <p:nvPr>
            <p:ph type="title"/>
          </p:nvPr>
        </p:nvSpPr>
        <p:spPr/>
        <p:txBody>
          <a:bodyPr/>
          <a:lstStyle/>
          <a:p>
            <a:pPr eaLnBrk="1" hangingPunct="1"/>
            <a:r>
              <a:rPr lang="en-US" altLang="en-US" smtClean="0"/>
              <a:t>Sensitivity</a:t>
            </a:r>
          </a:p>
        </p:txBody>
      </p:sp>
      <p:sp>
        <p:nvSpPr>
          <p:cNvPr id="45060" name="Rectangle 5"/>
          <p:cNvSpPr>
            <a:spLocks noGrp="1" noChangeArrowheads="1"/>
          </p:cNvSpPr>
          <p:nvPr>
            <p:ph idx="1"/>
          </p:nvPr>
        </p:nvSpPr>
        <p:spPr/>
        <p:txBody>
          <a:bodyPr>
            <a:normAutofit fontScale="92500" lnSpcReduction="20000"/>
          </a:bodyPr>
          <a:lstStyle/>
          <a:p>
            <a:pPr eaLnBrk="1" hangingPunct="1"/>
            <a:r>
              <a:rPr lang="en-US" altLang="en-US" dirty="0" smtClean="0"/>
              <a:t>Combination of signal and noise</a:t>
            </a:r>
          </a:p>
          <a:p>
            <a:r>
              <a:rPr lang="en-US" altLang="en-US" dirty="0" smtClean="0"/>
              <a:t>signal</a:t>
            </a:r>
          </a:p>
          <a:p>
            <a:pPr lvl="1"/>
            <a:r>
              <a:rPr lang="en-US" altLang="en-US" dirty="0" smtClean="0"/>
              <a:t>brightness of source</a:t>
            </a:r>
          </a:p>
          <a:p>
            <a:pPr lvl="1"/>
            <a:r>
              <a:rPr lang="en-US" altLang="en-US" dirty="0" smtClean="0"/>
              <a:t>absorption of intervening material</a:t>
            </a:r>
          </a:p>
          <a:p>
            <a:pPr lvl="2"/>
            <a:r>
              <a:rPr lang="en-US" altLang="en-US" dirty="0" smtClean="0"/>
              <a:t>gas, dust</a:t>
            </a:r>
          </a:p>
          <a:p>
            <a:pPr lvl="2"/>
            <a:r>
              <a:rPr lang="en-US" altLang="en-US" dirty="0" smtClean="0"/>
              <a:t>atmosphere</a:t>
            </a:r>
          </a:p>
          <a:p>
            <a:pPr lvl="2"/>
            <a:r>
              <a:rPr lang="en-US" altLang="en-US" dirty="0" smtClean="0"/>
              <a:t>optics</a:t>
            </a:r>
          </a:p>
          <a:p>
            <a:pPr lvl="1"/>
            <a:r>
              <a:rPr lang="en-US" altLang="en-US" dirty="0" smtClean="0"/>
              <a:t>size of telescope </a:t>
            </a:r>
          </a:p>
          <a:p>
            <a:pPr lvl="1"/>
            <a:r>
              <a:rPr lang="en-US" altLang="en-US" dirty="0" smtClean="0"/>
              <a:t>sensitivity of detector</a:t>
            </a:r>
          </a:p>
          <a:p>
            <a:r>
              <a:rPr lang="en-US" altLang="en-US" dirty="0" smtClean="0"/>
              <a:t>noise</a:t>
            </a:r>
          </a:p>
          <a:p>
            <a:pPr lvl="1"/>
            <a:r>
              <a:rPr lang="en-US" altLang="en-US" dirty="0" smtClean="0"/>
              <a:t>detector read noise</a:t>
            </a:r>
          </a:p>
          <a:p>
            <a:pPr lvl="1"/>
            <a:r>
              <a:rPr lang="en-US" altLang="en-US" dirty="0" smtClean="0"/>
              <a:t>detector dark current</a:t>
            </a:r>
          </a:p>
          <a:p>
            <a:pPr lvl="1"/>
            <a:r>
              <a:rPr lang="en-US" altLang="en-US" dirty="0" smtClean="0"/>
              <a:t>background (zodiacal light, sky, telescope, instrument)</a:t>
            </a:r>
          </a:p>
          <a:p>
            <a:pPr lvl="1"/>
            <a:r>
              <a:rPr lang="en-US" altLang="en-US" dirty="0" smtClean="0"/>
              <a:t>shot noise from source</a:t>
            </a:r>
          </a:p>
          <a:p>
            <a:pPr lvl="1"/>
            <a:r>
              <a:rPr lang="en-US" altLang="en-US" dirty="0" smtClean="0"/>
              <a:t>imperfect calibrations</a:t>
            </a:r>
          </a:p>
        </p:txBody>
      </p:sp>
    </p:spTree>
    <p:extLst>
      <p:ext uri="{BB962C8B-B14F-4D97-AF65-F5344CB8AC3E}">
        <p14:creationId xmlns:p14="http://schemas.microsoft.com/office/powerpoint/2010/main" val="6694035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06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6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6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06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06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506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506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06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06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06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4"/>
          <p:cNvSpPr>
            <a:spLocks noGrp="1" noChangeArrowheads="1"/>
          </p:cNvSpPr>
          <p:nvPr>
            <p:ph type="title"/>
          </p:nvPr>
        </p:nvSpPr>
        <p:spPr/>
        <p:txBody>
          <a:bodyPr/>
          <a:lstStyle/>
          <a:p>
            <a:pPr eaLnBrk="1" hangingPunct="1"/>
            <a:r>
              <a:rPr lang="en-US" altLang="en-US" smtClean="0"/>
              <a:t>Sensitivity vs. Dynamic Range</a:t>
            </a:r>
          </a:p>
        </p:txBody>
      </p:sp>
      <p:sp>
        <p:nvSpPr>
          <p:cNvPr id="46084" name="Rectangle 5"/>
          <p:cNvSpPr>
            <a:spLocks noGrp="1" noChangeArrowheads="1"/>
          </p:cNvSpPr>
          <p:nvPr>
            <p:ph idx="1"/>
          </p:nvPr>
        </p:nvSpPr>
        <p:spPr/>
        <p:txBody>
          <a:bodyPr/>
          <a:lstStyle/>
          <a:p>
            <a:pPr eaLnBrk="1" hangingPunct="1"/>
            <a:r>
              <a:rPr lang="en-US" altLang="en-US" dirty="0" smtClean="0"/>
              <a:t>Sensitivity </a:t>
            </a:r>
          </a:p>
          <a:p>
            <a:pPr lvl="1"/>
            <a:r>
              <a:rPr lang="en-US" altLang="en-US" dirty="0" smtClean="0"/>
              <a:t>ability to measure faint </a:t>
            </a:r>
            <a:r>
              <a:rPr lang="en-US" altLang="en-US" dirty="0" err="1" smtClean="0"/>
              <a:t>brightnesses</a:t>
            </a:r>
            <a:endParaRPr lang="en-US" altLang="en-US" dirty="0" smtClean="0"/>
          </a:p>
          <a:p>
            <a:pPr lvl="1"/>
            <a:r>
              <a:rPr lang="en-US" altLang="en-US" dirty="0" smtClean="0"/>
              <a:t>often expressed as </a:t>
            </a:r>
            <a:r>
              <a:rPr lang="en-US" altLang="en-US" dirty="0" err="1" smtClean="0"/>
              <a:t>flux</a:t>
            </a:r>
            <a:r>
              <a:rPr lang="en-US" altLang="en-US" baseline="-25000" dirty="0" err="1" smtClean="0"/>
              <a:t>minimum</a:t>
            </a:r>
            <a:endParaRPr lang="en-US" altLang="en-US" dirty="0"/>
          </a:p>
          <a:p>
            <a:pPr lvl="1"/>
            <a:r>
              <a:rPr lang="en-US" altLang="en-US" dirty="0" smtClean="0"/>
              <a:t>Smaller is better!</a:t>
            </a:r>
          </a:p>
          <a:p>
            <a:pPr eaLnBrk="1" hangingPunct="1"/>
            <a:r>
              <a:rPr lang="en-US" altLang="en-US" dirty="0" smtClean="0"/>
              <a:t>Dynamic Range </a:t>
            </a:r>
          </a:p>
          <a:p>
            <a:pPr lvl="1"/>
            <a:r>
              <a:rPr lang="en-US" altLang="en-US" dirty="0" smtClean="0"/>
              <a:t>ability to image “bright” and “faint” sources in same system </a:t>
            </a:r>
          </a:p>
          <a:p>
            <a:pPr lvl="1"/>
            <a:r>
              <a:rPr lang="en-US" altLang="en-US" dirty="0" smtClean="0"/>
              <a:t>often expressed as </a:t>
            </a:r>
            <a:r>
              <a:rPr lang="en-US" altLang="en-US" dirty="0" err="1" smtClean="0"/>
              <a:t>flux</a:t>
            </a:r>
            <a:r>
              <a:rPr lang="en-US" altLang="en-US" baseline="-25000" dirty="0" err="1" smtClean="0"/>
              <a:t>maximum</a:t>
            </a:r>
            <a:r>
              <a:rPr lang="en-US" altLang="en-US" dirty="0" smtClean="0"/>
              <a:t>/noise.</a:t>
            </a:r>
          </a:p>
        </p:txBody>
      </p:sp>
    </p:spTree>
    <p:extLst>
      <p:ext uri="{BB962C8B-B14F-4D97-AF65-F5344CB8AC3E}">
        <p14:creationId xmlns:p14="http://schemas.microsoft.com/office/powerpoint/2010/main" val="12281280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4"/>
          <p:cNvSpPr>
            <a:spLocks noGrp="1" noChangeArrowheads="1"/>
          </p:cNvSpPr>
          <p:nvPr>
            <p:ph type="title"/>
          </p:nvPr>
        </p:nvSpPr>
        <p:spPr/>
        <p:txBody>
          <a:bodyPr/>
          <a:lstStyle/>
          <a:p>
            <a:pPr eaLnBrk="1" hangingPunct="1"/>
            <a:r>
              <a:rPr lang="en-US" altLang="en-US" dirty="0" smtClean="0"/>
              <a:t>Signal: definition</a:t>
            </a:r>
          </a:p>
        </p:txBody>
      </p:sp>
      <p:sp>
        <p:nvSpPr>
          <p:cNvPr id="46084" name="Rectangle 5"/>
          <p:cNvSpPr>
            <a:spLocks noGrp="1" noChangeArrowheads="1"/>
          </p:cNvSpPr>
          <p:nvPr>
            <p:ph idx="1"/>
          </p:nvPr>
        </p:nvSpPr>
        <p:spPr/>
        <p:txBody>
          <a:bodyPr>
            <a:normAutofit/>
          </a:bodyPr>
          <a:lstStyle/>
          <a:p>
            <a:pPr eaLnBrk="1" hangingPunct="1"/>
            <a:r>
              <a:rPr lang="en-US" altLang="en-US" dirty="0" smtClean="0"/>
              <a:t>Signal is that part of the measurement which is contributed by the source of interest.</a:t>
            </a:r>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smtClean="0"/>
          </a:p>
          <a:p>
            <a:pPr marL="0" indent="0" eaLnBrk="1" hangingPunct="1">
              <a:buNone/>
            </a:pPr>
            <a:r>
              <a:rPr lang="en-US" altLang="en-US" dirty="0" smtClean="0"/>
              <a:t>where, A=area of telescope, QE=quantum efficiency of detector, </a:t>
            </a:r>
            <a:r>
              <a:rPr lang="en-US" altLang="en-US" dirty="0" err="1" smtClean="0"/>
              <a:t>F</a:t>
            </a:r>
            <a:r>
              <a:rPr lang="en-US" altLang="en-US" baseline="-25000" dirty="0" err="1" smtClean="0">
                <a:latin typeface="Symbol" pitchFamily="18" charset="2"/>
              </a:rPr>
              <a:t>n</a:t>
            </a:r>
            <a:r>
              <a:rPr lang="en-US" altLang="en-US" dirty="0" smtClean="0"/>
              <a:t>=source flux, </a:t>
            </a:r>
            <a:r>
              <a:rPr lang="en-US" altLang="en-US" dirty="0" err="1" smtClean="0">
                <a:latin typeface="Symbol" pitchFamily="18" charset="2"/>
              </a:rPr>
              <a:t>h</a:t>
            </a:r>
            <a:r>
              <a:rPr lang="en-US" altLang="en-US" baseline="-25000" dirty="0" err="1" smtClean="0"/>
              <a:t>total</a:t>
            </a:r>
            <a:r>
              <a:rPr lang="en-US" altLang="en-US" dirty="0" smtClean="0"/>
              <a:t>=total transmission, and t=integration time</a:t>
            </a:r>
          </a:p>
          <a:p>
            <a:pPr eaLnBrk="1" hangingPunct="1"/>
            <a:endParaRPr lang="en-US" altLang="en-US" dirty="0" smtClean="0"/>
          </a:p>
        </p:txBody>
      </p:sp>
      <mc:AlternateContent xmlns:mc="http://schemas.openxmlformats.org/markup-compatibility/2006" xmlns:a14="http://schemas.microsoft.com/office/drawing/2010/main">
        <mc:Choice Requires="a14">
          <p:sp>
            <p:nvSpPr>
              <p:cNvPr id="2" name="TextBox 1"/>
              <p:cNvSpPr txBox="1"/>
              <p:nvPr/>
            </p:nvSpPr>
            <p:spPr>
              <a:xfrm>
                <a:off x="1860068" y="2514600"/>
                <a:ext cx="5423865" cy="10161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𝑆</m:t>
                      </m:r>
                      <m:r>
                        <a:rPr lang="en-US" sz="3200" b="0" i="1" smtClean="0">
                          <a:latin typeface="Cambria Math"/>
                        </a:rPr>
                        <m:t>=</m:t>
                      </m:r>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𝐴</m:t>
                      </m:r>
                      <m:f>
                        <m:fPr>
                          <m:ctrlPr>
                            <a:rPr lang="en-US" sz="3200" b="0" i="1" smtClean="0">
                              <a:latin typeface="Cambria Math" panose="02040503050406030204" pitchFamily="18" charset="0"/>
                              <a:ea typeface="Cambria Math"/>
                            </a:rPr>
                          </m:ctrlPr>
                        </m:fPr>
                        <m:num>
                          <m:r>
                            <m:rPr>
                              <m:sty m:val="p"/>
                            </m:rPr>
                            <a:rPr lang="el-GR" sz="3200" b="0" i="1" smtClean="0">
                              <a:latin typeface="Cambria Math"/>
                              <a:ea typeface="Cambria Math"/>
                            </a:rPr>
                            <m:t>Δ</m:t>
                          </m:r>
                          <m:r>
                            <a:rPr lang="el-GR" sz="3200" b="0" i="1" smtClean="0">
                              <a:latin typeface="Cambria Math"/>
                              <a:ea typeface="Cambria Math"/>
                            </a:rPr>
                            <m:t>𝜈</m:t>
                          </m:r>
                        </m:num>
                        <m:den>
                          <m:r>
                            <a:rPr lang="en-US" sz="3200" b="0" i="1" smtClean="0">
                              <a:latin typeface="Cambria Math"/>
                              <a:ea typeface="Cambria Math"/>
                            </a:rPr>
                            <m:t>h</m:t>
                          </m:r>
                          <m:r>
                            <a:rPr lang="en-US" sz="3200" b="0" i="1" smtClean="0">
                              <a:latin typeface="Cambria Math"/>
                              <a:ea typeface="Cambria Math"/>
                            </a:rPr>
                            <m:t>𝜈</m:t>
                          </m:r>
                        </m:den>
                      </m:f>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𝐹</m:t>
                          </m:r>
                        </m:e>
                        <m:sub>
                          <m:r>
                            <a:rPr lang="en-US" sz="3200" b="0" i="1" smtClean="0">
                              <a:latin typeface="Cambria Math"/>
                              <a:ea typeface="Cambria Math"/>
                            </a:rPr>
                            <m:t>𝜈</m:t>
                          </m:r>
                        </m:sub>
                      </m:sSub>
                      <m:r>
                        <a:rPr lang="en-US" sz="3200" b="0" i="1" smtClean="0">
                          <a:latin typeface="Cambria Math"/>
                          <a:ea typeface="Cambria Math"/>
                        </a:rPr>
                        <m:t>𝑡𝑄𝐸</m:t>
                      </m:r>
                      <m:r>
                        <a:rPr lang="en-US" sz="3200" b="0" i="1" smtClean="0">
                          <a:latin typeface="Cambria Math"/>
                          <a:ea typeface="Cambria Math"/>
                        </a:rPr>
                        <m:t>       {</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𝑒</m:t>
                          </m:r>
                        </m:e>
                        <m:sup>
                          <m:r>
                            <a:rPr lang="en-US" sz="3200" b="0" i="1" smtClean="0">
                              <a:latin typeface="Cambria Math"/>
                              <a:ea typeface="Cambria Math"/>
                            </a:rPr>
                            <m:t>−</m:t>
                          </m:r>
                        </m:sup>
                      </m:sSup>
                      <m:r>
                        <a:rPr lang="en-US" sz="3200" b="0" i="1" smtClean="0">
                          <a:latin typeface="Cambria Math"/>
                          <a:ea typeface="Cambria Math"/>
                        </a:rPr>
                        <m:t>}</m:t>
                      </m:r>
                    </m:oMath>
                  </m:oMathPara>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860068" y="2514600"/>
                <a:ext cx="5423865" cy="101611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04800" y="3571652"/>
                <a:ext cx="8534400" cy="6227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m:t>
                      </m:r>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𝜂</m:t>
                          </m:r>
                        </m:e>
                        <m:sub>
                          <m:r>
                            <a:rPr lang="en-US" sz="3200" b="0" i="1" smtClean="0">
                              <a:latin typeface="Cambria Math"/>
                              <a:ea typeface="Cambria Math"/>
                            </a:rPr>
                            <m:t>𝑎𝑡𝑚𝑜𝑠𝑝h𝑒𝑟𝑒</m:t>
                          </m:r>
                        </m:sub>
                      </m:sSub>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𝜂</m:t>
                          </m:r>
                        </m:e>
                        <m:sub>
                          <m:r>
                            <a:rPr lang="en-US" sz="3200" b="0" i="1" smtClean="0">
                              <a:latin typeface="Cambria Math"/>
                              <a:ea typeface="Cambria Math"/>
                            </a:rPr>
                            <m:t>𝑡𝑒𝑙𝑒𝑠𝑐𝑜𝑝𝑒</m:t>
                          </m:r>
                        </m:sub>
                      </m:sSub>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𝜂</m:t>
                          </m:r>
                        </m:e>
                        <m:sub>
                          <m:r>
                            <a:rPr lang="en-US" sz="3200" b="0" i="1" smtClean="0">
                              <a:latin typeface="Cambria Math"/>
                              <a:ea typeface="Cambria Math"/>
                            </a:rPr>
                            <m:t>𝑖𝑛𝑠𝑡𝑟𝑢𝑚𝑒𝑛𝑡</m:t>
                          </m:r>
                        </m:sub>
                      </m:sSub>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04800" y="3571652"/>
                <a:ext cx="8534400" cy="622735"/>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61854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4" name="Rectangle 6"/>
          <p:cNvSpPr>
            <a:spLocks noGrp="1" noChangeArrowheads="1"/>
          </p:cNvSpPr>
          <p:nvPr>
            <p:ph type="title"/>
          </p:nvPr>
        </p:nvSpPr>
        <p:spPr/>
        <p:txBody>
          <a:bodyPr/>
          <a:lstStyle/>
          <a:p>
            <a:pPr eaLnBrk="1" hangingPunct="1"/>
            <a:r>
              <a:rPr lang="en-US" altLang="en-US" smtClean="0"/>
              <a:t>Noise - definition</a:t>
            </a:r>
          </a:p>
        </p:txBody>
      </p:sp>
      <p:sp>
        <p:nvSpPr>
          <p:cNvPr id="48135" name="Rectangle 7"/>
          <p:cNvSpPr>
            <a:spLocks noGrp="1" noChangeArrowheads="1"/>
          </p:cNvSpPr>
          <p:nvPr>
            <p:ph idx="1"/>
          </p:nvPr>
        </p:nvSpPr>
        <p:spPr/>
        <p:txBody>
          <a:bodyPr/>
          <a:lstStyle/>
          <a:p>
            <a:pPr eaLnBrk="1" hangingPunct="1">
              <a:spcBef>
                <a:spcPct val="5000"/>
              </a:spcBef>
            </a:pPr>
            <a:r>
              <a:rPr lang="en-US" altLang="en-US" sz="2800" dirty="0" smtClean="0"/>
              <a:t>Noise is the uncertainty in the signal measurement. </a:t>
            </a:r>
          </a:p>
          <a:p>
            <a:pPr eaLnBrk="1" hangingPunct="1">
              <a:spcBef>
                <a:spcPct val="5000"/>
              </a:spcBef>
            </a:pPr>
            <a:r>
              <a:rPr lang="en-US" altLang="en-US" sz="2800" dirty="0" smtClean="0"/>
              <a:t>In sensitivity calculations, the “noise” is usually equal to the standard deviation.</a:t>
            </a:r>
          </a:p>
          <a:p>
            <a:pPr eaLnBrk="1" hangingPunct="1">
              <a:spcBef>
                <a:spcPct val="5000"/>
              </a:spcBef>
            </a:pPr>
            <a:r>
              <a:rPr lang="en-US" altLang="en-US" sz="2800" dirty="0" smtClean="0"/>
              <a:t>Random noise adds in </a:t>
            </a:r>
            <a:r>
              <a:rPr lang="en-US" altLang="en-US" sz="2800" dirty="0" smtClean="0"/>
              <a:t>quadrature (square root of the sum of the squares).</a:t>
            </a:r>
            <a:endParaRPr lang="en-US" altLang="en-US" sz="2800" dirty="0" smtClean="0"/>
          </a:p>
          <a:p>
            <a:pPr eaLnBrk="1" hangingPunct="1"/>
            <a:endParaRPr lang="en-US" altLang="en-US" dirty="0" smtClean="0"/>
          </a:p>
        </p:txBody>
      </p:sp>
      <p:sp>
        <p:nvSpPr>
          <p:cNvPr id="48131" name="Rectangle 2"/>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48132" name="Rectangle 3"/>
          <p:cNvSpPr>
            <a:spLocks noChangeArrowheads="1"/>
          </p:cNvSpPr>
          <p:nvPr/>
        </p:nvSpPr>
        <p:spPr bwMode="auto">
          <a:xfrm>
            <a:off x="1143000" y="16160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48133" name="Rectangle 4"/>
          <p:cNvSpPr>
            <a:spLocks noChangeArrowheads="1"/>
          </p:cNvSpPr>
          <p:nvPr/>
        </p:nvSpPr>
        <p:spPr bwMode="auto">
          <a:xfrm>
            <a:off x="1277938" y="1768475"/>
            <a:ext cx="74596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9" name="TextBox 7"/>
              <p:cNvSpPr txBox="1"/>
              <p:nvPr/>
            </p:nvSpPr>
            <p:spPr>
              <a:xfrm>
                <a:off x="1860232" y="4701053"/>
                <a:ext cx="5423535" cy="1547347"/>
              </a:xfrm>
              <a:prstGeom prst="rect">
                <a:avLst/>
              </a:prstGeom>
              <a:noFill/>
            </p:spPr>
            <p:txBody>
              <a:bodyPr wrap="square" rtlCol="0">
                <a:spAutoFit/>
              </a:bodyPr>
              <a:lstStyle/>
              <a:p>
                <a:pPr marL="0" marR="0" fontAlgn="base">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200" i="1" kern="1200" smtClean="0">
                              <a:solidFill>
                                <a:srgbClr val="000000"/>
                              </a:solidFill>
                              <a:effectLst/>
                              <a:latin typeface="Cambria Math" panose="02040503050406030204" pitchFamily="18" charset="0"/>
                              <a:ea typeface="Times New Roman"/>
                              <a:cs typeface="Times New Roman"/>
                            </a:rPr>
                          </m:ctrlPr>
                        </m:sSubPr>
                        <m:e>
                          <m:r>
                            <a:rPr lang="en-US" sz="3200" i="1" kern="1200">
                              <a:solidFill>
                                <a:srgbClr val="000000"/>
                              </a:solidFill>
                              <a:effectLst/>
                              <a:latin typeface="Cambria Math"/>
                              <a:ea typeface="Times New Roman"/>
                              <a:cs typeface="Times New Roman"/>
                            </a:rPr>
                            <m:t>𝑁</m:t>
                          </m:r>
                        </m:e>
                        <m:sub>
                          <m:r>
                            <a:rPr lang="en-US" sz="3200" i="1" kern="1200">
                              <a:solidFill>
                                <a:srgbClr val="000000"/>
                              </a:solidFill>
                              <a:effectLst/>
                              <a:latin typeface="Cambria Math"/>
                              <a:ea typeface="Times New Roman"/>
                              <a:cs typeface="Times New Roman"/>
                            </a:rPr>
                            <m:t>𝑡𝑜𝑡𝑎𝑙</m:t>
                          </m:r>
                        </m:sub>
                      </m:sSub>
                      <m:r>
                        <a:rPr lang="en-US" sz="3200" i="1" kern="1200">
                          <a:solidFill>
                            <a:srgbClr val="000000"/>
                          </a:solidFill>
                          <a:effectLst/>
                          <a:latin typeface="Cambria Math"/>
                          <a:ea typeface="Times New Roman"/>
                          <a:cs typeface="Times New Roman"/>
                        </a:rPr>
                        <m:t>=</m:t>
                      </m:r>
                      <m:rad>
                        <m:radPr>
                          <m:degHide m:val="on"/>
                          <m:ctrlPr>
                            <a:rPr lang="en-US" sz="3200" i="1" kern="1200">
                              <a:solidFill>
                                <a:srgbClr val="000000"/>
                              </a:solidFill>
                              <a:effectLst/>
                              <a:latin typeface="Cambria Math" panose="02040503050406030204" pitchFamily="18" charset="0"/>
                              <a:ea typeface="Times New Roman"/>
                              <a:cs typeface="Times New Roman"/>
                            </a:rPr>
                          </m:ctrlPr>
                        </m:radPr>
                        <m:deg/>
                        <m:e>
                          <m:nary>
                            <m:naryPr>
                              <m:chr m:val="∑"/>
                              <m:supHide m:val="on"/>
                              <m:ctrlPr>
                                <a:rPr lang="en-US" sz="3200" i="1" kern="1200">
                                  <a:solidFill>
                                    <a:srgbClr val="000000"/>
                                  </a:solidFill>
                                  <a:effectLst/>
                                  <a:latin typeface="Cambria Math" panose="02040503050406030204" pitchFamily="18" charset="0"/>
                                  <a:ea typeface="Times New Roman"/>
                                  <a:cs typeface="Times New Roman"/>
                                </a:rPr>
                              </m:ctrlPr>
                            </m:naryPr>
                            <m:sub>
                              <m:r>
                                <a:rPr lang="en-US" sz="3200" i="1" kern="1200">
                                  <a:solidFill>
                                    <a:srgbClr val="000000"/>
                                  </a:solidFill>
                                  <a:effectLst/>
                                  <a:latin typeface="Cambria Math"/>
                                  <a:ea typeface="Times New Roman"/>
                                  <a:cs typeface="Times New Roman"/>
                                </a:rPr>
                                <m:t>𝑖</m:t>
                              </m:r>
                            </m:sub>
                            <m:sup/>
                            <m:e>
                              <m:sSubSup>
                                <m:sSubSupPr>
                                  <m:ctrlPr>
                                    <a:rPr lang="en-US" sz="3200" i="1" kern="1200">
                                      <a:solidFill>
                                        <a:srgbClr val="000000"/>
                                      </a:solidFill>
                                      <a:effectLst/>
                                      <a:latin typeface="Cambria Math" panose="02040503050406030204" pitchFamily="18" charset="0"/>
                                      <a:ea typeface="Times New Roman"/>
                                      <a:cs typeface="Times New Roman"/>
                                    </a:rPr>
                                  </m:ctrlPr>
                                </m:sSubSupPr>
                                <m:e>
                                  <m:r>
                                    <a:rPr lang="en-US" sz="3200" i="1" kern="1200">
                                      <a:solidFill>
                                        <a:srgbClr val="000000"/>
                                      </a:solidFill>
                                      <a:effectLst/>
                                      <a:latin typeface="Cambria Math"/>
                                      <a:ea typeface="Times New Roman"/>
                                      <a:cs typeface="Times New Roman"/>
                                    </a:rPr>
                                    <m:t>𝑁</m:t>
                                  </m:r>
                                </m:e>
                                <m:sub>
                                  <m:r>
                                    <a:rPr lang="en-US" sz="3200" i="1" kern="1200">
                                      <a:solidFill>
                                        <a:srgbClr val="000000"/>
                                      </a:solidFill>
                                      <a:effectLst/>
                                      <a:latin typeface="Cambria Math"/>
                                      <a:ea typeface="Times New Roman"/>
                                      <a:cs typeface="Times New Roman"/>
                                    </a:rPr>
                                    <m:t>𝑖</m:t>
                                  </m:r>
                                </m:sub>
                                <m:sup>
                                  <m:r>
                                    <a:rPr lang="en-US" sz="3200" i="1" kern="1200">
                                      <a:solidFill>
                                        <a:srgbClr val="000000"/>
                                      </a:solidFill>
                                      <a:effectLst/>
                                      <a:latin typeface="Cambria Math"/>
                                      <a:ea typeface="Times New Roman"/>
                                      <a:cs typeface="Times New Roman"/>
                                    </a:rPr>
                                    <m:t>2</m:t>
                                  </m:r>
                                </m:sup>
                              </m:sSubSup>
                            </m:e>
                          </m:nary>
                        </m:e>
                      </m:rad>
                    </m:oMath>
                  </m:oMathPara>
                </a14:m>
                <a:endParaRPr lang="en-US" sz="3200" dirty="0">
                  <a:effectLst/>
                  <a:latin typeface="Times New Roman"/>
                  <a:ea typeface="Times New Roman"/>
                </a:endParaRPr>
              </a:p>
            </p:txBody>
          </p:sp>
        </mc:Choice>
        <mc:Fallback xmlns="">
          <p:sp>
            <p:nvSpPr>
              <p:cNvPr id="9" name="TextBox 7"/>
              <p:cNvSpPr txBox="1">
                <a:spLocks noRot="1" noChangeAspect="1" noMove="1" noResize="1" noEditPoints="1" noAdjustHandles="1" noChangeArrowheads="1" noChangeShapeType="1" noTextEdit="1"/>
              </p:cNvSpPr>
              <p:nvPr/>
            </p:nvSpPr>
            <p:spPr>
              <a:xfrm>
                <a:off x="1860232" y="4701053"/>
                <a:ext cx="5423535" cy="15473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4669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4" name="Rectangle 6"/>
          <p:cNvSpPr>
            <a:spLocks noGrp="1" noChangeArrowheads="1"/>
          </p:cNvSpPr>
          <p:nvPr>
            <p:ph type="title"/>
          </p:nvPr>
        </p:nvSpPr>
        <p:spPr/>
        <p:txBody>
          <a:bodyPr/>
          <a:lstStyle/>
          <a:p>
            <a:pPr eaLnBrk="1" hangingPunct="1"/>
            <a:r>
              <a:rPr lang="en-US" altLang="en-US" dirty="0" smtClean="0"/>
              <a:t>“Shot Noise” and the DOT</a:t>
            </a:r>
          </a:p>
        </p:txBody>
      </p:sp>
      <mc:AlternateContent xmlns:mc="http://schemas.openxmlformats.org/markup-compatibility/2006" xmlns:a14="http://schemas.microsoft.com/office/drawing/2010/main">
        <mc:Choice Requires="a14">
          <p:sp>
            <p:nvSpPr>
              <p:cNvPr id="48135" name="Rectangle 7"/>
              <p:cNvSpPr>
                <a:spLocks noGrp="1" noChangeArrowheads="1"/>
              </p:cNvSpPr>
              <p:nvPr>
                <p:ph idx="1"/>
              </p:nvPr>
            </p:nvSpPr>
            <p:spPr/>
            <p:txBody>
              <a:bodyPr>
                <a:normAutofit lnSpcReduction="10000"/>
              </a:bodyPr>
              <a:lstStyle/>
              <a:p>
                <a:pPr eaLnBrk="1" hangingPunct="1"/>
                <a:r>
                  <a:rPr lang="en-US" altLang="en-US" dirty="0" smtClean="0"/>
                  <a:t>The Department of Transportation asks you to count cars as they drive by you standing on the shoulder of the highway.</a:t>
                </a:r>
              </a:p>
              <a:p>
                <a:pPr eaLnBrk="1" hangingPunct="1"/>
                <a:r>
                  <a:rPr lang="en-US" altLang="en-US" dirty="0" smtClean="0"/>
                  <a:t>On average, there are 100 cars per minute that drive by you.</a:t>
                </a:r>
              </a:p>
              <a:p>
                <a:pPr eaLnBrk="1" hangingPunct="1"/>
                <a:r>
                  <a:rPr lang="en-US" altLang="en-US" dirty="0" smtClean="0"/>
                  <a:t>During any given minute, you count totals that are a bit different than 100. For instance, during the first minute, you count 96, then 103, then 108, then 99, etc.</a:t>
                </a:r>
              </a:p>
              <a:p>
                <a:pPr eaLnBrk="1" hangingPunct="1"/>
                <a:r>
                  <a:rPr lang="en-US" altLang="en-US" dirty="0" smtClean="0"/>
                  <a:t>If you count enough times and take an average, you will get a number near 100. In face, the more times you do the count, your average gets closer to 100.</a:t>
                </a:r>
              </a:p>
              <a:p>
                <a:r>
                  <a:rPr lang="en-US" altLang="en-US" dirty="0" smtClean="0"/>
                  <a:t>If you take the standard deviation of all your counts, you will get something like </a:t>
                </a:r>
                <a14:m>
                  <m:oMath xmlns:m="http://schemas.openxmlformats.org/officeDocument/2006/math">
                    <m:rad>
                      <m:radPr>
                        <m:degHide m:val="on"/>
                        <m:ctrlPr>
                          <a:rPr lang="en-US" altLang="en-US" i="1" smtClean="0">
                            <a:latin typeface="Cambria Math" panose="02040503050406030204" pitchFamily="18" charset="0"/>
                          </a:rPr>
                        </m:ctrlPr>
                      </m:radPr>
                      <m:deg/>
                      <m:e>
                        <m:r>
                          <a:rPr lang="en-US" altLang="en-US" b="0" i="1" smtClean="0">
                            <a:latin typeface="Cambria Math" panose="02040503050406030204" pitchFamily="18" charset="0"/>
                          </a:rPr>
                          <m:t>100</m:t>
                        </m:r>
                      </m:e>
                    </m:rad>
                    <m:r>
                      <a:rPr lang="en-US" altLang="en-US" b="0" i="1" smtClean="0">
                        <a:latin typeface="Cambria Math" panose="02040503050406030204" pitchFamily="18" charset="0"/>
                      </a:rPr>
                      <m:t>=10</m:t>
                    </m:r>
                  </m:oMath>
                </a14:m>
                <a:r>
                  <a:rPr lang="en-US" dirty="0" smtClean="0"/>
                  <a:t>.</a:t>
                </a:r>
              </a:p>
              <a:p>
                <a:r>
                  <a:rPr lang="en-US" dirty="0" smtClean="0"/>
                  <a:t>This is the uncertainty for each individual measurement.</a:t>
                </a:r>
              </a:p>
              <a:p>
                <a:r>
                  <a:rPr lang="en-US" dirty="0" smtClean="0"/>
                  <a:t>The uncertainty in the mean is </a:t>
                </a:r>
                <a14:m>
                  <m:oMath xmlns:m="http://schemas.openxmlformats.org/officeDocument/2006/math">
                    <m:f>
                      <m:fPr>
                        <m:ctrlPr>
                          <a:rPr lang="en-US" b="0" i="1" smtClean="0">
                            <a:latin typeface="Cambria Math" panose="02040503050406030204" pitchFamily="18" charset="0"/>
                          </a:rPr>
                        </m:ctrlPr>
                      </m:fPr>
                      <m:num>
                        <m:acc>
                          <m:accPr>
                            <m:chr m:val="̅"/>
                            <m:ctrlPr>
                              <a:rPr lang="en-US" i="1" smtClean="0">
                                <a:latin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𝜎</m:t>
                            </m:r>
                          </m:e>
                        </m:acc>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𝑁</m:t>
                            </m:r>
                          </m:e>
                        </m:ra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𝑁</m:t>
                            </m:r>
                          </m:e>
                        </m:rad>
                      </m:den>
                    </m:f>
                  </m:oMath>
                </a14:m>
                <a:r>
                  <a:rPr lang="en-US" altLang="en-US" dirty="0" smtClean="0"/>
                  <a:t>, where N is the number of measurements. This is “shot noise.”</a:t>
                </a:r>
              </a:p>
            </p:txBody>
          </p:sp>
        </mc:Choice>
        <mc:Fallback xmlns="">
          <p:sp>
            <p:nvSpPr>
              <p:cNvPr id="48135" name="Rectangle 7"/>
              <p:cNvSpPr>
                <a:spLocks noGrp="1" noRot="1" noChangeAspect="1" noMove="1" noResize="1" noEditPoints="1" noAdjustHandles="1" noChangeArrowheads="1" noChangeShapeType="1" noTextEdit="1"/>
              </p:cNvSpPr>
              <p:nvPr>
                <p:ph idx="1"/>
              </p:nvPr>
            </p:nvSpPr>
            <p:spPr>
              <a:blipFill rotWithShape="0">
                <a:blip r:embed="rId2"/>
                <a:stretch>
                  <a:fillRect l="-762" t="-1752" r="-85"/>
                </a:stretch>
              </a:blipFill>
            </p:spPr>
            <p:txBody>
              <a:bodyPr/>
              <a:lstStyle/>
              <a:p>
                <a:r>
                  <a:rPr lang="en-US">
                    <a:noFill/>
                  </a:rPr>
                  <a:t> </a:t>
                </a:r>
              </a:p>
            </p:txBody>
          </p:sp>
        </mc:Fallback>
      </mc:AlternateContent>
      <p:sp>
        <p:nvSpPr>
          <p:cNvPr id="48131" name="Rectangle 2"/>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48132" name="Rectangle 3"/>
          <p:cNvSpPr>
            <a:spLocks noChangeArrowheads="1"/>
          </p:cNvSpPr>
          <p:nvPr/>
        </p:nvSpPr>
        <p:spPr bwMode="auto">
          <a:xfrm>
            <a:off x="1143000" y="16160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48133" name="Rectangle 4"/>
          <p:cNvSpPr>
            <a:spLocks noChangeArrowheads="1"/>
          </p:cNvSpPr>
          <p:nvPr/>
        </p:nvSpPr>
        <p:spPr bwMode="auto">
          <a:xfrm>
            <a:off x="1277938" y="1768475"/>
            <a:ext cx="74596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3692267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4" name="Rectangle 6"/>
          <p:cNvSpPr>
            <a:spLocks noGrp="1" noChangeArrowheads="1"/>
          </p:cNvSpPr>
          <p:nvPr>
            <p:ph type="title"/>
          </p:nvPr>
        </p:nvSpPr>
        <p:spPr/>
        <p:txBody>
          <a:bodyPr/>
          <a:lstStyle/>
          <a:p>
            <a:pPr eaLnBrk="1" hangingPunct="1"/>
            <a:r>
              <a:rPr lang="en-US" altLang="en-US" dirty="0" smtClean="0"/>
              <a:t>Shot Noise Example</a:t>
            </a:r>
            <a:endParaRPr lang="en-US" altLang="en-US" dirty="0" smtClean="0"/>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700" y="1563687"/>
            <a:ext cx="7200900" cy="4800600"/>
          </a:xfrm>
        </p:spPr>
      </p:pic>
      <p:sp>
        <p:nvSpPr>
          <p:cNvPr id="48131" name="Rectangle 2"/>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48132" name="Rectangle 3"/>
          <p:cNvSpPr>
            <a:spLocks noChangeArrowheads="1"/>
          </p:cNvSpPr>
          <p:nvPr/>
        </p:nvSpPr>
        <p:spPr bwMode="auto">
          <a:xfrm>
            <a:off x="1143000" y="161607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
        <p:nvSpPr>
          <p:cNvPr id="48133" name="Rectangle 4"/>
          <p:cNvSpPr>
            <a:spLocks noChangeArrowheads="1"/>
          </p:cNvSpPr>
          <p:nvPr/>
        </p:nvSpPr>
        <p:spPr bwMode="auto">
          <a:xfrm>
            <a:off x="1277938" y="1768475"/>
            <a:ext cx="745966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p:spTree>
    <p:extLst>
      <p:ext uri="{BB962C8B-B14F-4D97-AF65-F5344CB8AC3E}">
        <p14:creationId xmlns:p14="http://schemas.microsoft.com/office/powerpoint/2010/main" val="43856586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7" name="Rectangle 6"/>
          <p:cNvSpPr>
            <a:spLocks noGrp="1" noChangeArrowheads="1"/>
          </p:cNvSpPr>
          <p:nvPr>
            <p:ph type="title"/>
          </p:nvPr>
        </p:nvSpPr>
        <p:spPr/>
        <p:txBody>
          <a:bodyPr>
            <a:normAutofit fontScale="90000"/>
          </a:bodyPr>
          <a:lstStyle/>
          <a:p>
            <a:pPr eaLnBrk="1" hangingPunct="1"/>
            <a:r>
              <a:rPr lang="en-US" altLang="en-US" sz="3600" dirty="0" smtClean="0"/>
              <a:t>Noise - sources: </a:t>
            </a:r>
            <a:r>
              <a:rPr lang="en-US" altLang="en-US" sz="3600" dirty="0" smtClean="0"/>
              <a:t>Shot noise </a:t>
            </a:r>
            <a:r>
              <a:rPr lang="en-US" altLang="en-US" sz="3600" dirty="0" smtClean="0"/>
              <a:t>from source</a:t>
            </a:r>
          </a:p>
        </p:txBody>
      </p:sp>
      <p:sp>
        <p:nvSpPr>
          <p:cNvPr id="51203" name="Rectangle 7"/>
          <p:cNvSpPr>
            <a:spLocks noGrp="1" noChangeArrowheads="1"/>
          </p:cNvSpPr>
          <p:nvPr>
            <p:ph idx="1"/>
          </p:nvPr>
        </p:nvSpPr>
        <p:spPr/>
        <p:txBody>
          <a:bodyPr>
            <a:normAutofit lnSpcReduction="10000"/>
          </a:bodyPr>
          <a:lstStyle/>
          <a:p>
            <a:pPr eaLnBrk="1" hangingPunct="1">
              <a:spcBef>
                <a:spcPct val="5000"/>
              </a:spcBef>
            </a:pPr>
            <a:r>
              <a:rPr lang="en-US" altLang="en-US" sz="2800" dirty="0" smtClean="0"/>
              <a:t>The uncertainty in the source charge count is simply the square root of the collected charge. This is called “shot” noise.</a:t>
            </a:r>
          </a:p>
          <a:p>
            <a:pPr eaLnBrk="1" hangingPunct="1">
              <a:spcBef>
                <a:spcPct val="5000"/>
              </a:spcBef>
            </a:pPr>
            <a:endParaRPr lang="en-US" altLang="en-US" sz="2800" dirty="0"/>
          </a:p>
          <a:p>
            <a:pPr eaLnBrk="1" hangingPunct="1">
              <a:spcBef>
                <a:spcPct val="5000"/>
              </a:spcBef>
            </a:pPr>
            <a:endParaRPr lang="en-US" altLang="en-US" sz="2800" dirty="0" smtClean="0"/>
          </a:p>
          <a:p>
            <a:pPr eaLnBrk="1" hangingPunct="1">
              <a:spcBef>
                <a:spcPct val="5000"/>
              </a:spcBef>
            </a:pPr>
            <a:endParaRPr lang="en-US" altLang="en-US" sz="2800" dirty="0"/>
          </a:p>
          <a:p>
            <a:pPr eaLnBrk="1" hangingPunct="1">
              <a:spcBef>
                <a:spcPct val="5000"/>
              </a:spcBef>
            </a:pPr>
            <a:endParaRPr lang="en-US" altLang="en-US" sz="2800" dirty="0" smtClean="0"/>
          </a:p>
          <a:p>
            <a:pPr eaLnBrk="1" hangingPunct="1">
              <a:spcBef>
                <a:spcPct val="5000"/>
              </a:spcBef>
            </a:pPr>
            <a:endParaRPr lang="en-US" altLang="en-US" sz="2800" dirty="0" smtClean="0"/>
          </a:p>
          <a:p>
            <a:pPr eaLnBrk="1" hangingPunct="1">
              <a:spcBef>
                <a:spcPct val="5000"/>
              </a:spcBef>
            </a:pPr>
            <a:r>
              <a:rPr lang="en-US" altLang="en-US" sz="2800" dirty="0" smtClean="0"/>
              <a:t>Note that if this were the only noise source, then S/N would scale as t</a:t>
            </a:r>
            <a:r>
              <a:rPr lang="en-US" altLang="en-US" sz="2800" baseline="30000" dirty="0" smtClean="0"/>
              <a:t>1/2</a:t>
            </a:r>
            <a:r>
              <a:rPr lang="en-US" altLang="en-US" sz="2800" dirty="0" smtClean="0"/>
              <a:t>. (Also true whenever noise dominated by a steady photon source.)</a:t>
            </a:r>
          </a:p>
          <a:p>
            <a:pPr eaLnBrk="1" hangingPunct="1">
              <a:spcBef>
                <a:spcPct val="5000"/>
              </a:spcBef>
            </a:pPr>
            <a:endParaRPr lang="en-US" altLang="en-US" sz="2800" dirty="0" smtClean="0"/>
          </a:p>
          <a:p>
            <a:pPr eaLnBrk="1" hangingPunct="1"/>
            <a:endParaRPr lang="en-US" altLang="en-US" dirty="0" smtClean="0"/>
          </a:p>
          <a:p>
            <a:pPr eaLnBrk="1" hangingPunct="1"/>
            <a:endParaRPr lang="en-US" altLang="en-US" dirty="0" smtClean="0"/>
          </a:p>
        </p:txBody>
      </p:sp>
      <p:sp>
        <p:nvSpPr>
          <p:cNvPr id="51204" name="Rectangle 2"/>
          <p:cNvSpPr>
            <a:spLocks noChangeArrowheads="1"/>
          </p:cNvSpPr>
          <p:nvPr/>
        </p:nvSpPr>
        <p:spPr bwMode="auto">
          <a:xfrm>
            <a:off x="1143000" y="1616075"/>
            <a:ext cx="6510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6" name="TextBox 5"/>
              <p:cNvSpPr txBox="1"/>
              <p:nvPr/>
            </p:nvSpPr>
            <p:spPr>
              <a:xfrm>
                <a:off x="152400" y="2872253"/>
                <a:ext cx="8686800" cy="15473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𝑁</m:t>
                          </m:r>
                        </m:e>
                        <m:sub>
                          <m:r>
                            <a:rPr lang="en-US" sz="3200" b="0" i="1" smtClean="0">
                              <a:latin typeface="Cambria Math"/>
                            </a:rPr>
                            <m:t>𝑠𝑜𝑢𝑟𝑐𝑒</m:t>
                          </m:r>
                        </m:sub>
                      </m:sSub>
                      <m:r>
                        <a:rPr lang="en-US" sz="3200" b="0" i="1" smtClean="0">
                          <a:latin typeface="Cambria Math"/>
                        </a:rPr>
                        <m:t>=</m:t>
                      </m:r>
                      <m:rad>
                        <m:radPr>
                          <m:degHide m:val="on"/>
                          <m:ctrlPr>
                            <a:rPr lang="en-US" sz="3200" b="0" i="1" smtClean="0">
                              <a:latin typeface="Cambria Math" panose="02040503050406030204" pitchFamily="18" charset="0"/>
                            </a:rPr>
                          </m:ctrlPr>
                        </m:radPr>
                        <m:deg/>
                        <m:e>
                          <m:r>
                            <a:rPr lang="en-US" sz="3200" b="0" i="1" smtClean="0">
                              <a:latin typeface="Cambria Math"/>
                            </a:rPr>
                            <m:t>𝑆</m:t>
                          </m:r>
                        </m:e>
                      </m:rad>
                      <m:r>
                        <a:rPr lang="en-US" sz="3200" b="0" i="1" smtClean="0">
                          <a:latin typeface="Cambria Math"/>
                        </a:rPr>
                        <m:t>=</m:t>
                      </m:r>
                      <m:rad>
                        <m:radPr>
                          <m:degHide m:val="on"/>
                          <m:ctrlPr>
                            <a:rPr lang="en-US" sz="3200" b="0" i="1" smtClean="0">
                              <a:latin typeface="Cambria Math" panose="02040503050406030204" pitchFamily="18" charset="0"/>
                            </a:rPr>
                          </m:ctrlPr>
                        </m:radPr>
                        <m:deg/>
                        <m:e>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𝐴</m:t>
                          </m:r>
                          <m:f>
                            <m:fPr>
                              <m:ctrlPr>
                                <a:rPr lang="en-US" sz="3200" b="0" i="1" smtClean="0">
                                  <a:latin typeface="Cambria Math" panose="02040503050406030204" pitchFamily="18" charset="0"/>
                                  <a:ea typeface="Cambria Math"/>
                                </a:rPr>
                              </m:ctrlPr>
                            </m:fPr>
                            <m:num>
                              <m:r>
                                <m:rPr>
                                  <m:sty m:val="p"/>
                                </m:rPr>
                                <a:rPr lang="el-GR" sz="3200" b="0" i="1" smtClean="0">
                                  <a:latin typeface="Cambria Math"/>
                                  <a:ea typeface="Cambria Math"/>
                                </a:rPr>
                                <m:t>Δ</m:t>
                              </m:r>
                              <m:r>
                                <a:rPr lang="el-GR" sz="3200" b="0" i="1" smtClean="0">
                                  <a:latin typeface="Cambria Math"/>
                                  <a:ea typeface="Cambria Math"/>
                                </a:rPr>
                                <m:t>𝜈</m:t>
                              </m:r>
                            </m:num>
                            <m:den>
                              <m:r>
                                <a:rPr lang="en-US" sz="3200" b="0" i="1" smtClean="0">
                                  <a:latin typeface="Cambria Math"/>
                                  <a:ea typeface="Cambria Math"/>
                                </a:rPr>
                                <m:t>h</m:t>
                              </m:r>
                              <m:r>
                                <a:rPr lang="en-US" sz="3200" b="0" i="1" smtClean="0">
                                  <a:latin typeface="Cambria Math"/>
                                  <a:ea typeface="Cambria Math"/>
                                </a:rPr>
                                <m:t>𝜈</m:t>
                              </m:r>
                            </m:den>
                          </m:f>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𝐹</m:t>
                              </m:r>
                            </m:e>
                            <m:sub>
                              <m:r>
                                <a:rPr lang="en-US" sz="3200" b="0" i="1" smtClean="0">
                                  <a:latin typeface="Cambria Math"/>
                                  <a:ea typeface="Cambria Math"/>
                                </a:rPr>
                                <m:t>𝜈</m:t>
                              </m:r>
                            </m:sub>
                          </m:sSub>
                          <m:r>
                            <a:rPr lang="en-US" sz="3200" b="0" i="1" smtClean="0">
                              <a:latin typeface="Cambria Math"/>
                              <a:ea typeface="Cambria Math"/>
                            </a:rPr>
                            <m:t>𝑡𝑄𝐸</m:t>
                          </m:r>
                        </m:e>
                      </m:rad>
                      <m:r>
                        <a:rPr lang="en-US" sz="3200" b="0" i="1" smtClean="0">
                          <a:latin typeface="Cambria Math"/>
                          <a:ea typeface="Cambria Math"/>
                        </a:rPr>
                        <m:t>       {</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𝑒</m:t>
                          </m:r>
                        </m:e>
                        <m:sup>
                          <m:r>
                            <a:rPr lang="en-US" sz="3200" b="0" i="1" smtClean="0">
                              <a:latin typeface="Cambria Math"/>
                              <a:ea typeface="Cambria Math"/>
                            </a:rPr>
                            <m:t>−</m:t>
                          </m:r>
                        </m:sup>
                      </m:sSup>
                      <m:r>
                        <a:rPr lang="en-US" sz="3200" b="0" i="1" smtClean="0">
                          <a:latin typeface="Cambria Math"/>
                          <a:ea typeface="Cambria Math"/>
                        </a:rPr>
                        <m:t>}</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 y="2872253"/>
                <a:ext cx="8686800" cy="1547347"/>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8508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7" name="Rectangle 6"/>
          <p:cNvSpPr>
            <a:spLocks noGrp="1" noChangeArrowheads="1"/>
          </p:cNvSpPr>
          <p:nvPr>
            <p:ph type="title"/>
          </p:nvPr>
        </p:nvSpPr>
        <p:spPr/>
        <p:txBody>
          <a:bodyPr>
            <a:noAutofit/>
          </a:bodyPr>
          <a:lstStyle/>
          <a:p>
            <a:pPr eaLnBrk="1" hangingPunct="1"/>
            <a:r>
              <a:rPr lang="en-US" altLang="en-US" sz="3200" dirty="0" smtClean="0"/>
              <a:t>Noise - sources: </a:t>
            </a:r>
            <a:r>
              <a:rPr lang="en-US" altLang="en-US" sz="3200" dirty="0" smtClean="0"/>
              <a:t>Shot noise </a:t>
            </a:r>
            <a:r>
              <a:rPr lang="en-US" altLang="en-US" sz="3200" dirty="0" smtClean="0"/>
              <a:t>from background</a:t>
            </a:r>
          </a:p>
        </p:txBody>
      </p:sp>
      <p:sp>
        <p:nvSpPr>
          <p:cNvPr id="51203" name="Rectangle 7"/>
          <p:cNvSpPr>
            <a:spLocks noGrp="1" noChangeArrowheads="1"/>
          </p:cNvSpPr>
          <p:nvPr>
            <p:ph idx="1"/>
          </p:nvPr>
        </p:nvSpPr>
        <p:spPr/>
        <p:txBody>
          <a:bodyPr/>
          <a:lstStyle/>
          <a:p>
            <a:pPr eaLnBrk="1" hangingPunct="1">
              <a:spcBef>
                <a:spcPct val="5000"/>
              </a:spcBef>
            </a:pPr>
            <a:r>
              <a:rPr lang="en-US" altLang="en-US" sz="2800" dirty="0" smtClean="0"/>
              <a:t>Background is everything but signal from the object of interest!</a:t>
            </a:r>
          </a:p>
          <a:p>
            <a:pPr eaLnBrk="1" hangingPunct="1">
              <a:spcBef>
                <a:spcPct val="5000"/>
              </a:spcBef>
            </a:pPr>
            <a:r>
              <a:rPr lang="en-US" altLang="en-US" sz="2800" dirty="0" smtClean="0"/>
              <a:t>Background noise is shot noise from the background flux that is left over after subtraction.</a:t>
            </a:r>
          </a:p>
          <a:p>
            <a:pPr eaLnBrk="1" hangingPunct="1"/>
            <a:endParaRPr lang="en-US" altLang="en-US" dirty="0" smtClean="0"/>
          </a:p>
          <a:p>
            <a:pPr eaLnBrk="1" hangingPunct="1"/>
            <a:endParaRPr lang="en-US" altLang="en-US" dirty="0" smtClean="0"/>
          </a:p>
        </p:txBody>
      </p:sp>
      <p:sp>
        <p:nvSpPr>
          <p:cNvPr id="51204" name="Rectangle 2"/>
          <p:cNvSpPr>
            <a:spLocks noChangeArrowheads="1"/>
          </p:cNvSpPr>
          <p:nvPr/>
        </p:nvSpPr>
        <p:spPr bwMode="auto">
          <a:xfrm>
            <a:off x="1143000" y="1616075"/>
            <a:ext cx="6510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8" name="TextBox 7"/>
              <p:cNvSpPr txBox="1"/>
              <p:nvPr/>
            </p:nvSpPr>
            <p:spPr>
              <a:xfrm>
                <a:off x="152400" y="3810000"/>
                <a:ext cx="8991600" cy="25494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𝑁</m:t>
                          </m:r>
                        </m:e>
                        <m:sub>
                          <m:r>
                            <a:rPr lang="en-US" sz="3200" b="0" i="1" smtClean="0">
                              <a:latin typeface="Cambria Math"/>
                            </a:rPr>
                            <m:t>𝑏𝑎𝑐𝑘</m:t>
                          </m:r>
                        </m:sub>
                      </m:sSub>
                      <m:r>
                        <a:rPr lang="en-US" sz="3200" b="0" i="1" smtClean="0">
                          <a:latin typeface="Cambria Math"/>
                        </a:rPr>
                        <m:t>=</m:t>
                      </m:r>
                      <m:rad>
                        <m:radPr>
                          <m:degHide m:val="on"/>
                          <m:ctrlPr>
                            <a:rPr lang="en-US" sz="3200" b="0" i="1" smtClean="0">
                              <a:latin typeface="Cambria Math" panose="02040503050406030204" pitchFamily="18" charset="0"/>
                            </a:rPr>
                          </m:ctrlPr>
                        </m:radPr>
                        <m:deg/>
                        <m:e>
                          <m:sSub>
                            <m:sSubPr>
                              <m:ctrlPr>
                                <a:rPr lang="en-US" sz="3200" b="0" i="1" smtClean="0">
                                  <a:latin typeface="Cambria Math" panose="02040503050406030204" pitchFamily="18" charset="0"/>
                                </a:rPr>
                              </m:ctrlPr>
                            </m:sSubPr>
                            <m:e>
                              <m:acc>
                                <m:accPr>
                                  <m:chr m:val="̇"/>
                                  <m:ctrlPr>
                                    <a:rPr lang="en-US" sz="3200" b="0" i="1" smtClean="0">
                                      <a:latin typeface="Cambria Math" panose="02040503050406030204" pitchFamily="18" charset="0"/>
                                    </a:rPr>
                                  </m:ctrlPr>
                                </m:accPr>
                                <m:e>
                                  <m:r>
                                    <a:rPr lang="en-US" sz="3200" b="0" i="1" smtClean="0">
                                      <a:latin typeface="Cambria Math"/>
                                    </a:rPr>
                                    <m:t>𝐶</m:t>
                                  </m:r>
                                </m:e>
                              </m:acc>
                            </m:e>
                            <m:sub>
                              <m:r>
                                <a:rPr lang="en-US" sz="3200" b="0" i="1" smtClean="0">
                                  <a:latin typeface="Cambria Math"/>
                                </a:rPr>
                                <m:t>𝑏𝑎𝑐𝑘</m:t>
                              </m:r>
                            </m:sub>
                          </m:sSub>
                          <m:r>
                            <a:rPr lang="en-US" sz="3200" b="0" i="1" smtClean="0">
                              <a:latin typeface="Cambria Math"/>
                            </a:rPr>
                            <m:t>𝑡</m:t>
                          </m:r>
                        </m:e>
                      </m:rad>
                      <m:r>
                        <a:rPr lang="en-US" sz="3200" b="0" i="1" smtClean="0">
                          <a:latin typeface="Cambria Math"/>
                        </a:rPr>
                        <m:t>=</m:t>
                      </m:r>
                      <m:rad>
                        <m:radPr>
                          <m:degHide m:val="on"/>
                          <m:ctrlPr>
                            <a:rPr lang="en-US" sz="3200" b="0" i="1" smtClean="0">
                              <a:latin typeface="Cambria Math" panose="02040503050406030204" pitchFamily="18" charset="0"/>
                            </a:rPr>
                          </m:ctrlPr>
                        </m:radPr>
                        <m:deg/>
                        <m:e>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𝜂</m:t>
                              </m:r>
                            </m:e>
                            <m:sub>
                              <m:r>
                                <a:rPr lang="en-US" sz="3200" b="0" i="1" smtClean="0">
                                  <a:latin typeface="Cambria Math"/>
                                  <a:ea typeface="Cambria Math"/>
                                </a:rPr>
                                <m:t>𝑡𝑜𝑡𝑎𝑙</m:t>
                              </m:r>
                            </m:sub>
                          </m:sSub>
                          <m:r>
                            <a:rPr lang="en-US" sz="3200" b="0" i="1" smtClean="0">
                              <a:latin typeface="Cambria Math"/>
                              <a:ea typeface="Cambria Math"/>
                            </a:rPr>
                            <m:t>𝐴</m:t>
                          </m:r>
                          <m:f>
                            <m:fPr>
                              <m:ctrlPr>
                                <a:rPr lang="en-US" sz="3200" b="0" i="1" smtClean="0">
                                  <a:latin typeface="Cambria Math" panose="02040503050406030204" pitchFamily="18" charset="0"/>
                                  <a:ea typeface="Cambria Math"/>
                                </a:rPr>
                              </m:ctrlPr>
                            </m:fPr>
                            <m:num>
                              <m:r>
                                <m:rPr>
                                  <m:sty m:val="p"/>
                                </m:rPr>
                                <a:rPr lang="el-GR" sz="3200" b="0" i="1" smtClean="0">
                                  <a:latin typeface="Cambria Math"/>
                                  <a:ea typeface="Cambria Math"/>
                                </a:rPr>
                                <m:t>Δ</m:t>
                              </m:r>
                              <m:r>
                                <a:rPr lang="el-GR" sz="3200" b="0" i="1" smtClean="0">
                                  <a:latin typeface="Cambria Math"/>
                                  <a:ea typeface="Cambria Math"/>
                                </a:rPr>
                                <m:t>𝜈</m:t>
                              </m:r>
                            </m:num>
                            <m:den>
                              <m:r>
                                <a:rPr lang="en-US" sz="3200" b="0" i="1" smtClean="0">
                                  <a:latin typeface="Cambria Math"/>
                                  <a:ea typeface="Cambria Math"/>
                                </a:rPr>
                                <m:t>h</m:t>
                              </m:r>
                              <m:r>
                                <a:rPr lang="en-US" sz="3200" b="0" i="1" smtClean="0">
                                  <a:latin typeface="Cambria Math"/>
                                  <a:ea typeface="Cambria Math"/>
                                </a:rPr>
                                <m:t>𝜈</m:t>
                              </m:r>
                            </m:den>
                          </m:f>
                          <m:sSub>
                            <m:sSubPr>
                              <m:ctrlPr>
                                <a:rPr lang="en-US" sz="3200" b="0" i="1" smtClean="0">
                                  <a:latin typeface="Cambria Math" panose="02040503050406030204" pitchFamily="18" charset="0"/>
                                  <a:ea typeface="Cambria Math"/>
                                </a:rPr>
                              </m:ctrlPr>
                            </m:sSubPr>
                            <m:e>
                              <m:r>
                                <a:rPr lang="en-US" sz="3200" b="0" i="1" smtClean="0">
                                  <a:latin typeface="Cambria Math"/>
                                  <a:ea typeface="Cambria Math"/>
                                </a:rPr>
                                <m:t>𝐹</m:t>
                              </m:r>
                            </m:e>
                            <m:sub>
                              <m:r>
                                <a:rPr lang="en-US" sz="3200" b="0" i="1" smtClean="0">
                                  <a:latin typeface="Cambria Math"/>
                                  <a:ea typeface="Cambria Math"/>
                                </a:rPr>
                                <m:t>𝑏𝑎𝑐𝑘</m:t>
                              </m:r>
                              <m:r>
                                <a:rPr lang="en-US" sz="3200" b="0" i="1" smtClean="0">
                                  <a:latin typeface="Cambria Math"/>
                                  <a:ea typeface="Cambria Math"/>
                                </a:rPr>
                                <m:t>,</m:t>
                              </m:r>
                              <m:r>
                                <a:rPr lang="en-US" sz="3200" b="0" i="1" smtClean="0">
                                  <a:latin typeface="Cambria Math"/>
                                  <a:ea typeface="Cambria Math"/>
                                </a:rPr>
                                <m:t>𝜈</m:t>
                              </m:r>
                            </m:sub>
                          </m:sSub>
                          <m:r>
                            <a:rPr lang="en-US" sz="3200" b="0" i="1" smtClean="0">
                              <a:latin typeface="Cambria Math"/>
                              <a:ea typeface="Cambria Math"/>
                            </a:rPr>
                            <m:t>𝑡𝑄𝐸</m:t>
                          </m:r>
                        </m:e>
                      </m:rad>
                      <m:r>
                        <a:rPr lang="en-US" sz="3200" b="0" i="1" smtClean="0">
                          <a:latin typeface="Cambria Math"/>
                          <a:ea typeface="Cambria Math"/>
                        </a:rPr>
                        <m:t>       {</m:t>
                      </m:r>
                      <m:sSup>
                        <m:sSupPr>
                          <m:ctrlPr>
                            <a:rPr lang="en-US" sz="3200" b="0" i="1" smtClean="0">
                              <a:latin typeface="Cambria Math" panose="02040503050406030204" pitchFamily="18" charset="0"/>
                              <a:ea typeface="Cambria Math"/>
                            </a:rPr>
                          </m:ctrlPr>
                        </m:sSupPr>
                        <m:e>
                          <m:r>
                            <a:rPr lang="en-US" sz="3200" b="0" i="1" smtClean="0">
                              <a:latin typeface="Cambria Math"/>
                              <a:ea typeface="Cambria Math"/>
                            </a:rPr>
                            <m:t>𝑒</m:t>
                          </m:r>
                        </m:e>
                        <m:sup>
                          <m:r>
                            <a:rPr lang="en-US" sz="3200" b="0" i="1" smtClean="0">
                              <a:latin typeface="Cambria Math"/>
                              <a:ea typeface="Cambria Math"/>
                            </a:rPr>
                            <m:t>−</m:t>
                          </m:r>
                        </m:sup>
                      </m:sSup>
                      <m:r>
                        <a:rPr lang="en-US" sz="3200" b="0" i="1" smtClean="0">
                          <a:latin typeface="Cambria Math"/>
                          <a:ea typeface="Cambria Math"/>
                        </a:rPr>
                        <m:t>}</m:t>
                      </m:r>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 y="3810000"/>
                <a:ext cx="8991600" cy="2549480"/>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6980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7" name="Rectangle 6"/>
          <p:cNvSpPr>
            <a:spLocks noGrp="1" noChangeArrowheads="1"/>
          </p:cNvSpPr>
          <p:nvPr>
            <p:ph type="title"/>
          </p:nvPr>
        </p:nvSpPr>
        <p:spPr/>
        <p:txBody>
          <a:bodyPr/>
          <a:lstStyle/>
          <a:p>
            <a:pPr eaLnBrk="1" hangingPunct="1"/>
            <a:r>
              <a:rPr lang="en-US" altLang="en-US" dirty="0" smtClean="0"/>
              <a:t>Signal-to-Noise Ratio</a:t>
            </a:r>
          </a:p>
        </p:txBody>
      </p:sp>
      <p:sp>
        <p:nvSpPr>
          <p:cNvPr id="51203" name="Rectangle 7"/>
          <p:cNvSpPr>
            <a:spLocks noGrp="1" noChangeArrowheads="1"/>
          </p:cNvSpPr>
          <p:nvPr>
            <p:ph idx="1"/>
          </p:nvPr>
        </p:nvSpPr>
        <p:spPr/>
        <p:txBody>
          <a:bodyPr/>
          <a:lstStyle/>
          <a:p>
            <a:pPr eaLnBrk="1" hangingPunct="1">
              <a:spcBef>
                <a:spcPct val="5000"/>
              </a:spcBef>
            </a:pPr>
            <a:r>
              <a:rPr lang="en-US" altLang="en-US" sz="2800" dirty="0" smtClean="0"/>
              <a:t>Background is everything but signal from the object of interest!</a:t>
            </a:r>
          </a:p>
          <a:p>
            <a:pPr eaLnBrk="1" hangingPunct="1"/>
            <a:endParaRPr lang="en-US" altLang="en-US" dirty="0" smtClean="0"/>
          </a:p>
          <a:p>
            <a:pPr eaLnBrk="1" hangingPunct="1"/>
            <a:endParaRPr lang="en-US" altLang="en-US" dirty="0" smtClean="0"/>
          </a:p>
        </p:txBody>
      </p:sp>
      <p:sp>
        <p:nvSpPr>
          <p:cNvPr id="51204" name="Rectangle 2"/>
          <p:cNvSpPr>
            <a:spLocks noChangeArrowheads="1"/>
          </p:cNvSpPr>
          <p:nvPr/>
        </p:nvSpPr>
        <p:spPr bwMode="auto">
          <a:xfrm>
            <a:off x="1143000" y="1616075"/>
            <a:ext cx="651033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8" name="TextBox 7"/>
              <p:cNvSpPr txBox="1"/>
              <p:nvPr/>
            </p:nvSpPr>
            <p:spPr>
              <a:xfrm>
                <a:off x="838200" y="3352800"/>
                <a:ext cx="7391400" cy="16587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𝑆𝑁𝑅</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𝑆</m:t>
                          </m:r>
                        </m:num>
                        <m:den>
                          <m:r>
                            <a:rPr lang="en-US" b="0" i="1" smtClean="0">
                              <a:latin typeface="Cambria Math"/>
                            </a:rPr>
                            <m:t>𝑁</m:t>
                          </m:r>
                        </m:den>
                      </m:f>
                      <m:r>
                        <a:rPr lang="en-US" b="0" i="1" smtClean="0">
                          <a:latin typeface="Cambria Math"/>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ea typeface="Cambria Math"/>
                                </a:rPr>
                              </m:ctrlPr>
                            </m:sSubPr>
                            <m:e>
                              <m:r>
                                <a:rPr lang="en-US" b="0" i="1" smtClean="0">
                                  <a:latin typeface="Cambria Math"/>
                                  <a:ea typeface="Cambria Math"/>
                                </a:rPr>
                                <m:t>𝜂</m:t>
                              </m:r>
                            </m:e>
                            <m:sub>
                              <m:r>
                                <a:rPr lang="en-US" b="0" i="1" smtClean="0">
                                  <a:latin typeface="Cambria Math"/>
                                  <a:ea typeface="Cambria Math"/>
                                </a:rPr>
                                <m:t>𝑡𝑜𝑡𝑎𝑙</m:t>
                              </m:r>
                            </m:sub>
                          </m:sSub>
                          <m:r>
                            <a:rPr lang="en-US" b="0" i="1" smtClean="0">
                              <a:latin typeface="Cambria Math"/>
                              <a:ea typeface="Cambria Math"/>
                            </a:rPr>
                            <m:t>𝐴</m:t>
                          </m:r>
                          <m:f>
                            <m:fPr>
                              <m:ctrlPr>
                                <a:rPr lang="en-US" b="0" i="1" smtClean="0">
                                  <a:latin typeface="Cambria Math" panose="02040503050406030204" pitchFamily="18" charset="0"/>
                                  <a:ea typeface="Cambria Math"/>
                                </a:rPr>
                              </m:ctrlPr>
                            </m:fPr>
                            <m:num>
                              <m:r>
                                <m:rPr>
                                  <m:sty m:val="p"/>
                                </m:rPr>
                                <a:rPr lang="el-GR" b="0" i="1" smtClean="0">
                                  <a:latin typeface="Cambria Math"/>
                                  <a:ea typeface="Cambria Math"/>
                                </a:rPr>
                                <m:t>Δ</m:t>
                              </m:r>
                              <m:r>
                                <a:rPr lang="el-GR" b="0" i="1" smtClean="0">
                                  <a:latin typeface="Cambria Math"/>
                                  <a:ea typeface="Cambria Math"/>
                                </a:rPr>
                                <m:t>𝜈</m:t>
                              </m:r>
                            </m:num>
                            <m:den>
                              <m:r>
                                <a:rPr lang="en-US" b="0" i="1" smtClean="0">
                                  <a:latin typeface="Cambria Math"/>
                                  <a:ea typeface="Cambria Math"/>
                                </a:rPr>
                                <m:t>h</m:t>
                              </m:r>
                              <m:r>
                                <a:rPr lang="en-US" b="0" i="1" smtClean="0">
                                  <a:latin typeface="Cambria Math"/>
                                  <a:ea typeface="Cambria Math"/>
                                </a:rPr>
                                <m:t>𝜈</m:t>
                              </m:r>
                            </m:den>
                          </m:f>
                          <m:sSub>
                            <m:sSubPr>
                              <m:ctrlPr>
                                <a:rPr lang="en-US" b="0" i="1" smtClean="0">
                                  <a:latin typeface="Cambria Math" panose="02040503050406030204" pitchFamily="18" charset="0"/>
                                  <a:ea typeface="Cambria Math"/>
                                </a:rPr>
                              </m:ctrlPr>
                            </m:sSubPr>
                            <m:e>
                              <m:r>
                                <a:rPr lang="en-US" b="0" i="1" smtClean="0">
                                  <a:latin typeface="Cambria Math"/>
                                  <a:ea typeface="Cambria Math"/>
                                </a:rPr>
                                <m:t>𝐹</m:t>
                              </m:r>
                            </m:e>
                            <m:sub>
                              <m:r>
                                <a:rPr lang="en-US" b="0" i="1" smtClean="0">
                                  <a:latin typeface="Cambria Math"/>
                                  <a:ea typeface="Cambria Math"/>
                                </a:rPr>
                                <m:t>𝜈</m:t>
                              </m:r>
                            </m:sub>
                          </m:sSub>
                          <m:r>
                            <a:rPr lang="en-US" b="0" i="1" smtClean="0">
                              <a:latin typeface="Cambria Math"/>
                              <a:ea typeface="Cambria Math"/>
                            </a:rPr>
                            <m:t>𝑡𝑄𝐸</m:t>
                          </m:r>
                        </m:num>
                        <m:den>
                          <m:rad>
                            <m:radPr>
                              <m:degHide m:val="on"/>
                              <m:ctrlPr>
                                <a:rPr lang="en-US" b="0" i="1" smtClean="0">
                                  <a:latin typeface="Cambria Math" panose="02040503050406030204" pitchFamily="18" charset="0"/>
                                </a:rPr>
                              </m:ctrlPr>
                            </m:radPr>
                            <m:deg/>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a:rPr>
                                      </m:ctrlPr>
                                    </m:sSubPr>
                                    <m:e>
                                      <m:r>
                                        <a:rPr lang="en-US" b="0" i="1" smtClean="0">
                                          <a:latin typeface="Cambria Math"/>
                                          <a:ea typeface="Cambria Math"/>
                                        </a:rPr>
                                        <m:t>𝜂</m:t>
                                      </m:r>
                                    </m:e>
                                    <m:sub>
                                      <m:r>
                                        <a:rPr lang="en-US" b="0" i="1" smtClean="0">
                                          <a:latin typeface="Cambria Math"/>
                                          <a:ea typeface="Cambria Math"/>
                                        </a:rPr>
                                        <m:t>𝑡𝑜𝑡𝑎𝑙</m:t>
                                      </m:r>
                                    </m:sub>
                                  </m:sSub>
                                  <m:r>
                                    <a:rPr lang="en-US" b="0" i="1" smtClean="0">
                                      <a:latin typeface="Cambria Math"/>
                                      <a:ea typeface="Cambria Math"/>
                                    </a:rPr>
                                    <m:t>𝐴</m:t>
                                  </m:r>
                                  <m:f>
                                    <m:fPr>
                                      <m:ctrlPr>
                                        <a:rPr lang="en-US" b="0" i="1" smtClean="0">
                                          <a:latin typeface="Cambria Math" panose="02040503050406030204" pitchFamily="18" charset="0"/>
                                          <a:ea typeface="Cambria Math"/>
                                        </a:rPr>
                                      </m:ctrlPr>
                                    </m:fPr>
                                    <m:num>
                                      <m:r>
                                        <m:rPr>
                                          <m:sty m:val="p"/>
                                        </m:rPr>
                                        <a:rPr lang="el-GR" b="0" i="1" smtClean="0">
                                          <a:latin typeface="Cambria Math"/>
                                          <a:ea typeface="Cambria Math"/>
                                        </a:rPr>
                                        <m:t>Δ</m:t>
                                      </m:r>
                                      <m:r>
                                        <a:rPr lang="el-GR" b="0" i="1" smtClean="0">
                                          <a:latin typeface="Cambria Math"/>
                                          <a:ea typeface="Cambria Math"/>
                                        </a:rPr>
                                        <m:t>𝜈</m:t>
                                      </m:r>
                                    </m:num>
                                    <m:den>
                                      <m:r>
                                        <a:rPr lang="en-US" b="0" i="1" smtClean="0">
                                          <a:latin typeface="Cambria Math"/>
                                          <a:ea typeface="Cambria Math"/>
                                        </a:rPr>
                                        <m:t>h</m:t>
                                      </m:r>
                                      <m:r>
                                        <a:rPr lang="en-US" b="0" i="1" smtClean="0">
                                          <a:latin typeface="Cambria Math"/>
                                          <a:ea typeface="Cambria Math"/>
                                        </a:rPr>
                                        <m:t>𝜈</m:t>
                                      </m:r>
                                    </m:den>
                                  </m:f>
                                  <m:sSub>
                                    <m:sSubPr>
                                      <m:ctrlPr>
                                        <a:rPr lang="en-US" b="0" i="1" smtClean="0">
                                          <a:latin typeface="Cambria Math" panose="02040503050406030204" pitchFamily="18" charset="0"/>
                                          <a:ea typeface="Cambria Math"/>
                                        </a:rPr>
                                      </m:ctrlPr>
                                    </m:sSubPr>
                                    <m:e>
                                      <m:r>
                                        <a:rPr lang="en-US" b="0" i="1" smtClean="0">
                                          <a:latin typeface="Cambria Math"/>
                                          <a:ea typeface="Cambria Math"/>
                                        </a:rPr>
                                        <m:t>𝐹</m:t>
                                      </m:r>
                                    </m:e>
                                    <m:sub>
                                      <m:r>
                                        <a:rPr lang="en-US" b="0" i="1" smtClean="0">
                                          <a:latin typeface="Cambria Math"/>
                                          <a:ea typeface="Cambria Math"/>
                                        </a:rPr>
                                        <m:t>𝜈</m:t>
                                      </m:r>
                                    </m:sub>
                                  </m:sSub>
                                  <m:r>
                                    <a:rPr lang="en-US" b="0" i="1" smtClean="0">
                                      <a:latin typeface="Cambria Math"/>
                                      <a:ea typeface="Cambria Math"/>
                                    </a:rPr>
                                    <m:t>𝑡𝑄𝐸</m:t>
                                  </m:r>
                                </m:e>
                              </m:d>
                              <m:r>
                                <a:rPr lang="en-US" b="0" i="1" smtClean="0">
                                  <a:latin typeface="Cambria Math"/>
                                  <a:ea typeface="Cambria Math"/>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a:rPr>
                                      </m:ctrlPr>
                                    </m:sSubPr>
                                    <m:e>
                                      <m:r>
                                        <a:rPr lang="en-US" b="0" i="1" smtClean="0">
                                          <a:latin typeface="Cambria Math"/>
                                          <a:ea typeface="Cambria Math"/>
                                        </a:rPr>
                                        <m:t>𝜂</m:t>
                                      </m:r>
                                    </m:e>
                                    <m:sub>
                                      <m:r>
                                        <a:rPr lang="en-US" b="0" i="1" smtClean="0">
                                          <a:latin typeface="Cambria Math"/>
                                          <a:ea typeface="Cambria Math"/>
                                        </a:rPr>
                                        <m:t>𝑡𝑜𝑡𝑎𝑙</m:t>
                                      </m:r>
                                    </m:sub>
                                  </m:sSub>
                                  <m:r>
                                    <a:rPr lang="en-US" b="0" i="1" smtClean="0">
                                      <a:latin typeface="Cambria Math"/>
                                      <a:ea typeface="Cambria Math"/>
                                    </a:rPr>
                                    <m:t>𝐴</m:t>
                                  </m:r>
                                  <m:f>
                                    <m:fPr>
                                      <m:ctrlPr>
                                        <a:rPr lang="en-US" b="0" i="1" smtClean="0">
                                          <a:latin typeface="Cambria Math" panose="02040503050406030204" pitchFamily="18" charset="0"/>
                                          <a:ea typeface="Cambria Math"/>
                                        </a:rPr>
                                      </m:ctrlPr>
                                    </m:fPr>
                                    <m:num>
                                      <m:r>
                                        <m:rPr>
                                          <m:sty m:val="p"/>
                                        </m:rPr>
                                        <a:rPr lang="el-GR" b="0" i="1" smtClean="0">
                                          <a:latin typeface="Cambria Math"/>
                                          <a:ea typeface="Cambria Math"/>
                                        </a:rPr>
                                        <m:t>Δ</m:t>
                                      </m:r>
                                      <m:r>
                                        <a:rPr lang="el-GR" b="0" i="1" smtClean="0">
                                          <a:latin typeface="Cambria Math"/>
                                          <a:ea typeface="Cambria Math"/>
                                        </a:rPr>
                                        <m:t>𝜈</m:t>
                                      </m:r>
                                    </m:num>
                                    <m:den>
                                      <m:r>
                                        <a:rPr lang="en-US" b="0" i="1" smtClean="0">
                                          <a:latin typeface="Cambria Math"/>
                                          <a:ea typeface="Cambria Math"/>
                                        </a:rPr>
                                        <m:t>h</m:t>
                                      </m:r>
                                      <m:r>
                                        <a:rPr lang="en-US" b="0" i="1" smtClean="0">
                                          <a:latin typeface="Cambria Math"/>
                                          <a:ea typeface="Cambria Math"/>
                                        </a:rPr>
                                        <m:t>𝜈</m:t>
                                      </m:r>
                                    </m:den>
                                  </m:f>
                                  <m:sSub>
                                    <m:sSubPr>
                                      <m:ctrlPr>
                                        <a:rPr lang="en-US" b="0" i="1" smtClean="0">
                                          <a:latin typeface="Cambria Math" panose="02040503050406030204" pitchFamily="18" charset="0"/>
                                          <a:ea typeface="Cambria Math"/>
                                        </a:rPr>
                                      </m:ctrlPr>
                                    </m:sSubPr>
                                    <m:e>
                                      <m:r>
                                        <a:rPr lang="en-US" b="0" i="1" smtClean="0">
                                          <a:latin typeface="Cambria Math"/>
                                          <a:ea typeface="Cambria Math"/>
                                        </a:rPr>
                                        <m:t>𝐹</m:t>
                                      </m:r>
                                    </m:e>
                                    <m:sub>
                                      <m:r>
                                        <a:rPr lang="en-US" b="0" i="1" smtClean="0">
                                          <a:latin typeface="Cambria Math"/>
                                          <a:ea typeface="Cambria Math"/>
                                        </a:rPr>
                                        <m:t>𝑏𝑎𝑐𝑘</m:t>
                                      </m:r>
                                      <m:r>
                                        <a:rPr lang="en-US" b="0" i="1" smtClean="0">
                                          <a:latin typeface="Cambria Math"/>
                                          <a:ea typeface="Cambria Math"/>
                                        </a:rPr>
                                        <m:t>,</m:t>
                                      </m:r>
                                      <m:r>
                                        <a:rPr lang="en-US" b="0" i="1" smtClean="0">
                                          <a:latin typeface="Cambria Math"/>
                                          <a:ea typeface="Cambria Math"/>
                                        </a:rPr>
                                        <m:t>𝜈</m:t>
                                      </m:r>
                                    </m:sub>
                                  </m:sSub>
                                  <m:r>
                                    <a:rPr lang="en-US" b="0" i="1" smtClean="0">
                                      <a:latin typeface="Cambria Math"/>
                                      <a:ea typeface="Cambria Math"/>
                                    </a:rPr>
                                    <m:t>𝑡𝑄𝐸</m:t>
                                  </m:r>
                                </m:e>
                              </m:d>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𝑁</m:t>
                                  </m:r>
                                </m:e>
                                <m:sub>
                                  <m:r>
                                    <a:rPr lang="en-US" b="0" i="1" smtClean="0">
                                      <a:latin typeface="Cambria Math"/>
                                      <a:ea typeface="Cambria Math"/>
                                    </a:rPr>
                                    <m:t>𝑝𝑖𝑥𝑒𝑙𝑠</m:t>
                                  </m:r>
                                </m:sub>
                              </m:sSub>
                              <m:sSub>
                                <m:sSubPr>
                                  <m:ctrlPr>
                                    <a:rPr lang="en-US" b="0" i="1" smtClean="0">
                                      <a:latin typeface="Cambria Math" panose="02040503050406030204" pitchFamily="18" charset="0"/>
                                      <a:ea typeface="Cambria Math"/>
                                    </a:rPr>
                                  </m:ctrlPr>
                                </m:sSubPr>
                                <m:e>
                                  <m:r>
                                    <a:rPr lang="en-US" b="0" i="1" smtClean="0">
                                      <a:latin typeface="Cambria Math"/>
                                      <a:ea typeface="Cambria Math"/>
                                    </a:rPr>
                                    <m:t>𝑖</m:t>
                                  </m:r>
                                </m:e>
                                <m:sub>
                                  <m:r>
                                    <a:rPr lang="en-US" b="0" i="1" smtClean="0">
                                      <a:latin typeface="Cambria Math"/>
                                      <a:ea typeface="Cambria Math"/>
                                    </a:rPr>
                                    <m:t>𝑑𝑎𝑟𝑘</m:t>
                                  </m:r>
                                </m:sub>
                              </m:sSub>
                              <m:r>
                                <a:rPr lang="en-US" b="0" i="1" smtClean="0">
                                  <a:latin typeface="Cambria Math"/>
                                  <a:ea typeface="Cambria Math"/>
                                </a:rPr>
                                <m:t>𝑡</m:t>
                              </m:r>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𝑁</m:t>
                                  </m:r>
                                </m:e>
                                <m:sub>
                                  <m:r>
                                    <a:rPr lang="en-US" b="0" i="1" smtClean="0">
                                      <a:latin typeface="Cambria Math"/>
                                      <a:ea typeface="Cambria Math"/>
                                    </a:rPr>
                                    <m:t>𝑝𝑖𝑥𝑒𝑙𝑠</m:t>
                                  </m:r>
                                </m:sub>
                              </m:sSub>
                              <m:sSubSup>
                                <m:sSubSupPr>
                                  <m:ctrlPr>
                                    <a:rPr lang="en-US" i="1">
                                      <a:solidFill>
                                        <a:srgbClr val="000000"/>
                                      </a:solidFill>
                                      <a:latin typeface="Cambria Math" panose="02040503050406030204" pitchFamily="18" charset="0"/>
                                      <a:ea typeface="Times New Roman"/>
                                      <a:cs typeface="Times New Roman"/>
                                    </a:rPr>
                                  </m:ctrlPr>
                                </m:sSubSupPr>
                                <m:e>
                                  <m:r>
                                    <a:rPr lang="en-US" i="1">
                                      <a:solidFill>
                                        <a:srgbClr val="000000"/>
                                      </a:solidFill>
                                      <a:latin typeface="Cambria Math"/>
                                      <a:ea typeface="Times New Roman"/>
                                      <a:cs typeface="Times New Roman"/>
                                    </a:rPr>
                                    <m:t>𝑁</m:t>
                                  </m:r>
                                </m:e>
                                <m:sub>
                                  <m:r>
                                    <a:rPr lang="en-US" b="0" i="1" smtClean="0">
                                      <a:solidFill>
                                        <a:srgbClr val="000000"/>
                                      </a:solidFill>
                                      <a:latin typeface="Cambria Math"/>
                                      <a:ea typeface="Times New Roman"/>
                                      <a:cs typeface="Times New Roman"/>
                                    </a:rPr>
                                    <m:t>𝑟𝑒𝑎𝑑</m:t>
                                  </m:r>
                                </m:sub>
                                <m:sup>
                                  <m:r>
                                    <a:rPr lang="en-US" i="1">
                                      <a:solidFill>
                                        <a:srgbClr val="000000"/>
                                      </a:solidFill>
                                      <a:latin typeface="Cambria Math"/>
                                      <a:ea typeface="Times New Roman"/>
                                      <a:cs typeface="Times New Roman"/>
                                    </a:rPr>
                                    <m:t>2</m:t>
                                  </m:r>
                                </m:sup>
                              </m:sSubSup>
                            </m:e>
                          </m:rad>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838200" y="3352800"/>
                <a:ext cx="7391400" cy="1658724"/>
              </a:xfrm>
              <a:prstGeom prst="rect">
                <a:avLst/>
              </a:prstGeom>
              <a:blipFill rotWithShape="0">
                <a:blip r:embed="rId2"/>
                <a:stretch>
                  <a:fillRect r="-7261"/>
                </a:stretch>
              </a:blipFill>
            </p:spPr>
            <p:txBody>
              <a:bodyPr/>
              <a:lstStyle/>
              <a:p>
                <a:r>
                  <a:rPr lang="en-US">
                    <a:noFill/>
                  </a:rPr>
                  <a:t> </a:t>
                </a:r>
              </a:p>
            </p:txBody>
          </p:sp>
        </mc:Fallback>
      </mc:AlternateContent>
    </p:spTree>
    <p:extLst>
      <p:ext uri="{BB962C8B-B14F-4D97-AF65-F5344CB8AC3E}">
        <p14:creationId xmlns:p14="http://schemas.microsoft.com/office/powerpoint/2010/main" val="63850429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p:txBody>
          <a:bodyPr/>
          <a:lstStyle/>
          <a:p>
            <a:pPr eaLnBrk="1" hangingPunct="1"/>
            <a:r>
              <a:rPr lang="en-US" altLang="en-US" smtClean="0"/>
              <a:t>Image Formation</a:t>
            </a:r>
          </a:p>
        </p:txBody>
      </p:sp>
      <p:sp>
        <p:nvSpPr>
          <p:cNvPr id="7" name="Rectangle 10"/>
          <p:cNvSpPr txBox="1">
            <a:spLocks noChangeArrowheads="1"/>
          </p:cNvSpPr>
          <p:nvPr/>
        </p:nvSpPr>
        <p:spPr bwMode="auto">
          <a:xfrm>
            <a:off x="457200" y="1066800"/>
            <a:ext cx="822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
              </a:spcBef>
              <a:spcAft>
                <a:spcPct val="0"/>
              </a:spcAft>
              <a:buChar char="–"/>
              <a:defRPr sz="2000">
                <a:solidFill>
                  <a:schemeClr val="tx1"/>
                </a:solidFill>
                <a:latin typeface="+mn-lt"/>
              </a:defRPr>
            </a:lvl2pPr>
            <a:lvl3pPr marL="1143000" indent="-228600" algn="l" rtl="0" eaLnBrk="0" fontAlgn="base" hangingPunct="0">
              <a:spcBef>
                <a:spcPct val="5000"/>
              </a:spcBef>
              <a:spcAft>
                <a:spcPct val="0"/>
              </a:spcAft>
              <a:buChar char="•"/>
              <a:defRPr>
                <a:solidFill>
                  <a:schemeClr val="tx1"/>
                </a:solidFill>
                <a:latin typeface="+mn-lt"/>
              </a:defRPr>
            </a:lvl3pPr>
            <a:lvl4pPr marL="1600200" indent="-228600" algn="l" rtl="0" eaLnBrk="0" fontAlgn="base" hangingPunct="0">
              <a:spcBef>
                <a:spcPct val="5000"/>
              </a:spcBef>
              <a:spcAft>
                <a:spcPct val="0"/>
              </a:spcAft>
              <a:buChar char="–"/>
              <a:defRPr sz="1600">
                <a:solidFill>
                  <a:schemeClr val="tx1"/>
                </a:solidFill>
                <a:latin typeface="+mn-lt"/>
              </a:defRPr>
            </a:lvl4pPr>
            <a:lvl5pPr marL="2057400" indent="-228600" algn="l" rtl="0" eaLnBrk="0" fontAlgn="base" hangingPunct="0">
              <a:spcBef>
                <a:spcPct val="5000"/>
              </a:spcBef>
              <a:spcAft>
                <a:spcPct val="0"/>
              </a:spcAft>
              <a:buChar char="»"/>
              <a:defRPr sz="1600">
                <a:solidFill>
                  <a:schemeClr val="tx1"/>
                </a:solidFill>
                <a:latin typeface="+mn-lt"/>
              </a:defRPr>
            </a:lvl5pPr>
            <a:lvl6pPr marL="2514600" indent="-228600" algn="l" rtl="0" fontAlgn="base">
              <a:spcBef>
                <a:spcPct val="5000"/>
              </a:spcBef>
              <a:spcAft>
                <a:spcPct val="0"/>
              </a:spcAft>
              <a:buChar char="»"/>
              <a:defRPr sz="1600">
                <a:solidFill>
                  <a:schemeClr val="tx1"/>
                </a:solidFill>
                <a:latin typeface="+mn-lt"/>
              </a:defRPr>
            </a:lvl6pPr>
            <a:lvl7pPr marL="2971800" indent="-228600" algn="l" rtl="0" fontAlgn="base">
              <a:spcBef>
                <a:spcPct val="5000"/>
              </a:spcBef>
              <a:spcAft>
                <a:spcPct val="0"/>
              </a:spcAft>
              <a:buChar char="»"/>
              <a:defRPr sz="1600">
                <a:solidFill>
                  <a:schemeClr val="tx1"/>
                </a:solidFill>
                <a:latin typeface="+mn-lt"/>
              </a:defRPr>
            </a:lvl7pPr>
            <a:lvl8pPr marL="3429000" indent="-228600" algn="l" rtl="0" fontAlgn="base">
              <a:spcBef>
                <a:spcPct val="5000"/>
              </a:spcBef>
              <a:spcAft>
                <a:spcPct val="0"/>
              </a:spcAft>
              <a:buChar char="»"/>
              <a:defRPr sz="1600">
                <a:solidFill>
                  <a:schemeClr val="tx1"/>
                </a:solidFill>
                <a:latin typeface="+mn-lt"/>
              </a:defRPr>
            </a:lvl8pPr>
            <a:lvl9pPr marL="3886200" indent="-228600" algn="l" rtl="0" fontAlgn="base">
              <a:spcBef>
                <a:spcPct val="5000"/>
              </a:spcBef>
              <a:spcAft>
                <a:spcPct val="0"/>
              </a:spcAft>
              <a:buChar char="»"/>
              <a:defRPr sz="1600">
                <a:solidFill>
                  <a:schemeClr val="tx1"/>
                </a:solidFill>
                <a:latin typeface="+mn-lt"/>
              </a:defRPr>
            </a:lvl9pPr>
          </a:lstStyle>
          <a:p>
            <a:pPr eaLnBrk="1" hangingPunct="1">
              <a:lnSpc>
                <a:spcPct val="80000"/>
              </a:lnSpc>
              <a:defRPr/>
            </a:pPr>
            <a:endParaRPr lang="en-US" altLang="en-US" sz="2000" kern="0" dirty="0" smtClean="0"/>
          </a:p>
        </p:txBody>
      </p:sp>
      <p:pic>
        <p:nvPicPr>
          <p:cNvPr id="9" name="Picture 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237961" y="2286000"/>
            <a:ext cx="2649529"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Content Placeholder 3"/>
          <p:cNvSpPr>
            <a:spLocks noGrp="1"/>
          </p:cNvSpPr>
          <p:nvPr>
            <p:ph sz="half" idx="1"/>
          </p:nvPr>
        </p:nvSpPr>
        <p:spPr/>
        <p:txBody>
          <a:bodyPr>
            <a:normAutofit fontScale="92500"/>
          </a:bodyPr>
          <a:lstStyle/>
          <a:p>
            <a:pPr>
              <a:lnSpc>
                <a:spcPct val="80000"/>
              </a:lnSpc>
              <a:defRPr/>
            </a:pPr>
            <a:r>
              <a:rPr lang="en-US" altLang="en-US" kern="0" dirty="0"/>
              <a:t>The electric field in the image plane (YZ) is a function of the wave-vector amplitude integrated over the pupil plane (</a:t>
            </a:r>
            <a:r>
              <a:rPr lang="en-US" altLang="en-US" kern="0" dirty="0" err="1"/>
              <a:t>yz</a:t>
            </a:r>
            <a:r>
              <a:rPr lang="en-US" altLang="en-US" kern="0" dirty="0"/>
              <a:t>). R is distance between pupil and image plane.</a:t>
            </a:r>
          </a:p>
          <a:p>
            <a:pPr>
              <a:lnSpc>
                <a:spcPct val="80000"/>
              </a:lnSpc>
              <a:defRPr/>
            </a:pPr>
            <a:r>
              <a:rPr lang="en-US" altLang="en-US" kern="0" dirty="0"/>
              <a:t>The electric field at the image plane is the F</a:t>
            </a:r>
            <a:r>
              <a:rPr lang="en-US" altLang="en-US" kern="0" dirty="0" smtClean="0"/>
              <a:t>ourier </a:t>
            </a:r>
            <a:r>
              <a:rPr lang="en-US" altLang="en-US" kern="0" dirty="0"/>
              <a:t>transform of the pupil.</a:t>
            </a:r>
          </a:p>
          <a:p>
            <a:pPr>
              <a:lnSpc>
                <a:spcPct val="80000"/>
              </a:lnSpc>
              <a:defRPr/>
            </a:pPr>
            <a:r>
              <a:rPr lang="en-US" altLang="en-US" kern="0" dirty="0"/>
              <a:t>The image intensity is the square of the amplitude of the electric field. </a:t>
            </a:r>
          </a:p>
          <a:p>
            <a:pPr>
              <a:lnSpc>
                <a:spcPct val="80000"/>
              </a:lnSpc>
              <a:defRPr/>
            </a:pPr>
            <a:endParaRPr lang="en-US" altLang="en-US" kern="0" dirty="0"/>
          </a:p>
          <a:p>
            <a:endParaRPr lang="en-US" dirty="0"/>
          </a:p>
        </p:txBody>
      </p:sp>
      <p:pic>
        <p:nvPicPr>
          <p:cNvPr id="11" name="Picture 2"/>
          <p:cNvPicPr>
            <a:picLocks noGrp="1" noChangeAspect="1" noChangeArrowheads="1"/>
          </p:cNvPicPr>
          <p:nvPr>
            <p:ph sz="half" idx="13"/>
          </p:nvPr>
        </p:nvPicPr>
        <p:blipFill>
          <a:blip r:embed="rId4">
            <a:extLst>
              <a:ext uri="{28A0092B-C50C-407E-A947-70E740481C1C}">
                <a14:useLocalDpi xmlns:a14="http://schemas.microsoft.com/office/drawing/2010/main" val="0"/>
              </a:ext>
            </a:extLst>
          </a:blip>
          <a:stretch>
            <a:fillRect/>
          </a:stretch>
        </p:blipFill>
        <p:spPr>
          <a:xfrm>
            <a:off x="4894263" y="4768297"/>
            <a:ext cx="3336925" cy="521805"/>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5</a:t>
            </a:fld>
            <a:endParaRPr lang="en-US" altLang="en-US"/>
          </a:p>
        </p:txBody>
      </p:sp>
    </p:spTree>
    <p:extLst>
      <p:ext uri="{BB962C8B-B14F-4D97-AF65-F5344CB8AC3E}">
        <p14:creationId xmlns:p14="http://schemas.microsoft.com/office/powerpoint/2010/main" val="1533072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p:txBody>
          <a:bodyPr/>
          <a:lstStyle/>
          <a:p>
            <a:pPr eaLnBrk="1" hangingPunct="1"/>
            <a:r>
              <a:rPr lang="en-US" altLang="en-US" smtClean="0"/>
              <a:t>Improving SNR</a:t>
            </a:r>
          </a:p>
        </p:txBody>
      </p:sp>
      <p:sp>
        <p:nvSpPr>
          <p:cNvPr id="53254" name="Rectangle 6"/>
          <p:cNvSpPr>
            <a:spLocks noGrp="1" noChangeArrowheads="1"/>
          </p:cNvSpPr>
          <p:nvPr>
            <p:ph idx="1"/>
          </p:nvPr>
        </p:nvSpPr>
        <p:spPr/>
        <p:txBody>
          <a:bodyPr>
            <a:normAutofit lnSpcReduction="10000"/>
          </a:bodyPr>
          <a:lstStyle/>
          <a:p>
            <a:pPr eaLnBrk="1" hangingPunct="1">
              <a:lnSpc>
                <a:spcPct val="90000"/>
              </a:lnSpc>
            </a:pPr>
            <a:r>
              <a:rPr lang="en-US" altLang="en-US" dirty="0" smtClean="0"/>
              <a:t>Optical effects</a:t>
            </a:r>
          </a:p>
          <a:p>
            <a:pPr lvl="1" eaLnBrk="1" hangingPunct="1">
              <a:lnSpc>
                <a:spcPct val="90000"/>
              </a:lnSpc>
            </a:pPr>
            <a:r>
              <a:rPr lang="en-US" altLang="en-US" dirty="0" smtClean="0"/>
              <a:t>Throughput: bigger aperture, anti-reflection coatings</a:t>
            </a:r>
          </a:p>
          <a:p>
            <a:pPr lvl="1" eaLnBrk="1" hangingPunct="1">
              <a:lnSpc>
                <a:spcPct val="90000"/>
              </a:lnSpc>
            </a:pPr>
            <a:r>
              <a:rPr lang="en-US" altLang="en-US" dirty="0" smtClean="0"/>
              <a:t>Background: low scatter materials, cooling</a:t>
            </a:r>
          </a:p>
          <a:p>
            <a:pPr eaLnBrk="1" hangingPunct="1">
              <a:lnSpc>
                <a:spcPct val="90000"/>
              </a:lnSpc>
            </a:pPr>
            <a:r>
              <a:rPr lang="en-US" altLang="en-US" dirty="0" smtClean="0"/>
              <a:t>Detector effects</a:t>
            </a:r>
          </a:p>
          <a:p>
            <a:pPr lvl="1" eaLnBrk="1" hangingPunct="1">
              <a:lnSpc>
                <a:spcPct val="90000"/>
              </a:lnSpc>
            </a:pPr>
            <a:r>
              <a:rPr lang="en-US" altLang="en-US" dirty="0" smtClean="0"/>
              <a:t>Dark current: high purity material, low surface leakage</a:t>
            </a:r>
          </a:p>
          <a:p>
            <a:pPr lvl="1" eaLnBrk="1" hangingPunct="1">
              <a:lnSpc>
                <a:spcPct val="90000"/>
              </a:lnSpc>
            </a:pPr>
            <a:r>
              <a:rPr lang="en-US" altLang="en-US" dirty="0" smtClean="0"/>
              <a:t>Read Noise: multiple sampling, in-pixel digitization, photon-counting</a:t>
            </a:r>
          </a:p>
          <a:p>
            <a:pPr lvl="1" eaLnBrk="1" hangingPunct="1">
              <a:lnSpc>
                <a:spcPct val="90000"/>
              </a:lnSpc>
            </a:pPr>
            <a:r>
              <a:rPr lang="en-US" altLang="en-US" dirty="0" smtClean="0"/>
              <a:t>QE: thickness optimization, anti-reflection coatings, depleted</a:t>
            </a:r>
          </a:p>
          <a:p>
            <a:pPr eaLnBrk="1" hangingPunct="1">
              <a:lnSpc>
                <a:spcPct val="90000"/>
              </a:lnSpc>
            </a:pPr>
            <a:r>
              <a:rPr lang="en-US" altLang="en-US" dirty="0" smtClean="0"/>
              <a:t>Atmospheric effects</a:t>
            </a:r>
          </a:p>
          <a:p>
            <a:pPr lvl="1" eaLnBrk="1" hangingPunct="1">
              <a:lnSpc>
                <a:spcPct val="90000"/>
              </a:lnSpc>
            </a:pPr>
            <a:r>
              <a:rPr lang="en-US" altLang="en-US" dirty="0" smtClean="0"/>
              <a:t>Atmospheric absorption: higher altitude</a:t>
            </a:r>
          </a:p>
          <a:p>
            <a:pPr lvl="1" eaLnBrk="1" hangingPunct="1">
              <a:lnSpc>
                <a:spcPct val="90000"/>
              </a:lnSpc>
            </a:pPr>
            <a:r>
              <a:rPr lang="en-US" altLang="en-US" dirty="0" smtClean="0"/>
              <a:t>OH emission: OH suppression instruments</a:t>
            </a:r>
          </a:p>
          <a:p>
            <a:pPr lvl="1" eaLnBrk="1" hangingPunct="1">
              <a:lnSpc>
                <a:spcPct val="90000"/>
              </a:lnSpc>
            </a:pPr>
            <a:r>
              <a:rPr lang="en-US" altLang="en-US" dirty="0" smtClean="0"/>
              <a:t>Turbulence: adaptive optics</a:t>
            </a:r>
          </a:p>
          <a:p>
            <a:pPr lvl="1" eaLnBrk="1" hangingPunct="1">
              <a:lnSpc>
                <a:spcPct val="90000"/>
              </a:lnSpc>
            </a:pPr>
            <a:r>
              <a:rPr lang="en-US" altLang="en-US" dirty="0" smtClean="0"/>
              <a:t>Ultimate “fix” is to go to space!</a:t>
            </a:r>
          </a:p>
          <a:p>
            <a:pPr eaLnBrk="1" hangingPunct="1">
              <a:lnSpc>
                <a:spcPct val="90000"/>
              </a:lnSpc>
            </a:pPr>
            <a:endParaRPr lang="en-US" altLang="en-US" dirty="0" smtClean="0"/>
          </a:p>
          <a:p>
            <a:pPr eaLnBrk="1" hangingPunct="1"/>
            <a:endParaRPr lang="en-US" altLang="en-US" dirty="0" smtClean="0"/>
          </a:p>
        </p:txBody>
      </p:sp>
      <p:sp>
        <p:nvSpPr>
          <p:cNvPr id="53251" name="Rectangle 2"/>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sp>
        <p:nvSpPr>
          <p:cNvPr id="53252" name="Rectangle 3"/>
          <p:cNvSpPr>
            <a:spLocks noChangeArrowheads="1"/>
          </p:cNvSpPr>
          <p:nvPr/>
        </p:nvSpPr>
        <p:spPr bwMode="auto">
          <a:xfrm>
            <a:off x="1143000" y="1371600"/>
            <a:ext cx="77724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lnSpc>
                <a:spcPct val="90000"/>
              </a:lnSpc>
            </a:pPr>
            <a:endParaRPr lang="en-US" altLang="en-US"/>
          </a:p>
        </p:txBody>
      </p:sp>
    </p:spTree>
    <p:extLst>
      <p:ext uri="{BB962C8B-B14F-4D97-AF65-F5344CB8AC3E}">
        <p14:creationId xmlns:p14="http://schemas.microsoft.com/office/powerpoint/2010/main" val="4161887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2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25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25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325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325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325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25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4276" name="Rectangle 5"/>
          <p:cNvSpPr>
            <a:spLocks noGrp="1" noChangeArrowheads="1"/>
          </p:cNvSpPr>
          <p:nvPr>
            <p:ph type="title"/>
          </p:nvPr>
        </p:nvSpPr>
        <p:spPr/>
        <p:txBody>
          <a:bodyPr>
            <a:normAutofit fontScale="90000"/>
          </a:bodyPr>
          <a:lstStyle/>
          <a:p>
            <a:pPr eaLnBrk="1" hangingPunct="1"/>
            <a:r>
              <a:rPr lang="en-US" altLang="en-US" smtClean="0"/>
              <a:t>Improving SNR: multiple sampling</a:t>
            </a:r>
          </a:p>
        </p:txBody>
      </p:sp>
      <p:sp>
        <p:nvSpPr>
          <p:cNvPr id="54275" name="Rectangle 3"/>
          <p:cNvSpPr>
            <a:spLocks noChangeArrowheads="1"/>
          </p:cNvSpPr>
          <p:nvPr/>
        </p:nvSpPr>
        <p:spPr bwMode="auto">
          <a:xfrm>
            <a:off x="1143000" y="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eaLnBrk="1" hangingPunct="1">
              <a:spcBef>
                <a:spcPct val="0"/>
              </a:spcBef>
              <a:buFontTx/>
              <a:buNone/>
            </a:pPr>
            <a:endParaRPr lang="en-US" altLang="en-US" sz="3200" u="sng">
              <a:solidFill>
                <a:schemeClr val="tx2"/>
              </a:solidFill>
              <a:latin typeface="Arial Rounded MT Bold" pitchFamily="34" charset="0"/>
            </a:endParaRPr>
          </a:p>
        </p:txBody>
      </p:sp>
      <p:pic>
        <p:nvPicPr>
          <p:cNvPr id="7" name="Content Placeholder 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10449" y="2286000"/>
            <a:ext cx="4637401"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68211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1028700" y="685800"/>
            <a:ext cx="7200900" cy="731520"/>
          </a:xfrm>
        </p:spPr>
        <p:txBody>
          <a:bodyPr>
            <a:noAutofit/>
          </a:bodyPr>
          <a:lstStyle/>
          <a:p>
            <a:r>
              <a:rPr lang="en-US" altLang="en-US" sz="3200" dirty="0" smtClean="0"/>
              <a:t>Direct Imaging of Exoplanet Example</a:t>
            </a:r>
          </a:p>
        </p:txBody>
      </p:sp>
      <p:pic>
        <p:nvPicPr>
          <p:cNvPr id="7"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6550" y="1527175"/>
            <a:ext cx="6085199" cy="4873625"/>
          </a:xfrm>
        </p:spPr>
      </p:pic>
      <p:sp>
        <p:nvSpPr>
          <p:cNvPr id="55300"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a:spcBef>
                <a:spcPct val="0"/>
              </a:spcBef>
              <a:buFontTx/>
              <a:buNone/>
            </a:pPr>
            <a:fld id="{88C02996-F270-403B-8EAB-5602A74B73B0}" type="slidenum">
              <a:rPr lang="en-US" altLang="en-US" sz="1400">
                <a:latin typeface="Arial" charset="0"/>
                <a:ea typeface="ＭＳ Ｐゴシック" pitchFamily="84" charset="-128"/>
              </a:rPr>
              <a:pPr algn="r">
                <a:spcBef>
                  <a:spcPct val="0"/>
                </a:spcBef>
                <a:buFontTx/>
                <a:buNone/>
              </a:pPr>
              <a:t>52</a:t>
            </a:fld>
            <a:endParaRPr lang="en-US" altLang="en-US" sz="1400">
              <a:latin typeface="Arial" charset="0"/>
              <a:ea typeface="ＭＳ Ｐゴシック" pitchFamily="84" charset="-128"/>
            </a:endParaRPr>
          </a:p>
        </p:txBody>
      </p:sp>
    </p:spTree>
    <p:extLst>
      <p:ext uri="{BB962C8B-B14F-4D97-AF65-F5344CB8AC3E}">
        <p14:creationId xmlns:p14="http://schemas.microsoft.com/office/powerpoint/2010/main" val="196511508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smtClean="0"/>
              <a:t>Exoplanet Example</a:t>
            </a:r>
          </a:p>
        </p:txBody>
      </p:sp>
      <p:pic>
        <p:nvPicPr>
          <p:cNvPr id="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78370" y="2133215"/>
            <a:ext cx="6101560" cy="3661545"/>
          </a:xfrm>
        </p:spPr>
      </p:pic>
      <p:sp>
        <p:nvSpPr>
          <p:cNvPr id="56324"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a:spcBef>
                <a:spcPct val="0"/>
              </a:spcBef>
              <a:buFontTx/>
              <a:buNone/>
            </a:pPr>
            <a:fld id="{F0AF3F72-A21B-43F3-A020-11C47A352CBE}" type="slidenum">
              <a:rPr lang="en-US" altLang="en-US" sz="1400">
                <a:latin typeface="Arial" charset="0"/>
                <a:ea typeface="ＭＳ Ｐゴシック" pitchFamily="84" charset="-128"/>
              </a:rPr>
              <a:pPr algn="r">
                <a:spcBef>
                  <a:spcPct val="0"/>
                </a:spcBef>
                <a:buFontTx/>
                <a:buNone/>
              </a:pPr>
              <a:t>53</a:t>
            </a:fld>
            <a:endParaRPr lang="en-US" altLang="en-US" sz="1400">
              <a:latin typeface="Arial" charset="0"/>
              <a:ea typeface="ＭＳ Ｐゴシック" pitchFamily="84" charset="-128"/>
            </a:endParaRPr>
          </a:p>
        </p:txBody>
      </p:sp>
    </p:spTree>
    <p:extLst>
      <p:ext uri="{BB962C8B-B14F-4D97-AF65-F5344CB8AC3E}">
        <p14:creationId xmlns:p14="http://schemas.microsoft.com/office/powerpoint/2010/main" val="333443167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altLang="en-US" smtClean="0"/>
              <a:t>Detectivity Metric</a:t>
            </a:r>
            <a:endParaRPr lang="en-US" altLang="en-US" dirty="0" smtClean="0"/>
          </a:p>
        </p:txBody>
      </p:sp>
      <p:graphicFrame>
        <p:nvGraphicFramePr>
          <p:cNvPr id="11" name="Content Placeholder 4"/>
          <p:cNvGraphicFramePr>
            <a:graphicFrameLocks noGrp="1" noChangeAspect="1"/>
          </p:cNvGraphicFramePr>
          <p:nvPr>
            <p:ph sz="half" idx="1"/>
            <p:extLst>
              <p:ext uri="{D42A27DB-BD31-4B8C-83A1-F6EECF244321}">
                <p14:modId xmlns:p14="http://schemas.microsoft.com/office/powerpoint/2010/main" val="1225442504"/>
              </p:ext>
            </p:extLst>
          </p:nvPr>
        </p:nvGraphicFramePr>
        <p:xfrm>
          <a:off x="1028700" y="2652623"/>
          <a:ext cx="3335338" cy="2848153"/>
        </p:xfrm>
        <a:graphic>
          <a:graphicData uri="http://schemas.openxmlformats.org/presentationml/2006/ole">
            <mc:AlternateContent xmlns:mc="http://schemas.openxmlformats.org/markup-compatibility/2006">
              <mc:Choice xmlns:v="urn:schemas-microsoft-com:vml" Requires="v">
                <p:oleObj spid="_x0000_s6179" name="Equation" r:id="rId3" imgW="4521200" imgH="3860800" progId="Equation.3">
                  <p:embed/>
                </p:oleObj>
              </mc:Choice>
              <mc:Fallback>
                <p:oleObj name="Equation" r:id="rId3" imgW="4521200" imgH="3860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652623"/>
                        <a:ext cx="3335338" cy="2848153"/>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 name="Picture 2"/>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4894263" y="3028538"/>
            <a:ext cx="3335337" cy="2096324"/>
          </a:xfrm>
        </p:spPr>
      </p:pic>
      <p:sp>
        <p:nvSpPr>
          <p:cNvPr id="2" name="Slide Number Placeholder 1"/>
          <p:cNvSpPr>
            <a:spLocks noGrp="1"/>
          </p:cNvSpPr>
          <p:nvPr>
            <p:ph type="sldNum" sz="quarter" idx="12"/>
          </p:nvPr>
        </p:nvSpPr>
        <p:spPr/>
        <p:txBody>
          <a:bodyPr/>
          <a:lstStyle/>
          <a:p>
            <a:fld id="{A82B4225-522D-4B0B-9422-305588B0E6B8}" type="slidenum">
              <a:rPr lang="en-US" altLang="en-US" smtClean="0"/>
              <a:pPr/>
              <a:t>54</a:t>
            </a:fld>
            <a:endParaRPr lang="en-US" altLang="en-US"/>
          </a:p>
        </p:txBody>
      </p:sp>
      <p:sp>
        <p:nvSpPr>
          <p:cNvPr id="56324" name="Slide Number Placeholder 3"/>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algn="r">
              <a:spcBef>
                <a:spcPct val="0"/>
              </a:spcBef>
              <a:buFontTx/>
              <a:buNone/>
            </a:pPr>
            <a:fld id="{F0AF3F72-A21B-43F3-A020-11C47A352CBE}" type="slidenum">
              <a:rPr lang="en-US" altLang="en-US" sz="1400">
                <a:latin typeface="Arial" charset="0"/>
                <a:ea typeface="ＭＳ Ｐゴシック" pitchFamily="84" charset="-128"/>
              </a:rPr>
              <a:pPr algn="r">
                <a:spcBef>
                  <a:spcPct val="0"/>
                </a:spcBef>
                <a:buFontTx/>
                <a:buNone/>
              </a:pPr>
              <a:t>54</a:t>
            </a:fld>
            <a:endParaRPr lang="en-US" altLang="en-US" sz="1400">
              <a:latin typeface="Arial" charset="0"/>
              <a:ea typeface="ＭＳ Ｐゴシック" pitchFamily="84" charset="-128"/>
            </a:endParaRPr>
          </a:p>
        </p:txBody>
      </p:sp>
    </p:spTree>
    <p:extLst>
      <p:ext uri="{BB962C8B-B14F-4D97-AF65-F5344CB8AC3E}">
        <p14:creationId xmlns:p14="http://schemas.microsoft.com/office/powerpoint/2010/main" val="365000690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p:txBody>
          <a:bodyPr>
            <a:normAutofit/>
          </a:bodyPr>
          <a:lstStyle/>
          <a:p>
            <a:pPr eaLnBrk="1" hangingPunct="1"/>
            <a:r>
              <a:rPr lang="en-US" altLang="en-US" smtClean="0"/>
              <a:t>Airy Pattern</a:t>
            </a:r>
          </a:p>
        </p:txBody>
      </p:sp>
      <p:pic>
        <p:nvPicPr>
          <p:cNvPr id="6148"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1028700" y="2864133"/>
            <a:ext cx="3335338" cy="242513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6147" name="Text Placeholder 1"/>
          <p:cNvSpPr>
            <a:spLocks noGrp="1"/>
          </p:cNvSpPr>
          <p:nvPr>
            <p:ph sz="half" idx="2"/>
          </p:nvPr>
        </p:nvSpPr>
        <p:spPr/>
        <p:txBody>
          <a:bodyPr>
            <a:normAutofit fontScale="92500" lnSpcReduction="10000"/>
          </a:bodyPr>
          <a:lstStyle/>
          <a:p>
            <a:r>
              <a:rPr lang="en-US" altLang="en-US" dirty="0" smtClean="0"/>
              <a:t>An Airy pattern is the image intensity pattern at a focal plane for an optical system that has a circular aperture.</a:t>
            </a:r>
          </a:p>
          <a:p>
            <a:r>
              <a:rPr lang="en-US" altLang="en-US" dirty="0" smtClean="0"/>
              <a:t>It looks like a central peak surrounded by rings.</a:t>
            </a:r>
          </a:p>
          <a:p>
            <a:r>
              <a:rPr lang="en-US" altLang="en-US" dirty="0" smtClean="0"/>
              <a:t>A central obscuration has the effect of moving some of the light from the central peak into the outer rings.</a:t>
            </a: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6</a:t>
            </a:fld>
            <a:endParaRPr lang="en-US" altLang="en-US"/>
          </a:p>
        </p:txBody>
      </p:sp>
    </p:spTree>
    <p:extLst>
      <p:ext uri="{BB962C8B-B14F-4D97-AF65-F5344CB8AC3E}">
        <p14:creationId xmlns:p14="http://schemas.microsoft.com/office/powerpoint/2010/main" val="1429692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9"/>
          <p:cNvSpPr>
            <a:spLocks noGrp="1" noChangeArrowheads="1"/>
          </p:cNvSpPr>
          <p:nvPr>
            <p:ph type="title"/>
          </p:nvPr>
        </p:nvSpPr>
        <p:spPr/>
        <p:txBody>
          <a:bodyPr/>
          <a:lstStyle/>
          <a:p>
            <a:pPr eaLnBrk="1" hangingPunct="1"/>
            <a:r>
              <a:rPr lang="en-US" altLang="en-US" smtClean="0"/>
              <a:t>Airy Pattern</a:t>
            </a:r>
          </a:p>
        </p:txBody>
      </p:sp>
      <p:sp>
        <p:nvSpPr>
          <p:cNvPr id="7172" name="Rectangle 10"/>
          <p:cNvSpPr>
            <a:spLocks noGrp="1" noChangeArrowheads="1"/>
          </p:cNvSpPr>
          <p:nvPr>
            <p:ph sz="half" idx="1"/>
          </p:nvPr>
        </p:nvSpPr>
        <p:spPr/>
        <p:txBody>
          <a:bodyPr>
            <a:normAutofit lnSpcReduction="10000"/>
          </a:bodyPr>
          <a:lstStyle/>
          <a:p>
            <a:pPr eaLnBrk="1" hangingPunct="1">
              <a:lnSpc>
                <a:spcPct val="80000"/>
              </a:lnSpc>
            </a:pPr>
            <a:r>
              <a:rPr lang="en-US" altLang="en-US" sz="2000" dirty="0" smtClean="0"/>
              <a:t>The Airy pattern is one type of point spread function (PSF) at the focal plane of an instrument for a point source.</a:t>
            </a:r>
          </a:p>
          <a:p>
            <a:pPr eaLnBrk="1" hangingPunct="1">
              <a:lnSpc>
                <a:spcPct val="80000"/>
              </a:lnSpc>
            </a:pPr>
            <a:r>
              <a:rPr lang="en-US" altLang="en-US" sz="2000" dirty="0" smtClean="0"/>
              <a:t>The intensity pattern is given by the order 1 Bessel function of the first kind.</a:t>
            </a:r>
          </a:p>
          <a:p>
            <a:pPr eaLnBrk="1" hangingPunct="1">
              <a:lnSpc>
                <a:spcPct val="80000"/>
              </a:lnSpc>
            </a:pPr>
            <a:r>
              <a:rPr lang="en-US" altLang="en-US" sz="2000" dirty="0" smtClean="0"/>
              <a:t>The radius of the first dark ring is 1.22 and the FWHM is at 1.028 (all in units of lambda/D).</a:t>
            </a:r>
          </a:p>
          <a:p>
            <a:pPr eaLnBrk="1" hangingPunct="1">
              <a:lnSpc>
                <a:spcPct val="80000"/>
              </a:lnSpc>
            </a:pPr>
            <a:endParaRPr lang="en-US" altLang="en-US" sz="2000" dirty="0" smtClean="0"/>
          </a:p>
        </p:txBody>
      </p:sp>
      <p:pic>
        <p:nvPicPr>
          <p:cNvPr id="9" name="Picture 16" descr="1dairylin"/>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343525" y="22860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iry"/>
          <p:cNvPicPr>
            <a:picLocks noGrp="1" noChangeAspect="1" noChangeArrowheads="1"/>
          </p:cNvPicPr>
          <p:nvPr>
            <p:ph sz="half" idx="13"/>
          </p:nvPr>
        </p:nvPicPr>
        <p:blipFill>
          <a:blip r:embed="rId3" cstate="print">
            <a:extLst>
              <a:ext uri="{28A0092B-C50C-407E-A947-70E740481C1C}">
                <a14:useLocalDpi xmlns:a14="http://schemas.microsoft.com/office/drawing/2010/main" val="0"/>
              </a:ext>
            </a:extLst>
          </a:blip>
          <a:srcRect/>
          <a:stretch>
            <a:fillRect/>
          </a:stretch>
        </p:blipFill>
        <p:spPr bwMode="auto">
          <a:xfrm>
            <a:off x="5343525" y="4114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7</a:t>
            </a:fld>
            <a:endParaRPr lang="en-US" altLang="en-US"/>
          </a:p>
        </p:txBody>
      </p:sp>
    </p:spTree>
    <p:extLst>
      <p:ext uri="{BB962C8B-B14F-4D97-AF65-F5344CB8AC3E}">
        <p14:creationId xmlns:p14="http://schemas.microsoft.com/office/powerpoint/2010/main" val="469054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19"/>
          <p:cNvSpPr>
            <a:spLocks noGrp="1" noChangeArrowheads="1"/>
          </p:cNvSpPr>
          <p:nvPr>
            <p:ph type="title"/>
          </p:nvPr>
        </p:nvSpPr>
        <p:spPr/>
        <p:txBody>
          <a:bodyPr/>
          <a:lstStyle/>
          <a:p>
            <a:pPr eaLnBrk="1" hangingPunct="1"/>
            <a:r>
              <a:rPr lang="en-US" altLang="en-US" smtClean="0"/>
              <a:t>Diffraction: Rayleigh Criterion</a:t>
            </a:r>
          </a:p>
        </p:txBody>
      </p:sp>
      <p:graphicFrame>
        <p:nvGraphicFramePr>
          <p:cNvPr id="9225" name="Object 21"/>
          <p:cNvGraphicFramePr>
            <a:graphicFrameLocks noChangeAspect="1"/>
          </p:cNvGraphicFramePr>
          <p:nvPr>
            <p:extLst>
              <p:ext uri="{D42A27DB-BD31-4B8C-83A1-F6EECF244321}">
                <p14:modId xmlns:p14="http://schemas.microsoft.com/office/powerpoint/2010/main" val="911414224"/>
              </p:ext>
            </p:extLst>
          </p:nvPr>
        </p:nvGraphicFramePr>
        <p:xfrm>
          <a:off x="2230940" y="5486400"/>
          <a:ext cx="2133600" cy="1203779"/>
        </p:xfrm>
        <a:graphic>
          <a:graphicData uri="http://schemas.openxmlformats.org/presentationml/2006/ole">
            <mc:AlternateContent xmlns:mc="http://schemas.openxmlformats.org/markup-compatibility/2006">
              <mc:Choice xmlns:v="urn:schemas-microsoft-com:vml" Requires="v">
                <p:oleObj spid="_x0000_s3107" name="Equation" r:id="rId3" imgW="1485900" imgH="838200" progId="Equation.3">
                  <p:embed/>
                </p:oleObj>
              </mc:Choice>
              <mc:Fallback>
                <p:oleObj name="Equation" r:id="rId3" imgW="1485900" imgH="838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0940" y="5486400"/>
                        <a:ext cx="2133600" cy="1203779"/>
                      </a:xfrm>
                      <a:prstGeom prst="rect">
                        <a:avLst/>
                      </a:prstGeom>
                      <a:noFill/>
                      <a:ln>
                        <a:noFill/>
                      </a:ln>
                      <a:effectLst/>
                      <a:extLst/>
                    </p:spPr>
                  </p:pic>
                </p:oleObj>
              </mc:Fallback>
            </mc:AlternateContent>
          </a:graphicData>
        </a:graphic>
      </p:graphicFrame>
      <p:pic>
        <p:nvPicPr>
          <p:cNvPr id="13" name="Picture 10" descr="08b"/>
          <p:cNvPicPr>
            <a:picLocks noGrp="1" noChangeAspect="1" noChangeArrowheads="1"/>
          </p:cNvPicPr>
          <p:nvPr>
            <p:ph sz="half" idx="13"/>
          </p:nvPr>
        </p:nvPicPr>
        <p:blipFill>
          <a:blip r:embed="rId5" cstate="print">
            <a:extLst>
              <a:ext uri="{28A0092B-C50C-407E-A947-70E740481C1C}">
                <a14:useLocalDpi xmlns:a14="http://schemas.microsoft.com/office/drawing/2010/main" val="0"/>
              </a:ext>
            </a:extLst>
          </a:blip>
          <a:stretch>
            <a:fillRect/>
          </a:stretch>
        </p:blipFill>
        <p:spPr>
          <a:xfrm>
            <a:off x="5647135" y="4114800"/>
            <a:ext cx="1831181"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ontent Placeholder 4"/>
          <p:cNvSpPr>
            <a:spLocks noGrp="1"/>
          </p:cNvSpPr>
          <p:nvPr>
            <p:ph sz="half" idx="1"/>
          </p:nvPr>
        </p:nvSpPr>
        <p:spPr/>
        <p:txBody>
          <a:bodyPr>
            <a:normAutofit fontScale="92500" lnSpcReduction="20000"/>
          </a:bodyPr>
          <a:lstStyle/>
          <a:p>
            <a:r>
              <a:rPr lang="en-US" altLang="en-US" dirty="0"/>
              <a:t>The telescope aperture produces fringes (Airy disc) that set a limit to the resolution of the telescope.</a:t>
            </a:r>
          </a:p>
          <a:p>
            <a:r>
              <a:rPr lang="en-US" altLang="en-US" dirty="0"/>
              <a:t>Angular resolution is minimum angular distance between two objects that can be separated.</a:t>
            </a:r>
          </a:p>
          <a:p>
            <a:r>
              <a:rPr lang="en-US" altLang="en-US" dirty="0"/>
              <a:t>Rayleigh criterion is satisfied when first dark ring produced by one star is coincident with peak of nearby star.</a:t>
            </a:r>
          </a:p>
          <a:p>
            <a:endParaRPr lang="en-US" altLang="en-US" dirty="0"/>
          </a:p>
          <a:p>
            <a:endParaRPr lang="en-US" dirty="0"/>
          </a:p>
        </p:txBody>
      </p:sp>
      <p:pic>
        <p:nvPicPr>
          <p:cNvPr id="15" name="Picture 9" descr="08a"/>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5648325" y="2286000"/>
            <a:ext cx="1828800"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Line 11"/>
          <p:cNvSpPr>
            <a:spLocks noChangeShapeType="1"/>
          </p:cNvSpPr>
          <p:nvPr/>
        </p:nvSpPr>
        <p:spPr bwMode="auto">
          <a:xfrm>
            <a:off x="6418478" y="5031373"/>
            <a:ext cx="3048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4" name="Text Box 12"/>
          <p:cNvSpPr txBox="1">
            <a:spLocks noChangeArrowheads="1"/>
          </p:cNvSpPr>
          <p:nvPr/>
        </p:nvSpPr>
        <p:spPr bwMode="auto">
          <a:xfrm>
            <a:off x="6342278" y="489326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400">
                <a:solidFill>
                  <a:schemeClr val="tx1"/>
                </a:solidFill>
                <a:latin typeface="Times New Roman" pitchFamily="18" charset="0"/>
              </a:defRPr>
            </a:lvl1pPr>
            <a:lvl2pPr marL="742950" indent="-285750" eaLnBrk="0" hangingPunct="0">
              <a:spcBef>
                <a:spcPct val="5000"/>
              </a:spcBef>
              <a:buChar char="–"/>
              <a:defRPr sz="2000">
                <a:solidFill>
                  <a:schemeClr val="tx1"/>
                </a:solidFill>
                <a:latin typeface="Times New Roman" pitchFamily="18" charset="0"/>
              </a:defRPr>
            </a:lvl2pPr>
            <a:lvl3pPr marL="1143000" indent="-228600" eaLnBrk="0" hangingPunct="0">
              <a:spcBef>
                <a:spcPct val="5000"/>
              </a:spcBef>
              <a:buChar char="•"/>
              <a:defRPr>
                <a:solidFill>
                  <a:schemeClr val="tx1"/>
                </a:solidFill>
                <a:latin typeface="Times New Roman" pitchFamily="18" charset="0"/>
              </a:defRPr>
            </a:lvl3pPr>
            <a:lvl4pPr marL="1600200" indent="-228600" eaLnBrk="0" hangingPunct="0">
              <a:spcBef>
                <a:spcPct val="5000"/>
              </a:spcBef>
              <a:buChar char="–"/>
              <a:defRPr sz="1600">
                <a:solidFill>
                  <a:schemeClr val="tx1"/>
                </a:solidFill>
                <a:latin typeface="Times New Roman" pitchFamily="18" charset="0"/>
              </a:defRPr>
            </a:lvl4pPr>
            <a:lvl5pPr marL="2057400" indent="-228600" eaLnBrk="0" hangingPunct="0">
              <a:spcBef>
                <a:spcPct val="5000"/>
              </a:spcBef>
              <a:buChar char="»"/>
              <a:defRPr sz="1600">
                <a:solidFill>
                  <a:schemeClr val="tx1"/>
                </a:solidFill>
                <a:latin typeface="Times New Roman" pitchFamily="18" charset="0"/>
              </a:defRPr>
            </a:lvl5pPr>
            <a:lvl6pPr marL="2514600" indent="-228600" eaLnBrk="0" fontAlgn="base" hangingPunct="0">
              <a:spcBef>
                <a:spcPct val="5000"/>
              </a:spcBef>
              <a:spcAft>
                <a:spcPct val="0"/>
              </a:spcAft>
              <a:buChar char="»"/>
              <a:defRPr sz="1600">
                <a:solidFill>
                  <a:schemeClr val="tx1"/>
                </a:solidFill>
                <a:latin typeface="Times New Roman" pitchFamily="18" charset="0"/>
              </a:defRPr>
            </a:lvl6pPr>
            <a:lvl7pPr marL="2971800" indent="-228600" eaLnBrk="0" fontAlgn="base" hangingPunct="0">
              <a:spcBef>
                <a:spcPct val="5000"/>
              </a:spcBef>
              <a:spcAft>
                <a:spcPct val="0"/>
              </a:spcAft>
              <a:buChar char="»"/>
              <a:defRPr sz="1600">
                <a:solidFill>
                  <a:schemeClr val="tx1"/>
                </a:solidFill>
                <a:latin typeface="Times New Roman" pitchFamily="18" charset="0"/>
              </a:defRPr>
            </a:lvl7pPr>
            <a:lvl8pPr marL="3429000" indent="-228600" eaLnBrk="0" fontAlgn="base" hangingPunct="0">
              <a:spcBef>
                <a:spcPct val="5000"/>
              </a:spcBef>
              <a:spcAft>
                <a:spcPct val="0"/>
              </a:spcAft>
              <a:buChar char="»"/>
              <a:defRPr sz="1600">
                <a:solidFill>
                  <a:schemeClr val="tx1"/>
                </a:solidFill>
                <a:latin typeface="Times New Roman" pitchFamily="18" charset="0"/>
              </a:defRPr>
            </a:lvl8pPr>
            <a:lvl9pPr marL="3886200" indent="-228600" eaLnBrk="0" fontAlgn="base" hangingPunct="0">
              <a:spcBef>
                <a:spcPct val="5000"/>
              </a:spcBef>
              <a:spcAft>
                <a:spcPct val="0"/>
              </a:spcAft>
              <a:buChar char="»"/>
              <a:defRPr sz="1600">
                <a:solidFill>
                  <a:schemeClr val="tx1"/>
                </a:solidFill>
                <a:latin typeface="Times New Roman" pitchFamily="18" charset="0"/>
              </a:defRPr>
            </a:lvl9pPr>
          </a:lstStyle>
          <a:p>
            <a:pPr eaLnBrk="1" hangingPunct="1">
              <a:spcBef>
                <a:spcPct val="50000"/>
              </a:spcBef>
              <a:buFontTx/>
              <a:buNone/>
            </a:pPr>
            <a:r>
              <a:rPr lang="en-US" altLang="en-US" sz="2800">
                <a:solidFill>
                  <a:srgbClr val="FF0000"/>
                </a:solidFill>
                <a:latin typeface="Symbol" pitchFamily="18" charset="2"/>
              </a:rPr>
              <a:t>a</a:t>
            </a:r>
            <a:r>
              <a:rPr lang="en-US" altLang="en-US" sz="2800" baseline="-25000">
                <a:solidFill>
                  <a:srgbClr val="FF0000"/>
                </a:solidFill>
                <a:latin typeface="Arial" charset="0"/>
              </a:rPr>
              <a:t>min</a:t>
            </a:r>
            <a:endParaRPr lang="en-US" altLang="en-US" sz="2800">
              <a:solidFill>
                <a:srgbClr val="FF0000"/>
              </a:solidFill>
              <a:latin typeface="Arial" charset="0"/>
            </a:endParaRPr>
          </a:p>
        </p:txBody>
      </p:sp>
      <p:sp>
        <p:nvSpPr>
          <p:cNvPr id="2" name="Slide Number Placeholder 1"/>
          <p:cNvSpPr>
            <a:spLocks noGrp="1"/>
          </p:cNvSpPr>
          <p:nvPr>
            <p:ph type="sldNum" sz="quarter" idx="12"/>
          </p:nvPr>
        </p:nvSpPr>
        <p:spPr/>
        <p:txBody>
          <a:bodyPr/>
          <a:lstStyle/>
          <a:p>
            <a:pPr>
              <a:defRPr/>
            </a:pPr>
            <a:fld id="{A82B4225-522D-4B0B-9422-305588B0E6B8}" type="slidenum">
              <a:rPr lang="en-US" altLang="en-US" smtClean="0"/>
              <a:pPr>
                <a:defRPr/>
              </a:pPr>
              <a:t>8</a:t>
            </a:fld>
            <a:endParaRPr lang="en-US" altLang="en-US"/>
          </a:p>
        </p:txBody>
      </p:sp>
    </p:spTree>
    <p:extLst>
      <p:ext uri="{BB962C8B-B14F-4D97-AF65-F5344CB8AC3E}">
        <p14:creationId xmlns:p14="http://schemas.microsoft.com/office/powerpoint/2010/main" val="41302363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pPr eaLnBrk="1" hangingPunct="1"/>
            <a:r>
              <a:rPr lang="en-US" altLang="en-US" smtClean="0"/>
              <a:t>Spatial Resolution Criteria</a:t>
            </a:r>
          </a:p>
        </p:txBody>
      </p:sp>
      <p:pic>
        <p:nvPicPr>
          <p:cNvPr id="1024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28700" y="2405792"/>
            <a:ext cx="7200900" cy="3341816"/>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9280679"/>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U2hvdyBzaWRlYmFyIHRvIHBhcnRpY2lwYW50cyIvPg0KCQk8dWl0ZXh0IG5hbWU9IkRPQ1dSQVBfVElUTEUiIHZhbHVlPSJCcmVlemU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EZW4gVGVpbG5laG1lcm4gZGllIFNlaXRlbmxlaXN0ZSBhbnplaWdlbiIvPg0KCQk8dWl0ZXh0IG5hbWU9IkRPQ1dSQVBfVElUTEUiIHZhbHVlPSJCcmVlemU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U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CTx1aXRleHQgbmFtZT0iRE9DV1JBUF9USVRMRSIgdmFsdWU9IlBpw6hjZSBqb2ludGUgQnJlZXpl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OCteOCpOODieODkOODvOOCkuWPguWKoOiAheOBq+imi+OBm+OCiyIvPg0KCQk8dWl0ZXh0IG5hbWU9IkRPQ1dSQVBfVElUTEUiIHZhbHVlPSJCcmVlemU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LssLjsl6zsnpDsl5Dqsowg7IS466GcIOunieuMgCDrs7TsnbTquLAiLz4NCgkJPHVpdGV4dCBuYW1lPSJET0NXUkFQX1RJVExFIiB2YWx1ZT0iQnJlZXplIO2MjOydvCDssqjrtoAiLz4NCgkJPHVpdGV4dCBuYW1lPSJET0NXUkFQX01TRyIgdmFsdWU9IuuCtCDsu7Ttk6jthLDsl5Ag7KCA7J6lIi8+DQoJCTx1aXRleHQgbmFtZT0iRE9DV1JBUF9QUk9NUFQiIHZhbHVlPSLtgbTrpq3tlZjsl6wg64uk7Jq066Gc65OcIi8+DQoJPC9sYW5ndWFnZT4NCjwvY29uZmlndXJhdGlvbj4NCg=="/>
  <p:tag name="MMPROD_NEXTUNIQUEID" val="10009"/>
  <p:tag name="MMPROD_UIDATA" val="&lt;database version=&quot;6.0&quot;&gt;&lt;object type=&quot;1&quot; unique_id=&quot;10001&quot;&gt;&lt;property id=&quot;20141&quot; value=&quot;1051446&quot;/&gt;&lt;property id=&quot;20144&quot; value=&quot;0&quot;/&gt;&lt;property id=&quot;20146&quot; value=&quot;0&quot;/&gt;&lt;property id=&quot;20147&quot; value=&quot;0&quot;/&gt;&lt;property id=&quot;20148&quot; value=&quot;0&quot;/&gt;&lt;property id=&quot;20180&quot; value=&quot;0&quot;/&gt;&lt;property id=&quot;20181&quot; value=&quot;0&quot;/&gt;&lt;property id=&quot;20191&quot; value=&quot;rit&quot;/&gt;&lt;property id=&quot;20192&quot; value=&quot;https://connect.rit.edu&quot;/&gt;&lt;property id=&quot;20193&quot; value=&quot;0&quot;/&gt;&lt;property id=&quot;20224&quot; value=&quot;C:\Documents and Settings\dffpci\Desktop&quot;/&gt;&lt;property id=&quot;20250&quot; value=&quot;0&quot;/&gt;&lt;property id=&quot;20251&quot; value=&quot;0&quot;/&gt;&lt;property id=&quot;20259&quot; value=&quot;0&quot;/&gt;&lt;object type=&quot;4&quot; unique_id=&quot;10005&quot;&gt;&lt;/object&gt;&lt;object type=&quot;2&quot; unique_id=&quot;10006&quot;&gt;&lt;object type=&quot;3&quot; unique_id=&quot;10100&quot;&gt;&lt;property id=&quot;20148&quot; value=&quot;5&quot;/&gt;&lt;property id=&quot;20300&quot; value=&quot;Slide 1 - &amp;quot;Astronomical Observational Techniques and Instrumentation&amp;quot;&quot;/&gt;&lt;property id=&quot;20303&quot; value=&quot;-1&quot;/&gt;&lt;property id=&quot;20307&quot; value=&quot;970&quot;/&gt;&lt;property id=&quot;20309&quot; value=&quot;-1&quot;/&gt;&lt;/object&gt;&lt;object type=&quot;3&quot; unique_id=&quot;10101&quot;&gt;&lt;property id=&quot;20148&quot; value=&quot;5&quot;/&gt;&lt;property id=&quot;20300&quot; value=&quot;Slide 2 - &amp;quot;Aims and outline for this lecture&amp;quot;&quot;/&gt;&lt;property id=&quot;20303&quot; value=&quot;-1&quot;/&gt;&lt;property id=&quot;20307&quot; value=&quot;971&quot;/&gt;&lt;property id=&quot;20309&quot; value=&quot;-1&quot;/&gt;&lt;/object&gt;&lt;object type=&quot;3&quot; unique_id=&quot;10102&quot;&gt;&lt;property id=&quot;20148&quot; value=&quot;5&quot;/&gt;&lt;property id=&quot;20300&quot; value=&quot;Slide 3 - &amp;quot;Backyard Telescope&amp;quot;&quot;/&gt;&lt;property id=&quot;20303&quot; value=&quot;-1&quot;/&gt;&lt;property id=&quot;20307&quot; value=&quot;1022&quot;/&gt;&lt;property id=&quot;20309&quot; value=&quot;-1&quot;/&gt;&lt;/object&gt;&lt;object type=&quot;3&quot; unique_id=&quot;10547&quot;&gt;&lt;property id=&quot;20148&quot; value=&quot;5&quot;/&gt;&lt;property id=&quot;20300&quot; value=&quot;Slide 35 - &amp;quot;Optical Telescopes: 100-m telescope&amp;quot;&quot;/&gt;&lt;property id=&quot;20303&quot; value=&quot;-1&quot;/&gt;&lt;property id=&quot;20307&quot; value=&quot;1178&quot;/&gt;&lt;property id=&quot;20309&quot; value=&quot;-1&quot;/&gt;&lt;/object&gt;&lt;object type=&quot;3&quot; unique_id=&quot;10550&quot;&gt;&lt;property id=&quot;20148&quot; value=&quot;5&quot;/&gt;&lt;property id=&quot;20300&quot; value=&quot;Slide 4 - &amp;quot;Optical Imaging Chain&amp;quot;&quot;/&gt;&lt;property id=&quot;20303&quot; value=&quot;-1&quot;/&gt;&lt;property id=&quot;20307&quot; value=&quot;1181&quot;/&gt;&lt;property id=&quot;20309&quot; value=&quot;-1&quot;/&gt;&lt;/object&gt;&lt;object type=&quot;3&quot; unique_id=&quot;10551&quot;&gt;&lt;property id=&quot;20148&quot; value=&quot;5&quot;/&gt;&lt;property id=&quot;20300&quot; value=&quot;Slide 5 - &amp;quot;Source and/or Object&amp;quot;&quot;/&gt;&lt;property id=&quot;20303&quot; value=&quot;-1&quot;/&gt;&lt;property id=&quot;20307&quot; value=&quot;1182&quot;/&gt;&lt;property id=&quot;20309&quot; value=&quot;-1&quot;/&gt;&lt;/object&gt;&lt;object type=&quot;3&quot; unique_id=&quot;10552&quot;&gt;&lt;property id=&quot;20148&quot; value=&quot;5&quot;/&gt;&lt;property id=&quot;20300&quot; value=&quot;Slide 6 - &amp;quot;Optical Imaging Chain in Astronomy&amp;quot;&quot;/&gt;&lt;property id=&quot;20303&quot; value=&quot;-1&quot;/&gt;&lt;property id=&quot;20307&quot; value=&quot;1183&quot;/&gt;&lt;property id=&quot;20309&quot; value=&quot;-1&quot;/&gt;&lt;/object&gt;&lt;object type=&quot;3&quot; unique_id=&quot;10559&quot;&gt;&lt;property id=&quot;20148&quot; value=&quot;5&quot;/&gt;&lt;property id=&quot;20300&quot; value=&quot;Slide 7 - &amp;quot;Telescope Parameters&amp;quot;&quot;/&gt;&lt;property id=&quot;20303&quot; value=&quot;-1&quot;/&gt;&lt;property id=&quot;20307&quot; value=&quot;1190&quot;/&gt;&lt;property id=&quot;20309&quot; value=&quot;-1&quot;/&gt;&lt;/object&gt;&lt;object type=&quot;3&quot; unique_id=&quot;10560&quot;&gt;&lt;property id=&quot;20148&quot; value=&quot;5&quot;/&gt;&lt;property id=&quot;20300&quot; value=&quot;Slide 11 - &amp;quot;Telescope Size and SNR&amp;quot;&quot;/&gt;&lt;property id=&quot;20303&quot; value=&quot;-1&quot;/&gt;&lt;property id=&quot;20307&quot; value=&quot;1191&quot;/&gt;&lt;property id=&quot;20309&quot; value=&quot;-1&quot;/&gt;&lt;/object&gt;&lt;object type=&quot;3&quot; unique_id=&quot;10561&quot;&gt;&lt;property id=&quot;20148&quot; value=&quot;5&quot;/&gt;&lt;property id=&quot;20300&quot; value=&quot;Slide 21 - &amp;quot;Optical Reflecting Telescopes&amp;quot;&quot;/&gt;&lt;property id=&quot;20303&quot; value=&quot;-1&quot;/&gt;&lt;property id=&quot;20307&quot; value=&quot;1192&quot;/&gt;&lt;property id=&quot;20309&quot; value=&quot;-1&quot;/&gt;&lt;/object&gt;&lt;object type=&quot;3&quot; unique_id=&quot;10562&quot;&gt;&lt;property id=&quot;20148&quot; value=&quot;5&quot;/&gt;&lt;property id=&quot;20300&quot; value=&quot;Slide 22 - &amp;quot;Thin and Light (Weight) Mirrors&amp;quot;&quot;/&gt;&lt;property id=&quot;20303&quot; value=&quot;-1&quot;/&gt;&lt;property id=&quot;20307&quot; value=&quot;1193&quot;/&gt;&lt;property id=&quot;20309&quot; value=&quot;-1&quot;/&gt;&lt;/object&gt;&lt;object type=&quot;3&quot; unique_id=&quot;10563&quot;&gt;&lt;property id=&quot;20148&quot; value=&quot;5&quot;/&gt;&lt;property id=&quot;20300&quot; value=&quot;Slide 23 - &amp;quot;Hale 200&amp;quot; Telescope&amp;#x0D;&amp;#x0A;Palomar Mountain,  CA&amp;quot;&quot;/&gt;&lt;property id=&quot;20303&quot; value=&quot;-1&quot;/&gt;&lt;property id=&quot;20307&quot; value=&quot;1194&quot;/&gt;&lt;property id=&quot;20309&quot; value=&quot;-1&quot;/&gt;&lt;/object&gt;&lt;object type=&quot;3&quot; unique_id=&quot;10564&quot;&gt;&lt;property id=&quot;20148&quot; value=&quot;5&quot;/&gt;&lt;property id=&quot;20300&quot; value=&quot;Slide 24 - &amp;quot;200&amp;quot; mirror (5 meters)&amp;#x0D;&amp;#x0A;for Hale Telescope&amp;quot;&quot;/&gt;&lt;property id=&quot;20303&quot; value=&quot;-1&quot;/&gt;&lt;property id=&quot;20307&quot; value=&quot;1195&quot;/&gt;&lt;property id=&quot;20309&quot; value=&quot;-1&quot;/&gt;&lt;/object&gt;&lt;object type=&quot;3&quot; unique_id=&quot;10565&quot;&gt;&lt;property id=&quot;20148&quot; value=&quot;5&quot;/&gt;&lt;property id=&quot;20300&quot; value=&quot;Slide 25 - &amp;quot;Keck telescopes, Mauna Kea, HI&amp;#x0D;&amp;#x0A;&amp;quot;&quot;/&gt;&lt;property id=&quot;20303&quot; value=&quot;-1&quot;/&gt;&lt;property id=&quot;20307&quot; value=&quot;1196&quot;/&gt;&lt;property id=&quot;20309&quot; value=&quot;-1&quot;/&gt;&lt;/object&gt;&lt;object type=&quot;3&quot; unique_id=&quot;10566&quot;&gt;&lt;property id=&quot;20148&quot; value=&quot;5&quot;/&gt;&lt;property id=&quot;20300&quot; value=&quot;Slide 26 - &amp;quot;400&amp;quot; mirror (10 meters) for Keck Telescope &amp;quot;&quot;/&gt;&lt;property id=&quot;20303&quot; value=&quot;-1&quot;/&gt;&lt;property id=&quot;20307&quot; value=&quot;1197&quot;/&gt;&lt;property id=&quot;20309&quot; value=&quot;-1&quot;/&gt;&lt;/object&gt;&lt;object type=&quot;3&quot; unique_id=&quot;10944&quot;&gt;&lt;property id=&quot;20148&quot; value=&quot;5&quot;/&gt;&lt;property id=&quot;20300&quot; value=&quot;Slide 28 - &amp;quot;History and Future of Telescope Size&amp;quot;&quot;/&gt;&lt;property id=&quot;20303&quot; value=&quot;-1&quot;/&gt;&lt;property id=&quot;20307&quot; value=&quot;1648&quot;/&gt;&lt;property id=&quot;20309&quot; value=&quot;-1&quot;/&gt;&lt;/object&gt;&lt;object type=&quot;3&quot; unique_id=&quot;10945&quot;&gt;&lt;property id=&quot;20148&quot; value=&quot;5&quot;/&gt;&lt;property id=&quot;20300&quot; value=&quot;Slide 34 - &amp;quot;Thirty Meter Telescope vs. Palomar&amp;quot;&quot;/&gt;&lt;property id=&quot;20303&quot; value=&quot;-1&quot;/&gt;&lt;property id=&quot;20307&quot; value=&quot;1649&quot;/&gt;&lt;property id=&quot;20309&quot; value=&quot;-1&quot;/&gt;&lt;/object&gt;&lt;object type=&quot;3&quot; unique_id=&quot;11892&quot;&gt;&lt;property id=&quot;20148&quot; value=&quot;5&quot;/&gt;&lt;property id=&quot;20300&quot; value=&quot;Slide 13 - &amp;quot;Basic Designs of Optical Reflecting Telescopes&amp;quot;&quot;/&gt;&lt;property id=&quot;20307&quot; value=&quot;1650&quot;/&gt;&lt;/object&gt;&lt;object type=&quot;3&quot; unique_id=&quot;11893&quot;&gt;&lt;property id=&quot;20148&quot; value=&quot;5&quot;/&gt;&lt;property id=&quot;20300&quot; value=&quot;Slide 14 - &amp;quot;Prime Focus&amp;quot;&quot;/&gt;&lt;property id=&quot;20307&quot; value=&quot;1651&quot;/&gt;&lt;/object&gt;&lt;object type=&quot;3&quot; unique_id=&quot;11894&quot;&gt;&lt;property id=&quot;20148&quot; value=&quot;5&quot;/&gt;&lt;property id=&quot;20300&quot; value=&quot;Slide 15 - &amp;quot;Newtonian Reflector&amp;quot;&quot;/&gt;&lt;property id=&quot;20307&quot; value=&quot;1652&quot;/&gt;&lt;/object&gt;&lt;object type=&quot;3&quot; unique_id=&quot;11895&quot;&gt;&lt;property id=&quot;20148&quot; value=&quot;5&quot;/&gt;&lt;property id=&quot;20300&quot; value=&quot;Slide 16 - &amp;quot;Cassegrain Telescope&amp;quot;&quot;/&gt;&lt;property id=&quot;20307&quot; value=&quot;1653&quot;/&gt;&lt;/object&gt;&lt;object type=&quot;3&quot; unique_id=&quot;11896&quot;&gt;&lt;property id=&quot;20148&quot; value=&quot;5&quot;/&gt;&lt;property id=&quot;20300&quot; value=&quot;Slide 17 - &amp;quot;Feature of Cassegrain Telescope&amp;quot;&quot;/&gt;&lt;property id=&quot;20307&quot; value=&quot;1654&quot;/&gt;&lt;/object&gt;&lt;object type=&quot;3&quot; unique_id=&quot;11897&quot;&gt;&lt;property id=&quot;20148&quot; value=&quot;5&quot;/&gt;&lt;property id=&quot;20300&quot; value=&quot;Slide 18 - &amp;quot;Coudé or Nasmyth Telescope&amp;quot;&quot;/&gt;&lt;property id=&quot;20307&quot; value=&quot;1655&quot;/&gt;&lt;/object&gt;&lt;object type=&quot;3&quot; unique_id=&quot;12114&quot;&gt;&lt;property id=&quot;20148&quot; value=&quot;5&quot;/&gt;&lt;property id=&quot;20300&quot; value=&quot;Slide 19 - &amp;quot;Plate Scale&amp;quot;&quot;/&gt;&lt;property id=&quot;20307&quot; value=&quot;1656&quot;/&gt;&lt;/object&gt;&lt;object type=&quot;3&quot; unique_id=&quot;13137&quot;&gt;&lt;property id=&quot;20148&quot; value=&quot;5&quot;/&gt;&lt;property id=&quot;20300&quot; value=&quot;Slide 27 - &amp;quot;Optical Reflecting Telescopes &amp;quot;&quot;/&gt;&lt;property id=&quot;20307&quot; value=&quot;1662&quot;/&gt;&lt;/object&gt;&lt;object type=&quot;3&quot; unique_id=&quot;13138&quot;&gt;&lt;property id=&quot;20148&quot; value=&quot;5&quot;/&gt;&lt;property id=&quot;20300&quot; value=&quot;Slide 29 - &amp;quot;Optical Telescopes: Resolution&amp;quot;&quot;/&gt;&lt;property id=&quot;20307&quot; value=&quot;1657&quot;/&gt;&lt;/object&gt;&lt;object type=&quot;3&quot; unique_id=&quot;13139&quot;&gt;&lt;property id=&quot;20148&quot; value=&quot;5&quot;/&gt;&lt;property id=&quot;20300&quot; value=&quot;Slide 30 - &amp;quot;Optical Telescopes: Collecting Area&amp;quot;&quot;/&gt;&lt;property id=&quot;20307&quot; value=&quot;1661&quot;/&gt;&lt;/object&gt;&lt;object type=&quot;3&quot; unique_id=&quot;13141&quot;&gt;&lt;property id=&quot;20148&quot; value=&quot;5&quot;/&gt;&lt;property id=&quot;20300&quot; value=&quot;Slide 31 - &amp;quot;Optical Telescopes: LSST&amp;quot;&quot;/&gt;&lt;property id=&quot;20307&quot; value=&quot;1660&quot;/&gt;&lt;/object&gt;&lt;object type=&quot;3&quot; unique_id=&quot;13681&quot;&gt;&lt;property id=&quot;20148&quot; value=&quot;5&quot;/&gt;&lt;property id=&quot;20300&quot; value=&quot;Slide 20 - &amp;quot;Field of View&amp;quot;&quot;/&gt;&lt;property id=&quot;20307&quot; value=&quot;1663&quot;/&gt;&lt;/object&gt;&lt;object type=&quot;3&quot; unique_id=&quot;13974&quot;&gt;&lt;property id=&quot;20148&quot; value=&quot;5&quot;/&gt;&lt;property id=&quot;20300&quot; value=&quot;Slide 32 - &amp;quot;Optical Telescopes: Twenty Meter Telescope &amp;quot;&quot;/&gt;&lt;property id=&quot;20307&quot; value=&quot;1665&quot;/&gt;&lt;/object&gt;&lt;object type=&quot;3&quot; unique_id=&quot;13975&quot;&gt;&lt;property id=&quot;20148&quot; value=&quot;5&quot;/&gt;&lt;property id=&quot;20300&quot; value=&quot;Slide 33 - &amp;quot;Optical Telescopes: Thirty Meter Telescope &amp;quot;&quot;/&gt;&lt;property id=&quot;20307&quot; value=&quot;1664&quot;/&gt;&lt;/object&gt;&lt;object type=&quot;3&quot; unique_id=&quot;14935&quot;&gt;&lt;property id=&quot;20148&quot; value=&quot;5&quot;/&gt;&lt;property id=&quot;20300&quot; value=&quot;Slide 8 - &amp;quot;Refracting/Reflecting Telescopes&amp;quot;&quot;/&gt;&lt;property id=&quot;20307&quot; value=&quot;1666&quot;/&gt;&lt;/object&gt;&lt;object type=&quot;3&quot; unique_id=&quot;14936&quot;&gt;&lt;property id=&quot;20148&quot; value=&quot;5&quot;/&gt;&lt;property id=&quot;20300&quot; value=&quot;Slide 9 - &amp;quot;Disadvantages of Refracting Telescopes&amp;quot;&quot;/&gt;&lt;property id=&quot;20307&quot; value=&quot;1667&quot;/&gt;&lt;/object&gt;&lt;object type=&quot;3&quot; unique_id=&quot;14937&quot;&gt;&lt;property id=&quot;20148&quot; value=&quot;5&quot;/&gt;&lt;property id=&quot;20300&quot; value=&quot;Slide 10 - &amp;quot;The Powers of a Telescope:&amp;#x0D;&amp;#x0A;Size Does Matter&amp;quot;&quot;/&gt;&lt;property id=&quot;20307&quot; value=&quot;1668&quot;/&gt;&lt;/object&gt;&lt;object type=&quot;3&quot; unique_id=&quot;15205&quot;&gt;&lt;property id=&quot;20148&quot; value=&quot;5&quot;/&gt;&lt;property id=&quot;20300&quot; value=&quot;Slide 12 - &amp;quot;Reflecting Telescopes&amp;quot;&quot;/&gt;&lt;property id=&quot;20307&quot; value=&quot;1669&quot;/&gt;&lt;/object&gt;&lt;/object&gt;&lt;object type=&quot;8&quot; unique_id=&quot;10760&quot;&gt;&lt;/object&gt;&lt;/object&gt;&lt;/database&gt;"/>
</p:tagLst>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3837</TotalTime>
  <Words>3028</Words>
  <Application>Microsoft Office PowerPoint</Application>
  <PresentationFormat>On-screen Show (4:3)</PresentationFormat>
  <Paragraphs>264</Paragraphs>
  <Slides>54</Slides>
  <Notes>24</Notes>
  <HiddenSlides>9</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3" baseType="lpstr">
      <vt:lpstr>ＭＳ Ｐゴシック</vt:lpstr>
      <vt:lpstr>Arial</vt:lpstr>
      <vt:lpstr>Arial Rounded MT Bold</vt:lpstr>
      <vt:lpstr>Cambria Math</vt:lpstr>
      <vt:lpstr>Franklin Gothic Book</vt:lpstr>
      <vt:lpstr>Symbol</vt:lpstr>
      <vt:lpstr>Times New Roman</vt:lpstr>
      <vt:lpstr>Crop</vt:lpstr>
      <vt:lpstr>Equation</vt:lpstr>
      <vt:lpstr>University Astronomy</vt:lpstr>
      <vt:lpstr>Aims and outline for this lecture</vt:lpstr>
      <vt:lpstr>spatial resolution</vt:lpstr>
      <vt:lpstr>Spatial Resolution</vt:lpstr>
      <vt:lpstr>Image Formation</vt:lpstr>
      <vt:lpstr>Airy Pattern</vt:lpstr>
      <vt:lpstr>Airy Pattern</vt:lpstr>
      <vt:lpstr>Diffraction: Rayleigh Criterion</vt:lpstr>
      <vt:lpstr>Spatial Resolution Criteria</vt:lpstr>
      <vt:lpstr>Spatial Resolution and Sampling</vt:lpstr>
      <vt:lpstr>optical design</vt:lpstr>
      <vt:lpstr>Optical System Design</vt:lpstr>
      <vt:lpstr>Optical System Design</vt:lpstr>
      <vt:lpstr>Optical System Design</vt:lpstr>
      <vt:lpstr>optical abberations</vt:lpstr>
      <vt:lpstr>Optical Design Aberrations</vt:lpstr>
      <vt:lpstr>Optical Design Aberrations: Spherical</vt:lpstr>
      <vt:lpstr>Optical Design Aberrations: Spherical, Corrector Plate</vt:lpstr>
      <vt:lpstr>Optical Design Aberrations: Spherical, Off-axis Parabola</vt:lpstr>
      <vt:lpstr>Optical Design Aberrations: Spherical, Off-axis Parabola in AO System</vt:lpstr>
      <vt:lpstr>Optical Design Aberrations: Coma</vt:lpstr>
      <vt:lpstr>Optical Design Aberrations: Astigmatism</vt:lpstr>
      <vt:lpstr>Optical Design Aberrations: Chromatic</vt:lpstr>
      <vt:lpstr>Optical Design Aberrations: Chromatic Aberration Spot Diagrams</vt:lpstr>
      <vt:lpstr>Optical Fabrication Errors</vt:lpstr>
      <vt:lpstr>Optical Scattering</vt:lpstr>
      <vt:lpstr>Atmospheric Turbulence</vt:lpstr>
      <vt:lpstr>Atmospheric Turbulence: Wavefront Maps</vt:lpstr>
      <vt:lpstr>Atmospheric Turbulence: Wavefront Maps</vt:lpstr>
      <vt:lpstr>Atmospheric Turbulence: Wavefront Maps</vt:lpstr>
      <vt:lpstr>Atmospheric Turbulence: Wavefront Maps</vt:lpstr>
      <vt:lpstr>Atmospheric Turbulence: Wavefront Maps</vt:lpstr>
      <vt:lpstr>Atmospheric Turbulence: Wavefront Maps</vt:lpstr>
      <vt:lpstr>Atmospheric Turbulence: Seeing</vt:lpstr>
      <vt:lpstr>Atmospheric Turbulence: Seeing Video</vt:lpstr>
      <vt:lpstr>Atmospheric Blurring</vt:lpstr>
      <vt:lpstr>Adaptive Optics</vt:lpstr>
      <vt:lpstr>Adaptive Optics</vt:lpstr>
      <vt:lpstr>sensitivity and snr</vt:lpstr>
      <vt:lpstr>What is Signal? What is Noise?</vt:lpstr>
      <vt:lpstr>Sensitivity</vt:lpstr>
      <vt:lpstr>Sensitivity vs. Dynamic Range</vt:lpstr>
      <vt:lpstr>Signal: definition</vt:lpstr>
      <vt:lpstr>Noise - definition</vt:lpstr>
      <vt:lpstr>“Shot Noise” and the DOT</vt:lpstr>
      <vt:lpstr>Shot Noise Example</vt:lpstr>
      <vt:lpstr>Noise - sources: Shot noise from source</vt:lpstr>
      <vt:lpstr>Noise - sources: Shot noise from background</vt:lpstr>
      <vt:lpstr>Signal-to-Noise Ratio</vt:lpstr>
      <vt:lpstr>Improving SNR</vt:lpstr>
      <vt:lpstr>Improving SNR: multiple sampling</vt:lpstr>
      <vt:lpstr>Direct Imaging of Exoplanet Example</vt:lpstr>
      <vt:lpstr>Exoplanet Example</vt:lpstr>
      <vt:lpstr>Detectivity Metric</vt:lpstr>
    </vt:vector>
  </TitlesOfParts>
  <Company>Center for Imaging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Figer</dc:creator>
  <cp:lastModifiedBy>Don Figer</cp:lastModifiedBy>
  <cp:revision>451</cp:revision>
  <dcterms:created xsi:type="dcterms:W3CDTF">2007-01-08T01:06:37Z</dcterms:created>
  <dcterms:modified xsi:type="dcterms:W3CDTF">2022-02-01T15:10:58Z</dcterms:modified>
</cp:coreProperties>
</file>