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56"/>
  </p:notesMasterIdLst>
  <p:sldIdLst>
    <p:sldId id="998" r:id="rId2"/>
    <p:sldId id="1000" r:id="rId3"/>
    <p:sldId id="1049" r:id="rId4"/>
    <p:sldId id="1001" r:id="rId5"/>
    <p:sldId id="1002" r:id="rId6"/>
    <p:sldId id="1003" r:id="rId7"/>
    <p:sldId id="1050" r:id="rId8"/>
    <p:sldId id="1004" r:id="rId9"/>
    <p:sldId id="1005" r:id="rId10"/>
    <p:sldId id="1006" r:id="rId11"/>
    <p:sldId id="1007" r:id="rId12"/>
    <p:sldId id="1008" r:id="rId13"/>
    <p:sldId id="1009" r:id="rId14"/>
    <p:sldId id="1010" r:id="rId15"/>
    <p:sldId id="1011" r:id="rId16"/>
    <p:sldId id="1013" r:id="rId17"/>
    <p:sldId id="1014" r:id="rId18"/>
    <p:sldId id="1015" r:id="rId19"/>
    <p:sldId id="1016" r:id="rId20"/>
    <p:sldId id="1051" r:id="rId21"/>
    <p:sldId id="1017" r:id="rId22"/>
    <p:sldId id="1018" r:id="rId23"/>
    <p:sldId id="1019" r:id="rId24"/>
    <p:sldId id="1020" r:id="rId25"/>
    <p:sldId id="1021" r:id="rId26"/>
    <p:sldId id="1022" r:id="rId27"/>
    <p:sldId id="1023" r:id="rId28"/>
    <p:sldId id="1024" r:id="rId29"/>
    <p:sldId id="1025" r:id="rId30"/>
    <p:sldId id="1026" r:id="rId31"/>
    <p:sldId id="1027" r:id="rId32"/>
    <p:sldId id="1028" r:id="rId33"/>
    <p:sldId id="1029" r:id="rId34"/>
    <p:sldId id="1054" r:id="rId35"/>
    <p:sldId id="1030" r:id="rId36"/>
    <p:sldId id="1055" r:id="rId37"/>
    <p:sldId id="1031" r:id="rId38"/>
    <p:sldId id="1032" r:id="rId39"/>
    <p:sldId id="1033" r:id="rId40"/>
    <p:sldId id="1034" r:id="rId41"/>
    <p:sldId id="1035" r:id="rId42"/>
    <p:sldId id="1036" r:id="rId43"/>
    <p:sldId id="1037" r:id="rId44"/>
    <p:sldId id="1038" r:id="rId45"/>
    <p:sldId id="1039" r:id="rId46"/>
    <p:sldId id="1040" r:id="rId47"/>
    <p:sldId id="1041" r:id="rId48"/>
    <p:sldId id="1042" r:id="rId49"/>
    <p:sldId id="1043" r:id="rId50"/>
    <p:sldId id="1044" r:id="rId51"/>
    <p:sldId id="1045" r:id="rId52"/>
    <p:sldId id="1046" r:id="rId53"/>
    <p:sldId id="1047" r:id="rId54"/>
    <p:sldId id="1048" r:id="rId55"/>
  </p:sldIdLst>
  <p:sldSz cx="9144000" cy="6858000" type="screen4x3"/>
  <p:notesSz cx="7315200" cy="9601200"/>
  <p:custDataLst>
    <p:tags r:id="rId57"/>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54" autoAdjust="0"/>
    <p:restoredTop sz="95636" autoAdjust="0"/>
  </p:normalViewPr>
  <p:slideViewPr>
    <p:cSldViewPr>
      <p:cViewPr varScale="1">
        <p:scale>
          <a:sx n="107" d="100"/>
          <a:sy n="107" d="100"/>
        </p:scale>
        <p:origin x="2460" y="5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Lst>
  </p:outlineViewPr>
  <p:notesTextViewPr>
    <p:cViewPr>
      <p:scale>
        <a:sx n="100" d="100"/>
        <a:sy n="100" d="100"/>
      </p:scale>
      <p:origin x="0" y="0"/>
    </p:cViewPr>
  </p:notesTextViewPr>
  <p:sorterViewPr>
    <p:cViewPr varScale="1">
      <p:scale>
        <a:sx n="100" d="100"/>
        <a:sy n="100" d="100"/>
      </p:scale>
      <p:origin x="0" y="-37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16.xml"/><Relationship Id="rId13" Type="http://schemas.openxmlformats.org/officeDocument/2006/relationships/slide" Target="slides/slide22.xml"/><Relationship Id="rId18" Type="http://schemas.openxmlformats.org/officeDocument/2006/relationships/slide" Target="slides/slide30.xml"/><Relationship Id="rId26" Type="http://schemas.openxmlformats.org/officeDocument/2006/relationships/slide" Target="slides/slide43.xml"/><Relationship Id="rId3" Type="http://schemas.openxmlformats.org/officeDocument/2006/relationships/slide" Target="slides/slide8.xml"/><Relationship Id="rId21" Type="http://schemas.openxmlformats.org/officeDocument/2006/relationships/slide" Target="slides/slide36.xml"/><Relationship Id="rId7" Type="http://schemas.openxmlformats.org/officeDocument/2006/relationships/slide" Target="slides/slide15.xml"/><Relationship Id="rId12" Type="http://schemas.openxmlformats.org/officeDocument/2006/relationships/slide" Target="slides/slide21.xml"/><Relationship Id="rId17" Type="http://schemas.openxmlformats.org/officeDocument/2006/relationships/slide" Target="slides/slide29.xml"/><Relationship Id="rId25" Type="http://schemas.openxmlformats.org/officeDocument/2006/relationships/slide" Target="slides/slide41.xml"/><Relationship Id="rId33" Type="http://schemas.openxmlformats.org/officeDocument/2006/relationships/slide" Target="slides/slide52.xml"/><Relationship Id="rId2" Type="http://schemas.openxmlformats.org/officeDocument/2006/relationships/slide" Target="slides/slide2.xml"/><Relationship Id="rId16" Type="http://schemas.openxmlformats.org/officeDocument/2006/relationships/slide" Target="slides/slide28.xml"/><Relationship Id="rId20" Type="http://schemas.openxmlformats.org/officeDocument/2006/relationships/slide" Target="slides/slide35.xml"/><Relationship Id="rId29" Type="http://schemas.openxmlformats.org/officeDocument/2006/relationships/slide" Target="slides/slide48.xml"/><Relationship Id="rId1" Type="http://schemas.openxmlformats.org/officeDocument/2006/relationships/slide" Target="slides/slide1.xml"/><Relationship Id="rId6" Type="http://schemas.openxmlformats.org/officeDocument/2006/relationships/slide" Target="slides/slide14.xml"/><Relationship Id="rId11" Type="http://schemas.openxmlformats.org/officeDocument/2006/relationships/slide" Target="slides/slide19.xml"/><Relationship Id="rId24" Type="http://schemas.openxmlformats.org/officeDocument/2006/relationships/slide" Target="slides/slide39.xml"/><Relationship Id="rId32" Type="http://schemas.openxmlformats.org/officeDocument/2006/relationships/slide" Target="slides/slide51.xml"/><Relationship Id="rId5" Type="http://schemas.openxmlformats.org/officeDocument/2006/relationships/slide" Target="slides/slide13.xml"/><Relationship Id="rId15" Type="http://schemas.openxmlformats.org/officeDocument/2006/relationships/slide" Target="slides/slide27.xml"/><Relationship Id="rId23" Type="http://schemas.openxmlformats.org/officeDocument/2006/relationships/slide" Target="slides/slide38.xml"/><Relationship Id="rId28" Type="http://schemas.openxmlformats.org/officeDocument/2006/relationships/slide" Target="slides/slide47.xml"/><Relationship Id="rId10" Type="http://schemas.openxmlformats.org/officeDocument/2006/relationships/slide" Target="slides/slide18.xml"/><Relationship Id="rId19" Type="http://schemas.openxmlformats.org/officeDocument/2006/relationships/slide" Target="slides/slide31.xml"/><Relationship Id="rId31" Type="http://schemas.openxmlformats.org/officeDocument/2006/relationships/slide" Target="slides/slide50.xml"/><Relationship Id="rId4" Type="http://schemas.openxmlformats.org/officeDocument/2006/relationships/slide" Target="slides/slide10.xml"/><Relationship Id="rId9" Type="http://schemas.openxmlformats.org/officeDocument/2006/relationships/slide" Target="slides/slide17.xml"/><Relationship Id="rId14" Type="http://schemas.openxmlformats.org/officeDocument/2006/relationships/slide" Target="slides/slide26.xml"/><Relationship Id="rId22" Type="http://schemas.openxmlformats.org/officeDocument/2006/relationships/slide" Target="slides/slide37.xml"/><Relationship Id="rId27" Type="http://schemas.openxmlformats.org/officeDocument/2006/relationships/slide" Target="slides/slide45.xml"/><Relationship Id="rId30"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3"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7"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2C615792-B7D5-41CE-A968-FD95D47F2FDA}" type="slidenum">
              <a:rPr lang="en-US" altLang="en-US"/>
              <a:pPr>
                <a:defRPr/>
              </a:pPr>
              <a:t>‹#›</a:t>
            </a:fld>
            <a:endParaRPr lang="en-US" altLang="en-US"/>
          </a:p>
        </p:txBody>
      </p:sp>
    </p:spTree>
    <p:extLst>
      <p:ext uri="{BB962C8B-B14F-4D97-AF65-F5344CB8AC3E}">
        <p14:creationId xmlns:p14="http://schemas.microsoft.com/office/powerpoint/2010/main" val="1240185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as.bellarmine.edu/tietjen/images/Rods&amp;Cones!.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xplorers.gsfc.nasa.gov/mission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adc.gsfc.nasa.gov/mw"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615792-B7D5-41CE-A968-FD95D47F2FDA}" type="slidenum">
              <a:rPr lang="en-US" altLang="en-US" smtClean="0"/>
              <a:pPr>
                <a:defRPr/>
              </a:pPr>
              <a:t>1</a:t>
            </a:fld>
            <a:endParaRPr lang="en-US" altLang="en-US"/>
          </a:p>
        </p:txBody>
      </p:sp>
    </p:spTree>
    <p:extLst>
      <p:ext uri="{BB962C8B-B14F-4D97-AF65-F5344CB8AC3E}">
        <p14:creationId xmlns:p14="http://schemas.microsoft.com/office/powerpoint/2010/main" val="3101468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48DD8F-2ED8-40E6-AA67-A7CC943C2D2B}" type="slidenum">
              <a:rPr lang="en-US" altLang="en-US" sz="1300"/>
              <a:pPr>
                <a:spcBef>
                  <a:spcPct val="0"/>
                </a:spcBef>
              </a:pPr>
              <a:t>13</a:t>
            </a:fld>
            <a:endParaRPr lang="en-US" altLang="en-US" sz="1300"/>
          </a:p>
        </p:txBody>
      </p:sp>
      <p:sp>
        <p:nvSpPr>
          <p:cNvPr id="23555" name="Rectangle 2"/>
          <p:cNvSpPr>
            <a:spLocks noGrp="1" noRot="1" noChangeAspect="1" noChangeArrowheads="1" noTextEdit="1"/>
          </p:cNvSpPr>
          <p:nvPr>
            <p:ph type="sldImg"/>
          </p:nvPr>
        </p:nvSpPr>
        <p:spPr>
          <a:xfrm>
            <a:off x="1258888" y="720725"/>
            <a:ext cx="4800600" cy="3600450"/>
          </a:xfrm>
          <a:ln/>
        </p:spPr>
      </p:sp>
      <p:sp>
        <p:nvSpPr>
          <p:cNvPr id="23556"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eye is encased in a white rigid outer wall called sclera. Sclera is the “white” of the eye. The front portion of the sclera is clear, and this is called the cornea. The cornea is responsible for 2/3 of the total refraction, since the greatest change in the index of refraction occurs between the air and the surface of the cornea. This is why you can’t see very clear under water without goggles. </a:t>
            </a:r>
          </a:p>
        </p:txBody>
      </p:sp>
    </p:spTree>
    <p:extLst>
      <p:ext uri="{BB962C8B-B14F-4D97-AF65-F5344CB8AC3E}">
        <p14:creationId xmlns:p14="http://schemas.microsoft.com/office/powerpoint/2010/main" val="405251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1B0F63-6196-4075-8B02-14F828B89876}" type="slidenum">
              <a:rPr lang="en-US" altLang="en-US" sz="1300"/>
              <a:pPr>
                <a:spcBef>
                  <a:spcPct val="0"/>
                </a:spcBef>
              </a:pPr>
              <a:t>14</a:t>
            </a:fld>
            <a:endParaRPr lang="en-US" altLang="en-US" sz="1300"/>
          </a:p>
        </p:txBody>
      </p:sp>
      <p:sp>
        <p:nvSpPr>
          <p:cNvPr id="25603" name="Rectangle 2"/>
          <p:cNvSpPr>
            <a:spLocks noGrp="1" noRot="1" noChangeAspect="1" noChangeArrowheads="1" noTextEdit="1"/>
          </p:cNvSpPr>
          <p:nvPr>
            <p:ph type="sldImg"/>
          </p:nvPr>
        </p:nvSpPr>
        <p:spPr>
          <a:xfrm>
            <a:off x="1258888" y="720725"/>
            <a:ext cx="4800600" cy="3600450"/>
          </a:xfrm>
          <a:ln/>
        </p:spPr>
      </p:sp>
      <p:sp>
        <p:nvSpPr>
          <p:cNvPr id="25604"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Iris is muscle that contracts and dilates to determine the pupil size. Iris is brightly colored, and this is the “color” of the eye. The pupil is the opening where the light enters.</a:t>
            </a:r>
          </a:p>
        </p:txBody>
      </p:sp>
    </p:spTree>
    <p:extLst>
      <p:ext uri="{BB962C8B-B14F-4D97-AF65-F5344CB8AC3E}">
        <p14:creationId xmlns:p14="http://schemas.microsoft.com/office/powerpoint/2010/main" val="1077481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A70394-2597-46BB-8F90-976ED622A427}" type="slidenum">
              <a:rPr lang="en-US" altLang="en-US" sz="1300"/>
              <a:pPr>
                <a:spcBef>
                  <a:spcPct val="0"/>
                </a:spcBef>
              </a:pPr>
              <a:t>15</a:t>
            </a:fld>
            <a:endParaRPr lang="en-US" altLang="en-US" sz="1300"/>
          </a:p>
        </p:txBody>
      </p:sp>
      <p:sp>
        <p:nvSpPr>
          <p:cNvPr id="27651" name="Rectangle 2"/>
          <p:cNvSpPr>
            <a:spLocks noGrp="1" noRot="1" noChangeAspect="1" noChangeArrowheads="1" noTextEdit="1"/>
          </p:cNvSpPr>
          <p:nvPr>
            <p:ph type="sldImg"/>
          </p:nvPr>
        </p:nvSpPr>
        <p:spPr>
          <a:xfrm>
            <a:off x="1258888" y="720725"/>
            <a:ext cx="4800600" cy="3600450"/>
          </a:xfrm>
          <a:ln/>
        </p:spPr>
      </p:sp>
      <p:sp>
        <p:nvSpPr>
          <p:cNvPr id="27652"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Eye lens is located just behind the iris. The eye lens is made of transparent fibers encased in a clear membrane. The lens is suspended by a suspensory ligament, which attaches to muscle known as ciliary muscle. The eye lens is quite flexible unlike a lens made out of glass. The ciliary muscle can actually change the shape of the back of the lens by flexing; and this is how the lens is used to focus between near and far objects. </a:t>
            </a:r>
          </a:p>
          <a:p>
            <a:pPr eaLnBrk="1" hangingPunct="1"/>
            <a:r>
              <a:rPr lang="en-US" altLang="en-US" smtClean="0">
                <a:latin typeface="Arial" panose="020B0604020202020204" pitchFamily="34" charset="0"/>
              </a:rPr>
              <a:t>In addition, the index of refraction of the lens is different from the middle of the lens to the edge of the lens.</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0846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43167C-608D-4167-B68C-805737FC8822}" type="slidenum">
              <a:rPr lang="en-US" altLang="en-US" sz="1300"/>
              <a:pPr>
                <a:spcBef>
                  <a:spcPct val="0"/>
                </a:spcBef>
              </a:pPr>
              <a:t>16</a:t>
            </a:fld>
            <a:endParaRPr lang="en-US" altLang="en-US" sz="1300"/>
          </a:p>
        </p:txBody>
      </p:sp>
      <p:sp>
        <p:nvSpPr>
          <p:cNvPr id="31747" name="Rectangle 2"/>
          <p:cNvSpPr>
            <a:spLocks noGrp="1" noRot="1" noChangeAspect="1" noChangeArrowheads="1" noTextEdit="1"/>
          </p:cNvSpPr>
          <p:nvPr>
            <p:ph type="sldImg"/>
          </p:nvPr>
        </p:nvSpPr>
        <p:spPr>
          <a:xfrm>
            <a:off x="1258888" y="720725"/>
            <a:ext cx="4800600" cy="3600450"/>
          </a:xfrm>
          <a:ln/>
        </p:spPr>
      </p:sp>
      <p:sp>
        <p:nvSpPr>
          <p:cNvPr id="31748"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This is a graph of the individual cone sensitivity for different wavelengths.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 (short) cones mainly detect in the blue region of the spectrum. Likewise, the “M” (mid) cones that peak in the green region, and the “L” (long) cones respond mostly to the red region.</a:t>
            </a:r>
          </a:p>
        </p:txBody>
      </p:sp>
    </p:spTree>
    <p:extLst>
      <p:ext uri="{BB962C8B-B14F-4D97-AF65-F5344CB8AC3E}">
        <p14:creationId xmlns:p14="http://schemas.microsoft.com/office/powerpoint/2010/main" val="3871454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E2A395-FCD4-4FE9-8784-648C529C5C5D}" type="slidenum">
              <a:rPr lang="en-US" altLang="en-US" sz="1300"/>
              <a:pPr>
                <a:spcBef>
                  <a:spcPct val="0"/>
                </a:spcBef>
              </a:pPr>
              <a:t>17</a:t>
            </a:fld>
            <a:endParaRPr lang="en-US" altLang="en-US" sz="1300"/>
          </a:p>
        </p:txBody>
      </p:sp>
      <p:sp>
        <p:nvSpPr>
          <p:cNvPr id="33795" name="Rectangle 2"/>
          <p:cNvSpPr>
            <a:spLocks noGrp="1" noRot="1" noChangeAspect="1" noChangeArrowheads="1" noTextEdit="1"/>
          </p:cNvSpPr>
          <p:nvPr>
            <p:ph type="sldImg"/>
          </p:nvPr>
        </p:nvSpPr>
        <p:spPr>
          <a:xfrm>
            <a:off x="1258888" y="720725"/>
            <a:ext cx="4800600" cy="3600450"/>
          </a:xfrm>
          <a:ln/>
        </p:spPr>
      </p:sp>
      <p:sp>
        <p:nvSpPr>
          <p:cNvPr id="33796"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rods and cones are a special type of nerve cells sensitive to light. The rod is called a rod because it looks like a rod in reality. It is highly sensitive to low light level or scotopic conditions. The rod is sensitive to all the visible wavelengths, and it is dispersed in the periphery of the retina.</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cone is sensitive to high light level or photopic conditions. There are three types of cones responsible for the color vision. More on color vision in the later sections. The cones is concentrated in the fovea.</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SEM of rod and cone cells. Rods are used for night vision and are sensitive only to one color (deep violet). Cones come in three flavors </a:t>
            </a:r>
            <a:r>
              <a:rPr lang="en-US" altLang="en-US" b="1" smtClean="0">
                <a:latin typeface="Arial" panose="020B0604020202020204" pitchFamily="34" charset="0"/>
              </a:rPr>
              <a:t>(</a:t>
            </a:r>
            <a:r>
              <a:rPr lang="en-US" altLang="en-US" b="1" smtClean="0">
                <a:latin typeface="Arial" panose="020B0604020202020204" pitchFamily="34" charset="0"/>
                <a:hlinkClick r:id="rId3"/>
              </a:rPr>
              <a:t>red, green, and blue</a:t>
            </a:r>
            <a:r>
              <a:rPr lang="en-US" altLang="en-US" smtClean="0">
                <a:latin typeface="Arial" panose="020B0604020202020204" pitchFamily="34" charset="0"/>
              </a:rPr>
              <a:t>). </a:t>
            </a:r>
          </a:p>
        </p:txBody>
      </p:sp>
    </p:spTree>
    <p:extLst>
      <p:ext uri="{BB962C8B-B14F-4D97-AF65-F5344CB8AC3E}">
        <p14:creationId xmlns:p14="http://schemas.microsoft.com/office/powerpoint/2010/main" val="131989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10726F-45C7-4F09-8091-928FAE6C2C85}" type="slidenum">
              <a:rPr lang="en-US" altLang="en-US" sz="1300"/>
              <a:pPr>
                <a:spcBef>
                  <a:spcPct val="0"/>
                </a:spcBef>
              </a:pPr>
              <a:t>18</a:t>
            </a:fld>
            <a:endParaRPr lang="en-US" altLang="en-US" sz="1300"/>
          </a:p>
        </p:txBody>
      </p:sp>
      <p:sp>
        <p:nvSpPr>
          <p:cNvPr id="35843" name="Rectangle 2"/>
          <p:cNvSpPr>
            <a:spLocks noGrp="1" noRot="1" noChangeAspect="1" noChangeArrowheads="1" noTextEdit="1"/>
          </p:cNvSpPr>
          <p:nvPr>
            <p:ph type="sldImg"/>
          </p:nvPr>
        </p:nvSpPr>
        <p:spPr>
          <a:xfrm>
            <a:off x="1258888" y="720725"/>
            <a:ext cx="4800600" cy="3600450"/>
          </a:xfrm>
          <a:ln/>
        </p:spPr>
      </p:sp>
      <p:sp>
        <p:nvSpPr>
          <p:cNvPr id="35844"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receptors are not equally distributed in the retina. The cones are concentrated in the fovea, where the photopic vision is the most acute. The rods predominate the periphery. This is why the stars seem to disappear if you stare at it- the rods are much more sensitive to low level of light and they are concentrated off axis about 20 degrees.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In addition, the eye has a large blind spot where there is no photo receptors. This is where all the nerve endings from the retina bundles and exits the eye. So how come we don’t see a big hole in the scenes we see? The visual cortex which is the part of brain responsible for processing vision fills the hole. More on perception later.</a:t>
            </a:r>
          </a:p>
        </p:txBody>
      </p:sp>
    </p:spTree>
    <p:extLst>
      <p:ext uri="{BB962C8B-B14F-4D97-AF65-F5344CB8AC3E}">
        <p14:creationId xmlns:p14="http://schemas.microsoft.com/office/powerpoint/2010/main" val="3960746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9B808F-327A-433C-8806-12ED5ECA59D3}" type="slidenum">
              <a:rPr lang="en-US" altLang="en-US" sz="1300"/>
              <a:pPr>
                <a:spcBef>
                  <a:spcPct val="0"/>
                </a:spcBef>
              </a:pPr>
              <a:t>19</a:t>
            </a:fld>
            <a:endParaRPr lang="en-US" altLang="en-US" sz="1300"/>
          </a:p>
        </p:txBody>
      </p:sp>
      <p:sp>
        <p:nvSpPr>
          <p:cNvPr id="37891" name="Rectangle 2"/>
          <p:cNvSpPr>
            <a:spLocks noGrp="1" noRot="1" noChangeAspect="1" noChangeArrowheads="1" noTextEdit="1"/>
          </p:cNvSpPr>
          <p:nvPr>
            <p:ph type="sldImg"/>
          </p:nvPr>
        </p:nvSpPr>
        <p:spPr>
          <a:xfrm>
            <a:off x="1258888" y="720725"/>
            <a:ext cx="4800600" cy="3600450"/>
          </a:xfrm>
          <a:ln/>
        </p:spPr>
      </p:sp>
      <p:sp>
        <p:nvSpPr>
          <p:cNvPr id="37892"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This is why you can’t see immediately after you enter a dark movie theater from outside where it is light out.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photoreceptors had adapted to the light level outside, so the sensitivity of the receptors became very low. It takes several minutes for the receptors to replenish the bleached rhodopsin disks. </a:t>
            </a:r>
          </a:p>
          <a:p>
            <a:pPr eaLnBrk="1" hangingPunct="1"/>
            <a:r>
              <a:rPr lang="en-US" altLang="en-US" smtClean="0">
                <a:latin typeface="Arial" panose="020B0604020202020204" pitchFamily="34" charset="0"/>
              </a:rPr>
              <a:t>It generally takes about 7 minutes for the eye to switch from the photopic vision to scotopic vision. </a:t>
            </a:r>
          </a:p>
        </p:txBody>
      </p:sp>
    </p:spTree>
    <p:extLst>
      <p:ext uri="{BB962C8B-B14F-4D97-AF65-F5344CB8AC3E}">
        <p14:creationId xmlns:p14="http://schemas.microsoft.com/office/powerpoint/2010/main" val="1828295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A8DFBB-3A6A-49FD-AFC4-48FF6A06D30E}" type="slidenum">
              <a:rPr lang="en-US" altLang="en-US" sz="1300"/>
              <a:pPr>
                <a:spcBef>
                  <a:spcPct val="0"/>
                </a:spcBef>
              </a:pPr>
              <a:t>21</a:t>
            </a:fld>
            <a:endParaRPr lang="en-US" altLang="en-US" sz="13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Electromagnetic Spectrum</a:t>
            </a:r>
            <a:r>
              <a:rPr lang="en-US" altLang="en-US" i="1" smtClean="0">
                <a:latin typeface="Arial" panose="020B0604020202020204" pitchFamily="34" charset="0"/>
              </a:rPr>
              <a:t> The entire electromagnetic spectrum, running from long-wavelength, low-frequency radio waves, to short-wavelength, high-frequency gamma rays.</a:t>
            </a:r>
          </a:p>
        </p:txBody>
      </p:sp>
    </p:spTree>
    <p:extLst>
      <p:ext uri="{BB962C8B-B14F-4D97-AF65-F5344CB8AC3E}">
        <p14:creationId xmlns:p14="http://schemas.microsoft.com/office/powerpoint/2010/main" val="1516311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AF5112-1DC6-4242-8D5E-732BE059870C}" type="slidenum">
              <a:rPr lang="en-US" altLang="en-US" sz="1300"/>
              <a:pPr>
                <a:spcBef>
                  <a:spcPct val="0"/>
                </a:spcBef>
              </a:pPr>
              <a:t>22</a:t>
            </a:fld>
            <a:endParaRPr lang="en-US" altLang="en-US" sz="13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Electromagnetic Spectrum</a:t>
            </a:r>
            <a:r>
              <a:rPr lang="en-US" altLang="en-US" i="1" smtClean="0">
                <a:latin typeface="Arial" panose="020B0604020202020204" pitchFamily="34" charset="0"/>
              </a:rPr>
              <a:t> The entire electromagnetic spectrum, running from long-wavelength, low-frequency radio waves, to short-wavelength, high-frequency gamma rays.</a:t>
            </a:r>
          </a:p>
        </p:txBody>
      </p:sp>
    </p:spTree>
    <p:extLst>
      <p:ext uri="{BB962C8B-B14F-4D97-AF65-F5344CB8AC3E}">
        <p14:creationId xmlns:p14="http://schemas.microsoft.com/office/powerpoint/2010/main" val="359468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7B74A3-6A67-4890-A322-C0D582A370C3}" type="slidenum">
              <a:rPr lang="en-US" altLang="en-US" sz="1300"/>
              <a:pPr>
                <a:spcBef>
                  <a:spcPct val="0"/>
                </a:spcBef>
              </a:pPr>
              <a:t>26</a:t>
            </a:fld>
            <a:endParaRPr lang="en-US" altLang="en-US" sz="13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lnSpc>
                <a:spcPct val="90000"/>
              </a:lnSpc>
            </a:pPr>
            <a:r>
              <a:rPr lang="en-US" altLang="en-US" sz="900" smtClean="0">
                <a:latin typeface="Arial" panose="020B0604020202020204" pitchFamily="34" charset="0"/>
              </a:rPr>
              <a:t>Jansky built an antenna designed to receive radio waves at a frequency of 20.5 MHz (wavelength about 14.6 meters). It was mounted on a turntable that allowed it to rotate in any direction, earning it the name "Jansky's merry-go-round". It had a diameter of approximately 100 ft. and stood 20 ft. tall. By rotating the antenna on a set of four Ford Model-T tires, the direction of a received signal could be pinpointed. A small shed to the side of the antenna housed an analog pen-and-paper recording system.</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After recording signals from all directions for several months, Jansky eventually categorized them into three types of static: nearby thunderstorms, distant thunderstorms, and a faint steady hiss of unknown origin. He spent over a year investigating the source of the third type of static. The location of maximum intensity rose and fell once a day, leading Jansky to initially surmise that he was detecting radiation from the Sun.</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After a few months of following the signal, however, the brightest point moved away from the position of the Sun. Jansky also determined that the signal repeated on a cycle of 23 hours and 56 minutes. This four-minute lag is a typical astronomical characteristic of any "fixed" object located far from our solar system (see sidereal day). By comparing his observations with optical astronomical maps, Jansky concluded that the radiation was coming from the Milky Way and was strongest in the direction of the center the galaxy, in the constellation of Sagittarius.</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His discovery was widely publicized, appearing in the New York Times of May 5, 1933. He published his classic paper "Electrical disturbances apparently of extraterrestrial origin" in Proc. IRE in 1933. This paper was re-printed in Proc. IEEE in 1984 (for their centennial issue, where they note the research most likely would have won a Nobel prize, had not the author died young) and again in 1998, for the first centennial of radio. Jansky wanted to follow up on this discovery and investigate the radio waves from the Milky Way in further detail. He submitted a proposal to Bell Labs to build a 30 meter diameter dish antenna with greater sensitivity that would allow more careful measurements of the structure and strength of the radio emission. Bell Labs, however, rejected his request for funding on the grounds that the detected emission would not significantly affect their planned transatlantic communications system. Jansky was re-assigned to another project and did no further work in the field of astronomy.</a:t>
            </a:r>
          </a:p>
          <a:p>
            <a:pPr eaLnBrk="1" hangingPunct="1">
              <a:lnSpc>
                <a:spcPct val="90000"/>
              </a:lnSpc>
            </a:pPr>
            <a:endParaRPr lang="en-US" altLang="en-US" sz="900" smtClean="0">
              <a:latin typeface="Arial" panose="020B0604020202020204" pitchFamily="34" charset="0"/>
            </a:endParaRPr>
          </a:p>
          <a:p>
            <a:pPr eaLnBrk="1" hangingPunct="1">
              <a:lnSpc>
                <a:spcPct val="90000"/>
              </a:lnSpc>
            </a:pPr>
            <a:endParaRPr lang="en-US" altLang="en-US" sz="900" smtClean="0">
              <a:latin typeface="Arial" panose="020B0604020202020204" pitchFamily="34" charset="0"/>
            </a:endParaRPr>
          </a:p>
        </p:txBody>
      </p:sp>
    </p:spTree>
    <p:extLst>
      <p:ext uri="{BB962C8B-B14F-4D97-AF65-F5344CB8AC3E}">
        <p14:creationId xmlns:p14="http://schemas.microsoft.com/office/powerpoint/2010/main" val="336912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559252-928B-49C7-B0C0-003103E992C8}" type="slidenum">
              <a:rPr lang="en-US" altLang="en-US" sz="1300"/>
              <a:pPr>
                <a:spcBef>
                  <a:spcPct val="0"/>
                </a:spcBef>
              </a:pPr>
              <a:t>4</a:t>
            </a:fld>
            <a:endParaRPr lang="en-US" altLang="en-US" sz="13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Maps of the Milky Way at ten wavelengths, from radio waves to gamma rays. One of the outcomes of this course is that the student should be able to associate each map with a physical emission mechanism, instrument, detector, and scientific results.</a:t>
            </a:r>
          </a:p>
        </p:txBody>
      </p:sp>
    </p:spTree>
    <p:extLst>
      <p:ext uri="{BB962C8B-B14F-4D97-AF65-F5344CB8AC3E}">
        <p14:creationId xmlns:p14="http://schemas.microsoft.com/office/powerpoint/2010/main" val="515135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D71027-E5B6-472B-933A-F5C56B29D183}" type="slidenum">
              <a:rPr lang="en-US" altLang="en-US" sz="1300"/>
              <a:pPr>
                <a:spcBef>
                  <a:spcPct val="0"/>
                </a:spcBef>
              </a:pPr>
              <a:t>27</a:t>
            </a:fld>
            <a:endParaRPr lang="en-US" altLang="en-US" sz="13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lnSpc>
                <a:spcPct val="90000"/>
              </a:lnSpc>
            </a:pPr>
            <a:endParaRPr lang="en-US" altLang="en-US" sz="900" dirty="0" smtClean="0">
              <a:latin typeface="Arial" panose="020B0604020202020204" pitchFamily="34" charset="0"/>
            </a:endParaRPr>
          </a:p>
        </p:txBody>
      </p:sp>
    </p:spTree>
    <p:extLst>
      <p:ext uri="{BB962C8B-B14F-4D97-AF65-F5344CB8AC3E}">
        <p14:creationId xmlns:p14="http://schemas.microsoft.com/office/powerpoint/2010/main" val="350207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2ABF29-7FBB-4F1C-9692-8F2502029332}" type="slidenum">
              <a:rPr lang="en-US" altLang="en-US" sz="1300"/>
              <a:pPr>
                <a:spcBef>
                  <a:spcPct val="0"/>
                </a:spcBef>
              </a:pPr>
              <a:t>28</a:t>
            </a:fld>
            <a:endParaRPr lang="en-US" altLang="en-US" sz="13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228600" indent="-228600" eaLnBrk="1" hangingPunct="1">
              <a:lnSpc>
                <a:spcPct val="80000"/>
              </a:lnSpc>
              <a:spcBef>
                <a:spcPct val="20000"/>
              </a:spcBef>
            </a:pPr>
            <a:r>
              <a:rPr lang="en-US" altLang="en-US" smtClean="0">
                <a:latin typeface="Arial" panose="020B0604020202020204" pitchFamily="34" charset="0"/>
              </a:rPr>
              <a:t>Intensity of radio continuum emission from surveys with ground-based radio telescopes (Jodrell Bank MkI and MkIA, Bonn 100 meter, and Parkes 64 meter). At this frequency, most of the emission is from the scattering of free electrons in interstellar plasmas (hot, ionized interstellar gas). Some emission also comes from electrons accelerated in strong magnetic fields. The large arc apparent near the center of the image is known as the North Polar Spur or Loop I, and is the remnant plasma from a supernova explosion that occurred thousands of years ago relatively close to the Sun (on the scale of the Milky Way).  </a:t>
            </a:r>
          </a:p>
          <a:p>
            <a:pPr marL="228600" indent="-228600" eaLnBrk="1" hangingPunct="1">
              <a:lnSpc>
                <a:spcPct val="80000"/>
              </a:lnSpc>
              <a:spcBef>
                <a:spcPct val="20000"/>
              </a:spcBef>
            </a:pPr>
            <a:endParaRPr lang="en-US" altLang="en-US" smtClean="0">
              <a:latin typeface="Arial" panose="020B0604020202020204" pitchFamily="34" charset="0"/>
            </a:endParaRPr>
          </a:p>
          <a:p>
            <a:pPr marL="228600" indent="-228600" eaLnBrk="1" hangingPunct="1">
              <a:lnSpc>
                <a:spcPct val="80000"/>
              </a:lnSpc>
              <a:spcBef>
                <a:spcPct val="20000"/>
              </a:spcBef>
            </a:pPr>
            <a:r>
              <a:rPr lang="en-US" altLang="en-US" smtClean="0">
                <a:latin typeface="Arial" panose="020B0604020202020204" pitchFamily="34" charset="0"/>
              </a:rPr>
              <a:t>The long parallel rays slanting across the top of the above radio image are known collectively as the Galactic Center Radio Arc and jut straight out from the Galactic plane. The Radio Arc is connected to the Galactic center by strange curving filaments known as the Arches. The bright radio structure at the bottom right likely surrounds a black hole at the Galactic center and is known as Sagittarius A*. One origin hypothesis holds that the Radio Arc and the Arches have their geometry because they contain hot plasma flowing along lines of constant magnetic field. Recent images from the Chandra X-ray Observatory appear to show this plasma colliding with a nearby cloud of cold gas. </a:t>
            </a:r>
          </a:p>
          <a:p>
            <a:pPr marL="228600" indent="-228600" eaLnBrk="1" hangingPunct="1">
              <a:lnSpc>
                <a:spcPct val="80000"/>
              </a:lnSpc>
              <a:spcBef>
                <a:spcPct val="20000"/>
              </a:spcBef>
            </a:pPr>
            <a:endParaRPr lang="en-US" altLang="en-US" smtClean="0">
              <a:latin typeface="Arial" panose="020B0604020202020204" pitchFamily="34" charset="0"/>
            </a:endParaRPr>
          </a:p>
          <a:p>
            <a:pPr marL="228600" indent="-228600" eaLnBrk="1" hangingPunct="1">
              <a:lnSpc>
                <a:spcPct val="80000"/>
              </a:lnSpc>
              <a:spcBef>
                <a:spcPct val="20000"/>
              </a:spcBef>
            </a:pPr>
            <a:endParaRPr lang="en-US" altLang="en-US" smtClean="0">
              <a:latin typeface="Arial" panose="020B0604020202020204" pitchFamily="34" charset="0"/>
            </a:endParaRPr>
          </a:p>
          <a:p>
            <a:pPr marL="228600" indent="-228600"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25694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14B5F7-9393-4381-8EF8-4A2EFAAC065C}" type="slidenum">
              <a:rPr lang="en-US" altLang="en-US" sz="1300"/>
              <a:pPr>
                <a:spcBef>
                  <a:spcPct val="0"/>
                </a:spcBef>
              </a:pPr>
              <a:t>29</a:t>
            </a:fld>
            <a:endParaRPr lang="en-US" altLang="en-US" sz="13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In 1964, on building their most sensitive antenna/receiver system, Penzias and Wilson encountered radio noise which they could not explain. It was far less energetic than the radiation given off by the Milky Way, and it was isotropic, so they assumed their instrument was subject to interference by terrestrial sources. They tried, and then rejected, the hypothesis that the radio noise emanated from New York City. An examination of the microwave horn antenna showed it was full of pigeon droppings (which Penzias described as "white dielectric material"). After the pair removed the guano buildup, and the pigeons were shot (each physicist says the other ordered the deed), the noise remained. Having rejected all sources of interference, the pair published a paper announcing their findings. This was later identified as the cosmic microwave background radiation (CMB), the radio remnant of the Big Bang. This allowed astronomers to confirm the Big Bang, and to correct many of their previous assumptions about it.</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horn antenna on which Penzias and Wilson discovered the cosmic microwave background.</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0818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365CA0-BF2C-4B3B-9092-02411B21D17A}" type="slidenum">
              <a:rPr lang="en-US" altLang="en-US" sz="1300"/>
              <a:pPr>
                <a:spcBef>
                  <a:spcPct val="0"/>
                </a:spcBef>
              </a:pPr>
              <a:t>30</a:t>
            </a:fld>
            <a:endParaRPr lang="en-US" altLang="en-US" sz="13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Artist's conception of the COBE satellite in orbit, annotated with locations of scientific instruments, dewar, etc.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All-sky images of the infant Universe, 380,000 years after the Big Bang, over 13 billion years ago. In 1992, NASA's COBE mission first detected patterns in the oldest light in the universe (shown as color variations). WMAP brings the COBE picture into sharp focus.The features are consistent and 35 times more detailed than COBE's.</a:t>
            </a:r>
            <a:br>
              <a:rPr lang="en-US" altLang="en-US" smtClean="0">
                <a:latin typeface="Arial" panose="020B0604020202020204" pitchFamily="34" charset="0"/>
              </a:rPr>
            </a:br>
            <a:r>
              <a:rPr lang="en-US" altLang="en-US" smtClean="0">
                <a:latin typeface="Arial" panose="020B0604020202020204" pitchFamily="34" charset="0"/>
              </a:rPr>
              <a:t/>
            </a:r>
            <a:br>
              <a:rPr lang="en-US" altLang="en-US" smtClean="0">
                <a:latin typeface="Arial" panose="020B0604020202020204" pitchFamily="34" charset="0"/>
              </a:rPr>
            </a:br>
            <a:r>
              <a:rPr lang="en-US" altLang="en-US" smtClean="0">
                <a:latin typeface="Arial" panose="020B0604020202020204" pitchFamily="34" charset="0"/>
              </a:rPr>
              <a:t>(bottom) The new, detailed image provides firm answers to age-old questions.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WMAP observers the first light of the universe- the afterglow of the Big Bang. This light emerged 380,000 years after the Big Bang. Patterns imprinted on this light encode the events that happened only a tiny fraction of a second after the Big Bang. In turn, the patterns are the seeds of the development of the structures of galaxies we now see billions of years after the Big Bang.</a:t>
            </a:r>
            <a:br>
              <a:rPr lang="en-US" altLang="en-US" smtClean="0">
                <a:latin typeface="Arial" panose="020B0604020202020204" pitchFamily="34" charset="0"/>
              </a:rPr>
            </a:br>
            <a:endParaRPr lang="en-US" altLang="en-US" smtClean="0">
              <a:latin typeface="Arial" panose="020B0604020202020204" pitchFamily="34" charset="0"/>
            </a:endParaRPr>
          </a:p>
        </p:txBody>
      </p:sp>
    </p:spTree>
    <p:extLst>
      <p:ext uri="{BB962C8B-B14F-4D97-AF65-F5344CB8AC3E}">
        <p14:creationId xmlns:p14="http://schemas.microsoft.com/office/powerpoint/2010/main" val="1328109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4A90B5-8F72-4145-90FE-846BDC45B99F}" type="slidenum">
              <a:rPr lang="en-US" altLang="en-US" sz="1300"/>
              <a:pPr>
                <a:spcBef>
                  <a:spcPct val="0"/>
                </a:spcBef>
              </a:pPr>
              <a:t>31</a:t>
            </a:fld>
            <a:endParaRPr lang="en-US" altLang="en-US" sz="13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Submillimetre astronomy or submillimeter astronomy (see spelling differences) is the branch of observational astronomy that is conducted at submillimetre wavelengths. It is often described as residing in the far-infrared or between the infrared and radio wavebands. Astronomers place the submillimetre waveband between the far-infrared and microwave wavebands, typically taken to be between a few hundred micrometres and a millimetre. It is still common in submillimetre astronomy to quote wavelengths in 'microns', the old name for micrometer.</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Using submillimetre observations, astronomers examine molecular clouds and dark cloud cores with a goal of clarifying the process of star formation from earliest collapse to stellar birth. Space-based observations of these dark clouds will attempt to determine chemical abundances and cooling mechanisms for the molecules which comprise them. In addition, submillimetre observations will attempt to determine the mechanisms for the formation and evolution of galaxies.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074730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D8CBC2-777F-4B13-BF93-43E53E79DBFD}" type="slidenum">
              <a:rPr lang="en-US" altLang="en-US" sz="1300"/>
              <a:pPr>
                <a:spcBef>
                  <a:spcPct val="0"/>
                </a:spcBef>
              </a:pPr>
              <a:t>32</a:t>
            </a:fld>
            <a:endParaRPr lang="en-US" altLang="en-US" sz="13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Thermal emission from relatively cool interstellar dust warmed by stars in the Milky Way dominates at these wavelengths. At high Galactic latitudes, interstellar "cirrus" clouds are apparent. Emission from the solar system dust ("zodiacal emission") is strongest at 25 microns but remains in evidence in the 100 micron image, and to a lesser degree at the longer wavelengths. </a:t>
            </a:r>
          </a:p>
        </p:txBody>
      </p:sp>
    </p:spTree>
    <p:extLst>
      <p:ext uri="{BB962C8B-B14F-4D97-AF65-F5344CB8AC3E}">
        <p14:creationId xmlns:p14="http://schemas.microsoft.com/office/powerpoint/2010/main" val="3652439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FBAC6F-7759-48AD-BD6D-B43AB08F19B5}" type="slidenum">
              <a:rPr lang="en-US" altLang="en-US" sz="1300"/>
              <a:pPr>
                <a:spcBef>
                  <a:spcPct val="0"/>
                </a:spcBef>
              </a:pPr>
              <a:t>33</a:t>
            </a:fld>
            <a:endParaRPr lang="en-US" altLang="en-US" sz="13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 Atacama Large Millimeter/submillimeter Array (ALMA) is an international astronomy project that consists of an astronomical interferometer formed from an array of radio telescopes, located at Llano de Chajnantor Observatory in the Atacama desert in northern Chile. The telescope is expected to revolutionise modern astronomy by providing an insight on star formation in the early universe and imaging local star and planet formation in great detail. With a cost in excess of 1 billion US dollars, it is the most ambitious ground-based telescope currently under construction.</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SOFIA is a Boeing 747SP airliner, formerly flown commercially by United Airlines and Pan Am, modified to carry a 2.5 meter diameter reflecting telescope for infrared astronomy observations at altitudes of about 41,000 feet (~12 km) in the stratosphere. Its flight capability will allow it to rise above almost all of the water vapor in the Earth's atmosphere (allowing observations at some infrared wavelengths which are blocked by the atmosphere before reaching ground-based facilities), as well as travel to almost any point on the earth's surface for observations. The telescope looks out of a large door in the side of the fuselage near the airplane's tail, and will initially carry nine instruments for infrared astronomy at wavelengths from 1–655 micrometres and high-speed optical astronomy at wavelengths from 0.3–1.1 micrometres.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32340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FBAC6F-7759-48AD-BD6D-B43AB08F19B5}" type="slidenum">
              <a:rPr lang="en-US" altLang="en-US" sz="1300"/>
              <a:pPr>
                <a:spcBef>
                  <a:spcPct val="0"/>
                </a:spcBef>
              </a:pPr>
              <a:t>34</a:t>
            </a:fld>
            <a:endParaRPr lang="en-US" altLang="en-US" sz="13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 Atacama Large Millimeter/submillimeter Array (ALMA) is an international astronomy project that consists of an astronomical interferometer formed from an array of radio telescopes, located at Llano de Chajnantor Observatory in the Atacama desert in northern Chile. The telescope is expected to revolutionise modern astronomy by providing an insight on star formation in the early universe and imaging local star and planet formation in great detail. With a cost in excess of 1 billion US dollars, it is the most ambitious ground-based telescope currently under construction.</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SOFIA is a Boeing 747SP airliner, formerly flown commercially by United Airlines and Pan Am, modified to carry a 2.5 meter diameter reflecting telescope for infrared astronomy observations at altitudes of about 41,000 feet (~12 km) in the stratosphere. Its flight capability will allow it to rise above almost all of the water vapor in the Earth's atmosphere (allowing observations at some infrared wavelengths which are blocked by the atmosphere before reaching ground-based facilities), as well as travel to almost any point on the earth's surface for observations. The telescope looks out of a large door in the side of the fuselage near the airplane's tail, and will initially carry nine instruments for infrared astronomy at wavelengths from 1–655 micrometres and high-speed optical astronomy at wavelengths from 0.3–1.1 micrometres.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83058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350D6A-03B7-4C9B-9DA4-F98C28156FEA}" type="slidenum">
              <a:rPr lang="en-US" altLang="en-US" sz="1300"/>
              <a:pPr>
                <a:spcBef>
                  <a:spcPct val="0"/>
                </a:spcBef>
              </a:pPr>
              <a:t>35</a:t>
            </a:fld>
            <a:endParaRPr lang="en-US" altLang="en-US" sz="13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723337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350D6A-03B7-4C9B-9DA4-F98C28156FEA}" type="slidenum">
              <a:rPr lang="en-US" altLang="en-US" sz="1300"/>
              <a:pPr>
                <a:spcBef>
                  <a:spcPct val="0"/>
                </a:spcBef>
              </a:pPr>
              <a:t>36</a:t>
            </a:fld>
            <a:endParaRPr lang="en-US" altLang="en-US" sz="13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163598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0798DE-3A20-40D8-966E-066C11C90857}" type="slidenum">
              <a:rPr lang="en-US" altLang="en-US" sz="1300"/>
              <a:pPr>
                <a:spcBef>
                  <a:spcPct val="0"/>
                </a:spcBef>
              </a:pPr>
              <a:t>5</a:t>
            </a:fld>
            <a:endParaRPr lang="en-US" altLang="en-US" sz="130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These are explanatory notes for some of the maps in the image on the previous slide. </a:t>
            </a:r>
          </a:p>
        </p:txBody>
      </p:sp>
    </p:spTree>
    <p:extLst>
      <p:ext uri="{BB962C8B-B14F-4D97-AF65-F5344CB8AC3E}">
        <p14:creationId xmlns:p14="http://schemas.microsoft.com/office/powerpoint/2010/main" val="3631764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A2DEEB-4FF1-4006-A3A8-1EF9F0245639}" type="slidenum">
              <a:rPr lang="en-US" altLang="en-US" sz="1300"/>
              <a:pPr>
                <a:spcBef>
                  <a:spcPct val="0"/>
                </a:spcBef>
              </a:pPr>
              <a:t>37</a:t>
            </a:fld>
            <a:endParaRPr lang="en-US" altLang="en-US" sz="13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WISE is a NASA-funded </a:t>
            </a:r>
            <a:r>
              <a:rPr lang="en-US" altLang="en-US" u="sng" smtClean="0">
                <a:latin typeface="Arial" panose="020B0604020202020204" pitchFamily="34" charset="0"/>
                <a:hlinkClick r:id="rId3"/>
              </a:rPr>
              <a:t>Explorer mission</a:t>
            </a:r>
            <a:r>
              <a:rPr lang="en-US" altLang="en-US" smtClean="0">
                <a:latin typeface="Arial" panose="020B0604020202020204" pitchFamily="34" charset="0"/>
              </a:rPr>
              <a:t> that will provide a vast storehouse of knowledge about the solar system, the Milky Way, and the Universe. Among the objects WISE will study are asteroids, the coolest and dimmest stars, and the most luminous galaxies. </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70787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8B7008-06B8-43D5-A515-3874ECE2456B}" type="slidenum">
              <a:rPr lang="en-US" altLang="en-US" sz="1300"/>
              <a:pPr>
                <a:spcBef>
                  <a:spcPct val="0"/>
                </a:spcBef>
              </a:pPr>
              <a:t>38</a:t>
            </a:fld>
            <a:endParaRPr lang="en-US" altLang="en-US" sz="13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1650682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159759-0F7E-4E02-926A-10F52F3D69B8}" type="slidenum">
              <a:rPr lang="en-US" altLang="en-US" sz="1300"/>
              <a:pPr>
                <a:spcBef>
                  <a:spcPct val="0"/>
                </a:spcBef>
              </a:pPr>
              <a:t>39</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3019735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D8406B-A1D0-4A3D-97DF-0D64E0C81681}" type="slidenum">
              <a:rPr lang="en-US" altLang="en-US" sz="1300"/>
              <a:pPr>
                <a:spcBef>
                  <a:spcPct val="0"/>
                </a:spcBef>
              </a:pPr>
              <a:t>40</a:t>
            </a:fld>
            <a:endParaRPr lang="en-US" altLang="en-US"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False-color image of the near-infrared sky as seen by the DIRBE. Data at 1.25, 2.2, and 3.5 µm wavelengths are represented respectively as blue, green and red colors. The image is presented in Galactic coordinates, with the plane of the Milky Way Galaxy horizontal across the middle and the Galactic center at the center. The dominant sources of light at these wavelengths are stars within our Galaxy. The image shows both the thin disk and central bulge populations of stars in our spiral galaxy. Our Sun, much closer to us than any other star, lies in the disk (which is why the disk appears edge-on to us) at a distance of about 28,000 light years from the center. The image is redder in directions where there is more dust between the stars absorbing starlight from distant stars. This absorption is so strong at visible wavelengths that the central part of the Milky Way cannot be seen. DIRBE data will facilitate studies of the content, energetics and large scale structure of the Galaxy, as well as the nature and distribution of dust within the Solar System. The data also will be studied for evidence of a faint, uniform infrared background, the residual radiation from the first stars and galaxies formed following the Big Bang. For more information about the Milky Way at wavelengths ranging across the entire electromagnetic spectrum, see the </a:t>
            </a:r>
            <a:r>
              <a:rPr lang="en-US" altLang="en-US" smtClean="0">
                <a:latin typeface="Arial" panose="020B0604020202020204" pitchFamily="34" charset="0"/>
                <a:hlinkClick r:id="rId3"/>
              </a:rPr>
              <a:t>Multiwavelength Milky Way</a:t>
            </a:r>
            <a:r>
              <a:rPr lang="en-US" altLang="en-US" smtClean="0">
                <a:latin typeface="Arial" panose="020B0604020202020204" pitchFamily="34" charset="0"/>
              </a:rPr>
              <a:t> web site. </a:t>
            </a:r>
          </a:p>
        </p:txBody>
      </p:sp>
    </p:spTree>
    <p:extLst>
      <p:ext uri="{BB962C8B-B14F-4D97-AF65-F5344CB8AC3E}">
        <p14:creationId xmlns:p14="http://schemas.microsoft.com/office/powerpoint/2010/main" val="3945215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9EB32E-03BE-4535-B1A4-351056ADA9A1}" type="slidenum">
              <a:rPr lang="en-US" altLang="en-US" sz="1300"/>
              <a:pPr>
                <a:spcBef>
                  <a:spcPct val="0"/>
                </a:spcBef>
              </a:pPr>
              <a:t>42</a:t>
            </a:fld>
            <a:endParaRPr lang="en-US" altLang="en-US" sz="13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Hubble Space Telescope as seen from the Space Shuttle Discovery on mission STS-82.</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Image of Pillars of Creation.</a:t>
            </a:r>
          </a:p>
        </p:txBody>
      </p:sp>
    </p:spTree>
    <p:extLst>
      <p:ext uri="{BB962C8B-B14F-4D97-AF65-F5344CB8AC3E}">
        <p14:creationId xmlns:p14="http://schemas.microsoft.com/office/powerpoint/2010/main" val="967397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27730F-D1B5-48F6-8B3E-8E63C8E4CD55}" type="slidenum">
              <a:rPr lang="en-US" altLang="en-US" sz="1300"/>
              <a:pPr>
                <a:spcBef>
                  <a:spcPct val="0"/>
                </a:spcBef>
              </a:pPr>
              <a:t>43</a:t>
            </a:fld>
            <a:endParaRPr lang="en-US" altLang="en-US" sz="13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Ultraviolet astronomy is generally used to refer to observations at ultraviolet wavelengths between approximately 100 and 3200 Å.[1] Light at these wavelengths is absorbed by the Earth's atmosphere, so observations at these wavelengths must be performed from the upper atmosphere or from space.[1]</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Ultraviolet line spectrum measurements are used to discern the chemical composition, densities, and temperatures of the interstellar medium, and the temperature and composition of hot young stars. UV observations can also provide essential information about the evolution of galaxies.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ultraviolet Universe looks quite different from the familiar stars and galaxies seen in visible light. Most stars are actually relatively cool objects emitting much of their electromagnetic radiation in the visible part of the spectrum. Ultraviolet radiation is the signature of hotter objects, typically in the early and late stages of their evolution. If we could see the sky in ultraviolet light, most stars would fade in prominence. We would see some very young massive stars and some very old stars and galaxies, growing hotter and producing higher-energy radiation near their birth or death. Clouds of gas and dust would block our vision in many directions along the Milky Way.</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79324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60DDF7-7303-417C-BA0C-99004D319247}" type="slidenum">
              <a:rPr lang="en-US" altLang="en-US" sz="1300"/>
              <a:pPr>
                <a:spcBef>
                  <a:spcPct val="0"/>
                </a:spcBef>
              </a:pPr>
              <a:t>44</a:t>
            </a:fld>
            <a:endParaRPr lang="en-US" altLang="en-US" sz="13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 image above shows a comparison of the GALEX mosaic image of M31 taken in ultraviolet light with an image in visible light that human eyes can see (courtesy of John Gleason). </a:t>
            </a:r>
          </a:p>
          <a:p>
            <a:pPr eaLnBrk="1" hangingPunct="1"/>
            <a:r>
              <a:rPr lang="en-US" altLang="en-US" smtClean="0">
                <a:latin typeface="Arial" panose="020B0604020202020204" pitchFamily="34" charset="0"/>
              </a:rPr>
              <a:t>The star forming arms of Messier 31 are unusual in being quite circular rather than the usual spiral shape. Many other regions of star formation can be seen far outside the main body of the galaxy. </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33704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80C415-42D7-4DE2-B83B-53A48AC2E2AB}" type="slidenum">
              <a:rPr lang="en-US" altLang="en-US" sz="1300"/>
              <a:pPr>
                <a:spcBef>
                  <a:spcPct val="0"/>
                </a:spcBef>
              </a:pPr>
              <a:t>45</a:t>
            </a:fld>
            <a:endParaRPr lang="en-US" altLang="en-US" sz="13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lnSpc>
                <a:spcPct val="90000"/>
              </a:lnSpc>
            </a:pPr>
            <a:r>
              <a:rPr lang="en-US" altLang="en-US" sz="900" smtClean="0">
                <a:latin typeface="Arial" panose="020B0604020202020204" pitchFamily="34" charset="0"/>
              </a:rPr>
              <a:t>Several types of astrophysical objects emit X-rays, from galaxy clusters, through black holes in active galactic nuclei (AGN) to galactic objects such as supernova remnants, stars, and binary stars containing a white dwarf (cataclysmic variable stars), neutron star or black hole (X-ray binaries). Some solar system bodies emit X-rays, the most notable being the Moon, although most of the X-ray brightness of the Moon arises from reflected solar X-rays. A combination of many unresolved X-ray sources is thought to produce the observed X-ray background, which is occulted by the dark side of the Moon.</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Black holes give off radiation because matter falling into them loses gravitational energy which may result in the emission of radiation before the matter falls into the event horizon. The infalling matter has angular momentum, which means that the material cannot fall in directly, but spins around the black hole. This material often forms an accretion disk. Similar luminous accretion disks can also form around white dwarfs and neutron stars, but in these the infalling gas releases additional energy as it slams against the high-density surface with high speed. In case of a neutron star, the infall speed can be a sizeable fraction of the speed of light.</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In some neutron star or white dwarf systems, the magnetic field of the star is strong enough to prevent the formation of an accretion disc. The material in the disc gets very hot because of friction, and emits X-rays. The material in the disc slowly loses its angular momentum and falls into the compact star. In neutron stars and white dwarfs, additional X-rays are generated when the material hits their surfaces. X-ray emission from black holes is variable, varying in luminosity in very short timescales. The variation in luminosity can provide information about the size of the black hole.</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Clusters of galaxies are formed by the merger of smaller units of matter, such as galaxy groups or individual galaxies. The infalling material (which contains galaxies, gas and dark matter) gains kinetic energy as it falls into the cluster's gravitational potential well. The infalling gas collides with gas already in the cluster and is shock heated to between 107 and 108 K depending on the size of the cluster. This very hot gas emits X-rays by thermal bremsstrahlung emission, and line emission from metals (in astronomy, 'metals' often means all elements except hydrogen and helium). The galaxies and dark matter are collisionless and quickly become virialised, orbiting in the cluster potential well.</a:t>
            </a:r>
          </a:p>
          <a:p>
            <a:pPr eaLnBrk="1" hangingPunct="1">
              <a:lnSpc>
                <a:spcPct val="90000"/>
              </a:lnSpc>
            </a:pPr>
            <a:endParaRPr lang="en-US" altLang="en-US" sz="900" smtClean="0">
              <a:latin typeface="Arial" panose="020B0604020202020204" pitchFamily="34" charset="0"/>
            </a:endParaRPr>
          </a:p>
          <a:p>
            <a:pPr eaLnBrk="1" hangingPunct="1">
              <a:lnSpc>
                <a:spcPct val="90000"/>
              </a:lnSpc>
            </a:pPr>
            <a:endParaRPr lang="en-US" altLang="en-US" sz="900" smtClean="0">
              <a:latin typeface="Arial" panose="020B0604020202020204" pitchFamily="34" charset="0"/>
            </a:endParaRPr>
          </a:p>
        </p:txBody>
      </p:sp>
    </p:spTree>
    <p:extLst>
      <p:ext uri="{BB962C8B-B14F-4D97-AF65-F5344CB8AC3E}">
        <p14:creationId xmlns:p14="http://schemas.microsoft.com/office/powerpoint/2010/main" val="931834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6535FF-0033-47C8-A293-5078AED624B5}" type="slidenum">
              <a:rPr lang="en-US" altLang="en-US" sz="1300"/>
              <a:pPr>
                <a:spcBef>
                  <a:spcPct val="0"/>
                </a:spcBef>
              </a:pPr>
              <a:t>46</a:t>
            </a:fld>
            <a:endParaRPr lang="en-US" altLang="en-US" sz="13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Chandra telescope.</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still images in this collage of the Crab nebula were made over a span of several months (ordered left to right, except for the close-up). They provide a stunning view of the activity in the inner region around the Crab Nebula pulsar, a rapidly rotating neutron star seen as a bright white dot near the center of the images.</a:t>
            </a:r>
          </a:p>
          <a:p>
            <a:pPr eaLnBrk="1" hangingPunct="1"/>
            <a:r>
              <a:rPr lang="en-US" altLang="en-US" smtClean="0">
                <a:latin typeface="Arial" panose="020B0604020202020204" pitchFamily="34" charset="0"/>
              </a:rPr>
              <a:t>A wisp can be seen moving outward at half the speed of light from the upper right of the inner ring around the pulsar.</a:t>
            </a:r>
          </a:p>
        </p:txBody>
      </p:sp>
    </p:spTree>
    <p:extLst>
      <p:ext uri="{BB962C8B-B14F-4D97-AF65-F5344CB8AC3E}">
        <p14:creationId xmlns:p14="http://schemas.microsoft.com/office/powerpoint/2010/main" val="1021006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0065DB-AA96-4977-8119-15FB62BF036F}" type="slidenum">
              <a:rPr lang="en-US" altLang="en-US" sz="1300"/>
              <a:pPr>
                <a:spcBef>
                  <a:spcPct val="0"/>
                </a:spcBef>
              </a:pPr>
              <a:t>52</a:t>
            </a:fld>
            <a:endParaRPr lang="en-US" altLang="en-US" sz="13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Astronomers have long speculated</a:t>
            </a:r>
          </a:p>
          <a:p>
            <a:pPr eaLnBrk="1" hangingPunct="1"/>
            <a:r>
              <a:rPr lang="en-US" altLang="en-US" smtClean="0">
                <a:latin typeface="Arial" panose="020B0604020202020204" pitchFamily="34" charset="0"/>
              </a:rPr>
              <a:t>that the bulk of galactic</a:t>
            </a:r>
          </a:p>
          <a:p>
            <a:pPr eaLnBrk="1" hangingPunct="1"/>
            <a:r>
              <a:rPr lang="en-US" altLang="en-US" smtClean="0">
                <a:latin typeface="Arial" panose="020B0604020202020204" pitchFamily="34" charset="0"/>
              </a:rPr>
              <a:t>cosmic rays—those with energies</a:t>
            </a:r>
          </a:p>
          <a:p>
            <a:pPr eaLnBrk="1" hangingPunct="1"/>
            <a:r>
              <a:rPr lang="en-US" altLang="en-US" smtClean="0">
                <a:latin typeface="Arial" panose="020B0604020202020204" pitchFamily="34" charset="0"/>
              </a:rPr>
              <a:t>below about 1016 eV—originate</a:t>
            </a:r>
          </a:p>
          <a:p>
            <a:pPr eaLnBrk="1" hangingPunct="1"/>
            <a:r>
              <a:rPr lang="en-US" altLang="en-US" smtClean="0">
                <a:latin typeface="Arial" panose="020B0604020202020204" pitchFamily="34" charset="0"/>
              </a:rPr>
              <a:t>with supernovae. A compelling</a:t>
            </a:r>
          </a:p>
          <a:p>
            <a:pPr eaLnBrk="1" hangingPunct="1"/>
            <a:r>
              <a:rPr lang="en-US" altLang="en-US" smtClean="0">
                <a:latin typeface="Arial" panose="020B0604020202020204" pitchFamily="34" charset="0"/>
              </a:rPr>
              <a:t>reason for this theory is that the</a:t>
            </a:r>
          </a:p>
          <a:p>
            <a:pPr eaLnBrk="1" hangingPunct="1"/>
            <a:r>
              <a:rPr lang="en-US" altLang="en-US" smtClean="0">
                <a:latin typeface="Arial" panose="020B0604020202020204" pitchFamily="34" charset="0"/>
              </a:rPr>
              <a:t>power required to maintain the</a:t>
            </a:r>
          </a:p>
          <a:p>
            <a:pPr eaLnBrk="1" hangingPunct="1"/>
            <a:r>
              <a:rPr lang="en-US" altLang="en-US" smtClean="0">
                <a:latin typeface="Arial" panose="020B0604020202020204" pitchFamily="34" charset="0"/>
              </a:rPr>
              <a:t>observed supply of cosmic-ray</a:t>
            </a:r>
          </a:p>
          <a:p>
            <a:pPr eaLnBrk="1" hangingPunct="1"/>
            <a:r>
              <a:rPr lang="en-US" altLang="en-US" smtClean="0">
                <a:latin typeface="Arial" panose="020B0604020202020204" pitchFamily="34" charset="0"/>
              </a:rPr>
              <a:t>nuclei in our Milky Way galaxy</a:t>
            </a:r>
          </a:p>
          <a:p>
            <a:pPr eaLnBrk="1" hangingPunct="1"/>
            <a:r>
              <a:rPr lang="en-US" altLang="en-US" smtClean="0">
                <a:latin typeface="Arial" panose="020B0604020202020204" pitchFamily="34" charset="0"/>
              </a:rPr>
              <a:t>is only slightly less than the average</a:t>
            </a:r>
          </a:p>
          <a:p>
            <a:pPr eaLnBrk="1" hangingPunct="1"/>
            <a:r>
              <a:rPr lang="en-US" altLang="en-US" smtClean="0">
                <a:latin typeface="Arial" panose="020B0604020202020204" pitchFamily="34" charset="0"/>
              </a:rPr>
              <a:t>kinetic energy delivered to the galactic medium by the</a:t>
            </a:r>
          </a:p>
          <a:p>
            <a:pPr eaLnBrk="1" hangingPunct="1"/>
            <a:r>
              <a:rPr lang="en-US" altLang="en-US" smtClean="0">
                <a:latin typeface="Arial" panose="020B0604020202020204" pitchFamily="34" charset="0"/>
              </a:rPr>
              <a:t>three supernova explosions that occur every century. There are</a:t>
            </a:r>
          </a:p>
          <a:p>
            <a:pPr eaLnBrk="1" hangingPunct="1"/>
            <a:r>
              <a:rPr lang="en-US" altLang="en-US" smtClean="0">
                <a:latin typeface="Arial" panose="020B0604020202020204" pitchFamily="34" charset="0"/>
              </a:rPr>
              <a:t>few, if any, other sources of this amount of power in our galaxy.</a:t>
            </a:r>
          </a:p>
        </p:txBody>
      </p:sp>
    </p:spTree>
    <p:extLst>
      <p:ext uri="{BB962C8B-B14F-4D97-AF65-F5344CB8AC3E}">
        <p14:creationId xmlns:p14="http://schemas.microsoft.com/office/powerpoint/2010/main" val="847534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5E4411-82FD-4FD6-9380-54D80D22DDC0}" type="slidenum">
              <a:rPr lang="en-US" altLang="en-US" sz="1300"/>
              <a:pPr>
                <a:spcBef>
                  <a:spcPct val="0"/>
                </a:spcBef>
              </a:pPr>
              <a:t>6</a:t>
            </a:fld>
            <a:endParaRPr lang="en-US" altLang="en-US" sz="13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 path from object to data is generic. To start, energy must be emitted by some physical mechanism. This usually produces photons of light. The light travels from the object and is sometimes affected in space by dust or gravitational lenses. Once the light arrives at the instrument, it is further conditioned by optics which focus the light on to a detector. The detector, and associated electronics, transform the energy into digital form. The data can then be analyzed which can lead to discovery.</a:t>
            </a:r>
          </a:p>
        </p:txBody>
      </p:sp>
    </p:spTree>
    <p:extLst>
      <p:ext uri="{BB962C8B-B14F-4D97-AF65-F5344CB8AC3E}">
        <p14:creationId xmlns:p14="http://schemas.microsoft.com/office/powerpoint/2010/main" val="1126582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9468C4-C80C-49E3-BB8E-2508D654D081}" type="slidenum">
              <a:rPr lang="en-US" altLang="en-US" sz="1300"/>
              <a:pPr>
                <a:spcBef>
                  <a:spcPct val="0"/>
                </a:spcBef>
              </a:pPr>
              <a:t>53</a:t>
            </a:fld>
            <a:endParaRPr lang="en-US" altLang="en-US" sz="13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sz="1000" smtClean="0">
                <a:latin typeface="Arial" panose="020B0604020202020204" pitchFamily="34" charset="0"/>
              </a:rPr>
              <a:t>x-ray</a:t>
            </a:r>
          </a:p>
          <a:p>
            <a:pPr eaLnBrk="1" hangingPunct="1"/>
            <a:r>
              <a:rPr lang="en-US" altLang="en-US" sz="1000" smtClean="0">
                <a:latin typeface="Arial" panose="020B0604020202020204" pitchFamily="34" charset="0"/>
              </a:rPr>
              <a:t>Chandra's X-ray image of the Crab Nebula directly traces the most energetic particles being produced by the pulsar. This amazing image reveals an unprecedented level of detail about the highly energetic particle winds and will allow scientists to probe deep into the dynamics of this cosmic powerhouse.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Optical </a:t>
            </a:r>
          </a:p>
          <a:p>
            <a:pPr eaLnBrk="1" hangingPunct="1"/>
            <a:r>
              <a:rPr lang="en-US" altLang="en-US" sz="1000" smtClean="0">
                <a:latin typeface="Arial" panose="020B0604020202020204" pitchFamily="34" charset="0"/>
              </a:rPr>
              <a:t>As time goes on, and the electrons move outward, they lose energy to radiation. The diffuse optical light comes from intermediate energy particles produced by the pulsar. The optical light from the filaments is due to hot gas at temperatures of tens of thousands of degrees.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Infrared </a:t>
            </a:r>
          </a:p>
          <a:p>
            <a:pPr eaLnBrk="1" hangingPunct="1"/>
            <a:r>
              <a:rPr lang="en-US" altLang="en-US" sz="1000" smtClean="0">
                <a:latin typeface="Arial" panose="020B0604020202020204" pitchFamily="34" charset="0"/>
              </a:rPr>
              <a:t>The infrared radiation comes from electrons with energies lower than those producing the optical light. Additional infrared radiation comes from dust grains mixed in with the hot gas in the filaments.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Radio </a:t>
            </a:r>
          </a:p>
          <a:p>
            <a:pPr eaLnBrk="1" hangingPunct="1"/>
            <a:r>
              <a:rPr lang="en-US" altLang="en-US" sz="1000" smtClean="0">
                <a:latin typeface="Arial" panose="020B0604020202020204" pitchFamily="34" charset="0"/>
              </a:rPr>
              <a:t>Radio waves come from the lowest energy electrons. They can travel the greatest distance and define the full extent of the nebula. The Crab's central pulsar was discovered in 1968 by radio astronomers. The pulsar was then identified as a source of periodic optical and X-ray radiation. The periodic flashes of radiation are caused by a beam from the rapidly rotating neutron star.  </a:t>
            </a:r>
          </a:p>
          <a:p>
            <a:pPr eaLnBrk="1" hangingPunct="1"/>
            <a:endParaRPr lang="en-US" altLang="en-US" sz="1000" smtClean="0">
              <a:latin typeface="Arial" panose="020B0604020202020204" pitchFamily="34" charset="0"/>
            </a:endParaRPr>
          </a:p>
        </p:txBody>
      </p:sp>
    </p:spTree>
    <p:extLst>
      <p:ext uri="{BB962C8B-B14F-4D97-AF65-F5344CB8AC3E}">
        <p14:creationId xmlns:p14="http://schemas.microsoft.com/office/powerpoint/2010/main" val="479149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CB1DC6-98F4-434B-A1D9-E174EC4C6567}" type="slidenum">
              <a:rPr lang="en-US" altLang="en-US" sz="1300"/>
              <a:pPr>
                <a:spcBef>
                  <a:spcPct val="0"/>
                </a:spcBef>
              </a:pPr>
              <a:t>54</a:t>
            </a:fld>
            <a:endParaRPr lang="en-US" altLang="en-US" sz="13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sz="1000" smtClean="0">
                <a:latin typeface="Arial" panose="020B0604020202020204" pitchFamily="34" charset="0"/>
              </a:rPr>
              <a:t>x-ray</a:t>
            </a:r>
          </a:p>
          <a:p>
            <a:pPr eaLnBrk="1" hangingPunct="1"/>
            <a:r>
              <a:rPr lang="en-US" altLang="en-US" sz="1000" smtClean="0">
                <a:latin typeface="Arial" panose="020B0604020202020204" pitchFamily="34" charset="0"/>
              </a:rPr>
              <a:t>Chandra's X-ray image of the Crab Nebula directly traces the most energetic particles being produced by the pulsar. This amazing image reveals an unprecedented level of detail about the highly energetic particle winds and will allow scientists to probe deep into the dynamics of this cosmic powerhouse.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Optical </a:t>
            </a:r>
          </a:p>
          <a:p>
            <a:pPr eaLnBrk="1" hangingPunct="1"/>
            <a:r>
              <a:rPr lang="en-US" altLang="en-US" sz="1000" smtClean="0">
                <a:latin typeface="Arial" panose="020B0604020202020204" pitchFamily="34" charset="0"/>
              </a:rPr>
              <a:t>As time goes on, and the electrons move outward, they lose energy to radiation. The diffuse optical light comes from intermediate energy particles produced by the pulsar. The optical light from the filaments is due to hot gas at temperatures of tens of thousands of degrees.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Infrared </a:t>
            </a:r>
          </a:p>
          <a:p>
            <a:pPr eaLnBrk="1" hangingPunct="1"/>
            <a:r>
              <a:rPr lang="en-US" altLang="en-US" sz="1000" smtClean="0">
                <a:latin typeface="Arial" panose="020B0604020202020204" pitchFamily="34" charset="0"/>
              </a:rPr>
              <a:t>The infrared radiation comes from electrons with energies lower than those producing the optical light. Additional infrared radiation comes from dust grains mixed in with the hot gas in the filaments.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Radio </a:t>
            </a:r>
          </a:p>
          <a:p>
            <a:pPr eaLnBrk="1" hangingPunct="1"/>
            <a:r>
              <a:rPr lang="en-US" altLang="en-US" sz="1000" smtClean="0">
                <a:latin typeface="Arial" panose="020B0604020202020204" pitchFamily="34" charset="0"/>
              </a:rPr>
              <a:t>Radio waves come from the lowest energy electrons. They can travel the greatest distance and define the full extent of the nebula. The Crab's central pulsar was discovered in 1968 by radio astronomers. The pulsar was then identified as a source of periodic optical and X-ray radiation. The periodic flashes of radiation are caused by a beam from the rapidly rotating neutron star.  </a:t>
            </a:r>
          </a:p>
          <a:p>
            <a:pPr eaLnBrk="1" hangingPunct="1"/>
            <a:endParaRPr lang="en-US" altLang="en-US" sz="1000" smtClean="0">
              <a:latin typeface="Arial" panose="020B0604020202020204" pitchFamily="34" charset="0"/>
            </a:endParaRPr>
          </a:p>
        </p:txBody>
      </p:sp>
    </p:spTree>
    <p:extLst>
      <p:ext uri="{BB962C8B-B14F-4D97-AF65-F5344CB8AC3E}">
        <p14:creationId xmlns:p14="http://schemas.microsoft.com/office/powerpoint/2010/main" val="1773509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29EE31-2CC2-4C1D-98C9-50BFA8E847B5}" type="slidenum">
              <a:rPr lang="en-US" altLang="en-US" sz="1300"/>
              <a:pPr>
                <a:spcBef>
                  <a:spcPct val="0"/>
                </a:spcBef>
              </a:pPr>
              <a:t>8</a:t>
            </a:fld>
            <a:endParaRPr lang="en-US" altLang="en-US" sz="13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While the eye is an excellent optical detector for many terrestrial applications, it has severe limitations for scientific applictions in low light, e.g. in astronomy.</a:t>
            </a:r>
          </a:p>
        </p:txBody>
      </p:sp>
    </p:spTree>
    <p:extLst>
      <p:ext uri="{BB962C8B-B14F-4D97-AF65-F5344CB8AC3E}">
        <p14:creationId xmlns:p14="http://schemas.microsoft.com/office/powerpoint/2010/main" val="1870733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13E45B-1B18-4490-A407-5E657777B0AB}" type="slidenum">
              <a:rPr lang="en-US" altLang="en-US" sz="1300"/>
              <a:pPr>
                <a:spcBef>
                  <a:spcPct val="0"/>
                </a:spcBef>
              </a:pPr>
              <a:t>9</a:t>
            </a:fld>
            <a:endParaRPr lang="en-US" altLang="en-US" sz="1300"/>
          </a:p>
        </p:txBody>
      </p:sp>
      <p:sp>
        <p:nvSpPr>
          <p:cNvPr id="15363" name="Rectangle 2"/>
          <p:cNvSpPr>
            <a:spLocks noGrp="1" noRot="1" noChangeAspect="1" noChangeArrowheads="1" noTextEdit="1"/>
          </p:cNvSpPr>
          <p:nvPr>
            <p:ph type="sldImg"/>
          </p:nvPr>
        </p:nvSpPr>
        <p:spPr>
          <a:xfrm>
            <a:off x="1258888" y="720725"/>
            <a:ext cx="4800600" cy="3600450"/>
          </a:xfrm>
          <a:ln/>
        </p:spPr>
      </p:sp>
      <p:sp>
        <p:nvSpPr>
          <p:cNvPr id="15364"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human eye is quite similar to a photographic camera. The cornea and the eye lens are the optical elements responsible for forming an image in the back of the eye. The iris is like the diaphragm of the camera, where the opening (or the aperture) controls the amount of light entering the eye. The retina, located at the back of the eye, is like the film, detecting the photons that entered the eye and then turning them into electrical impulses that exits out to the brain through the optic nerve. Now let us look at each part of the eye in detail.</a:t>
            </a:r>
          </a:p>
        </p:txBody>
      </p:sp>
    </p:spTree>
    <p:extLst>
      <p:ext uri="{BB962C8B-B14F-4D97-AF65-F5344CB8AC3E}">
        <p14:creationId xmlns:p14="http://schemas.microsoft.com/office/powerpoint/2010/main" val="290612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510B45-37B2-4CC8-8420-C3A94E5982BD}" type="slidenum">
              <a:rPr lang="en-US" altLang="en-US" sz="1300"/>
              <a:pPr>
                <a:spcBef>
                  <a:spcPct val="0"/>
                </a:spcBef>
              </a:pPr>
              <a:t>10</a:t>
            </a:fld>
            <a:endParaRPr lang="en-US" altLang="en-US" sz="1300"/>
          </a:p>
        </p:txBody>
      </p:sp>
      <p:sp>
        <p:nvSpPr>
          <p:cNvPr id="17411" name="Rectangle 2"/>
          <p:cNvSpPr>
            <a:spLocks noGrp="1" noRot="1" noChangeAspect="1" noChangeArrowheads="1" noTextEdit="1"/>
          </p:cNvSpPr>
          <p:nvPr>
            <p:ph type="sldImg"/>
          </p:nvPr>
        </p:nvSpPr>
        <p:spPr>
          <a:xfrm>
            <a:off x="1258888" y="720725"/>
            <a:ext cx="4800600" cy="3600450"/>
          </a:xfrm>
          <a:ln/>
        </p:spPr>
      </p:sp>
      <p:sp>
        <p:nvSpPr>
          <p:cNvPr id="17412"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process in which the eye focuses is called accommodation. The muscle contracts, the shape of the lens deforms. The back of the lens bulges out to increase the power of the lens (decreasing the focal length) so that the eye can focus on a near object. When the ciliary muscle relaxes, the ligament tightens up, decreasing the curvature of the back of the lens. </a:t>
            </a:r>
          </a:p>
        </p:txBody>
      </p:sp>
    </p:spTree>
    <p:extLst>
      <p:ext uri="{BB962C8B-B14F-4D97-AF65-F5344CB8AC3E}">
        <p14:creationId xmlns:p14="http://schemas.microsoft.com/office/powerpoint/2010/main" val="266658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8EF4D5-C71D-4137-B7D3-80C6B17A5334}" type="slidenum">
              <a:rPr lang="en-US" altLang="en-US" sz="1300"/>
              <a:pPr>
                <a:spcBef>
                  <a:spcPct val="0"/>
                </a:spcBef>
              </a:pPr>
              <a:t>11</a:t>
            </a:fld>
            <a:endParaRPr lang="en-US" altLang="en-US" sz="1300"/>
          </a:p>
        </p:txBody>
      </p:sp>
      <p:sp>
        <p:nvSpPr>
          <p:cNvPr id="19459" name="Rectangle 2"/>
          <p:cNvSpPr>
            <a:spLocks noGrp="1" noRot="1" noChangeAspect="1" noChangeArrowheads="1" noTextEdit="1"/>
          </p:cNvSpPr>
          <p:nvPr>
            <p:ph type="sldImg"/>
          </p:nvPr>
        </p:nvSpPr>
        <p:spPr>
          <a:xfrm>
            <a:off x="1258888" y="720725"/>
            <a:ext cx="4800600" cy="3600450"/>
          </a:xfrm>
          <a:ln/>
        </p:spPr>
      </p:sp>
      <p:sp>
        <p:nvSpPr>
          <p:cNvPr id="19460"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Recall that the human eye focuses by flexing the clilary muscles which change the power of the eye lens. Relaxed eye has the least refractive power. However, in myopia, the relaxed eye is still too strong to focus the object located afar, so that the image is focused before the retina. Near objects are in focus because the eye is at focus without accommodation. </a:t>
            </a:r>
          </a:p>
          <a:p>
            <a:pPr eaLnBrk="1" hangingPunct="1"/>
            <a:r>
              <a:rPr lang="en-US" altLang="en-US" smtClean="0">
                <a:latin typeface="Arial" panose="020B0604020202020204" pitchFamily="34" charset="0"/>
              </a:rPr>
              <a:t>To correct for myopia, a negative lens is used. Remember that the negative lens diverges rays. So for a far object, the negative lens diverges the parallel rays so that it looks as though it is coming from a closer object. The image is smaller in size, but the distant object is now in focus. </a:t>
            </a:r>
          </a:p>
        </p:txBody>
      </p:sp>
    </p:spTree>
    <p:extLst>
      <p:ext uri="{BB962C8B-B14F-4D97-AF65-F5344CB8AC3E}">
        <p14:creationId xmlns:p14="http://schemas.microsoft.com/office/powerpoint/2010/main" val="134822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8EC1E7-4912-4EB6-9ECB-9DA284A63594}" type="slidenum">
              <a:rPr lang="en-US" altLang="en-US" sz="1300"/>
              <a:pPr>
                <a:spcBef>
                  <a:spcPct val="0"/>
                </a:spcBef>
              </a:pPr>
              <a:t>12</a:t>
            </a:fld>
            <a:endParaRPr lang="en-US" altLang="en-US" sz="1300"/>
          </a:p>
        </p:txBody>
      </p:sp>
      <p:sp>
        <p:nvSpPr>
          <p:cNvPr id="21507" name="Rectangle 2"/>
          <p:cNvSpPr>
            <a:spLocks noGrp="1" noRot="1" noChangeAspect="1" noChangeArrowheads="1" noTextEdit="1"/>
          </p:cNvSpPr>
          <p:nvPr>
            <p:ph type="sldImg"/>
          </p:nvPr>
        </p:nvSpPr>
        <p:spPr>
          <a:xfrm>
            <a:off x="1258888" y="720725"/>
            <a:ext cx="4800600" cy="3600450"/>
          </a:xfrm>
          <a:ln/>
        </p:spPr>
      </p:sp>
      <p:sp>
        <p:nvSpPr>
          <p:cNvPr id="21508"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Hyperopic eye is too weak for its own good. The far objects are in focus because the eye can accommodate slightly to focus. However, for near objects, the eye cannot accommodate any farther, resulting in a blurry image. Hyperopia is corrected with a positive lens; the rays from near objects are diverging, but the positive lens converges the rays so that it looks as though it is coming from the distance.</a:t>
            </a:r>
          </a:p>
        </p:txBody>
      </p:sp>
    </p:spTree>
    <p:extLst>
      <p:ext uri="{BB962C8B-B14F-4D97-AF65-F5344CB8AC3E}">
        <p14:creationId xmlns:p14="http://schemas.microsoft.com/office/powerpoint/2010/main" val="158732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a:prstGeom prst="rect">
            <a:avLst/>
          </a:prstGeo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a:prstGeom prst="rect">
            <a:avLst/>
          </a:prstGeo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a:prstGeom prst="rect">
            <a:avLst/>
          </a:prstGeom>
        </p:spPr>
        <p:txBody>
          <a:bodyPr/>
          <a:lstStyle>
            <a:lvl1pPr>
              <a:defRPr baseline="0">
                <a:solidFill>
                  <a:schemeClr val="tx2"/>
                </a:solidFill>
              </a:defRPr>
            </a:lvl1pPr>
          </a:lstStyle>
          <a:p>
            <a:pPr>
              <a:defRPr/>
            </a:pPr>
            <a:fld id="{6D469CA5-016B-49CF-A911-B58B6A64B22E}" type="slidenum">
              <a:rPr lang="en-US" altLang="en-US" smtClean="0"/>
              <a:pPr>
                <a:defRPr/>
              </a:pPr>
              <a:t>‹#›</a:t>
            </a:fld>
            <a:endParaRPr lang="en-US"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13514633"/>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066800"/>
            <a:ext cx="4038600" cy="5059363"/>
          </a:xfrm>
        </p:spPr>
        <p:txBody>
          <a:bodyPr/>
          <a:lstStyle/>
          <a:p>
            <a:pPr lvl="0"/>
            <a:endParaRPr lang="en-US" noProof="0" smtClean="0"/>
          </a:p>
        </p:txBody>
      </p:sp>
      <p:sp>
        <p:nvSpPr>
          <p:cNvPr id="4" name="Text Placeholder 3"/>
          <p:cNvSpPr>
            <a:spLocks noGrp="1"/>
          </p:cNvSpPr>
          <p:nvPr>
            <p:ph type="body"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457950" y="6492875"/>
            <a:ext cx="2057400" cy="365125"/>
          </a:xfrm>
          <a:prstGeom prst="rect">
            <a:avLst/>
          </a:prstGeom>
          <a:ln/>
        </p:spPr>
        <p:txBody>
          <a:bodyPr/>
          <a:lstStyle>
            <a:lvl1pPr>
              <a:defRPr/>
            </a:lvl1pPr>
          </a:lstStyle>
          <a:p>
            <a:pPr>
              <a:defRPr/>
            </a:pPr>
            <a:fld id="{FCEF6128-D2E6-479D-8CC8-1788C5006A94}" type="slidenum">
              <a:rPr lang="en-US" altLang="en-US"/>
              <a:pPr>
                <a:defRPr/>
              </a:pPr>
              <a:t>‹#›</a:t>
            </a:fld>
            <a:endParaRPr lang="en-US" altLang="en-US"/>
          </a:p>
        </p:txBody>
      </p:sp>
    </p:spTree>
    <p:extLst>
      <p:ext uri="{BB962C8B-B14F-4D97-AF65-F5344CB8AC3E}">
        <p14:creationId xmlns:p14="http://schemas.microsoft.com/office/powerpoint/2010/main" val="2390236383"/>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961364012"/>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Tree>
    <p:extLst>
      <p:ext uri="{BB962C8B-B14F-4D97-AF65-F5344CB8AC3E}">
        <p14:creationId xmlns:p14="http://schemas.microsoft.com/office/powerpoint/2010/main" val="1710488264"/>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7560" cy="1828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3"/>
          <p:cNvSpPr>
            <a:spLocks noGrp="1"/>
          </p:cNvSpPr>
          <p:nvPr>
            <p:ph sz="half" idx="13"/>
          </p:nvPr>
        </p:nvSpPr>
        <p:spPr>
          <a:xfrm>
            <a:off x="4894052" y="4114800"/>
            <a:ext cx="3337560" cy="1828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6649366"/>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41148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8104250"/>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8" name="Footer Placeholder 7"/>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7104552" y="6453386"/>
            <a:ext cx="1197219" cy="404614"/>
          </a:xfrm>
          <a:prstGeom prst="rect">
            <a:avLst/>
          </a:prstGeom>
        </p:spPr>
        <p:txBody>
          <a:bodyPr/>
          <a:lstStyle/>
          <a:p>
            <a:pPr>
              <a:defRPr/>
            </a:pPr>
            <a:fld id="{76CEAAAA-D3B0-432F-B548-76967F3BC433}" type="slidenum">
              <a:rPr lang="en-US" altLang="en-US" smtClean="0"/>
              <a:pPr>
                <a:defRPr/>
              </a:pPr>
              <a:t>‹#›</a:t>
            </a:fld>
            <a:endParaRPr lang="en-US" altLang="en-US"/>
          </a:p>
        </p:txBody>
      </p:sp>
    </p:spTree>
    <p:extLst>
      <p:ext uri="{BB962C8B-B14F-4D97-AF65-F5344CB8AC3E}">
        <p14:creationId xmlns:p14="http://schemas.microsoft.com/office/powerpoint/2010/main" val="3885172508"/>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7104552" y="6453386"/>
            <a:ext cx="1197219" cy="404614"/>
          </a:xfrm>
          <a:prstGeom prst="rect">
            <a:avLst/>
          </a:prstGeom>
        </p:spPr>
        <p:txBody>
          <a:bodyPr/>
          <a:lstStyle/>
          <a:p>
            <a:pPr>
              <a:defRPr/>
            </a:pPr>
            <a:fld id="{C9676609-C20E-478C-B1F1-3B056B7D92BA}" type="slidenum">
              <a:rPr lang="en-US" altLang="en-US" smtClean="0"/>
              <a:pPr>
                <a:defRPr/>
              </a:pPr>
              <a:t>‹#›</a:t>
            </a:fld>
            <a:endParaRPr lang="en-US" altLang="en-US"/>
          </a:p>
        </p:txBody>
      </p:sp>
    </p:spTree>
    <p:extLst>
      <p:ext uri="{BB962C8B-B14F-4D97-AF65-F5344CB8AC3E}">
        <p14:creationId xmlns:p14="http://schemas.microsoft.com/office/powerpoint/2010/main" val="803757204"/>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4456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042987" y="6453386"/>
            <a:ext cx="903429" cy="404614"/>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170173" y="6453386"/>
            <a:ext cx="4710623" cy="404614"/>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948119112"/>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8229600" cy="2452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71888"/>
            <a:ext cx="8229600" cy="245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457950" y="6492875"/>
            <a:ext cx="2057400" cy="365125"/>
          </a:xfrm>
          <a:prstGeom prst="rect">
            <a:avLst/>
          </a:prstGeom>
          <a:ln/>
        </p:spPr>
        <p:txBody>
          <a:bodyPr/>
          <a:lstStyle>
            <a:lvl1pPr>
              <a:defRPr/>
            </a:lvl1pPr>
          </a:lstStyle>
          <a:p>
            <a:pPr>
              <a:defRPr/>
            </a:pPr>
            <a:fld id="{04D47E39-FB00-458D-B962-D60E5C9C8677}" type="slidenum">
              <a:rPr lang="en-US" altLang="en-US"/>
              <a:pPr>
                <a:defRPr/>
              </a:pPr>
              <a:t>‹#›</a:t>
            </a:fld>
            <a:endParaRPr lang="en-US" altLang="en-US"/>
          </a:p>
        </p:txBody>
      </p:sp>
    </p:spTree>
    <p:extLst>
      <p:ext uri="{BB962C8B-B14F-4D97-AF65-F5344CB8AC3E}">
        <p14:creationId xmlns:p14="http://schemas.microsoft.com/office/powerpoint/2010/main" val="110969067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9"/>
          <p:cNvSpPr>
            <a:spLocks noGrp="1"/>
          </p:cNvSpPr>
          <p:nvPr>
            <p:ph type="dt" sz="half" idx="2"/>
          </p:nvPr>
        </p:nvSpPr>
        <p:spPr>
          <a:xfrm>
            <a:off x="628650" y="6492875"/>
            <a:ext cx="2057400" cy="365125"/>
          </a:xfrm>
          <a:prstGeom prst="rect">
            <a:avLst/>
          </a:prstGeom>
        </p:spPr>
        <p:txBody>
          <a:bodyPr vert="horz" lIns="91440" tIns="45720" rIns="91440" bIns="45720" rtlCol="0" anchor="ctr"/>
          <a:lstStyle>
            <a:lvl1pPr algn="l">
              <a:defRPr sz="1200">
                <a:solidFill>
                  <a:schemeClr val="tx1"/>
                </a:solidFill>
              </a:defRPr>
            </a:lvl1pPr>
          </a:lstStyle>
          <a:p>
            <a:endParaRPr lang="en-US"/>
          </a:p>
        </p:txBody>
      </p:sp>
      <p:sp>
        <p:nvSpPr>
          <p:cNvPr id="11" name="Footer Placeholder 10"/>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4"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200">
                <a:solidFill>
                  <a:schemeClr val="tx1"/>
                </a:solidFill>
              </a:defRPr>
            </a:lvl1pPr>
          </a:lstStyle>
          <a:p>
            <a:fld id="{83F85771-285A-4970-828C-DC788DEFE231}" type="slidenum">
              <a:rPr lang="en-US" smtClean="0"/>
              <a:pPr/>
              <a:t>‹#›</a:t>
            </a:fld>
            <a:endParaRPr lang="en-US"/>
          </a:p>
        </p:txBody>
      </p:sp>
    </p:spTree>
    <p:extLst>
      <p:ext uri="{BB962C8B-B14F-4D97-AF65-F5344CB8AC3E}">
        <p14:creationId xmlns:p14="http://schemas.microsoft.com/office/powerpoint/2010/main" val="2754208014"/>
      </p:ext>
    </p:extLst>
  </p:cSld>
  <p:clrMap bg1="lt1" tx1="dk1" bg2="lt2" tx2="dk2" accent1="accent1" accent2="accent2" accent3="accent3" accent4="accent4" accent5="accent5" accent6="accent6" hlink="hlink" folHlink="folHlink"/>
  <p:sldLayoutIdLst>
    <p:sldLayoutId id="2147484027" r:id="rId1"/>
    <p:sldLayoutId id="2147484030" r:id="rId2"/>
    <p:sldLayoutId id="2147484038" r:id="rId3"/>
    <p:sldLayoutId id="2147484034" r:id="rId4"/>
    <p:sldLayoutId id="2147484031" r:id="rId5"/>
    <p:sldLayoutId id="2147484032" r:id="rId6"/>
    <p:sldLayoutId id="2147484042" r:id="rId7"/>
    <p:sldLayoutId id="2147484035" r:id="rId8"/>
    <p:sldLayoutId id="2147484039" r:id="rId9"/>
    <p:sldLayoutId id="2147484040" r:id="rId10"/>
    <p:sldLayoutId id="2147484041" r:id="rId11"/>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7.wmf"/></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hyperlink" Target="http://upload.wikimedia.org/wikipedia/en/6/6b/Very_Large_Telescope_Array.aerial_view.jp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upload.wikimedia.org/wikipedia/commons/3/32/Hubble_01.jpg"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hyperlink" Target="http://upload.wikimedia.org/wikipedia/commons/b/b2/Eagle_nebula_pillars.jpg" TargetMode="Externa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r>
              <a:rPr lang="en-US" altLang="en-US" smtClean="0"/>
              <a:t>University Astronomy</a:t>
            </a:r>
          </a:p>
        </p:txBody>
      </p:sp>
      <p:sp>
        <p:nvSpPr>
          <p:cNvPr id="3076" name="Rectangle 3"/>
          <p:cNvSpPr>
            <a:spLocks noGrp="1" noChangeArrowheads="1"/>
          </p:cNvSpPr>
          <p:nvPr>
            <p:ph type="subTitle" idx="1"/>
          </p:nvPr>
        </p:nvSpPr>
        <p:spPr/>
        <p:txBody>
          <a:bodyPr/>
          <a:lstStyle/>
          <a:p>
            <a:r>
              <a:rPr lang="en-US" altLang="en-US" smtClean="0"/>
              <a:t>Professor Don Figer</a:t>
            </a:r>
          </a:p>
          <a:p>
            <a:r>
              <a:rPr lang="en-US" altLang="en-US" smtClean="0"/>
              <a:t>The Eye and Wavelength Regions</a:t>
            </a:r>
          </a:p>
        </p:txBody>
      </p:sp>
      <p:sp>
        <p:nvSpPr>
          <p:cNvPr id="17" name="Slide Number Placeholder 16"/>
          <p:cNvSpPr>
            <a:spLocks noGrp="1"/>
          </p:cNvSpPr>
          <p:nvPr>
            <p:ph type="sldNum" sz="quarter" idx="12"/>
          </p:nvPr>
        </p:nvSpPr>
        <p:spPr/>
        <p:txBody>
          <a:bodyPr/>
          <a:lstStyle/>
          <a:p>
            <a:pPr>
              <a:defRPr/>
            </a:pPr>
            <a:fld id="{6D469CA5-016B-49CF-A911-B58B6A64B22E}" type="slidenum">
              <a:rPr lang="en-US" altLang="en-US" smtClean="0"/>
              <a:pPr>
                <a:defRPr/>
              </a:pPr>
              <a:t>1</a:t>
            </a:fld>
            <a:endParaRPr lang="en-US" altLang="en-US"/>
          </a:p>
        </p:txBody>
      </p:sp>
    </p:spTree>
    <p:extLst>
      <p:ext uri="{BB962C8B-B14F-4D97-AF65-F5344CB8AC3E}">
        <p14:creationId xmlns:p14="http://schemas.microsoft.com/office/powerpoint/2010/main" val="393706497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a:bodyPr>
          <a:lstStyle/>
          <a:p>
            <a:pPr eaLnBrk="1" hangingPunct="1"/>
            <a:r>
              <a:rPr lang="en-US" altLang="en-US" smtClean="0"/>
              <a:t>The Eye Lens has Variable Focal Length</a:t>
            </a:r>
          </a:p>
        </p:txBody>
      </p:sp>
      <p:sp>
        <p:nvSpPr>
          <p:cNvPr id="16388" name="Rectangle 3"/>
          <p:cNvSpPr>
            <a:spLocks noGrp="1" noChangeArrowheads="1"/>
          </p:cNvSpPr>
          <p:nvPr>
            <p:ph sz="half" idx="1"/>
          </p:nvPr>
        </p:nvSpPr>
        <p:spPr/>
        <p:txBody>
          <a:bodyPr/>
          <a:lstStyle/>
          <a:p>
            <a:pPr eaLnBrk="1" hangingPunct="1"/>
            <a:r>
              <a:rPr lang="en-US" altLang="en-US" sz="1800" dirty="0" smtClean="0"/>
              <a:t>The </a:t>
            </a:r>
            <a:r>
              <a:rPr lang="en-US" altLang="en-US" sz="1800" i="1" dirty="0" smtClean="0"/>
              <a:t>suspensory ligaments</a:t>
            </a:r>
            <a:r>
              <a:rPr lang="en-US" altLang="en-US" sz="1800" dirty="0" smtClean="0"/>
              <a:t> attach the lens to the </a:t>
            </a:r>
            <a:r>
              <a:rPr lang="en-US" altLang="en-US" sz="1800" i="1" dirty="0" smtClean="0"/>
              <a:t>ciliary muscle</a:t>
            </a:r>
            <a:r>
              <a:rPr lang="en-US" altLang="en-US" sz="1800" dirty="0" smtClean="0"/>
              <a:t>. </a:t>
            </a:r>
          </a:p>
          <a:p>
            <a:pPr eaLnBrk="1" hangingPunct="1"/>
            <a:r>
              <a:rPr lang="en-US" altLang="en-US" sz="1800" dirty="0" smtClean="0"/>
              <a:t>When the muscle contracts, the lens bulges out in the back, decreasing its focal length.</a:t>
            </a:r>
          </a:p>
          <a:p>
            <a:pPr eaLnBrk="1" hangingPunct="1"/>
            <a:r>
              <a:rPr lang="en-US" altLang="en-US" sz="1800" dirty="0" smtClean="0"/>
              <a:t>The process by which the lens changes shape to focus is called </a:t>
            </a:r>
            <a:r>
              <a:rPr lang="en-US" altLang="en-US" sz="1800" i="1" dirty="0" smtClean="0"/>
              <a:t>accommodation</a:t>
            </a:r>
            <a:r>
              <a:rPr lang="en-US" altLang="en-US" sz="1800" dirty="0" smtClean="0"/>
              <a:t>.</a:t>
            </a:r>
          </a:p>
        </p:txBody>
      </p:sp>
      <p:pic>
        <p:nvPicPr>
          <p:cNvPr id="8" name="Content Placeholder 7"/>
          <p:cNvPicPr>
            <a:picLocks noGrp="1" noChangeAspect="1"/>
          </p:cNvPicPr>
          <p:nvPr>
            <p:ph sz="half" idx="2"/>
          </p:nvPr>
        </p:nvPicPr>
        <p:blipFill>
          <a:blip r:embed="rId3"/>
          <a:stretch>
            <a:fillRect/>
          </a:stretch>
        </p:blipFill>
        <p:spPr>
          <a:xfrm>
            <a:off x="5307091" y="2286000"/>
            <a:ext cx="2511268" cy="1828800"/>
          </a:xfrm>
          <a:prstGeom prst="rect">
            <a:avLst/>
          </a:prstGeom>
        </p:spPr>
      </p:pic>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10</a:t>
            </a:fld>
            <a:endParaRPr lang="en-US" altLang="en-US"/>
          </a:p>
        </p:txBody>
      </p:sp>
      <p:pic>
        <p:nvPicPr>
          <p:cNvPr id="10" name="Content Placeholder 9"/>
          <p:cNvPicPr>
            <a:picLocks noGrp="1" noChangeAspect="1"/>
          </p:cNvPicPr>
          <p:nvPr>
            <p:ph sz="half" idx="13"/>
          </p:nvPr>
        </p:nvPicPr>
        <p:blipFill>
          <a:blip r:embed="rId4"/>
          <a:stretch>
            <a:fillRect/>
          </a:stretch>
        </p:blipFill>
        <p:spPr>
          <a:xfrm>
            <a:off x="5138314" y="4114800"/>
            <a:ext cx="2848823" cy="1828800"/>
          </a:xfrm>
          <a:prstGeom prst="rect">
            <a:avLst/>
          </a:prstGeom>
        </p:spPr>
      </p:pic>
    </p:spTree>
    <p:extLst>
      <p:ext uri="{BB962C8B-B14F-4D97-AF65-F5344CB8AC3E}">
        <p14:creationId xmlns:p14="http://schemas.microsoft.com/office/powerpoint/2010/main" val="3376992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Line 2"/>
          <p:cNvSpPr>
            <a:spLocks noChangeShapeType="1"/>
          </p:cNvSpPr>
          <p:nvPr/>
        </p:nvSpPr>
        <p:spPr bwMode="auto">
          <a:xfrm flipV="1">
            <a:off x="2308225" y="5319713"/>
            <a:ext cx="1058862" cy="195262"/>
          </a:xfrm>
          <a:prstGeom prst="line">
            <a:avLst/>
          </a:prstGeom>
          <a:noFill/>
          <a:ln w="12700" cap="rnd">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 name="Line 3"/>
          <p:cNvSpPr>
            <a:spLocks noChangeShapeType="1"/>
          </p:cNvSpPr>
          <p:nvPr/>
        </p:nvSpPr>
        <p:spPr bwMode="auto">
          <a:xfrm flipH="1" flipV="1">
            <a:off x="2324100" y="5530850"/>
            <a:ext cx="1025525" cy="228600"/>
          </a:xfrm>
          <a:prstGeom prst="line">
            <a:avLst/>
          </a:prstGeom>
          <a:noFill/>
          <a:ln w="12700" cap="rnd">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itle 4"/>
          <p:cNvSpPr>
            <a:spLocks noGrp="1"/>
          </p:cNvSpPr>
          <p:nvPr>
            <p:ph type="title"/>
          </p:nvPr>
        </p:nvSpPr>
        <p:spPr/>
        <p:txBody>
          <a:bodyPr>
            <a:normAutofit/>
          </a:bodyPr>
          <a:lstStyle/>
          <a:p>
            <a:r>
              <a:rPr lang="en-US" altLang="en-US" dirty="0"/>
              <a:t>Myopia - Near </a:t>
            </a:r>
            <a:r>
              <a:rPr lang="en-US" altLang="en-US" dirty="0" smtClean="0"/>
              <a:t>sightedness</a:t>
            </a:r>
            <a:endParaRPr lang="en-US" dirty="0"/>
          </a:p>
        </p:txBody>
      </p:sp>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11</a:t>
            </a:fld>
            <a:endParaRPr lang="en-US" altLang="en-US"/>
          </a:p>
        </p:txBody>
      </p:sp>
      <p:sp>
        <p:nvSpPr>
          <p:cNvPr id="18438" name="Oval 5"/>
          <p:cNvSpPr>
            <a:spLocks noChangeArrowheads="1"/>
          </p:cNvSpPr>
          <p:nvPr/>
        </p:nvSpPr>
        <p:spPr bwMode="auto">
          <a:xfrm>
            <a:off x="3327400" y="2200275"/>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39" name="Oval 6"/>
          <p:cNvSpPr>
            <a:spLocks noChangeArrowheads="1"/>
          </p:cNvSpPr>
          <p:nvPr/>
        </p:nvSpPr>
        <p:spPr bwMode="auto">
          <a:xfrm>
            <a:off x="3260725" y="2525713"/>
            <a:ext cx="292100"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40" name="Line 7"/>
          <p:cNvSpPr>
            <a:spLocks noChangeShapeType="1"/>
          </p:cNvSpPr>
          <p:nvPr/>
        </p:nvSpPr>
        <p:spPr bwMode="auto">
          <a:xfrm>
            <a:off x="1830387" y="2557463"/>
            <a:ext cx="153035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 name="Line 8"/>
          <p:cNvSpPr>
            <a:spLocks noChangeShapeType="1"/>
          </p:cNvSpPr>
          <p:nvPr/>
        </p:nvSpPr>
        <p:spPr bwMode="auto">
          <a:xfrm>
            <a:off x="3359150" y="2543175"/>
            <a:ext cx="1138237" cy="4397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2" name="Line 9"/>
          <p:cNvSpPr>
            <a:spLocks noChangeShapeType="1"/>
          </p:cNvSpPr>
          <p:nvPr/>
        </p:nvSpPr>
        <p:spPr bwMode="auto">
          <a:xfrm flipV="1">
            <a:off x="3414712" y="2595563"/>
            <a:ext cx="1023938" cy="4572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3" name="Line 10"/>
          <p:cNvSpPr>
            <a:spLocks noChangeShapeType="1"/>
          </p:cNvSpPr>
          <p:nvPr/>
        </p:nvSpPr>
        <p:spPr bwMode="auto">
          <a:xfrm>
            <a:off x="1852612" y="3052763"/>
            <a:ext cx="153035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4" name="Oval 11"/>
          <p:cNvSpPr>
            <a:spLocks noChangeArrowheads="1"/>
          </p:cNvSpPr>
          <p:nvPr/>
        </p:nvSpPr>
        <p:spPr bwMode="auto">
          <a:xfrm>
            <a:off x="3297237" y="4921250"/>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45" name="Oval 12"/>
          <p:cNvSpPr>
            <a:spLocks noChangeArrowheads="1"/>
          </p:cNvSpPr>
          <p:nvPr/>
        </p:nvSpPr>
        <p:spPr bwMode="auto">
          <a:xfrm>
            <a:off x="3230562" y="5246688"/>
            <a:ext cx="277813"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46" name="Line 13"/>
          <p:cNvSpPr>
            <a:spLocks noChangeShapeType="1"/>
          </p:cNvSpPr>
          <p:nvPr/>
        </p:nvSpPr>
        <p:spPr bwMode="auto">
          <a:xfrm>
            <a:off x="3344862" y="5313363"/>
            <a:ext cx="1139825" cy="2270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7" name="Line 14"/>
          <p:cNvSpPr>
            <a:spLocks noChangeShapeType="1"/>
          </p:cNvSpPr>
          <p:nvPr/>
        </p:nvSpPr>
        <p:spPr bwMode="auto">
          <a:xfrm flipV="1">
            <a:off x="3384550" y="5562600"/>
            <a:ext cx="1089025" cy="2111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8" name="Freeform 15"/>
          <p:cNvSpPr>
            <a:spLocks/>
          </p:cNvSpPr>
          <p:nvPr/>
        </p:nvSpPr>
        <p:spPr bwMode="auto">
          <a:xfrm>
            <a:off x="2846387" y="5178425"/>
            <a:ext cx="325438" cy="701675"/>
          </a:xfrm>
          <a:custGeom>
            <a:avLst/>
            <a:gdLst>
              <a:gd name="T0" fmla="*/ 0 w 533"/>
              <a:gd name="T1" fmla="*/ 0 h 1293"/>
              <a:gd name="T2" fmla="*/ 2147483646 w 533"/>
              <a:gd name="T3" fmla="*/ 2147483646 h 1293"/>
              <a:gd name="T4" fmla="*/ 2147483646 w 533"/>
              <a:gd name="T5" fmla="*/ 2147483646 h 1293"/>
              <a:gd name="T6" fmla="*/ 2147483646 w 533"/>
              <a:gd name="T7" fmla="*/ 2147483646 h 1293"/>
              <a:gd name="T8" fmla="*/ 2147483646 w 533"/>
              <a:gd name="T9" fmla="*/ 2147483646 h 1293"/>
              <a:gd name="T10" fmla="*/ 2147483646 w 533"/>
              <a:gd name="T11" fmla="*/ 2147483646 h 1293"/>
              <a:gd name="T12" fmla="*/ 2147483646 w 533"/>
              <a:gd name="T13" fmla="*/ 2147483646 h 1293"/>
              <a:gd name="T14" fmla="*/ 2147483646 w 533"/>
              <a:gd name="T15" fmla="*/ 2147483646 h 1293"/>
              <a:gd name="T16" fmla="*/ 2147483646 w 533"/>
              <a:gd name="T17" fmla="*/ 2147483646 h 1293"/>
              <a:gd name="T18" fmla="*/ 2147483646 w 533"/>
              <a:gd name="T19" fmla="*/ 2147483646 h 1293"/>
              <a:gd name="T20" fmla="*/ 2147483646 w 533"/>
              <a:gd name="T21" fmla="*/ 2147483646 h 1293"/>
              <a:gd name="T22" fmla="*/ 2147483646 w 533"/>
              <a:gd name="T23" fmla="*/ 2147483646 h 1293"/>
              <a:gd name="T24" fmla="*/ 2147483646 w 533"/>
              <a:gd name="T25" fmla="*/ 2147483646 h 1293"/>
              <a:gd name="T26" fmla="*/ 2147483646 w 533"/>
              <a:gd name="T27" fmla="*/ 2147483646 h 1293"/>
              <a:gd name="T28" fmla="*/ 2147483646 w 533"/>
              <a:gd name="T29" fmla="*/ 2147483646 h 1293"/>
              <a:gd name="T30" fmla="*/ 2147483646 w 533"/>
              <a:gd name="T31" fmla="*/ 2147483646 h 1293"/>
              <a:gd name="T32" fmla="*/ 2147483646 w 533"/>
              <a:gd name="T33" fmla="*/ 2147483646 h 1293"/>
              <a:gd name="T34" fmla="*/ 2147483646 w 533"/>
              <a:gd name="T35" fmla="*/ 2147483646 h 1293"/>
              <a:gd name="T36" fmla="*/ 0 w 533"/>
              <a:gd name="T37" fmla="*/ 2147483646 h 1293"/>
              <a:gd name="T38" fmla="*/ 2147483646 w 533"/>
              <a:gd name="T39" fmla="*/ 2147483646 h 1293"/>
              <a:gd name="T40" fmla="*/ 2147483646 w 533"/>
              <a:gd name="T41" fmla="*/ 2147483646 h 1293"/>
              <a:gd name="T42" fmla="*/ 2147483646 w 533"/>
              <a:gd name="T43" fmla="*/ 2147483646 h 1293"/>
              <a:gd name="T44" fmla="*/ 2147483646 w 533"/>
              <a:gd name="T45" fmla="*/ 2147483646 h 1293"/>
              <a:gd name="T46" fmla="*/ 2147483646 w 533"/>
              <a:gd name="T47" fmla="*/ 2147483646 h 1293"/>
              <a:gd name="T48" fmla="*/ 2147483646 w 533"/>
              <a:gd name="T49" fmla="*/ 2147483646 h 1293"/>
              <a:gd name="T50" fmla="*/ 2147483646 w 533"/>
              <a:gd name="T51" fmla="*/ 2147483646 h 1293"/>
              <a:gd name="T52" fmla="*/ 2147483646 w 533"/>
              <a:gd name="T53" fmla="*/ 2147483646 h 1293"/>
              <a:gd name="T54" fmla="*/ 2147483646 w 533"/>
              <a:gd name="T55" fmla="*/ 2147483646 h 1293"/>
              <a:gd name="T56" fmla="*/ 2147483646 w 533"/>
              <a:gd name="T57" fmla="*/ 2147483646 h 1293"/>
              <a:gd name="T58" fmla="*/ 2147483646 w 533"/>
              <a:gd name="T59" fmla="*/ 2147483646 h 1293"/>
              <a:gd name="T60" fmla="*/ 2147483646 w 533"/>
              <a:gd name="T61" fmla="*/ 2147483646 h 1293"/>
              <a:gd name="T62" fmla="*/ 2147483646 w 533"/>
              <a:gd name="T63" fmla="*/ 2147483646 h 1293"/>
              <a:gd name="T64" fmla="*/ 2147483646 w 533"/>
              <a:gd name="T65" fmla="*/ 2147483646 h 1293"/>
              <a:gd name="T66" fmla="*/ 2147483646 w 533"/>
              <a:gd name="T67" fmla="*/ 2147483646 h 1293"/>
              <a:gd name="T68" fmla="*/ 2147483646 w 533"/>
              <a:gd name="T69" fmla="*/ 0 h 1293"/>
              <a:gd name="T70" fmla="*/ 0 w 533"/>
              <a:gd name="T71" fmla="*/ 0 h 1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33" h="1293">
                <a:moveTo>
                  <a:pt x="0" y="0"/>
                </a:moveTo>
                <a:lnTo>
                  <a:pt x="32" y="12"/>
                </a:lnTo>
                <a:lnTo>
                  <a:pt x="60" y="40"/>
                </a:lnTo>
                <a:lnTo>
                  <a:pt x="84" y="84"/>
                </a:lnTo>
                <a:lnTo>
                  <a:pt x="112" y="160"/>
                </a:lnTo>
                <a:lnTo>
                  <a:pt x="136" y="260"/>
                </a:lnTo>
                <a:lnTo>
                  <a:pt x="148" y="356"/>
                </a:lnTo>
                <a:lnTo>
                  <a:pt x="156" y="428"/>
                </a:lnTo>
                <a:lnTo>
                  <a:pt x="164" y="576"/>
                </a:lnTo>
                <a:lnTo>
                  <a:pt x="164" y="643"/>
                </a:lnTo>
                <a:lnTo>
                  <a:pt x="164" y="756"/>
                </a:lnTo>
                <a:lnTo>
                  <a:pt x="156" y="864"/>
                </a:lnTo>
                <a:lnTo>
                  <a:pt x="144" y="956"/>
                </a:lnTo>
                <a:lnTo>
                  <a:pt x="136" y="1028"/>
                </a:lnTo>
                <a:lnTo>
                  <a:pt x="104" y="1156"/>
                </a:lnTo>
                <a:lnTo>
                  <a:pt x="84" y="1212"/>
                </a:lnTo>
                <a:lnTo>
                  <a:pt x="60" y="1248"/>
                </a:lnTo>
                <a:lnTo>
                  <a:pt x="36" y="1284"/>
                </a:lnTo>
                <a:lnTo>
                  <a:pt x="0" y="1292"/>
                </a:lnTo>
                <a:lnTo>
                  <a:pt x="532" y="1292"/>
                </a:lnTo>
                <a:lnTo>
                  <a:pt x="512" y="1280"/>
                </a:lnTo>
                <a:lnTo>
                  <a:pt x="488" y="1268"/>
                </a:lnTo>
                <a:lnTo>
                  <a:pt x="468" y="1244"/>
                </a:lnTo>
                <a:lnTo>
                  <a:pt x="444" y="1188"/>
                </a:lnTo>
                <a:lnTo>
                  <a:pt x="404" y="1080"/>
                </a:lnTo>
                <a:lnTo>
                  <a:pt x="384" y="928"/>
                </a:lnTo>
                <a:lnTo>
                  <a:pt x="368" y="792"/>
                </a:lnTo>
                <a:lnTo>
                  <a:pt x="364" y="643"/>
                </a:lnTo>
                <a:lnTo>
                  <a:pt x="368" y="536"/>
                </a:lnTo>
                <a:lnTo>
                  <a:pt x="384" y="388"/>
                </a:lnTo>
                <a:lnTo>
                  <a:pt x="400" y="252"/>
                </a:lnTo>
                <a:lnTo>
                  <a:pt x="432" y="128"/>
                </a:lnTo>
                <a:lnTo>
                  <a:pt x="468" y="48"/>
                </a:lnTo>
                <a:lnTo>
                  <a:pt x="504" y="8"/>
                </a:lnTo>
                <a:lnTo>
                  <a:pt x="528" y="0"/>
                </a:lnTo>
                <a:lnTo>
                  <a:pt x="0" y="0"/>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449" name="Group 16"/>
          <p:cNvGrpSpPr>
            <a:grpSpLocks/>
          </p:cNvGrpSpPr>
          <p:nvPr/>
        </p:nvGrpSpPr>
        <p:grpSpPr bwMode="auto">
          <a:xfrm>
            <a:off x="1820862" y="5676900"/>
            <a:ext cx="1612900" cy="101600"/>
            <a:chOff x="441" y="3353"/>
            <a:chExt cx="1016" cy="64"/>
          </a:xfrm>
        </p:grpSpPr>
        <p:sp>
          <p:nvSpPr>
            <p:cNvPr id="18467" name="Line 17"/>
            <p:cNvSpPr>
              <a:spLocks noChangeShapeType="1"/>
            </p:cNvSpPr>
            <p:nvPr/>
          </p:nvSpPr>
          <p:spPr bwMode="auto">
            <a:xfrm>
              <a:off x="441" y="3353"/>
              <a:ext cx="707"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8" name="Line 18"/>
            <p:cNvSpPr>
              <a:spLocks noChangeShapeType="1"/>
            </p:cNvSpPr>
            <p:nvPr/>
          </p:nvSpPr>
          <p:spPr bwMode="auto">
            <a:xfrm>
              <a:off x="1159" y="3356"/>
              <a:ext cx="298" cy="6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450" name="Line 19"/>
          <p:cNvSpPr>
            <a:spLocks noChangeShapeType="1"/>
          </p:cNvSpPr>
          <p:nvPr/>
        </p:nvSpPr>
        <p:spPr bwMode="auto">
          <a:xfrm flipV="1">
            <a:off x="1827212" y="5392738"/>
            <a:ext cx="115570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1" name="Line 20"/>
          <p:cNvSpPr>
            <a:spLocks noChangeShapeType="1"/>
          </p:cNvSpPr>
          <p:nvPr/>
        </p:nvSpPr>
        <p:spPr bwMode="auto">
          <a:xfrm flipV="1">
            <a:off x="2970212" y="5308600"/>
            <a:ext cx="407988" cy="968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2" name="Text Box 21"/>
          <p:cNvSpPr txBox="1">
            <a:spLocks noChangeArrowheads="1"/>
          </p:cNvSpPr>
          <p:nvPr/>
        </p:nvSpPr>
        <p:spPr bwMode="auto">
          <a:xfrm>
            <a:off x="4533900" y="2609850"/>
            <a:ext cx="200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Myopic eye relaxed</a:t>
            </a:r>
          </a:p>
          <a:p>
            <a:pPr>
              <a:spcBef>
                <a:spcPct val="0"/>
              </a:spcBef>
              <a:buFontTx/>
              <a:buNone/>
            </a:pPr>
            <a:r>
              <a:rPr lang="en-US" altLang="en-US" sz="1800">
                <a:latin typeface="Times" panose="02020603050405020304" pitchFamily="18" charset="0"/>
              </a:rPr>
              <a:t>Blurry</a:t>
            </a:r>
          </a:p>
        </p:txBody>
      </p:sp>
      <p:sp>
        <p:nvSpPr>
          <p:cNvPr id="18453" name="Text Box 22"/>
          <p:cNvSpPr txBox="1">
            <a:spLocks noChangeArrowheads="1"/>
          </p:cNvSpPr>
          <p:nvPr/>
        </p:nvSpPr>
        <p:spPr bwMode="auto">
          <a:xfrm>
            <a:off x="4560887" y="5214938"/>
            <a:ext cx="2022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Myopia corrected with a negative lens</a:t>
            </a:r>
          </a:p>
        </p:txBody>
      </p:sp>
      <p:sp>
        <p:nvSpPr>
          <p:cNvPr id="18454" name="Text Box 23"/>
          <p:cNvSpPr txBox="1">
            <a:spLocks noChangeArrowheads="1"/>
          </p:cNvSpPr>
          <p:nvPr/>
        </p:nvSpPr>
        <p:spPr bwMode="auto">
          <a:xfrm>
            <a:off x="1447800" y="2041525"/>
            <a:ext cx="1117600" cy="379413"/>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Far object</a:t>
            </a:r>
          </a:p>
        </p:txBody>
      </p:sp>
      <p:sp>
        <p:nvSpPr>
          <p:cNvPr id="18455" name="Text Box 24"/>
          <p:cNvSpPr txBox="1">
            <a:spLocks noChangeArrowheads="1"/>
          </p:cNvSpPr>
          <p:nvPr/>
        </p:nvSpPr>
        <p:spPr bwMode="auto">
          <a:xfrm>
            <a:off x="1919287" y="6338888"/>
            <a:ext cx="5930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The virtual image from the diverging lens appears to be closer.</a:t>
            </a:r>
          </a:p>
        </p:txBody>
      </p:sp>
      <p:cxnSp>
        <p:nvCxnSpPr>
          <p:cNvPr id="18456" name="AutoShape 25"/>
          <p:cNvCxnSpPr>
            <a:cxnSpLocks noChangeShapeType="1"/>
            <a:stCxn id="18455" idx="1"/>
          </p:cNvCxnSpPr>
          <p:nvPr/>
        </p:nvCxnSpPr>
        <p:spPr bwMode="auto">
          <a:xfrm rot="10800000" flipH="1">
            <a:off x="1919287" y="5711825"/>
            <a:ext cx="276225" cy="811213"/>
          </a:xfrm>
          <a:prstGeom prst="curvedConnector4">
            <a:avLst>
              <a:gd name="adj1" fmla="val -82759"/>
              <a:gd name="adj2" fmla="val 61255"/>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57" name="Oval 26"/>
          <p:cNvSpPr>
            <a:spLocks noChangeArrowheads="1"/>
          </p:cNvSpPr>
          <p:nvPr/>
        </p:nvSpPr>
        <p:spPr bwMode="auto">
          <a:xfrm>
            <a:off x="3321050" y="3529013"/>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8" name="Oval 27"/>
          <p:cNvSpPr>
            <a:spLocks noChangeArrowheads="1"/>
          </p:cNvSpPr>
          <p:nvPr/>
        </p:nvSpPr>
        <p:spPr bwMode="auto">
          <a:xfrm>
            <a:off x="3254375" y="3854450"/>
            <a:ext cx="277812"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9" name="Line 28"/>
          <p:cNvSpPr>
            <a:spLocks noChangeShapeType="1"/>
          </p:cNvSpPr>
          <p:nvPr/>
        </p:nvSpPr>
        <p:spPr bwMode="auto">
          <a:xfrm>
            <a:off x="3368675" y="3921125"/>
            <a:ext cx="1139825" cy="2270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0" name="Line 29"/>
          <p:cNvSpPr>
            <a:spLocks noChangeShapeType="1"/>
          </p:cNvSpPr>
          <p:nvPr/>
        </p:nvSpPr>
        <p:spPr bwMode="auto">
          <a:xfrm flipV="1">
            <a:off x="3408362" y="4170363"/>
            <a:ext cx="1089025" cy="2111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1" name="Text Box 30"/>
          <p:cNvSpPr txBox="1">
            <a:spLocks noChangeArrowheads="1"/>
          </p:cNvSpPr>
          <p:nvPr/>
        </p:nvSpPr>
        <p:spPr bwMode="auto">
          <a:xfrm>
            <a:off x="1447800" y="3506788"/>
            <a:ext cx="12573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Near object</a:t>
            </a:r>
          </a:p>
        </p:txBody>
      </p:sp>
      <p:sp>
        <p:nvSpPr>
          <p:cNvPr id="18462" name="Line 31"/>
          <p:cNvSpPr>
            <a:spLocks noChangeShapeType="1"/>
          </p:cNvSpPr>
          <p:nvPr/>
        </p:nvSpPr>
        <p:spPr bwMode="auto">
          <a:xfrm flipV="1">
            <a:off x="2332037" y="3927475"/>
            <a:ext cx="1058863" cy="19526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3" name="Line 32"/>
          <p:cNvSpPr>
            <a:spLocks noChangeShapeType="1"/>
          </p:cNvSpPr>
          <p:nvPr/>
        </p:nvSpPr>
        <p:spPr bwMode="auto">
          <a:xfrm flipH="1" flipV="1">
            <a:off x="2347912" y="4138613"/>
            <a:ext cx="1025525" cy="2286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4" name="Text Box 33"/>
          <p:cNvSpPr txBox="1">
            <a:spLocks noChangeArrowheads="1"/>
          </p:cNvSpPr>
          <p:nvPr/>
        </p:nvSpPr>
        <p:spPr bwMode="auto">
          <a:xfrm>
            <a:off x="4541837" y="3787775"/>
            <a:ext cx="200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Myopic eye relaxed</a:t>
            </a:r>
          </a:p>
          <a:p>
            <a:pPr>
              <a:spcBef>
                <a:spcPct val="0"/>
              </a:spcBef>
              <a:buFontTx/>
              <a:buNone/>
            </a:pPr>
            <a:r>
              <a:rPr lang="en-US" altLang="en-US" sz="1800">
                <a:latin typeface="Times" panose="02020603050405020304" pitchFamily="18" charset="0"/>
              </a:rPr>
              <a:t>In focus</a:t>
            </a:r>
          </a:p>
        </p:txBody>
      </p:sp>
      <p:sp>
        <p:nvSpPr>
          <p:cNvPr id="18465" name="Text Box 34"/>
          <p:cNvSpPr txBox="1">
            <a:spLocks noChangeArrowheads="1"/>
          </p:cNvSpPr>
          <p:nvPr/>
        </p:nvSpPr>
        <p:spPr bwMode="auto">
          <a:xfrm>
            <a:off x="1447800" y="4814888"/>
            <a:ext cx="11176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Far object</a:t>
            </a:r>
          </a:p>
        </p:txBody>
      </p:sp>
    </p:spTree>
    <p:extLst>
      <p:ext uri="{BB962C8B-B14F-4D97-AF65-F5344CB8AC3E}">
        <p14:creationId xmlns:p14="http://schemas.microsoft.com/office/powerpoint/2010/main" val="40852258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Oval 2"/>
          <p:cNvSpPr>
            <a:spLocks noChangeArrowheads="1"/>
          </p:cNvSpPr>
          <p:nvPr/>
        </p:nvSpPr>
        <p:spPr bwMode="auto">
          <a:xfrm>
            <a:off x="3825875" y="2057400"/>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4" name="Oval 3"/>
          <p:cNvSpPr>
            <a:spLocks noChangeArrowheads="1"/>
          </p:cNvSpPr>
          <p:nvPr/>
        </p:nvSpPr>
        <p:spPr bwMode="auto">
          <a:xfrm>
            <a:off x="3759200" y="2382838"/>
            <a:ext cx="325438"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5" name="Line 4"/>
          <p:cNvSpPr>
            <a:spLocks noChangeShapeType="1"/>
          </p:cNvSpPr>
          <p:nvPr/>
        </p:nvSpPr>
        <p:spPr bwMode="auto">
          <a:xfrm>
            <a:off x="2328863" y="2414588"/>
            <a:ext cx="153035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Line 5"/>
          <p:cNvSpPr>
            <a:spLocks noChangeShapeType="1"/>
          </p:cNvSpPr>
          <p:nvPr/>
        </p:nvSpPr>
        <p:spPr bwMode="auto">
          <a:xfrm>
            <a:off x="3857625" y="2400300"/>
            <a:ext cx="1155700" cy="276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7" name="Line 6"/>
          <p:cNvSpPr>
            <a:spLocks noChangeShapeType="1"/>
          </p:cNvSpPr>
          <p:nvPr/>
        </p:nvSpPr>
        <p:spPr bwMode="auto">
          <a:xfrm flipV="1">
            <a:off x="3913188" y="2698750"/>
            <a:ext cx="1089025" cy="2111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8" name="Line 7"/>
          <p:cNvSpPr>
            <a:spLocks noChangeShapeType="1"/>
          </p:cNvSpPr>
          <p:nvPr/>
        </p:nvSpPr>
        <p:spPr bwMode="auto">
          <a:xfrm>
            <a:off x="2351088" y="2909888"/>
            <a:ext cx="153035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9" name="Oval 8"/>
          <p:cNvSpPr>
            <a:spLocks noChangeArrowheads="1"/>
          </p:cNvSpPr>
          <p:nvPr/>
        </p:nvSpPr>
        <p:spPr bwMode="auto">
          <a:xfrm>
            <a:off x="3846513" y="3463925"/>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0" name="Oval 9"/>
          <p:cNvSpPr>
            <a:spLocks noChangeArrowheads="1"/>
          </p:cNvSpPr>
          <p:nvPr/>
        </p:nvSpPr>
        <p:spPr bwMode="auto">
          <a:xfrm>
            <a:off x="3779838" y="3789363"/>
            <a:ext cx="292100"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1" name="Line 10"/>
          <p:cNvSpPr>
            <a:spLocks noChangeShapeType="1"/>
          </p:cNvSpPr>
          <p:nvPr/>
        </p:nvSpPr>
        <p:spPr bwMode="auto">
          <a:xfrm flipV="1">
            <a:off x="2366963" y="3821113"/>
            <a:ext cx="1512887" cy="2111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2" name="Line 11"/>
          <p:cNvSpPr>
            <a:spLocks noChangeShapeType="1"/>
          </p:cNvSpPr>
          <p:nvPr/>
        </p:nvSpPr>
        <p:spPr bwMode="auto">
          <a:xfrm>
            <a:off x="3878263" y="3806825"/>
            <a:ext cx="1122362" cy="1936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3" name="Line 12"/>
          <p:cNvSpPr>
            <a:spLocks noChangeShapeType="1"/>
          </p:cNvSpPr>
          <p:nvPr/>
        </p:nvSpPr>
        <p:spPr bwMode="auto">
          <a:xfrm flipV="1">
            <a:off x="3933825" y="4119563"/>
            <a:ext cx="1055688" cy="1968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4" name="Line 13"/>
          <p:cNvSpPr>
            <a:spLocks noChangeShapeType="1"/>
          </p:cNvSpPr>
          <p:nvPr/>
        </p:nvSpPr>
        <p:spPr bwMode="auto">
          <a:xfrm>
            <a:off x="2339975" y="4038600"/>
            <a:ext cx="1562100" cy="2778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5" name="Text Box 14"/>
          <p:cNvSpPr txBox="1">
            <a:spLocks noChangeArrowheads="1"/>
          </p:cNvSpPr>
          <p:nvPr/>
        </p:nvSpPr>
        <p:spPr bwMode="auto">
          <a:xfrm>
            <a:off x="5067300" y="2520950"/>
            <a:ext cx="24003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Hyperopic eye </a:t>
            </a:r>
          </a:p>
          <a:p>
            <a:pPr>
              <a:spcBef>
                <a:spcPct val="0"/>
              </a:spcBef>
              <a:buFontTx/>
              <a:buNone/>
            </a:pPr>
            <a:r>
              <a:rPr lang="en-US" altLang="en-US" sz="1800">
                <a:latin typeface="Times" panose="02020603050405020304" pitchFamily="18" charset="0"/>
              </a:rPr>
              <a:t>Partially accommodated</a:t>
            </a:r>
          </a:p>
          <a:p>
            <a:pPr>
              <a:spcBef>
                <a:spcPct val="0"/>
              </a:spcBef>
              <a:buFontTx/>
              <a:buNone/>
            </a:pPr>
            <a:r>
              <a:rPr lang="en-US" altLang="en-US" sz="1800">
                <a:latin typeface="Times" panose="02020603050405020304" pitchFamily="18" charset="0"/>
              </a:rPr>
              <a:t>In focus</a:t>
            </a:r>
          </a:p>
        </p:txBody>
      </p:sp>
      <p:sp>
        <p:nvSpPr>
          <p:cNvPr id="20496" name="Text Box 15"/>
          <p:cNvSpPr txBox="1">
            <a:spLocks noChangeArrowheads="1"/>
          </p:cNvSpPr>
          <p:nvPr/>
        </p:nvSpPr>
        <p:spPr bwMode="auto">
          <a:xfrm>
            <a:off x="5146675" y="5256213"/>
            <a:ext cx="20224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Hyperopia corrected with a positive lens</a:t>
            </a:r>
          </a:p>
        </p:txBody>
      </p:sp>
      <p:sp>
        <p:nvSpPr>
          <p:cNvPr id="20497" name="Text Box 16"/>
          <p:cNvSpPr txBox="1">
            <a:spLocks noChangeArrowheads="1"/>
          </p:cNvSpPr>
          <p:nvPr/>
        </p:nvSpPr>
        <p:spPr bwMode="auto">
          <a:xfrm>
            <a:off x="2065338" y="1887538"/>
            <a:ext cx="11176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Far object</a:t>
            </a:r>
          </a:p>
        </p:txBody>
      </p:sp>
      <p:sp>
        <p:nvSpPr>
          <p:cNvPr id="20498" name="Text Box 17"/>
          <p:cNvSpPr txBox="1">
            <a:spLocks noChangeArrowheads="1"/>
          </p:cNvSpPr>
          <p:nvPr/>
        </p:nvSpPr>
        <p:spPr bwMode="auto">
          <a:xfrm>
            <a:off x="5138738" y="3779838"/>
            <a:ext cx="2108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Hyperopic eye </a:t>
            </a:r>
          </a:p>
          <a:p>
            <a:pPr>
              <a:spcBef>
                <a:spcPct val="0"/>
              </a:spcBef>
              <a:buFontTx/>
              <a:buNone/>
            </a:pPr>
            <a:r>
              <a:rPr lang="en-US" altLang="en-US" sz="1800">
                <a:latin typeface="Times" panose="02020603050405020304" pitchFamily="18" charset="0"/>
              </a:rPr>
              <a:t>Fully accommodated</a:t>
            </a:r>
          </a:p>
          <a:p>
            <a:pPr>
              <a:spcBef>
                <a:spcPct val="0"/>
              </a:spcBef>
              <a:buFontTx/>
              <a:buNone/>
            </a:pPr>
            <a:r>
              <a:rPr lang="en-US" altLang="en-US" sz="1800">
                <a:latin typeface="Times" panose="02020603050405020304" pitchFamily="18" charset="0"/>
              </a:rPr>
              <a:t>Blurry</a:t>
            </a:r>
          </a:p>
        </p:txBody>
      </p:sp>
      <p:sp>
        <p:nvSpPr>
          <p:cNvPr id="20499" name="Text Box 18"/>
          <p:cNvSpPr txBox="1">
            <a:spLocks noChangeArrowheads="1"/>
          </p:cNvSpPr>
          <p:nvPr/>
        </p:nvSpPr>
        <p:spPr bwMode="auto">
          <a:xfrm>
            <a:off x="2065338" y="3227388"/>
            <a:ext cx="12573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Near object</a:t>
            </a:r>
          </a:p>
        </p:txBody>
      </p:sp>
      <p:sp>
        <p:nvSpPr>
          <p:cNvPr id="20500" name="Oval 19"/>
          <p:cNvSpPr>
            <a:spLocks noChangeArrowheads="1"/>
          </p:cNvSpPr>
          <p:nvPr/>
        </p:nvSpPr>
        <p:spPr bwMode="auto">
          <a:xfrm>
            <a:off x="3851275" y="4868863"/>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501" name="Oval 20"/>
          <p:cNvSpPr>
            <a:spLocks noChangeArrowheads="1"/>
          </p:cNvSpPr>
          <p:nvPr/>
        </p:nvSpPr>
        <p:spPr bwMode="auto">
          <a:xfrm>
            <a:off x="3784600" y="5194300"/>
            <a:ext cx="292100"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502" name="Line 21"/>
          <p:cNvSpPr>
            <a:spLocks noChangeShapeType="1"/>
          </p:cNvSpPr>
          <p:nvPr/>
        </p:nvSpPr>
        <p:spPr bwMode="auto">
          <a:xfrm>
            <a:off x="3916363" y="5276850"/>
            <a:ext cx="1122362" cy="1936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3" name="Line 22"/>
          <p:cNvSpPr>
            <a:spLocks noChangeShapeType="1"/>
          </p:cNvSpPr>
          <p:nvPr/>
        </p:nvSpPr>
        <p:spPr bwMode="auto">
          <a:xfrm flipV="1">
            <a:off x="3938588" y="5459413"/>
            <a:ext cx="1055687" cy="1968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4" name="Text Box 23"/>
          <p:cNvSpPr txBox="1">
            <a:spLocks noChangeArrowheads="1"/>
          </p:cNvSpPr>
          <p:nvPr/>
        </p:nvSpPr>
        <p:spPr bwMode="auto">
          <a:xfrm>
            <a:off x="2065338" y="4649788"/>
            <a:ext cx="12573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Near object</a:t>
            </a:r>
          </a:p>
        </p:txBody>
      </p:sp>
      <p:sp>
        <p:nvSpPr>
          <p:cNvPr id="20505" name="Oval 24"/>
          <p:cNvSpPr>
            <a:spLocks noChangeArrowheads="1"/>
          </p:cNvSpPr>
          <p:nvPr/>
        </p:nvSpPr>
        <p:spPr bwMode="auto">
          <a:xfrm>
            <a:off x="3432175" y="5151438"/>
            <a:ext cx="212725" cy="700087"/>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506" name="Line 25"/>
          <p:cNvSpPr>
            <a:spLocks noChangeShapeType="1"/>
          </p:cNvSpPr>
          <p:nvPr/>
        </p:nvSpPr>
        <p:spPr bwMode="auto">
          <a:xfrm>
            <a:off x="3532188" y="5281613"/>
            <a:ext cx="373062" cy="0"/>
          </a:xfrm>
          <a:prstGeom prst="line">
            <a:avLst/>
          </a:prstGeom>
          <a:noFill/>
          <a:ln w="12700"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7" name="Line 26"/>
          <p:cNvSpPr>
            <a:spLocks noChangeShapeType="1"/>
          </p:cNvSpPr>
          <p:nvPr/>
        </p:nvSpPr>
        <p:spPr bwMode="auto">
          <a:xfrm flipV="1">
            <a:off x="2371725" y="5275263"/>
            <a:ext cx="1171575" cy="1619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8" name="Line 27"/>
          <p:cNvSpPr>
            <a:spLocks noChangeShapeType="1"/>
          </p:cNvSpPr>
          <p:nvPr/>
        </p:nvSpPr>
        <p:spPr bwMode="auto">
          <a:xfrm>
            <a:off x="2344738" y="5443538"/>
            <a:ext cx="1203325" cy="1968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9" name="Line 28"/>
          <p:cNvSpPr>
            <a:spLocks noChangeShapeType="1"/>
          </p:cNvSpPr>
          <p:nvPr/>
        </p:nvSpPr>
        <p:spPr bwMode="auto">
          <a:xfrm>
            <a:off x="3554413" y="5661025"/>
            <a:ext cx="373062" cy="0"/>
          </a:xfrm>
          <a:prstGeom prst="line">
            <a:avLst/>
          </a:prstGeom>
          <a:noFill/>
          <a:ln w="12700"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0" name="Line 29"/>
          <p:cNvSpPr>
            <a:spLocks noChangeShapeType="1"/>
          </p:cNvSpPr>
          <p:nvPr/>
        </p:nvSpPr>
        <p:spPr bwMode="auto">
          <a:xfrm>
            <a:off x="2228850" y="5281613"/>
            <a:ext cx="1319213" cy="0"/>
          </a:xfrm>
          <a:prstGeom prst="line">
            <a:avLst/>
          </a:prstGeom>
          <a:noFill/>
          <a:ln w="12700">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1" name="Line 30"/>
          <p:cNvSpPr>
            <a:spLocks noChangeShapeType="1"/>
          </p:cNvSpPr>
          <p:nvPr/>
        </p:nvSpPr>
        <p:spPr bwMode="auto">
          <a:xfrm>
            <a:off x="2224088" y="5662613"/>
            <a:ext cx="1319212" cy="0"/>
          </a:xfrm>
          <a:prstGeom prst="line">
            <a:avLst/>
          </a:prstGeom>
          <a:noFill/>
          <a:ln w="12700">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itle 4"/>
          <p:cNvSpPr>
            <a:spLocks noGrp="1"/>
          </p:cNvSpPr>
          <p:nvPr>
            <p:ph type="title"/>
          </p:nvPr>
        </p:nvSpPr>
        <p:spPr/>
        <p:txBody>
          <a:bodyPr/>
          <a:lstStyle/>
          <a:p>
            <a:r>
              <a:rPr lang="en-US" altLang="en-US" dirty="0"/>
              <a:t>Hyperopia - Far sightedness</a:t>
            </a:r>
            <a:endParaRPr lang="en-US" dirty="0"/>
          </a:p>
        </p:txBody>
      </p:sp>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12</a:t>
            </a:fld>
            <a:endParaRPr lang="en-US" altLang="en-US"/>
          </a:p>
        </p:txBody>
      </p:sp>
    </p:spTree>
    <p:extLst>
      <p:ext uri="{BB962C8B-B14F-4D97-AF65-F5344CB8AC3E}">
        <p14:creationId xmlns:p14="http://schemas.microsoft.com/office/powerpoint/2010/main" val="32041085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altLang="en-US" smtClean="0"/>
              <a:t>Cornea</a:t>
            </a:r>
          </a:p>
        </p:txBody>
      </p:sp>
      <p:sp>
        <p:nvSpPr>
          <p:cNvPr id="22532" name="Rectangle 3"/>
          <p:cNvSpPr>
            <a:spLocks noGrp="1" noChangeArrowheads="1"/>
          </p:cNvSpPr>
          <p:nvPr>
            <p:ph sz="half" idx="1"/>
          </p:nvPr>
        </p:nvSpPr>
        <p:spPr/>
        <p:txBody>
          <a:bodyPr/>
          <a:lstStyle/>
          <a:p>
            <a:r>
              <a:rPr lang="en-US" altLang="en-US" dirty="0" smtClean="0"/>
              <a:t>The outer wall of the eye is formed by the sclera.</a:t>
            </a:r>
          </a:p>
          <a:p>
            <a:r>
              <a:rPr lang="en-US" altLang="en-US" dirty="0" smtClean="0"/>
              <a:t>Cornea is the clear portion of the sclera.</a:t>
            </a:r>
          </a:p>
          <a:p>
            <a:r>
              <a:rPr lang="en-US" altLang="en-US" dirty="0" smtClean="0"/>
              <a:t>2/3 of the refraction takes place at the cornea.</a:t>
            </a:r>
          </a:p>
        </p:txBody>
      </p:sp>
      <p:pic>
        <p:nvPicPr>
          <p:cNvPr id="7" name="Content Placeholder 6"/>
          <p:cNvPicPr>
            <a:picLocks noGrp="1" noChangeAspect="1"/>
          </p:cNvPicPr>
          <p:nvPr>
            <p:ph sz="half" idx="2"/>
          </p:nvPr>
        </p:nvPicPr>
        <p:blipFill>
          <a:blip r:embed="rId3"/>
          <a:stretch>
            <a:fillRect/>
          </a:stretch>
        </p:blipFill>
        <p:spPr>
          <a:xfrm>
            <a:off x="4894263" y="3263145"/>
            <a:ext cx="3335337" cy="1627110"/>
          </a:xfrm>
        </p:spPr>
      </p:pic>
      <p:sp>
        <p:nvSpPr>
          <p:cNvPr id="4" name="Slide Number Placeholder 3"/>
          <p:cNvSpPr>
            <a:spLocks noGrp="1"/>
          </p:cNvSpPr>
          <p:nvPr>
            <p:ph type="sldNum" sz="quarter" idx="12"/>
          </p:nvPr>
        </p:nvSpPr>
        <p:spPr/>
        <p:txBody>
          <a:bodyPr/>
          <a:lstStyle/>
          <a:p>
            <a:fld id="{04D47E39-FB00-458D-B962-D60E5C9C8677}" type="slidenum">
              <a:rPr lang="en-US" altLang="en-US" smtClean="0"/>
              <a:pPr/>
              <a:t>13</a:t>
            </a:fld>
            <a:endParaRPr lang="en-US" altLang="en-US"/>
          </a:p>
        </p:txBody>
      </p:sp>
    </p:spTree>
    <p:extLst>
      <p:ext uri="{BB962C8B-B14F-4D97-AF65-F5344CB8AC3E}">
        <p14:creationId xmlns:p14="http://schemas.microsoft.com/office/powerpoint/2010/main" val="1941019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a:bodyPr>
          <a:lstStyle/>
          <a:p>
            <a:pPr eaLnBrk="1" hangingPunct="1"/>
            <a:r>
              <a:rPr lang="en-US" altLang="en-US" smtClean="0"/>
              <a:t>Iris and Pupil</a:t>
            </a:r>
          </a:p>
        </p:txBody>
      </p:sp>
      <p:sp>
        <p:nvSpPr>
          <p:cNvPr id="24580" name="Rectangle 3"/>
          <p:cNvSpPr>
            <a:spLocks noGrp="1" noChangeArrowheads="1"/>
          </p:cNvSpPr>
          <p:nvPr>
            <p:ph sz="half" idx="1"/>
          </p:nvPr>
        </p:nvSpPr>
        <p:spPr/>
        <p:txBody>
          <a:bodyPr/>
          <a:lstStyle/>
          <a:p>
            <a:pPr eaLnBrk="1" hangingPunct="1"/>
            <a:r>
              <a:rPr lang="en-US" altLang="en-US" sz="2000" dirty="0" smtClean="0"/>
              <a:t>Colored </a:t>
            </a:r>
            <a:r>
              <a:rPr lang="en-US" altLang="en-US" sz="2000" i="1" dirty="0" smtClean="0"/>
              <a:t>iris</a:t>
            </a:r>
            <a:r>
              <a:rPr lang="en-US" altLang="en-US" sz="2000" dirty="0" smtClean="0"/>
              <a:t> controls the size of the opening (</a:t>
            </a:r>
            <a:r>
              <a:rPr lang="en-US" altLang="en-US" sz="2000" i="1" dirty="0" smtClean="0"/>
              <a:t>pupil</a:t>
            </a:r>
            <a:r>
              <a:rPr lang="en-US" altLang="en-US" sz="2000" dirty="0" smtClean="0"/>
              <a:t>) where the light enters.</a:t>
            </a:r>
          </a:p>
          <a:p>
            <a:pPr eaLnBrk="1" hangingPunct="1"/>
            <a:r>
              <a:rPr lang="en-US" altLang="en-US" sz="2000" dirty="0" smtClean="0"/>
              <a:t>Pupil determines the amount of light, like the aperture of a camera.</a:t>
            </a:r>
          </a:p>
          <a:p>
            <a:pPr eaLnBrk="1" hangingPunct="1"/>
            <a:endParaRPr lang="en-US" altLang="en-US" sz="2000" dirty="0" smtClean="0"/>
          </a:p>
        </p:txBody>
      </p:sp>
      <p:pic>
        <p:nvPicPr>
          <p:cNvPr id="7" name="Content Placeholder 6"/>
          <p:cNvPicPr>
            <a:picLocks noGrp="1" noChangeAspect="1"/>
          </p:cNvPicPr>
          <p:nvPr>
            <p:ph sz="half" idx="2"/>
          </p:nvPr>
        </p:nvPicPr>
        <p:blipFill>
          <a:blip r:embed="rId3"/>
          <a:stretch>
            <a:fillRect/>
          </a:stretch>
        </p:blipFill>
        <p:spPr>
          <a:xfrm>
            <a:off x="5006733" y="2286000"/>
            <a:ext cx="3110397" cy="3581400"/>
          </a:xfrm>
          <a:prstGeom prst="rect">
            <a:avLst/>
          </a:prstGeom>
        </p:spPr>
      </p:pic>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14</a:t>
            </a:fld>
            <a:endParaRPr lang="en-US" altLang="en-US"/>
          </a:p>
        </p:txBody>
      </p:sp>
    </p:spTree>
    <p:extLst>
      <p:ext uri="{BB962C8B-B14F-4D97-AF65-F5344CB8AC3E}">
        <p14:creationId xmlns:p14="http://schemas.microsoft.com/office/powerpoint/2010/main" val="3357203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normAutofit/>
          </a:bodyPr>
          <a:lstStyle/>
          <a:p>
            <a:pPr eaLnBrk="1" hangingPunct="1"/>
            <a:r>
              <a:rPr lang="en-US" altLang="en-US" smtClean="0"/>
              <a:t>Lens</a:t>
            </a:r>
          </a:p>
        </p:txBody>
      </p:sp>
      <p:sp>
        <p:nvSpPr>
          <p:cNvPr id="26628" name="Rectangle 3"/>
          <p:cNvSpPr>
            <a:spLocks noGrp="1" noChangeArrowheads="1"/>
          </p:cNvSpPr>
          <p:nvPr>
            <p:ph sz="half" idx="1"/>
          </p:nvPr>
        </p:nvSpPr>
        <p:spPr/>
        <p:txBody>
          <a:bodyPr/>
          <a:lstStyle/>
          <a:p>
            <a:pPr eaLnBrk="1" hangingPunct="1"/>
            <a:r>
              <a:rPr lang="en-US" altLang="en-US" sz="1800" i="1" dirty="0" smtClean="0"/>
              <a:t>Eye lens</a:t>
            </a:r>
            <a:r>
              <a:rPr lang="en-US" altLang="en-US" sz="1800" dirty="0" smtClean="0"/>
              <a:t> is made of transparent fibers in a clear membrane.</a:t>
            </a:r>
          </a:p>
          <a:p>
            <a:pPr eaLnBrk="1" hangingPunct="1"/>
            <a:r>
              <a:rPr lang="en-US" altLang="en-US" sz="1800" dirty="0" smtClean="0"/>
              <a:t>Suspended by suspensory ligament. </a:t>
            </a:r>
          </a:p>
          <a:p>
            <a:pPr eaLnBrk="1" hangingPunct="1"/>
            <a:r>
              <a:rPr lang="en-US" altLang="en-US" sz="1800" dirty="0" smtClean="0"/>
              <a:t>Used as a fine focusing mechanism by the eye; provides 1/3 of eye’s total refracting power.</a:t>
            </a:r>
          </a:p>
          <a:p>
            <a:pPr eaLnBrk="1" hangingPunct="1"/>
            <a:r>
              <a:rPr lang="en-US" altLang="en-US" sz="1800" dirty="0" smtClean="0"/>
              <a:t>Gradient index of refraction.</a:t>
            </a:r>
          </a:p>
          <a:p>
            <a:pPr eaLnBrk="1" hangingPunct="1"/>
            <a:endParaRPr lang="en-US" altLang="en-US" sz="1800" dirty="0" smtClean="0"/>
          </a:p>
        </p:txBody>
      </p:sp>
      <p:pic>
        <p:nvPicPr>
          <p:cNvPr id="7" name="Content Placeholder 6"/>
          <p:cNvPicPr>
            <a:picLocks noGrp="1" noChangeAspect="1"/>
          </p:cNvPicPr>
          <p:nvPr>
            <p:ph sz="half" idx="2"/>
          </p:nvPr>
        </p:nvPicPr>
        <p:blipFill>
          <a:blip r:embed="rId3"/>
          <a:stretch>
            <a:fillRect/>
          </a:stretch>
        </p:blipFill>
        <p:spPr>
          <a:xfrm>
            <a:off x="5411221" y="2286000"/>
            <a:ext cx="2301420" cy="3581400"/>
          </a:xfrm>
          <a:prstGeom prst="rect">
            <a:avLst/>
          </a:prstGeom>
        </p:spPr>
      </p:pic>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15</a:t>
            </a:fld>
            <a:endParaRPr lang="en-US" altLang="en-US"/>
          </a:p>
        </p:txBody>
      </p:sp>
    </p:spTree>
    <p:extLst>
      <p:ext uri="{BB962C8B-B14F-4D97-AF65-F5344CB8AC3E}">
        <p14:creationId xmlns:p14="http://schemas.microsoft.com/office/powerpoint/2010/main" val="1663861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2"/>
          <p:cNvSpPr>
            <a:spLocks noChangeArrowheads="1"/>
          </p:cNvSpPr>
          <p:nvPr/>
        </p:nvSpPr>
        <p:spPr bwMode="auto">
          <a:xfrm>
            <a:off x="1676400" y="2590800"/>
            <a:ext cx="5791200" cy="3733800"/>
          </a:xfrm>
          <a:prstGeom prst="rect">
            <a:avLst/>
          </a:prstGeom>
          <a:solidFill>
            <a:srgbClr val="EAEAEA"/>
          </a:solidFill>
          <a:ln w="57150" cmpd="thinThick">
            <a:solidFill>
              <a:srgbClr val="000000"/>
            </a:solidFill>
            <a:miter lim="800000"/>
            <a:headEnd type="none" w="sm" len="sm"/>
            <a:tailEnd type="none" w="sm" len="sm"/>
          </a:ln>
          <a:effectLst>
            <a:outerShdw dist="107763" dir="2700000" algn="ctr" rotWithShape="0">
              <a:schemeClr val="bg2"/>
            </a:outerShdw>
          </a:effec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0724" name="Rectangle 3"/>
          <p:cNvSpPr>
            <a:spLocks noGrp="1" noChangeArrowheads="1"/>
          </p:cNvSpPr>
          <p:nvPr>
            <p:ph type="title"/>
          </p:nvPr>
        </p:nvSpPr>
        <p:spPr/>
        <p:txBody>
          <a:bodyPr/>
          <a:lstStyle/>
          <a:p>
            <a:pPr eaLnBrk="1" hangingPunct="1"/>
            <a:r>
              <a:rPr lang="en-US" altLang="en-US" smtClean="0"/>
              <a:t>Human Vision</a:t>
            </a:r>
          </a:p>
        </p:txBody>
      </p:sp>
      <p:sp>
        <p:nvSpPr>
          <p:cNvPr id="21509" name="Rectangle 4"/>
          <p:cNvSpPr>
            <a:spLocks noGrp="1" noChangeArrowheads="1"/>
          </p:cNvSpPr>
          <p:nvPr>
            <p:ph type="body" idx="1"/>
          </p:nvPr>
        </p:nvSpPr>
        <p:spPr>
          <a:xfrm>
            <a:off x="679450" y="1308100"/>
            <a:ext cx="7550150" cy="606425"/>
          </a:xfrm>
        </p:spPr>
        <p:txBody>
          <a:bodyPr>
            <a:normAutofit fontScale="92500" lnSpcReduction="20000"/>
          </a:bodyPr>
          <a:lstStyle/>
          <a:p>
            <a:pPr lvl="1" eaLnBrk="1" hangingPunct="1">
              <a:defRPr/>
            </a:pPr>
            <a:r>
              <a:rPr lang="en-US" altLang="en-US" smtClean="0"/>
              <a:t>Human Cone Response to Color</a:t>
            </a:r>
          </a:p>
          <a:p>
            <a:pPr lvl="2" eaLnBrk="1" hangingPunct="1">
              <a:defRPr/>
            </a:pPr>
            <a:r>
              <a:rPr lang="en-US" altLang="en-US" smtClean="0"/>
              <a:t>three cone types (S,M,L) </a:t>
            </a:r>
            <a:r>
              <a:rPr lang="en-US" altLang="en-US" i="1" smtClean="0"/>
              <a:t>roughly </a:t>
            </a:r>
            <a:r>
              <a:rPr lang="en-US" altLang="en-US" smtClean="0"/>
              <a:t>correspond to B,G,R </a:t>
            </a:r>
          </a:p>
        </p:txBody>
      </p:sp>
      <p:grpSp>
        <p:nvGrpSpPr>
          <p:cNvPr id="30726" name="Group 5"/>
          <p:cNvGrpSpPr>
            <a:grpSpLocks/>
          </p:cNvGrpSpPr>
          <p:nvPr/>
        </p:nvGrpSpPr>
        <p:grpSpPr bwMode="auto">
          <a:xfrm>
            <a:off x="1828800" y="2743200"/>
            <a:ext cx="5302250" cy="3382963"/>
            <a:chOff x="1152" y="1728"/>
            <a:chExt cx="3340" cy="2131"/>
          </a:xfrm>
        </p:grpSpPr>
        <p:sp>
          <p:nvSpPr>
            <p:cNvPr id="30727" name="Freeform 6"/>
            <p:cNvSpPr>
              <a:spLocks/>
            </p:cNvSpPr>
            <p:nvPr/>
          </p:nvSpPr>
          <p:spPr bwMode="auto">
            <a:xfrm>
              <a:off x="1670" y="1776"/>
              <a:ext cx="2304" cy="1394"/>
            </a:xfrm>
            <a:custGeom>
              <a:avLst/>
              <a:gdLst>
                <a:gd name="T0" fmla="*/ 0 w 1872"/>
                <a:gd name="T1" fmla="*/ 21456799 h 664"/>
                <a:gd name="T2" fmla="*/ 1748 w 1872"/>
                <a:gd name="T3" fmla="*/ 19903219 h 664"/>
                <a:gd name="T4" fmla="*/ 2633 w 1872"/>
                <a:gd name="T5" fmla="*/ 18341622 h 664"/>
                <a:gd name="T6" fmla="*/ 6158 w 1872"/>
                <a:gd name="T7" fmla="*/ 16810366 h 664"/>
                <a:gd name="T8" fmla="*/ 10542 w 1872"/>
                <a:gd name="T9" fmla="*/ 7492920 h 664"/>
                <a:gd name="T10" fmla="*/ 14928 w 1872"/>
                <a:gd name="T11" fmla="*/ 1289167 h 664"/>
                <a:gd name="T12" fmla="*/ 25467 w 1872"/>
                <a:gd name="T13" fmla="*/ 15255172 h 664"/>
                <a:gd name="T14" fmla="*/ 30753 w 1872"/>
                <a:gd name="T15" fmla="*/ 19903219 h 664"/>
                <a:gd name="T16" fmla="*/ 34254 w 1872"/>
                <a:gd name="T17" fmla="*/ 21456799 h 6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72" h="664">
                  <a:moveTo>
                    <a:pt x="0" y="664"/>
                  </a:moveTo>
                  <a:cubicBezTo>
                    <a:pt x="36" y="648"/>
                    <a:pt x="72" y="632"/>
                    <a:pt x="96" y="616"/>
                  </a:cubicBezTo>
                  <a:cubicBezTo>
                    <a:pt x="120" y="600"/>
                    <a:pt x="104" y="584"/>
                    <a:pt x="144" y="568"/>
                  </a:cubicBezTo>
                  <a:cubicBezTo>
                    <a:pt x="184" y="552"/>
                    <a:pt x="264" y="576"/>
                    <a:pt x="336" y="520"/>
                  </a:cubicBezTo>
                  <a:cubicBezTo>
                    <a:pt x="408" y="464"/>
                    <a:pt x="496" y="312"/>
                    <a:pt x="576" y="232"/>
                  </a:cubicBezTo>
                  <a:cubicBezTo>
                    <a:pt x="656" y="152"/>
                    <a:pt x="680" y="0"/>
                    <a:pt x="816" y="40"/>
                  </a:cubicBezTo>
                  <a:cubicBezTo>
                    <a:pt x="952" y="80"/>
                    <a:pt x="1248" y="376"/>
                    <a:pt x="1392" y="472"/>
                  </a:cubicBezTo>
                  <a:cubicBezTo>
                    <a:pt x="1536" y="568"/>
                    <a:pt x="1600" y="584"/>
                    <a:pt x="1680" y="616"/>
                  </a:cubicBezTo>
                  <a:cubicBezTo>
                    <a:pt x="1760" y="648"/>
                    <a:pt x="1816" y="656"/>
                    <a:pt x="1872" y="664"/>
                  </a:cubicBezTo>
                </a:path>
              </a:pathLst>
            </a:custGeom>
            <a:noFill/>
            <a:ln w="19050" cap="flat" cmpd="sng">
              <a:solidFill>
                <a:srgbClr val="00FF00"/>
              </a:solidFill>
              <a:prstDash val="lgDash"/>
              <a:round/>
              <a:headEnd type="none" w="sm" len="sm"/>
              <a:tailEnd type="none" w="sm" len="sm"/>
            </a:ln>
            <a:effectLst/>
            <a:extLst>
              <a:ext uri="{909E8E84-426E-40DD-AFC4-6F175D3DCCD1}">
                <a14:hiddenFill xmlns:a14="http://schemas.microsoft.com/office/drawing/2010/main">
                  <a:solidFill>
                    <a:srgbClr val="28A02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8" name="Line 7"/>
            <p:cNvSpPr>
              <a:spLocks noChangeShapeType="1"/>
            </p:cNvSpPr>
            <p:nvPr/>
          </p:nvSpPr>
          <p:spPr bwMode="auto">
            <a:xfrm>
              <a:off x="1958" y="3122"/>
              <a:ext cx="0" cy="11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9" name="Line 8"/>
            <p:cNvSpPr>
              <a:spLocks noChangeShapeType="1"/>
            </p:cNvSpPr>
            <p:nvPr/>
          </p:nvSpPr>
          <p:spPr bwMode="auto">
            <a:xfrm>
              <a:off x="2189" y="3122"/>
              <a:ext cx="0" cy="11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0" name="Line 9"/>
            <p:cNvSpPr>
              <a:spLocks noChangeShapeType="1"/>
            </p:cNvSpPr>
            <p:nvPr/>
          </p:nvSpPr>
          <p:spPr bwMode="auto">
            <a:xfrm>
              <a:off x="2649" y="3122"/>
              <a:ext cx="0" cy="11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1" name="Line 10"/>
            <p:cNvSpPr>
              <a:spLocks noChangeShapeType="1"/>
            </p:cNvSpPr>
            <p:nvPr/>
          </p:nvSpPr>
          <p:spPr bwMode="auto">
            <a:xfrm>
              <a:off x="3743" y="3122"/>
              <a:ext cx="0" cy="11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2" name="Text Box 11"/>
            <p:cNvSpPr txBox="1">
              <a:spLocks noChangeArrowheads="1"/>
            </p:cNvSpPr>
            <p:nvPr/>
          </p:nvSpPr>
          <p:spPr bwMode="auto">
            <a:xfrm>
              <a:off x="1392"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400</a:t>
              </a:r>
            </a:p>
          </p:txBody>
        </p:sp>
        <p:sp>
          <p:nvSpPr>
            <p:cNvPr id="30733" name="Text Box 12"/>
            <p:cNvSpPr txBox="1">
              <a:spLocks noChangeArrowheads="1"/>
            </p:cNvSpPr>
            <p:nvPr/>
          </p:nvSpPr>
          <p:spPr bwMode="auto">
            <a:xfrm>
              <a:off x="1872"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460</a:t>
              </a:r>
            </a:p>
          </p:txBody>
        </p:sp>
        <p:sp>
          <p:nvSpPr>
            <p:cNvPr id="30734" name="Text Box 13"/>
            <p:cNvSpPr txBox="1">
              <a:spLocks noChangeArrowheads="1"/>
            </p:cNvSpPr>
            <p:nvPr/>
          </p:nvSpPr>
          <p:spPr bwMode="auto">
            <a:xfrm>
              <a:off x="2592"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530</a:t>
              </a:r>
            </a:p>
          </p:txBody>
        </p:sp>
        <p:sp>
          <p:nvSpPr>
            <p:cNvPr id="30735" name="Text Box 14"/>
            <p:cNvSpPr txBox="1">
              <a:spLocks noChangeArrowheads="1"/>
            </p:cNvSpPr>
            <p:nvPr/>
          </p:nvSpPr>
          <p:spPr bwMode="auto">
            <a:xfrm>
              <a:off x="3696"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650</a:t>
              </a:r>
            </a:p>
          </p:txBody>
        </p:sp>
        <p:sp>
          <p:nvSpPr>
            <p:cNvPr id="30736" name="Text Box 15"/>
            <p:cNvSpPr txBox="1">
              <a:spLocks noChangeArrowheads="1"/>
            </p:cNvSpPr>
            <p:nvPr/>
          </p:nvSpPr>
          <p:spPr bwMode="auto">
            <a:xfrm>
              <a:off x="3216"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600</a:t>
              </a:r>
            </a:p>
          </p:txBody>
        </p:sp>
        <p:sp>
          <p:nvSpPr>
            <p:cNvPr id="30737" name="Text Box 16"/>
            <p:cNvSpPr txBox="1">
              <a:spLocks noChangeArrowheads="1"/>
            </p:cNvSpPr>
            <p:nvPr/>
          </p:nvSpPr>
          <p:spPr bwMode="auto">
            <a:xfrm>
              <a:off x="4128"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700</a:t>
              </a:r>
            </a:p>
          </p:txBody>
        </p:sp>
        <p:sp>
          <p:nvSpPr>
            <p:cNvPr id="30738" name="Text Box 17"/>
            <p:cNvSpPr txBox="1">
              <a:spLocks noChangeArrowheads="1"/>
            </p:cNvSpPr>
            <p:nvPr/>
          </p:nvSpPr>
          <p:spPr bwMode="auto">
            <a:xfrm>
              <a:off x="2304"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500</a:t>
              </a:r>
            </a:p>
          </p:txBody>
        </p:sp>
        <p:sp>
          <p:nvSpPr>
            <p:cNvPr id="30739" name="Text Box 18"/>
            <p:cNvSpPr txBox="1">
              <a:spLocks noChangeArrowheads="1"/>
            </p:cNvSpPr>
            <p:nvPr/>
          </p:nvSpPr>
          <p:spPr bwMode="auto">
            <a:xfrm>
              <a:off x="2640" y="3408"/>
              <a:ext cx="110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400" b="1">
                  <a:latin typeface="Tahoma" panose="020B0604030504040204" pitchFamily="34" charset="0"/>
                </a:rPr>
                <a:t>Wavelength (nm)</a:t>
              </a:r>
              <a:endParaRPr lang="en-US" altLang="en-US" sz="1400">
                <a:latin typeface="Tahoma" panose="020B0604030504040204" pitchFamily="34" charset="0"/>
              </a:endParaRPr>
            </a:p>
          </p:txBody>
        </p:sp>
        <p:sp>
          <p:nvSpPr>
            <p:cNvPr id="30740" name="Text Box 19"/>
            <p:cNvSpPr txBox="1">
              <a:spLocks noChangeArrowheads="1"/>
            </p:cNvSpPr>
            <p:nvPr/>
          </p:nvSpPr>
          <p:spPr bwMode="auto">
            <a:xfrm rot="-5400000">
              <a:off x="687" y="2337"/>
              <a:ext cx="112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400" b="1">
                  <a:latin typeface="Tahoma" panose="020B0604030504040204" pitchFamily="34" charset="0"/>
                </a:rPr>
                <a:t>Relative response</a:t>
              </a:r>
              <a:endParaRPr lang="en-US" altLang="en-US" sz="1400">
                <a:latin typeface="Tahoma" panose="020B0604030504040204" pitchFamily="34" charset="0"/>
              </a:endParaRPr>
            </a:p>
          </p:txBody>
        </p:sp>
        <p:sp>
          <p:nvSpPr>
            <p:cNvPr id="30741" name="Line 20"/>
            <p:cNvSpPr>
              <a:spLocks noChangeShapeType="1"/>
            </p:cNvSpPr>
            <p:nvPr/>
          </p:nvSpPr>
          <p:spPr bwMode="auto">
            <a:xfrm flipV="1">
              <a:off x="1968" y="3360"/>
              <a:ext cx="0" cy="392"/>
            </a:xfrm>
            <a:prstGeom prst="line">
              <a:avLst/>
            </a:prstGeom>
            <a:noFill/>
            <a:ln w="12700">
              <a:solidFill>
                <a:srgbClr val="0707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2" name="Text Box 21"/>
            <p:cNvSpPr txBox="1">
              <a:spLocks noChangeArrowheads="1"/>
            </p:cNvSpPr>
            <p:nvPr/>
          </p:nvSpPr>
          <p:spPr bwMode="auto">
            <a:xfrm>
              <a:off x="1824" y="3744"/>
              <a:ext cx="184"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Blue</a:t>
              </a:r>
            </a:p>
          </p:txBody>
        </p:sp>
        <p:sp>
          <p:nvSpPr>
            <p:cNvPr id="30743" name="Line 22"/>
            <p:cNvSpPr>
              <a:spLocks noChangeShapeType="1"/>
            </p:cNvSpPr>
            <p:nvPr/>
          </p:nvSpPr>
          <p:spPr bwMode="auto">
            <a:xfrm flipV="1">
              <a:off x="2208" y="3360"/>
              <a:ext cx="0" cy="392"/>
            </a:xfrm>
            <a:prstGeom prst="line">
              <a:avLst/>
            </a:prstGeom>
            <a:noFill/>
            <a:ln w="12700">
              <a:solidFill>
                <a:srgbClr val="00FF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4" name="Text Box 23"/>
            <p:cNvSpPr txBox="1">
              <a:spLocks noChangeArrowheads="1"/>
            </p:cNvSpPr>
            <p:nvPr/>
          </p:nvSpPr>
          <p:spPr bwMode="auto">
            <a:xfrm>
              <a:off x="2160" y="3744"/>
              <a:ext cx="21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Cyan</a:t>
              </a:r>
            </a:p>
          </p:txBody>
        </p:sp>
        <p:sp>
          <p:nvSpPr>
            <p:cNvPr id="30745" name="Line 24"/>
            <p:cNvSpPr>
              <a:spLocks noChangeShapeType="1"/>
            </p:cNvSpPr>
            <p:nvPr/>
          </p:nvSpPr>
          <p:spPr bwMode="auto">
            <a:xfrm flipV="1">
              <a:off x="2640" y="3360"/>
              <a:ext cx="0" cy="384"/>
            </a:xfrm>
            <a:prstGeom prst="line">
              <a:avLst/>
            </a:prstGeom>
            <a:noFill/>
            <a:ln w="12700">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6" name="Text Box 25"/>
            <p:cNvSpPr txBox="1">
              <a:spLocks noChangeArrowheads="1"/>
            </p:cNvSpPr>
            <p:nvPr/>
          </p:nvSpPr>
          <p:spPr bwMode="auto">
            <a:xfrm>
              <a:off x="2592" y="3744"/>
              <a:ext cx="255"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Green</a:t>
              </a:r>
            </a:p>
          </p:txBody>
        </p:sp>
        <p:sp>
          <p:nvSpPr>
            <p:cNvPr id="30747" name="Line 26"/>
            <p:cNvSpPr>
              <a:spLocks noChangeShapeType="1"/>
            </p:cNvSpPr>
            <p:nvPr/>
          </p:nvSpPr>
          <p:spPr bwMode="auto">
            <a:xfrm flipV="1">
              <a:off x="3744" y="3360"/>
              <a:ext cx="0" cy="392"/>
            </a:xfrm>
            <a:prstGeom prst="line">
              <a:avLst/>
            </a:prstGeom>
            <a:noFill/>
            <a:ln w="12700">
              <a:solidFill>
                <a:srgbClr val="CC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8" name="Text Box 27"/>
            <p:cNvSpPr txBox="1">
              <a:spLocks noChangeArrowheads="1"/>
            </p:cNvSpPr>
            <p:nvPr/>
          </p:nvSpPr>
          <p:spPr bwMode="auto">
            <a:xfrm>
              <a:off x="3696" y="3744"/>
              <a:ext cx="164"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Red</a:t>
              </a:r>
            </a:p>
          </p:txBody>
        </p:sp>
        <p:sp>
          <p:nvSpPr>
            <p:cNvPr id="30749" name="Text Box 28"/>
            <p:cNvSpPr txBox="1">
              <a:spLocks noChangeArrowheads="1"/>
            </p:cNvSpPr>
            <p:nvPr/>
          </p:nvSpPr>
          <p:spPr bwMode="auto">
            <a:xfrm>
              <a:off x="2112"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490</a:t>
              </a:r>
            </a:p>
          </p:txBody>
        </p:sp>
        <p:sp>
          <p:nvSpPr>
            <p:cNvPr id="30750" name="Text Box 29"/>
            <p:cNvSpPr txBox="1">
              <a:spLocks noChangeArrowheads="1"/>
            </p:cNvSpPr>
            <p:nvPr/>
          </p:nvSpPr>
          <p:spPr bwMode="auto">
            <a:xfrm>
              <a:off x="2496" y="1728"/>
              <a:ext cx="9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Tahoma" panose="020B0604030504040204" pitchFamily="34" charset="0"/>
                </a:rPr>
                <a:t>M</a:t>
              </a:r>
              <a:endParaRPr lang="en-US" altLang="en-US" sz="1200">
                <a:latin typeface="Tahoma" panose="020B0604030504040204" pitchFamily="34" charset="0"/>
              </a:endParaRPr>
            </a:p>
          </p:txBody>
        </p:sp>
        <p:sp>
          <p:nvSpPr>
            <p:cNvPr id="30751" name="Text Box 30"/>
            <p:cNvSpPr txBox="1">
              <a:spLocks noChangeArrowheads="1"/>
            </p:cNvSpPr>
            <p:nvPr/>
          </p:nvSpPr>
          <p:spPr bwMode="auto">
            <a:xfrm>
              <a:off x="3024" y="1728"/>
              <a:ext cx="6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Tahoma" panose="020B0604030504040204" pitchFamily="34" charset="0"/>
                </a:rPr>
                <a:t>L</a:t>
              </a:r>
              <a:endParaRPr lang="en-US" altLang="en-US" sz="1200">
                <a:latin typeface="Tahoma" panose="020B0604030504040204" pitchFamily="34" charset="0"/>
              </a:endParaRPr>
            </a:p>
          </p:txBody>
        </p:sp>
        <p:sp>
          <p:nvSpPr>
            <p:cNvPr id="30752" name="Freeform 31"/>
            <p:cNvSpPr>
              <a:spLocks/>
            </p:cNvSpPr>
            <p:nvPr/>
          </p:nvSpPr>
          <p:spPr bwMode="auto">
            <a:xfrm>
              <a:off x="1440" y="1824"/>
              <a:ext cx="1037" cy="1346"/>
            </a:xfrm>
            <a:custGeom>
              <a:avLst/>
              <a:gdLst>
                <a:gd name="T0" fmla="*/ 0 w 864"/>
                <a:gd name="T1" fmla="*/ 11530 h 1120"/>
                <a:gd name="T2" fmla="*/ 1235 w 864"/>
                <a:gd name="T3" fmla="*/ 9027 h 1120"/>
                <a:gd name="T4" fmla="*/ 3094 w 864"/>
                <a:gd name="T5" fmla="*/ 214 h 1120"/>
                <a:gd name="T6" fmla="*/ 5571 w 864"/>
                <a:gd name="T7" fmla="*/ 10269 h 1120"/>
                <a:gd name="T8" fmla="*/ 8031 w 864"/>
                <a:gd name="T9" fmla="*/ 13426 h 1120"/>
                <a:gd name="T10" fmla="*/ 11123 w 864"/>
                <a:gd name="T11" fmla="*/ 14677 h 1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4" h="1120">
                  <a:moveTo>
                    <a:pt x="0" y="880"/>
                  </a:moveTo>
                  <a:cubicBezTo>
                    <a:pt x="28" y="856"/>
                    <a:pt x="56" y="832"/>
                    <a:pt x="96" y="688"/>
                  </a:cubicBezTo>
                  <a:cubicBezTo>
                    <a:pt x="136" y="544"/>
                    <a:pt x="184" y="0"/>
                    <a:pt x="240" y="16"/>
                  </a:cubicBezTo>
                  <a:cubicBezTo>
                    <a:pt x="296" y="32"/>
                    <a:pt x="368" y="616"/>
                    <a:pt x="432" y="784"/>
                  </a:cubicBezTo>
                  <a:cubicBezTo>
                    <a:pt x="496" y="952"/>
                    <a:pt x="552" y="968"/>
                    <a:pt x="624" y="1024"/>
                  </a:cubicBezTo>
                  <a:cubicBezTo>
                    <a:pt x="696" y="1080"/>
                    <a:pt x="780" y="1100"/>
                    <a:pt x="864" y="1120"/>
                  </a:cubicBezTo>
                </a:path>
              </a:pathLst>
            </a:custGeom>
            <a:noFill/>
            <a:ln w="19050" cap="rnd" cmpd="sng">
              <a:solidFill>
                <a:srgbClr val="0000CC"/>
              </a:solidFill>
              <a:prstDash val="sysDot"/>
              <a:round/>
              <a:headEnd type="none" w="sm" len="sm"/>
              <a:tailEnd type="none" w="sm" len="sm"/>
            </a:ln>
            <a:effectLst/>
            <a:extLst>
              <a:ext uri="{909E8E84-426E-40DD-AFC4-6F175D3DCCD1}">
                <a14:hiddenFill xmlns:a14="http://schemas.microsoft.com/office/drawing/2010/main">
                  <a:solidFill>
                    <a:srgbClr val="0000C8">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3" name="Freeform 32"/>
            <p:cNvSpPr>
              <a:spLocks/>
            </p:cNvSpPr>
            <p:nvPr/>
          </p:nvSpPr>
          <p:spPr bwMode="auto">
            <a:xfrm>
              <a:off x="1901" y="1776"/>
              <a:ext cx="2303" cy="1403"/>
            </a:xfrm>
            <a:custGeom>
              <a:avLst/>
              <a:gdLst>
                <a:gd name="T0" fmla="*/ 0 w 1920"/>
                <a:gd name="T1" fmla="*/ 214951526 h 560"/>
                <a:gd name="T2" fmla="*/ 1228 w 1920"/>
                <a:gd name="T3" fmla="*/ 196548445 h 560"/>
                <a:gd name="T4" fmla="*/ 4276 w 1920"/>
                <a:gd name="T5" fmla="*/ 178025482 h 560"/>
                <a:gd name="T6" fmla="*/ 6125 w 1920"/>
                <a:gd name="T7" fmla="*/ 104327436 h 560"/>
                <a:gd name="T8" fmla="*/ 7962 w 1920"/>
                <a:gd name="T9" fmla="*/ 49163796 h 560"/>
                <a:gd name="T10" fmla="*/ 11642 w 1920"/>
                <a:gd name="T11" fmla="*/ 12227065 h 560"/>
                <a:gd name="T12" fmla="*/ 17767 w 1920"/>
                <a:gd name="T13" fmla="*/ 122849924 h 560"/>
                <a:gd name="T14" fmla="*/ 20839 w 1920"/>
                <a:gd name="T15" fmla="*/ 178025482 h 560"/>
                <a:gd name="T16" fmla="*/ 24501 w 1920"/>
                <a:gd name="T17" fmla="*/ 214951526 h 5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0" h="560">
                  <a:moveTo>
                    <a:pt x="0" y="560"/>
                  </a:moveTo>
                  <a:cubicBezTo>
                    <a:pt x="20" y="544"/>
                    <a:pt x="40" y="528"/>
                    <a:pt x="96" y="512"/>
                  </a:cubicBezTo>
                  <a:cubicBezTo>
                    <a:pt x="152" y="496"/>
                    <a:pt x="272" y="504"/>
                    <a:pt x="336" y="464"/>
                  </a:cubicBezTo>
                  <a:cubicBezTo>
                    <a:pt x="400" y="424"/>
                    <a:pt x="432" y="328"/>
                    <a:pt x="480" y="272"/>
                  </a:cubicBezTo>
                  <a:cubicBezTo>
                    <a:pt x="528" y="216"/>
                    <a:pt x="552" y="168"/>
                    <a:pt x="624" y="128"/>
                  </a:cubicBezTo>
                  <a:cubicBezTo>
                    <a:pt x="696" y="88"/>
                    <a:pt x="784" y="0"/>
                    <a:pt x="912" y="32"/>
                  </a:cubicBezTo>
                  <a:cubicBezTo>
                    <a:pt x="1040" y="64"/>
                    <a:pt x="1272" y="248"/>
                    <a:pt x="1392" y="320"/>
                  </a:cubicBezTo>
                  <a:cubicBezTo>
                    <a:pt x="1512" y="392"/>
                    <a:pt x="1544" y="424"/>
                    <a:pt x="1632" y="464"/>
                  </a:cubicBezTo>
                  <a:cubicBezTo>
                    <a:pt x="1720" y="504"/>
                    <a:pt x="1820" y="532"/>
                    <a:pt x="1920" y="560"/>
                  </a:cubicBezTo>
                </a:path>
              </a:pathLst>
            </a:custGeom>
            <a:noFill/>
            <a:ln w="1905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rgbClr val="FF00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0754" name="Group 33"/>
            <p:cNvGrpSpPr>
              <a:grpSpLocks/>
            </p:cNvGrpSpPr>
            <p:nvPr/>
          </p:nvGrpSpPr>
          <p:grpSpPr bwMode="auto">
            <a:xfrm>
              <a:off x="1440" y="1728"/>
              <a:ext cx="3052" cy="1442"/>
              <a:chOff x="1632" y="2832"/>
              <a:chExt cx="2544" cy="1200"/>
            </a:xfrm>
          </p:grpSpPr>
          <p:sp>
            <p:nvSpPr>
              <p:cNvPr id="30756" name="Line 34"/>
              <p:cNvSpPr>
                <a:spLocks noChangeShapeType="1"/>
              </p:cNvSpPr>
              <p:nvPr/>
            </p:nvSpPr>
            <p:spPr bwMode="auto">
              <a:xfrm>
                <a:off x="2400" y="2832"/>
                <a:ext cx="0" cy="120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7" name="Line 35"/>
              <p:cNvSpPr>
                <a:spLocks noChangeShapeType="1"/>
              </p:cNvSpPr>
              <p:nvPr/>
            </p:nvSpPr>
            <p:spPr bwMode="auto">
              <a:xfrm>
                <a:off x="3168" y="2832"/>
                <a:ext cx="0" cy="120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8" name="Line 36"/>
              <p:cNvSpPr>
                <a:spLocks noChangeShapeType="1"/>
              </p:cNvSpPr>
              <p:nvPr/>
            </p:nvSpPr>
            <p:spPr bwMode="auto">
              <a:xfrm>
                <a:off x="1632" y="2832"/>
                <a:ext cx="0" cy="1200"/>
              </a:xfrm>
              <a:prstGeom prst="line">
                <a:avLst/>
              </a:prstGeom>
              <a:noFill/>
              <a:ln w="28575">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9" name="Line 37"/>
              <p:cNvSpPr>
                <a:spLocks noChangeShapeType="1"/>
              </p:cNvSpPr>
              <p:nvPr/>
            </p:nvSpPr>
            <p:spPr bwMode="auto">
              <a:xfrm>
                <a:off x="1632" y="4032"/>
                <a:ext cx="2544" cy="0"/>
              </a:xfrm>
              <a:prstGeom prst="line">
                <a:avLst/>
              </a:prstGeom>
              <a:noFill/>
              <a:ln w="28575">
                <a:solidFill>
                  <a:srgbClr val="00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0" name="Line 38"/>
              <p:cNvSpPr>
                <a:spLocks noChangeShapeType="1"/>
              </p:cNvSpPr>
              <p:nvPr/>
            </p:nvSpPr>
            <p:spPr bwMode="auto">
              <a:xfrm>
                <a:off x="3936" y="2832"/>
                <a:ext cx="0" cy="120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755" name="Text Box 39"/>
            <p:cNvSpPr txBox="1">
              <a:spLocks noChangeArrowheads="1"/>
            </p:cNvSpPr>
            <p:nvPr/>
          </p:nvSpPr>
          <p:spPr bwMode="auto">
            <a:xfrm>
              <a:off x="1776" y="1728"/>
              <a:ext cx="7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Tahoma" panose="020B0604030504040204" pitchFamily="34" charset="0"/>
                </a:rPr>
                <a:t>S</a:t>
              </a:r>
              <a:endParaRPr lang="en-US" altLang="en-US" sz="1200">
                <a:latin typeface="Tahoma" panose="020B0604030504040204" pitchFamily="34" charset="0"/>
              </a:endParaRPr>
            </a:p>
          </p:txBody>
        </p:sp>
      </p:grpSp>
    </p:spTree>
    <p:extLst>
      <p:ext uri="{BB962C8B-B14F-4D97-AF65-F5344CB8AC3E}">
        <p14:creationId xmlns:p14="http://schemas.microsoft.com/office/powerpoint/2010/main" val="157283324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Line 2"/>
          <p:cNvSpPr>
            <a:spLocks noChangeShapeType="1"/>
          </p:cNvSpPr>
          <p:nvPr/>
        </p:nvSpPr>
        <p:spPr bwMode="auto">
          <a:xfrm>
            <a:off x="1835150" y="2019300"/>
            <a:ext cx="4852988" cy="0"/>
          </a:xfrm>
          <a:prstGeom prst="line">
            <a:avLst/>
          </a:prstGeom>
          <a:noFill/>
          <a:ln w="127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2" name="Line 3"/>
          <p:cNvSpPr>
            <a:spLocks noChangeShapeType="1"/>
          </p:cNvSpPr>
          <p:nvPr/>
        </p:nvSpPr>
        <p:spPr bwMode="auto">
          <a:xfrm>
            <a:off x="1809750" y="2546350"/>
            <a:ext cx="4852988" cy="0"/>
          </a:xfrm>
          <a:prstGeom prst="line">
            <a:avLst/>
          </a:prstGeom>
          <a:noFill/>
          <a:ln w="127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3" name="Line 4"/>
          <p:cNvSpPr>
            <a:spLocks noChangeShapeType="1"/>
          </p:cNvSpPr>
          <p:nvPr/>
        </p:nvSpPr>
        <p:spPr bwMode="auto">
          <a:xfrm>
            <a:off x="1831975" y="2925763"/>
            <a:ext cx="4852988" cy="0"/>
          </a:xfrm>
          <a:prstGeom prst="line">
            <a:avLst/>
          </a:prstGeom>
          <a:noFill/>
          <a:ln w="127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4" name="Rectangle 5"/>
          <p:cNvSpPr>
            <a:spLocks noGrp="1" noChangeArrowheads="1"/>
          </p:cNvSpPr>
          <p:nvPr>
            <p:ph type="title"/>
          </p:nvPr>
        </p:nvSpPr>
        <p:spPr/>
        <p:txBody>
          <a:bodyPr>
            <a:normAutofit/>
          </a:bodyPr>
          <a:lstStyle/>
          <a:p>
            <a:pPr eaLnBrk="1" hangingPunct="1"/>
            <a:r>
              <a:rPr lang="en-US" altLang="en-US" smtClean="0"/>
              <a:t>Rods and Cones </a:t>
            </a:r>
          </a:p>
        </p:txBody>
      </p:sp>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17</a:t>
            </a:fld>
            <a:endParaRPr lang="en-US" altLang="en-US"/>
          </a:p>
        </p:txBody>
      </p:sp>
      <p:sp>
        <p:nvSpPr>
          <p:cNvPr id="32775" name="Rectangle 6"/>
          <p:cNvSpPr>
            <a:spLocks noGrp="1" noChangeArrowheads="1"/>
          </p:cNvSpPr>
          <p:nvPr>
            <p:ph type="body" sz="half" idx="4294967295"/>
          </p:nvPr>
        </p:nvSpPr>
        <p:spPr>
          <a:xfrm>
            <a:off x="762000" y="4546600"/>
            <a:ext cx="3516313" cy="1701800"/>
          </a:xfrm>
        </p:spPr>
        <p:txBody>
          <a:bodyPr/>
          <a:lstStyle/>
          <a:p>
            <a:pPr eaLnBrk="1" hangingPunct="1"/>
            <a:r>
              <a:rPr lang="en-US" altLang="en-US" sz="1600" smtClean="0"/>
              <a:t>Highly sensitive to low light level or </a:t>
            </a:r>
            <a:r>
              <a:rPr lang="en-US" altLang="en-US" sz="1600" i="1" smtClean="0"/>
              <a:t>scotopic</a:t>
            </a:r>
            <a:r>
              <a:rPr lang="en-US" altLang="en-US" sz="1600" smtClean="0"/>
              <a:t> conditions.</a:t>
            </a:r>
          </a:p>
          <a:p>
            <a:pPr eaLnBrk="1" hangingPunct="1"/>
            <a:r>
              <a:rPr lang="en-US" altLang="en-US" sz="1600" smtClean="0"/>
              <a:t>Black and white.</a:t>
            </a:r>
          </a:p>
          <a:p>
            <a:pPr eaLnBrk="1" hangingPunct="1"/>
            <a:r>
              <a:rPr lang="en-US" altLang="en-US" sz="1600" smtClean="0"/>
              <a:t>Dispersed in the periphery of the retina. </a:t>
            </a:r>
          </a:p>
        </p:txBody>
      </p:sp>
      <p:grpSp>
        <p:nvGrpSpPr>
          <p:cNvPr id="32776" name="Group 7"/>
          <p:cNvGrpSpPr>
            <a:grpSpLocks/>
          </p:cNvGrpSpPr>
          <p:nvPr/>
        </p:nvGrpSpPr>
        <p:grpSpPr bwMode="auto">
          <a:xfrm>
            <a:off x="1893888" y="1589088"/>
            <a:ext cx="355600" cy="2368550"/>
            <a:chOff x="1175" y="1001"/>
            <a:chExt cx="224" cy="1492"/>
          </a:xfrm>
        </p:grpSpPr>
        <p:sp>
          <p:nvSpPr>
            <p:cNvPr id="32804" name="Freeform 8"/>
            <p:cNvSpPr>
              <a:spLocks/>
            </p:cNvSpPr>
            <p:nvPr/>
          </p:nvSpPr>
          <p:spPr bwMode="auto">
            <a:xfrm>
              <a:off x="1175" y="1001"/>
              <a:ext cx="224" cy="1492"/>
            </a:xfrm>
            <a:custGeom>
              <a:avLst/>
              <a:gdLst>
                <a:gd name="T0" fmla="*/ 0 w 520"/>
                <a:gd name="T1" fmla="*/ 1 h 2856"/>
                <a:gd name="T2" fmla="*/ 0 w 520"/>
                <a:gd name="T3" fmla="*/ 1 h 2856"/>
                <a:gd name="T4" fmla="*/ 0 w 520"/>
                <a:gd name="T5" fmla="*/ 1 h 2856"/>
                <a:gd name="T6" fmla="*/ 0 w 520"/>
                <a:gd name="T7" fmla="*/ 1 h 2856"/>
                <a:gd name="T8" fmla="*/ 0 w 520"/>
                <a:gd name="T9" fmla="*/ 1 h 2856"/>
                <a:gd name="T10" fmla="*/ 0 w 520"/>
                <a:gd name="T11" fmla="*/ 1 h 2856"/>
                <a:gd name="T12" fmla="*/ 0 w 520"/>
                <a:gd name="T13" fmla="*/ 1 h 2856"/>
                <a:gd name="T14" fmla="*/ 0 w 520"/>
                <a:gd name="T15" fmla="*/ 1 h 2856"/>
                <a:gd name="T16" fmla="*/ 0 w 520"/>
                <a:gd name="T17" fmla="*/ 1 h 2856"/>
                <a:gd name="T18" fmla="*/ 0 w 520"/>
                <a:gd name="T19" fmla="*/ 1 h 2856"/>
                <a:gd name="T20" fmla="*/ 0 w 520"/>
                <a:gd name="T21" fmla="*/ 1 h 2856"/>
                <a:gd name="T22" fmla="*/ 0 w 520"/>
                <a:gd name="T23" fmla="*/ 1 h 2856"/>
                <a:gd name="T24" fmla="*/ 0 w 520"/>
                <a:gd name="T25" fmla="*/ 1 h 2856"/>
                <a:gd name="T26" fmla="*/ 0 w 520"/>
                <a:gd name="T27" fmla="*/ 1 h 2856"/>
                <a:gd name="T28" fmla="*/ 0 w 520"/>
                <a:gd name="T29" fmla="*/ 1 h 2856"/>
                <a:gd name="T30" fmla="*/ 0 w 520"/>
                <a:gd name="T31" fmla="*/ 1 h 2856"/>
                <a:gd name="T32" fmla="*/ 0 w 520"/>
                <a:gd name="T33" fmla="*/ 1 h 2856"/>
                <a:gd name="T34" fmla="*/ 0 w 520"/>
                <a:gd name="T35" fmla="*/ 0 h 2856"/>
                <a:gd name="T36" fmla="*/ 0 w 520"/>
                <a:gd name="T37" fmla="*/ 1 h 2856"/>
                <a:gd name="T38" fmla="*/ 0 w 520"/>
                <a:gd name="T39" fmla="*/ 0 h 2856"/>
                <a:gd name="T40" fmla="*/ 0 w 520"/>
                <a:gd name="T41" fmla="*/ 1 h 2856"/>
                <a:gd name="T42" fmla="*/ 0 w 520"/>
                <a:gd name="T43" fmla="*/ 1 h 2856"/>
                <a:gd name="T44" fmla="*/ 0 w 520"/>
                <a:gd name="T45" fmla="*/ 1 h 2856"/>
                <a:gd name="T46" fmla="*/ 0 w 520"/>
                <a:gd name="T47" fmla="*/ 1 h 2856"/>
                <a:gd name="T48" fmla="*/ 0 w 520"/>
                <a:gd name="T49" fmla="*/ 1 h 2856"/>
                <a:gd name="T50" fmla="*/ 0 w 520"/>
                <a:gd name="T51" fmla="*/ 1 h 2856"/>
                <a:gd name="T52" fmla="*/ 0 w 520"/>
                <a:gd name="T53" fmla="*/ 1 h 2856"/>
                <a:gd name="T54" fmla="*/ 0 w 520"/>
                <a:gd name="T55" fmla="*/ 1 h 2856"/>
                <a:gd name="T56" fmla="*/ 0 w 520"/>
                <a:gd name="T57" fmla="*/ 1 h 2856"/>
                <a:gd name="T58" fmla="*/ 0 w 520"/>
                <a:gd name="T59" fmla="*/ 1 h 2856"/>
                <a:gd name="T60" fmla="*/ 0 w 520"/>
                <a:gd name="T61" fmla="*/ 1 h 2856"/>
                <a:gd name="T62" fmla="*/ 0 w 520"/>
                <a:gd name="T63" fmla="*/ 1 h 28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0" h="2856">
                  <a:moveTo>
                    <a:pt x="104" y="2856"/>
                  </a:moveTo>
                  <a:lnTo>
                    <a:pt x="104" y="1592"/>
                  </a:lnTo>
                  <a:lnTo>
                    <a:pt x="352" y="1592"/>
                  </a:lnTo>
                  <a:lnTo>
                    <a:pt x="352" y="1528"/>
                  </a:lnTo>
                  <a:lnTo>
                    <a:pt x="104" y="1528"/>
                  </a:lnTo>
                  <a:lnTo>
                    <a:pt x="104" y="1176"/>
                  </a:lnTo>
                  <a:lnTo>
                    <a:pt x="56" y="1128"/>
                  </a:lnTo>
                  <a:lnTo>
                    <a:pt x="16" y="1056"/>
                  </a:lnTo>
                  <a:lnTo>
                    <a:pt x="0" y="928"/>
                  </a:lnTo>
                  <a:lnTo>
                    <a:pt x="8" y="824"/>
                  </a:lnTo>
                  <a:lnTo>
                    <a:pt x="48" y="720"/>
                  </a:lnTo>
                  <a:lnTo>
                    <a:pt x="120" y="640"/>
                  </a:lnTo>
                  <a:lnTo>
                    <a:pt x="192" y="608"/>
                  </a:lnTo>
                  <a:lnTo>
                    <a:pt x="192" y="192"/>
                  </a:lnTo>
                  <a:lnTo>
                    <a:pt x="152" y="104"/>
                  </a:lnTo>
                  <a:lnTo>
                    <a:pt x="128" y="8"/>
                  </a:lnTo>
                  <a:lnTo>
                    <a:pt x="184" y="8"/>
                  </a:lnTo>
                  <a:lnTo>
                    <a:pt x="248" y="0"/>
                  </a:lnTo>
                  <a:lnTo>
                    <a:pt x="288" y="24"/>
                  </a:lnTo>
                  <a:lnTo>
                    <a:pt x="368" y="0"/>
                  </a:lnTo>
                  <a:lnTo>
                    <a:pt x="296" y="176"/>
                  </a:lnTo>
                  <a:lnTo>
                    <a:pt x="296" y="608"/>
                  </a:lnTo>
                  <a:lnTo>
                    <a:pt x="360" y="640"/>
                  </a:lnTo>
                  <a:lnTo>
                    <a:pt x="408" y="656"/>
                  </a:lnTo>
                  <a:lnTo>
                    <a:pt x="488" y="784"/>
                  </a:lnTo>
                  <a:lnTo>
                    <a:pt x="520" y="928"/>
                  </a:lnTo>
                  <a:lnTo>
                    <a:pt x="504" y="1008"/>
                  </a:lnTo>
                  <a:lnTo>
                    <a:pt x="480" y="1088"/>
                  </a:lnTo>
                  <a:lnTo>
                    <a:pt x="440" y="1144"/>
                  </a:lnTo>
                  <a:lnTo>
                    <a:pt x="392" y="1192"/>
                  </a:lnTo>
                  <a:lnTo>
                    <a:pt x="392" y="2856"/>
                  </a:lnTo>
                  <a:lnTo>
                    <a:pt x="104" y="2856"/>
                  </a:lnTo>
                  <a:close/>
                </a:path>
              </a:pathLst>
            </a:custGeom>
            <a:solidFill>
              <a:srgbClr val="808080"/>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5" name="Line 9"/>
            <p:cNvSpPr>
              <a:spLocks noChangeShapeType="1"/>
            </p:cNvSpPr>
            <p:nvPr/>
          </p:nvSpPr>
          <p:spPr bwMode="auto">
            <a:xfrm>
              <a:off x="1231" y="1870"/>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6" name="Line 10"/>
            <p:cNvSpPr>
              <a:spLocks noChangeShapeType="1"/>
            </p:cNvSpPr>
            <p:nvPr/>
          </p:nvSpPr>
          <p:spPr bwMode="auto">
            <a:xfrm>
              <a:off x="1231" y="1915"/>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7" name="Line 11"/>
            <p:cNvSpPr>
              <a:spLocks noChangeShapeType="1"/>
            </p:cNvSpPr>
            <p:nvPr/>
          </p:nvSpPr>
          <p:spPr bwMode="auto">
            <a:xfrm>
              <a:off x="1231" y="1954"/>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8" name="Line 12"/>
            <p:cNvSpPr>
              <a:spLocks noChangeShapeType="1"/>
            </p:cNvSpPr>
            <p:nvPr/>
          </p:nvSpPr>
          <p:spPr bwMode="auto">
            <a:xfrm>
              <a:off x="1231" y="1994"/>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9" name="Line 13"/>
            <p:cNvSpPr>
              <a:spLocks noChangeShapeType="1"/>
            </p:cNvSpPr>
            <p:nvPr/>
          </p:nvSpPr>
          <p:spPr bwMode="auto">
            <a:xfrm>
              <a:off x="1231" y="2033"/>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0" name="Line 14"/>
            <p:cNvSpPr>
              <a:spLocks noChangeShapeType="1"/>
            </p:cNvSpPr>
            <p:nvPr/>
          </p:nvSpPr>
          <p:spPr bwMode="auto">
            <a:xfrm>
              <a:off x="1231" y="2078"/>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1" name="Line 15"/>
            <p:cNvSpPr>
              <a:spLocks noChangeShapeType="1"/>
            </p:cNvSpPr>
            <p:nvPr/>
          </p:nvSpPr>
          <p:spPr bwMode="auto">
            <a:xfrm>
              <a:off x="1231" y="2117"/>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2" name="Line 16"/>
            <p:cNvSpPr>
              <a:spLocks noChangeShapeType="1"/>
            </p:cNvSpPr>
            <p:nvPr/>
          </p:nvSpPr>
          <p:spPr bwMode="auto">
            <a:xfrm>
              <a:off x="1231" y="2156"/>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3" name="Line 17"/>
            <p:cNvSpPr>
              <a:spLocks noChangeShapeType="1"/>
            </p:cNvSpPr>
            <p:nvPr/>
          </p:nvSpPr>
          <p:spPr bwMode="auto">
            <a:xfrm>
              <a:off x="1231" y="2191"/>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4" name="Line 18"/>
            <p:cNvSpPr>
              <a:spLocks noChangeShapeType="1"/>
            </p:cNvSpPr>
            <p:nvPr/>
          </p:nvSpPr>
          <p:spPr bwMode="auto">
            <a:xfrm>
              <a:off x="1231" y="2235"/>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5" name="Line 19"/>
            <p:cNvSpPr>
              <a:spLocks noChangeShapeType="1"/>
            </p:cNvSpPr>
            <p:nvPr/>
          </p:nvSpPr>
          <p:spPr bwMode="auto">
            <a:xfrm>
              <a:off x="1231" y="2275"/>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6" name="Line 20"/>
            <p:cNvSpPr>
              <a:spLocks noChangeShapeType="1"/>
            </p:cNvSpPr>
            <p:nvPr/>
          </p:nvSpPr>
          <p:spPr bwMode="auto">
            <a:xfrm>
              <a:off x="1231" y="2314"/>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7" name="Line 21"/>
            <p:cNvSpPr>
              <a:spLocks noChangeShapeType="1"/>
            </p:cNvSpPr>
            <p:nvPr/>
          </p:nvSpPr>
          <p:spPr bwMode="auto">
            <a:xfrm>
              <a:off x="1231" y="2348"/>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8" name="Line 22"/>
            <p:cNvSpPr>
              <a:spLocks noChangeShapeType="1"/>
            </p:cNvSpPr>
            <p:nvPr/>
          </p:nvSpPr>
          <p:spPr bwMode="auto">
            <a:xfrm>
              <a:off x="1231" y="2393"/>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9" name="Line 23"/>
            <p:cNvSpPr>
              <a:spLocks noChangeShapeType="1"/>
            </p:cNvSpPr>
            <p:nvPr/>
          </p:nvSpPr>
          <p:spPr bwMode="auto">
            <a:xfrm>
              <a:off x="1231" y="2432"/>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0" name="Line 24"/>
            <p:cNvSpPr>
              <a:spLocks noChangeShapeType="1"/>
            </p:cNvSpPr>
            <p:nvPr/>
          </p:nvSpPr>
          <p:spPr bwMode="auto">
            <a:xfrm>
              <a:off x="1231" y="2471"/>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1" name="Oval 25"/>
            <p:cNvSpPr>
              <a:spLocks noChangeArrowheads="1"/>
            </p:cNvSpPr>
            <p:nvPr/>
          </p:nvSpPr>
          <p:spPr bwMode="auto">
            <a:xfrm>
              <a:off x="1240" y="1405"/>
              <a:ext cx="96" cy="145"/>
            </a:xfrm>
            <a:prstGeom prst="ellipse">
              <a:avLst/>
            </a:prstGeom>
            <a:solidFill>
              <a:srgbClr val="4D4D4D"/>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32777" name="Text Box 26"/>
          <p:cNvSpPr txBox="1">
            <a:spLocks noChangeArrowheads="1"/>
          </p:cNvSpPr>
          <p:nvPr/>
        </p:nvSpPr>
        <p:spPr bwMode="auto">
          <a:xfrm>
            <a:off x="3355975" y="1668463"/>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Synaptic endings</a:t>
            </a:r>
          </a:p>
        </p:txBody>
      </p:sp>
      <p:sp>
        <p:nvSpPr>
          <p:cNvPr id="32778" name="Text Box 27"/>
          <p:cNvSpPr txBox="1">
            <a:spLocks noChangeArrowheads="1"/>
          </p:cNvSpPr>
          <p:nvPr/>
        </p:nvSpPr>
        <p:spPr bwMode="auto">
          <a:xfrm>
            <a:off x="3582988" y="2092325"/>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Cell nucleus</a:t>
            </a:r>
          </a:p>
        </p:txBody>
      </p:sp>
      <p:sp>
        <p:nvSpPr>
          <p:cNvPr id="32779" name="Text Box 28"/>
          <p:cNvSpPr txBox="1">
            <a:spLocks noChangeArrowheads="1"/>
          </p:cNvSpPr>
          <p:nvPr/>
        </p:nvSpPr>
        <p:spPr bwMode="auto">
          <a:xfrm>
            <a:off x="3441700" y="2503488"/>
            <a:ext cx="157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Inner segments</a:t>
            </a:r>
          </a:p>
        </p:txBody>
      </p:sp>
      <p:sp>
        <p:nvSpPr>
          <p:cNvPr id="32780" name="Text Box 29"/>
          <p:cNvSpPr txBox="1">
            <a:spLocks noChangeArrowheads="1"/>
          </p:cNvSpPr>
          <p:nvPr/>
        </p:nvSpPr>
        <p:spPr bwMode="auto">
          <a:xfrm>
            <a:off x="3475038" y="3195638"/>
            <a:ext cx="1612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Outer segments</a:t>
            </a:r>
          </a:p>
        </p:txBody>
      </p:sp>
      <p:grpSp>
        <p:nvGrpSpPr>
          <p:cNvPr id="32781" name="Group 30"/>
          <p:cNvGrpSpPr>
            <a:grpSpLocks/>
          </p:cNvGrpSpPr>
          <p:nvPr/>
        </p:nvGrpSpPr>
        <p:grpSpPr bwMode="auto">
          <a:xfrm>
            <a:off x="6165850" y="1562100"/>
            <a:ext cx="403225" cy="2393950"/>
            <a:chOff x="3866" y="984"/>
            <a:chExt cx="254" cy="1508"/>
          </a:xfrm>
        </p:grpSpPr>
        <p:sp>
          <p:nvSpPr>
            <p:cNvPr id="32787" name="Freeform 31"/>
            <p:cNvSpPr>
              <a:spLocks/>
            </p:cNvSpPr>
            <p:nvPr/>
          </p:nvSpPr>
          <p:spPr bwMode="auto">
            <a:xfrm>
              <a:off x="3866" y="984"/>
              <a:ext cx="254" cy="1508"/>
            </a:xfrm>
            <a:custGeom>
              <a:avLst/>
              <a:gdLst>
                <a:gd name="T0" fmla="*/ 110 w 254"/>
                <a:gd name="T1" fmla="*/ 1508 h 1508"/>
                <a:gd name="T2" fmla="*/ 75 w 254"/>
                <a:gd name="T3" fmla="*/ 833 h 1508"/>
                <a:gd name="T4" fmla="*/ 182 w 254"/>
                <a:gd name="T5" fmla="*/ 833 h 1508"/>
                <a:gd name="T6" fmla="*/ 182 w 254"/>
                <a:gd name="T7" fmla="*/ 799 h 1508"/>
                <a:gd name="T8" fmla="*/ 75 w 254"/>
                <a:gd name="T9" fmla="*/ 799 h 1508"/>
                <a:gd name="T10" fmla="*/ 75 w 254"/>
                <a:gd name="T11" fmla="*/ 615 h 1508"/>
                <a:gd name="T12" fmla="*/ 54 w 254"/>
                <a:gd name="T13" fmla="*/ 590 h 1508"/>
                <a:gd name="T14" fmla="*/ 37 w 254"/>
                <a:gd name="T15" fmla="*/ 553 h 1508"/>
                <a:gd name="T16" fmla="*/ 30 w 254"/>
                <a:gd name="T17" fmla="*/ 486 h 1508"/>
                <a:gd name="T18" fmla="*/ 33 w 254"/>
                <a:gd name="T19" fmla="*/ 431 h 1508"/>
                <a:gd name="T20" fmla="*/ 51 w 254"/>
                <a:gd name="T21" fmla="*/ 377 h 1508"/>
                <a:gd name="T22" fmla="*/ 82 w 254"/>
                <a:gd name="T23" fmla="*/ 335 h 1508"/>
                <a:gd name="T24" fmla="*/ 113 w 254"/>
                <a:gd name="T25" fmla="*/ 319 h 1508"/>
                <a:gd name="T26" fmla="*/ 113 w 254"/>
                <a:gd name="T27" fmla="*/ 101 h 1508"/>
                <a:gd name="T28" fmla="*/ 95 w 254"/>
                <a:gd name="T29" fmla="*/ 55 h 1508"/>
                <a:gd name="T30" fmla="*/ 0 w 254"/>
                <a:gd name="T31" fmla="*/ 21 h 1508"/>
                <a:gd name="T32" fmla="*/ 109 w 254"/>
                <a:gd name="T33" fmla="*/ 5 h 1508"/>
                <a:gd name="T34" fmla="*/ 137 w 254"/>
                <a:gd name="T35" fmla="*/ 1 h 1508"/>
                <a:gd name="T36" fmla="*/ 154 w 254"/>
                <a:gd name="T37" fmla="*/ 14 h 1508"/>
                <a:gd name="T38" fmla="*/ 247 w 254"/>
                <a:gd name="T39" fmla="*/ 0 h 1508"/>
                <a:gd name="T40" fmla="*/ 158 w 254"/>
                <a:gd name="T41" fmla="*/ 93 h 1508"/>
                <a:gd name="T42" fmla="*/ 158 w 254"/>
                <a:gd name="T43" fmla="*/ 319 h 1508"/>
                <a:gd name="T44" fmla="*/ 185 w 254"/>
                <a:gd name="T45" fmla="*/ 335 h 1508"/>
                <a:gd name="T46" fmla="*/ 206 w 254"/>
                <a:gd name="T47" fmla="*/ 344 h 1508"/>
                <a:gd name="T48" fmla="*/ 240 w 254"/>
                <a:gd name="T49" fmla="*/ 411 h 1508"/>
                <a:gd name="T50" fmla="*/ 254 w 254"/>
                <a:gd name="T51" fmla="*/ 486 h 1508"/>
                <a:gd name="T52" fmla="*/ 247 w 254"/>
                <a:gd name="T53" fmla="*/ 528 h 1508"/>
                <a:gd name="T54" fmla="*/ 237 w 254"/>
                <a:gd name="T55" fmla="*/ 569 h 1508"/>
                <a:gd name="T56" fmla="*/ 220 w 254"/>
                <a:gd name="T57" fmla="*/ 599 h 1508"/>
                <a:gd name="T58" fmla="*/ 199 w 254"/>
                <a:gd name="T59" fmla="*/ 624 h 1508"/>
                <a:gd name="T60" fmla="*/ 154 w 254"/>
                <a:gd name="T61" fmla="*/ 1504 h 1508"/>
                <a:gd name="T62" fmla="*/ 110 w 254"/>
                <a:gd name="T63" fmla="*/ 1508 h 15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1508">
                  <a:moveTo>
                    <a:pt x="110" y="1508"/>
                  </a:moveTo>
                  <a:lnTo>
                    <a:pt x="75" y="833"/>
                  </a:lnTo>
                  <a:lnTo>
                    <a:pt x="182" y="833"/>
                  </a:lnTo>
                  <a:lnTo>
                    <a:pt x="182" y="799"/>
                  </a:lnTo>
                  <a:lnTo>
                    <a:pt x="75" y="799"/>
                  </a:lnTo>
                  <a:lnTo>
                    <a:pt x="75" y="615"/>
                  </a:lnTo>
                  <a:lnTo>
                    <a:pt x="54" y="590"/>
                  </a:lnTo>
                  <a:lnTo>
                    <a:pt x="37" y="553"/>
                  </a:lnTo>
                  <a:lnTo>
                    <a:pt x="30" y="486"/>
                  </a:lnTo>
                  <a:lnTo>
                    <a:pt x="33" y="431"/>
                  </a:lnTo>
                  <a:lnTo>
                    <a:pt x="51" y="377"/>
                  </a:lnTo>
                  <a:lnTo>
                    <a:pt x="82" y="335"/>
                  </a:lnTo>
                  <a:lnTo>
                    <a:pt x="113" y="319"/>
                  </a:lnTo>
                  <a:lnTo>
                    <a:pt x="113" y="101"/>
                  </a:lnTo>
                  <a:lnTo>
                    <a:pt x="95" y="55"/>
                  </a:lnTo>
                  <a:lnTo>
                    <a:pt x="0" y="21"/>
                  </a:lnTo>
                  <a:lnTo>
                    <a:pt x="109" y="5"/>
                  </a:lnTo>
                  <a:lnTo>
                    <a:pt x="137" y="1"/>
                  </a:lnTo>
                  <a:lnTo>
                    <a:pt x="154" y="14"/>
                  </a:lnTo>
                  <a:lnTo>
                    <a:pt x="247" y="0"/>
                  </a:lnTo>
                  <a:lnTo>
                    <a:pt x="158" y="93"/>
                  </a:lnTo>
                  <a:lnTo>
                    <a:pt x="158" y="319"/>
                  </a:lnTo>
                  <a:lnTo>
                    <a:pt x="185" y="335"/>
                  </a:lnTo>
                  <a:lnTo>
                    <a:pt x="206" y="344"/>
                  </a:lnTo>
                  <a:lnTo>
                    <a:pt x="240" y="411"/>
                  </a:lnTo>
                  <a:lnTo>
                    <a:pt x="254" y="486"/>
                  </a:lnTo>
                  <a:lnTo>
                    <a:pt x="247" y="528"/>
                  </a:lnTo>
                  <a:lnTo>
                    <a:pt x="237" y="569"/>
                  </a:lnTo>
                  <a:lnTo>
                    <a:pt x="220" y="599"/>
                  </a:lnTo>
                  <a:lnTo>
                    <a:pt x="199" y="624"/>
                  </a:lnTo>
                  <a:lnTo>
                    <a:pt x="154" y="1504"/>
                  </a:lnTo>
                  <a:lnTo>
                    <a:pt x="110" y="1508"/>
                  </a:lnTo>
                  <a:close/>
                </a:path>
              </a:pathLst>
            </a:custGeom>
            <a:solidFill>
              <a:srgbClr val="808080"/>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Line 32"/>
            <p:cNvSpPr>
              <a:spLocks noChangeShapeType="1"/>
            </p:cNvSpPr>
            <p:nvPr/>
          </p:nvSpPr>
          <p:spPr bwMode="auto">
            <a:xfrm>
              <a:off x="3952" y="1854"/>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9" name="Line 33"/>
            <p:cNvSpPr>
              <a:spLocks noChangeShapeType="1"/>
            </p:cNvSpPr>
            <p:nvPr/>
          </p:nvSpPr>
          <p:spPr bwMode="auto">
            <a:xfrm>
              <a:off x="3956" y="1899"/>
              <a:ext cx="85"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0" name="Line 34"/>
            <p:cNvSpPr>
              <a:spLocks noChangeShapeType="1"/>
            </p:cNvSpPr>
            <p:nvPr/>
          </p:nvSpPr>
          <p:spPr bwMode="auto">
            <a:xfrm>
              <a:off x="3960" y="1934"/>
              <a:ext cx="77" cy="4"/>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Line 35"/>
            <p:cNvSpPr>
              <a:spLocks noChangeShapeType="1"/>
            </p:cNvSpPr>
            <p:nvPr/>
          </p:nvSpPr>
          <p:spPr bwMode="auto">
            <a:xfrm>
              <a:off x="3964" y="1978"/>
              <a:ext cx="7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Line 36"/>
            <p:cNvSpPr>
              <a:spLocks noChangeShapeType="1"/>
            </p:cNvSpPr>
            <p:nvPr/>
          </p:nvSpPr>
          <p:spPr bwMode="auto">
            <a:xfrm>
              <a:off x="3968" y="2017"/>
              <a:ext cx="65"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Line 37"/>
            <p:cNvSpPr>
              <a:spLocks noChangeShapeType="1"/>
            </p:cNvSpPr>
            <p:nvPr/>
          </p:nvSpPr>
          <p:spPr bwMode="auto">
            <a:xfrm>
              <a:off x="3968" y="2062"/>
              <a:ext cx="65"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4" name="Line 38"/>
            <p:cNvSpPr>
              <a:spLocks noChangeShapeType="1"/>
            </p:cNvSpPr>
            <p:nvPr/>
          </p:nvSpPr>
          <p:spPr bwMode="auto">
            <a:xfrm>
              <a:off x="3972" y="2101"/>
              <a:ext cx="57"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5" name="Line 39"/>
            <p:cNvSpPr>
              <a:spLocks noChangeShapeType="1"/>
            </p:cNvSpPr>
            <p:nvPr/>
          </p:nvSpPr>
          <p:spPr bwMode="auto">
            <a:xfrm>
              <a:off x="3976" y="2136"/>
              <a:ext cx="53" cy="4"/>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6" name="Line 40"/>
            <p:cNvSpPr>
              <a:spLocks noChangeShapeType="1"/>
            </p:cNvSpPr>
            <p:nvPr/>
          </p:nvSpPr>
          <p:spPr bwMode="auto">
            <a:xfrm>
              <a:off x="3976" y="2175"/>
              <a:ext cx="49"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Line 41"/>
            <p:cNvSpPr>
              <a:spLocks noChangeShapeType="1"/>
            </p:cNvSpPr>
            <p:nvPr/>
          </p:nvSpPr>
          <p:spPr bwMode="auto">
            <a:xfrm>
              <a:off x="3980" y="2219"/>
              <a:ext cx="45"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8" name="Line 42"/>
            <p:cNvSpPr>
              <a:spLocks noChangeShapeType="1"/>
            </p:cNvSpPr>
            <p:nvPr/>
          </p:nvSpPr>
          <p:spPr bwMode="auto">
            <a:xfrm>
              <a:off x="3980" y="2259"/>
              <a:ext cx="37"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9" name="Line 43"/>
            <p:cNvSpPr>
              <a:spLocks noChangeShapeType="1"/>
            </p:cNvSpPr>
            <p:nvPr/>
          </p:nvSpPr>
          <p:spPr bwMode="auto">
            <a:xfrm>
              <a:off x="3980" y="2294"/>
              <a:ext cx="37" cy="4"/>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0" name="Line 44"/>
            <p:cNvSpPr>
              <a:spLocks noChangeShapeType="1"/>
            </p:cNvSpPr>
            <p:nvPr/>
          </p:nvSpPr>
          <p:spPr bwMode="auto">
            <a:xfrm>
              <a:off x="3988" y="2377"/>
              <a:ext cx="21"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1" name="Line 45"/>
            <p:cNvSpPr>
              <a:spLocks noChangeShapeType="1"/>
            </p:cNvSpPr>
            <p:nvPr/>
          </p:nvSpPr>
          <p:spPr bwMode="auto">
            <a:xfrm flipV="1">
              <a:off x="3988" y="2416"/>
              <a:ext cx="17" cy="2"/>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2" name="Line 46"/>
            <p:cNvSpPr>
              <a:spLocks noChangeShapeType="1"/>
            </p:cNvSpPr>
            <p:nvPr/>
          </p:nvSpPr>
          <p:spPr bwMode="auto">
            <a:xfrm>
              <a:off x="3990" y="2455"/>
              <a:ext cx="19"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3" name="Oval 47"/>
            <p:cNvSpPr>
              <a:spLocks noChangeArrowheads="1"/>
            </p:cNvSpPr>
            <p:nvPr/>
          </p:nvSpPr>
          <p:spPr bwMode="auto">
            <a:xfrm>
              <a:off x="3961" y="1389"/>
              <a:ext cx="96" cy="145"/>
            </a:xfrm>
            <a:prstGeom prst="ellipse">
              <a:avLst/>
            </a:prstGeom>
            <a:solidFill>
              <a:srgbClr val="4D4D4D"/>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32782" name="Line 48"/>
          <p:cNvSpPr>
            <a:spLocks noChangeShapeType="1"/>
          </p:cNvSpPr>
          <p:nvPr/>
        </p:nvSpPr>
        <p:spPr bwMode="auto">
          <a:xfrm flipV="1">
            <a:off x="6353175" y="3703638"/>
            <a:ext cx="46038" cy="3175"/>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3" name="Text Box 49"/>
          <p:cNvSpPr txBox="1">
            <a:spLocks noChangeArrowheads="1"/>
          </p:cNvSpPr>
          <p:nvPr/>
        </p:nvSpPr>
        <p:spPr bwMode="auto">
          <a:xfrm>
            <a:off x="1776413" y="4121150"/>
            <a:ext cx="636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2000" b="1">
                <a:latin typeface="Times" panose="02020603050405020304" pitchFamily="18" charset="0"/>
              </a:rPr>
              <a:t>Rod</a:t>
            </a:r>
          </a:p>
        </p:txBody>
      </p:sp>
      <p:sp>
        <p:nvSpPr>
          <p:cNvPr id="32784" name="Text Box 50"/>
          <p:cNvSpPr txBox="1">
            <a:spLocks noChangeArrowheads="1"/>
          </p:cNvSpPr>
          <p:nvPr/>
        </p:nvSpPr>
        <p:spPr bwMode="auto">
          <a:xfrm>
            <a:off x="5999163" y="4143375"/>
            <a:ext cx="749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2000" b="1">
                <a:latin typeface="Times" panose="02020603050405020304" pitchFamily="18" charset="0"/>
              </a:rPr>
              <a:t>Cone</a:t>
            </a:r>
          </a:p>
        </p:txBody>
      </p:sp>
      <p:sp>
        <p:nvSpPr>
          <p:cNvPr id="32785" name="Rectangle 51"/>
          <p:cNvSpPr>
            <a:spLocks noChangeArrowheads="1"/>
          </p:cNvSpPr>
          <p:nvPr/>
        </p:nvSpPr>
        <p:spPr bwMode="auto">
          <a:xfrm>
            <a:off x="4665663" y="4568825"/>
            <a:ext cx="3810000"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r>
              <a:rPr lang="en-US" altLang="en-US" sz="1600"/>
              <a:t>Sensitive to high light level or </a:t>
            </a:r>
            <a:r>
              <a:rPr lang="en-US" altLang="en-US" sz="1600" i="1"/>
              <a:t>photopic</a:t>
            </a:r>
            <a:r>
              <a:rPr lang="en-US" altLang="en-US" sz="1600"/>
              <a:t> conditions.</a:t>
            </a:r>
          </a:p>
          <a:p>
            <a:pPr eaLnBrk="1" hangingPunct="1"/>
            <a:r>
              <a:rPr lang="en-US" altLang="en-US" sz="1600"/>
              <a:t>Three types of cones responsible for color vision.</a:t>
            </a:r>
          </a:p>
          <a:p>
            <a:pPr eaLnBrk="1" hangingPunct="1"/>
            <a:r>
              <a:rPr lang="en-US" altLang="en-US" sz="1600"/>
              <a:t>Concentrated in the fovea. </a:t>
            </a:r>
          </a:p>
        </p:txBody>
      </p:sp>
      <p:pic>
        <p:nvPicPr>
          <p:cNvPr id="32786" name="Picture 53" descr="Eye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814" y="1803400"/>
            <a:ext cx="1570721"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61290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normAutofit/>
          </a:bodyPr>
          <a:lstStyle/>
          <a:p>
            <a:pPr eaLnBrk="1" hangingPunct="1"/>
            <a:r>
              <a:rPr lang="en-US" altLang="en-US" smtClean="0"/>
              <a:t>Distribution of Photoreceptors</a:t>
            </a:r>
          </a:p>
        </p:txBody>
      </p:sp>
      <p:sp>
        <p:nvSpPr>
          <p:cNvPr id="34820" name="Rectangle 3"/>
          <p:cNvSpPr>
            <a:spLocks noGrp="1" noChangeArrowheads="1"/>
          </p:cNvSpPr>
          <p:nvPr>
            <p:ph sz="half" idx="1"/>
          </p:nvPr>
        </p:nvSpPr>
        <p:spPr/>
        <p:txBody>
          <a:bodyPr/>
          <a:lstStyle/>
          <a:p>
            <a:pPr eaLnBrk="1" hangingPunct="1"/>
            <a:r>
              <a:rPr lang="en-US" altLang="en-US" sz="1800" dirty="0" smtClean="0"/>
              <a:t>Cones are concentrated in the fovea.</a:t>
            </a:r>
          </a:p>
          <a:p>
            <a:pPr eaLnBrk="1" hangingPunct="1"/>
            <a:r>
              <a:rPr lang="en-US" altLang="en-US" sz="1800" dirty="0" smtClean="0"/>
              <a:t>Rods predominate the periphery.</a:t>
            </a:r>
          </a:p>
          <a:p>
            <a:pPr eaLnBrk="1" hangingPunct="1"/>
            <a:r>
              <a:rPr lang="en-US" altLang="en-US" sz="1800" dirty="0" smtClean="0"/>
              <a:t>There is a blind spot where there are no photoreceptors, at the point where the nerves exit the eye (optic nerve).</a:t>
            </a:r>
          </a:p>
        </p:txBody>
      </p:sp>
      <p:pic>
        <p:nvPicPr>
          <p:cNvPr id="7" name="Content Placeholder 6"/>
          <p:cNvPicPr>
            <a:picLocks noGrp="1" noChangeAspect="1"/>
          </p:cNvPicPr>
          <p:nvPr>
            <p:ph sz="half" idx="2"/>
          </p:nvPr>
        </p:nvPicPr>
        <p:blipFill>
          <a:blip r:embed="rId3"/>
          <a:stretch>
            <a:fillRect/>
          </a:stretch>
        </p:blipFill>
        <p:spPr>
          <a:xfrm>
            <a:off x="4894263" y="2499027"/>
            <a:ext cx="3335337" cy="3155346"/>
          </a:xfrm>
          <a:prstGeom prst="rect">
            <a:avLst/>
          </a:prstGeom>
        </p:spPr>
      </p:pic>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18</a:t>
            </a:fld>
            <a:endParaRPr lang="en-US" altLang="en-US"/>
          </a:p>
        </p:txBody>
      </p:sp>
    </p:spTree>
    <p:extLst>
      <p:ext uri="{BB962C8B-B14F-4D97-AF65-F5344CB8AC3E}">
        <p14:creationId xmlns:p14="http://schemas.microsoft.com/office/powerpoint/2010/main" val="1774078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normAutofit/>
          </a:bodyPr>
          <a:lstStyle/>
          <a:p>
            <a:pPr eaLnBrk="1" hangingPunct="1"/>
            <a:r>
              <a:rPr lang="en-US" altLang="en-US" smtClean="0"/>
              <a:t>Adaptation: The Rod/Cone Break</a:t>
            </a:r>
          </a:p>
        </p:txBody>
      </p:sp>
      <p:sp>
        <p:nvSpPr>
          <p:cNvPr id="20484" name="Rectangle 3"/>
          <p:cNvSpPr>
            <a:spLocks noGrp="1" noChangeArrowheads="1"/>
          </p:cNvSpPr>
          <p:nvPr>
            <p:ph sz="half" idx="1"/>
          </p:nvPr>
        </p:nvSpPr>
        <p:spPr/>
        <p:txBody>
          <a:bodyPr>
            <a:normAutofit fontScale="85000" lnSpcReduction="10000"/>
          </a:bodyPr>
          <a:lstStyle/>
          <a:p>
            <a:pPr eaLnBrk="1" hangingPunct="1">
              <a:defRPr/>
            </a:pPr>
            <a:r>
              <a:rPr lang="en-US" altLang="en-US" sz="2000" dirty="0" smtClean="0"/>
              <a:t>Maximum sensitivity requires ~40 minutes, though a measurable change is still evident after 24 hours.</a:t>
            </a:r>
          </a:p>
          <a:p>
            <a:pPr eaLnBrk="1" hangingPunct="1">
              <a:defRPr/>
            </a:pPr>
            <a:r>
              <a:rPr lang="en-US" altLang="en-US" sz="2000" dirty="0" smtClean="0"/>
              <a:t>Sensitivity range </a:t>
            </a:r>
            <a:r>
              <a:rPr lang="en-US" altLang="en-US" dirty="0" smtClean="0"/>
              <a:t>is </a:t>
            </a:r>
            <a:r>
              <a:rPr lang="en-US" altLang="en-US" sz="2000" dirty="0" smtClean="0"/>
              <a:t>~100,000,000 : 1, (sunlight </a:t>
            </a:r>
            <a:r>
              <a:rPr lang="en-US" altLang="en-US" sz="2000" dirty="0" smtClean="0">
                <a:sym typeface="Wingdings" pitchFamily="2" charset="2"/>
              </a:rPr>
              <a:t> moonless night).</a:t>
            </a:r>
            <a:endParaRPr lang="en-US" altLang="en-US" sz="2000" dirty="0">
              <a:sym typeface="Wingdings" pitchFamily="2" charset="2"/>
            </a:endParaRPr>
          </a:p>
          <a:p>
            <a:pPr eaLnBrk="1" hangingPunct="1">
              <a:defRPr/>
            </a:pPr>
            <a:r>
              <a:rPr lang="en-US" altLang="en-US" sz="2000" dirty="0" smtClean="0"/>
              <a:t>Rods respond to single photons, but neural filters only transmit signal if several photons arrive within a 100 </a:t>
            </a:r>
            <a:r>
              <a:rPr lang="en-US" altLang="en-US" sz="2000" dirty="0" err="1" smtClean="0"/>
              <a:t>ms</a:t>
            </a:r>
            <a:r>
              <a:rPr lang="en-US" altLang="en-US" sz="2000" dirty="0" smtClean="0"/>
              <a:t> time interval.</a:t>
            </a:r>
          </a:p>
        </p:txBody>
      </p:sp>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19</a:t>
            </a:fld>
            <a:endParaRPr lang="en-US" altLang="en-US"/>
          </a:p>
        </p:txBody>
      </p:sp>
      <p:pic>
        <p:nvPicPr>
          <p:cNvPr id="6146" name="Picture 2" descr="Image result for adaptation rods con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620299"/>
            <a:ext cx="3335337" cy="291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784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smtClean="0"/>
              <a:t>Aims and Outline for this Lecture</a:t>
            </a:r>
          </a:p>
        </p:txBody>
      </p:sp>
      <p:sp>
        <p:nvSpPr>
          <p:cNvPr id="5124" name="Rectangle 3"/>
          <p:cNvSpPr>
            <a:spLocks noGrp="1" noChangeArrowheads="1"/>
          </p:cNvSpPr>
          <p:nvPr>
            <p:ph type="body" idx="1"/>
          </p:nvPr>
        </p:nvSpPr>
        <p:spPr/>
        <p:txBody>
          <a:bodyPr/>
          <a:lstStyle/>
          <a:p>
            <a:r>
              <a:rPr lang="en-US" altLang="en-US" smtClean="0"/>
              <a:t>review capabilities of eye</a:t>
            </a:r>
          </a:p>
          <a:p>
            <a:r>
              <a:rPr lang="en-US" altLang="en-US" smtClean="0"/>
              <a:t>describe wavelength regimes</a:t>
            </a:r>
          </a:p>
          <a:p>
            <a:endParaRPr lang="en-US" altLang="en-US" smtClean="0"/>
          </a:p>
          <a:p>
            <a:endParaRPr lang="en-US" altLang="en-US" smtClean="0"/>
          </a:p>
        </p:txBody>
      </p:sp>
    </p:spTree>
    <p:extLst>
      <p:ext uri="{BB962C8B-B14F-4D97-AF65-F5344CB8AC3E}">
        <p14:creationId xmlns:p14="http://schemas.microsoft.com/office/powerpoint/2010/main" val="206330838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specific wavelength regions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78170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altLang="en-US" smtClean="0"/>
              <a:t>Wavelength Regions</a:t>
            </a:r>
          </a:p>
        </p:txBody>
      </p:sp>
      <p:sp>
        <p:nvSpPr>
          <p:cNvPr id="38916" name="Rectangle 3"/>
          <p:cNvSpPr>
            <a:spLocks noGrp="1" noChangeArrowheads="1"/>
          </p:cNvSpPr>
          <p:nvPr>
            <p:ph sz="half" idx="1"/>
          </p:nvPr>
        </p:nvSpPr>
        <p:spPr/>
        <p:txBody>
          <a:bodyPr/>
          <a:lstStyle/>
          <a:p>
            <a:pPr eaLnBrk="1" hangingPunct="1">
              <a:spcBef>
                <a:spcPct val="5000"/>
              </a:spcBef>
            </a:pPr>
            <a:r>
              <a:rPr lang="en-US" altLang="en-US" dirty="0" smtClean="0"/>
              <a:t>The electromagnetic spectrum can be split up into regions that each have their own emission mechanisms, optics, instruments, detectors, and analysis techniques.</a:t>
            </a:r>
          </a:p>
          <a:p>
            <a:pPr eaLnBrk="1" hangingPunct="1">
              <a:spcBef>
                <a:spcPct val="5000"/>
              </a:spcBef>
            </a:pPr>
            <a:endParaRPr lang="en-US" altLang="en-US" dirty="0" smtClean="0"/>
          </a:p>
        </p:txBody>
      </p:sp>
      <p:pic>
        <p:nvPicPr>
          <p:cNvPr id="7" name="Picture 18" descr="AACHCLA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452653"/>
            <a:ext cx="3335337" cy="32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6452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altLang="en-US" smtClean="0"/>
              <a:t>Wavelength Regions: Sources</a:t>
            </a:r>
          </a:p>
        </p:txBody>
      </p:sp>
      <p:sp>
        <p:nvSpPr>
          <p:cNvPr id="4" name="Slide Number Placeholder 3"/>
          <p:cNvSpPr>
            <a:spLocks noGrp="1"/>
          </p:cNvSpPr>
          <p:nvPr>
            <p:ph type="sldNum" sz="quarter" idx="4294967295"/>
          </p:nvPr>
        </p:nvSpPr>
        <p:spPr>
          <a:xfrm>
            <a:off x="7947025" y="6453188"/>
            <a:ext cx="1196975" cy="404812"/>
          </a:xfrm>
        </p:spPr>
        <p:txBody>
          <a:bodyPr/>
          <a:lstStyle/>
          <a:p>
            <a:pPr>
              <a:defRPr/>
            </a:pPr>
            <a:fld id="{C9676609-C20E-478C-B1F1-3B056B7D92BA}" type="slidenum">
              <a:rPr lang="en-US" altLang="en-US" smtClean="0"/>
              <a:pPr>
                <a:defRPr/>
              </a:pPr>
              <a:t>22</a:t>
            </a:fld>
            <a:endParaRPr lang="en-US" altLang="en-US"/>
          </a:p>
        </p:txBody>
      </p:sp>
      <p:pic>
        <p:nvPicPr>
          <p:cNvPr id="9"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340" t="6975" r="12340" b="12206"/>
          <a:stretch>
            <a:fillRect/>
          </a:stretch>
        </p:blipFill>
        <p:spPr bwMode="auto">
          <a:xfrm>
            <a:off x="2270982" y="2286000"/>
            <a:ext cx="471633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22033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r>
              <a:rPr lang="en-US" altLang="en-US" smtClean="0"/>
              <a:t>Wavelength Regimes: the atmosphere</a:t>
            </a:r>
          </a:p>
        </p:txBody>
      </p:sp>
      <p:pic>
        <p:nvPicPr>
          <p:cNvPr id="4" name="Content Placeholder 3"/>
          <p:cNvPicPr>
            <a:picLocks noGrp="1" noChangeAspect="1"/>
          </p:cNvPicPr>
          <p:nvPr>
            <p:ph idx="1"/>
          </p:nvPr>
        </p:nvPicPr>
        <p:blipFill>
          <a:blip r:embed="rId2"/>
          <a:stretch>
            <a:fillRect/>
          </a:stretch>
        </p:blipFill>
        <p:spPr>
          <a:xfrm>
            <a:off x="1976662" y="2286000"/>
            <a:ext cx="5304975" cy="3581400"/>
          </a:xfrm>
          <a:prstGeom prst="rect">
            <a:avLst/>
          </a:prstGeom>
        </p:spPr>
      </p:pic>
    </p:spTree>
    <p:extLst>
      <p:ext uri="{BB962C8B-B14F-4D97-AF65-F5344CB8AC3E}">
        <p14:creationId xmlns:p14="http://schemas.microsoft.com/office/powerpoint/2010/main" val="16328691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mtClean="0"/>
              <a:t>Wavelength Regimes: the atmosphere</a:t>
            </a: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40776" y="2286000"/>
            <a:ext cx="337674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4597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5060" name="Object 4"/>
          <p:cNvGraphicFramePr>
            <a:graphicFrameLocks noChangeAspect="1"/>
          </p:cNvGraphicFramePr>
          <p:nvPr>
            <p:extLst>
              <p:ext uri="{D42A27DB-BD31-4B8C-83A1-F6EECF244321}">
                <p14:modId xmlns:p14="http://schemas.microsoft.com/office/powerpoint/2010/main" val="4007969803"/>
              </p:ext>
            </p:extLst>
          </p:nvPr>
        </p:nvGraphicFramePr>
        <p:xfrm>
          <a:off x="1312446" y="1299898"/>
          <a:ext cx="2012950" cy="931862"/>
        </p:xfrm>
        <a:graphic>
          <a:graphicData uri="http://schemas.openxmlformats.org/presentationml/2006/ole">
            <mc:AlternateContent xmlns:mc="http://schemas.openxmlformats.org/markup-compatibility/2006">
              <mc:Choice xmlns:v="urn:schemas-microsoft-com:vml" Requires="v">
                <p:oleObj spid="_x0000_s3104" name="Equation" r:id="rId3" imgW="850531" imgH="393529" progId="Equation.3">
                  <p:embed/>
                </p:oleObj>
              </mc:Choice>
              <mc:Fallback>
                <p:oleObj name="Equation" r:id="rId3" imgW="850531"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446" y="1299898"/>
                        <a:ext cx="2012950"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061" name="Object 5"/>
          <p:cNvGraphicFramePr>
            <a:graphicFrameLocks noChangeAspect="1"/>
          </p:cNvGraphicFramePr>
          <p:nvPr>
            <p:extLst>
              <p:ext uri="{D42A27DB-BD31-4B8C-83A1-F6EECF244321}">
                <p14:modId xmlns:p14="http://schemas.microsoft.com/office/powerpoint/2010/main" val="388042193"/>
              </p:ext>
            </p:extLst>
          </p:nvPr>
        </p:nvGraphicFramePr>
        <p:xfrm>
          <a:off x="4589046" y="1438010"/>
          <a:ext cx="3665538" cy="541338"/>
        </p:xfrm>
        <a:graphic>
          <a:graphicData uri="http://schemas.openxmlformats.org/presentationml/2006/ole">
            <mc:AlternateContent xmlns:mc="http://schemas.openxmlformats.org/markup-compatibility/2006">
              <mc:Choice xmlns:v="urn:schemas-microsoft-com:vml" Requires="v">
                <p:oleObj spid="_x0000_s3105" name="Equation" r:id="rId5" imgW="1549400" imgH="228600" progId="Equation.3">
                  <p:embed/>
                </p:oleObj>
              </mc:Choice>
              <mc:Fallback>
                <p:oleObj name="Equation" r:id="rId5" imgW="1549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9046" y="1438010"/>
                        <a:ext cx="3665538" cy="54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8" name="Rectangle 13"/>
          <p:cNvSpPr>
            <a:spLocks noGrp="1" noChangeArrowheads="1"/>
          </p:cNvSpPr>
          <p:nvPr>
            <p:ph type="title"/>
          </p:nvPr>
        </p:nvSpPr>
        <p:spPr/>
        <p:txBody>
          <a:bodyPr/>
          <a:lstStyle/>
          <a:p>
            <a:pPr eaLnBrk="1" hangingPunct="1"/>
            <a:r>
              <a:rPr lang="en-US" altLang="en-US" dirty="0" smtClean="0"/>
              <a:t>Some Useful Relations</a:t>
            </a:r>
          </a:p>
        </p:txBody>
      </p:sp>
      <p:sp>
        <p:nvSpPr>
          <p:cNvPr id="5" name="Content Placeholder 4"/>
          <p:cNvSpPr>
            <a:spLocks noGrp="1"/>
          </p:cNvSpPr>
          <p:nvPr>
            <p:ph sz="half" idx="1"/>
          </p:nvPr>
        </p:nvSpPr>
        <p:spPr/>
        <p:txBody>
          <a:bodyPr>
            <a:normAutofit fontScale="70000" lnSpcReduction="20000"/>
          </a:bodyPr>
          <a:lstStyle/>
          <a:p>
            <a:r>
              <a:rPr lang="en-US" altLang="en-US" dirty="0">
                <a:latin typeface="Times" panose="02020603050405020304" pitchFamily="18" charset="0"/>
              </a:rPr>
              <a:t>1 eV = 1.6x10</a:t>
            </a:r>
            <a:r>
              <a:rPr lang="en-US" altLang="en-US" baseline="30000" dirty="0">
                <a:latin typeface="Times" panose="02020603050405020304" pitchFamily="18" charset="0"/>
              </a:rPr>
              <a:t>-19</a:t>
            </a:r>
            <a:r>
              <a:rPr lang="en-US" altLang="en-US" dirty="0">
                <a:latin typeface="Times" panose="02020603050405020304" pitchFamily="18" charset="0"/>
              </a:rPr>
              <a:t> </a:t>
            </a:r>
            <a:r>
              <a:rPr lang="en-US" altLang="en-US" dirty="0" smtClean="0">
                <a:latin typeface="Times" panose="02020603050405020304" pitchFamily="18" charset="0"/>
              </a:rPr>
              <a:t>J</a:t>
            </a:r>
          </a:p>
          <a:p>
            <a:r>
              <a:rPr lang="en-US" altLang="en-US" dirty="0">
                <a:latin typeface="Times" panose="02020603050405020304" pitchFamily="18" charset="0"/>
              </a:rPr>
              <a:t>c = 3x10</a:t>
            </a:r>
            <a:r>
              <a:rPr lang="en-US" altLang="en-US" baseline="30000" dirty="0">
                <a:latin typeface="Times" panose="02020603050405020304" pitchFamily="18" charset="0"/>
              </a:rPr>
              <a:t>8</a:t>
            </a:r>
            <a:r>
              <a:rPr lang="en-US" altLang="en-US" dirty="0">
                <a:latin typeface="Times" panose="02020603050405020304" pitchFamily="18" charset="0"/>
              </a:rPr>
              <a:t> </a:t>
            </a:r>
            <a:r>
              <a:rPr lang="en-US" altLang="en-US" dirty="0" smtClean="0">
                <a:latin typeface="Times" panose="02020603050405020304" pitchFamily="18" charset="0"/>
              </a:rPr>
              <a:t>m/s</a:t>
            </a:r>
          </a:p>
          <a:p>
            <a:r>
              <a:rPr lang="en-US" altLang="en-US" dirty="0">
                <a:latin typeface="Times" panose="02020603050405020304" pitchFamily="18" charset="0"/>
              </a:rPr>
              <a:t>1 Angstrom = 10</a:t>
            </a:r>
            <a:r>
              <a:rPr lang="en-US" altLang="en-US" baseline="30000" dirty="0">
                <a:latin typeface="Times" panose="02020603050405020304" pitchFamily="18" charset="0"/>
              </a:rPr>
              <a:t>-10</a:t>
            </a:r>
            <a:r>
              <a:rPr lang="en-US" altLang="en-US" dirty="0">
                <a:latin typeface="Times" panose="02020603050405020304" pitchFamily="18" charset="0"/>
              </a:rPr>
              <a:t> </a:t>
            </a:r>
            <a:r>
              <a:rPr lang="en-US" altLang="en-US" dirty="0" smtClean="0">
                <a:latin typeface="Times" panose="02020603050405020304" pitchFamily="18" charset="0"/>
              </a:rPr>
              <a:t>m</a:t>
            </a:r>
          </a:p>
          <a:p>
            <a:r>
              <a:rPr lang="en-US" altLang="en-US" dirty="0" smtClean="0"/>
              <a:t>Energy of a photon is conserved as it moves to/from various media. This is because energy is related to the number of oscillations per second (frequency). Wavelength, on the other hand, does vary because the speed of light varies with media type.</a:t>
            </a:r>
          </a:p>
          <a:p>
            <a:r>
              <a:rPr lang="en-US" altLang="en-US" dirty="0" smtClean="0"/>
              <a:t>Speed </a:t>
            </a:r>
            <a:r>
              <a:rPr lang="en-US" altLang="en-US" dirty="0"/>
              <a:t>of light in matter</a:t>
            </a:r>
            <a:r>
              <a:rPr lang="en-US" altLang="en-US" dirty="0" smtClean="0"/>
              <a:t>:</a:t>
            </a:r>
          </a:p>
          <a:p>
            <a:pPr>
              <a:spcBef>
                <a:spcPct val="0"/>
              </a:spcBef>
              <a:buFontTx/>
              <a:buNone/>
            </a:pPr>
            <a:r>
              <a:rPr lang="en-US" altLang="en-US" dirty="0">
                <a:latin typeface="Times" panose="02020603050405020304" pitchFamily="18" charset="0"/>
              </a:rPr>
              <a:t>c</a:t>
            </a:r>
            <a:r>
              <a:rPr lang="en-US" altLang="en-US" baseline="-25000" dirty="0">
                <a:latin typeface="Times" panose="02020603050405020304" pitchFamily="18" charset="0"/>
              </a:rPr>
              <a:t>m</a:t>
            </a:r>
            <a:r>
              <a:rPr lang="en-US" altLang="en-US" dirty="0">
                <a:latin typeface="Times" panose="02020603050405020304" pitchFamily="18" charset="0"/>
              </a:rPr>
              <a:t> = </a:t>
            </a:r>
            <a:r>
              <a:rPr lang="en-US" altLang="en-US" dirty="0"/>
              <a:t>c/n, where</a:t>
            </a:r>
          </a:p>
          <a:p>
            <a:pPr>
              <a:spcBef>
                <a:spcPct val="0"/>
              </a:spcBef>
              <a:buFontTx/>
              <a:buNone/>
            </a:pPr>
            <a:r>
              <a:rPr lang="en-US" altLang="en-US" dirty="0"/>
              <a:t>n is refractive </a:t>
            </a:r>
            <a:r>
              <a:rPr lang="en-US" altLang="en-US" dirty="0" smtClean="0"/>
              <a:t>index</a:t>
            </a:r>
          </a:p>
          <a:p>
            <a:pPr>
              <a:spcBef>
                <a:spcPct val="0"/>
              </a:spcBef>
              <a:buNone/>
            </a:pPr>
            <a:r>
              <a:rPr lang="en-US" altLang="en-US" dirty="0"/>
              <a:t>Note: n is a function of</a:t>
            </a:r>
            <a:r>
              <a:rPr lang="en-US" altLang="en-US" dirty="0">
                <a:latin typeface="Arial" panose="020B0604020202020204" pitchFamily="34" charset="0"/>
              </a:rPr>
              <a:t> </a:t>
            </a:r>
            <a:r>
              <a:rPr lang="en-US" altLang="en-US" dirty="0">
                <a:latin typeface="Arial" panose="020B0604020202020204" pitchFamily="34" charset="0"/>
                <a:sym typeface="Symbol" panose="05050102010706020507" pitchFamily="18" charset="2"/>
              </a:rPr>
              <a:t></a:t>
            </a:r>
          </a:p>
          <a:p>
            <a:pPr>
              <a:spcBef>
                <a:spcPct val="0"/>
              </a:spcBef>
              <a:buFontTx/>
              <a:buNone/>
            </a:pPr>
            <a:endParaRPr lang="en-US" altLang="en-US" dirty="0">
              <a:latin typeface="Times" panose="02020603050405020304" pitchFamily="18" charset="0"/>
            </a:endParaRPr>
          </a:p>
          <a:p>
            <a:endParaRPr lang="en-US" altLang="en-US" dirty="0">
              <a:latin typeface="Arial" panose="020B0604020202020204" pitchFamily="34" charset="0"/>
            </a:endParaRP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pPr>
              <a:defRPr/>
            </a:pPr>
            <a:fld id="{C9676609-C20E-478C-B1F1-3B056B7D92BA}" type="slidenum">
              <a:rPr lang="en-US" altLang="en-US" smtClean="0"/>
              <a:pPr>
                <a:defRPr/>
              </a:pPr>
              <a:t>25</a:t>
            </a:fld>
            <a:endParaRPr lang="en-US" altLang="en-US"/>
          </a:p>
        </p:txBody>
      </p:sp>
      <p:pic>
        <p:nvPicPr>
          <p:cNvPr id="18" name="Picture 2" descr="emspectrum"/>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4894263" y="2548004"/>
            <a:ext cx="3335337" cy="30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31945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r>
              <a:rPr lang="en-US" altLang="en-US" smtClean="0"/>
              <a:t>Wavelength Regimes: radio</a:t>
            </a:r>
          </a:p>
        </p:txBody>
      </p:sp>
      <p:sp>
        <p:nvSpPr>
          <p:cNvPr id="46084" name="Rectangle 3"/>
          <p:cNvSpPr>
            <a:spLocks noGrp="1" noChangeArrowheads="1"/>
          </p:cNvSpPr>
          <p:nvPr>
            <p:ph sz="half" idx="1"/>
          </p:nvPr>
        </p:nvSpPr>
        <p:spPr/>
        <p:txBody>
          <a:bodyPr>
            <a:normAutofit fontScale="70000" lnSpcReduction="20000"/>
          </a:bodyPr>
          <a:lstStyle/>
          <a:p>
            <a:r>
              <a:rPr lang="en-US" altLang="en-US" dirty="0" smtClean="0"/>
              <a:t>Radio (&gt;1 cm)</a:t>
            </a:r>
          </a:p>
          <a:p>
            <a:r>
              <a:rPr lang="en-US" altLang="en-US" dirty="0" smtClean="0"/>
              <a:t>visible from Earth</a:t>
            </a:r>
          </a:p>
          <a:p>
            <a:r>
              <a:rPr lang="en-US" altLang="en-US" dirty="0" smtClean="0"/>
              <a:t>first astronomical observations from non-optical wavelengths (Karl </a:t>
            </a:r>
            <a:r>
              <a:rPr lang="en-US" altLang="en-US" dirty="0" err="1" smtClean="0"/>
              <a:t>Jansky</a:t>
            </a:r>
            <a:r>
              <a:rPr lang="en-US" altLang="en-US" dirty="0" smtClean="0"/>
              <a:t> antenna)</a:t>
            </a:r>
          </a:p>
          <a:p>
            <a:r>
              <a:rPr lang="en-US" altLang="en-US" dirty="0" smtClean="0"/>
              <a:t>used in discovery of massive (“radio”) galaxies and Galactic center</a:t>
            </a:r>
          </a:p>
          <a:p>
            <a:pPr lvl="1"/>
            <a:r>
              <a:rPr lang="en-US" altLang="en-US" dirty="0" err="1" smtClean="0"/>
              <a:t>Jansky</a:t>
            </a:r>
            <a:r>
              <a:rPr lang="en-US" altLang="en-US" dirty="0" smtClean="0"/>
              <a:t> saw nearby thunderstorms, distant thunderstorms, and a weaker signal.</a:t>
            </a:r>
          </a:p>
          <a:p>
            <a:pPr lvl="1"/>
            <a:r>
              <a:rPr lang="en-US" altLang="en-US" dirty="0" smtClean="0"/>
              <a:t>Weak signal repeated every 23h56m -&gt; Galactic center.</a:t>
            </a:r>
          </a:p>
          <a:p>
            <a:r>
              <a:rPr lang="en-US" altLang="en-US" dirty="0" smtClean="0"/>
              <a:t>unite of flux measurement is the </a:t>
            </a:r>
            <a:r>
              <a:rPr lang="en-US" altLang="en-US" dirty="0" err="1" smtClean="0"/>
              <a:t>Jansky</a:t>
            </a:r>
            <a:r>
              <a:rPr lang="en-US" altLang="en-US" dirty="0" smtClean="0"/>
              <a:t>: 10</a:t>
            </a:r>
            <a:r>
              <a:rPr lang="en-US" altLang="en-US" baseline="30000" dirty="0" smtClean="0"/>
              <a:t>-26</a:t>
            </a:r>
            <a:r>
              <a:rPr lang="en-US" altLang="en-US" dirty="0" smtClean="0"/>
              <a:t> W / m</a:t>
            </a:r>
            <a:r>
              <a:rPr lang="en-US" altLang="en-US" baseline="30000" dirty="0" smtClean="0"/>
              <a:t>2</a:t>
            </a:r>
            <a:r>
              <a:rPr lang="en-US" altLang="en-US" dirty="0" smtClean="0"/>
              <a:t> / Hz</a:t>
            </a:r>
          </a:p>
        </p:txBody>
      </p:sp>
      <p:pic>
        <p:nvPicPr>
          <p:cNvPr id="10" name="Picture 6" descr="jansky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853457" y="2286000"/>
            <a:ext cx="1418536" cy="1828800"/>
          </a:xfrm>
        </p:spPr>
      </p:pic>
      <p:pic>
        <p:nvPicPr>
          <p:cNvPr id="11" name="Picture 4" descr="jansky1"/>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a:stretch>
            <a:fillRect/>
          </a:stretch>
        </p:blipFill>
        <p:spPr>
          <a:xfrm>
            <a:off x="5324129" y="4114800"/>
            <a:ext cx="2477192" cy="1828800"/>
          </a:xfrm>
        </p:spPr>
      </p:pic>
      <p:sp>
        <p:nvSpPr>
          <p:cNvPr id="46086" name="Rectangle 5"/>
          <p:cNvSpPr>
            <a:spLocks noChangeArrowheads="1"/>
          </p:cNvSpPr>
          <p:nvPr/>
        </p:nvSpPr>
        <p:spPr bwMode="auto">
          <a:xfrm>
            <a:off x="5562600" y="6203950"/>
            <a:ext cx="2706510" cy="28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600" dirty="0" smtClean="0">
                <a:latin typeface="Tahoma" panose="020B0604030504040204" pitchFamily="34" charset="0"/>
              </a:rPr>
              <a:t>Karl </a:t>
            </a:r>
            <a:r>
              <a:rPr lang="en-US" altLang="en-US" sz="1600" dirty="0" err="1" smtClean="0">
                <a:latin typeface="Tahoma" panose="020B0604030504040204" pitchFamily="34" charset="0"/>
              </a:rPr>
              <a:t>Jansky</a:t>
            </a:r>
            <a:r>
              <a:rPr lang="en-US" altLang="en-US" sz="1600" dirty="0" smtClean="0">
                <a:latin typeface="Tahoma" panose="020B0604030504040204" pitchFamily="34" charset="0"/>
              </a:rPr>
              <a:t> </a:t>
            </a:r>
            <a:r>
              <a:rPr lang="en-US" altLang="en-US" sz="1600" dirty="0">
                <a:latin typeface="Tahoma" panose="020B0604030504040204" pitchFamily="34" charset="0"/>
              </a:rPr>
              <a:t>and his antenna</a:t>
            </a:r>
          </a:p>
        </p:txBody>
      </p:sp>
    </p:spTree>
    <p:extLst>
      <p:ext uri="{BB962C8B-B14F-4D97-AF65-F5344CB8AC3E}">
        <p14:creationId xmlns:p14="http://schemas.microsoft.com/office/powerpoint/2010/main" val="2609915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08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08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p:bldP spid="4608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en-US" altLang="en-US" smtClean="0"/>
              <a:t>Wavelength Regimes: radio telescopes</a:t>
            </a:r>
          </a:p>
        </p:txBody>
      </p:sp>
      <p:sp>
        <p:nvSpPr>
          <p:cNvPr id="4" name="Slide Number Placeholder 3"/>
          <p:cNvSpPr>
            <a:spLocks noGrp="1"/>
          </p:cNvSpPr>
          <p:nvPr>
            <p:ph type="sldNum" sz="quarter" idx="4294967295"/>
          </p:nvPr>
        </p:nvSpPr>
        <p:spPr>
          <a:xfrm>
            <a:off x="7947025" y="6453188"/>
            <a:ext cx="1196975" cy="404812"/>
          </a:xfrm>
        </p:spPr>
        <p:txBody>
          <a:bodyPr/>
          <a:lstStyle/>
          <a:p>
            <a:pPr>
              <a:defRPr/>
            </a:pPr>
            <a:fld id="{C9676609-C20E-478C-B1F1-3B056B7D92BA}" type="slidenum">
              <a:rPr lang="en-US" altLang="en-US" smtClean="0"/>
              <a:pPr>
                <a:defRPr/>
              </a:pPr>
              <a:t>27</a:t>
            </a:fld>
            <a:endParaRPr lang="en-US" altLang="en-US"/>
          </a:p>
        </p:txBody>
      </p:sp>
      <p:pic>
        <p:nvPicPr>
          <p:cNvPr id="9" name="Content Placeholder 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98816" y="2286000"/>
            <a:ext cx="506066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15743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r>
              <a:rPr lang="en-US" altLang="en-US" smtClean="0"/>
              <a:t>Wavelength Regimes: radio observations</a:t>
            </a:r>
          </a:p>
        </p:txBody>
      </p:sp>
      <p:sp>
        <p:nvSpPr>
          <p:cNvPr id="50183" name="Rectangle 6"/>
          <p:cNvSpPr>
            <a:spLocks noGrp="1" noChangeArrowheads="1"/>
          </p:cNvSpPr>
          <p:nvPr>
            <p:ph type="body" idx="1"/>
          </p:nvPr>
        </p:nvSpPr>
        <p:spPr/>
        <p:txBody>
          <a:bodyPr/>
          <a:lstStyle/>
          <a:p>
            <a:r>
              <a:rPr lang="en-US" altLang="en-US" smtClean="0"/>
              <a:t>Galaxy and Galactic center in radio continuum light</a:t>
            </a:r>
          </a:p>
        </p:txBody>
      </p:sp>
      <p:pic>
        <p:nvPicPr>
          <p:cNvPr id="50180" name="Picture 3" descr="gcradioarc_vla_b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176" y="3886199"/>
            <a:ext cx="198834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mwmw_8x10"/>
          <p:cNvPicPr>
            <a:picLocks noChangeAspect="1" noChangeArrowheads="1"/>
          </p:cNvPicPr>
          <p:nvPr/>
        </p:nvPicPr>
        <p:blipFill>
          <a:blip r:embed="rId4" cstate="print">
            <a:extLst>
              <a:ext uri="{28A0092B-C50C-407E-A947-70E740481C1C}">
                <a14:useLocalDpi xmlns:a14="http://schemas.microsoft.com/office/drawing/2010/main" val="0"/>
              </a:ext>
            </a:extLst>
          </a:blip>
          <a:srcRect b="89122"/>
          <a:stretch>
            <a:fillRect/>
          </a:stretch>
        </p:blipFill>
        <p:spPr bwMode="auto">
          <a:xfrm>
            <a:off x="1143000" y="2819400"/>
            <a:ext cx="5911450" cy="4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5"/>
          <p:cNvSpPr>
            <a:spLocks noChangeShapeType="1"/>
          </p:cNvSpPr>
          <p:nvPr/>
        </p:nvSpPr>
        <p:spPr bwMode="auto">
          <a:xfrm flipH="1" flipV="1">
            <a:off x="4038599" y="3048000"/>
            <a:ext cx="1888331" cy="1200744"/>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5670753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normAutofit/>
          </a:bodyPr>
          <a:lstStyle/>
          <a:p>
            <a:pPr eaLnBrk="1" hangingPunct="1"/>
            <a:r>
              <a:rPr lang="en-US" altLang="en-US" smtClean="0"/>
              <a:t>Wavelength Regimes: millimeter (microwave)</a:t>
            </a:r>
          </a:p>
        </p:txBody>
      </p:sp>
      <p:sp>
        <p:nvSpPr>
          <p:cNvPr id="52228" name="Rectangle 3"/>
          <p:cNvSpPr>
            <a:spLocks noGrp="1" noChangeArrowheads="1"/>
          </p:cNvSpPr>
          <p:nvPr>
            <p:ph sz="half" idx="1"/>
          </p:nvPr>
        </p:nvSpPr>
        <p:spPr/>
        <p:txBody>
          <a:bodyPr>
            <a:normAutofit fontScale="85000" lnSpcReduction="10000"/>
          </a:bodyPr>
          <a:lstStyle/>
          <a:p>
            <a:pPr eaLnBrk="1" hangingPunct="1"/>
            <a:r>
              <a:rPr lang="en-US" altLang="en-US" dirty="0" smtClean="0"/>
              <a:t>Microwaves (1 mm to 1 cm)</a:t>
            </a:r>
          </a:p>
          <a:p>
            <a:r>
              <a:rPr lang="en-US" altLang="en-US" dirty="0" smtClean="0"/>
              <a:t>most important form of microwave radiation in astronomy is Cosmic Microwave Background</a:t>
            </a:r>
          </a:p>
          <a:p>
            <a:r>
              <a:rPr lang="en-US" altLang="en-US" dirty="0" smtClean="0"/>
              <a:t>discovered in 1965</a:t>
            </a:r>
          </a:p>
          <a:p>
            <a:r>
              <a:rPr lang="en-US" altLang="en-US" dirty="0" smtClean="0"/>
              <a:t>comes from all parts of the Universe with the same intensity</a:t>
            </a:r>
          </a:p>
          <a:p>
            <a:r>
              <a:rPr lang="en-US" altLang="en-US" dirty="0" smtClean="0"/>
              <a:t>solid evidence for the 'Big Bang' theory</a:t>
            </a:r>
          </a:p>
          <a:p>
            <a:r>
              <a:rPr lang="en-US" altLang="en-US" dirty="0" smtClean="0"/>
              <a:t>COBE, MAP, Planck </a:t>
            </a:r>
          </a:p>
        </p:txBody>
      </p:sp>
      <p:pic>
        <p:nvPicPr>
          <p:cNvPr id="7" name="Picture 4" descr="990045b"/>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585905"/>
            <a:ext cx="3335337" cy="298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134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electromagnetic spectrum</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42653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5" descr="96109main_WMAPSpacecraft990293_72"/>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5699125" y="4114800"/>
            <a:ext cx="172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Grp="1" noChangeArrowheads="1"/>
          </p:cNvSpPr>
          <p:nvPr>
            <p:ph type="title"/>
          </p:nvPr>
        </p:nvSpPr>
        <p:spPr/>
        <p:txBody>
          <a:bodyPr>
            <a:normAutofit/>
          </a:bodyPr>
          <a:lstStyle/>
          <a:p>
            <a:pPr eaLnBrk="1" hangingPunct="1"/>
            <a:r>
              <a:rPr lang="en-US" altLang="en-US" smtClean="0"/>
              <a:t>Wavelength Regimes: millimeter observations</a:t>
            </a:r>
          </a:p>
        </p:txBody>
      </p:sp>
      <p:sp>
        <p:nvSpPr>
          <p:cNvPr id="54276" name="Rectangle 3"/>
          <p:cNvSpPr>
            <a:spLocks noGrp="1" noChangeArrowheads="1"/>
          </p:cNvSpPr>
          <p:nvPr>
            <p:ph sz="half" idx="1"/>
          </p:nvPr>
        </p:nvSpPr>
        <p:spPr/>
        <p:txBody>
          <a:bodyPr/>
          <a:lstStyle/>
          <a:p>
            <a:pPr eaLnBrk="1" hangingPunct="1"/>
            <a:r>
              <a:rPr lang="en-US" altLang="en-US" dirty="0" smtClean="0"/>
              <a:t>The COBE mission mapped the cosmic microwave background.</a:t>
            </a:r>
          </a:p>
          <a:p>
            <a:pPr eaLnBrk="1" hangingPunct="1"/>
            <a:r>
              <a:rPr lang="en-US" altLang="en-US" dirty="0" smtClean="0"/>
              <a:t>It led to the Nobel Prize (John Mather is now Project Scientist for JWST).</a:t>
            </a:r>
          </a:p>
          <a:p>
            <a:pPr eaLnBrk="1" hangingPunct="1"/>
            <a:r>
              <a:rPr lang="en-US" altLang="en-US" dirty="0" smtClean="0"/>
              <a:t>The MAP made higher resolution maps.</a:t>
            </a:r>
          </a:p>
        </p:txBody>
      </p:sp>
      <p:sp>
        <p:nvSpPr>
          <p:cNvPr id="54280" name="Text Box 7"/>
          <p:cNvSpPr txBox="1">
            <a:spLocks noChangeArrowheads="1"/>
          </p:cNvSpPr>
          <p:nvPr/>
        </p:nvSpPr>
        <p:spPr bwMode="auto">
          <a:xfrm>
            <a:off x="5689257" y="4136745"/>
            <a:ext cx="696913"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a:solidFill>
                  <a:srgbClr val="000000"/>
                </a:solidFill>
                <a:latin typeface="Tahoma" panose="020B0604030504040204" pitchFamily="34" charset="0"/>
              </a:rPr>
              <a:t>MAP</a:t>
            </a:r>
          </a:p>
        </p:txBody>
      </p:sp>
      <p:pic>
        <p:nvPicPr>
          <p:cNvPr id="11" name="Picture 4" descr="96111main_COBE-WMAPm"/>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811987" y="2286000"/>
            <a:ext cx="150147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014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r>
              <a:rPr lang="en-US" altLang="en-US" smtClean="0"/>
              <a:t>Wavelength Regimes: sub-mm/far-infrared</a:t>
            </a:r>
          </a:p>
        </p:txBody>
      </p:sp>
      <p:sp>
        <p:nvSpPr>
          <p:cNvPr id="56324" name="Rectangle 3"/>
          <p:cNvSpPr>
            <a:spLocks noGrp="1" noChangeArrowheads="1"/>
          </p:cNvSpPr>
          <p:nvPr>
            <p:ph type="body" idx="1"/>
          </p:nvPr>
        </p:nvSpPr>
        <p:spPr/>
        <p:txBody>
          <a:bodyPr>
            <a:normAutofit fontScale="70000" lnSpcReduction="20000"/>
          </a:bodyPr>
          <a:lstStyle/>
          <a:p>
            <a:pPr eaLnBrk="1" hangingPunct="1"/>
            <a:r>
              <a:rPr lang="en-US" altLang="en-US" dirty="0" smtClean="0"/>
              <a:t>Infrared (0.1 mm to 1 mm)</a:t>
            </a:r>
          </a:p>
          <a:p>
            <a:r>
              <a:rPr lang="en-US" altLang="en-US" dirty="0" smtClean="0"/>
              <a:t>mostly absorbed by Earth’s atmosphere, although accessible from very dry locations or airborne platforms</a:t>
            </a:r>
          </a:p>
          <a:p>
            <a:r>
              <a:rPr lang="en-US" altLang="en-US" dirty="0" smtClean="0"/>
              <a:t>primary source is heat emitted by dust</a:t>
            </a:r>
          </a:p>
          <a:p>
            <a:r>
              <a:rPr lang="en-US" altLang="en-US" dirty="0" smtClean="0"/>
              <a:t>observing platforms include</a:t>
            </a:r>
          </a:p>
          <a:p>
            <a:pPr lvl="1"/>
            <a:r>
              <a:rPr lang="en-US" altLang="en-US" dirty="0" smtClean="0"/>
              <a:t>IRAS (Infrared Astronomical Satellite) which detected about 350,000 sources</a:t>
            </a:r>
          </a:p>
          <a:p>
            <a:pPr lvl="1"/>
            <a:r>
              <a:rPr lang="en-US" altLang="en-US" dirty="0" smtClean="0"/>
              <a:t>Infrared Space Observatory (ISO) which made important studies of the dusty regions of the Universe</a:t>
            </a:r>
          </a:p>
          <a:p>
            <a:pPr lvl="1"/>
            <a:r>
              <a:rPr lang="en-US" altLang="en-US" dirty="0" smtClean="0"/>
              <a:t>COBE/MAP</a:t>
            </a:r>
          </a:p>
          <a:p>
            <a:pPr lvl="1"/>
            <a:r>
              <a:rPr lang="en-US" altLang="en-US" dirty="0" smtClean="0"/>
              <a:t>Spitzer</a:t>
            </a:r>
          </a:p>
          <a:p>
            <a:pPr lvl="1"/>
            <a:r>
              <a:rPr lang="en-US" altLang="en-US" dirty="0" smtClean="0"/>
              <a:t>IRTF, KAO, SOFIA, Herschel </a:t>
            </a:r>
          </a:p>
          <a:p>
            <a:pPr lvl="1"/>
            <a:r>
              <a:rPr lang="en-US" altLang="en-US" dirty="0" smtClean="0"/>
              <a:t>ALMA, SMA </a:t>
            </a:r>
            <a:br>
              <a:rPr lang="en-US" altLang="en-US" dirty="0" smtClean="0"/>
            </a:br>
            <a:r>
              <a:rPr lang="en-US" altLang="en-US" dirty="0" smtClean="0"/>
              <a:t> </a:t>
            </a:r>
            <a:br>
              <a:rPr lang="en-US" altLang="en-US" dirty="0" smtClean="0"/>
            </a:br>
            <a:endParaRPr lang="en-US" altLang="en-US" dirty="0" smtClean="0"/>
          </a:p>
        </p:txBody>
      </p:sp>
    </p:spTree>
    <p:extLst>
      <p:ext uri="{BB962C8B-B14F-4D97-AF65-F5344CB8AC3E}">
        <p14:creationId xmlns:p14="http://schemas.microsoft.com/office/powerpoint/2010/main" val="3292465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32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32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32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32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32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3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r>
              <a:rPr lang="en-US" altLang="en-US" smtClean="0"/>
              <a:t>Wavelength Regimes: sub-mm/far-infrared observations</a:t>
            </a:r>
          </a:p>
        </p:txBody>
      </p:sp>
      <p:pic>
        <p:nvPicPr>
          <p:cNvPr id="6" name="Picture 6" descr="e90_89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89217" y="2286000"/>
            <a:ext cx="2279866" cy="3581400"/>
          </a:xfrm>
        </p:spPr>
      </p:pic>
    </p:spTree>
    <p:extLst>
      <p:ext uri="{BB962C8B-B14F-4D97-AF65-F5344CB8AC3E}">
        <p14:creationId xmlns:p14="http://schemas.microsoft.com/office/powerpoint/2010/main" val="326633376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5" descr="Wallpape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3034740"/>
            <a:ext cx="3335338" cy="208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p:cNvSpPr>
            <a:spLocks noGrp="1" noChangeArrowheads="1"/>
          </p:cNvSpPr>
          <p:nvPr>
            <p:ph type="title"/>
          </p:nvPr>
        </p:nvSpPr>
        <p:spPr/>
        <p:txBody>
          <a:bodyPr/>
          <a:lstStyle/>
          <a:p>
            <a:r>
              <a:rPr lang="en-US" altLang="en-US" smtClean="0"/>
              <a:t>Wavelength Regimes: sub-mm/far-infrared platforms</a:t>
            </a:r>
          </a:p>
        </p:txBody>
      </p:sp>
      <p:sp>
        <p:nvSpPr>
          <p:cNvPr id="60421" name="Text Box 6"/>
          <p:cNvSpPr txBox="1">
            <a:spLocks noChangeArrowheads="1"/>
          </p:cNvSpPr>
          <p:nvPr/>
        </p:nvSpPr>
        <p:spPr bwMode="auto">
          <a:xfrm>
            <a:off x="1066800" y="3041650"/>
            <a:ext cx="8334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dirty="0">
                <a:solidFill>
                  <a:schemeClr val="bg1"/>
                </a:solidFill>
                <a:latin typeface="Tahoma" panose="020B0604030504040204" pitchFamily="34" charset="0"/>
              </a:rPr>
              <a:t>ALMA</a:t>
            </a:r>
          </a:p>
        </p:txBody>
      </p:sp>
      <p:pic>
        <p:nvPicPr>
          <p:cNvPr id="12" name="Picture 9" descr="SOFIA"/>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4263" y="3075527"/>
            <a:ext cx="3335337" cy="200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42747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r>
              <a:rPr lang="en-US" altLang="en-US" smtClean="0"/>
              <a:t>Wavelength Regimes: sub-mm/far-infrared platforms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1919361" y="2286000"/>
            <a:ext cx="5419577" cy="3581400"/>
          </a:xfrm>
        </p:spPr>
      </p:pic>
    </p:spTree>
    <p:extLst>
      <p:ext uri="{BB962C8B-B14F-4D97-AF65-F5344CB8AC3E}">
        <p14:creationId xmlns:p14="http://schemas.microsoft.com/office/powerpoint/2010/main" val="41344271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altLang="en-US" smtClean="0"/>
              <a:t>Wavelength Regimes: near/mid-infrared</a:t>
            </a:r>
          </a:p>
        </p:txBody>
      </p:sp>
      <p:sp>
        <p:nvSpPr>
          <p:cNvPr id="62468" name="Rectangle 3"/>
          <p:cNvSpPr>
            <a:spLocks noGrp="1" noChangeArrowheads="1"/>
          </p:cNvSpPr>
          <p:nvPr>
            <p:ph sz="half" idx="1"/>
          </p:nvPr>
        </p:nvSpPr>
        <p:spPr/>
        <p:txBody>
          <a:bodyPr>
            <a:normAutofit fontScale="85000" lnSpcReduction="10000"/>
          </a:bodyPr>
          <a:lstStyle/>
          <a:p>
            <a:r>
              <a:rPr lang="en-US" altLang="en-US" dirty="0" smtClean="0"/>
              <a:t>Infrared (700 nm to 0.1 mm)</a:t>
            </a:r>
          </a:p>
          <a:p>
            <a:r>
              <a:rPr lang="en-US" altLang="en-US" dirty="0" smtClean="0"/>
              <a:t>accessible on Earth through atmospheric windows, i.e. JHKLMNQ </a:t>
            </a:r>
          </a:p>
          <a:p>
            <a:r>
              <a:rPr lang="en-US" altLang="en-US" dirty="0" smtClean="0"/>
              <a:t>stars, very hot dust, red-shifted optical light </a:t>
            </a:r>
          </a:p>
          <a:p>
            <a:r>
              <a:rPr lang="en-US" altLang="en-US" dirty="0" smtClean="0"/>
              <a:t>observed on ground and in space from optical telescopes</a:t>
            </a:r>
          </a:p>
          <a:p>
            <a:pPr lvl="1"/>
            <a:r>
              <a:rPr lang="en-US" altLang="en-US" dirty="0" smtClean="0"/>
              <a:t>IRTF, UKIRT, Keck, VLT, many more</a:t>
            </a:r>
          </a:p>
          <a:p>
            <a:pPr lvl="1"/>
            <a:r>
              <a:rPr lang="en-US" altLang="en-US" dirty="0" smtClean="0"/>
              <a:t>IRAS, COBE, HST, JWST, WISE</a:t>
            </a:r>
          </a:p>
        </p:txBody>
      </p:sp>
      <p:pic>
        <p:nvPicPr>
          <p:cNvPr id="6" name="Content Placeholder 5"/>
          <p:cNvPicPr>
            <a:picLocks noGrp="1" noChangeAspect="1"/>
          </p:cNvPicPr>
          <p:nvPr>
            <p:ph sz="half" idx="2"/>
          </p:nvPr>
        </p:nvPicPr>
        <p:blipFill>
          <a:blip r:embed="rId3"/>
          <a:stretch>
            <a:fillRect/>
          </a:stretch>
        </p:blipFill>
        <p:spPr>
          <a:xfrm>
            <a:off x="4894263" y="2300739"/>
            <a:ext cx="3336925" cy="1799322"/>
          </a:xfrm>
          <a:prstGeom prst="rect">
            <a:avLst/>
          </a:prstGeom>
        </p:spPr>
      </p:pic>
      <p:pic>
        <p:nvPicPr>
          <p:cNvPr id="7" name="Content Placeholder 6"/>
          <p:cNvPicPr>
            <a:picLocks noGrp="1" noChangeAspect="1"/>
          </p:cNvPicPr>
          <p:nvPr>
            <p:ph sz="half" idx="13"/>
          </p:nvPr>
        </p:nvPicPr>
        <p:blipFill>
          <a:blip r:embed="rId4"/>
          <a:stretch>
            <a:fillRect/>
          </a:stretch>
        </p:blipFill>
        <p:spPr>
          <a:xfrm>
            <a:off x="4900180" y="4114800"/>
            <a:ext cx="3325091" cy="1828800"/>
          </a:xfrm>
          <a:prstGeom prst="rect">
            <a:avLst/>
          </a:prstGeom>
        </p:spPr>
      </p:pic>
    </p:spTree>
    <p:extLst>
      <p:ext uri="{BB962C8B-B14F-4D97-AF65-F5344CB8AC3E}">
        <p14:creationId xmlns:p14="http://schemas.microsoft.com/office/powerpoint/2010/main" val="228724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46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4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altLang="en-US" smtClean="0"/>
              <a:t>Wavelength Regimes: near/mid-infrared</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5683" y="2286000"/>
            <a:ext cx="6366933" cy="3581400"/>
          </a:xfrm>
        </p:spPr>
      </p:pic>
    </p:spTree>
    <p:extLst>
      <p:ext uri="{BB962C8B-B14F-4D97-AF65-F5344CB8AC3E}">
        <p14:creationId xmlns:p14="http://schemas.microsoft.com/office/powerpoint/2010/main" val="86717365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r>
              <a:rPr lang="en-US" altLang="en-US" smtClean="0"/>
              <a:t>Wavelength Regimes: near/mid-infrared</a:t>
            </a:r>
          </a:p>
        </p:txBody>
      </p:sp>
      <p:sp>
        <p:nvSpPr>
          <p:cNvPr id="64516" name="Rectangle 13"/>
          <p:cNvSpPr>
            <a:spLocks noGrp="1" noChangeArrowheads="1"/>
          </p:cNvSpPr>
          <p:nvPr>
            <p:ph sz="half" idx="1"/>
          </p:nvPr>
        </p:nvSpPr>
        <p:spPr/>
        <p:txBody>
          <a:bodyPr/>
          <a:lstStyle/>
          <a:p>
            <a:pPr eaLnBrk="1" hangingPunct="1"/>
            <a:r>
              <a:rPr lang="en-US" altLang="en-US" dirty="0" smtClean="0"/>
              <a:t>WISE is an all-sky survey mission that was launched in 2009. It covers 3 to 22 um wavelengths in four bands.</a:t>
            </a:r>
          </a:p>
          <a:p>
            <a:r>
              <a:rPr lang="en-US" altLang="en-US" dirty="0" smtClean="0"/>
              <a:t>JWST is an imaging and spectroscopic mission that will launch ~20</a:t>
            </a:r>
            <a:r>
              <a:rPr lang="en-US" altLang="en-US" strike="sngStrike" dirty="0" smtClean="0"/>
              <a:t>17181920</a:t>
            </a:r>
            <a:r>
              <a:rPr lang="en-US" altLang="en-US" dirty="0" smtClean="0"/>
              <a:t>21. It covers 0.6 to 28 um.</a:t>
            </a:r>
          </a:p>
        </p:txBody>
      </p:sp>
      <p:pic>
        <p:nvPicPr>
          <p:cNvPr id="9" name="Picture 10" descr="Technical illustration of the WISE space observatory, &#10;courtesy of the WISE Miss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10120" y="2286000"/>
            <a:ext cx="230521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jw1"/>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5143358" y="4114800"/>
            <a:ext cx="283873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493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p:txBody>
          <a:bodyPr>
            <a:normAutofit fontScale="90000"/>
          </a:bodyPr>
          <a:lstStyle/>
          <a:p>
            <a:r>
              <a:rPr lang="en-US" altLang="en-US" smtClean="0"/>
              <a:t>Wavelength Regimes: near/mid-infrared: Atmospheric Transmission</a:t>
            </a:r>
          </a:p>
        </p:txBody>
      </p:sp>
      <p:graphicFrame>
        <p:nvGraphicFramePr>
          <p:cNvPr id="7" name="Object 4"/>
          <p:cNvGraphicFramePr>
            <a:graphicFrameLocks noGrp="1" noChangeAspect="1"/>
          </p:cNvGraphicFramePr>
          <p:nvPr>
            <p:ph idx="1"/>
            <p:extLst>
              <p:ext uri="{D42A27DB-BD31-4B8C-83A1-F6EECF244321}">
                <p14:modId xmlns:p14="http://schemas.microsoft.com/office/powerpoint/2010/main" val="1883809263"/>
              </p:ext>
            </p:extLst>
          </p:nvPr>
        </p:nvGraphicFramePr>
        <p:xfrm>
          <a:off x="2196390" y="2286000"/>
          <a:ext cx="4865520" cy="3581400"/>
        </p:xfrm>
        <a:graphic>
          <a:graphicData uri="http://schemas.openxmlformats.org/presentationml/2006/ole">
            <mc:AlternateContent xmlns:mc="http://schemas.openxmlformats.org/markup-compatibility/2006">
              <mc:Choice xmlns:v="urn:schemas-microsoft-com:vml" Requires="v">
                <p:oleObj spid="_x0000_s4113" name="Chart" r:id="rId4" imgW="11791760" imgH="8677084" progId="Excel.Chart.8">
                  <p:embed/>
                </p:oleObj>
              </mc:Choice>
              <mc:Fallback>
                <p:oleObj name="Chart" r:id="rId4" imgW="11791760" imgH="8677084"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6390" y="2286000"/>
                        <a:ext cx="4865520" cy="35814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3096057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normAutofit fontScale="90000"/>
          </a:bodyPr>
          <a:lstStyle/>
          <a:p>
            <a:r>
              <a:rPr lang="en-US" altLang="en-US" smtClean="0"/>
              <a:t>Wavelength Regimes: near-infrared: Atmospheric Transmission</a:t>
            </a:r>
          </a:p>
        </p:txBody>
      </p:sp>
      <p:pic>
        <p:nvPicPr>
          <p:cNvPr id="5" name="Content Placeholder 4"/>
          <p:cNvPicPr>
            <a:picLocks noGrp="1" noChangeAspect="1"/>
          </p:cNvPicPr>
          <p:nvPr>
            <p:ph idx="1"/>
          </p:nvPr>
        </p:nvPicPr>
        <p:blipFill>
          <a:blip r:embed="rId3"/>
          <a:stretch>
            <a:fillRect/>
          </a:stretch>
        </p:blipFill>
        <p:spPr>
          <a:xfrm>
            <a:off x="1799844" y="2286000"/>
            <a:ext cx="5658611" cy="3581400"/>
          </a:xfrm>
          <a:prstGeom prst="rect">
            <a:avLst/>
          </a:prstGeom>
        </p:spPr>
      </p:pic>
    </p:spTree>
    <p:extLst>
      <p:ext uri="{BB962C8B-B14F-4D97-AF65-F5344CB8AC3E}">
        <p14:creationId xmlns:p14="http://schemas.microsoft.com/office/powerpoint/2010/main" val="296300403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5" descr="mwmw_8x10"/>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152400" y="-20783"/>
            <a:ext cx="9448800" cy="6889623"/>
          </a:xfrm>
        </p:spPr>
      </p:pic>
    </p:spTree>
    <p:extLst>
      <p:ext uri="{BB962C8B-B14F-4D97-AF65-F5344CB8AC3E}">
        <p14:creationId xmlns:p14="http://schemas.microsoft.com/office/powerpoint/2010/main" val="6505800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p:txBody>
          <a:bodyPr>
            <a:normAutofit fontScale="90000"/>
          </a:bodyPr>
          <a:lstStyle/>
          <a:p>
            <a:r>
              <a:rPr lang="en-US" altLang="en-US" smtClean="0"/>
              <a:t>Wavelength Regimes: near/mid-infrared observations</a:t>
            </a:r>
          </a:p>
        </p:txBody>
      </p:sp>
      <p:pic>
        <p:nvPicPr>
          <p:cNvPr id="7" name="Content Placeholder 6" descr="cobeslide10"/>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42325" y="2286000"/>
            <a:ext cx="53736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6722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r>
              <a:rPr lang="en-US" altLang="en-US" smtClean="0"/>
              <a:t>Wavelength Regimes: optical</a:t>
            </a:r>
          </a:p>
        </p:txBody>
      </p:sp>
      <p:sp>
        <p:nvSpPr>
          <p:cNvPr id="72708" name="Rectangle 3"/>
          <p:cNvSpPr>
            <a:spLocks noGrp="1" noChangeArrowheads="1"/>
          </p:cNvSpPr>
          <p:nvPr>
            <p:ph type="body" idx="1"/>
          </p:nvPr>
        </p:nvSpPr>
        <p:spPr/>
        <p:txBody>
          <a:bodyPr/>
          <a:lstStyle/>
          <a:p>
            <a:r>
              <a:rPr lang="en-US" altLang="en-US" dirty="0" smtClean="0"/>
              <a:t>Visible (400 to 700 nm)</a:t>
            </a:r>
          </a:p>
          <a:p>
            <a:r>
              <a:rPr lang="en-US" altLang="en-US" dirty="0" smtClean="0"/>
              <a:t>first observed astronomical wavelength range (because of human eye)</a:t>
            </a:r>
          </a:p>
          <a:p>
            <a:r>
              <a:rPr lang="en-US" altLang="en-US" dirty="0" smtClean="0"/>
              <a:t>stars, galaxies (stars)</a:t>
            </a:r>
          </a:p>
          <a:p>
            <a:r>
              <a:rPr lang="en-US" altLang="en-US" dirty="0" smtClean="0"/>
              <a:t>optical telescopes on ground and in space</a:t>
            </a:r>
          </a:p>
          <a:p>
            <a:pPr lvl="1"/>
            <a:r>
              <a:rPr lang="en-US" altLang="en-US" dirty="0" smtClean="0"/>
              <a:t>Present: HST, Keck, Gemini, VLT, many </a:t>
            </a:r>
            <a:r>
              <a:rPr lang="en-US" altLang="en-US" dirty="0" err="1" smtClean="0"/>
              <a:t>many</a:t>
            </a:r>
            <a:r>
              <a:rPr lang="en-US" altLang="en-US" dirty="0" smtClean="0"/>
              <a:t> telescopes</a:t>
            </a:r>
          </a:p>
          <a:p>
            <a:pPr lvl="1"/>
            <a:r>
              <a:rPr lang="en-US" altLang="en-US" dirty="0" smtClean="0"/>
              <a:t>Future: TMT, ELT? </a:t>
            </a:r>
            <a:br>
              <a:rPr lang="en-US" altLang="en-US" dirty="0" smtClean="0"/>
            </a:br>
            <a:r>
              <a:rPr lang="en-US" altLang="en-US" dirty="0" smtClean="0"/>
              <a:t> </a:t>
            </a:r>
            <a:br>
              <a:rPr lang="en-US" altLang="en-US" dirty="0" smtClean="0"/>
            </a:br>
            <a:endParaRPr lang="en-US" altLang="en-US" dirty="0" smtClean="0"/>
          </a:p>
        </p:txBody>
      </p:sp>
      <p:grpSp>
        <p:nvGrpSpPr>
          <p:cNvPr id="72709" name="Group 13"/>
          <p:cNvGrpSpPr>
            <a:grpSpLocks/>
          </p:cNvGrpSpPr>
          <p:nvPr/>
        </p:nvGrpSpPr>
        <p:grpSpPr bwMode="auto">
          <a:xfrm>
            <a:off x="551143" y="4844490"/>
            <a:ext cx="2779712" cy="1828800"/>
            <a:chOff x="336" y="2832"/>
            <a:chExt cx="1751" cy="1169"/>
          </a:xfrm>
        </p:grpSpPr>
        <p:pic>
          <p:nvPicPr>
            <p:cNvPr id="72716" name="Picture 5" descr="9_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 y="2847"/>
              <a:ext cx="1727" cy="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7" name="Text Box 10"/>
            <p:cNvSpPr txBox="1">
              <a:spLocks noChangeArrowheads="1"/>
            </p:cNvSpPr>
            <p:nvPr/>
          </p:nvSpPr>
          <p:spPr bwMode="auto">
            <a:xfrm>
              <a:off x="336" y="2832"/>
              <a:ext cx="501"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a:solidFill>
                    <a:schemeClr val="bg1"/>
                  </a:solidFill>
                  <a:latin typeface="Tahoma" panose="020B0604030504040204" pitchFamily="34" charset="0"/>
                </a:rPr>
                <a:t>KECK</a:t>
              </a:r>
            </a:p>
          </p:txBody>
        </p:sp>
      </p:grpSp>
      <p:grpSp>
        <p:nvGrpSpPr>
          <p:cNvPr id="72710" name="Group 14"/>
          <p:cNvGrpSpPr>
            <a:grpSpLocks/>
          </p:cNvGrpSpPr>
          <p:nvPr/>
        </p:nvGrpSpPr>
        <p:grpSpPr bwMode="auto">
          <a:xfrm>
            <a:off x="3427693" y="4844490"/>
            <a:ext cx="2741612" cy="1828800"/>
            <a:chOff x="2160" y="2736"/>
            <a:chExt cx="1727" cy="1370"/>
          </a:xfrm>
        </p:grpSpPr>
        <p:pic>
          <p:nvPicPr>
            <p:cNvPr id="72714" name="Picture 7" descr="gemini_pfa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 y="2742"/>
              <a:ext cx="1727"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5" name="Text Box 11"/>
            <p:cNvSpPr txBox="1">
              <a:spLocks noChangeArrowheads="1"/>
            </p:cNvSpPr>
            <p:nvPr/>
          </p:nvSpPr>
          <p:spPr bwMode="auto">
            <a:xfrm>
              <a:off x="2160" y="2736"/>
              <a:ext cx="69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a:solidFill>
                    <a:schemeClr val="bg1"/>
                  </a:solidFill>
                  <a:latin typeface="Tahoma" panose="020B0604030504040204" pitchFamily="34" charset="0"/>
                </a:rPr>
                <a:t>GEMINI</a:t>
              </a:r>
            </a:p>
          </p:txBody>
        </p:sp>
      </p:grpSp>
      <p:grpSp>
        <p:nvGrpSpPr>
          <p:cNvPr id="72711" name="Group 15"/>
          <p:cNvGrpSpPr>
            <a:grpSpLocks/>
          </p:cNvGrpSpPr>
          <p:nvPr/>
        </p:nvGrpSpPr>
        <p:grpSpPr bwMode="auto">
          <a:xfrm>
            <a:off x="6266143" y="4844490"/>
            <a:ext cx="2779712" cy="1828800"/>
            <a:chOff x="3936" y="2625"/>
            <a:chExt cx="1751" cy="1599"/>
          </a:xfrm>
        </p:grpSpPr>
        <p:pic>
          <p:nvPicPr>
            <p:cNvPr id="72712" name="Picture 9" descr="Image:Very Large Telescope Array.aerial view.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 y="2625"/>
              <a:ext cx="1727"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Text Box 12"/>
            <p:cNvSpPr txBox="1">
              <a:spLocks noChangeArrowheads="1"/>
            </p:cNvSpPr>
            <p:nvPr/>
          </p:nvSpPr>
          <p:spPr bwMode="auto">
            <a:xfrm>
              <a:off x="3936" y="2636"/>
              <a:ext cx="383"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a:solidFill>
                    <a:schemeClr val="bg1"/>
                  </a:solidFill>
                  <a:latin typeface="Tahoma" panose="020B0604030504040204" pitchFamily="34" charset="0"/>
                </a:rPr>
                <a:t>VLT</a:t>
              </a:r>
            </a:p>
          </p:txBody>
        </p:sp>
      </p:grpSp>
    </p:spTree>
    <p:extLst>
      <p:ext uri="{BB962C8B-B14F-4D97-AF65-F5344CB8AC3E}">
        <p14:creationId xmlns:p14="http://schemas.microsoft.com/office/powerpoint/2010/main" val="1180976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70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70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p:txBody>
          <a:bodyPr/>
          <a:lstStyle/>
          <a:p>
            <a:pPr eaLnBrk="1" hangingPunct="1"/>
            <a:r>
              <a:rPr lang="en-US" altLang="en-US" smtClean="0"/>
              <a:t>Wavelength Regimes: optical observations</a:t>
            </a:r>
          </a:p>
        </p:txBody>
      </p:sp>
      <p:pic>
        <p:nvPicPr>
          <p:cNvPr id="73732" name="Picture 6" descr="Image:Hubble 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35" y="2286000"/>
            <a:ext cx="45116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8" descr="Image:Eagle nebula pillar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435" y="2286000"/>
            <a:ext cx="37052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26348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p:txBody>
          <a:bodyPr/>
          <a:lstStyle/>
          <a:p>
            <a:pPr eaLnBrk="1" hangingPunct="1"/>
            <a:r>
              <a:rPr lang="en-US" altLang="en-US" smtClean="0"/>
              <a:t>Wavelength Regimes: ultraviolet</a:t>
            </a:r>
          </a:p>
        </p:txBody>
      </p:sp>
      <p:sp>
        <p:nvSpPr>
          <p:cNvPr id="75780" name="Rectangle 3"/>
          <p:cNvSpPr>
            <a:spLocks noGrp="1" noChangeArrowheads="1"/>
          </p:cNvSpPr>
          <p:nvPr>
            <p:ph type="body" idx="1"/>
          </p:nvPr>
        </p:nvSpPr>
        <p:spPr/>
        <p:txBody>
          <a:bodyPr/>
          <a:lstStyle/>
          <a:p>
            <a:pPr eaLnBrk="1" hangingPunct="1"/>
            <a:r>
              <a:rPr lang="en-US" altLang="en-US" dirty="0" smtClean="0"/>
              <a:t>Ultraviolet (10 to 400 nm)</a:t>
            </a:r>
          </a:p>
          <a:p>
            <a:r>
              <a:rPr lang="en-US" altLang="en-US" dirty="0" err="1" smtClean="0"/>
              <a:t>completelly</a:t>
            </a:r>
            <a:r>
              <a:rPr lang="en-US" altLang="en-US" dirty="0" smtClean="0"/>
              <a:t> </a:t>
            </a:r>
            <a:r>
              <a:rPr lang="en-US" altLang="en-US" dirty="0" err="1" smtClean="0"/>
              <a:t>obscurred</a:t>
            </a:r>
            <a:r>
              <a:rPr lang="en-US" altLang="en-US" dirty="0" smtClean="0"/>
              <a:t> by atmosphere, so requires space or upper-atmosphere platforms</a:t>
            </a:r>
          </a:p>
          <a:p>
            <a:r>
              <a:rPr lang="en-US" altLang="en-US" dirty="0" smtClean="0"/>
              <a:t>hot/massive stars, atomic absorption lines</a:t>
            </a:r>
          </a:p>
          <a:p>
            <a:r>
              <a:rPr lang="en-US" altLang="en-US" dirty="0" smtClean="0"/>
              <a:t>observing platforms include</a:t>
            </a:r>
          </a:p>
          <a:p>
            <a:pPr lvl="1"/>
            <a:r>
              <a:rPr lang="en-US" altLang="en-US" dirty="0" smtClean="0"/>
              <a:t>Past: OAO, IUE</a:t>
            </a:r>
          </a:p>
          <a:p>
            <a:pPr lvl="1"/>
            <a:r>
              <a:rPr lang="en-US" altLang="en-US" dirty="0" smtClean="0"/>
              <a:t>Present: HST, FUSE, GALEX</a:t>
            </a:r>
          </a:p>
        </p:txBody>
      </p:sp>
    </p:spTree>
    <p:extLst>
      <p:ext uri="{BB962C8B-B14F-4D97-AF65-F5344CB8AC3E}">
        <p14:creationId xmlns:p14="http://schemas.microsoft.com/office/powerpoint/2010/main" val="3975531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80">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780">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7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normAutofit/>
          </a:bodyPr>
          <a:lstStyle/>
          <a:p>
            <a:pPr eaLnBrk="1" hangingPunct="1"/>
            <a:r>
              <a:rPr lang="en-US" altLang="en-US" smtClean="0"/>
              <a:t>Wavelength Regimes: ultraviolet observations</a:t>
            </a:r>
          </a:p>
        </p:txBody>
      </p:sp>
      <p:pic>
        <p:nvPicPr>
          <p:cNvPr id="6" name="Picture 6" descr="GALEX-M31-co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000" y="2286000"/>
            <a:ext cx="65163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43361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lstStyle/>
          <a:p>
            <a:pPr eaLnBrk="1" hangingPunct="1"/>
            <a:r>
              <a:rPr lang="en-US" altLang="en-US" smtClean="0"/>
              <a:t>Wavelength Regimes: x-ray</a:t>
            </a:r>
          </a:p>
        </p:txBody>
      </p:sp>
      <p:sp>
        <p:nvSpPr>
          <p:cNvPr id="79876" name="Rectangle 3"/>
          <p:cNvSpPr>
            <a:spLocks noGrp="1" noChangeArrowheads="1"/>
          </p:cNvSpPr>
          <p:nvPr>
            <p:ph type="body" idx="1"/>
          </p:nvPr>
        </p:nvSpPr>
        <p:spPr/>
        <p:txBody>
          <a:bodyPr/>
          <a:lstStyle/>
          <a:p>
            <a:pPr eaLnBrk="1" hangingPunct="1"/>
            <a:r>
              <a:rPr lang="en-US" altLang="en-US" dirty="0" smtClean="0"/>
              <a:t>X-rays (0.01 to 10 nm)</a:t>
            </a:r>
          </a:p>
          <a:p>
            <a:r>
              <a:rPr lang="en-US" altLang="en-US" dirty="0" err="1" smtClean="0"/>
              <a:t>completelly</a:t>
            </a:r>
            <a:r>
              <a:rPr lang="en-US" altLang="en-US" dirty="0" smtClean="0"/>
              <a:t> </a:t>
            </a:r>
            <a:r>
              <a:rPr lang="en-US" altLang="en-US" dirty="0" err="1" smtClean="0"/>
              <a:t>obscurred</a:t>
            </a:r>
            <a:r>
              <a:rPr lang="en-US" altLang="en-US" dirty="0" smtClean="0"/>
              <a:t> by atmosphere, so requires space or sounding rockets/balloons</a:t>
            </a:r>
          </a:p>
          <a:p>
            <a:r>
              <a:rPr lang="en-US" altLang="en-US" dirty="0" smtClean="0"/>
              <a:t>hot plasmas (galaxy clusters, AGN), matter falling into deep gravity wells</a:t>
            </a:r>
          </a:p>
          <a:p>
            <a:r>
              <a:rPr lang="en-US" altLang="en-US" dirty="0" smtClean="0"/>
              <a:t>observing platforms include</a:t>
            </a:r>
          </a:p>
          <a:p>
            <a:pPr lvl="1"/>
            <a:r>
              <a:rPr lang="en-US" altLang="en-US" dirty="0" smtClean="0"/>
              <a:t>Past: ROSAT, Einstein, ASCA, </a:t>
            </a:r>
            <a:r>
              <a:rPr lang="en-US" altLang="en-US" dirty="0" err="1" smtClean="0"/>
              <a:t>Beppo</a:t>
            </a:r>
            <a:r>
              <a:rPr lang="en-US" altLang="en-US" dirty="0" smtClean="0"/>
              <a:t>-SAX</a:t>
            </a:r>
          </a:p>
          <a:p>
            <a:pPr lvl="1"/>
            <a:r>
              <a:rPr lang="en-US" altLang="en-US" dirty="0" smtClean="0"/>
              <a:t>Present: XMM, INTEGRAL, Chandra, SWIFT</a:t>
            </a:r>
          </a:p>
          <a:p>
            <a:pPr eaLnBrk="1" hangingPunct="1"/>
            <a:endParaRPr lang="en-US" altLang="en-US" dirty="0" smtClean="0"/>
          </a:p>
        </p:txBody>
      </p:sp>
    </p:spTree>
    <p:extLst>
      <p:ext uri="{BB962C8B-B14F-4D97-AF65-F5344CB8AC3E}">
        <p14:creationId xmlns:p14="http://schemas.microsoft.com/office/powerpoint/2010/main" val="2790421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87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8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pPr eaLnBrk="1" hangingPunct="1"/>
            <a:r>
              <a:rPr lang="en-US" altLang="en-US" smtClean="0"/>
              <a:t>Wavelength Regimes: x-ray observations</a:t>
            </a:r>
          </a:p>
        </p:txBody>
      </p:sp>
      <p:pic>
        <p:nvPicPr>
          <p:cNvPr id="81924" name="Picture 5" descr="chan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058987"/>
            <a:ext cx="293846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descr="030902_chandra_1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225" y="2055812"/>
            <a:ext cx="5286375"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68488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pPr eaLnBrk="1" hangingPunct="1"/>
            <a:r>
              <a:rPr lang="en-US" altLang="en-US" smtClean="0"/>
              <a:t>Wavelength Regimes: gamma ray</a:t>
            </a:r>
          </a:p>
        </p:txBody>
      </p:sp>
      <p:sp>
        <p:nvSpPr>
          <p:cNvPr id="83972" name="Rectangle 3"/>
          <p:cNvSpPr>
            <a:spLocks noGrp="1" noChangeArrowheads="1"/>
          </p:cNvSpPr>
          <p:nvPr>
            <p:ph type="body" idx="1"/>
          </p:nvPr>
        </p:nvSpPr>
        <p:spPr/>
        <p:txBody>
          <a:bodyPr>
            <a:normAutofit lnSpcReduction="10000"/>
          </a:bodyPr>
          <a:lstStyle/>
          <a:p>
            <a:pPr eaLnBrk="1" hangingPunct="1"/>
            <a:r>
              <a:rPr lang="en-US" altLang="en-US" dirty="0" smtClean="0"/>
              <a:t>Gamma rays (0.01 to 0.00001 nm)</a:t>
            </a:r>
          </a:p>
          <a:p>
            <a:r>
              <a:rPr lang="en-US" altLang="en-US" dirty="0" err="1" smtClean="0"/>
              <a:t>obscurred</a:t>
            </a:r>
            <a:r>
              <a:rPr lang="en-US" altLang="en-US" dirty="0" smtClean="0"/>
              <a:t> by atmosphere, so requires space or sounding rockets/balloons to observe primary radiation; secondary Cherenkov radiation can be observed on ground through air shower arrays</a:t>
            </a:r>
          </a:p>
          <a:p>
            <a:r>
              <a:rPr lang="en-US" altLang="en-US" dirty="0" smtClean="0"/>
              <a:t>gamma-ray bursts, pulsar wind nebulae</a:t>
            </a:r>
          </a:p>
          <a:p>
            <a:r>
              <a:rPr lang="en-US" altLang="en-US" dirty="0" smtClean="0"/>
              <a:t>observing platforms</a:t>
            </a:r>
          </a:p>
          <a:p>
            <a:pPr lvl="1"/>
            <a:r>
              <a:rPr lang="en-US" altLang="en-US" dirty="0" smtClean="0"/>
              <a:t>Fermi GLAST, Compton GRO, INTEGRAL, STACEE, CELESTE</a:t>
            </a:r>
          </a:p>
          <a:p>
            <a:pPr lvl="1"/>
            <a:r>
              <a:rPr lang="en-US" altLang="en-US" dirty="0" smtClean="0"/>
              <a:t>Whipple, HESS, VERITAS, MAGIC, CANGAROO III</a:t>
            </a:r>
          </a:p>
        </p:txBody>
      </p:sp>
    </p:spTree>
    <p:extLst>
      <p:ext uri="{BB962C8B-B14F-4D97-AF65-F5344CB8AC3E}">
        <p14:creationId xmlns:p14="http://schemas.microsoft.com/office/powerpoint/2010/main" val="3364396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97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97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97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p:txBody>
          <a:bodyPr/>
          <a:lstStyle/>
          <a:p>
            <a:pPr eaLnBrk="1" hangingPunct="1"/>
            <a:r>
              <a:rPr lang="en-US" altLang="en-US" smtClean="0"/>
              <a:t>Cherenkov Telescopes</a:t>
            </a:r>
          </a:p>
        </p:txBody>
      </p:sp>
      <p:pic>
        <p:nvPicPr>
          <p:cNvPr id="3" name="Content Placeholder 2"/>
          <p:cNvPicPr>
            <a:picLocks noGrp="1" noChangeAspect="1"/>
          </p:cNvPicPr>
          <p:nvPr>
            <p:ph idx="1"/>
          </p:nvPr>
        </p:nvPicPr>
        <p:blipFill>
          <a:blip r:embed="rId2"/>
          <a:stretch>
            <a:fillRect/>
          </a:stretch>
        </p:blipFill>
        <p:spPr>
          <a:xfrm>
            <a:off x="2238858" y="2286000"/>
            <a:ext cx="4780583" cy="3581400"/>
          </a:xfrm>
          <a:prstGeom prst="rect">
            <a:avLst/>
          </a:prstGeom>
        </p:spPr>
      </p:pic>
    </p:spTree>
    <p:extLst>
      <p:ext uri="{BB962C8B-B14F-4D97-AF65-F5344CB8AC3E}">
        <p14:creationId xmlns:p14="http://schemas.microsoft.com/office/powerpoint/2010/main" val="299291640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9"/>
          <p:cNvSpPr>
            <a:spLocks noGrp="1" noChangeArrowheads="1"/>
          </p:cNvSpPr>
          <p:nvPr>
            <p:ph type="title"/>
          </p:nvPr>
        </p:nvSpPr>
        <p:spPr/>
        <p:txBody>
          <a:bodyPr/>
          <a:lstStyle/>
          <a:p>
            <a:r>
              <a:rPr lang="en-US" altLang="en-US" smtClean="0"/>
              <a:t>Wavelength Regimes: high energy cosmic rays</a:t>
            </a:r>
          </a:p>
        </p:txBody>
      </p:sp>
      <p:sp>
        <p:nvSpPr>
          <p:cNvPr id="86020" name="Rectangle 10"/>
          <p:cNvSpPr>
            <a:spLocks noGrp="1" noChangeArrowheads="1"/>
          </p:cNvSpPr>
          <p:nvPr>
            <p:ph type="body" idx="1"/>
          </p:nvPr>
        </p:nvSpPr>
        <p:spPr/>
        <p:txBody>
          <a:bodyPr>
            <a:normAutofit fontScale="55000" lnSpcReduction="20000"/>
          </a:bodyPr>
          <a:lstStyle/>
          <a:p>
            <a:r>
              <a:rPr lang="en-US" altLang="en-US" smtClean="0"/>
              <a:t>The term "Cosmic Rays" refers to elementary particles, nuclei, and electro-magnetic radiation of extra-terrestrial origin. </a:t>
            </a:r>
          </a:p>
          <a:p>
            <a:r>
              <a:rPr lang="en-US" altLang="en-US" smtClean="0"/>
              <a:t>They can be observed on Earth through air showers. </a:t>
            </a:r>
          </a:p>
          <a:p>
            <a:r>
              <a:rPr lang="en-US" altLang="en-US" smtClean="0"/>
              <a:t>The particles have been observed with energies up to 10</a:t>
            </a:r>
            <a:r>
              <a:rPr lang="en-US" altLang="en-US" baseline="30000" smtClean="0"/>
              <a:t>20</a:t>
            </a:r>
            <a:r>
              <a:rPr lang="en-US" altLang="en-US" smtClean="0"/>
              <a:t> eV, but most are between 10</a:t>
            </a:r>
            <a:r>
              <a:rPr lang="en-US" altLang="en-US" baseline="30000" smtClean="0"/>
              <a:t>7</a:t>
            </a:r>
            <a:r>
              <a:rPr lang="en-US" altLang="en-US" smtClean="0"/>
              <a:t> and 10</a:t>
            </a:r>
            <a:r>
              <a:rPr lang="en-US" altLang="en-US" baseline="30000" smtClean="0"/>
              <a:t>10</a:t>
            </a:r>
            <a:r>
              <a:rPr lang="en-US" altLang="en-US" smtClean="0"/>
              <a:t> eV.</a:t>
            </a:r>
          </a:p>
          <a:p>
            <a:r>
              <a:rPr lang="en-US" altLang="en-US" smtClean="0"/>
              <a:t>They consist of:</a:t>
            </a:r>
          </a:p>
          <a:p>
            <a:pPr lvl="1"/>
            <a:r>
              <a:rPr lang="en-US" altLang="en-US" smtClean="0"/>
              <a:t>~50% protons</a:t>
            </a:r>
            <a:br>
              <a:rPr lang="en-US" altLang="en-US" smtClean="0"/>
            </a:br>
            <a:r>
              <a:rPr lang="en-US" altLang="en-US" smtClean="0"/>
              <a:t>~25% alpha particles</a:t>
            </a:r>
            <a:br>
              <a:rPr lang="en-US" altLang="en-US" smtClean="0"/>
            </a:br>
            <a:r>
              <a:rPr lang="en-US" altLang="en-US" smtClean="0"/>
              <a:t>~13% C/N/O nuclei</a:t>
            </a:r>
            <a:br>
              <a:rPr lang="en-US" altLang="en-US" smtClean="0"/>
            </a:br>
            <a:r>
              <a:rPr lang="en-US" altLang="en-US" smtClean="0"/>
              <a:t>&lt;1% electrons</a:t>
            </a:r>
            <a:br>
              <a:rPr lang="en-US" altLang="en-US" smtClean="0"/>
            </a:br>
            <a:r>
              <a:rPr lang="en-US" altLang="en-US" smtClean="0"/>
              <a:t>&lt;0.1% gammas </a:t>
            </a:r>
          </a:p>
          <a:p>
            <a:r>
              <a:rPr lang="en-US" altLang="en-US" smtClean="0"/>
              <a:t>The three main questions concerning UHECR's are:</a:t>
            </a:r>
          </a:p>
          <a:p>
            <a:pPr lvl="1"/>
            <a:r>
              <a:rPr lang="en-US" altLang="en-US" smtClean="0"/>
              <a:t>How are UHE cosmic rays accelerated to such extreme energies? </a:t>
            </a:r>
          </a:p>
          <a:p>
            <a:pPr lvl="1"/>
            <a:r>
              <a:rPr lang="en-US" altLang="en-US" smtClean="0"/>
              <a:t>Where do UHE cosmic rays come from? </a:t>
            </a:r>
          </a:p>
          <a:p>
            <a:pPr lvl="1"/>
            <a:r>
              <a:rPr lang="en-US" altLang="en-US" smtClean="0"/>
              <a:t>What is the composition of the UHE cosmic rays? </a:t>
            </a:r>
          </a:p>
          <a:p>
            <a:r>
              <a:rPr lang="en-US" altLang="en-US" smtClean="0"/>
              <a:t>Observing platforms include:</a:t>
            </a:r>
          </a:p>
          <a:p>
            <a:pPr lvl="1"/>
            <a:r>
              <a:rPr lang="en-US" altLang="en-US" smtClean="0"/>
              <a:t>Fly’s Eye, balloons</a:t>
            </a:r>
            <a:endParaRPr lang="en-US" altLang="en-US" dirty="0" smtClean="0"/>
          </a:p>
        </p:txBody>
      </p:sp>
    </p:spTree>
    <p:extLst>
      <p:ext uri="{BB962C8B-B14F-4D97-AF65-F5344CB8AC3E}">
        <p14:creationId xmlns:p14="http://schemas.microsoft.com/office/powerpoint/2010/main" val="4129904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0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020">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02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6020">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6020">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020">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02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020">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02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 name="Rectangle 55"/>
          <p:cNvSpPr>
            <a:spLocks noGrp="1" noChangeArrowheads="1"/>
          </p:cNvSpPr>
          <p:nvPr>
            <p:ph type="title"/>
          </p:nvPr>
        </p:nvSpPr>
        <p:spPr/>
        <p:txBody>
          <a:bodyPr/>
          <a:lstStyle/>
          <a:p>
            <a:pPr eaLnBrk="1" hangingPunct="1"/>
            <a:r>
              <a:rPr lang="en-US" altLang="en-US" smtClean="0"/>
              <a:t>Map of Milky Way - notes</a:t>
            </a:r>
          </a:p>
        </p:txBody>
      </p:sp>
      <p:sp>
        <p:nvSpPr>
          <p:cNvPr id="2" name="Content Placeholder 1"/>
          <p:cNvSpPr>
            <a:spLocks noGrp="1"/>
          </p:cNvSpPr>
          <p:nvPr>
            <p:ph idx="1"/>
          </p:nvPr>
        </p:nvSpPr>
        <p:spPr/>
        <p:txBody>
          <a:bodyPr>
            <a:normAutofit fontScale="32500" lnSpcReduction="20000"/>
          </a:bodyPr>
          <a:lstStyle/>
          <a:p>
            <a:pPr>
              <a:lnSpc>
                <a:spcPct val="80000"/>
              </a:lnSpc>
              <a:buFontTx/>
              <a:buAutoNum type="arabicPeriod"/>
            </a:pPr>
            <a:r>
              <a:rPr lang="en-US" altLang="en-US" dirty="0">
                <a:latin typeface="Tahoma" panose="020B0604030504040204" pitchFamily="34" charset="0"/>
              </a:rPr>
              <a:t>Radio Continuum (408 MHz). Intensity of radio continuum emission from surveys with ground-based radio telescopes (Jodrell Bank </a:t>
            </a:r>
            <a:r>
              <a:rPr lang="en-US" altLang="en-US" dirty="0" err="1">
                <a:latin typeface="Tahoma" panose="020B0604030504040204" pitchFamily="34" charset="0"/>
              </a:rPr>
              <a:t>MkI</a:t>
            </a:r>
            <a:r>
              <a:rPr lang="en-US" altLang="en-US" dirty="0">
                <a:latin typeface="Tahoma" panose="020B0604030504040204" pitchFamily="34" charset="0"/>
              </a:rPr>
              <a:t> and </a:t>
            </a:r>
            <a:r>
              <a:rPr lang="en-US" altLang="en-US" dirty="0" err="1">
                <a:latin typeface="Tahoma" panose="020B0604030504040204" pitchFamily="34" charset="0"/>
              </a:rPr>
              <a:t>MkIA</a:t>
            </a:r>
            <a:r>
              <a:rPr lang="en-US" altLang="en-US" dirty="0">
                <a:latin typeface="Tahoma" panose="020B0604030504040204" pitchFamily="34" charset="0"/>
              </a:rPr>
              <a:t>, Bonn 100 meter, and Parkes 64 meter). At this frequency, most of the emission is from the scattering of free electrons in interstellar plasmas (hot, ionized interstellar gas). Some emission also comes from electrons accelerated in strong magnetic fields. The large arc apparent near the center of the image is known as the North Polar Spur or Loop I, and is the remnant plasma from a supernova explosion that occurred thousands of years ago relatively close to the Sun (on the scale of the Milky Way).  </a:t>
            </a:r>
          </a:p>
          <a:p>
            <a:pPr>
              <a:lnSpc>
                <a:spcPct val="80000"/>
              </a:lnSpc>
              <a:buFontTx/>
              <a:buAutoNum type="arabicPeriod"/>
            </a:pPr>
            <a:r>
              <a:rPr lang="en-US" altLang="en-US" dirty="0">
                <a:latin typeface="Tahoma" panose="020B0604030504040204" pitchFamily="34" charset="0"/>
              </a:rPr>
              <a:t> Atomic Hydrogen. Column density of neutral atomic hydrogen from radio surveys of the 21-cm transition of hydrogen. The 21-cm emission traces the "warm" interstellar medium, which on a large scale is organized into diffuse clouds of gas and dust that have sizes of up to hundreds of light years. The data shown here are a composite of several surveys with ground-based telescopes in the northern and southern hemispheres.  </a:t>
            </a:r>
          </a:p>
          <a:p>
            <a:pPr>
              <a:lnSpc>
                <a:spcPct val="80000"/>
              </a:lnSpc>
              <a:buFontTx/>
              <a:buAutoNum type="arabicPeriod"/>
            </a:pPr>
            <a:r>
              <a:rPr lang="en-US" altLang="en-US" dirty="0">
                <a:latin typeface="Tahoma" panose="020B0604030504040204" pitchFamily="34" charset="0"/>
              </a:rPr>
              <a:t> Molecular Hydrogen. Column density of molecular hydrogen (H2) inferred from the intensity of the J = 1-0 line of carbon monoxide (CO). H2 is difficult to observe directly. The ratio of CO to H2 is fairly constant, so it is used instead to trace the cold, dense molecular hydrogen gas. Such gas is concentrated in the spiral arms in discrete "molecular clouds," which are often sites of star formation. The data shown here are a composite of surveys taken with twin 1.2-m millimeter-wave telescopes, one in New York City and the other on Cerro </a:t>
            </a:r>
            <a:r>
              <a:rPr lang="en-US" altLang="en-US" dirty="0" err="1">
                <a:latin typeface="Tahoma" panose="020B0604030504040204" pitchFamily="34" charset="0"/>
              </a:rPr>
              <a:t>Tololo</a:t>
            </a:r>
            <a:r>
              <a:rPr lang="en-US" altLang="en-US" dirty="0">
                <a:latin typeface="Tahoma" panose="020B0604030504040204" pitchFamily="34" charset="0"/>
              </a:rPr>
              <a:t> in Chile.  </a:t>
            </a:r>
          </a:p>
          <a:p>
            <a:pPr>
              <a:lnSpc>
                <a:spcPct val="80000"/>
              </a:lnSpc>
              <a:buFontTx/>
              <a:buAutoNum type="arabicPeriod"/>
            </a:pPr>
            <a:r>
              <a:rPr lang="en-US" altLang="en-US" dirty="0">
                <a:latin typeface="Tahoma" panose="020B0604030504040204" pitchFamily="34" charset="0"/>
              </a:rPr>
              <a:t> Infrared. Composite of mid and far-infrared intensity images taken by the Infrared Astronomical Satellite (IRAS) in 12, 60, and 100 micron wavelength bands. Most of the emission is thermal, from interstellar dust warmed by absorbed starlight, including star-forming regions embedded in interstellar clouds. Emission from interplanetary dust in the solar system, the "zodiacal emission", was modeled and subtracted in the production of the images. The broad, sideways S-shaped curve traces the ecliptic plane and is the residual from the subtraction.  </a:t>
            </a:r>
          </a:p>
          <a:p>
            <a:pPr>
              <a:lnSpc>
                <a:spcPct val="80000"/>
              </a:lnSpc>
              <a:buFontTx/>
              <a:buAutoNum type="arabicPeriod"/>
            </a:pPr>
            <a:r>
              <a:rPr lang="en-US" altLang="en-US" dirty="0">
                <a:latin typeface="Tahoma" panose="020B0604030504040204" pitchFamily="34" charset="0"/>
              </a:rPr>
              <a:t> Near Infrared. Composite near-infrared intensity observed by the Diffuse Infrared Background Experiment (DIRBE) instrument on the Cosmic Background Explorer (COBE) in the 1.25, 2.2, and 3.5 micron wavelength bands. Most of the emission is from cool, low-mass K stars in the disk and bulge of the Milky Way. Interstellar dust does not strongly obscure emission at these wavelengths; the maps trace emission all the way through the Galaxy, although absorption in the 1.25 µm band is evident toward the Galactic center region.  </a:t>
            </a:r>
          </a:p>
          <a:p>
            <a:pPr>
              <a:lnSpc>
                <a:spcPct val="80000"/>
              </a:lnSpc>
              <a:buFontTx/>
              <a:buAutoNum type="arabicPeriod"/>
            </a:pPr>
            <a:r>
              <a:rPr lang="en-US" altLang="en-US" dirty="0">
                <a:latin typeface="Tahoma" panose="020B0604030504040204" pitchFamily="34" charset="0"/>
              </a:rPr>
              <a:t> Optical. Intensity of red-band (0.6 micron) visible light from a photomosaic taken with a very wide-field camera at northern and southern observatories. Owing to the strong obscuration by interstellar dust the light is primarily from stars within a few thousand light-years of the Sun, nearby on the scale of the Milky Way, which has a diameter on the order of 100,000 light years. Nebulosity from hot, low-density gas is widespread in the image. Dark patches are due to absorbing dust clouds, which are evident in the Molecular Hydrogen and Infrared maps as emission regions. The photographs do not cover the entire sky, and coordinate distortions in this image have not been corrected.  </a:t>
            </a:r>
          </a:p>
          <a:p>
            <a:pPr>
              <a:lnSpc>
                <a:spcPct val="80000"/>
              </a:lnSpc>
              <a:buFontTx/>
              <a:buAutoNum type="arabicPeriod"/>
            </a:pPr>
            <a:r>
              <a:rPr lang="en-US" altLang="en-US" dirty="0">
                <a:latin typeface="Tahoma" panose="020B0604030504040204" pitchFamily="34" charset="0"/>
              </a:rPr>
              <a:t> X-Ray. Composite X-ray intensity observations by an instrument on the Roentgen Satellite (ROSAT) in three broad, X-ray bands centered at 0.25 </a:t>
            </a:r>
            <a:r>
              <a:rPr lang="en-US" altLang="en-US" dirty="0" err="1">
                <a:latin typeface="Tahoma" panose="020B0604030504040204" pitchFamily="34" charset="0"/>
              </a:rPr>
              <a:t>keV</a:t>
            </a:r>
            <a:r>
              <a:rPr lang="en-US" altLang="en-US" dirty="0">
                <a:latin typeface="Tahoma" panose="020B0604030504040204" pitchFamily="34" charset="0"/>
              </a:rPr>
              <a:t>, 0.75 </a:t>
            </a:r>
            <a:r>
              <a:rPr lang="en-US" altLang="en-US" dirty="0" err="1">
                <a:latin typeface="Tahoma" panose="020B0604030504040204" pitchFamily="34" charset="0"/>
              </a:rPr>
              <a:t>keV</a:t>
            </a:r>
            <a:r>
              <a:rPr lang="en-US" altLang="en-US" dirty="0">
                <a:latin typeface="Tahoma" panose="020B0604030504040204" pitchFamily="34" charset="0"/>
              </a:rPr>
              <a:t>, and 1.5 </a:t>
            </a:r>
            <a:r>
              <a:rPr lang="en-US" altLang="en-US" dirty="0" err="1">
                <a:latin typeface="Tahoma" panose="020B0604030504040204" pitchFamily="34" charset="0"/>
              </a:rPr>
              <a:t>keV</a:t>
            </a:r>
            <a:r>
              <a:rPr lang="en-US" altLang="en-US" dirty="0">
                <a:latin typeface="Tahoma" panose="020B0604030504040204" pitchFamily="34" charset="0"/>
              </a:rPr>
              <a:t>. Shown is extended soft X-ray emission from tenuous hot gas. At the lower energies the cold interstellar gas strongly absorbs X-rays, and clouds of gas are seen as shadows against background X-ray emission. Color variations indicate variations of the absorption or of the temperatures of the emitting regions. The Galactic plane appears blue because only the highest-energy X-rays can pass through the large column densities of gas. The large loop near the center of the image is the North Polar Spur, an old supernova remnant. Many of the white sources are younger, more compact and more distant supernova remnants.  </a:t>
            </a:r>
          </a:p>
          <a:p>
            <a:pPr>
              <a:lnSpc>
                <a:spcPct val="80000"/>
              </a:lnSpc>
              <a:buFontTx/>
              <a:buAutoNum type="arabicPeriod"/>
            </a:pPr>
            <a:r>
              <a:rPr lang="en-US" altLang="en-US" dirty="0">
                <a:latin typeface="Tahoma" panose="020B0604030504040204" pitchFamily="34" charset="0"/>
              </a:rPr>
              <a:t> Gamma Ray. Intensity of high-energy gamma-ray emission observed by the Energetic Gamma-Ray Experiment Telescope (EGRET) instrument on the Compton Gamma-Ray Observatory (CGRO). The map includes all photons with energies greater than 100 MeV. At these extreme energies, most of the celestial gamma rays originate in collisions of cosmic rays with nuclei in interstellar clouds, and hence the Milky Way is a diffuse source of gamma-ray light. Superimposed on the diffuse light of the Milky Way are several gamma-ray pulsars, e.g., the Crab, </a:t>
            </a:r>
            <a:r>
              <a:rPr lang="en-US" altLang="en-US" dirty="0" err="1">
                <a:latin typeface="Tahoma" panose="020B0604030504040204" pitchFamily="34" charset="0"/>
              </a:rPr>
              <a:t>Geminga</a:t>
            </a:r>
            <a:r>
              <a:rPr lang="en-US" altLang="en-US" dirty="0">
                <a:latin typeface="Tahoma" panose="020B0604030504040204" pitchFamily="34" charset="0"/>
              </a:rPr>
              <a:t>, and Vela pulsars along the Galactic plane on the right-side of the image. Away from the plane, many of the sources are known to be active Galactic nuclei.  </a:t>
            </a:r>
          </a:p>
          <a:p>
            <a:endParaRPr lang="en-US" dirty="0"/>
          </a:p>
        </p:txBody>
      </p:sp>
    </p:spTree>
    <p:extLst>
      <p:ext uri="{BB962C8B-B14F-4D97-AF65-F5344CB8AC3E}">
        <p14:creationId xmlns:p14="http://schemas.microsoft.com/office/powerpoint/2010/main" val="405149239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p:txBody>
          <a:bodyPr/>
          <a:lstStyle/>
          <a:p>
            <a:pPr eaLnBrk="1" hangingPunct="1"/>
            <a:r>
              <a:rPr lang="en-US" altLang="en-US" smtClean="0"/>
              <a:t>Wavelength Regimes: UHECR detection</a:t>
            </a:r>
          </a:p>
        </p:txBody>
      </p:sp>
      <p:pic>
        <p:nvPicPr>
          <p:cNvPr id="6" name="Content Placeholder 5" descr="eas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3137" y="2457450"/>
            <a:ext cx="47720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10440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a:lstStyle/>
          <a:p>
            <a:r>
              <a:rPr lang="en-US" altLang="en-US" smtClean="0"/>
              <a:t>Wavelength Regimes: UHECR spectrum</a:t>
            </a:r>
          </a:p>
        </p:txBody>
      </p:sp>
      <p:pic>
        <p:nvPicPr>
          <p:cNvPr id="7"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9416" y="2286000"/>
            <a:ext cx="311946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38097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p:txBody>
          <a:bodyPr/>
          <a:lstStyle/>
          <a:p>
            <a:pPr eaLnBrk="1" hangingPunct="1"/>
            <a:r>
              <a:rPr lang="en-US" altLang="en-US" smtClean="0"/>
              <a:t>Wavelength Regimes: UHECR source</a:t>
            </a:r>
          </a:p>
        </p:txBody>
      </p:sp>
      <p:pic>
        <p:nvPicPr>
          <p:cNvPr id="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2410" y="2286000"/>
            <a:ext cx="3813479"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33496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normAutofit/>
          </a:bodyPr>
          <a:lstStyle/>
          <a:p>
            <a:pPr eaLnBrk="1" hangingPunct="1"/>
            <a:r>
              <a:rPr lang="en-US" altLang="en-US" smtClean="0"/>
              <a:t>Multiwavelength case study: the Crab Nebula</a:t>
            </a:r>
          </a:p>
        </p:txBody>
      </p:sp>
      <p:pic>
        <p:nvPicPr>
          <p:cNvPr id="6" name="Content Placeholder 5"/>
          <p:cNvPicPr>
            <a:picLocks noGrp="1" noChangeAspect="1"/>
          </p:cNvPicPr>
          <p:nvPr>
            <p:ph idx="1"/>
          </p:nvPr>
        </p:nvPicPr>
        <p:blipFill>
          <a:blip r:embed="rId3"/>
          <a:stretch>
            <a:fillRect/>
          </a:stretch>
        </p:blipFill>
        <p:spPr>
          <a:xfrm>
            <a:off x="2556724" y="2286000"/>
            <a:ext cx="4144852" cy="3581400"/>
          </a:xfrm>
          <a:prstGeom prst="rect">
            <a:avLst/>
          </a:prstGeom>
        </p:spPr>
      </p:pic>
    </p:spTree>
    <p:extLst>
      <p:ext uri="{BB962C8B-B14F-4D97-AF65-F5344CB8AC3E}">
        <p14:creationId xmlns:p14="http://schemas.microsoft.com/office/powerpoint/2010/main" val="18294030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Examples of Non-EM Information Carriers</a:t>
            </a:r>
          </a:p>
        </p:txBody>
      </p:sp>
      <p:sp>
        <p:nvSpPr>
          <p:cNvPr id="2" name="Content Placeholder 1"/>
          <p:cNvSpPr>
            <a:spLocks noGrp="1"/>
          </p:cNvSpPr>
          <p:nvPr>
            <p:ph idx="1"/>
          </p:nvPr>
        </p:nvSpPr>
        <p:spPr/>
        <p:txBody>
          <a:bodyPr>
            <a:normAutofit fontScale="55000" lnSpcReduction="20000"/>
          </a:bodyPr>
          <a:lstStyle/>
          <a:p>
            <a:pPr>
              <a:defRPr/>
            </a:pPr>
            <a:r>
              <a:rPr lang="en-US" dirty="0" smtClean="0"/>
              <a:t>Interplanetary spacecraft for in-situ sampling</a:t>
            </a:r>
          </a:p>
          <a:p>
            <a:pPr>
              <a:defRPr/>
            </a:pPr>
            <a:r>
              <a:rPr lang="en-US" dirty="0" smtClean="0"/>
              <a:t>Meteorites (including from Mars &amp; the Moon)</a:t>
            </a:r>
          </a:p>
          <a:p>
            <a:pPr>
              <a:defRPr/>
            </a:pPr>
            <a:r>
              <a:rPr lang="en-US" dirty="0" smtClean="0"/>
              <a:t>Terrestrial isotopic abundances</a:t>
            </a:r>
          </a:p>
          <a:p>
            <a:pPr>
              <a:defRPr/>
            </a:pPr>
            <a:r>
              <a:rPr lang="en-US" dirty="0" smtClean="0"/>
              <a:t>Interplanetary/interstellar dust grains</a:t>
            </a:r>
          </a:p>
          <a:p>
            <a:pPr>
              <a:defRPr/>
            </a:pPr>
            <a:r>
              <a:rPr lang="en-US" dirty="0" smtClean="0"/>
              <a:t>Dust deposition on Earth:  &gt;150 tons/day</a:t>
            </a:r>
          </a:p>
          <a:p>
            <a:pPr>
              <a:defRPr/>
            </a:pPr>
            <a:r>
              <a:rPr lang="en-US" dirty="0" smtClean="0"/>
              <a:t>Cosmic rays</a:t>
            </a:r>
          </a:p>
          <a:p>
            <a:pPr>
              <a:defRPr/>
            </a:pPr>
            <a:r>
              <a:rPr lang="en-US" dirty="0" smtClean="0"/>
              <a:t>Solar wind</a:t>
            </a:r>
          </a:p>
          <a:p>
            <a:pPr>
              <a:defRPr/>
            </a:pPr>
            <a:r>
              <a:rPr lang="en-US" dirty="0" smtClean="0"/>
              <a:t>Geophysical evidence: L(t); SN irradiation?; impact</a:t>
            </a:r>
          </a:p>
          <a:p>
            <a:pPr>
              <a:defRPr/>
            </a:pPr>
            <a:r>
              <a:rPr lang="en-US" dirty="0" smtClean="0"/>
              <a:t>Craters</a:t>
            </a:r>
          </a:p>
          <a:p>
            <a:pPr>
              <a:defRPr/>
            </a:pPr>
            <a:r>
              <a:rPr lang="en-US" dirty="0" smtClean="0"/>
              <a:t>Neutrinos</a:t>
            </a:r>
          </a:p>
          <a:p>
            <a:pPr>
              <a:defRPr/>
            </a:pPr>
            <a:r>
              <a:rPr lang="en-US" dirty="0" smtClean="0"/>
              <a:t>Tides</a:t>
            </a:r>
          </a:p>
          <a:p>
            <a:pPr>
              <a:defRPr/>
            </a:pPr>
            <a:r>
              <a:rPr lang="en-US" dirty="0" smtClean="0"/>
              <a:t>Gravitational waves? (no more question mark!!!)</a:t>
            </a:r>
          </a:p>
          <a:p>
            <a:pPr>
              <a:defRPr/>
            </a:pPr>
            <a:r>
              <a:rPr lang="en-US" dirty="0" smtClean="0"/>
              <a:t>Dark matter particles??</a:t>
            </a:r>
            <a:endParaRPr lang="en-US" dirty="0"/>
          </a:p>
        </p:txBody>
      </p:sp>
    </p:spTree>
    <p:extLst>
      <p:ext uri="{BB962C8B-B14F-4D97-AF65-F5344CB8AC3E}">
        <p14:creationId xmlns:p14="http://schemas.microsoft.com/office/powerpoint/2010/main" val="287634881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smtClean="0"/>
              <a:t>Basic Concepts - The Data Chain</a:t>
            </a:r>
          </a:p>
        </p:txBody>
      </p:sp>
      <p:pic>
        <p:nvPicPr>
          <p:cNvPr id="6" name="Content Placeholder 5"/>
          <p:cNvPicPr>
            <a:picLocks noGrp="1" noChangeAspect="1"/>
          </p:cNvPicPr>
          <p:nvPr>
            <p:ph idx="1"/>
          </p:nvPr>
        </p:nvPicPr>
        <p:blipFill>
          <a:blip r:embed="rId3"/>
          <a:stretch>
            <a:fillRect/>
          </a:stretch>
        </p:blipFill>
        <p:spPr>
          <a:xfrm>
            <a:off x="1028700" y="2713092"/>
            <a:ext cx="7200900" cy="2727216"/>
          </a:xfrm>
          <a:prstGeom prst="rect">
            <a:avLst/>
          </a:prstGeom>
        </p:spPr>
      </p:pic>
    </p:spTree>
    <p:extLst>
      <p:ext uri="{BB962C8B-B14F-4D97-AF65-F5344CB8AC3E}">
        <p14:creationId xmlns:p14="http://schemas.microsoft.com/office/powerpoint/2010/main" val="236642726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eye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351155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ltLang="en-US" smtClean="0"/>
              <a:t>Human Eye</a:t>
            </a:r>
          </a:p>
        </p:txBody>
      </p:sp>
      <p:sp>
        <p:nvSpPr>
          <p:cNvPr id="12293" name="AutoShape 8" descr="rodscones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1009650" y="1898795"/>
            <a:ext cx="7124700" cy="3668567"/>
          </a:xfrm>
          <a:prstGeom prst="rect">
            <a:avLst/>
          </a:prstGeom>
        </p:spPr>
      </p:pic>
    </p:spTree>
    <p:extLst>
      <p:ext uri="{BB962C8B-B14F-4D97-AF65-F5344CB8AC3E}">
        <p14:creationId xmlns:p14="http://schemas.microsoft.com/office/powerpoint/2010/main" val="157200945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0" name="AutoShape 3"/>
          <p:cNvSpPr>
            <a:spLocks noChangeArrowheads="1"/>
          </p:cNvSpPr>
          <p:nvPr/>
        </p:nvSpPr>
        <p:spPr bwMode="auto">
          <a:xfrm>
            <a:off x="8172450" y="2362200"/>
            <a:ext cx="457200" cy="1985962"/>
          </a:xfrm>
          <a:prstGeom prst="upDownArrow">
            <a:avLst>
              <a:gd name="adj1" fmla="val 50000"/>
              <a:gd name="adj2" fmla="val 86875"/>
            </a:avLst>
          </a:prstGeom>
          <a:solidFill>
            <a:srgbClr val="C0C0C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4341" name="Text Box 4"/>
          <p:cNvSpPr txBox="1">
            <a:spLocks noChangeArrowheads="1"/>
          </p:cNvSpPr>
          <p:nvPr/>
        </p:nvSpPr>
        <p:spPr bwMode="auto">
          <a:xfrm>
            <a:off x="7021513" y="1946275"/>
            <a:ext cx="160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Ear (Temporal)</a:t>
            </a:r>
          </a:p>
        </p:txBody>
      </p:sp>
      <p:sp>
        <p:nvSpPr>
          <p:cNvPr id="14342" name="Text Box 5"/>
          <p:cNvSpPr txBox="1">
            <a:spLocks noChangeArrowheads="1"/>
          </p:cNvSpPr>
          <p:nvPr/>
        </p:nvSpPr>
        <p:spPr bwMode="auto">
          <a:xfrm>
            <a:off x="7118350" y="4394200"/>
            <a:ext cx="1384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Nose (Nasal)</a:t>
            </a:r>
          </a:p>
        </p:txBody>
      </p:sp>
      <p:sp>
        <p:nvSpPr>
          <p:cNvPr id="14343" name="Freeform 6"/>
          <p:cNvSpPr>
            <a:spLocks/>
          </p:cNvSpPr>
          <p:nvPr/>
        </p:nvSpPr>
        <p:spPr bwMode="auto">
          <a:xfrm>
            <a:off x="2871788" y="1528762"/>
            <a:ext cx="3568700" cy="3278188"/>
          </a:xfrm>
          <a:custGeom>
            <a:avLst/>
            <a:gdLst>
              <a:gd name="T0" fmla="*/ 2147483646 w 2283"/>
              <a:gd name="T1" fmla="*/ 2147483646 h 1859"/>
              <a:gd name="T2" fmla="*/ 2147483646 w 2283"/>
              <a:gd name="T3" fmla="*/ 2147483646 h 1859"/>
              <a:gd name="T4" fmla="*/ 2147483646 w 2283"/>
              <a:gd name="T5" fmla="*/ 2147483646 h 1859"/>
              <a:gd name="T6" fmla="*/ 2147483646 w 2283"/>
              <a:gd name="T7" fmla="*/ 2147483646 h 1859"/>
              <a:gd name="T8" fmla="*/ 2147483646 w 2283"/>
              <a:gd name="T9" fmla="*/ 2147483646 h 1859"/>
              <a:gd name="T10" fmla="*/ 2147483646 w 2283"/>
              <a:gd name="T11" fmla="*/ 2147483646 h 1859"/>
              <a:gd name="T12" fmla="*/ 2147483646 w 2283"/>
              <a:gd name="T13" fmla="*/ 2147483646 h 1859"/>
              <a:gd name="T14" fmla="*/ 2147483646 w 2283"/>
              <a:gd name="T15" fmla="*/ 2147483646 h 1859"/>
              <a:gd name="T16" fmla="*/ 2147483646 w 2283"/>
              <a:gd name="T17" fmla="*/ 2147483646 h 1859"/>
              <a:gd name="T18" fmla="*/ 2147483646 w 2283"/>
              <a:gd name="T19" fmla="*/ 2147483646 h 1859"/>
              <a:gd name="T20" fmla="*/ 2147483646 w 2283"/>
              <a:gd name="T21" fmla="*/ 2147483646 h 1859"/>
              <a:gd name="T22" fmla="*/ 2147483646 w 2283"/>
              <a:gd name="T23" fmla="*/ 2147483646 h 1859"/>
              <a:gd name="T24" fmla="*/ 2147483646 w 2283"/>
              <a:gd name="T25" fmla="*/ 2147483646 h 1859"/>
              <a:gd name="T26" fmla="*/ 2147483646 w 2283"/>
              <a:gd name="T27" fmla="*/ 2147483646 h 1859"/>
              <a:gd name="T28" fmla="*/ 2147483646 w 2283"/>
              <a:gd name="T29" fmla="*/ 2147483646 h 1859"/>
              <a:gd name="T30" fmla="*/ 2147483646 w 2283"/>
              <a:gd name="T31" fmla="*/ 2147483646 h 1859"/>
              <a:gd name="T32" fmla="*/ 2147483646 w 2283"/>
              <a:gd name="T33" fmla="*/ 2147483646 h 1859"/>
              <a:gd name="T34" fmla="*/ 2147483646 w 2283"/>
              <a:gd name="T35" fmla="*/ 2147483646 h 1859"/>
              <a:gd name="T36" fmla="*/ 2147483646 w 2283"/>
              <a:gd name="T37" fmla="*/ 2147483646 h 1859"/>
              <a:gd name="T38" fmla="*/ 2147483646 w 2283"/>
              <a:gd name="T39" fmla="*/ 2147483646 h 1859"/>
              <a:gd name="T40" fmla="*/ 2147483646 w 2283"/>
              <a:gd name="T41" fmla="*/ 2147483646 h 1859"/>
              <a:gd name="T42" fmla="*/ 2147483646 w 2283"/>
              <a:gd name="T43" fmla="*/ 2147483646 h 1859"/>
              <a:gd name="T44" fmla="*/ 2147483646 w 2283"/>
              <a:gd name="T45" fmla="*/ 2147483646 h 1859"/>
              <a:gd name="T46" fmla="*/ 2147483646 w 2283"/>
              <a:gd name="T47" fmla="*/ 2147483646 h 1859"/>
              <a:gd name="T48" fmla="*/ 2147483646 w 2283"/>
              <a:gd name="T49" fmla="*/ 2147483646 h 1859"/>
              <a:gd name="T50" fmla="*/ 2147483646 w 2283"/>
              <a:gd name="T51" fmla="*/ 2147483646 h 1859"/>
              <a:gd name="T52" fmla="*/ 2147483646 w 2283"/>
              <a:gd name="T53" fmla="*/ 2147483646 h 1859"/>
              <a:gd name="T54" fmla="*/ 2147483646 w 2283"/>
              <a:gd name="T55" fmla="*/ 2147483646 h 1859"/>
              <a:gd name="T56" fmla="*/ 2147483646 w 2283"/>
              <a:gd name="T57" fmla="*/ 2147483646 h 1859"/>
              <a:gd name="T58" fmla="*/ 2147483646 w 2283"/>
              <a:gd name="T59" fmla="*/ 2147483646 h 1859"/>
              <a:gd name="T60" fmla="*/ 2147483646 w 2283"/>
              <a:gd name="T61" fmla="*/ 2147483646 h 1859"/>
              <a:gd name="T62" fmla="*/ 2147483646 w 2283"/>
              <a:gd name="T63" fmla="*/ 2147483646 h 1859"/>
              <a:gd name="T64" fmla="*/ 2147483646 w 2283"/>
              <a:gd name="T65" fmla="*/ 2147483646 h 1859"/>
              <a:gd name="T66" fmla="*/ 2147483646 w 2283"/>
              <a:gd name="T67" fmla="*/ 2147483646 h 1859"/>
              <a:gd name="T68" fmla="*/ 2147483646 w 2283"/>
              <a:gd name="T69" fmla="*/ 2147483646 h 1859"/>
              <a:gd name="T70" fmla="*/ 2147483646 w 2283"/>
              <a:gd name="T71" fmla="*/ 2147483646 h 1859"/>
              <a:gd name="T72" fmla="*/ 2147483646 w 2283"/>
              <a:gd name="T73" fmla="*/ 2147483646 h 1859"/>
              <a:gd name="T74" fmla="*/ 2147483646 w 2283"/>
              <a:gd name="T75" fmla="*/ 2147483646 h 1859"/>
              <a:gd name="T76" fmla="*/ 2147483646 w 2283"/>
              <a:gd name="T77" fmla="*/ 2147483646 h 1859"/>
              <a:gd name="T78" fmla="*/ 2147483646 w 2283"/>
              <a:gd name="T79" fmla="*/ 2147483646 h 1859"/>
              <a:gd name="T80" fmla="*/ 2147483646 w 2283"/>
              <a:gd name="T81" fmla="*/ 2147483646 h 1859"/>
              <a:gd name="T82" fmla="*/ 2147483646 w 2283"/>
              <a:gd name="T83" fmla="*/ 2147483646 h 1859"/>
              <a:gd name="T84" fmla="*/ 2147483646 w 2283"/>
              <a:gd name="T85" fmla="*/ 2147483646 h 1859"/>
              <a:gd name="T86" fmla="*/ 2147483646 w 2283"/>
              <a:gd name="T87" fmla="*/ 2147483646 h 18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83" h="1859">
                <a:moveTo>
                  <a:pt x="838" y="1848"/>
                </a:moveTo>
                <a:cubicBezTo>
                  <a:pt x="836" y="1859"/>
                  <a:pt x="796" y="1794"/>
                  <a:pt x="776" y="1770"/>
                </a:cubicBezTo>
                <a:cubicBezTo>
                  <a:pt x="755" y="1746"/>
                  <a:pt x="780" y="1741"/>
                  <a:pt x="714" y="1703"/>
                </a:cubicBezTo>
                <a:cubicBezTo>
                  <a:pt x="647" y="1663"/>
                  <a:pt x="481" y="1616"/>
                  <a:pt x="376" y="1538"/>
                </a:cubicBezTo>
                <a:cubicBezTo>
                  <a:pt x="270" y="1458"/>
                  <a:pt x="138" y="1335"/>
                  <a:pt x="79" y="1228"/>
                </a:cubicBezTo>
                <a:cubicBezTo>
                  <a:pt x="19" y="1120"/>
                  <a:pt x="0" y="998"/>
                  <a:pt x="17" y="894"/>
                </a:cubicBezTo>
                <a:cubicBezTo>
                  <a:pt x="34" y="789"/>
                  <a:pt x="104" y="690"/>
                  <a:pt x="181" y="600"/>
                </a:cubicBezTo>
                <a:cubicBezTo>
                  <a:pt x="257" y="509"/>
                  <a:pt x="378" y="424"/>
                  <a:pt x="479" y="349"/>
                </a:cubicBezTo>
                <a:cubicBezTo>
                  <a:pt x="579" y="272"/>
                  <a:pt x="721" y="204"/>
                  <a:pt x="786" y="146"/>
                </a:cubicBezTo>
                <a:cubicBezTo>
                  <a:pt x="850" y="88"/>
                  <a:pt x="856" y="1"/>
                  <a:pt x="868" y="1"/>
                </a:cubicBezTo>
                <a:cubicBezTo>
                  <a:pt x="880" y="0"/>
                  <a:pt x="834" y="124"/>
                  <a:pt x="858" y="145"/>
                </a:cubicBezTo>
                <a:cubicBezTo>
                  <a:pt x="881" y="165"/>
                  <a:pt x="937" y="127"/>
                  <a:pt x="1012" y="126"/>
                </a:cubicBezTo>
                <a:cubicBezTo>
                  <a:pt x="1087" y="124"/>
                  <a:pt x="1196" y="104"/>
                  <a:pt x="1309" y="135"/>
                </a:cubicBezTo>
                <a:cubicBezTo>
                  <a:pt x="1421" y="165"/>
                  <a:pt x="1589" y="244"/>
                  <a:pt x="1689" y="309"/>
                </a:cubicBezTo>
                <a:cubicBezTo>
                  <a:pt x="1788" y="373"/>
                  <a:pt x="1850" y="422"/>
                  <a:pt x="1904" y="523"/>
                </a:cubicBezTo>
                <a:cubicBezTo>
                  <a:pt x="1957" y="623"/>
                  <a:pt x="1996" y="801"/>
                  <a:pt x="2007" y="910"/>
                </a:cubicBezTo>
                <a:cubicBezTo>
                  <a:pt x="2017" y="1017"/>
                  <a:pt x="1926" y="1116"/>
                  <a:pt x="1966" y="1171"/>
                </a:cubicBezTo>
                <a:cubicBezTo>
                  <a:pt x="2005" y="1225"/>
                  <a:pt x="2202" y="1210"/>
                  <a:pt x="2243" y="1238"/>
                </a:cubicBezTo>
                <a:cubicBezTo>
                  <a:pt x="2283" y="1264"/>
                  <a:pt x="2268" y="1336"/>
                  <a:pt x="2212" y="1335"/>
                </a:cubicBezTo>
                <a:cubicBezTo>
                  <a:pt x="2155" y="1333"/>
                  <a:pt x="1950" y="1284"/>
                  <a:pt x="1904" y="1228"/>
                </a:cubicBezTo>
                <a:cubicBezTo>
                  <a:pt x="1857" y="1172"/>
                  <a:pt x="1933" y="1088"/>
                  <a:pt x="1935" y="996"/>
                </a:cubicBezTo>
                <a:cubicBezTo>
                  <a:pt x="1936" y="904"/>
                  <a:pt x="1946" y="771"/>
                  <a:pt x="1914" y="678"/>
                </a:cubicBezTo>
                <a:cubicBezTo>
                  <a:pt x="1881" y="583"/>
                  <a:pt x="1816" y="511"/>
                  <a:pt x="1740" y="435"/>
                </a:cubicBezTo>
                <a:cubicBezTo>
                  <a:pt x="1663" y="359"/>
                  <a:pt x="1567" y="268"/>
                  <a:pt x="1453" y="223"/>
                </a:cubicBezTo>
                <a:cubicBezTo>
                  <a:pt x="1338" y="178"/>
                  <a:pt x="1184" y="155"/>
                  <a:pt x="1053" y="165"/>
                </a:cubicBezTo>
                <a:cubicBezTo>
                  <a:pt x="921" y="174"/>
                  <a:pt x="789" y="211"/>
                  <a:pt x="663" y="281"/>
                </a:cubicBezTo>
                <a:cubicBezTo>
                  <a:pt x="536" y="350"/>
                  <a:pt x="389" y="477"/>
                  <a:pt x="294" y="581"/>
                </a:cubicBezTo>
                <a:cubicBezTo>
                  <a:pt x="198" y="684"/>
                  <a:pt x="111" y="795"/>
                  <a:pt x="89" y="904"/>
                </a:cubicBezTo>
                <a:cubicBezTo>
                  <a:pt x="66" y="1012"/>
                  <a:pt x="99" y="1136"/>
                  <a:pt x="161" y="1232"/>
                </a:cubicBezTo>
                <a:cubicBezTo>
                  <a:pt x="222" y="1328"/>
                  <a:pt x="363" y="1411"/>
                  <a:pt x="458" y="1480"/>
                </a:cubicBezTo>
                <a:cubicBezTo>
                  <a:pt x="552" y="1548"/>
                  <a:pt x="615" y="1604"/>
                  <a:pt x="725" y="1644"/>
                </a:cubicBezTo>
                <a:cubicBezTo>
                  <a:pt x="834" y="1684"/>
                  <a:pt x="994" y="1716"/>
                  <a:pt x="1114" y="1721"/>
                </a:cubicBezTo>
                <a:cubicBezTo>
                  <a:pt x="1233" y="1726"/>
                  <a:pt x="1342" y="1712"/>
                  <a:pt x="1443" y="1673"/>
                </a:cubicBezTo>
                <a:cubicBezTo>
                  <a:pt x="1544" y="1635"/>
                  <a:pt x="1656" y="1538"/>
                  <a:pt x="1720" y="1489"/>
                </a:cubicBezTo>
                <a:cubicBezTo>
                  <a:pt x="1783" y="1439"/>
                  <a:pt x="1748" y="1365"/>
                  <a:pt x="1822" y="1373"/>
                </a:cubicBezTo>
                <a:cubicBezTo>
                  <a:pt x="1895" y="1381"/>
                  <a:pt x="2108" y="1497"/>
                  <a:pt x="2161" y="1538"/>
                </a:cubicBezTo>
                <a:cubicBezTo>
                  <a:pt x="2214" y="1577"/>
                  <a:pt x="2192" y="1632"/>
                  <a:pt x="2140" y="1615"/>
                </a:cubicBezTo>
                <a:cubicBezTo>
                  <a:pt x="2087" y="1597"/>
                  <a:pt x="1916" y="1437"/>
                  <a:pt x="1843" y="1432"/>
                </a:cubicBezTo>
                <a:cubicBezTo>
                  <a:pt x="1769" y="1426"/>
                  <a:pt x="1763" y="1532"/>
                  <a:pt x="1699" y="1581"/>
                </a:cubicBezTo>
                <a:cubicBezTo>
                  <a:pt x="1634" y="1629"/>
                  <a:pt x="1553" y="1686"/>
                  <a:pt x="1453" y="1721"/>
                </a:cubicBezTo>
                <a:cubicBezTo>
                  <a:pt x="1352" y="1755"/>
                  <a:pt x="1194" y="1789"/>
                  <a:pt x="1094" y="1789"/>
                </a:cubicBezTo>
                <a:cubicBezTo>
                  <a:pt x="993" y="1789"/>
                  <a:pt x="899" y="1736"/>
                  <a:pt x="848" y="1721"/>
                </a:cubicBezTo>
                <a:cubicBezTo>
                  <a:pt x="796" y="1706"/>
                  <a:pt x="780" y="1681"/>
                  <a:pt x="786" y="1703"/>
                </a:cubicBezTo>
                <a:cubicBezTo>
                  <a:pt x="791" y="1723"/>
                  <a:pt x="839" y="1836"/>
                  <a:pt x="838" y="1848"/>
                </a:cubicBezTo>
                <a:close/>
              </a:path>
            </a:pathLst>
          </a:custGeom>
          <a:solidFill>
            <a:srgbClr val="C0C0C0"/>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344" name="Group 7"/>
          <p:cNvGrpSpPr>
            <a:grpSpLocks/>
          </p:cNvGrpSpPr>
          <p:nvPr/>
        </p:nvGrpSpPr>
        <p:grpSpPr bwMode="auto">
          <a:xfrm>
            <a:off x="3408363" y="2657475"/>
            <a:ext cx="442912" cy="1144587"/>
            <a:chOff x="2172" y="1818"/>
            <a:chExt cx="283" cy="649"/>
          </a:xfrm>
        </p:grpSpPr>
        <p:sp>
          <p:nvSpPr>
            <p:cNvPr id="14376" name="Freeform 8"/>
            <p:cNvSpPr>
              <a:spLocks/>
            </p:cNvSpPr>
            <p:nvPr/>
          </p:nvSpPr>
          <p:spPr bwMode="auto">
            <a:xfrm>
              <a:off x="2172" y="1818"/>
              <a:ext cx="279" cy="335"/>
            </a:xfrm>
            <a:custGeom>
              <a:avLst/>
              <a:gdLst>
                <a:gd name="T0" fmla="*/ 1 w 300"/>
                <a:gd name="T1" fmla="*/ 50 h 387"/>
                <a:gd name="T2" fmla="*/ 7 w 300"/>
                <a:gd name="T3" fmla="*/ 32 h 387"/>
                <a:gd name="T4" fmla="*/ 27 w 300"/>
                <a:gd name="T5" fmla="*/ 13 h 387"/>
                <a:gd name="T6" fmla="*/ 31 w 300"/>
                <a:gd name="T7" fmla="*/ 3 h 387"/>
                <a:gd name="T8" fmla="*/ 60 w 300"/>
                <a:gd name="T9" fmla="*/ 5 h 387"/>
                <a:gd name="T10" fmla="*/ 100 w 300"/>
                <a:gd name="T11" fmla="*/ 34 h 387"/>
                <a:gd name="T12" fmla="*/ 107 w 300"/>
                <a:gd name="T13" fmla="*/ 52 h 3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0" h="387">
                  <a:moveTo>
                    <a:pt x="1" y="376"/>
                  </a:moveTo>
                  <a:cubicBezTo>
                    <a:pt x="0" y="332"/>
                    <a:pt x="0" y="289"/>
                    <a:pt x="12" y="243"/>
                  </a:cubicBezTo>
                  <a:cubicBezTo>
                    <a:pt x="23" y="196"/>
                    <a:pt x="61" y="134"/>
                    <a:pt x="73" y="99"/>
                  </a:cubicBezTo>
                  <a:cubicBezTo>
                    <a:pt x="84" y="63"/>
                    <a:pt x="67" y="38"/>
                    <a:pt x="83" y="28"/>
                  </a:cubicBezTo>
                  <a:cubicBezTo>
                    <a:pt x="98" y="17"/>
                    <a:pt x="132" y="0"/>
                    <a:pt x="165" y="38"/>
                  </a:cubicBezTo>
                  <a:cubicBezTo>
                    <a:pt x="197" y="75"/>
                    <a:pt x="255" y="194"/>
                    <a:pt x="278" y="253"/>
                  </a:cubicBezTo>
                  <a:cubicBezTo>
                    <a:pt x="300" y="311"/>
                    <a:pt x="299" y="349"/>
                    <a:pt x="299" y="387"/>
                  </a:cubicBezTo>
                </a:path>
              </a:pathLst>
            </a:custGeom>
            <a:solidFill>
              <a:schemeClr val="accent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7" name="Freeform 9"/>
            <p:cNvSpPr>
              <a:spLocks/>
            </p:cNvSpPr>
            <p:nvPr/>
          </p:nvSpPr>
          <p:spPr bwMode="auto">
            <a:xfrm flipV="1">
              <a:off x="2176" y="2132"/>
              <a:ext cx="279" cy="335"/>
            </a:xfrm>
            <a:custGeom>
              <a:avLst/>
              <a:gdLst>
                <a:gd name="T0" fmla="*/ 1 w 300"/>
                <a:gd name="T1" fmla="*/ 50 h 387"/>
                <a:gd name="T2" fmla="*/ 7 w 300"/>
                <a:gd name="T3" fmla="*/ 32 h 387"/>
                <a:gd name="T4" fmla="*/ 27 w 300"/>
                <a:gd name="T5" fmla="*/ 13 h 387"/>
                <a:gd name="T6" fmla="*/ 31 w 300"/>
                <a:gd name="T7" fmla="*/ 3 h 387"/>
                <a:gd name="T8" fmla="*/ 60 w 300"/>
                <a:gd name="T9" fmla="*/ 5 h 387"/>
                <a:gd name="T10" fmla="*/ 100 w 300"/>
                <a:gd name="T11" fmla="*/ 34 h 387"/>
                <a:gd name="T12" fmla="*/ 107 w 300"/>
                <a:gd name="T13" fmla="*/ 52 h 3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0" h="387">
                  <a:moveTo>
                    <a:pt x="1" y="376"/>
                  </a:moveTo>
                  <a:cubicBezTo>
                    <a:pt x="0" y="332"/>
                    <a:pt x="0" y="289"/>
                    <a:pt x="12" y="243"/>
                  </a:cubicBezTo>
                  <a:cubicBezTo>
                    <a:pt x="23" y="196"/>
                    <a:pt x="61" y="134"/>
                    <a:pt x="73" y="99"/>
                  </a:cubicBezTo>
                  <a:cubicBezTo>
                    <a:pt x="84" y="63"/>
                    <a:pt x="67" y="38"/>
                    <a:pt x="83" y="28"/>
                  </a:cubicBezTo>
                  <a:cubicBezTo>
                    <a:pt x="98" y="17"/>
                    <a:pt x="132" y="0"/>
                    <a:pt x="165" y="38"/>
                  </a:cubicBezTo>
                  <a:cubicBezTo>
                    <a:pt x="197" y="75"/>
                    <a:pt x="255" y="194"/>
                    <a:pt x="278" y="253"/>
                  </a:cubicBezTo>
                  <a:cubicBezTo>
                    <a:pt x="300" y="311"/>
                    <a:pt x="299" y="349"/>
                    <a:pt x="299" y="387"/>
                  </a:cubicBezTo>
                </a:path>
              </a:pathLst>
            </a:custGeom>
            <a:solidFill>
              <a:schemeClr val="accent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45" name="Freeform 10"/>
          <p:cNvSpPr>
            <a:spLocks/>
          </p:cNvSpPr>
          <p:nvPr/>
        </p:nvSpPr>
        <p:spPr bwMode="auto">
          <a:xfrm>
            <a:off x="3324225" y="3432175"/>
            <a:ext cx="2387600" cy="1147762"/>
          </a:xfrm>
          <a:custGeom>
            <a:avLst/>
            <a:gdLst>
              <a:gd name="T0" fmla="*/ 2147483646 w 1528"/>
              <a:gd name="T1" fmla="*/ 2147483646 h 651"/>
              <a:gd name="T2" fmla="*/ 2147483646 w 1528"/>
              <a:gd name="T3" fmla="*/ 2147483646 h 651"/>
              <a:gd name="T4" fmla="*/ 2147483646 w 1528"/>
              <a:gd name="T5" fmla="*/ 2147483646 h 651"/>
              <a:gd name="T6" fmla="*/ 2147483646 w 1528"/>
              <a:gd name="T7" fmla="*/ 2147483646 h 651"/>
              <a:gd name="T8" fmla="*/ 2147483646 w 1528"/>
              <a:gd name="T9" fmla="*/ 2147483646 h 651"/>
              <a:gd name="T10" fmla="*/ 2147483646 w 1528"/>
              <a:gd name="T11" fmla="*/ 2147483646 h 651"/>
              <a:gd name="T12" fmla="*/ 2147483646 w 1528"/>
              <a:gd name="T13" fmla="*/ 2147483646 h 651"/>
              <a:gd name="T14" fmla="*/ 2147483646 w 1528"/>
              <a:gd name="T15" fmla="*/ 2147483646 h 651"/>
              <a:gd name="T16" fmla="*/ 2147483646 w 1528"/>
              <a:gd name="T17" fmla="*/ 2147483646 h 651"/>
              <a:gd name="T18" fmla="*/ 2147483646 w 1528"/>
              <a:gd name="T19" fmla="*/ 2147483646 h 651"/>
              <a:gd name="T20" fmla="*/ 2147483646 w 1528"/>
              <a:gd name="T21" fmla="*/ 2147483646 h 651"/>
              <a:gd name="T22" fmla="*/ 2147483646 w 1528"/>
              <a:gd name="T23" fmla="*/ 2147483646 h 651"/>
              <a:gd name="T24" fmla="*/ 2147483646 w 1528"/>
              <a:gd name="T25" fmla="*/ 2147483646 h 6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8" h="651">
                <a:moveTo>
                  <a:pt x="27" y="317"/>
                </a:moveTo>
                <a:cubicBezTo>
                  <a:pt x="0" y="242"/>
                  <a:pt x="44" y="16"/>
                  <a:pt x="58" y="9"/>
                </a:cubicBezTo>
                <a:cubicBezTo>
                  <a:pt x="71" y="0"/>
                  <a:pt x="81" y="199"/>
                  <a:pt x="110" y="267"/>
                </a:cubicBezTo>
                <a:cubicBezTo>
                  <a:pt x="139" y="335"/>
                  <a:pt x="144" y="363"/>
                  <a:pt x="236" y="416"/>
                </a:cubicBezTo>
                <a:cubicBezTo>
                  <a:pt x="326" y="469"/>
                  <a:pt x="513" y="560"/>
                  <a:pt x="655" y="585"/>
                </a:cubicBezTo>
                <a:cubicBezTo>
                  <a:pt x="796" y="609"/>
                  <a:pt x="968" y="592"/>
                  <a:pt x="1083" y="566"/>
                </a:cubicBezTo>
                <a:cubicBezTo>
                  <a:pt x="1198" y="539"/>
                  <a:pt x="1271" y="469"/>
                  <a:pt x="1344" y="426"/>
                </a:cubicBezTo>
                <a:cubicBezTo>
                  <a:pt x="1417" y="383"/>
                  <a:pt x="1517" y="297"/>
                  <a:pt x="1523" y="307"/>
                </a:cubicBezTo>
                <a:cubicBezTo>
                  <a:pt x="1528" y="316"/>
                  <a:pt x="1445" y="429"/>
                  <a:pt x="1379" y="481"/>
                </a:cubicBezTo>
                <a:cubicBezTo>
                  <a:pt x="1312" y="532"/>
                  <a:pt x="1236" y="590"/>
                  <a:pt x="1123" y="614"/>
                </a:cubicBezTo>
                <a:cubicBezTo>
                  <a:pt x="1009" y="637"/>
                  <a:pt x="848" y="651"/>
                  <a:pt x="697" y="625"/>
                </a:cubicBezTo>
                <a:cubicBezTo>
                  <a:pt x="545" y="598"/>
                  <a:pt x="324" y="508"/>
                  <a:pt x="215" y="456"/>
                </a:cubicBezTo>
                <a:cubicBezTo>
                  <a:pt x="105" y="403"/>
                  <a:pt x="52" y="390"/>
                  <a:pt x="27" y="317"/>
                </a:cubicBezTo>
                <a:close/>
              </a:path>
            </a:pathLst>
          </a:custGeom>
          <a:solidFill>
            <a:srgbClr val="008000"/>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6" name="Freeform 11"/>
          <p:cNvSpPr>
            <a:spLocks/>
          </p:cNvSpPr>
          <p:nvPr/>
        </p:nvSpPr>
        <p:spPr bwMode="auto">
          <a:xfrm>
            <a:off x="3492500" y="2327275"/>
            <a:ext cx="160338" cy="361950"/>
          </a:xfrm>
          <a:custGeom>
            <a:avLst/>
            <a:gdLst>
              <a:gd name="T0" fmla="*/ 0 w 102"/>
              <a:gd name="T1" fmla="*/ 2147483646 h 205"/>
              <a:gd name="T2" fmla="*/ 2147483646 w 102"/>
              <a:gd name="T3" fmla="*/ 2147483646 h 205"/>
              <a:gd name="T4" fmla="*/ 2147483646 w 102"/>
              <a:gd name="T5" fmla="*/ 2147483646 h 205"/>
              <a:gd name="T6" fmla="*/ 2147483646 w 102"/>
              <a:gd name="T7" fmla="*/ 2147483646 h 205"/>
              <a:gd name="T8" fmla="*/ 2147483646 w 102"/>
              <a:gd name="T9" fmla="*/ 0 h 205"/>
              <a:gd name="T10" fmla="*/ 0 w 102"/>
              <a:gd name="T11" fmla="*/ 2147483646 h 2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 h="205">
                <a:moveTo>
                  <a:pt x="0" y="102"/>
                </a:moveTo>
                <a:lnTo>
                  <a:pt x="41" y="205"/>
                </a:lnTo>
                <a:lnTo>
                  <a:pt x="102" y="194"/>
                </a:lnTo>
                <a:lnTo>
                  <a:pt x="71" y="82"/>
                </a:lnTo>
                <a:lnTo>
                  <a:pt x="82" y="0"/>
                </a:lnTo>
                <a:lnTo>
                  <a:pt x="0" y="102"/>
                </a:lnTo>
                <a:close/>
              </a:path>
            </a:pathLst>
          </a:custGeom>
          <a:solidFill>
            <a:schemeClr val="tx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7" name="Freeform 12"/>
          <p:cNvSpPr>
            <a:spLocks/>
          </p:cNvSpPr>
          <p:nvPr/>
        </p:nvSpPr>
        <p:spPr bwMode="auto">
          <a:xfrm flipV="1">
            <a:off x="3498850" y="3743325"/>
            <a:ext cx="160338" cy="452437"/>
          </a:xfrm>
          <a:custGeom>
            <a:avLst/>
            <a:gdLst>
              <a:gd name="T0" fmla="*/ 0 w 102"/>
              <a:gd name="T1" fmla="*/ 2147483646 h 205"/>
              <a:gd name="T2" fmla="*/ 2147483646 w 102"/>
              <a:gd name="T3" fmla="*/ 2147483646 h 205"/>
              <a:gd name="T4" fmla="*/ 2147483646 w 102"/>
              <a:gd name="T5" fmla="*/ 2147483646 h 205"/>
              <a:gd name="T6" fmla="*/ 2147483646 w 102"/>
              <a:gd name="T7" fmla="*/ 2147483646 h 205"/>
              <a:gd name="T8" fmla="*/ 2147483646 w 102"/>
              <a:gd name="T9" fmla="*/ 0 h 205"/>
              <a:gd name="T10" fmla="*/ 0 w 102"/>
              <a:gd name="T11" fmla="*/ 2147483646 h 2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 h="205">
                <a:moveTo>
                  <a:pt x="0" y="102"/>
                </a:moveTo>
                <a:lnTo>
                  <a:pt x="41" y="205"/>
                </a:lnTo>
                <a:lnTo>
                  <a:pt x="102" y="194"/>
                </a:lnTo>
                <a:lnTo>
                  <a:pt x="71" y="82"/>
                </a:lnTo>
                <a:lnTo>
                  <a:pt x="82" y="0"/>
                </a:lnTo>
                <a:lnTo>
                  <a:pt x="0" y="102"/>
                </a:lnTo>
                <a:close/>
              </a:path>
            </a:pathLst>
          </a:custGeom>
          <a:solidFill>
            <a:schemeClr val="tx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Freeform 13"/>
          <p:cNvSpPr>
            <a:spLocks/>
          </p:cNvSpPr>
          <p:nvPr/>
        </p:nvSpPr>
        <p:spPr bwMode="auto">
          <a:xfrm>
            <a:off x="3282950" y="1787525"/>
            <a:ext cx="2630488" cy="1863725"/>
          </a:xfrm>
          <a:custGeom>
            <a:avLst/>
            <a:gdLst>
              <a:gd name="T0" fmla="*/ 2147483646 w 1683"/>
              <a:gd name="T1" fmla="*/ 2147483646 h 1056"/>
              <a:gd name="T2" fmla="*/ 2147483646 w 1683"/>
              <a:gd name="T3" fmla="*/ 2147483646 h 1056"/>
              <a:gd name="T4" fmla="*/ 2147483646 w 1683"/>
              <a:gd name="T5" fmla="*/ 2147483646 h 1056"/>
              <a:gd name="T6" fmla="*/ 2147483646 w 1683"/>
              <a:gd name="T7" fmla="*/ 2147483646 h 1056"/>
              <a:gd name="T8" fmla="*/ 2147483646 w 1683"/>
              <a:gd name="T9" fmla="*/ 2147483646 h 1056"/>
              <a:gd name="T10" fmla="*/ 2147483646 w 1683"/>
              <a:gd name="T11" fmla="*/ 2147483646 h 1056"/>
              <a:gd name="T12" fmla="*/ 2147483646 w 1683"/>
              <a:gd name="T13" fmla="*/ 2147483646 h 1056"/>
              <a:gd name="T14" fmla="*/ 2147483646 w 1683"/>
              <a:gd name="T15" fmla="*/ 2147483646 h 1056"/>
              <a:gd name="T16" fmla="*/ 2147483646 w 1683"/>
              <a:gd name="T17" fmla="*/ 2147483646 h 1056"/>
              <a:gd name="T18" fmla="*/ 2147483646 w 1683"/>
              <a:gd name="T19" fmla="*/ 2147483646 h 1056"/>
              <a:gd name="T20" fmla="*/ 2147483646 w 1683"/>
              <a:gd name="T21" fmla="*/ 2147483646 h 1056"/>
              <a:gd name="T22" fmla="*/ 2147483646 w 1683"/>
              <a:gd name="T23" fmla="*/ 2147483646 h 1056"/>
              <a:gd name="T24" fmla="*/ 2147483646 w 1683"/>
              <a:gd name="T25" fmla="*/ 2147483646 h 1056"/>
              <a:gd name="T26" fmla="*/ 2147483646 w 1683"/>
              <a:gd name="T27" fmla="*/ 2147483646 h 1056"/>
              <a:gd name="T28" fmla="*/ 2147483646 w 1683"/>
              <a:gd name="T29" fmla="*/ 2147483646 h 1056"/>
              <a:gd name="T30" fmla="*/ 2147483646 w 1683"/>
              <a:gd name="T31" fmla="*/ 2147483646 h 1056"/>
              <a:gd name="T32" fmla="*/ 2147483646 w 1683"/>
              <a:gd name="T33" fmla="*/ 2147483646 h 1056"/>
              <a:gd name="T34" fmla="*/ 2147483646 w 1683"/>
              <a:gd name="T35" fmla="*/ 2147483646 h 10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83" h="1056">
                <a:moveTo>
                  <a:pt x="21" y="470"/>
                </a:moveTo>
                <a:cubicBezTo>
                  <a:pt x="0" y="557"/>
                  <a:pt x="63" y="763"/>
                  <a:pt x="74" y="779"/>
                </a:cubicBezTo>
                <a:cubicBezTo>
                  <a:pt x="84" y="794"/>
                  <a:pt x="77" y="614"/>
                  <a:pt x="84" y="561"/>
                </a:cubicBezTo>
                <a:cubicBezTo>
                  <a:pt x="90" y="507"/>
                  <a:pt x="97" y="489"/>
                  <a:pt x="116" y="456"/>
                </a:cubicBezTo>
                <a:cubicBezTo>
                  <a:pt x="133" y="422"/>
                  <a:pt x="146" y="405"/>
                  <a:pt x="190" y="363"/>
                </a:cubicBezTo>
                <a:cubicBezTo>
                  <a:pt x="233" y="319"/>
                  <a:pt x="298" y="243"/>
                  <a:pt x="379" y="196"/>
                </a:cubicBezTo>
                <a:cubicBezTo>
                  <a:pt x="459" y="148"/>
                  <a:pt x="551" y="96"/>
                  <a:pt x="675" y="81"/>
                </a:cubicBezTo>
                <a:cubicBezTo>
                  <a:pt x="798" y="65"/>
                  <a:pt x="969" y="43"/>
                  <a:pt x="1118" y="100"/>
                </a:cubicBezTo>
                <a:cubicBezTo>
                  <a:pt x="1266" y="156"/>
                  <a:pt x="1485" y="289"/>
                  <a:pt x="1569" y="418"/>
                </a:cubicBezTo>
                <a:cubicBezTo>
                  <a:pt x="1652" y="546"/>
                  <a:pt x="1615" y="765"/>
                  <a:pt x="1621" y="870"/>
                </a:cubicBezTo>
                <a:cubicBezTo>
                  <a:pt x="1626" y="974"/>
                  <a:pt x="1589" y="1056"/>
                  <a:pt x="1600" y="1044"/>
                </a:cubicBezTo>
                <a:cubicBezTo>
                  <a:pt x="1610" y="1032"/>
                  <a:pt x="1680" y="907"/>
                  <a:pt x="1682" y="798"/>
                </a:cubicBezTo>
                <a:cubicBezTo>
                  <a:pt x="1683" y="688"/>
                  <a:pt x="1668" y="495"/>
                  <a:pt x="1610" y="388"/>
                </a:cubicBezTo>
                <a:cubicBezTo>
                  <a:pt x="1551" y="280"/>
                  <a:pt x="1438" y="215"/>
                  <a:pt x="1328" y="154"/>
                </a:cubicBezTo>
                <a:cubicBezTo>
                  <a:pt x="1217" y="92"/>
                  <a:pt x="1069" y="35"/>
                  <a:pt x="949" y="18"/>
                </a:cubicBezTo>
                <a:cubicBezTo>
                  <a:pt x="828" y="0"/>
                  <a:pt x="730" y="9"/>
                  <a:pt x="605" y="49"/>
                </a:cubicBezTo>
                <a:cubicBezTo>
                  <a:pt x="479" y="88"/>
                  <a:pt x="292" y="183"/>
                  <a:pt x="195" y="254"/>
                </a:cubicBezTo>
                <a:cubicBezTo>
                  <a:pt x="97" y="324"/>
                  <a:pt x="41" y="382"/>
                  <a:pt x="21" y="470"/>
                </a:cubicBezTo>
                <a:close/>
              </a:path>
            </a:pathLst>
          </a:custGeom>
          <a:solidFill>
            <a:srgbClr val="008000"/>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Freeform 14"/>
          <p:cNvSpPr>
            <a:spLocks/>
          </p:cNvSpPr>
          <p:nvPr/>
        </p:nvSpPr>
        <p:spPr bwMode="auto">
          <a:xfrm>
            <a:off x="3709988" y="1889125"/>
            <a:ext cx="2776537" cy="2613025"/>
          </a:xfrm>
          <a:custGeom>
            <a:avLst/>
            <a:gdLst>
              <a:gd name="T0" fmla="*/ 2147483646 w 1749"/>
              <a:gd name="T1" fmla="*/ 2147483646 h 1646"/>
              <a:gd name="T2" fmla="*/ 2147483646 w 1749"/>
              <a:gd name="T3" fmla="*/ 2147483646 h 1646"/>
              <a:gd name="T4" fmla="*/ 2147483646 w 1749"/>
              <a:gd name="T5" fmla="*/ 2147483646 h 1646"/>
              <a:gd name="T6" fmla="*/ 2147483646 w 1749"/>
              <a:gd name="T7" fmla="*/ 2147483646 h 1646"/>
              <a:gd name="T8" fmla="*/ 2147483646 w 1749"/>
              <a:gd name="T9" fmla="*/ 2147483646 h 1646"/>
              <a:gd name="T10" fmla="*/ 2147483646 w 1749"/>
              <a:gd name="T11" fmla="*/ 2147483646 h 1646"/>
              <a:gd name="T12" fmla="*/ 2147483646 w 1749"/>
              <a:gd name="T13" fmla="*/ 2147483646 h 1646"/>
              <a:gd name="T14" fmla="*/ 2147483646 w 1749"/>
              <a:gd name="T15" fmla="*/ 2147483646 h 1646"/>
              <a:gd name="T16" fmla="*/ 2147483646 w 1749"/>
              <a:gd name="T17" fmla="*/ 2147483646 h 1646"/>
              <a:gd name="T18" fmla="*/ 2147483646 w 1749"/>
              <a:gd name="T19" fmla="*/ 2147483646 h 1646"/>
              <a:gd name="T20" fmla="*/ 2147483646 w 1749"/>
              <a:gd name="T21" fmla="*/ 2147483646 h 1646"/>
              <a:gd name="T22" fmla="*/ 2147483646 w 1749"/>
              <a:gd name="T23" fmla="*/ 2147483646 h 1646"/>
              <a:gd name="T24" fmla="*/ 2147483646 w 1749"/>
              <a:gd name="T25" fmla="*/ 2147483646 h 1646"/>
              <a:gd name="T26" fmla="*/ 2147483646 w 1749"/>
              <a:gd name="T27" fmla="*/ 2147483646 h 1646"/>
              <a:gd name="T28" fmla="*/ 2147483646 w 1749"/>
              <a:gd name="T29" fmla="*/ 2147483646 h 1646"/>
              <a:gd name="T30" fmla="*/ 2147483646 w 1749"/>
              <a:gd name="T31" fmla="*/ 2147483646 h 1646"/>
              <a:gd name="T32" fmla="*/ 2147483646 w 1749"/>
              <a:gd name="T33" fmla="*/ 2147483646 h 1646"/>
              <a:gd name="T34" fmla="*/ 2147483646 w 1749"/>
              <a:gd name="T35" fmla="*/ 2147483646 h 1646"/>
              <a:gd name="T36" fmla="*/ 2147483646 w 1749"/>
              <a:gd name="T37" fmla="*/ 2147483646 h 1646"/>
              <a:gd name="T38" fmla="*/ 2147483646 w 1749"/>
              <a:gd name="T39" fmla="*/ 2147483646 h 1646"/>
              <a:gd name="T40" fmla="*/ 2147483646 w 1749"/>
              <a:gd name="T41" fmla="*/ 2147483646 h 1646"/>
              <a:gd name="T42" fmla="*/ 2147483646 w 1749"/>
              <a:gd name="T43" fmla="*/ 2147483646 h 1646"/>
              <a:gd name="T44" fmla="*/ 2147483646 w 1749"/>
              <a:gd name="T45" fmla="*/ 2147483646 h 1646"/>
              <a:gd name="T46" fmla="*/ 2147483646 w 1749"/>
              <a:gd name="T47" fmla="*/ 2147483646 h 1646"/>
              <a:gd name="T48" fmla="*/ 2147483646 w 1749"/>
              <a:gd name="T49" fmla="*/ 2147483646 h 1646"/>
              <a:gd name="T50" fmla="*/ 2147483646 w 1749"/>
              <a:gd name="T51" fmla="*/ 2147483646 h 1646"/>
              <a:gd name="T52" fmla="*/ 2147483646 w 1749"/>
              <a:gd name="T53" fmla="*/ 2147483646 h 1646"/>
              <a:gd name="T54" fmla="*/ 2147483646 w 1749"/>
              <a:gd name="T55" fmla="*/ 2147483646 h 1646"/>
              <a:gd name="T56" fmla="*/ 2147483646 w 1749"/>
              <a:gd name="T57" fmla="*/ 2147483646 h 1646"/>
              <a:gd name="T58" fmla="*/ 2147483646 w 1749"/>
              <a:gd name="T59" fmla="*/ 2147483646 h 1646"/>
              <a:gd name="T60" fmla="*/ 2147483646 w 1749"/>
              <a:gd name="T61" fmla="*/ 2147483646 h 1646"/>
              <a:gd name="T62" fmla="*/ 2147483646 w 1749"/>
              <a:gd name="T63" fmla="*/ 2147483646 h 16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49" h="1646">
                <a:moveTo>
                  <a:pt x="75" y="185"/>
                </a:moveTo>
                <a:cubicBezTo>
                  <a:pt x="106" y="183"/>
                  <a:pt x="339" y="62"/>
                  <a:pt x="469" y="48"/>
                </a:cubicBezTo>
                <a:cubicBezTo>
                  <a:pt x="597" y="32"/>
                  <a:pt x="739" y="51"/>
                  <a:pt x="852" y="93"/>
                </a:cubicBezTo>
                <a:cubicBezTo>
                  <a:pt x="965" y="134"/>
                  <a:pt x="1072" y="219"/>
                  <a:pt x="1145" y="299"/>
                </a:cubicBezTo>
                <a:cubicBezTo>
                  <a:pt x="1217" y="378"/>
                  <a:pt x="1263" y="513"/>
                  <a:pt x="1287" y="572"/>
                </a:cubicBezTo>
                <a:cubicBezTo>
                  <a:pt x="1309" y="630"/>
                  <a:pt x="1287" y="578"/>
                  <a:pt x="1287" y="652"/>
                </a:cubicBezTo>
                <a:cubicBezTo>
                  <a:pt x="1287" y="725"/>
                  <a:pt x="1289" y="939"/>
                  <a:pt x="1287" y="1016"/>
                </a:cubicBezTo>
                <a:cubicBezTo>
                  <a:pt x="1283" y="1094"/>
                  <a:pt x="1266" y="1086"/>
                  <a:pt x="1266" y="1118"/>
                </a:cubicBezTo>
                <a:cubicBezTo>
                  <a:pt x="1266" y="1151"/>
                  <a:pt x="1291" y="1190"/>
                  <a:pt x="1287" y="1211"/>
                </a:cubicBezTo>
                <a:cubicBezTo>
                  <a:pt x="1281" y="1231"/>
                  <a:pt x="1260" y="1217"/>
                  <a:pt x="1235" y="1244"/>
                </a:cubicBezTo>
                <a:cubicBezTo>
                  <a:pt x="1210" y="1269"/>
                  <a:pt x="1174" y="1331"/>
                  <a:pt x="1135" y="1369"/>
                </a:cubicBezTo>
                <a:cubicBezTo>
                  <a:pt x="1095" y="1407"/>
                  <a:pt x="1039" y="1441"/>
                  <a:pt x="993" y="1472"/>
                </a:cubicBezTo>
                <a:cubicBezTo>
                  <a:pt x="946" y="1502"/>
                  <a:pt x="919" y="1530"/>
                  <a:pt x="852" y="1552"/>
                </a:cubicBezTo>
                <a:cubicBezTo>
                  <a:pt x="785" y="1572"/>
                  <a:pt x="699" y="1603"/>
                  <a:pt x="590" y="1597"/>
                </a:cubicBezTo>
                <a:cubicBezTo>
                  <a:pt x="480" y="1590"/>
                  <a:pt x="287" y="1542"/>
                  <a:pt x="196" y="1517"/>
                </a:cubicBezTo>
                <a:cubicBezTo>
                  <a:pt x="103" y="1492"/>
                  <a:pt x="0" y="1432"/>
                  <a:pt x="34" y="1449"/>
                </a:cubicBezTo>
                <a:cubicBezTo>
                  <a:pt x="68" y="1466"/>
                  <a:pt x="261" y="1594"/>
                  <a:pt x="398" y="1620"/>
                </a:cubicBezTo>
                <a:cubicBezTo>
                  <a:pt x="534" y="1646"/>
                  <a:pt x="729" y="1642"/>
                  <a:pt x="852" y="1608"/>
                </a:cubicBezTo>
                <a:cubicBezTo>
                  <a:pt x="974" y="1574"/>
                  <a:pt x="1063" y="1465"/>
                  <a:pt x="1135" y="1415"/>
                </a:cubicBezTo>
                <a:cubicBezTo>
                  <a:pt x="1207" y="1365"/>
                  <a:pt x="1204" y="1293"/>
                  <a:pt x="1286" y="1306"/>
                </a:cubicBezTo>
                <a:cubicBezTo>
                  <a:pt x="1368" y="1319"/>
                  <a:pt x="1565" y="1486"/>
                  <a:pt x="1630" y="1495"/>
                </a:cubicBezTo>
                <a:cubicBezTo>
                  <a:pt x="1695" y="1504"/>
                  <a:pt x="1664" y="1402"/>
                  <a:pt x="1675" y="1361"/>
                </a:cubicBezTo>
                <a:cubicBezTo>
                  <a:pt x="1686" y="1320"/>
                  <a:pt x="1749" y="1281"/>
                  <a:pt x="1697" y="1250"/>
                </a:cubicBezTo>
                <a:cubicBezTo>
                  <a:pt x="1645" y="1219"/>
                  <a:pt x="1426" y="1202"/>
                  <a:pt x="1363" y="1173"/>
                </a:cubicBezTo>
                <a:cubicBezTo>
                  <a:pt x="1300" y="1144"/>
                  <a:pt x="1322" y="1135"/>
                  <a:pt x="1316" y="1073"/>
                </a:cubicBezTo>
                <a:cubicBezTo>
                  <a:pt x="1310" y="1011"/>
                  <a:pt x="1327" y="900"/>
                  <a:pt x="1327" y="800"/>
                </a:cubicBezTo>
                <a:cubicBezTo>
                  <a:pt x="1327" y="699"/>
                  <a:pt x="1350" y="566"/>
                  <a:pt x="1316" y="470"/>
                </a:cubicBezTo>
                <a:cubicBezTo>
                  <a:pt x="1282" y="372"/>
                  <a:pt x="1198" y="284"/>
                  <a:pt x="1125" y="219"/>
                </a:cubicBezTo>
                <a:cubicBezTo>
                  <a:pt x="1051" y="152"/>
                  <a:pt x="966" y="107"/>
                  <a:pt x="872" y="71"/>
                </a:cubicBezTo>
                <a:cubicBezTo>
                  <a:pt x="778" y="34"/>
                  <a:pt x="658" y="3"/>
                  <a:pt x="559" y="2"/>
                </a:cubicBezTo>
                <a:cubicBezTo>
                  <a:pt x="460" y="0"/>
                  <a:pt x="355" y="31"/>
                  <a:pt x="277" y="60"/>
                </a:cubicBezTo>
                <a:cubicBezTo>
                  <a:pt x="197" y="88"/>
                  <a:pt x="42" y="187"/>
                  <a:pt x="75" y="185"/>
                </a:cubicBezTo>
                <a:close/>
              </a:path>
            </a:pathLst>
          </a:custGeom>
          <a:solidFill>
            <a:srgbClr val="FF6600"/>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0" name="Text Box 15"/>
          <p:cNvSpPr txBox="1">
            <a:spLocks noChangeArrowheads="1"/>
          </p:cNvSpPr>
          <p:nvPr/>
        </p:nvSpPr>
        <p:spPr bwMode="auto">
          <a:xfrm>
            <a:off x="884238" y="4198937"/>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Cornea</a:t>
            </a:r>
          </a:p>
        </p:txBody>
      </p:sp>
      <p:sp>
        <p:nvSpPr>
          <p:cNvPr id="14351" name="Text Box 16"/>
          <p:cNvSpPr txBox="1">
            <a:spLocks noChangeArrowheads="1"/>
          </p:cNvSpPr>
          <p:nvPr/>
        </p:nvSpPr>
        <p:spPr bwMode="auto">
          <a:xfrm>
            <a:off x="1816100" y="4524375"/>
            <a:ext cx="1698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Aqueous Humor</a:t>
            </a:r>
          </a:p>
        </p:txBody>
      </p:sp>
      <p:sp>
        <p:nvSpPr>
          <p:cNvPr id="14352" name="Text Box 17"/>
          <p:cNvSpPr txBox="1">
            <a:spLocks noChangeArrowheads="1"/>
          </p:cNvSpPr>
          <p:nvPr/>
        </p:nvSpPr>
        <p:spPr bwMode="auto">
          <a:xfrm>
            <a:off x="1082675" y="3065462"/>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Pupil</a:t>
            </a:r>
          </a:p>
        </p:txBody>
      </p:sp>
      <p:sp>
        <p:nvSpPr>
          <p:cNvPr id="14353" name="Text Box 18"/>
          <p:cNvSpPr txBox="1">
            <a:spLocks noChangeArrowheads="1"/>
          </p:cNvSpPr>
          <p:nvPr/>
        </p:nvSpPr>
        <p:spPr bwMode="auto">
          <a:xfrm>
            <a:off x="1697038" y="2274887"/>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Iris</a:t>
            </a:r>
          </a:p>
        </p:txBody>
      </p:sp>
      <p:sp>
        <p:nvSpPr>
          <p:cNvPr id="14354" name="Text Box 19"/>
          <p:cNvSpPr txBox="1">
            <a:spLocks noChangeArrowheads="1"/>
          </p:cNvSpPr>
          <p:nvPr/>
        </p:nvSpPr>
        <p:spPr bwMode="auto">
          <a:xfrm>
            <a:off x="1743075" y="1662112"/>
            <a:ext cx="154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Ciliary Muscle</a:t>
            </a:r>
          </a:p>
        </p:txBody>
      </p:sp>
      <p:sp>
        <p:nvSpPr>
          <p:cNvPr id="14355" name="Text Box 20"/>
          <p:cNvSpPr txBox="1">
            <a:spLocks noChangeArrowheads="1"/>
          </p:cNvSpPr>
          <p:nvPr/>
        </p:nvSpPr>
        <p:spPr bwMode="auto">
          <a:xfrm>
            <a:off x="5821363" y="1920875"/>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Sclera</a:t>
            </a:r>
          </a:p>
        </p:txBody>
      </p:sp>
      <p:sp>
        <p:nvSpPr>
          <p:cNvPr id="14356" name="Text Box 21"/>
          <p:cNvSpPr txBox="1">
            <a:spLocks noChangeArrowheads="1"/>
          </p:cNvSpPr>
          <p:nvPr/>
        </p:nvSpPr>
        <p:spPr bwMode="auto">
          <a:xfrm>
            <a:off x="4856163" y="3101975"/>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Fovea</a:t>
            </a:r>
          </a:p>
        </p:txBody>
      </p:sp>
      <p:sp>
        <p:nvSpPr>
          <p:cNvPr id="14357" name="Text Box 22"/>
          <p:cNvSpPr txBox="1">
            <a:spLocks noChangeArrowheads="1"/>
          </p:cNvSpPr>
          <p:nvPr/>
        </p:nvSpPr>
        <p:spPr bwMode="auto">
          <a:xfrm>
            <a:off x="4489450" y="3457575"/>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Retina</a:t>
            </a:r>
          </a:p>
        </p:txBody>
      </p:sp>
      <p:sp>
        <p:nvSpPr>
          <p:cNvPr id="14358" name="Text Box 23"/>
          <p:cNvSpPr txBox="1">
            <a:spLocks noChangeArrowheads="1"/>
          </p:cNvSpPr>
          <p:nvPr/>
        </p:nvSpPr>
        <p:spPr bwMode="auto">
          <a:xfrm>
            <a:off x="6350000" y="3946525"/>
            <a:ext cx="1308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Optic Nerve</a:t>
            </a:r>
          </a:p>
        </p:txBody>
      </p:sp>
      <p:sp>
        <p:nvSpPr>
          <p:cNvPr id="14359" name="Text Box 24"/>
          <p:cNvSpPr txBox="1">
            <a:spLocks noChangeArrowheads="1"/>
          </p:cNvSpPr>
          <p:nvPr/>
        </p:nvSpPr>
        <p:spPr bwMode="auto">
          <a:xfrm>
            <a:off x="3813175" y="2328862"/>
            <a:ext cx="1673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Vitreous Humor</a:t>
            </a:r>
          </a:p>
        </p:txBody>
      </p:sp>
      <p:sp>
        <p:nvSpPr>
          <p:cNvPr id="14360" name="Text Box 25"/>
          <p:cNvSpPr txBox="1">
            <a:spLocks noChangeArrowheads="1"/>
          </p:cNvSpPr>
          <p:nvPr/>
        </p:nvSpPr>
        <p:spPr bwMode="auto">
          <a:xfrm>
            <a:off x="3816350" y="3011487"/>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Eyelens</a:t>
            </a:r>
          </a:p>
        </p:txBody>
      </p:sp>
      <p:sp useBgFill="1">
        <p:nvSpPr>
          <p:cNvPr id="14361" name="Oval 26"/>
          <p:cNvSpPr>
            <a:spLocks noChangeArrowheads="1"/>
          </p:cNvSpPr>
          <p:nvPr/>
        </p:nvSpPr>
        <p:spPr bwMode="auto">
          <a:xfrm>
            <a:off x="5654675" y="2982912"/>
            <a:ext cx="142875" cy="271463"/>
          </a:xfrm>
          <a:prstGeom prst="ellipse">
            <a:avLst/>
          </a:prstGeom>
          <a:ln>
            <a:noFill/>
          </a:ln>
          <a:effectLst/>
          <a:extLst>
            <a:ext uri="{91240B29-F687-4F45-9708-019B960494DF}">
              <a14:hiddenLine xmlns:a14="http://schemas.microsoft.com/office/drawing/2010/main" w="12700" cap="sq">
                <a:solidFill>
                  <a:srgbClr val="000000"/>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4362" name="Line 27"/>
          <p:cNvSpPr>
            <a:spLocks noChangeShapeType="1"/>
          </p:cNvSpPr>
          <p:nvPr/>
        </p:nvSpPr>
        <p:spPr bwMode="auto">
          <a:xfrm>
            <a:off x="3219450" y="1892300"/>
            <a:ext cx="331788" cy="5461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3" name="Line 28"/>
          <p:cNvSpPr>
            <a:spLocks noChangeShapeType="1"/>
          </p:cNvSpPr>
          <p:nvPr/>
        </p:nvSpPr>
        <p:spPr bwMode="auto">
          <a:xfrm>
            <a:off x="2114550" y="2490787"/>
            <a:ext cx="1247775" cy="377825"/>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4" name="Line 29"/>
          <p:cNvSpPr>
            <a:spLocks noChangeShapeType="1"/>
          </p:cNvSpPr>
          <p:nvPr/>
        </p:nvSpPr>
        <p:spPr bwMode="auto">
          <a:xfrm>
            <a:off x="1697038" y="3267075"/>
            <a:ext cx="161925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5" name="Line 30"/>
          <p:cNvSpPr>
            <a:spLocks noChangeShapeType="1"/>
          </p:cNvSpPr>
          <p:nvPr/>
        </p:nvSpPr>
        <p:spPr bwMode="auto">
          <a:xfrm flipV="1">
            <a:off x="1681163" y="3629025"/>
            <a:ext cx="1233487" cy="760412"/>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6" name="Line 31"/>
          <p:cNvSpPr>
            <a:spLocks noChangeShapeType="1"/>
          </p:cNvSpPr>
          <p:nvPr/>
        </p:nvSpPr>
        <p:spPr bwMode="auto">
          <a:xfrm flipV="1">
            <a:off x="3124200" y="3629025"/>
            <a:ext cx="128588" cy="9779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7" name="Line 32"/>
          <p:cNvSpPr>
            <a:spLocks noChangeShapeType="1"/>
          </p:cNvSpPr>
          <p:nvPr/>
        </p:nvSpPr>
        <p:spPr bwMode="auto">
          <a:xfrm>
            <a:off x="5159375" y="3773487"/>
            <a:ext cx="336550" cy="290513"/>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8" name="Line 33"/>
          <p:cNvSpPr>
            <a:spLocks noChangeShapeType="1"/>
          </p:cNvSpPr>
          <p:nvPr/>
        </p:nvSpPr>
        <p:spPr bwMode="auto">
          <a:xfrm flipV="1">
            <a:off x="5526088" y="3109912"/>
            <a:ext cx="209550" cy="198438"/>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9" name="Line 34"/>
          <p:cNvSpPr>
            <a:spLocks noChangeShapeType="1"/>
          </p:cNvSpPr>
          <p:nvPr/>
        </p:nvSpPr>
        <p:spPr bwMode="auto">
          <a:xfrm flipH="1">
            <a:off x="5480050" y="2036762"/>
            <a:ext cx="43180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0" name="Text Box 35"/>
          <p:cNvSpPr txBox="1">
            <a:spLocks noChangeArrowheads="1"/>
          </p:cNvSpPr>
          <p:nvPr/>
        </p:nvSpPr>
        <p:spPr bwMode="auto">
          <a:xfrm>
            <a:off x="4364038" y="5084762"/>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Choroid</a:t>
            </a:r>
          </a:p>
        </p:txBody>
      </p:sp>
      <p:sp>
        <p:nvSpPr>
          <p:cNvPr id="14371" name="Line 36"/>
          <p:cNvSpPr>
            <a:spLocks noChangeShapeType="1"/>
          </p:cNvSpPr>
          <p:nvPr/>
        </p:nvSpPr>
        <p:spPr bwMode="auto">
          <a:xfrm flipV="1">
            <a:off x="4999038" y="4424362"/>
            <a:ext cx="223837" cy="688975"/>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2" name="Freeform 37"/>
          <p:cNvSpPr>
            <a:spLocks/>
          </p:cNvSpPr>
          <p:nvPr/>
        </p:nvSpPr>
        <p:spPr bwMode="auto">
          <a:xfrm>
            <a:off x="2879725" y="2492375"/>
            <a:ext cx="487363" cy="1652587"/>
          </a:xfrm>
          <a:custGeom>
            <a:avLst/>
            <a:gdLst>
              <a:gd name="T0" fmla="*/ 2147483646 w 312"/>
              <a:gd name="T1" fmla="*/ 2147483646 h 937"/>
              <a:gd name="T2" fmla="*/ 2147483646 w 312"/>
              <a:gd name="T3" fmla="*/ 2147483646 h 937"/>
              <a:gd name="T4" fmla="*/ 2147483646 w 312"/>
              <a:gd name="T5" fmla="*/ 2147483646 h 937"/>
              <a:gd name="T6" fmla="*/ 2147483646 w 312"/>
              <a:gd name="T7" fmla="*/ 2147483646 h 937"/>
              <a:gd name="T8" fmla="*/ 2147483646 w 312"/>
              <a:gd name="T9" fmla="*/ 2147483646 h 937"/>
              <a:gd name="T10" fmla="*/ 2147483646 w 312"/>
              <a:gd name="T11" fmla="*/ 2147483646 h 937"/>
              <a:gd name="T12" fmla="*/ 2147483646 w 312"/>
              <a:gd name="T13" fmla="*/ 2147483646 h 937"/>
              <a:gd name="T14" fmla="*/ 2147483646 w 312"/>
              <a:gd name="T15" fmla="*/ 2147483646 h 937"/>
              <a:gd name="T16" fmla="*/ 2147483646 w 312"/>
              <a:gd name="T17" fmla="*/ 2147483646 h 937"/>
              <a:gd name="T18" fmla="*/ 2147483646 w 312"/>
              <a:gd name="T19" fmla="*/ 2147483646 h 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2" h="937">
                <a:moveTo>
                  <a:pt x="238" y="9"/>
                </a:moveTo>
                <a:cubicBezTo>
                  <a:pt x="215" y="20"/>
                  <a:pt x="102" y="129"/>
                  <a:pt x="63" y="194"/>
                </a:cubicBezTo>
                <a:cubicBezTo>
                  <a:pt x="23" y="259"/>
                  <a:pt x="3" y="320"/>
                  <a:pt x="2" y="399"/>
                </a:cubicBezTo>
                <a:cubicBezTo>
                  <a:pt x="0" y="477"/>
                  <a:pt x="8" y="579"/>
                  <a:pt x="53" y="665"/>
                </a:cubicBezTo>
                <a:cubicBezTo>
                  <a:pt x="97" y="750"/>
                  <a:pt x="228" y="886"/>
                  <a:pt x="268" y="912"/>
                </a:cubicBezTo>
                <a:cubicBezTo>
                  <a:pt x="307" y="937"/>
                  <a:pt x="312" y="863"/>
                  <a:pt x="289" y="819"/>
                </a:cubicBezTo>
                <a:cubicBezTo>
                  <a:pt x="265" y="774"/>
                  <a:pt x="160" y="720"/>
                  <a:pt x="125" y="645"/>
                </a:cubicBezTo>
                <a:cubicBezTo>
                  <a:pt x="89" y="569"/>
                  <a:pt x="51" y="465"/>
                  <a:pt x="74" y="368"/>
                </a:cubicBezTo>
                <a:cubicBezTo>
                  <a:pt x="96" y="270"/>
                  <a:pt x="230" y="119"/>
                  <a:pt x="258" y="60"/>
                </a:cubicBezTo>
                <a:cubicBezTo>
                  <a:pt x="285" y="0"/>
                  <a:pt x="242" y="19"/>
                  <a:pt x="238" y="9"/>
                </a:cubicBezTo>
                <a:close/>
              </a:path>
            </a:pathLst>
          </a:custGeom>
          <a:solidFill>
            <a:schemeClr val="accent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3" name="Text Box 38"/>
          <p:cNvSpPr txBox="1">
            <a:spLocks noChangeArrowheads="1"/>
          </p:cNvSpPr>
          <p:nvPr/>
        </p:nvSpPr>
        <p:spPr bwMode="auto">
          <a:xfrm>
            <a:off x="2209800" y="4916487"/>
            <a:ext cx="209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Suspensory ligament</a:t>
            </a:r>
          </a:p>
        </p:txBody>
      </p:sp>
      <p:sp>
        <p:nvSpPr>
          <p:cNvPr id="14374" name="Line 39"/>
          <p:cNvSpPr>
            <a:spLocks noChangeShapeType="1"/>
          </p:cNvSpPr>
          <p:nvPr/>
        </p:nvSpPr>
        <p:spPr bwMode="auto">
          <a:xfrm flipH="1" flipV="1">
            <a:off x="3649663" y="3897312"/>
            <a:ext cx="465137" cy="1095375"/>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75" name="Picture 40" descr="We-are-seeing-with-our-brain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764087"/>
            <a:ext cx="19050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p:txBody>
          <a:bodyPr/>
          <a:lstStyle/>
          <a:p>
            <a:r>
              <a:rPr lang="en-US" altLang="en-US" dirty="0"/>
              <a:t>Human Eye</a:t>
            </a:r>
            <a:endParaRPr lang="en-US" dirty="0"/>
          </a:p>
        </p:txBody>
      </p:sp>
      <p:sp>
        <p:nvSpPr>
          <p:cNvPr id="4" name="Slide Number Placeholder 3"/>
          <p:cNvSpPr>
            <a:spLocks noGrp="1"/>
          </p:cNvSpPr>
          <p:nvPr>
            <p:ph type="sldNum" sz="quarter" idx="12"/>
          </p:nvPr>
        </p:nvSpPr>
        <p:spPr/>
        <p:txBody>
          <a:bodyPr/>
          <a:lstStyle/>
          <a:p>
            <a:pPr>
              <a:defRPr/>
            </a:pPr>
            <a:fld id="{04D47E39-FB00-458D-B962-D60E5C9C8677}" type="slidenum">
              <a:rPr lang="en-US" altLang="en-US" smtClean="0"/>
              <a:pPr>
                <a:defRPr/>
              </a:pPr>
              <a:t>9</a:t>
            </a:fld>
            <a:endParaRPr lang="en-US" altLang="en-US"/>
          </a:p>
        </p:txBody>
      </p:sp>
    </p:spTree>
    <p:extLst>
      <p:ext uri="{BB962C8B-B14F-4D97-AF65-F5344CB8AC3E}">
        <p14:creationId xmlns:p14="http://schemas.microsoft.com/office/powerpoint/2010/main" val="408511967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NYWNyb21lZGlhIEJyZWV6ZSAtICVwIi8+DQoJCTwhLS0gc3Vic3RpdHV0aW9uOiAlcCA9PSBwcmVzZW50YXRpb24gdGl0bGUgLS0+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JEZW4gVGVpbG5laG1lcm4gZGllIFNlaXRlbmxlaXN0ZSBhbnplaWdlbiIvPg0KCQk8dWl0ZXh0IG5hbWU9IkRPQ1dSQVBfVElUTEUiIHZhbHVlPSJCcmVlemU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U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T1VUTElORSIgdmFsdWU9IlBsYW4iLz4NCgkJPHVpdGV4dCBuYW1lPSJUQUJfVEhVTUIiIHZhbHVlPSIgTWluaWF0dXJlIi8+DQoJCTx1aXRleHQgbmFtZT0iVEFCX05PVEVTIiB2YWx1ZT0iTm90ZXMiLz4NCgkJPHVpdGV4dCBuYW1lPSJUQUJfU0VBUkNIIiB2YWx1ZT0iIENoZXJjaGVy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k1vbnRyZXIgbCdlbmNhZHLDqSBhdXggcGFydGljaXBhbnRzIi8+DQoJCTx1aXRleHQgbmFtZT0iRE9DV1JBUF9USVRMRSIgdmFsdWU9IlBpw6hjZSBqb2ludGUgQnJlZXpl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uOCteOCpOODieODkOODvOOCkuWPguWKoOiAheOBq+imi+OBm+OCiyIvPg0KCQk8dWl0ZXh0IG5hbWU9IkRPQ1dSQVBfVElUTEUiIHZhbHVlPSJCcmVlemU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LssLjsl6zsnpDsl5Dqsowg7IS466GcIOunieuMgCDrs7TsnbTquLAiLz4NCgkJPHVpdGV4dCBuYW1lPSJET0NXUkFQX1RJVExFIiB2YWx1ZT0iQnJlZXplIO2MjOydvCDssqjrtoAiLz4NCgkJPHVpdGV4dCBuYW1lPSJET0NXUkFQX01TRyIgdmFsdWU9IuuCtCDsu7Ttk6jthLDsl5Ag7KCA7J6lIi8+DQoJCTx1aXRleHQgbmFtZT0iRE9DV1JBUF9QUk9NUFQiIHZhbHVlPSLtgbTrpq3tlZjsl6wg64uk7Jq066Gc65OcIi8+DQoJPC9sYW5ndWFnZT4NCjwvY29uZmlndXJhdGlvbj4NCg=="/>
  <p:tag name="MMPROD_NEXTUNIQUEID" val="10009"/>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0&quot;/&gt;&lt;property id=&quot;20251&quot; value=&quot;0&quot;/&gt;&lt;property id=&quot;20259&quot; value=&quot;0&quot;/&gt;&lt;object type=&quot;4&quot; unique_id=&quot;10005&quot;&gt;&lt;/object&gt;&lt;object type=&quot;2&quot; unique_id=&quot;10006&quot;&gt;&lt;object type=&quot;3&quot; unique_id=&quot;10100&quot;&gt;&lt;property id=&quot;20148&quot; value=&quot;5&quot;/&gt;&lt;property id=&quot;20300&quot; value=&quot;Slide 1 - &amp;quot;Astronomical Observational Techniques and Instrumentation&amp;quot;&quot;/&gt;&lt;property id=&quot;20303&quot; value=&quot;-1&quot;/&gt;&lt;property id=&quot;20307&quot; value=&quot;970&quot;/&gt;&lt;property id=&quot;20309&quot; value=&quot;-1&quot;/&gt;&lt;/object&gt;&lt;object type=&quot;3&quot; unique_id=&quot;10101&quot;&gt;&lt;property id=&quot;20148&quot; value=&quot;5&quot;/&gt;&lt;property id=&quot;20300&quot; value=&quot;Slide 2 - &amp;quot;Aims and outline for this lecture&amp;quot;&quot;/&gt;&lt;property id=&quot;20303&quot; value=&quot;-1&quot;/&gt;&lt;property id=&quot;20307&quot; value=&quot;971&quot;/&gt;&lt;property id=&quot;20309&quot; value=&quot;-1&quot;/&gt;&lt;/object&gt;&lt;object type=&quot;3&quot; unique_id=&quot;10102&quot;&gt;&lt;property id=&quot;20148&quot; value=&quot;5&quot;/&gt;&lt;property id=&quot;20300&quot; value=&quot;Slide 3 - &amp;quot;Backyard Telescope&amp;quot;&quot;/&gt;&lt;property id=&quot;20303&quot; value=&quot;-1&quot;/&gt;&lt;property id=&quot;20307&quot; value=&quot;1022&quot;/&gt;&lt;property id=&quot;20309&quot; value=&quot;-1&quot;/&gt;&lt;/object&gt;&lt;object type=&quot;3&quot; unique_id=&quot;10547&quot;&gt;&lt;property id=&quot;20148&quot; value=&quot;5&quot;/&gt;&lt;property id=&quot;20300&quot; value=&quot;Slide 35 - &amp;quot;Optical Telescopes: 100-m telescope&amp;quot;&quot;/&gt;&lt;property id=&quot;20303&quot; value=&quot;-1&quot;/&gt;&lt;property id=&quot;20307&quot; value=&quot;1178&quot;/&gt;&lt;property id=&quot;20309&quot; value=&quot;-1&quot;/&gt;&lt;/object&gt;&lt;object type=&quot;3&quot; unique_id=&quot;10550&quot;&gt;&lt;property id=&quot;20148&quot; value=&quot;5&quot;/&gt;&lt;property id=&quot;20300&quot; value=&quot;Slide 4 - &amp;quot;Optical Imaging Chain&amp;quot;&quot;/&gt;&lt;property id=&quot;20303&quot; value=&quot;-1&quot;/&gt;&lt;property id=&quot;20307&quot; value=&quot;1181&quot;/&gt;&lt;property id=&quot;20309&quot; value=&quot;-1&quot;/&gt;&lt;/object&gt;&lt;object type=&quot;3&quot; unique_id=&quot;10551&quot;&gt;&lt;property id=&quot;20148&quot; value=&quot;5&quot;/&gt;&lt;property id=&quot;20300&quot; value=&quot;Slide 5 - &amp;quot;Source and/or Object&amp;quot;&quot;/&gt;&lt;property id=&quot;20303&quot; value=&quot;-1&quot;/&gt;&lt;property id=&quot;20307&quot; value=&quot;1182&quot;/&gt;&lt;property id=&quot;20309&quot; value=&quot;-1&quot;/&gt;&lt;/object&gt;&lt;object type=&quot;3&quot; unique_id=&quot;10552&quot;&gt;&lt;property id=&quot;20148&quot; value=&quot;5&quot;/&gt;&lt;property id=&quot;20300&quot; value=&quot;Slide 6 - &amp;quot;Optical Imaging Chain in Astronomy&amp;quot;&quot;/&gt;&lt;property id=&quot;20303&quot; value=&quot;-1&quot;/&gt;&lt;property id=&quot;20307&quot; value=&quot;1183&quot;/&gt;&lt;property id=&quot;20309&quot; value=&quot;-1&quot;/&gt;&lt;/object&gt;&lt;object type=&quot;3&quot; unique_id=&quot;10559&quot;&gt;&lt;property id=&quot;20148&quot; value=&quot;5&quot;/&gt;&lt;property id=&quot;20300&quot; value=&quot;Slide 7 - &amp;quot;Telescope Parameters&amp;quot;&quot;/&gt;&lt;property id=&quot;20303&quot; value=&quot;-1&quot;/&gt;&lt;property id=&quot;20307&quot; value=&quot;1190&quot;/&gt;&lt;property id=&quot;20309&quot; value=&quot;-1&quot;/&gt;&lt;/object&gt;&lt;object type=&quot;3&quot; unique_id=&quot;10560&quot;&gt;&lt;property id=&quot;20148&quot; value=&quot;5&quot;/&gt;&lt;property id=&quot;20300&quot; value=&quot;Slide 11 - &amp;quot;Telescope Size and SNR&amp;quot;&quot;/&gt;&lt;property id=&quot;20303&quot; value=&quot;-1&quot;/&gt;&lt;property id=&quot;20307&quot; value=&quot;1191&quot;/&gt;&lt;property id=&quot;20309&quot; value=&quot;-1&quot;/&gt;&lt;/object&gt;&lt;object type=&quot;3&quot; unique_id=&quot;10561&quot;&gt;&lt;property id=&quot;20148&quot; value=&quot;5&quot;/&gt;&lt;property id=&quot;20300&quot; value=&quot;Slide 21 - &amp;quot;Optical Reflecting Telescopes&amp;quot;&quot;/&gt;&lt;property id=&quot;20303&quot; value=&quot;-1&quot;/&gt;&lt;property id=&quot;20307&quot; value=&quot;1192&quot;/&gt;&lt;property id=&quot;20309&quot; value=&quot;-1&quot;/&gt;&lt;/object&gt;&lt;object type=&quot;3&quot; unique_id=&quot;10562&quot;&gt;&lt;property id=&quot;20148&quot; value=&quot;5&quot;/&gt;&lt;property id=&quot;20300&quot; value=&quot;Slide 22 - &amp;quot;Thin and Light (Weight) Mirrors&amp;quot;&quot;/&gt;&lt;property id=&quot;20303&quot; value=&quot;-1&quot;/&gt;&lt;property id=&quot;20307&quot; value=&quot;1193&quot;/&gt;&lt;property id=&quot;20309&quot; value=&quot;-1&quot;/&gt;&lt;/object&gt;&lt;object type=&quot;3&quot; unique_id=&quot;10563&quot;&gt;&lt;property id=&quot;20148&quot; value=&quot;5&quot;/&gt;&lt;property id=&quot;20300&quot; value=&quot;Slide 23 - &amp;quot;Hale 200&amp;quot; Telescope&amp;#x0D;&amp;#x0A;Palomar Mountain,  CA&amp;quot;&quot;/&gt;&lt;property id=&quot;20303&quot; value=&quot;-1&quot;/&gt;&lt;property id=&quot;20307&quot; value=&quot;1194&quot;/&gt;&lt;property id=&quot;20309&quot; value=&quot;-1&quot;/&gt;&lt;/object&gt;&lt;object type=&quot;3&quot; unique_id=&quot;10564&quot;&gt;&lt;property id=&quot;20148&quot; value=&quot;5&quot;/&gt;&lt;property id=&quot;20300&quot; value=&quot;Slide 24 - &amp;quot;200&amp;quot; mirror (5 meters)&amp;#x0D;&amp;#x0A;for Hale Telescope&amp;quot;&quot;/&gt;&lt;property id=&quot;20303&quot; value=&quot;-1&quot;/&gt;&lt;property id=&quot;20307&quot; value=&quot;1195&quot;/&gt;&lt;property id=&quot;20309&quot; value=&quot;-1&quot;/&gt;&lt;/object&gt;&lt;object type=&quot;3&quot; unique_id=&quot;10565&quot;&gt;&lt;property id=&quot;20148&quot; value=&quot;5&quot;/&gt;&lt;property id=&quot;20300&quot; value=&quot;Slide 25 - &amp;quot;Keck telescopes, Mauna Kea, HI&amp;#x0D;&amp;#x0A;&amp;quot;&quot;/&gt;&lt;property id=&quot;20303&quot; value=&quot;-1&quot;/&gt;&lt;property id=&quot;20307&quot; value=&quot;1196&quot;/&gt;&lt;property id=&quot;20309&quot; value=&quot;-1&quot;/&gt;&lt;/object&gt;&lt;object type=&quot;3&quot; unique_id=&quot;10566&quot;&gt;&lt;property id=&quot;20148&quot; value=&quot;5&quot;/&gt;&lt;property id=&quot;20300&quot; value=&quot;Slide 26 - &amp;quot;400&amp;quot; mirror (10 meters) for Keck Telescope &amp;quot;&quot;/&gt;&lt;property id=&quot;20303&quot; value=&quot;-1&quot;/&gt;&lt;property id=&quot;20307&quot; value=&quot;1197&quot;/&gt;&lt;property id=&quot;20309&quot; value=&quot;-1&quot;/&gt;&lt;/object&gt;&lt;object type=&quot;3&quot; unique_id=&quot;10944&quot;&gt;&lt;property id=&quot;20148&quot; value=&quot;5&quot;/&gt;&lt;property id=&quot;20300&quot; value=&quot;Slide 28 - &amp;quot;History and Future of Telescope Size&amp;quot;&quot;/&gt;&lt;property id=&quot;20303&quot; value=&quot;-1&quot;/&gt;&lt;property id=&quot;20307&quot; value=&quot;1648&quot;/&gt;&lt;property id=&quot;20309&quot; value=&quot;-1&quot;/&gt;&lt;/object&gt;&lt;object type=&quot;3&quot; unique_id=&quot;10945&quot;&gt;&lt;property id=&quot;20148&quot; value=&quot;5&quot;/&gt;&lt;property id=&quot;20300&quot; value=&quot;Slide 34 - &amp;quot;Thirty Meter Telescope vs. Palomar&amp;quot;&quot;/&gt;&lt;property id=&quot;20303&quot; value=&quot;-1&quot;/&gt;&lt;property id=&quot;20307&quot; value=&quot;1649&quot;/&gt;&lt;property id=&quot;20309&quot; value=&quot;-1&quot;/&gt;&lt;/object&gt;&lt;object type=&quot;3&quot; unique_id=&quot;11892&quot;&gt;&lt;property id=&quot;20148&quot; value=&quot;5&quot;/&gt;&lt;property id=&quot;20300&quot; value=&quot;Slide 13 - &amp;quot;Basic Designs of Optical Reflecting Telescopes&amp;quot;&quot;/&gt;&lt;property id=&quot;20307&quot; value=&quot;1650&quot;/&gt;&lt;/object&gt;&lt;object type=&quot;3&quot; unique_id=&quot;11893&quot;&gt;&lt;property id=&quot;20148&quot; value=&quot;5&quot;/&gt;&lt;property id=&quot;20300&quot; value=&quot;Slide 14 - &amp;quot;Prime Focus&amp;quot;&quot;/&gt;&lt;property id=&quot;20307&quot; value=&quot;1651&quot;/&gt;&lt;/object&gt;&lt;object type=&quot;3&quot; unique_id=&quot;11894&quot;&gt;&lt;property id=&quot;20148&quot; value=&quot;5&quot;/&gt;&lt;property id=&quot;20300&quot; value=&quot;Slide 15 - &amp;quot;Newtonian Reflector&amp;quot;&quot;/&gt;&lt;property id=&quot;20307&quot; value=&quot;1652&quot;/&gt;&lt;/object&gt;&lt;object type=&quot;3&quot; unique_id=&quot;11895&quot;&gt;&lt;property id=&quot;20148&quot; value=&quot;5&quot;/&gt;&lt;property id=&quot;20300&quot; value=&quot;Slide 16 - &amp;quot;Cassegrain Telescope&amp;quot;&quot;/&gt;&lt;property id=&quot;20307&quot; value=&quot;1653&quot;/&gt;&lt;/object&gt;&lt;object type=&quot;3&quot; unique_id=&quot;11896&quot;&gt;&lt;property id=&quot;20148&quot; value=&quot;5&quot;/&gt;&lt;property id=&quot;20300&quot; value=&quot;Slide 17 - &amp;quot;Feature of Cassegrain Telescope&amp;quot;&quot;/&gt;&lt;property id=&quot;20307&quot; value=&quot;1654&quot;/&gt;&lt;/object&gt;&lt;object type=&quot;3&quot; unique_id=&quot;11897&quot;&gt;&lt;property id=&quot;20148&quot; value=&quot;5&quot;/&gt;&lt;property id=&quot;20300&quot; value=&quot;Slide 18 - &amp;quot;Coudé or Nasmyth Telescope&amp;quot;&quot;/&gt;&lt;property id=&quot;20307&quot; value=&quot;1655&quot;/&gt;&lt;/object&gt;&lt;object type=&quot;3&quot; unique_id=&quot;12114&quot;&gt;&lt;property id=&quot;20148&quot; value=&quot;5&quot;/&gt;&lt;property id=&quot;20300&quot; value=&quot;Slide 19 - &amp;quot;Plate Scale&amp;quot;&quot;/&gt;&lt;property id=&quot;20307&quot; value=&quot;1656&quot;/&gt;&lt;/object&gt;&lt;object type=&quot;3&quot; unique_id=&quot;13137&quot;&gt;&lt;property id=&quot;20148&quot; value=&quot;5&quot;/&gt;&lt;property id=&quot;20300&quot; value=&quot;Slide 27 - &amp;quot;Optical Reflecting Telescopes &amp;quot;&quot;/&gt;&lt;property id=&quot;20307&quot; value=&quot;1662&quot;/&gt;&lt;/object&gt;&lt;object type=&quot;3&quot; unique_id=&quot;13138&quot;&gt;&lt;property id=&quot;20148&quot; value=&quot;5&quot;/&gt;&lt;property id=&quot;20300&quot; value=&quot;Slide 29 - &amp;quot;Optical Telescopes: Resolution&amp;quot;&quot;/&gt;&lt;property id=&quot;20307&quot; value=&quot;1657&quot;/&gt;&lt;/object&gt;&lt;object type=&quot;3&quot; unique_id=&quot;13139&quot;&gt;&lt;property id=&quot;20148&quot; value=&quot;5&quot;/&gt;&lt;property id=&quot;20300&quot; value=&quot;Slide 30 - &amp;quot;Optical Telescopes: Collecting Area&amp;quot;&quot;/&gt;&lt;property id=&quot;20307&quot; value=&quot;1661&quot;/&gt;&lt;/object&gt;&lt;object type=&quot;3&quot; unique_id=&quot;13141&quot;&gt;&lt;property id=&quot;20148&quot; value=&quot;5&quot;/&gt;&lt;property id=&quot;20300&quot; value=&quot;Slide 31 - &amp;quot;Optical Telescopes: LSST&amp;quot;&quot;/&gt;&lt;property id=&quot;20307&quot; value=&quot;1660&quot;/&gt;&lt;/object&gt;&lt;object type=&quot;3&quot; unique_id=&quot;13681&quot;&gt;&lt;property id=&quot;20148&quot; value=&quot;5&quot;/&gt;&lt;property id=&quot;20300&quot; value=&quot;Slide 20 - &amp;quot;Field of View&amp;quot;&quot;/&gt;&lt;property id=&quot;20307&quot; value=&quot;1663&quot;/&gt;&lt;/object&gt;&lt;object type=&quot;3&quot; unique_id=&quot;13974&quot;&gt;&lt;property id=&quot;20148&quot; value=&quot;5&quot;/&gt;&lt;property id=&quot;20300&quot; value=&quot;Slide 32 - &amp;quot;Optical Telescopes: Twenty Meter Telescope &amp;quot;&quot;/&gt;&lt;property id=&quot;20307&quot; value=&quot;1665&quot;/&gt;&lt;/object&gt;&lt;object type=&quot;3&quot; unique_id=&quot;13975&quot;&gt;&lt;property id=&quot;20148&quot; value=&quot;5&quot;/&gt;&lt;property id=&quot;20300&quot; value=&quot;Slide 33 - &amp;quot;Optical Telescopes: Thirty Meter Telescope &amp;quot;&quot;/&gt;&lt;property id=&quot;20307&quot; value=&quot;1664&quot;/&gt;&lt;/object&gt;&lt;object type=&quot;3&quot; unique_id=&quot;14935&quot;&gt;&lt;property id=&quot;20148&quot; value=&quot;5&quot;/&gt;&lt;property id=&quot;20300&quot; value=&quot;Slide 8 - &amp;quot;Refracting/Reflecting Telescopes&amp;quot;&quot;/&gt;&lt;property id=&quot;20307&quot; value=&quot;1666&quot;/&gt;&lt;/object&gt;&lt;object type=&quot;3&quot; unique_id=&quot;14936&quot;&gt;&lt;property id=&quot;20148&quot; value=&quot;5&quot;/&gt;&lt;property id=&quot;20300&quot; value=&quot;Slide 9 - &amp;quot;Disadvantages of Refracting Telescopes&amp;quot;&quot;/&gt;&lt;property id=&quot;20307&quot; value=&quot;1667&quot;/&gt;&lt;/object&gt;&lt;object type=&quot;3&quot; unique_id=&quot;14937&quot;&gt;&lt;property id=&quot;20148&quot; value=&quot;5&quot;/&gt;&lt;property id=&quot;20300&quot; value=&quot;Slide 10 - &amp;quot;The Powers of a Telescope:&amp;#x0D;&amp;#x0A;Size Does Matter&amp;quot;&quot;/&gt;&lt;property id=&quot;20307&quot; value=&quot;1668&quot;/&gt;&lt;/object&gt;&lt;object type=&quot;3&quot; unique_id=&quot;15205&quot;&gt;&lt;property id=&quot;20148&quot; value=&quot;5&quot;/&gt;&lt;property id=&quot;20300&quot; value=&quot;Slide 12 - &amp;quot;Reflecting Telescopes&amp;quot;&quot;/&gt;&lt;property id=&quot;20307&quot; value=&quot;1669&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3772</TotalTime>
  <Words>7389</Words>
  <Application>Microsoft Office PowerPoint</Application>
  <PresentationFormat>On-screen Show (4:3)</PresentationFormat>
  <Paragraphs>427</Paragraphs>
  <Slides>54</Slides>
  <Notes>41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64" baseType="lpstr">
      <vt:lpstr>Arial</vt:lpstr>
      <vt:lpstr>Franklin Gothic Book</vt:lpstr>
      <vt:lpstr>Symbol</vt:lpstr>
      <vt:lpstr>Tahoma</vt:lpstr>
      <vt:lpstr>Times</vt:lpstr>
      <vt:lpstr>Times New Roman</vt:lpstr>
      <vt:lpstr>Wingdings</vt:lpstr>
      <vt:lpstr>Crop</vt:lpstr>
      <vt:lpstr>Equation</vt:lpstr>
      <vt:lpstr>Chart</vt:lpstr>
      <vt:lpstr>University Astronomy</vt:lpstr>
      <vt:lpstr>Aims and Outline for this Lecture</vt:lpstr>
      <vt:lpstr>the electromagnetic spectrum</vt:lpstr>
      <vt:lpstr>PowerPoint Presentation</vt:lpstr>
      <vt:lpstr>Map of Milky Way - notes</vt:lpstr>
      <vt:lpstr>Basic Concepts - The Data Chain</vt:lpstr>
      <vt:lpstr>the eye</vt:lpstr>
      <vt:lpstr>Human Eye</vt:lpstr>
      <vt:lpstr>Human Eye</vt:lpstr>
      <vt:lpstr>The Eye Lens has Variable Focal Length</vt:lpstr>
      <vt:lpstr>Myopia - Near sightedness</vt:lpstr>
      <vt:lpstr>Hyperopia - Far sightedness</vt:lpstr>
      <vt:lpstr>Cornea</vt:lpstr>
      <vt:lpstr>Iris and Pupil</vt:lpstr>
      <vt:lpstr>Lens</vt:lpstr>
      <vt:lpstr>Human Vision</vt:lpstr>
      <vt:lpstr>Rods and Cones </vt:lpstr>
      <vt:lpstr>Distribution of Photoreceptors</vt:lpstr>
      <vt:lpstr>Adaptation: The Rod/Cone Break</vt:lpstr>
      <vt:lpstr>specific wavelength regions</vt:lpstr>
      <vt:lpstr>Wavelength Regions</vt:lpstr>
      <vt:lpstr>Wavelength Regions: Sources</vt:lpstr>
      <vt:lpstr>Wavelength Regimes: the atmosphere</vt:lpstr>
      <vt:lpstr>Wavelength Regimes: the atmosphere</vt:lpstr>
      <vt:lpstr>Some Useful Relations</vt:lpstr>
      <vt:lpstr>Wavelength Regimes: radio</vt:lpstr>
      <vt:lpstr>Wavelength Regimes: radio telescopes</vt:lpstr>
      <vt:lpstr>Wavelength Regimes: radio observations</vt:lpstr>
      <vt:lpstr>Wavelength Regimes: millimeter (microwave)</vt:lpstr>
      <vt:lpstr>Wavelength Regimes: millimeter observations</vt:lpstr>
      <vt:lpstr>Wavelength Regimes: sub-mm/far-infrared</vt:lpstr>
      <vt:lpstr>Wavelength Regimes: sub-mm/far-infrared observations</vt:lpstr>
      <vt:lpstr>Wavelength Regimes: sub-mm/far-infrared platforms</vt:lpstr>
      <vt:lpstr>Wavelength Regimes: sub-mm/far-infrared platforms</vt:lpstr>
      <vt:lpstr>Wavelength Regimes: near/mid-infrared</vt:lpstr>
      <vt:lpstr>Wavelength Regimes: near/mid-infrared</vt:lpstr>
      <vt:lpstr>Wavelength Regimes: near/mid-infrared</vt:lpstr>
      <vt:lpstr>Wavelength Regimes: near/mid-infrared: Atmospheric Transmission</vt:lpstr>
      <vt:lpstr>Wavelength Regimes: near-infrared: Atmospheric Transmission</vt:lpstr>
      <vt:lpstr>Wavelength Regimes: near/mid-infrared observations</vt:lpstr>
      <vt:lpstr>Wavelength Regimes: optical</vt:lpstr>
      <vt:lpstr>Wavelength Regimes: optical observations</vt:lpstr>
      <vt:lpstr>Wavelength Regimes: ultraviolet</vt:lpstr>
      <vt:lpstr>Wavelength Regimes: ultraviolet observations</vt:lpstr>
      <vt:lpstr>Wavelength Regimes: x-ray</vt:lpstr>
      <vt:lpstr>Wavelength Regimes: x-ray observations</vt:lpstr>
      <vt:lpstr>Wavelength Regimes: gamma ray</vt:lpstr>
      <vt:lpstr>Cherenkov Telescopes</vt:lpstr>
      <vt:lpstr>Wavelength Regimes: high energy cosmic rays</vt:lpstr>
      <vt:lpstr>Wavelength Regimes: UHECR detection</vt:lpstr>
      <vt:lpstr>Wavelength Regimes: UHECR spectrum</vt:lpstr>
      <vt:lpstr>Wavelength Regimes: UHECR source</vt:lpstr>
      <vt:lpstr>Multiwavelength case study: the Crab Nebula</vt:lpstr>
      <vt:lpstr>Examples of Non-EM Information Carriers</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439</cp:revision>
  <dcterms:created xsi:type="dcterms:W3CDTF">2007-01-08T01:06:37Z</dcterms:created>
  <dcterms:modified xsi:type="dcterms:W3CDTF">2022-01-20T16:33:11Z</dcterms:modified>
</cp:coreProperties>
</file>