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66"/>
  </p:notesMasterIdLst>
  <p:sldIdLst>
    <p:sldId id="520" r:id="rId2"/>
    <p:sldId id="1786" r:id="rId3"/>
    <p:sldId id="1793" r:id="rId4"/>
    <p:sldId id="1700" r:id="rId5"/>
    <p:sldId id="1702" r:id="rId6"/>
    <p:sldId id="1703" r:id="rId7"/>
    <p:sldId id="1792" r:id="rId8"/>
    <p:sldId id="1806" r:id="rId9"/>
    <p:sldId id="1807" r:id="rId10"/>
    <p:sldId id="1704" r:id="rId11"/>
    <p:sldId id="1705" r:id="rId12"/>
    <p:sldId id="1706" r:id="rId13"/>
    <p:sldId id="1707" r:id="rId14"/>
    <p:sldId id="1708" r:id="rId15"/>
    <p:sldId id="1709" r:id="rId16"/>
    <p:sldId id="1790" r:id="rId17"/>
    <p:sldId id="1791" r:id="rId18"/>
    <p:sldId id="1802" r:id="rId19"/>
    <p:sldId id="1803" r:id="rId20"/>
    <p:sldId id="1794" r:id="rId21"/>
    <p:sldId id="1797" r:id="rId22"/>
    <p:sldId id="1799" r:id="rId23"/>
    <p:sldId id="1800" r:id="rId24"/>
    <p:sldId id="1801" r:id="rId25"/>
    <p:sldId id="1805" r:id="rId26"/>
    <p:sldId id="1804" r:id="rId27"/>
    <p:sldId id="1787" r:id="rId28"/>
    <p:sldId id="1711" r:id="rId29"/>
    <p:sldId id="1712" r:id="rId30"/>
    <p:sldId id="1713" r:id="rId31"/>
    <p:sldId id="1714" r:id="rId32"/>
    <p:sldId id="1715" r:id="rId33"/>
    <p:sldId id="1716" r:id="rId34"/>
    <p:sldId id="1722" r:id="rId35"/>
    <p:sldId id="1723" r:id="rId36"/>
    <p:sldId id="1724" r:id="rId37"/>
    <p:sldId id="1725" r:id="rId38"/>
    <p:sldId id="1727" r:id="rId39"/>
    <p:sldId id="1728" r:id="rId40"/>
    <p:sldId id="1729" r:id="rId41"/>
    <p:sldId id="1730" r:id="rId42"/>
    <p:sldId id="1788" r:id="rId43"/>
    <p:sldId id="1735" r:id="rId44"/>
    <p:sldId id="1737" r:id="rId45"/>
    <p:sldId id="1738" r:id="rId46"/>
    <p:sldId id="1789" r:id="rId47"/>
    <p:sldId id="1741" r:id="rId48"/>
    <p:sldId id="1742" r:id="rId49"/>
    <p:sldId id="1743" r:id="rId50"/>
    <p:sldId id="1744" r:id="rId51"/>
    <p:sldId id="1745" r:id="rId52"/>
    <p:sldId id="1746" r:id="rId53"/>
    <p:sldId id="1747" r:id="rId54"/>
    <p:sldId id="1748" r:id="rId55"/>
    <p:sldId id="1749" r:id="rId56"/>
    <p:sldId id="1750" r:id="rId57"/>
    <p:sldId id="1751" r:id="rId58"/>
    <p:sldId id="1752" r:id="rId59"/>
    <p:sldId id="1753" r:id="rId60"/>
    <p:sldId id="1754" r:id="rId61"/>
    <p:sldId id="1755" r:id="rId62"/>
    <p:sldId id="1756" r:id="rId63"/>
    <p:sldId id="1757" r:id="rId64"/>
    <p:sldId id="1767" r:id="rId65"/>
  </p:sldIdLst>
  <p:sldSz cx="9144000" cy="6858000" type="screen4x3"/>
  <p:notesSz cx="6858000" cy="9144000"/>
  <p:custDataLst>
    <p:tags r:id="rId6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75" autoAdjust="0"/>
    <p:restoredTop sz="94640" autoAdjust="0"/>
  </p:normalViewPr>
  <p:slideViewPr>
    <p:cSldViewPr>
      <p:cViewPr varScale="1">
        <p:scale>
          <a:sx n="121" d="100"/>
          <a:sy n="121" d="100"/>
        </p:scale>
        <p:origin x="91" y="1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varScale="1">
      <p:scale>
        <a:sx n="100" d="100"/>
        <a:sy n="100" d="100"/>
      </p:scale>
      <p:origin x="0" y="-12451"/>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53.xml"/><Relationship Id="rId3" Type="http://schemas.openxmlformats.org/officeDocument/2006/relationships/slide" Target="slides/slide35.xml"/><Relationship Id="rId7" Type="http://schemas.openxmlformats.org/officeDocument/2006/relationships/slide" Target="slides/slide52.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45.xml"/><Relationship Id="rId5" Type="http://schemas.openxmlformats.org/officeDocument/2006/relationships/slide" Target="slides/slide44.xml"/><Relationship Id="rId4" Type="http://schemas.openxmlformats.org/officeDocument/2006/relationships/slide" Target="slides/slide43.xml"/><Relationship Id="rId9"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E31FA151-ADE4-40CD-887D-BA40C933D6A0}" type="slidenum">
              <a:rPr lang="en-US" altLang="en-US" sz="1300" smtClean="0">
                <a:solidFill>
                  <a:schemeClr val="tx1"/>
                </a:solidFill>
              </a:rPr>
              <a:pPr/>
              <a:t>4</a:t>
            </a:fld>
            <a:endParaRPr lang="en-US" altLang="en-US" sz="1300" smtClean="0">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11035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537417EE-763F-4550-9CFF-2B06C7C13571}" type="slidenum">
              <a:rPr lang="en-US" altLang="en-US" sz="1300" smtClean="0">
                <a:solidFill>
                  <a:schemeClr val="tx1"/>
                </a:solidFill>
              </a:rPr>
              <a:pPr/>
              <a:t>13</a:t>
            </a:fld>
            <a:endParaRPr lang="en-US" altLang="en-US" sz="1300" smtClean="0">
              <a:solidFill>
                <a:schemeClr val="tx1"/>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4031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CB10FA5D-E32C-4469-A7CB-7356C129101C}" type="slidenum">
              <a:rPr lang="en-US" altLang="en-US" sz="1300" smtClean="0">
                <a:solidFill>
                  <a:schemeClr val="tx1"/>
                </a:solidFill>
              </a:rPr>
              <a:pPr/>
              <a:t>14</a:t>
            </a:fld>
            <a:endParaRPr lang="en-US" altLang="en-US" sz="1300" smtClean="0">
              <a:solidFill>
                <a:schemeClr val="tx1"/>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995421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6231DD84-7932-4102-94ED-E61BA260391B}" type="slidenum">
              <a:rPr lang="en-US" altLang="en-US" sz="1300" smtClean="0">
                <a:solidFill>
                  <a:schemeClr val="tx1"/>
                </a:solidFill>
              </a:rPr>
              <a:pPr/>
              <a:t>15</a:t>
            </a:fld>
            <a:endParaRPr lang="en-US" altLang="en-US" sz="1300" smtClean="0">
              <a:solidFill>
                <a:schemeClr val="tx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8131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CB10FA5D-E32C-4469-A7CB-7356C129101C}" type="slidenum">
              <a:rPr lang="en-US" altLang="en-US" sz="1300" smtClean="0">
                <a:solidFill>
                  <a:schemeClr val="tx1"/>
                </a:solidFill>
              </a:rPr>
              <a:pPr/>
              <a:t>17</a:t>
            </a:fld>
            <a:endParaRPr lang="en-US" altLang="en-US" sz="1300" smtClean="0">
              <a:solidFill>
                <a:schemeClr val="tx1"/>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78938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2F5370D8-881D-42F9-B304-7D430981BC63}" type="slidenum">
              <a:rPr lang="en-US" altLang="en-US" sz="1300" smtClean="0">
                <a:solidFill>
                  <a:schemeClr val="tx1"/>
                </a:solidFill>
              </a:rPr>
              <a:pPr/>
              <a:t>28</a:t>
            </a:fld>
            <a:endParaRPr lang="en-US" altLang="en-US" sz="1300" smtClean="0">
              <a:solidFill>
                <a:schemeClr val="tx1"/>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46875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49E83E27-FDB2-47C0-ABFD-641E2EC748E2}" type="slidenum">
              <a:rPr lang="en-US" altLang="en-US" sz="1300" smtClean="0">
                <a:solidFill>
                  <a:schemeClr val="tx1"/>
                </a:solidFill>
              </a:rPr>
              <a:pPr/>
              <a:t>29</a:t>
            </a:fld>
            <a:endParaRPr lang="en-US" altLang="en-US" sz="1300" smtClean="0">
              <a:solidFill>
                <a:schemeClr val="tx1"/>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15608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F1366621-72BE-4EE6-9AB9-95010BE2DFFF}" type="slidenum">
              <a:rPr lang="en-US" altLang="en-US" sz="1300" smtClean="0">
                <a:solidFill>
                  <a:schemeClr val="tx1"/>
                </a:solidFill>
              </a:rPr>
              <a:pPr/>
              <a:t>30</a:t>
            </a:fld>
            <a:endParaRPr lang="en-US" altLang="en-US" sz="1300" smtClean="0">
              <a:solidFill>
                <a:schemeClr val="tx1"/>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7093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743B0D0A-764A-4FE2-8D1F-86EDC6F073D0}" type="slidenum">
              <a:rPr lang="en-US" altLang="en-US" sz="1300" smtClean="0">
                <a:solidFill>
                  <a:schemeClr val="tx1"/>
                </a:solidFill>
              </a:rPr>
              <a:pPr/>
              <a:t>31</a:t>
            </a:fld>
            <a:endParaRPr lang="en-US" altLang="en-US" sz="1300" smtClean="0">
              <a:solidFill>
                <a:schemeClr val="tx1"/>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1878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1C8FED6F-3ABE-4157-9386-A5F35A0BBAC7}" type="slidenum">
              <a:rPr lang="en-US" altLang="en-US" sz="1300" smtClean="0">
                <a:solidFill>
                  <a:schemeClr val="tx1"/>
                </a:solidFill>
              </a:rPr>
              <a:pPr/>
              <a:t>32</a:t>
            </a:fld>
            <a:endParaRPr lang="en-US" altLang="en-US" sz="1300" smtClean="0">
              <a:solidFill>
                <a:schemeClr val="tx1"/>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6245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6C0DDC13-9109-4703-BEDE-3F428B72EBFF}" type="slidenum">
              <a:rPr lang="en-US" altLang="en-US" sz="1300" smtClean="0">
                <a:solidFill>
                  <a:schemeClr val="tx1"/>
                </a:solidFill>
              </a:rPr>
              <a:pPr/>
              <a:t>33</a:t>
            </a:fld>
            <a:endParaRPr lang="en-US" altLang="en-US" sz="1300" smtClean="0">
              <a:solidFill>
                <a:schemeClr val="tx1"/>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9597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73E0173F-DFC8-4535-B60C-31E2FEE70DB8}" type="slidenum">
              <a:rPr lang="en-US" altLang="en-US" sz="1300" smtClean="0">
                <a:solidFill>
                  <a:schemeClr val="tx1"/>
                </a:solidFill>
              </a:rPr>
              <a:pPr/>
              <a:t>5</a:t>
            </a:fld>
            <a:endParaRPr lang="en-US" altLang="en-US" sz="1300" smtClean="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96234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19DA2CD6-5368-42AE-977D-61B2242BA2EC}" type="slidenum">
              <a:rPr lang="en-US" altLang="en-US" sz="1300" smtClean="0">
                <a:solidFill>
                  <a:schemeClr val="tx1"/>
                </a:solidFill>
              </a:rPr>
              <a:pPr/>
              <a:t>34</a:t>
            </a:fld>
            <a:endParaRPr lang="en-US" altLang="en-US" sz="1300" smtClean="0">
              <a:solidFill>
                <a:schemeClr val="tx1"/>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0599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FA3A58EC-9631-4D16-BE93-23A28BE34945}" type="slidenum">
              <a:rPr lang="en-US" altLang="en-US" sz="1300" smtClean="0">
                <a:solidFill>
                  <a:schemeClr val="tx1"/>
                </a:solidFill>
              </a:rPr>
              <a:pPr/>
              <a:t>35</a:t>
            </a:fld>
            <a:endParaRPr lang="en-US" altLang="en-US" sz="1300" smtClean="0">
              <a:solidFill>
                <a:schemeClr val="tx1"/>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15228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A5A7D709-8F15-408B-BA1A-66A4B72A0305}" type="slidenum">
              <a:rPr lang="en-US" altLang="en-US" sz="1300" smtClean="0">
                <a:solidFill>
                  <a:schemeClr val="tx1"/>
                </a:solidFill>
              </a:rPr>
              <a:pPr/>
              <a:t>36</a:t>
            </a:fld>
            <a:endParaRPr lang="en-US" altLang="en-US" sz="1300" smtClean="0">
              <a:solidFill>
                <a:schemeClr val="tx1"/>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7425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9BB68C8F-5CC8-445B-95F0-2FE9475C56A0}" type="slidenum">
              <a:rPr lang="en-US" altLang="en-US" sz="1300" smtClean="0">
                <a:solidFill>
                  <a:schemeClr val="tx1"/>
                </a:solidFill>
              </a:rPr>
              <a:pPr/>
              <a:t>37</a:t>
            </a:fld>
            <a:endParaRPr lang="en-US" altLang="en-US" sz="1300" smtClean="0">
              <a:solidFill>
                <a:schemeClr val="tx1"/>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731838" y="4560888"/>
            <a:ext cx="5851525" cy="4319587"/>
          </a:xfrm>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65819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5969A659-F6EE-49CA-B6B2-40DFFE492A6F}" type="slidenum">
              <a:rPr lang="en-US" altLang="en-US" sz="1300" smtClean="0">
                <a:solidFill>
                  <a:schemeClr val="tx1"/>
                </a:solidFill>
              </a:rPr>
              <a:pPr/>
              <a:t>38</a:t>
            </a:fld>
            <a:endParaRPr lang="en-US" altLang="en-US" sz="1300" smtClean="0">
              <a:solidFill>
                <a:schemeClr val="tx1"/>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13432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897DB0DF-F2E8-4889-B06B-8E99CA47B733}" type="slidenum">
              <a:rPr lang="en-US" altLang="en-US" sz="1300" smtClean="0">
                <a:solidFill>
                  <a:schemeClr val="tx1"/>
                </a:solidFill>
              </a:rPr>
              <a:pPr/>
              <a:t>39</a:t>
            </a:fld>
            <a:endParaRPr lang="en-US" altLang="en-US" sz="1300" smtClean="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65904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F203C0A4-EC55-43B4-BA26-FB5186D029CB}" type="slidenum">
              <a:rPr lang="en-US" altLang="en-US" sz="1300" smtClean="0">
                <a:solidFill>
                  <a:schemeClr val="tx1"/>
                </a:solidFill>
              </a:rPr>
              <a:pPr/>
              <a:t>40</a:t>
            </a:fld>
            <a:endParaRPr lang="en-US" altLang="en-US" sz="1300" smtClean="0">
              <a:solidFill>
                <a:schemeClr val="tx1"/>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56725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9C3BA282-C7DE-4715-A6FB-45B72C181C85}" type="slidenum">
              <a:rPr lang="en-US" altLang="en-US" sz="1300" smtClean="0">
                <a:solidFill>
                  <a:schemeClr val="tx1"/>
                </a:solidFill>
              </a:rPr>
              <a:pPr/>
              <a:t>41</a:t>
            </a:fld>
            <a:endParaRPr lang="en-US" altLang="en-US" sz="1300" smtClean="0">
              <a:solidFill>
                <a:schemeClr val="tx1"/>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0935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3F9412E4-EB04-4BA2-81EA-097FDCA56EA0}" type="slidenum">
              <a:rPr lang="en-US" altLang="en-US" sz="1300" smtClean="0">
                <a:solidFill>
                  <a:schemeClr val="tx1"/>
                </a:solidFill>
              </a:rPr>
              <a:pPr/>
              <a:t>47</a:t>
            </a:fld>
            <a:endParaRPr lang="en-US" altLang="en-US" sz="1300" smtClean="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640535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17BD1372-F38E-48C3-8BFB-94E74224D1DF}" type="slidenum">
              <a:rPr lang="en-US" altLang="en-US" sz="1300" smtClean="0">
                <a:solidFill>
                  <a:schemeClr val="tx1"/>
                </a:solidFill>
              </a:rPr>
              <a:pPr/>
              <a:t>48</a:t>
            </a:fld>
            <a:endParaRPr lang="en-US" altLang="en-US" sz="1300" smtClean="0">
              <a:solidFill>
                <a:schemeClr val="tx1"/>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9017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61B96682-7CB2-47FD-A62B-C85973CA3755}" type="slidenum">
              <a:rPr lang="en-US" altLang="en-US" sz="1300" smtClean="0">
                <a:solidFill>
                  <a:schemeClr val="tx1"/>
                </a:solidFill>
              </a:rPr>
              <a:pPr/>
              <a:t>6</a:t>
            </a:fld>
            <a:endParaRPr lang="en-US" altLang="en-US" sz="1300" smtClean="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936560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EA558C84-076A-46E4-BBC5-A0092162C8FD}" type="slidenum">
              <a:rPr lang="en-US" altLang="en-US" sz="1300" smtClean="0">
                <a:solidFill>
                  <a:schemeClr val="tx1"/>
                </a:solidFill>
              </a:rPr>
              <a:pPr/>
              <a:t>49</a:t>
            </a:fld>
            <a:endParaRPr lang="en-US" altLang="en-US" sz="1300" smtClean="0">
              <a:solidFill>
                <a:schemeClr val="tx1"/>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80908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A62A14D9-F3CD-4F8A-A5EB-32239F05649E}" type="slidenum">
              <a:rPr lang="en-US" altLang="en-US" sz="1300" smtClean="0">
                <a:solidFill>
                  <a:schemeClr val="tx1"/>
                </a:solidFill>
              </a:rPr>
              <a:pPr/>
              <a:t>50</a:t>
            </a:fld>
            <a:endParaRPr lang="en-US" altLang="en-US" sz="1300" smtClean="0">
              <a:solidFill>
                <a:schemeClr val="tx1"/>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52025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93C2AA4B-68E4-4501-8E75-713333DB23A4}" type="slidenum">
              <a:rPr lang="en-US" altLang="en-US" sz="1300" smtClean="0">
                <a:solidFill>
                  <a:schemeClr val="tx1"/>
                </a:solidFill>
              </a:rPr>
              <a:pPr/>
              <a:t>51</a:t>
            </a:fld>
            <a:endParaRPr lang="en-US" altLang="en-US" sz="1300" smtClean="0">
              <a:solidFill>
                <a:schemeClr val="tx1"/>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40000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368EAE0A-52CA-4CEA-AB53-E9BE530F51AA}" type="slidenum">
              <a:rPr lang="en-US" altLang="en-US" sz="1300" smtClean="0">
                <a:solidFill>
                  <a:schemeClr val="tx1"/>
                </a:solidFill>
              </a:rPr>
              <a:pPr/>
              <a:t>52</a:t>
            </a:fld>
            <a:endParaRPr lang="en-US" altLang="en-US" sz="1300" smtClean="0">
              <a:solidFill>
                <a:schemeClr val="tx1"/>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341594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C1D57E7C-2FAB-4BEA-9EB3-B50BCC879D00}" type="slidenum">
              <a:rPr lang="en-US" altLang="en-US" sz="1300" smtClean="0">
                <a:solidFill>
                  <a:schemeClr val="tx1"/>
                </a:solidFill>
              </a:rPr>
              <a:pPr/>
              <a:t>53</a:t>
            </a:fld>
            <a:endParaRPr lang="en-US" altLang="en-US" sz="1300" smtClean="0">
              <a:solidFill>
                <a:schemeClr val="tx1"/>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45141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C70FB9E9-9849-422C-90B3-43472E099F83}" type="slidenum">
              <a:rPr lang="en-US" altLang="en-US" sz="1300" smtClean="0">
                <a:solidFill>
                  <a:schemeClr val="tx1"/>
                </a:solidFill>
              </a:rPr>
              <a:pPr/>
              <a:t>54</a:t>
            </a:fld>
            <a:endParaRPr lang="en-US" altLang="en-US" sz="1300" smtClean="0">
              <a:solidFill>
                <a:schemeClr val="tx1"/>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32081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7A18DA1D-C8DE-4E02-B67B-BB49051D6198}" type="slidenum">
              <a:rPr lang="en-US" altLang="en-US" sz="1300" smtClean="0">
                <a:solidFill>
                  <a:schemeClr val="tx1"/>
                </a:solidFill>
              </a:rPr>
              <a:pPr/>
              <a:t>55</a:t>
            </a:fld>
            <a:endParaRPr lang="en-US" altLang="en-US" sz="1300" smtClean="0">
              <a:solidFill>
                <a:schemeClr val="tx1"/>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2760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909E3CA8-337E-4745-9F9B-A8C0E206E2CD}" type="slidenum">
              <a:rPr lang="en-US" altLang="en-US" sz="1300" smtClean="0">
                <a:solidFill>
                  <a:schemeClr val="tx1"/>
                </a:solidFill>
              </a:rPr>
              <a:pPr/>
              <a:t>56</a:t>
            </a:fld>
            <a:endParaRPr lang="en-US" altLang="en-US" sz="1300" smtClean="0">
              <a:solidFill>
                <a:schemeClr val="tx1"/>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81075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76791028-7186-4ED4-B160-191E704D99BB}" type="slidenum">
              <a:rPr lang="en-US" altLang="en-US" sz="1300" smtClean="0">
                <a:solidFill>
                  <a:schemeClr val="tx1"/>
                </a:solidFill>
              </a:rPr>
              <a:pPr/>
              <a:t>57</a:t>
            </a:fld>
            <a:endParaRPr lang="en-US" altLang="en-US" sz="1300" smtClean="0">
              <a:solidFill>
                <a:schemeClr val="tx1"/>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61555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A70FB8CC-A04C-41D6-B63A-C2E047ACADE2}" type="slidenum">
              <a:rPr lang="en-US" altLang="en-US" sz="1300" smtClean="0">
                <a:solidFill>
                  <a:schemeClr val="tx1"/>
                </a:solidFill>
              </a:rPr>
              <a:pPr/>
              <a:t>58</a:t>
            </a:fld>
            <a:endParaRPr lang="en-US" altLang="en-US" sz="1300" smtClean="0">
              <a:solidFill>
                <a:schemeClr val="tx1"/>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6224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61B96682-7CB2-47FD-A62B-C85973CA3755}" type="slidenum">
              <a:rPr lang="en-US" altLang="en-US" sz="1300" smtClean="0">
                <a:solidFill>
                  <a:schemeClr val="tx1"/>
                </a:solidFill>
              </a:rPr>
              <a:pPr/>
              <a:t>7</a:t>
            </a:fld>
            <a:endParaRPr lang="en-US" altLang="en-US" sz="1300" smtClean="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456261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14D8CB6A-1625-4AA0-BA69-9BCEE60B5C3C}" type="slidenum">
              <a:rPr lang="en-US" altLang="en-US" sz="1300" smtClean="0">
                <a:solidFill>
                  <a:schemeClr val="tx1"/>
                </a:solidFill>
              </a:rPr>
              <a:pPr/>
              <a:t>60</a:t>
            </a:fld>
            <a:endParaRPr lang="en-US" altLang="en-US" sz="1300" smtClean="0">
              <a:solidFill>
                <a:schemeClr val="tx1"/>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118701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DCFFC66B-4553-4E24-B48C-CCC9B16CB6D4}" type="slidenum">
              <a:rPr lang="en-US" altLang="en-US" sz="1300" smtClean="0">
                <a:solidFill>
                  <a:schemeClr val="tx1"/>
                </a:solidFill>
              </a:rPr>
              <a:pPr/>
              <a:t>61</a:t>
            </a:fld>
            <a:endParaRPr lang="en-US" altLang="en-US" sz="1300" smtClean="0">
              <a:solidFill>
                <a:schemeClr val="tx1"/>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50834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822058C6-A040-44E0-B32D-AFC2A4E2D02A}" type="slidenum">
              <a:rPr lang="en-US" altLang="en-US" sz="1300" smtClean="0">
                <a:solidFill>
                  <a:schemeClr val="tx1"/>
                </a:solidFill>
              </a:rPr>
              <a:pPr/>
              <a:t>62</a:t>
            </a:fld>
            <a:endParaRPr lang="en-US" altLang="en-US" sz="1300" smtClean="0">
              <a:solidFill>
                <a:schemeClr val="tx1"/>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91431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778996E6-77B1-4D90-AB65-FD98D22BBEB2}" type="slidenum">
              <a:rPr lang="en-US" altLang="en-US" sz="1300" smtClean="0">
                <a:solidFill>
                  <a:schemeClr val="tx1"/>
                </a:solidFill>
              </a:rPr>
              <a:pPr/>
              <a:t>63</a:t>
            </a:fld>
            <a:endParaRPr lang="en-US" altLang="en-US" sz="1300" smtClean="0">
              <a:solidFill>
                <a:schemeClr val="tx1"/>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41902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81BBE7C4-09FD-4211-B91D-CF3B8D29E01F}" type="slidenum">
              <a:rPr lang="en-US" altLang="en-US" sz="1300" smtClean="0">
                <a:solidFill>
                  <a:schemeClr val="tx1"/>
                </a:solidFill>
              </a:rPr>
              <a:pPr/>
              <a:t>64</a:t>
            </a:fld>
            <a:endParaRPr lang="en-US" altLang="en-US" sz="1300" smtClean="0">
              <a:solidFill>
                <a:schemeClr val="tx1"/>
              </a:solidFill>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4311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61B96682-7CB2-47FD-A62B-C85973CA3755}" type="slidenum">
              <a:rPr lang="en-US" altLang="en-US" sz="1300" smtClean="0">
                <a:solidFill>
                  <a:schemeClr val="tx1"/>
                </a:solidFill>
              </a:rPr>
              <a:pPr/>
              <a:t>8</a:t>
            </a:fld>
            <a:endParaRPr lang="en-US" altLang="en-US" sz="1300" smtClean="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7077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61B96682-7CB2-47FD-A62B-C85973CA3755}" type="slidenum">
              <a:rPr lang="en-US" altLang="en-US" sz="1300" smtClean="0">
                <a:solidFill>
                  <a:schemeClr val="tx1"/>
                </a:solidFill>
              </a:rPr>
              <a:pPr/>
              <a:t>9</a:t>
            </a:fld>
            <a:endParaRPr lang="en-US" altLang="en-US" sz="1300" smtClean="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0211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8E0E32C9-66B6-43E0-BF58-94DD0AC7BA2D}" type="slidenum">
              <a:rPr lang="en-US" altLang="en-US" sz="1300" smtClean="0">
                <a:solidFill>
                  <a:schemeClr val="tx1"/>
                </a:solidFill>
              </a:rPr>
              <a:pPr/>
              <a:t>10</a:t>
            </a:fld>
            <a:endParaRPr lang="en-US" altLang="en-US" sz="1300" smtClean="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73943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718D2F72-6414-41C6-9234-F9E934D7146E}" type="slidenum">
              <a:rPr lang="en-US" altLang="en-US" sz="1300" smtClean="0">
                <a:solidFill>
                  <a:schemeClr val="tx1"/>
                </a:solidFill>
              </a:rPr>
              <a:pPr/>
              <a:t>11</a:t>
            </a:fld>
            <a:endParaRPr lang="en-US" altLang="en-US" sz="1300" smtClean="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0206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FFFF66"/>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FFFF66"/>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FFFF66"/>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FFFF66"/>
                </a:solidFill>
                <a:latin typeface="Arial" panose="020B0604020202020204" pitchFamily="34" charset="0"/>
              </a:defRPr>
            </a:lvl9pPr>
          </a:lstStyle>
          <a:p>
            <a:fld id="{EB9E784D-D1C6-4054-800A-85A9730917C8}" type="slidenum">
              <a:rPr lang="en-US" altLang="en-US" sz="1300" smtClean="0">
                <a:solidFill>
                  <a:schemeClr val="tx1"/>
                </a:solidFill>
              </a:rPr>
              <a:pPr/>
              <a:t>12</a:t>
            </a:fld>
            <a:endParaRPr lang="en-US" altLang="en-US" sz="1300" smtClean="0">
              <a:solidFill>
                <a:schemeClr val="tx1"/>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49627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4/4/2022</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59351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ing">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693989"/>
            <a:ext cx="7772400" cy="1470025"/>
          </a:xfrm>
        </p:spPr>
        <p:txBody>
          <a:bodyPr/>
          <a:lstStyle>
            <a:lvl1pPr algn="ctr">
              <a:defRPr sz="2489" b="0" u="sng">
                <a:latin typeface="Arial Rounded MT Bold" panose="020F07040305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2275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file:///C:\DOCUME~1\figer\LOCALS~1\Temp\gcmoviebrgspectralscan3.avi" TargetMode="Externa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oleObject" Target="../embeddings/oleObject4.bin"/><Relationship Id="rId4" Type="http://schemas.openxmlformats.org/officeDocument/2006/relationships/notesSlide" Target="../notesSlides/notesSlide15.xml"/><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9.xml"/><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8.png"/><Relationship Id="rId4" Type="http://schemas.openxmlformats.org/officeDocument/2006/relationships/oleObject" Target="../embeddings/oleObject5.bin"/><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5.e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figerdev\movies\galcen~1.mpg" TargetMode="External"/><Relationship Id="rId1" Type="http://schemas.microsoft.com/office/2007/relationships/media" Target="file:///C:\figerdev\movies\galcen~1.mpg"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mlDrawing" Target="../drawings/vmlDrawing5.vml"/><Relationship Id="rId5" Type="http://schemas.openxmlformats.org/officeDocument/2006/relationships/image" Target="../media/image36.e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27.xml"/><Relationship Id="rId7" Type="http://schemas.openxmlformats.org/officeDocument/2006/relationships/image" Target="../media/image38.wmf"/><Relationship Id="rId12"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1.png"/><Relationship Id="rId11" Type="http://schemas.openxmlformats.org/officeDocument/2006/relationships/image" Target="../media/image42.jpeg"/><Relationship Id="rId5" Type="http://schemas.openxmlformats.org/officeDocument/2006/relationships/oleObject" Target="../embeddings/oleObject10.bin"/><Relationship Id="rId10" Type="http://schemas.openxmlformats.org/officeDocument/2006/relationships/image" Target="../media/image41.jpeg"/><Relationship Id="rId4" Type="http://schemas.openxmlformats.org/officeDocument/2006/relationships/image" Target="../media/image37.png"/><Relationship Id="rId9"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The Galactic Center</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034" y="1593146"/>
            <a:ext cx="5215467" cy="475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2403" name="Group 3"/>
          <p:cNvGrpSpPr>
            <a:grpSpLocks/>
          </p:cNvGrpSpPr>
          <p:nvPr/>
        </p:nvGrpSpPr>
        <p:grpSpPr bwMode="auto">
          <a:xfrm>
            <a:off x="6468536" y="5466645"/>
            <a:ext cx="831145" cy="836789"/>
            <a:chOff x="5360" y="2568"/>
            <a:chExt cx="589" cy="593"/>
          </a:xfrm>
        </p:grpSpPr>
        <p:sp>
          <p:nvSpPr>
            <p:cNvPr id="44043" name="Rectangle 4"/>
            <p:cNvSpPr>
              <a:spLocks noChangeArrowheads="1"/>
            </p:cNvSpPr>
            <p:nvPr/>
          </p:nvSpPr>
          <p:spPr bwMode="auto">
            <a:xfrm>
              <a:off x="5736" y="2568"/>
              <a:ext cx="213"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244">
                  <a:solidFill>
                    <a:srgbClr val="FFFF66"/>
                  </a:solidFill>
                  <a:latin typeface="Arial" panose="020B0604020202020204" pitchFamily="34" charset="0"/>
                </a:rPr>
                <a:t>N</a:t>
              </a:r>
              <a:endParaRPr lang="en-US" altLang="en-US" sz="1778">
                <a:solidFill>
                  <a:srgbClr val="FFFF66"/>
                </a:solidFill>
                <a:latin typeface="Arial" panose="020B0604020202020204" pitchFamily="34" charset="0"/>
              </a:endParaRPr>
            </a:p>
          </p:txBody>
        </p:sp>
        <p:sp>
          <p:nvSpPr>
            <p:cNvPr id="44044" name="Rectangle 5"/>
            <p:cNvSpPr>
              <a:spLocks noChangeArrowheads="1"/>
            </p:cNvSpPr>
            <p:nvPr/>
          </p:nvSpPr>
          <p:spPr bwMode="auto">
            <a:xfrm>
              <a:off x="5360" y="2960"/>
              <a:ext cx="206"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244">
                  <a:solidFill>
                    <a:srgbClr val="FFFF66"/>
                  </a:solidFill>
                  <a:latin typeface="Arial" panose="020B0604020202020204" pitchFamily="34" charset="0"/>
                </a:rPr>
                <a:t>E</a:t>
              </a:r>
              <a:endParaRPr lang="en-US" altLang="en-US" sz="1778">
                <a:solidFill>
                  <a:srgbClr val="FFFF66"/>
                </a:solidFill>
                <a:latin typeface="Arial" panose="020B0604020202020204" pitchFamily="34" charset="0"/>
              </a:endParaRPr>
            </a:p>
          </p:txBody>
        </p:sp>
        <p:sp>
          <p:nvSpPr>
            <p:cNvPr id="44045" name="Line 6"/>
            <p:cNvSpPr>
              <a:spLocks noChangeShapeType="1"/>
            </p:cNvSpPr>
            <p:nvPr/>
          </p:nvSpPr>
          <p:spPr bwMode="auto">
            <a:xfrm flipV="1">
              <a:off x="5831" y="2731"/>
              <a:ext cx="0" cy="334"/>
            </a:xfrm>
            <a:prstGeom prst="line">
              <a:avLst/>
            </a:prstGeom>
            <a:noFill/>
            <a:ln w="28575">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6" name="Line 7"/>
            <p:cNvSpPr>
              <a:spLocks noChangeShapeType="1"/>
            </p:cNvSpPr>
            <p:nvPr/>
          </p:nvSpPr>
          <p:spPr bwMode="auto">
            <a:xfrm rot="16200000" flipV="1">
              <a:off x="5671" y="2893"/>
              <a:ext cx="0" cy="334"/>
            </a:xfrm>
            <a:prstGeom prst="line">
              <a:avLst/>
            </a:prstGeom>
            <a:noFill/>
            <a:ln w="28575">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4036" name="Rectangle 8"/>
          <p:cNvSpPr>
            <a:spLocks noChangeArrowheads="1"/>
          </p:cNvSpPr>
          <p:nvPr/>
        </p:nvSpPr>
        <p:spPr bwMode="auto">
          <a:xfrm>
            <a:off x="685800" y="595489"/>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endParaRPr lang="en-US" altLang="en-US" sz="3556" b="1"/>
          </a:p>
        </p:txBody>
      </p:sp>
      <p:sp>
        <p:nvSpPr>
          <p:cNvPr id="742409" name="Rectangle 9"/>
          <p:cNvSpPr>
            <a:spLocks noChangeArrowheads="1"/>
          </p:cNvSpPr>
          <p:nvPr/>
        </p:nvSpPr>
        <p:spPr bwMode="auto">
          <a:xfrm>
            <a:off x="2167467" y="5935133"/>
            <a:ext cx="859387" cy="3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600" i="1">
                <a:solidFill>
                  <a:srgbClr val="FFFF66"/>
                </a:solidFill>
                <a:latin typeface="Arial" panose="020B0604020202020204" pitchFamily="34" charset="0"/>
              </a:rPr>
              <a:t>2MASS</a:t>
            </a:r>
          </a:p>
        </p:txBody>
      </p:sp>
      <p:grpSp>
        <p:nvGrpSpPr>
          <p:cNvPr id="44038" name="Group 13"/>
          <p:cNvGrpSpPr>
            <a:grpSpLocks/>
          </p:cNvGrpSpPr>
          <p:nvPr/>
        </p:nvGrpSpPr>
        <p:grpSpPr bwMode="auto">
          <a:xfrm>
            <a:off x="1756834" y="1588911"/>
            <a:ext cx="193322" cy="4809067"/>
            <a:chOff x="775" y="760"/>
            <a:chExt cx="137" cy="3408"/>
          </a:xfrm>
        </p:grpSpPr>
        <p:sp>
          <p:nvSpPr>
            <p:cNvPr id="44041" name="Line 14"/>
            <p:cNvSpPr>
              <a:spLocks noChangeShapeType="1"/>
            </p:cNvSpPr>
            <p:nvPr/>
          </p:nvSpPr>
          <p:spPr bwMode="auto">
            <a:xfrm flipV="1">
              <a:off x="912" y="760"/>
              <a:ext cx="0" cy="3408"/>
            </a:xfrm>
            <a:prstGeom prst="line">
              <a:avLst/>
            </a:prstGeom>
            <a:noFill/>
            <a:ln w="12700">
              <a:solidFill>
                <a:schemeClr val="tx2"/>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2" name="Rectangle 15"/>
            <p:cNvSpPr>
              <a:spLocks noChangeArrowheads="1"/>
            </p:cNvSpPr>
            <p:nvPr/>
          </p:nvSpPr>
          <p:spPr bwMode="auto">
            <a:xfrm rot="16200000">
              <a:off x="659" y="2631"/>
              <a:ext cx="292" cy="5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endParaRPr lang="en-US" altLang="en-US" sz="1600">
                <a:solidFill>
                  <a:schemeClr val="tx2"/>
                </a:solidFill>
                <a:latin typeface="Arial" panose="020B0604020202020204" pitchFamily="34" charset="0"/>
              </a:endParaRPr>
            </a:p>
          </p:txBody>
        </p:sp>
      </p:grpSp>
      <p:sp>
        <p:nvSpPr>
          <p:cNvPr id="44039" name="Rectangle 16"/>
          <p:cNvSpPr>
            <a:spLocks noChangeArrowheads="1"/>
          </p:cNvSpPr>
          <p:nvPr/>
        </p:nvSpPr>
        <p:spPr bwMode="auto">
          <a:xfrm>
            <a:off x="1197915" y="3857978"/>
            <a:ext cx="800219" cy="31393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600">
                <a:solidFill>
                  <a:schemeClr val="tx2"/>
                </a:solidFill>
                <a:latin typeface="Arial" panose="020B0604020202020204" pitchFamily="34" charset="0"/>
              </a:rPr>
              <a:t>350 pc</a:t>
            </a:r>
          </a:p>
        </p:txBody>
      </p:sp>
      <p:sp>
        <p:nvSpPr>
          <p:cNvPr id="44040" name="Title 1"/>
          <p:cNvSpPr>
            <a:spLocks noGrp="1"/>
          </p:cNvSpPr>
          <p:nvPr>
            <p:ph type="title"/>
          </p:nvPr>
        </p:nvSpPr>
        <p:spPr/>
        <p:txBody>
          <a:bodyPr/>
          <a:lstStyle/>
          <a:p>
            <a:r>
              <a:rPr lang="en-US" altLang="en-US" dirty="0" smtClean="0"/>
              <a:t>The GC in NIR - Wide View</a:t>
            </a:r>
          </a:p>
        </p:txBody>
      </p:sp>
    </p:spTree>
    <p:extLst>
      <p:ext uri="{BB962C8B-B14F-4D97-AF65-F5344CB8AC3E}">
        <p14:creationId xmlns:p14="http://schemas.microsoft.com/office/powerpoint/2010/main" val="313416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42402"/>
                                        </p:tgtEl>
                                        <p:attrNameLst>
                                          <p:attrName>style.visibility</p:attrName>
                                        </p:attrNameLst>
                                      </p:cBhvr>
                                      <p:to>
                                        <p:strVal val="visible"/>
                                      </p:to>
                                    </p:set>
                                    <p:anim calcmode="lin" valueType="num">
                                      <p:cBhvr>
                                        <p:cTn id="7" dur="500" fill="hold"/>
                                        <p:tgtEl>
                                          <p:spTgt spid="742402"/>
                                        </p:tgtEl>
                                        <p:attrNameLst>
                                          <p:attrName>ppt_w</p:attrName>
                                        </p:attrNameLst>
                                      </p:cBhvr>
                                      <p:tavLst>
                                        <p:tav tm="0">
                                          <p:val>
                                            <p:fltVal val="0"/>
                                          </p:val>
                                        </p:tav>
                                        <p:tav tm="100000">
                                          <p:val>
                                            <p:strVal val="#ppt_w"/>
                                          </p:val>
                                        </p:tav>
                                      </p:tavLst>
                                    </p:anim>
                                    <p:anim calcmode="lin" valueType="num">
                                      <p:cBhvr>
                                        <p:cTn id="8" dur="500" fill="hold"/>
                                        <p:tgtEl>
                                          <p:spTgt spid="74240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742403"/>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74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550333"/>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endParaRPr lang="en-US" altLang="en-US" sz="4267" b="1"/>
          </a:p>
        </p:txBody>
      </p:sp>
      <p:sp>
        <p:nvSpPr>
          <p:cNvPr id="46083" name="Rectangle 3"/>
          <p:cNvSpPr>
            <a:spLocks noChangeArrowheads="1"/>
          </p:cNvSpPr>
          <p:nvPr/>
        </p:nvSpPr>
        <p:spPr bwMode="auto">
          <a:xfrm>
            <a:off x="3454400" y="5994400"/>
            <a:ext cx="50800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343900" algn="r"/>
              </a:tabLst>
              <a:defRPr sz="3200">
                <a:solidFill>
                  <a:schemeClr val="bg1"/>
                </a:solidFill>
                <a:latin typeface="Arial Unicode MS" panose="020B0604020202020204" pitchFamily="34" charset="-128"/>
              </a:defRPr>
            </a:lvl1pPr>
            <a:lvl2pPr marL="742950" indent="-285750">
              <a:spcBef>
                <a:spcPct val="20000"/>
              </a:spcBef>
              <a:buChar char="–"/>
              <a:tabLst>
                <a:tab pos="8343900" algn="r"/>
              </a:tabLst>
              <a:defRPr sz="2800">
                <a:solidFill>
                  <a:schemeClr val="bg1"/>
                </a:solidFill>
                <a:latin typeface="Arial Unicode MS" panose="020B0604020202020204" pitchFamily="34" charset="-128"/>
              </a:defRPr>
            </a:lvl2pPr>
            <a:lvl3pPr marL="1143000" indent="-228600">
              <a:spcBef>
                <a:spcPct val="20000"/>
              </a:spcBef>
              <a:buChar char="•"/>
              <a:tabLst>
                <a:tab pos="8343900" algn="r"/>
              </a:tabLst>
              <a:defRPr sz="2400">
                <a:solidFill>
                  <a:schemeClr val="bg1"/>
                </a:solidFill>
                <a:latin typeface="Arial Unicode MS" panose="020B0604020202020204" pitchFamily="34" charset="-128"/>
              </a:defRPr>
            </a:lvl3pPr>
            <a:lvl4pPr marL="1600200" indent="-228600">
              <a:spcBef>
                <a:spcPct val="20000"/>
              </a:spcBef>
              <a:buChar char="–"/>
              <a:tabLst>
                <a:tab pos="8343900" algn="r"/>
              </a:tabLst>
              <a:defRPr sz="2000">
                <a:solidFill>
                  <a:schemeClr val="bg1"/>
                </a:solidFill>
                <a:latin typeface="Arial Unicode MS" panose="020B0604020202020204" pitchFamily="34" charset="-128"/>
              </a:defRPr>
            </a:lvl4pPr>
            <a:lvl5pPr marL="2057400" indent="-228600">
              <a:spcBef>
                <a:spcPct val="20000"/>
              </a:spcBef>
              <a:buChar char="»"/>
              <a:tabLst>
                <a:tab pos="83439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3439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3439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3439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343900" algn="r"/>
              </a:tabLst>
              <a:defRPr sz="2000">
                <a:solidFill>
                  <a:schemeClr val="bg1"/>
                </a:solidFill>
                <a:latin typeface="Arial Unicode MS" panose="020B0604020202020204" pitchFamily="34" charset="-128"/>
              </a:defRPr>
            </a:lvl9pPr>
          </a:lstStyle>
          <a:p>
            <a:pPr algn="r">
              <a:lnSpc>
                <a:spcPct val="80000"/>
              </a:lnSpc>
              <a:spcBef>
                <a:spcPct val="0"/>
              </a:spcBef>
              <a:buFontTx/>
              <a:buNone/>
            </a:pPr>
            <a:r>
              <a:rPr lang="en-US" altLang="en-US" sz="1778">
                <a:solidFill>
                  <a:schemeClr val="tx1"/>
                </a:solidFill>
              </a:rPr>
              <a:t>Morris &amp; Serabyn 1996, ARAA, 34, 645</a:t>
            </a:r>
            <a:endParaRPr lang="en-US" altLang="en-US" sz="3911">
              <a:solidFill>
                <a:schemeClr val="tx1"/>
              </a:solidFill>
            </a:endParaRPr>
          </a:p>
        </p:txBody>
      </p:sp>
      <p:grpSp>
        <p:nvGrpSpPr>
          <p:cNvPr id="46084" name="Group 4"/>
          <p:cNvGrpSpPr>
            <a:grpSpLocks/>
          </p:cNvGrpSpPr>
          <p:nvPr/>
        </p:nvGrpSpPr>
        <p:grpSpPr bwMode="auto">
          <a:xfrm>
            <a:off x="801512" y="2167466"/>
            <a:ext cx="7687733" cy="1806222"/>
            <a:chOff x="504" y="912"/>
            <a:chExt cx="5448" cy="2413"/>
          </a:xfrm>
        </p:grpSpPr>
        <p:pic>
          <p:nvPicPr>
            <p:cNvPr id="46088" name="Picture 5" descr="cm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 y="912"/>
              <a:ext cx="5448" cy="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Rectangle 6"/>
            <p:cNvSpPr>
              <a:spLocks noChangeArrowheads="1"/>
            </p:cNvSpPr>
            <p:nvPr/>
          </p:nvSpPr>
          <p:spPr bwMode="auto">
            <a:xfrm>
              <a:off x="1200" y="1055"/>
              <a:ext cx="3448" cy="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600" baseline="30000">
                  <a:solidFill>
                    <a:schemeClr val="tx1"/>
                  </a:solidFill>
                  <a:latin typeface="Arial" panose="020B0604020202020204" pitchFamily="34" charset="0"/>
                </a:rPr>
                <a:t>12</a:t>
              </a:r>
              <a:r>
                <a:rPr lang="en-US" altLang="en-US" sz="1600">
                  <a:solidFill>
                    <a:schemeClr val="tx1"/>
                  </a:solidFill>
                  <a:latin typeface="Arial" panose="020B0604020202020204" pitchFamily="34" charset="0"/>
                </a:rPr>
                <a:t>CO</a:t>
              </a:r>
              <a:r>
                <a:rPr lang="en-US" altLang="en-US" sz="1600" baseline="-25000">
                  <a:solidFill>
                    <a:schemeClr val="tx1"/>
                  </a:solidFill>
                  <a:latin typeface="Arial" panose="020B0604020202020204" pitchFamily="34" charset="0"/>
                </a:rPr>
                <a:t>J=1–0</a:t>
              </a:r>
              <a:r>
                <a:rPr lang="en-US" altLang="en-US" sz="1600">
                  <a:solidFill>
                    <a:schemeClr val="tx1"/>
                  </a:solidFill>
                  <a:latin typeface="Arial" panose="020B0604020202020204" pitchFamily="34" charset="0"/>
                </a:rPr>
                <a:t> emission, from the AT&amp;T Bell Labs survey</a:t>
              </a:r>
            </a:p>
          </p:txBody>
        </p:sp>
      </p:grpSp>
      <p:pic>
        <p:nvPicPr>
          <p:cNvPr id="46085" name="Picture 8" descr="cmz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045" y="4176889"/>
            <a:ext cx="7552267" cy="141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9"/>
          <p:cNvSpPr>
            <a:spLocks noChangeArrowheads="1"/>
          </p:cNvSpPr>
          <p:nvPr/>
        </p:nvSpPr>
        <p:spPr bwMode="auto">
          <a:xfrm>
            <a:off x="1804812" y="4381500"/>
            <a:ext cx="3805850"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600">
                <a:solidFill>
                  <a:schemeClr val="tx1"/>
                </a:solidFill>
                <a:latin typeface="Arial" panose="020B0604020202020204" pitchFamily="34" charset="0"/>
              </a:rPr>
              <a:t>60-µm emission, as measured by IRAS.</a:t>
            </a:r>
          </a:p>
        </p:txBody>
      </p:sp>
      <p:sp>
        <p:nvSpPr>
          <p:cNvPr id="46087" name="Title 2"/>
          <p:cNvSpPr>
            <a:spLocks noGrp="1"/>
          </p:cNvSpPr>
          <p:nvPr>
            <p:ph type="title"/>
          </p:nvPr>
        </p:nvSpPr>
        <p:spPr/>
        <p:txBody>
          <a:bodyPr>
            <a:normAutofit fontScale="90000"/>
          </a:bodyPr>
          <a:lstStyle/>
          <a:p>
            <a:r>
              <a:rPr lang="en-US" altLang="en-US" dirty="0" smtClean="0"/>
              <a:t>Our Galaxy’s Central Molecular Zone</a:t>
            </a:r>
          </a:p>
        </p:txBody>
      </p:sp>
    </p:spTree>
    <p:extLst>
      <p:ext uri="{BB962C8B-B14F-4D97-AF65-F5344CB8AC3E}">
        <p14:creationId xmlns:p14="http://schemas.microsoft.com/office/powerpoint/2010/main" val="1716999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85800" y="606778"/>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r>
              <a:rPr lang="en-US" altLang="en-US" sz="3556" dirty="0">
                <a:solidFill>
                  <a:schemeClr val="tx1"/>
                </a:solidFill>
              </a:rPr>
              <a:t>Schmidt Law </a:t>
            </a:r>
            <a:r>
              <a:rPr lang="en-US" altLang="en-US" sz="1778" dirty="0">
                <a:solidFill>
                  <a:schemeClr val="tx1"/>
                </a:solidFill>
              </a:rPr>
              <a:t>	</a:t>
            </a:r>
            <a:r>
              <a:rPr lang="en-US" altLang="en-US" sz="1778" dirty="0" err="1">
                <a:solidFill>
                  <a:schemeClr val="tx1"/>
                </a:solidFill>
              </a:rPr>
              <a:t>Kennicutt</a:t>
            </a:r>
            <a:r>
              <a:rPr lang="en-US" altLang="en-US" sz="1778" dirty="0">
                <a:solidFill>
                  <a:schemeClr val="tx1"/>
                </a:solidFill>
              </a:rPr>
              <a:t> 1998, ARAA, 36, 189</a:t>
            </a:r>
          </a:p>
        </p:txBody>
      </p:sp>
      <p:grpSp>
        <p:nvGrpSpPr>
          <p:cNvPr id="48131" name="Group 3"/>
          <p:cNvGrpSpPr>
            <a:grpSpLocks/>
          </p:cNvGrpSpPr>
          <p:nvPr/>
        </p:nvGrpSpPr>
        <p:grpSpPr bwMode="auto">
          <a:xfrm>
            <a:off x="3115733" y="1464734"/>
            <a:ext cx="5215467" cy="4852812"/>
            <a:chOff x="2208" y="768"/>
            <a:chExt cx="3696" cy="3439"/>
          </a:xfrm>
        </p:grpSpPr>
        <p:pic>
          <p:nvPicPr>
            <p:cNvPr id="48136" name="Picture 4" descr="schmidtlaw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768"/>
              <a:ext cx="3696" cy="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7" name="Group 5"/>
            <p:cNvGrpSpPr>
              <a:grpSpLocks/>
            </p:cNvGrpSpPr>
            <p:nvPr/>
          </p:nvGrpSpPr>
          <p:grpSpPr bwMode="auto">
            <a:xfrm>
              <a:off x="3132" y="3630"/>
              <a:ext cx="1824" cy="182"/>
              <a:chOff x="2364" y="3630"/>
              <a:chExt cx="1824" cy="182"/>
            </a:xfrm>
          </p:grpSpPr>
          <p:sp>
            <p:nvSpPr>
              <p:cNvPr id="48138" name="Text Box 6"/>
              <p:cNvSpPr txBox="1">
                <a:spLocks noChangeArrowheads="1"/>
              </p:cNvSpPr>
              <p:nvPr/>
            </p:nvSpPr>
            <p:spPr bwMode="auto">
              <a:xfrm>
                <a:off x="2411" y="3630"/>
                <a:ext cx="1777" cy="1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067" b="1">
                    <a:solidFill>
                      <a:schemeClr val="tx1"/>
                    </a:solidFill>
                    <a:latin typeface="Arial" panose="020B0604020202020204" pitchFamily="34" charset="0"/>
                  </a:rPr>
                  <a:t>IR-selected circumnuclear starburst</a:t>
                </a:r>
              </a:p>
            </p:txBody>
          </p:sp>
          <p:sp>
            <p:nvSpPr>
              <p:cNvPr id="48139" name="Oval 7"/>
              <p:cNvSpPr>
                <a:spLocks noChangeArrowheads="1"/>
              </p:cNvSpPr>
              <p:nvPr/>
            </p:nvSpPr>
            <p:spPr bwMode="auto">
              <a:xfrm>
                <a:off x="2364" y="3676"/>
                <a:ext cx="7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grpSp>
      </p:grpSp>
      <p:grpSp>
        <p:nvGrpSpPr>
          <p:cNvPr id="48132" name="Group 8"/>
          <p:cNvGrpSpPr>
            <a:grpSpLocks/>
          </p:cNvGrpSpPr>
          <p:nvPr/>
        </p:nvGrpSpPr>
        <p:grpSpPr bwMode="auto">
          <a:xfrm>
            <a:off x="3951111" y="3536245"/>
            <a:ext cx="1264356" cy="395111"/>
            <a:chOff x="2032" y="2236"/>
            <a:chExt cx="896" cy="280"/>
          </a:xfrm>
        </p:grpSpPr>
        <p:sp>
          <p:nvSpPr>
            <p:cNvPr id="48134" name="Text Box 9"/>
            <p:cNvSpPr txBox="1">
              <a:spLocks noChangeArrowheads="1"/>
            </p:cNvSpPr>
            <p:nvPr/>
          </p:nvSpPr>
          <p:spPr bwMode="auto">
            <a:xfrm>
              <a:off x="2032" y="2236"/>
              <a:ext cx="896" cy="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422" b="1">
                  <a:solidFill>
                    <a:schemeClr val="tx1"/>
                  </a:solidFill>
                  <a:latin typeface="Arial" panose="020B0604020202020204" pitchFamily="34" charset="0"/>
                </a:rPr>
                <a:t>Milky Way GC</a:t>
              </a:r>
              <a:endParaRPr lang="en-US" altLang="en-US" sz="2133" b="1">
                <a:solidFill>
                  <a:schemeClr val="tx1"/>
                </a:solidFill>
                <a:latin typeface="Arial" panose="020B0604020202020204" pitchFamily="34" charset="0"/>
              </a:endParaRPr>
            </a:p>
          </p:txBody>
        </p:sp>
        <p:sp>
          <p:nvSpPr>
            <p:cNvPr id="48135" name="Oval 10"/>
            <p:cNvSpPr>
              <a:spLocks noChangeArrowheads="1"/>
            </p:cNvSpPr>
            <p:nvPr/>
          </p:nvSpPr>
          <p:spPr bwMode="auto">
            <a:xfrm>
              <a:off x="2760" y="2432"/>
              <a:ext cx="84" cy="84"/>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grpSp>
      <p:sp>
        <p:nvSpPr>
          <p:cNvPr id="48133" name="Rectangle 11"/>
          <p:cNvSpPr>
            <a:spLocks noChangeArrowheads="1"/>
          </p:cNvSpPr>
          <p:nvPr/>
        </p:nvSpPr>
        <p:spPr bwMode="auto">
          <a:xfrm>
            <a:off x="609600" y="1938867"/>
            <a:ext cx="2438400" cy="433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pPr>
            <a:r>
              <a:rPr lang="en-US" altLang="en-US" sz="1778">
                <a:solidFill>
                  <a:schemeClr val="tx1"/>
                </a:solidFill>
              </a:rPr>
              <a:t>Schmidt law:   </a:t>
            </a:r>
            <a:br>
              <a:rPr lang="en-US" altLang="en-US" sz="1778">
                <a:solidFill>
                  <a:schemeClr val="tx1"/>
                </a:solidFill>
              </a:rPr>
            </a:br>
            <a:r>
              <a:rPr lang="en-US" altLang="en-US" sz="1778">
                <a:solidFill>
                  <a:schemeClr val="tx1"/>
                </a:solidFill>
              </a:rPr>
              <a:t>SFR </a:t>
            </a:r>
            <a:r>
              <a:rPr lang="en-US" altLang="en-US" sz="1778">
                <a:solidFill>
                  <a:schemeClr val="tx1"/>
                </a:solidFill>
                <a:latin typeface="Symbol" panose="05050102010706020507" pitchFamily="18" charset="2"/>
              </a:rPr>
              <a:t>µ</a:t>
            </a:r>
            <a:r>
              <a:rPr lang="en-US" altLang="en-US" sz="1778">
                <a:solidFill>
                  <a:schemeClr val="tx1"/>
                </a:solidFill>
              </a:rPr>
              <a:t> </a:t>
            </a:r>
            <a:r>
              <a:rPr lang="en-US" altLang="en-US" sz="1778">
                <a:solidFill>
                  <a:schemeClr val="tx1"/>
                </a:solidFill>
                <a:latin typeface="Symbol" panose="05050102010706020507" pitchFamily="18" charset="2"/>
              </a:rPr>
              <a:t>S</a:t>
            </a:r>
            <a:r>
              <a:rPr lang="en-US" altLang="en-US" sz="1778" baseline="44000">
                <a:solidFill>
                  <a:schemeClr val="tx1"/>
                </a:solidFill>
                <a:latin typeface="Symbol" panose="05050102010706020507" pitchFamily="18" charset="2"/>
              </a:rPr>
              <a:t>b</a:t>
            </a:r>
            <a:r>
              <a:rPr lang="en-US" altLang="en-US" sz="1778">
                <a:solidFill>
                  <a:schemeClr val="tx1"/>
                </a:solidFill>
              </a:rPr>
              <a:t>, </a:t>
            </a:r>
            <a:r>
              <a:rPr lang="en-US" altLang="en-US" sz="1778">
                <a:solidFill>
                  <a:schemeClr val="tx1"/>
                </a:solidFill>
                <a:latin typeface="Symbol" panose="05050102010706020507" pitchFamily="18" charset="2"/>
              </a:rPr>
              <a:t>b @</a:t>
            </a:r>
            <a:r>
              <a:rPr lang="en-US" altLang="en-US" sz="1778">
                <a:solidFill>
                  <a:schemeClr val="tx1"/>
                </a:solidFill>
              </a:rPr>
              <a:t> 1.4</a:t>
            </a:r>
          </a:p>
          <a:p>
            <a:pPr>
              <a:lnSpc>
                <a:spcPct val="90000"/>
              </a:lnSpc>
            </a:pPr>
            <a:r>
              <a:rPr lang="en-US" altLang="en-US" sz="1778">
                <a:solidFill>
                  <a:schemeClr val="tx1"/>
                </a:solidFill>
              </a:rPr>
              <a:t>The Milky Way fits roughly on this law</a:t>
            </a:r>
          </a:p>
          <a:p>
            <a:pPr>
              <a:lnSpc>
                <a:spcPct val="90000"/>
              </a:lnSpc>
            </a:pPr>
            <a:r>
              <a:rPr lang="en-US" altLang="en-US" sz="1778">
                <a:solidFill>
                  <a:schemeClr val="tx1"/>
                </a:solidFill>
              </a:rPr>
              <a:t>A high </a:t>
            </a:r>
            <a:r>
              <a:rPr lang="en-US" altLang="en-US" sz="1778">
                <a:solidFill>
                  <a:schemeClr val="tx1"/>
                </a:solidFill>
                <a:latin typeface="Symbol" panose="05050102010706020507" pitchFamily="18" charset="2"/>
              </a:rPr>
              <a:t>S</a:t>
            </a:r>
            <a:r>
              <a:rPr lang="en-US" altLang="en-US" sz="1778">
                <a:solidFill>
                  <a:schemeClr val="tx1"/>
                </a:solidFill>
              </a:rPr>
              <a:t> enhances the effect of cloud collisions</a:t>
            </a:r>
          </a:p>
          <a:p>
            <a:pPr>
              <a:lnSpc>
                <a:spcPct val="90000"/>
              </a:lnSpc>
            </a:pPr>
            <a:r>
              <a:rPr lang="en-US" altLang="en-US" sz="1778">
                <a:solidFill>
                  <a:schemeClr val="tx1"/>
                </a:solidFill>
              </a:rPr>
              <a:t>The value of </a:t>
            </a:r>
            <a:r>
              <a:rPr lang="en-US" altLang="en-US" sz="1778">
                <a:solidFill>
                  <a:schemeClr val="tx1"/>
                </a:solidFill>
                <a:latin typeface="Symbol" panose="05050102010706020507" pitchFamily="18" charset="2"/>
              </a:rPr>
              <a:t>S</a:t>
            </a:r>
            <a:r>
              <a:rPr lang="en-US" altLang="en-US" sz="1778">
                <a:solidFill>
                  <a:schemeClr val="tx1"/>
                </a:solidFill>
              </a:rPr>
              <a:t> is a direct consequence of a high accretion rate onto the nuclear regions</a:t>
            </a:r>
          </a:p>
        </p:txBody>
      </p:sp>
    </p:spTree>
    <p:extLst>
      <p:ext uri="{BB962C8B-B14F-4D97-AF65-F5344CB8AC3E}">
        <p14:creationId xmlns:p14="http://schemas.microsoft.com/office/powerpoint/2010/main" val="131396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0178" name="Title 5"/>
          <p:cNvSpPr>
            <a:spLocks noGrp="1"/>
          </p:cNvSpPr>
          <p:nvPr>
            <p:ph type="title"/>
          </p:nvPr>
        </p:nvSpPr>
        <p:spPr/>
        <p:txBody>
          <a:bodyPr/>
          <a:lstStyle/>
          <a:p>
            <a:r>
              <a:rPr lang="en-US" altLang="en-US" dirty="0" smtClean="0"/>
              <a:t>Magnetic Fields</a:t>
            </a:r>
          </a:p>
        </p:txBody>
      </p:sp>
      <p:sp>
        <p:nvSpPr>
          <p:cNvPr id="50179" name="Rectangle 3"/>
          <p:cNvSpPr>
            <a:spLocks noGrp="1" noChangeArrowheads="1"/>
          </p:cNvSpPr>
          <p:nvPr>
            <p:ph idx="1"/>
          </p:nvPr>
        </p:nvSpPr>
        <p:spPr/>
        <p:txBody>
          <a:bodyPr/>
          <a:lstStyle/>
          <a:p>
            <a:pPr>
              <a:lnSpc>
                <a:spcPct val="90000"/>
              </a:lnSpc>
            </a:pPr>
            <a:r>
              <a:rPr lang="en-US" altLang="en-US" dirty="0" smtClean="0"/>
              <a:t>Dipole field (</a:t>
            </a:r>
            <a:r>
              <a:rPr lang="en-US" altLang="en-US" dirty="0" err="1" smtClean="0"/>
              <a:t>mGauss</a:t>
            </a:r>
            <a:r>
              <a:rPr lang="en-US" altLang="en-US" dirty="0" smtClean="0"/>
              <a:t>) strength  in ~100 pc.  </a:t>
            </a:r>
          </a:p>
          <a:p>
            <a:pPr lvl="1"/>
            <a:r>
              <a:rPr lang="en-US" altLang="en-US" sz="2133" dirty="0" smtClean="0"/>
              <a:t>evidenced by synchrotron filaments</a:t>
            </a:r>
            <a:r>
              <a:rPr lang="en-US" altLang="en-US" dirty="0" smtClean="0"/>
              <a:t> </a:t>
            </a:r>
          </a:p>
          <a:p>
            <a:pPr lvl="1"/>
            <a:r>
              <a:rPr lang="en-US" altLang="en-US" sz="2133" dirty="0" smtClean="0"/>
              <a:t>origin: concentration of </a:t>
            </a:r>
            <a:r>
              <a:rPr lang="en-US" altLang="en-US" sz="2133" dirty="0" err="1" smtClean="0"/>
              <a:t>protogalactic</a:t>
            </a:r>
            <a:r>
              <a:rPr lang="en-US" altLang="en-US" sz="2133" dirty="0" smtClean="0"/>
              <a:t> field by mass inflow over the lifetime of the Galaxy (</a:t>
            </a:r>
            <a:r>
              <a:rPr lang="en-US" altLang="en-US" sz="2133" dirty="0" err="1" smtClean="0"/>
              <a:t>Chandran</a:t>
            </a:r>
            <a:r>
              <a:rPr lang="en-US" altLang="en-US" sz="2133" dirty="0" smtClean="0"/>
              <a:t>, Cowley, Morris 1999). </a:t>
            </a:r>
          </a:p>
          <a:p>
            <a:pPr lvl="1"/>
            <a:r>
              <a:rPr lang="en-US" altLang="en-US" sz="2133" dirty="0" smtClean="0"/>
              <a:t>model should apply to all spiral galaxies.</a:t>
            </a:r>
          </a:p>
          <a:p>
            <a:pPr>
              <a:spcBef>
                <a:spcPct val="0"/>
              </a:spcBef>
            </a:pPr>
            <a:r>
              <a:rPr lang="en-US" altLang="en-US" dirty="0" smtClean="0"/>
              <a:t>Magnetic Jeans mass </a:t>
            </a:r>
            <a:r>
              <a:rPr lang="en-US" altLang="en-US" sz="3200" dirty="0" smtClean="0">
                <a:latin typeface="Symbol" panose="05050102010706020507" pitchFamily="18" charset="2"/>
              </a:rPr>
              <a:t>µ</a:t>
            </a:r>
            <a:r>
              <a:rPr lang="en-US" altLang="en-US" dirty="0" smtClean="0"/>
              <a:t> B</a:t>
            </a:r>
            <a:r>
              <a:rPr lang="en-US" altLang="en-US" baseline="30000" dirty="0" smtClean="0"/>
              <a:t>3</a:t>
            </a:r>
            <a:r>
              <a:rPr lang="en-US" altLang="en-US" dirty="0" smtClean="0"/>
              <a:t>/</a:t>
            </a:r>
            <a:r>
              <a:rPr lang="en-US" altLang="en-US" dirty="0" smtClean="0">
                <a:latin typeface="Symbol" panose="05050102010706020507" pitchFamily="18" charset="2"/>
              </a:rPr>
              <a:t>r</a:t>
            </a:r>
            <a:r>
              <a:rPr lang="en-US" altLang="en-US" baseline="30000" dirty="0" smtClean="0"/>
              <a:t>2</a:t>
            </a:r>
            <a:endParaRPr lang="en-US" altLang="en-US" baseline="36000" dirty="0" smtClean="0"/>
          </a:p>
          <a:p>
            <a:endParaRPr lang="en-US" altLang="en-US" dirty="0" smtClean="0"/>
          </a:p>
        </p:txBody>
      </p:sp>
      <p:sp>
        <p:nvSpPr>
          <p:cNvPr id="50180" name="Rectangle 21"/>
          <p:cNvSpPr>
            <a:spLocks noChangeArrowheads="1"/>
          </p:cNvSpPr>
          <p:nvPr/>
        </p:nvSpPr>
        <p:spPr bwMode="auto">
          <a:xfrm>
            <a:off x="742244" y="640644"/>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70000"/>
              </a:lnSpc>
              <a:spcBef>
                <a:spcPct val="0"/>
              </a:spcBef>
              <a:buFontTx/>
              <a:buNone/>
            </a:pPr>
            <a:endParaRPr lang="en-US" altLang="en-US" sz="3556" b="1">
              <a:latin typeface="Tahoma" panose="020B0604030504040204" pitchFamily="34" charset="0"/>
            </a:endParaRPr>
          </a:p>
        </p:txBody>
      </p:sp>
    </p:spTree>
    <p:extLst>
      <p:ext uri="{BB962C8B-B14F-4D97-AF65-F5344CB8AC3E}">
        <p14:creationId xmlns:p14="http://schemas.microsoft.com/office/powerpoint/2010/main" val="1443327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Metallicity</a:t>
            </a:r>
          </a:p>
        </p:txBody>
      </p:sp>
      <p:sp>
        <p:nvSpPr>
          <p:cNvPr id="752642" name="Rectangle 2"/>
          <p:cNvSpPr>
            <a:spLocks noGrp="1" noChangeArrowheads="1"/>
          </p:cNvSpPr>
          <p:nvPr>
            <p:ph idx="1"/>
          </p:nvPr>
        </p:nvSpPr>
        <p:spPr/>
        <p:txBody>
          <a:bodyPr/>
          <a:lstStyle/>
          <a:p>
            <a:r>
              <a:rPr lang="en-US" altLang="en-US" smtClean="0"/>
              <a:t>The inferred metallicity (Fe) is solar.</a:t>
            </a:r>
          </a:p>
          <a:p>
            <a:r>
              <a:rPr lang="en-US" altLang="en-US" smtClean="0"/>
              <a:t>A number of studies have reached this conclusion based on quantitative absolute and relative analyses of red supergiants (Ramirez et al. 2000), WN stars (Najarro et al. 2005), and LBVs (Najarro et al. 2006).</a:t>
            </a:r>
          </a:p>
          <a:p>
            <a:endParaRPr lang="en-US" altLang="en-US" smtClean="0"/>
          </a:p>
          <a:p>
            <a:endParaRPr lang="en-US" altLang="en-US" smtClean="0"/>
          </a:p>
        </p:txBody>
      </p:sp>
      <p:sp>
        <p:nvSpPr>
          <p:cNvPr id="52228" name="Rectangle 3"/>
          <p:cNvSpPr>
            <a:spLocks noChangeArrowheads="1"/>
          </p:cNvSpPr>
          <p:nvPr/>
        </p:nvSpPr>
        <p:spPr bwMode="auto">
          <a:xfrm>
            <a:off x="742244" y="640644"/>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70000"/>
              </a:lnSpc>
              <a:spcBef>
                <a:spcPct val="0"/>
              </a:spcBef>
              <a:buFontTx/>
              <a:buNone/>
            </a:pPr>
            <a:endParaRPr lang="en-US" altLang="en-US" sz="3556" b="1">
              <a:latin typeface="Tahoma" panose="020B0604030504040204" pitchFamily="34" charset="0"/>
            </a:endParaRPr>
          </a:p>
        </p:txBody>
      </p:sp>
    </p:spTree>
    <p:extLst>
      <p:ext uri="{BB962C8B-B14F-4D97-AF65-F5344CB8AC3E}">
        <p14:creationId xmlns:p14="http://schemas.microsoft.com/office/powerpoint/2010/main" val="853054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26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26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smtClean="0"/>
              <a:t>Tidal Forces Shear Clouds</a:t>
            </a:r>
          </a:p>
        </p:txBody>
      </p:sp>
      <p:sp>
        <p:nvSpPr>
          <p:cNvPr id="54275" name="Rectangle 3"/>
          <p:cNvSpPr>
            <a:spLocks noGrp="1" noChangeArrowheads="1"/>
          </p:cNvSpPr>
          <p:nvPr>
            <p:ph type="body" idx="1"/>
          </p:nvPr>
        </p:nvSpPr>
        <p:spPr/>
        <p:txBody>
          <a:bodyPr/>
          <a:lstStyle/>
          <a:p>
            <a:r>
              <a:rPr lang="en-US" altLang="en-US" dirty="0" smtClean="0"/>
              <a:t>Star-forming clouds are sheared by the tidal force in the Galactic center.</a:t>
            </a:r>
          </a:p>
          <a:p>
            <a:r>
              <a:rPr lang="en-US" altLang="en-US" dirty="0" smtClean="0"/>
              <a:t>Stability requires (</a:t>
            </a:r>
            <a:r>
              <a:rPr lang="en-US" altLang="en-US" dirty="0" err="1" smtClean="0"/>
              <a:t>Güsten</a:t>
            </a:r>
            <a:r>
              <a:rPr lang="en-US" altLang="en-US" dirty="0" smtClean="0"/>
              <a:t> &amp; </a:t>
            </a:r>
            <a:r>
              <a:rPr lang="en-US" altLang="en-US" dirty="0" err="1" smtClean="0"/>
              <a:t>Downes</a:t>
            </a:r>
            <a:r>
              <a:rPr lang="en-US" altLang="en-US" dirty="0" smtClean="0"/>
              <a:t> 1980):</a:t>
            </a:r>
          </a:p>
          <a:p>
            <a:pPr lvl="1"/>
            <a:r>
              <a:rPr lang="en-US" altLang="en-US" dirty="0" smtClean="0"/>
              <a:t>n</a:t>
            </a:r>
            <a:r>
              <a:rPr lang="en-US" altLang="en-US" baseline="-25000" dirty="0" smtClean="0"/>
              <a:t>H2</a:t>
            </a:r>
            <a:r>
              <a:rPr lang="en-US" altLang="en-US" dirty="0" smtClean="0"/>
              <a:t>  &gt;  10</a:t>
            </a:r>
            <a:r>
              <a:rPr lang="en-US" altLang="en-US" baseline="30000" dirty="0" smtClean="0"/>
              <a:t>7</a:t>
            </a:r>
            <a:r>
              <a:rPr lang="en-US" altLang="en-US" dirty="0" smtClean="0"/>
              <a:t> cm</a:t>
            </a:r>
            <a:r>
              <a:rPr lang="en-US" altLang="en-US" baseline="30000" dirty="0" smtClean="0"/>
              <a:t>-3</a:t>
            </a:r>
            <a:r>
              <a:rPr lang="en-US" altLang="en-US" dirty="0" smtClean="0"/>
              <a:t> (1.6 pc/R)</a:t>
            </a:r>
            <a:r>
              <a:rPr lang="en-US" altLang="en-US" baseline="30000" dirty="0" smtClean="0"/>
              <a:t>1.8</a:t>
            </a:r>
          </a:p>
          <a:p>
            <a:pPr lvl="1"/>
            <a:r>
              <a:rPr lang="en-US" altLang="en-US" dirty="0" smtClean="0"/>
              <a:t>Parent cloud of Arches Cluster, at R=30 pc:</a:t>
            </a:r>
          </a:p>
          <a:p>
            <a:pPr lvl="2"/>
            <a:r>
              <a:rPr lang="en-US" altLang="en-US" dirty="0" smtClean="0"/>
              <a:t>n</a:t>
            </a:r>
            <a:r>
              <a:rPr lang="en-US" altLang="en-US" baseline="-25000" dirty="0" smtClean="0"/>
              <a:t>H2</a:t>
            </a:r>
            <a:r>
              <a:rPr lang="en-US" altLang="en-US" dirty="0" smtClean="0"/>
              <a:t>  &gt; 5(10</a:t>
            </a:r>
            <a:r>
              <a:rPr lang="en-US" altLang="en-US" baseline="30000" dirty="0" smtClean="0"/>
              <a:t>4</a:t>
            </a:r>
            <a:r>
              <a:rPr lang="en-US" altLang="en-US" dirty="0" smtClean="0"/>
              <a:t>) cm-3 </a:t>
            </a:r>
          </a:p>
          <a:p>
            <a:r>
              <a:rPr lang="en-US" altLang="en-US" dirty="0" smtClean="0"/>
              <a:t>But there is also a compressive force for clouds on radial orbits</a:t>
            </a:r>
          </a:p>
        </p:txBody>
      </p:sp>
    </p:spTree>
    <p:extLst>
      <p:ext uri="{BB962C8B-B14F-4D97-AF65-F5344CB8AC3E}">
        <p14:creationId xmlns:p14="http://schemas.microsoft.com/office/powerpoint/2010/main" val="327390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supermassive black hole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7508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smtClean="0"/>
              <a:t>Black Hole in the GC</a:t>
            </a:r>
          </a:p>
        </p:txBody>
      </p:sp>
      <p:sp>
        <p:nvSpPr>
          <p:cNvPr id="752642" name="Rectangle 2"/>
          <p:cNvSpPr>
            <a:spLocks noGrp="1" noChangeArrowheads="1"/>
          </p:cNvSpPr>
          <p:nvPr>
            <p:ph idx="1"/>
          </p:nvPr>
        </p:nvSpPr>
        <p:spPr/>
        <p:txBody>
          <a:bodyPr/>
          <a:lstStyle/>
          <a:p>
            <a:r>
              <a:rPr lang="en-US" altLang="en-US" dirty="0" smtClean="0"/>
              <a:t>Stellar motions suggest a 4(10</a:t>
            </a:r>
            <a:r>
              <a:rPr lang="en-US" altLang="en-US" baseline="30000" dirty="0" smtClean="0"/>
              <a:t>6</a:t>
            </a:r>
            <a:r>
              <a:rPr lang="en-US" altLang="en-US" dirty="0" smtClean="0"/>
              <a:t>) </a:t>
            </a:r>
            <a:r>
              <a:rPr lang="en-US" altLang="en-US" dirty="0" err="1" smtClean="0"/>
              <a:t>M</a:t>
            </a:r>
            <a:r>
              <a:rPr lang="en-US" altLang="en-US" baseline="-25000" dirty="0" err="1" smtClean="0"/>
              <a:t>Sun</a:t>
            </a:r>
            <a:r>
              <a:rPr lang="en-US" altLang="en-US" dirty="0" smtClean="0"/>
              <a:t> black hole.</a:t>
            </a:r>
          </a:p>
          <a:p>
            <a:r>
              <a:rPr lang="en-US" altLang="en-US" dirty="0" smtClean="0"/>
              <a:t>The first piece of evidence was from </a:t>
            </a:r>
            <a:r>
              <a:rPr lang="en-US" altLang="en-US" dirty="0" err="1" smtClean="0"/>
              <a:t>infalling</a:t>
            </a:r>
            <a:r>
              <a:rPr lang="en-US" altLang="en-US" dirty="0" smtClean="0"/>
              <a:t> gas (~late 1980s).</a:t>
            </a:r>
          </a:p>
          <a:p>
            <a:r>
              <a:rPr lang="en-US" altLang="en-US" dirty="0" smtClean="0"/>
              <a:t>The second piece of evidence came from stellar motions (~late 1990s).</a:t>
            </a:r>
          </a:p>
          <a:p>
            <a:r>
              <a:rPr lang="en-US" altLang="en-US" dirty="0" smtClean="0"/>
              <a:t>The final piece of evidence came from individual stellar orbits (~early 2000s).</a:t>
            </a:r>
          </a:p>
        </p:txBody>
      </p:sp>
      <p:sp>
        <p:nvSpPr>
          <p:cNvPr id="52228" name="Rectangle 3"/>
          <p:cNvSpPr>
            <a:spLocks noChangeArrowheads="1"/>
          </p:cNvSpPr>
          <p:nvPr/>
        </p:nvSpPr>
        <p:spPr bwMode="auto">
          <a:xfrm>
            <a:off x="742244" y="640644"/>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70000"/>
              </a:lnSpc>
              <a:spcBef>
                <a:spcPct val="0"/>
              </a:spcBef>
              <a:buFontTx/>
              <a:buNone/>
            </a:pPr>
            <a:endParaRPr lang="en-US" altLang="en-US" sz="3556" b="1">
              <a:latin typeface="Tahoma" panose="020B0604030504040204" pitchFamily="34" charset="0"/>
            </a:endParaRPr>
          </a:p>
        </p:txBody>
      </p:sp>
    </p:spTree>
    <p:extLst>
      <p:ext uri="{BB962C8B-B14F-4D97-AF65-F5344CB8AC3E}">
        <p14:creationId xmlns:p14="http://schemas.microsoft.com/office/powerpoint/2010/main" val="152423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2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26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26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26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Central Parsec</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18</a:t>
            </a:fld>
            <a:endParaRPr lang="en-US" dirty="0"/>
          </a:p>
        </p:txBody>
      </p:sp>
      <p:pic>
        <p:nvPicPr>
          <p:cNvPr id="5122"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1526" y="1295400"/>
            <a:ext cx="6100947"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2324"/>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Stellar Orbits Near the GC</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19</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55737"/>
            <a:ext cx="8229600" cy="4629150"/>
          </a:xfrm>
        </p:spPr>
      </p:pic>
      <p:sp>
        <p:nvSpPr>
          <p:cNvPr id="3" name="Rectangle 2"/>
          <p:cNvSpPr/>
          <p:nvPr/>
        </p:nvSpPr>
        <p:spPr>
          <a:xfrm>
            <a:off x="4114800" y="6091922"/>
            <a:ext cx="4572000" cy="276999"/>
          </a:xfrm>
          <a:prstGeom prst="rect">
            <a:avLst/>
          </a:prstGeom>
        </p:spPr>
        <p:txBody>
          <a:bodyPr>
            <a:spAutoFit/>
          </a:bodyPr>
          <a:lstStyle/>
          <a:p>
            <a:pPr algn="r"/>
            <a:r>
              <a:rPr lang="en-US" sz="1200" dirty="0"/>
              <a:t>Credit</a:t>
            </a:r>
            <a:r>
              <a:rPr lang="en-US" sz="1200" dirty="0" smtClean="0"/>
              <a:t>: ESO/MPE/M</a:t>
            </a:r>
            <a:r>
              <a:rPr lang="en-US" sz="1200" dirty="0"/>
              <a:t>. </a:t>
            </a:r>
            <a:r>
              <a:rPr lang="en-US" sz="1200" dirty="0" err="1"/>
              <a:t>Schartmann</a:t>
            </a:r>
            <a:r>
              <a:rPr lang="en-US" sz="1200" dirty="0"/>
              <a:t>/L. </a:t>
            </a:r>
            <a:r>
              <a:rPr lang="en-US" sz="1200" dirty="0" err="1"/>
              <a:t>Calçada</a:t>
            </a:r>
            <a:endParaRPr lang="en-US" sz="1200" dirty="0"/>
          </a:p>
        </p:txBody>
      </p:sp>
    </p:spTree>
    <p:extLst>
      <p:ext uri="{BB962C8B-B14F-4D97-AF65-F5344CB8AC3E}">
        <p14:creationId xmlns:p14="http://schemas.microsoft.com/office/powerpoint/2010/main" val="12468662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Galactic center environment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22380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Nobel Prize in Physics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20</a:t>
            </a:fld>
            <a:endParaRPr lang="en-US" dirty="0"/>
          </a:p>
        </p:txBody>
      </p:sp>
      <p:pic>
        <p:nvPicPr>
          <p:cNvPr id="6" name="Picture 4" descr="Ima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169" b="-6169"/>
          <a:stretch/>
        </p:blipFill>
        <p:spPr bwMode="auto">
          <a:xfrm>
            <a:off x="2368905" y="1295400"/>
            <a:ext cx="4406189"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88174"/>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a:t>
            </a:r>
            <a:r>
              <a:rPr lang="en-US" dirty="0" smtClean="0"/>
              <a:t>Context</a:t>
            </a:r>
            <a:endParaRPr lang="en-US" dirty="0"/>
          </a:p>
        </p:txBody>
      </p:sp>
      <p:sp>
        <p:nvSpPr>
          <p:cNvPr id="6" name="Content Placeholder 2"/>
          <p:cNvSpPr>
            <a:spLocks noGrp="1"/>
          </p:cNvSpPr>
          <p:nvPr>
            <p:ph idx="1"/>
          </p:nvPr>
        </p:nvSpPr>
        <p:spPr/>
        <p:txBody>
          <a:bodyPr>
            <a:normAutofit fontScale="85000" lnSpcReduction="20000"/>
          </a:bodyPr>
          <a:lstStyle/>
          <a:p>
            <a:r>
              <a:rPr lang="en-US" b="0" dirty="0" smtClean="0"/>
              <a:t>1931, </a:t>
            </a:r>
            <a:r>
              <a:rPr lang="en-US" b="0" dirty="0" err="1" smtClean="0"/>
              <a:t>Jansky</a:t>
            </a:r>
            <a:r>
              <a:rPr lang="en-US" b="0" dirty="0" smtClean="0"/>
              <a:t>, </a:t>
            </a:r>
            <a:r>
              <a:rPr lang="en-US" b="0" dirty="0" err="1" smtClean="0"/>
              <a:t>Sgr</a:t>
            </a:r>
            <a:r>
              <a:rPr lang="en-US" b="0" dirty="0" smtClean="0"/>
              <a:t> A</a:t>
            </a:r>
          </a:p>
          <a:p>
            <a:r>
              <a:rPr lang="en-US" dirty="0" smtClean="0"/>
              <a:t>1968, </a:t>
            </a:r>
            <a:r>
              <a:rPr lang="en-US" dirty="0" err="1" smtClean="0"/>
              <a:t>Becklin</a:t>
            </a:r>
            <a:r>
              <a:rPr lang="en-US" dirty="0" smtClean="0"/>
              <a:t> &amp; </a:t>
            </a:r>
            <a:r>
              <a:rPr lang="en-US" dirty="0" err="1"/>
              <a:t>Neugebauer</a:t>
            </a:r>
            <a:r>
              <a:rPr lang="en-US" dirty="0"/>
              <a:t>, IR</a:t>
            </a:r>
          </a:p>
          <a:p>
            <a:r>
              <a:rPr lang="en-US" dirty="0" smtClean="0"/>
              <a:t>1973, </a:t>
            </a:r>
            <a:r>
              <a:rPr lang="en-US" dirty="0" err="1" smtClean="0"/>
              <a:t>Rieke</a:t>
            </a:r>
            <a:r>
              <a:rPr lang="en-US" dirty="0" smtClean="0"/>
              <a:t> &amp; Low, IR</a:t>
            </a:r>
            <a:endParaRPr lang="en-US" b="0" dirty="0" smtClean="0"/>
          </a:p>
          <a:p>
            <a:r>
              <a:rPr lang="en-US" dirty="0" smtClean="0"/>
              <a:t>1974, </a:t>
            </a:r>
            <a:r>
              <a:rPr lang="en-US" dirty="0" err="1" smtClean="0"/>
              <a:t>Balick</a:t>
            </a:r>
            <a:r>
              <a:rPr lang="en-US" dirty="0" smtClean="0"/>
              <a:t> &amp; Brown, </a:t>
            </a:r>
            <a:r>
              <a:rPr lang="en-US" dirty="0" err="1" smtClean="0"/>
              <a:t>Sgr</a:t>
            </a:r>
            <a:r>
              <a:rPr lang="en-US" dirty="0" smtClean="0"/>
              <a:t> A*</a:t>
            </a:r>
          </a:p>
          <a:p>
            <a:r>
              <a:rPr lang="en-US" dirty="0" smtClean="0"/>
              <a:t>1980-1985, </a:t>
            </a:r>
            <a:r>
              <a:rPr lang="en-US" dirty="0" err="1" smtClean="0"/>
              <a:t>Serabyn</a:t>
            </a:r>
            <a:r>
              <a:rPr lang="en-US" dirty="0" smtClean="0"/>
              <a:t> &amp; Lacy, gas - M</a:t>
            </a:r>
            <a:r>
              <a:rPr lang="en-US" baseline="-25000" dirty="0" smtClean="0"/>
              <a:t>BH</a:t>
            </a:r>
            <a:r>
              <a:rPr lang="en-US" dirty="0" smtClean="0"/>
              <a:t>=3-4(10</a:t>
            </a:r>
            <a:r>
              <a:rPr lang="en-US" baseline="30000" dirty="0" smtClean="0"/>
              <a:t>6</a:t>
            </a:r>
            <a:r>
              <a:rPr lang="en-US" dirty="0"/>
              <a:t>) </a:t>
            </a:r>
            <a:r>
              <a:rPr lang="en-US" dirty="0" err="1"/>
              <a:t>M</a:t>
            </a:r>
            <a:r>
              <a:rPr lang="en-US" baseline="-25000" dirty="0" err="1"/>
              <a:t>Sun</a:t>
            </a:r>
            <a:endParaRPr lang="en-US" baseline="-25000" dirty="0"/>
          </a:p>
          <a:p>
            <a:r>
              <a:rPr lang="en-US" dirty="0" smtClean="0">
                <a:solidFill>
                  <a:srgbClr val="00B050"/>
                </a:solidFill>
              </a:rPr>
              <a:t>1996, </a:t>
            </a:r>
            <a:r>
              <a:rPr lang="en-US" dirty="0" err="1" smtClean="0">
                <a:solidFill>
                  <a:srgbClr val="00B050"/>
                </a:solidFill>
              </a:rPr>
              <a:t>Eckart</a:t>
            </a:r>
            <a:r>
              <a:rPr lang="en-US" dirty="0" smtClean="0">
                <a:solidFill>
                  <a:srgbClr val="00B050"/>
                </a:solidFill>
              </a:rPr>
              <a:t> &amp; Genzel, stars - M</a:t>
            </a:r>
            <a:r>
              <a:rPr lang="en-US" baseline="-25000" dirty="0" smtClean="0">
                <a:solidFill>
                  <a:srgbClr val="00B050"/>
                </a:solidFill>
              </a:rPr>
              <a:t>BH</a:t>
            </a:r>
            <a:r>
              <a:rPr lang="en-US" dirty="0" smtClean="0">
                <a:solidFill>
                  <a:srgbClr val="00B050"/>
                </a:solidFill>
              </a:rPr>
              <a:t>=3(10</a:t>
            </a:r>
            <a:r>
              <a:rPr lang="en-US" baseline="30000" dirty="0" smtClean="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smtClean="0">
                <a:solidFill>
                  <a:srgbClr val="00B050"/>
                </a:solidFill>
              </a:rPr>
              <a:t>1998, </a:t>
            </a:r>
            <a:r>
              <a:rPr lang="en-US" dirty="0" err="1" smtClean="0">
                <a:solidFill>
                  <a:srgbClr val="00B050"/>
                </a:solidFill>
              </a:rPr>
              <a:t>Ghez</a:t>
            </a:r>
            <a:r>
              <a:rPr lang="en-US" dirty="0" smtClean="0">
                <a:solidFill>
                  <a:srgbClr val="00B050"/>
                </a:solidFill>
              </a:rPr>
              <a:t> et al., </a:t>
            </a:r>
            <a:r>
              <a:rPr lang="en-US" dirty="0">
                <a:solidFill>
                  <a:srgbClr val="00B050"/>
                </a:solidFill>
              </a:rPr>
              <a:t>stars - </a:t>
            </a:r>
            <a:r>
              <a:rPr lang="en-US" dirty="0" smtClean="0">
                <a:solidFill>
                  <a:srgbClr val="00B050"/>
                </a:solidFill>
              </a:rPr>
              <a:t>M</a:t>
            </a:r>
            <a:r>
              <a:rPr lang="en-US" baseline="-25000" dirty="0" smtClean="0">
                <a:solidFill>
                  <a:srgbClr val="00B050"/>
                </a:solidFill>
              </a:rPr>
              <a:t>BH</a:t>
            </a:r>
            <a:r>
              <a:rPr lang="en-US" dirty="0" smtClean="0">
                <a:solidFill>
                  <a:srgbClr val="00B050"/>
                </a:solidFill>
              </a:rPr>
              <a:t>=2.6(10</a:t>
            </a:r>
            <a:r>
              <a:rPr lang="en-US" baseline="30000" dirty="0" smtClean="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smtClean="0">
                <a:solidFill>
                  <a:srgbClr val="00B050"/>
                </a:solidFill>
              </a:rPr>
              <a:t>2002, </a:t>
            </a:r>
            <a:r>
              <a:rPr lang="en-US" dirty="0" err="1" smtClean="0">
                <a:solidFill>
                  <a:srgbClr val="00B050"/>
                </a:solidFill>
              </a:rPr>
              <a:t>Schoedel</a:t>
            </a:r>
            <a:r>
              <a:rPr lang="en-US" dirty="0" smtClean="0">
                <a:solidFill>
                  <a:srgbClr val="00B050"/>
                </a:solidFill>
              </a:rPr>
              <a:t> et al., S2, M</a:t>
            </a:r>
            <a:r>
              <a:rPr lang="en-US" baseline="-25000" dirty="0" smtClean="0">
                <a:solidFill>
                  <a:srgbClr val="00B050"/>
                </a:solidFill>
              </a:rPr>
              <a:t>BH</a:t>
            </a:r>
            <a:r>
              <a:rPr lang="en-US" dirty="0" smtClean="0">
                <a:solidFill>
                  <a:srgbClr val="00B050"/>
                </a:solidFill>
              </a:rPr>
              <a:t>=4.1(10</a:t>
            </a:r>
            <a:r>
              <a:rPr lang="en-US" baseline="30000" dirty="0" smtClean="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smtClean="0">
                <a:solidFill>
                  <a:srgbClr val="00B050"/>
                </a:solidFill>
              </a:rPr>
              <a:t>2003, </a:t>
            </a:r>
            <a:r>
              <a:rPr lang="en-US" dirty="0" err="1" smtClean="0">
                <a:solidFill>
                  <a:srgbClr val="00B050"/>
                </a:solidFill>
              </a:rPr>
              <a:t>Ghez</a:t>
            </a:r>
            <a:r>
              <a:rPr lang="en-US" dirty="0" smtClean="0">
                <a:solidFill>
                  <a:srgbClr val="00B050"/>
                </a:solidFill>
              </a:rPr>
              <a:t> et al., S2, M</a:t>
            </a:r>
            <a:r>
              <a:rPr lang="en-US" baseline="-25000" dirty="0" smtClean="0">
                <a:solidFill>
                  <a:srgbClr val="00B050"/>
                </a:solidFill>
              </a:rPr>
              <a:t>BH</a:t>
            </a:r>
            <a:r>
              <a:rPr lang="en-US" dirty="0" smtClean="0">
                <a:solidFill>
                  <a:srgbClr val="00B050"/>
                </a:solidFill>
              </a:rPr>
              <a:t>=4.6(10</a:t>
            </a:r>
            <a:r>
              <a:rPr lang="en-US" baseline="30000" dirty="0" smtClean="0">
                <a:solidFill>
                  <a:srgbClr val="00B050"/>
                </a:solidFill>
              </a:rPr>
              <a:t>6</a:t>
            </a:r>
            <a:r>
              <a:rPr lang="en-US" dirty="0" smtClean="0">
                <a:solidFill>
                  <a:srgbClr val="00B050"/>
                </a:solidFill>
              </a:rPr>
              <a:t>) </a:t>
            </a:r>
            <a:r>
              <a:rPr lang="en-US" dirty="0" err="1" smtClean="0">
                <a:solidFill>
                  <a:srgbClr val="00B050"/>
                </a:solidFill>
              </a:rPr>
              <a:t>M</a:t>
            </a:r>
            <a:r>
              <a:rPr lang="en-US" baseline="-25000" dirty="0" err="1" smtClean="0">
                <a:solidFill>
                  <a:srgbClr val="00B050"/>
                </a:solidFill>
              </a:rPr>
              <a:t>sun</a:t>
            </a:r>
            <a:endParaRPr lang="en-US" baseline="-25000" dirty="0" smtClean="0">
              <a:solidFill>
                <a:srgbClr val="00B050"/>
              </a:solidFill>
            </a:endParaRPr>
          </a:p>
          <a:p>
            <a:r>
              <a:rPr lang="en-US" dirty="0">
                <a:solidFill>
                  <a:srgbClr val="00B050"/>
                </a:solidFill>
              </a:rPr>
              <a:t>2009, </a:t>
            </a:r>
            <a:r>
              <a:rPr lang="en-US" dirty="0" err="1">
                <a:solidFill>
                  <a:srgbClr val="00B050"/>
                </a:solidFill>
              </a:rPr>
              <a:t>Gillessen</a:t>
            </a:r>
            <a:r>
              <a:rPr lang="en-US" dirty="0">
                <a:solidFill>
                  <a:srgbClr val="00B050"/>
                </a:solidFill>
              </a:rPr>
              <a:t> et al., M</a:t>
            </a:r>
            <a:r>
              <a:rPr lang="en-US" baseline="-25000" dirty="0">
                <a:solidFill>
                  <a:srgbClr val="00B050"/>
                </a:solidFill>
              </a:rPr>
              <a:t>BH</a:t>
            </a:r>
            <a:r>
              <a:rPr lang="en-US" dirty="0">
                <a:solidFill>
                  <a:srgbClr val="00B050"/>
                </a:solidFill>
              </a:rPr>
              <a:t>=4.3(10</a:t>
            </a:r>
            <a:r>
              <a:rPr lang="en-US" baseline="30000" dirty="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a:solidFill>
                  <a:srgbClr val="00B050"/>
                </a:solidFill>
              </a:rPr>
              <a:t>2018, Genzel et al., S2 gravitational redshift</a:t>
            </a:r>
          </a:p>
          <a:p>
            <a:r>
              <a:rPr lang="en-US" dirty="0">
                <a:solidFill>
                  <a:srgbClr val="00B050"/>
                </a:solidFill>
              </a:rPr>
              <a:t>2019, </a:t>
            </a:r>
            <a:r>
              <a:rPr lang="en-US" dirty="0" err="1">
                <a:solidFill>
                  <a:srgbClr val="00B050"/>
                </a:solidFill>
              </a:rPr>
              <a:t>Ghez</a:t>
            </a:r>
            <a:r>
              <a:rPr lang="en-US" dirty="0">
                <a:solidFill>
                  <a:srgbClr val="00B050"/>
                </a:solidFill>
              </a:rPr>
              <a:t> et al., S2 gravitational redshift</a:t>
            </a:r>
          </a:p>
          <a:p>
            <a:r>
              <a:rPr lang="en-US" dirty="0">
                <a:solidFill>
                  <a:srgbClr val="00B050"/>
                </a:solidFill>
              </a:rPr>
              <a:t>2020, </a:t>
            </a:r>
            <a:r>
              <a:rPr lang="en-US" dirty="0" err="1">
                <a:solidFill>
                  <a:srgbClr val="00B050"/>
                </a:solidFill>
              </a:rPr>
              <a:t>Abuter</a:t>
            </a:r>
            <a:r>
              <a:rPr lang="en-US" dirty="0">
                <a:solidFill>
                  <a:srgbClr val="00B050"/>
                </a:solidFill>
              </a:rPr>
              <a:t> et al., S2 orbit precession</a:t>
            </a:r>
          </a:p>
          <a:p>
            <a:r>
              <a:rPr lang="en-US" dirty="0"/>
              <a:t>2020, Nobel </a:t>
            </a:r>
            <a:r>
              <a:rPr lang="en-US" dirty="0" smtClean="0"/>
              <a:t>Prize</a:t>
            </a:r>
          </a:p>
          <a:p>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21</a:t>
            </a:fld>
            <a:endParaRPr lang="en-US" dirty="0"/>
          </a:p>
        </p:txBody>
      </p:sp>
    </p:spTree>
    <p:extLst>
      <p:ext uri="{BB962C8B-B14F-4D97-AF65-F5344CB8AC3E}">
        <p14:creationId xmlns:p14="http://schemas.microsoft.com/office/powerpoint/2010/main" val="308489274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Mass</a:t>
            </a:r>
            <a:endParaRPr lang="en-US" dirty="0"/>
          </a:p>
        </p:txBody>
      </p:sp>
      <p:sp>
        <p:nvSpPr>
          <p:cNvPr id="6" name="Content Placeholder 2"/>
          <p:cNvSpPr>
            <a:spLocks noGrp="1"/>
          </p:cNvSpPr>
          <p:nvPr>
            <p:ph idx="1"/>
          </p:nvPr>
        </p:nvSpPr>
        <p:spPr/>
        <p:txBody>
          <a:bodyPr>
            <a:normAutofit/>
          </a:bodyPr>
          <a:lstStyle/>
          <a:p>
            <a:r>
              <a:rPr lang="en-US" b="0" dirty="0" smtClean="0"/>
              <a:t>Find “test particles” orbiting another object.</a:t>
            </a:r>
          </a:p>
          <a:p>
            <a:r>
              <a:rPr lang="en-US" b="0" dirty="0" smtClean="0"/>
              <a:t>Measure position and velocity.</a:t>
            </a:r>
          </a:p>
          <a:p>
            <a:r>
              <a:rPr lang="en-US" dirty="0" smtClean="0"/>
              <a:t>Infer mass</a:t>
            </a:r>
            <a:r>
              <a:rPr lang="en-US" dirty="0"/>
              <a:t> </a:t>
            </a:r>
            <a:r>
              <a:rPr lang="en-US" dirty="0" smtClean="0"/>
              <a:t>using Kepler and Newton.</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22</a:t>
            </a:fld>
            <a:endParaRPr lang="en-US" dirty="0"/>
          </a:p>
        </p:txBody>
      </p:sp>
    </p:spTree>
    <p:extLst>
      <p:ext uri="{BB962C8B-B14F-4D97-AF65-F5344CB8AC3E}">
        <p14:creationId xmlns:p14="http://schemas.microsoft.com/office/powerpoint/2010/main" val="21367407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 and </a:t>
            </a:r>
            <a:r>
              <a:rPr lang="en-US" dirty="0" smtClean="0"/>
              <a:t>Newton</a:t>
            </a:r>
            <a:endParaRPr lang="en-US" dirty="0"/>
          </a:p>
        </p:txBody>
      </p:sp>
      <p:sp>
        <p:nvSpPr>
          <p:cNvPr id="6" name="Content Placeholder 2"/>
          <p:cNvSpPr>
            <a:spLocks noGrp="1"/>
          </p:cNvSpPr>
          <p:nvPr>
            <p:ph idx="1"/>
          </p:nvPr>
        </p:nvSpPr>
        <p:spPr/>
        <p:txBody>
          <a:bodyPr>
            <a:normAutofit/>
          </a:bodyPr>
          <a:lstStyle/>
          <a:p>
            <a:r>
              <a:rPr lang="en-US" dirty="0"/>
              <a:t>Kepler </a:t>
            </a:r>
            <a:r>
              <a:rPr lang="en-US" dirty="0" smtClean="0"/>
              <a:t>(1610)</a:t>
            </a:r>
          </a:p>
          <a:p>
            <a:pPr lvl="1"/>
            <a:r>
              <a:rPr lang="en-US" dirty="0" smtClean="0"/>
              <a:t>orbits are ellipses</a:t>
            </a:r>
          </a:p>
          <a:p>
            <a:pPr lvl="1"/>
            <a:r>
              <a:rPr lang="en-US" dirty="0" smtClean="0"/>
              <a:t>equal areas are swept in equal time</a:t>
            </a:r>
          </a:p>
          <a:p>
            <a:pPr lvl="1"/>
            <a:r>
              <a:rPr lang="en-US" dirty="0" smtClean="0"/>
              <a:t>square of the period is cube of the radius</a:t>
            </a:r>
            <a:endParaRPr lang="en-US" dirty="0"/>
          </a:p>
          <a:p>
            <a:r>
              <a:rPr lang="en-US" b="0" dirty="0" smtClean="0"/>
              <a:t>Newton (1687)</a:t>
            </a:r>
          </a:p>
          <a:p>
            <a:pPr lvl="1"/>
            <a:r>
              <a:rPr lang="en-US" dirty="0" smtClean="0"/>
              <a:t>objects remain in motion unless there is a force</a:t>
            </a:r>
          </a:p>
          <a:p>
            <a:pPr lvl="1"/>
            <a:r>
              <a:rPr lang="en-US" b="0" dirty="0" smtClean="0"/>
              <a:t>force equals mass times acceleration</a:t>
            </a:r>
          </a:p>
          <a:p>
            <a:pPr lvl="1"/>
            <a:r>
              <a:rPr lang="en-US" dirty="0" smtClean="0"/>
              <a:t>force exerted by one body is equal to force on that body</a:t>
            </a:r>
          </a:p>
          <a:p>
            <a:pPr lvl="1"/>
            <a:r>
              <a:rPr lang="en-US" b="0" dirty="0" smtClean="0"/>
              <a:t>gravity is proportional to the product of the masses divided by the square of the distance</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23</a:t>
            </a:fld>
            <a:endParaRPr lang="en-US" dirty="0"/>
          </a:p>
        </p:txBody>
      </p:sp>
    </p:spTree>
    <p:extLst>
      <p:ext uri="{BB962C8B-B14F-4D97-AF65-F5344CB8AC3E}">
        <p14:creationId xmlns:p14="http://schemas.microsoft.com/office/powerpoint/2010/main" val="32044899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the Mass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24</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970134" y="1380355"/>
                <a:ext cx="5203732" cy="6770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𝑚𝑎</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𝑟</m:t>
                          </m:r>
                        </m:den>
                      </m:f>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𝐷</m:t>
                                  </m:r>
                                </m:num>
                                <m:den>
                                  <m:r>
                                    <a:rPr lang="en-US" i="1">
                                      <a:latin typeface="Cambria Math" panose="02040503050406030204" pitchFamily="18" charset="0"/>
                                    </a:rPr>
                                    <m:t>𝑇</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𝑟</m:t>
                          </m:r>
                        </m:den>
                      </m:f>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𝑟</m:t>
                                  </m:r>
                                </m:num>
                                <m:den>
                                  <m:r>
                                    <a:rPr lang="en-US" i="1">
                                      <a:latin typeface="Cambria Math" panose="02040503050406030204" pitchFamily="18" charset="0"/>
                                    </a:rPr>
                                    <m:t>𝑇</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𝑟</m:t>
                      </m:r>
                    </m:oMath>
                  </m:oMathPara>
                </a14:m>
                <a:endParaRPr lang="en-US" i="1" dirty="0"/>
              </a:p>
            </p:txBody>
          </p:sp>
        </mc:Choice>
        <mc:Fallback xmlns="">
          <p:sp>
            <p:nvSpPr>
              <p:cNvPr id="3" name="TextBox 2"/>
              <p:cNvSpPr txBox="1">
                <a:spLocks noRot="1" noChangeAspect="1" noMove="1" noResize="1" noEditPoints="1" noAdjustHandles="1" noChangeArrowheads="1" noChangeShapeType="1" noTextEdit="1"/>
              </p:cNvSpPr>
              <p:nvPr/>
            </p:nvSpPr>
            <p:spPr>
              <a:xfrm>
                <a:off x="1970134" y="1380355"/>
                <a:ext cx="5203732" cy="67704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019413" y="2136468"/>
                <a:ext cx="1105174"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i="1" dirty="0"/>
              </a:p>
            </p:txBody>
          </p:sp>
        </mc:Choice>
        <mc:Fallback xmlns="">
          <p:sp>
            <p:nvSpPr>
              <p:cNvPr id="7" name="TextBox 6"/>
              <p:cNvSpPr txBox="1">
                <a:spLocks noRot="1" noChangeAspect="1" noMove="1" noResize="1" noEditPoints="1" noAdjustHandles="1" noChangeArrowheads="1" noChangeShapeType="1" noTextEdit="1"/>
              </p:cNvSpPr>
              <p:nvPr/>
            </p:nvSpPr>
            <p:spPr>
              <a:xfrm>
                <a:off x="4019413" y="2136468"/>
                <a:ext cx="1105174" cy="51674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707661" y="2732281"/>
                <a:ext cx="172867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f>
                        <m:fPr>
                          <m:ctrlPr>
                            <a:rPr lang="en-US" i="1" smtClean="0">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2</m:t>
                              </m:r>
                            </m:sup>
                          </m:sSup>
                        </m:den>
                      </m:f>
                      <m:r>
                        <a:rPr lang="en-US" i="1">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i="1" dirty="0"/>
              </a:p>
            </p:txBody>
          </p:sp>
        </mc:Choice>
        <mc:Fallback xmlns="">
          <p:sp>
            <p:nvSpPr>
              <p:cNvPr id="8" name="TextBox 7"/>
              <p:cNvSpPr txBox="1">
                <a:spLocks noRot="1" noChangeAspect="1" noMove="1" noResize="1" noEditPoints="1" noAdjustHandles="1" noChangeArrowheads="1" noChangeShapeType="1" noTextEdit="1"/>
              </p:cNvSpPr>
              <p:nvPr/>
            </p:nvSpPr>
            <p:spPr>
              <a:xfrm>
                <a:off x="3707661" y="2732281"/>
                <a:ext cx="1728678" cy="5539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86874" y="3365347"/>
                <a:ext cx="5370253"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𝐺𝑀</m:t>
                          </m:r>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groupChr>
                        <m:groupChrPr>
                          <m:chr m:val="→"/>
                          <m:vertJc m:val="bot"/>
                          <m:ctrlPr>
                            <a:rPr lang="en-US" i="1">
                              <a:latin typeface="Cambria Math" panose="02040503050406030204" pitchFamily="18" charset="0"/>
                            </a:rPr>
                          </m:ctrlPr>
                        </m:groupChrPr>
                        <m:e>
                          <m:r>
                            <m:rPr>
                              <m:brk m:alnAt="2"/>
                            </m:rPr>
                            <a:rPr lang="en-US" i="1">
                              <a:latin typeface="Cambria Math" panose="02040503050406030204" pitchFamily="18" charset="0"/>
                            </a:rPr>
                            <m:t>𝑚</m:t>
                          </m:r>
                          <m:r>
                            <a:rPr lang="en-US" i="1">
                              <a:latin typeface="Cambria Math" panose="02040503050406030204" pitchFamily="18" charset="0"/>
                            </a:rPr>
                            <m:t>𝑜𝑟𝑒</m:t>
                          </m:r>
                          <m:r>
                            <a:rPr lang="en-US" i="1">
                              <a:latin typeface="Cambria Math" panose="02040503050406030204" pitchFamily="18" charset="0"/>
                            </a:rPr>
                            <m:t> </m:t>
                          </m:r>
                          <m:r>
                            <a:rPr lang="en-US" i="1">
                              <a:latin typeface="Cambria Math" panose="02040503050406030204" pitchFamily="18" charset="0"/>
                            </a:rPr>
                            <m:t>𝑐𝑜𝑚𝑝𝑙𝑒𝑡𝑒</m:t>
                          </m:r>
                        </m:e>
                      </m:groupCh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groupChr>
                        <m:groupChrPr>
                          <m:chr m:val="→"/>
                          <m:vertJc m:val="bot"/>
                          <m:ctrlPr>
                            <a:rPr lang="en-US" i="1" smtClean="0">
                              <a:latin typeface="Cambria Math" panose="02040503050406030204" pitchFamily="18" charset="0"/>
                            </a:rPr>
                          </m:ctrlPr>
                        </m:groupChrPr>
                        <m:e>
                          <m:r>
                            <m:rPr>
                              <m:nor/>
                            </m:rPr>
                            <a:rPr lang="en-US" b="0" i="1" smtClean="0">
                              <a:latin typeface="Cambria Math" panose="02040503050406030204" pitchFamily="18" charset="0"/>
                            </a:rPr>
                            <m:t>M</m:t>
                          </m:r>
                          <m:r>
                            <a:rPr lang="en-US" b="0" i="1" smtClean="0">
                              <a:latin typeface="Cambria Math" panose="02040503050406030204" pitchFamily="18" charset="0"/>
                            </a:rPr>
                            <m:t>≫</m:t>
                          </m:r>
                          <m:r>
                            <a:rPr lang="en-US" b="0" i="1" smtClean="0">
                              <a:latin typeface="Cambria Math" panose="02040503050406030204" pitchFamily="18" charset="0"/>
                            </a:rPr>
                            <m:t>𝑚</m:t>
                          </m:r>
                        </m:e>
                      </m:groupCh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𝐺𝑀</m:t>
                          </m:r>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oMath>
                  </m:oMathPara>
                </a14:m>
                <a:endParaRPr lang="en-US" i="1" dirty="0"/>
              </a:p>
            </p:txBody>
          </p:sp>
        </mc:Choice>
        <mc:Fallback xmlns="">
          <p:sp>
            <p:nvSpPr>
              <p:cNvPr id="4" name="Rectangle 3"/>
              <p:cNvSpPr>
                <a:spLocks noRot="1" noChangeAspect="1" noMove="1" noResize="1" noEditPoints="1" noAdjustHandles="1" noChangeArrowheads="1" noChangeShapeType="1" noTextEdit="1"/>
              </p:cNvSpPr>
              <p:nvPr/>
            </p:nvSpPr>
            <p:spPr>
              <a:xfrm>
                <a:off x="1886874" y="3365347"/>
                <a:ext cx="5370253" cy="6973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49227" y="4141722"/>
                <a:ext cx="5045547"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m:t>
                          </m:r>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 </m:t>
                          </m:r>
                          <m:r>
                            <a:rPr lang="en-US" b="0" i="1" smtClean="0">
                              <a:latin typeface="Cambria Math" panose="02040503050406030204" pitchFamily="18" charset="0"/>
                            </a:rPr>
                            <m:t>𝑖𝑛</m:t>
                          </m:r>
                          <m:r>
                            <a:rPr lang="en-US" b="0" i="1" smtClean="0">
                              <a:latin typeface="Cambria Math" panose="02040503050406030204" pitchFamily="18" charset="0"/>
                            </a:rPr>
                            <m:t> </m:t>
                          </m:r>
                          <m:r>
                            <a:rPr lang="en-US" b="0" i="1" smtClean="0">
                              <a:latin typeface="Cambria Math" panose="02040503050406030204" pitchFamily="18" charset="0"/>
                            </a:rPr>
                            <m:t>𝑢𝑛𝑖𝑡𝑠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𝐴𝑈</m:t>
                          </m:r>
                          <m:r>
                            <a:rPr lang="en-US" b="0" i="1" smtClean="0">
                              <a:latin typeface="Cambria Math" panose="02040503050406030204" pitchFamily="18" charset="0"/>
                            </a:rPr>
                            <m:t> </m:t>
                          </m:r>
                          <m:r>
                            <a:rPr lang="en-US" b="0" i="1" smtClean="0">
                              <a:latin typeface="Cambria Math" panose="02040503050406030204" pitchFamily="18" charset="0"/>
                            </a:rPr>
                            <m:t>𝑎𝑛𝑑</m:t>
                          </m:r>
                          <m:r>
                            <a:rPr lang="en-US" b="0" i="1" smtClean="0">
                              <a:latin typeface="Cambria Math" panose="02040503050406030204" pitchFamily="18" charset="0"/>
                            </a:rPr>
                            <m:t> </m:t>
                          </m:r>
                          <m:r>
                            <a:rPr lang="en-US" b="0" i="1" smtClean="0">
                              <a:latin typeface="Cambria Math" panose="02040503050406030204" pitchFamily="18" charset="0"/>
                            </a:rPr>
                            <m:t>𝑦𝑒𝑎𝑟𝑠</m:t>
                          </m:r>
                        </m:e>
                      </m:d>
                    </m:oMath>
                  </m:oMathPara>
                </a14:m>
                <a:endParaRPr lang="en-US" i="1" dirty="0"/>
              </a:p>
            </p:txBody>
          </p:sp>
        </mc:Choice>
        <mc:Fallback xmlns="">
          <p:sp>
            <p:nvSpPr>
              <p:cNvPr id="9" name="Rectangle 8"/>
              <p:cNvSpPr>
                <a:spLocks noRot="1" noChangeAspect="1" noMove="1" noResize="1" noEditPoints="1" noAdjustHandles="1" noChangeArrowheads="1" noChangeShapeType="1" noTextEdit="1"/>
              </p:cNvSpPr>
              <p:nvPr/>
            </p:nvSpPr>
            <p:spPr>
              <a:xfrm>
                <a:off x="2049227" y="4141722"/>
                <a:ext cx="5045547" cy="72032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22533" y="4868981"/>
                <a:ext cx="2898935" cy="465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groupChr>
                        <m:groupChrPr>
                          <m:chr m:val="→"/>
                          <m:vertJc m:val="bot"/>
                          <m:ctrlPr>
                            <a:rPr lang="en-US" b="0" i="1" smtClean="0">
                              <a:latin typeface="Cambria Math" panose="02040503050406030204" pitchFamily="18" charset="0"/>
                            </a:rPr>
                          </m:ctrlPr>
                        </m:groupChrPr>
                        <m:e>
                          <m:r>
                            <a:rPr lang="en-US" i="1">
                              <a:latin typeface="Cambria Math" panose="02040503050406030204" pitchFamily="18" charset="0"/>
                            </a:rPr>
                            <m:t>𝑟</m:t>
                          </m:r>
                          <m:r>
                            <a:rPr lang="en-US" i="1">
                              <a:latin typeface="Cambria Math" panose="02040503050406030204" pitchFamily="18" charset="0"/>
                            </a:rPr>
                            <m:t>=1 </m:t>
                          </m:r>
                          <m:r>
                            <a:rPr lang="en-US" i="1">
                              <a:latin typeface="Cambria Math" panose="02040503050406030204" pitchFamily="18" charset="0"/>
                            </a:rPr>
                            <m:t>𝐴𝑈</m:t>
                          </m:r>
                          <m:r>
                            <a:rPr lang="en-US" i="1">
                              <a:latin typeface="Cambria Math" panose="02040503050406030204" pitchFamily="18" charset="0"/>
                            </a:rPr>
                            <m:t>,   </m:t>
                          </m:r>
                          <m:r>
                            <a:rPr lang="en-US" i="1">
                              <a:latin typeface="Cambria Math" panose="02040503050406030204" pitchFamily="18" charset="0"/>
                            </a:rPr>
                            <m:t>𝑇</m:t>
                          </m:r>
                          <m:r>
                            <a:rPr lang="en-US" i="1">
                              <a:latin typeface="Cambria Math" panose="02040503050406030204" pitchFamily="18" charset="0"/>
                            </a:rPr>
                            <m:t>=1 </m:t>
                          </m:r>
                          <m:r>
                            <a:rPr lang="en-US" i="1">
                              <a:latin typeface="Cambria Math" panose="02040503050406030204" pitchFamily="18" charset="0"/>
                            </a:rPr>
                            <m:t>𝑦𝑒𝑎𝑟</m:t>
                          </m:r>
                        </m:e>
                      </m:groupChr>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𝑆𝑢𝑛</m:t>
                          </m:r>
                        </m:sub>
                      </m:sSub>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122533" y="4868981"/>
                <a:ext cx="2898935" cy="4658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603320" y="5413946"/>
                <a:ext cx="3937360" cy="465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groupChr>
                        <m:groupChrPr>
                          <m:chr m:val="→"/>
                          <m:vertJc m:val="bot"/>
                          <m:ctrlPr>
                            <a:rPr lang="en-US" b="0" i="1" smtClean="0">
                              <a:latin typeface="Cambria Math" panose="02040503050406030204" pitchFamily="18" charset="0"/>
                            </a:rPr>
                          </m:ctrlPr>
                        </m:groupChrPr>
                        <m:e>
                          <m:r>
                            <a:rPr lang="en-US" i="1">
                              <a:latin typeface="Cambria Math" panose="02040503050406030204" pitchFamily="18" charset="0"/>
                            </a:rPr>
                            <m:t>𝑟</m:t>
                          </m:r>
                          <m:r>
                            <a:rPr lang="en-US" i="1">
                              <a:latin typeface="Cambria Math" panose="02040503050406030204" pitchFamily="18" charset="0"/>
                            </a:rPr>
                            <m:t>=1000 </m:t>
                          </m:r>
                          <m:r>
                            <a:rPr lang="en-US" i="1">
                              <a:latin typeface="Cambria Math" panose="02040503050406030204" pitchFamily="18" charset="0"/>
                            </a:rPr>
                            <m:t>𝐴𝑈</m:t>
                          </m:r>
                          <m:r>
                            <a:rPr lang="en-US" i="1">
                              <a:latin typeface="Cambria Math" panose="02040503050406030204" pitchFamily="18" charset="0"/>
                            </a:rPr>
                            <m:t>,   </m:t>
                          </m:r>
                          <m:r>
                            <a:rPr lang="en-US" i="1">
                              <a:latin typeface="Cambria Math" panose="02040503050406030204" pitchFamily="18" charset="0"/>
                            </a:rPr>
                            <m:t>𝑇</m:t>
                          </m:r>
                          <m:r>
                            <a:rPr lang="en-US" i="1">
                              <a:latin typeface="Cambria Math" panose="02040503050406030204" pitchFamily="18" charset="0"/>
                            </a:rPr>
                            <m:t>=16 </m:t>
                          </m:r>
                          <m:r>
                            <a:rPr lang="en-US" i="1">
                              <a:latin typeface="Cambria Math" panose="02040503050406030204" pitchFamily="18" charset="0"/>
                            </a:rPr>
                            <m:t>𝑦𝑒𝑎𝑟𝑠</m:t>
                          </m:r>
                        </m:e>
                      </m:groupChr>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𝑆𝑢𝑛</m:t>
                          </m:r>
                        </m:sub>
                      </m:sSub>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2603320" y="5413946"/>
                <a:ext cx="3937360" cy="4658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442924" y="5958913"/>
                <a:ext cx="4258153" cy="8706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𝜌</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6</m:t>
                              </m:r>
                            </m:sup>
                          </m:s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𝑆𝑢𝑛</m:t>
                              </m:r>
                            </m:sub>
                          </m:sSub>
                        </m:num>
                        <m:den>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den>
                      </m:f>
                      <m:groupChr>
                        <m:groupChrPr>
                          <m:chr m:val="→"/>
                          <m:vertJc m:val="bot"/>
                          <m:ctrlPr>
                            <a:rPr lang="en-US" i="1">
                              <a:latin typeface="Cambria Math" panose="02040503050406030204" pitchFamily="18" charset="0"/>
                            </a:rPr>
                          </m:ctrlPr>
                        </m:groupChrPr>
                        <m:e>
                          <m:r>
                            <a:rPr lang="en-US" i="1">
                              <a:latin typeface="Cambria Math" panose="02040503050406030204" pitchFamily="18" charset="0"/>
                            </a:rPr>
                            <m:t>𝑟</m:t>
                          </m:r>
                          <m:r>
                            <a:rPr lang="en-US" i="1">
                              <a:latin typeface="Cambria Math" panose="02040503050406030204" pitchFamily="18" charset="0"/>
                            </a:rPr>
                            <m:t>=0.1 </m:t>
                          </m:r>
                          <m:r>
                            <a:rPr lang="en-US" i="1">
                              <a:latin typeface="Cambria Math" panose="02040503050406030204" pitchFamily="18" charset="0"/>
                            </a:rPr>
                            <m:t>𝐴𝑈</m:t>
                          </m:r>
                        </m:e>
                      </m:groupCh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25</m:t>
                          </m:r>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𝑆𝑢𝑛</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𝑝𝑐</m:t>
                          </m:r>
                        </m:e>
                        <m:sup>
                          <m:r>
                            <a:rPr lang="en-US" b="0" i="1" smtClean="0">
                              <a:latin typeface="Cambria Math" panose="02040503050406030204" pitchFamily="18" charset="0"/>
                            </a:rPr>
                            <m:t>−3</m:t>
                          </m:r>
                        </m:sup>
                      </m:sSup>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2442924" y="5958913"/>
                <a:ext cx="4258153" cy="87062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38236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p:bldP spid="9" grpId="0"/>
      <p:bldP spid="5"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Schwarzchild</a:t>
            </a:r>
            <a:r>
              <a:rPr lang="en-US" dirty="0" smtClean="0"/>
              <a:t> Radius</a:t>
            </a:r>
            <a:endParaRPr lang="en-US" dirty="0"/>
          </a:p>
        </p:txBody>
      </p:sp>
      <p:sp>
        <p:nvSpPr>
          <p:cNvPr id="6" name="Content Placeholder 5"/>
          <p:cNvSpPr>
            <a:spLocks noGrp="1"/>
          </p:cNvSpPr>
          <p:nvPr>
            <p:ph idx="1"/>
          </p:nvPr>
        </p:nvSpPr>
        <p:spPr/>
        <p:txBody>
          <a:bodyPr/>
          <a:lstStyle/>
          <a:p>
            <a:r>
              <a:rPr lang="en-US" dirty="0" smtClean="0"/>
              <a:t>Recall equation 18.54, which gives the </a:t>
            </a:r>
            <a:r>
              <a:rPr lang="en-US" dirty="0" err="1" smtClean="0"/>
              <a:t>Schwarzchild</a:t>
            </a:r>
            <a:r>
              <a:rPr lang="en-US" dirty="0" smtClean="0"/>
              <a:t> radius as </a:t>
            </a:r>
          </a:p>
          <a:p>
            <a:endParaRPr lang="en-US" dirty="0"/>
          </a:p>
          <a:p>
            <a:endParaRPr lang="en-US" dirty="0" smtClean="0"/>
          </a:p>
          <a:p>
            <a:r>
              <a:rPr lang="en-US" dirty="0" smtClean="0"/>
              <a:t>For M~4(10</a:t>
            </a:r>
            <a:r>
              <a:rPr lang="en-US" baseline="30000" dirty="0" smtClean="0"/>
              <a:t>6</a:t>
            </a:r>
            <a:r>
              <a:rPr lang="en-US" dirty="0" smtClean="0"/>
              <a:t>) </a:t>
            </a:r>
            <a:r>
              <a:rPr lang="en-US" dirty="0" err="1" smtClean="0"/>
              <a:t>M</a:t>
            </a:r>
            <a:r>
              <a:rPr lang="en-US" baseline="-25000" dirty="0" err="1" smtClean="0"/>
              <a:t>Sun</a:t>
            </a:r>
            <a:r>
              <a:rPr lang="en-US" dirty="0" smtClean="0"/>
              <a:t>, r</a:t>
            </a:r>
            <a:r>
              <a:rPr lang="en-US" baseline="-25000" dirty="0" smtClean="0"/>
              <a:t>Sch</a:t>
            </a:r>
            <a:r>
              <a:rPr lang="en-US" dirty="0" smtClean="0"/>
              <a:t>~0.07 AU. </a:t>
            </a:r>
          </a:p>
          <a:p>
            <a:r>
              <a:rPr lang="en-US" dirty="0" smtClean="0"/>
              <a:t>This corresponds to approximately 0.009 </a:t>
            </a:r>
            <a:r>
              <a:rPr lang="en-US" dirty="0" err="1" smtClean="0"/>
              <a:t>arcseconds</a:t>
            </a:r>
            <a:r>
              <a:rPr lang="en-US" dirty="0" smtClean="0"/>
              <a:t>, or significantly smaller than the angular resolution of the largest telescopes, including Keck and VLA. </a:t>
            </a:r>
            <a:endParaRPr lang="en-US" dirty="0" smtClean="0"/>
          </a:p>
          <a:p>
            <a:r>
              <a:rPr lang="en-US" dirty="0" smtClean="0"/>
              <a:t>Recall that the EHT resolution is ~0.21 AU at the Galactic center, so it will barely resolve the black hole “shadow.”</a:t>
            </a:r>
          </a:p>
          <a:p>
            <a:r>
              <a:rPr lang="en-US" dirty="0" smtClean="0"/>
              <a:t>Stars with masses like the Sun, would be ripped apart before going into the event horizon and thus would be shredded into a disk. </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25</a:t>
            </a:fld>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3374115" y="2286000"/>
                <a:ext cx="283481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r>
                        <a:rPr lang="en-US" b="0" i="1" smtClean="0">
                          <a:latin typeface="Cambria Math" panose="02040503050406030204" pitchFamily="18" charset="0"/>
                        </a:rPr>
                        <m:t>&gt;</m:t>
                      </m:r>
                      <m:r>
                        <a:rPr lang="en-US" i="1">
                          <a:latin typeface="Cambria Math" panose="02040503050406030204" pitchFamily="18" charset="0"/>
                        </a:rPr>
                        <m:t>2</m:t>
                      </m:r>
                      <m:f>
                        <m:fPr>
                          <m:ctrlPr>
                            <a:rPr lang="en-US" i="1" smtClean="0">
                              <a:latin typeface="Cambria Math" panose="02040503050406030204" pitchFamily="18" charset="0"/>
                            </a:rPr>
                          </m:ctrlPr>
                        </m:fPr>
                        <m:num>
                          <m:r>
                            <a:rPr lang="en-US" i="1">
                              <a:latin typeface="Cambria Math" panose="02040503050406030204" pitchFamily="18" charset="0"/>
                            </a:rPr>
                            <m:t>𝐺𝑀</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~3 </m:t>
                      </m:r>
                      <m:r>
                        <a:rPr lang="en-US" b="0" i="1" smtClean="0">
                          <a:latin typeface="Cambria Math" panose="02040503050406030204" pitchFamily="18" charset="0"/>
                        </a:rPr>
                        <m:t>𝑘𝑚</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1 </m:t>
                                  </m:r>
                                  <m:r>
                                    <a:rPr lang="en-US" b="0" i="1" smtClean="0">
                                      <a:latin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m:t>
                                  </m:r>
                                </m:sub>
                              </m:sSub>
                            </m:den>
                          </m:f>
                        </m:e>
                      </m:d>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374115" y="2286000"/>
                <a:ext cx="2834814" cy="622350"/>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91845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Technologies</a:t>
            </a:r>
            <a:endParaRPr lang="en-US" dirty="0"/>
          </a:p>
        </p:txBody>
      </p:sp>
      <p:sp>
        <p:nvSpPr>
          <p:cNvPr id="6" name="Content Placeholder 2"/>
          <p:cNvSpPr>
            <a:spLocks noGrp="1"/>
          </p:cNvSpPr>
          <p:nvPr>
            <p:ph idx="1"/>
          </p:nvPr>
        </p:nvSpPr>
        <p:spPr/>
        <p:txBody>
          <a:bodyPr>
            <a:normAutofit/>
          </a:bodyPr>
          <a:lstStyle/>
          <a:p>
            <a:r>
              <a:rPr lang="en-US" b="0" dirty="0" smtClean="0"/>
              <a:t>Big telescope mirrors</a:t>
            </a:r>
          </a:p>
          <a:p>
            <a:pPr lvl="1"/>
            <a:r>
              <a:rPr lang="en-US" dirty="0" smtClean="0"/>
              <a:t>Jerry Nelson (Keck)</a:t>
            </a:r>
          </a:p>
          <a:p>
            <a:pPr lvl="1"/>
            <a:r>
              <a:rPr lang="en-US" b="0" dirty="0" smtClean="0"/>
              <a:t>Roger Angel (VLT)</a:t>
            </a:r>
          </a:p>
          <a:p>
            <a:r>
              <a:rPr lang="en-US" dirty="0" smtClean="0"/>
              <a:t>Adaptive optics</a:t>
            </a:r>
          </a:p>
          <a:p>
            <a:pPr lvl="1"/>
            <a:r>
              <a:rPr lang="en-US" b="0" dirty="0" smtClean="0"/>
              <a:t>Peter </a:t>
            </a:r>
            <a:r>
              <a:rPr lang="en-US" b="0" dirty="0" err="1" smtClean="0"/>
              <a:t>Wizinowich</a:t>
            </a:r>
            <a:r>
              <a:rPr lang="en-US" b="0" dirty="0" smtClean="0"/>
              <a:t> (Caltech)</a:t>
            </a:r>
          </a:p>
          <a:p>
            <a:pPr lvl="1"/>
            <a:r>
              <a:rPr lang="en-US" b="0" dirty="0" smtClean="0"/>
              <a:t>Claire Max (UCSC)</a:t>
            </a:r>
          </a:p>
          <a:p>
            <a:r>
              <a:rPr lang="en-US" dirty="0" smtClean="0"/>
              <a:t>Infrared detectors</a:t>
            </a:r>
          </a:p>
          <a:p>
            <a:pPr lvl="1"/>
            <a:r>
              <a:rPr lang="en-US" b="0" dirty="0" smtClean="0"/>
              <a:t>Don Hall (HgCdTe, UH)</a:t>
            </a:r>
          </a:p>
          <a:p>
            <a:pPr lvl="1"/>
            <a:r>
              <a:rPr lang="en-US" dirty="0" smtClean="0"/>
              <a:t>Al Fowler, Judy </a:t>
            </a:r>
            <a:r>
              <a:rPr lang="en-US" dirty="0" err="1" smtClean="0"/>
              <a:t>Pipher</a:t>
            </a:r>
            <a:r>
              <a:rPr lang="en-US" dirty="0" smtClean="0"/>
              <a:t>, Bill Forrest (</a:t>
            </a:r>
            <a:r>
              <a:rPr lang="en-US" dirty="0" err="1" smtClean="0"/>
              <a:t>InSb</a:t>
            </a:r>
            <a:r>
              <a:rPr lang="en-US" dirty="0" smtClean="0"/>
              <a:t>, U of R)</a:t>
            </a:r>
          </a:p>
          <a:p>
            <a:r>
              <a:rPr lang="en-US" b="0" dirty="0" smtClean="0"/>
              <a:t>Instruments</a:t>
            </a:r>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26</a:t>
            </a:fld>
            <a:endParaRPr lang="en-US" dirty="0"/>
          </a:p>
        </p:txBody>
      </p:sp>
    </p:spTree>
    <p:extLst>
      <p:ext uri="{BB962C8B-B14F-4D97-AF65-F5344CB8AC3E}">
        <p14:creationId xmlns:p14="http://schemas.microsoft.com/office/powerpoint/2010/main" val="19508488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massive </a:t>
            </a:r>
            <a:r>
              <a:rPr lang="en-US" dirty="0" smtClean="0"/>
              <a:t>stars in the galactic center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24064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ChangeArrowheads="1"/>
          </p:cNvSpPr>
          <p:nvPr/>
        </p:nvSpPr>
        <p:spPr bwMode="auto">
          <a:xfrm>
            <a:off x="685800" y="618067"/>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endParaRPr lang="en-US" altLang="en-US" sz="3911" b="1" dirty="0">
              <a:latin typeface="Tahoma" panose="020B0604030504040204" pitchFamily="34" charset="0"/>
            </a:endParaRPr>
          </a:p>
        </p:txBody>
      </p:sp>
      <p:sp>
        <p:nvSpPr>
          <p:cNvPr id="58371" name="Rectangle 8"/>
          <p:cNvSpPr>
            <a:spLocks noChangeArrowheads="1"/>
          </p:cNvSpPr>
          <p:nvPr/>
        </p:nvSpPr>
        <p:spPr bwMode="auto">
          <a:xfrm>
            <a:off x="1580444" y="6112933"/>
            <a:ext cx="6141156" cy="33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gn="r">
              <a:lnSpc>
                <a:spcPct val="80000"/>
              </a:lnSpc>
              <a:spcBef>
                <a:spcPct val="0"/>
              </a:spcBef>
              <a:buFontTx/>
              <a:buNone/>
            </a:pPr>
            <a:r>
              <a:rPr lang="en-US" altLang="en-US" sz="1778" b="1"/>
              <a:t>Lang, Morris, Echevarria 1999</a:t>
            </a:r>
            <a:endParaRPr lang="en-US" altLang="en-US" sz="3911" b="1">
              <a:latin typeface="Tahoma" panose="020B0604030504040204" pitchFamily="34" charset="0"/>
            </a:endParaRPr>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b="1613"/>
          <a:stretch>
            <a:fillRect/>
          </a:stretch>
        </p:blipFill>
        <p:spPr bwMode="auto">
          <a:xfrm>
            <a:off x="1349023" y="1515534"/>
            <a:ext cx="6393745" cy="461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AutoShape 3"/>
          <p:cNvSpPr>
            <a:spLocks noChangeArrowheads="1"/>
          </p:cNvSpPr>
          <p:nvPr/>
        </p:nvSpPr>
        <p:spPr bwMode="auto">
          <a:xfrm>
            <a:off x="3112911" y="2887134"/>
            <a:ext cx="146756" cy="196145"/>
          </a:xfrm>
          <a:prstGeom prst="irregularSeal1">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74" name="AutoShape 4"/>
          <p:cNvSpPr>
            <a:spLocks noChangeArrowheads="1"/>
          </p:cNvSpPr>
          <p:nvPr/>
        </p:nvSpPr>
        <p:spPr bwMode="auto">
          <a:xfrm>
            <a:off x="1937456" y="2952045"/>
            <a:ext cx="146756" cy="196145"/>
          </a:xfrm>
          <a:prstGeom prst="irregularSeal1">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75" name="Line 5"/>
          <p:cNvSpPr>
            <a:spLocks noChangeShapeType="1"/>
          </p:cNvSpPr>
          <p:nvPr/>
        </p:nvSpPr>
        <p:spPr bwMode="auto">
          <a:xfrm>
            <a:off x="1717323" y="1841500"/>
            <a:ext cx="2644422" cy="418112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Rectangle 9"/>
          <p:cNvSpPr>
            <a:spLocks noChangeArrowheads="1"/>
          </p:cNvSpPr>
          <p:nvPr/>
        </p:nvSpPr>
        <p:spPr bwMode="auto">
          <a:xfrm>
            <a:off x="6359878" y="1768123"/>
            <a:ext cx="1262944" cy="32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gn="r">
              <a:lnSpc>
                <a:spcPct val="80000"/>
              </a:lnSpc>
              <a:spcBef>
                <a:spcPct val="0"/>
              </a:spcBef>
              <a:buFontTx/>
              <a:buNone/>
            </a:pPr>
            <a:r>
              <a:rPr lang="en-US" altLang="en-US" sz="1778" b="1">
                <a:solidFill>
                  <a:srgbClr val="FFFF66"/>
                </a:solidFill>
              </a:rPr>
              <a:t>20 cm</a:t>
            </a:r>
            <a:endParaRPr lang="en-US" altLang="en-US" sz="3911" b="1">
              <a:solidFill>
                <a:srgbClr val="FFFF66"/>
              </a:solidFill>
              <a:latin typeface="Tahoma" panose="020B0604030504040204" pitchFamily="34" charset="0"/>
            </a:endParaRPr>
          </a:p>
        </p:txBody>
      </p:sp>
      <p:grpSp>
        <p:nvGrpSpPr>
          <p:cNvPr id="58377" name="Group 10"/>
          <p:cNvGrpSpPr>
            <a:grpSpLocks/>
          </p:cNvGrpSpPr>
          <p:nvPr/>
        </p:nvGrpSpPr>
        <p:grpSpPr bwMode="auto">
          <a:xfrm>
            <a:off x="6828365" y="5230989"/>
            <a:ext cx="811931" cy="817943"/>
            <a:chOff x="5360" y="2568"/>
            <a:chExt cx="597" cy="601"/>
          </a:xfrm>
        </p:grpSpPr>
        <p:sp>
          <p:nvSpPr>
            <p:cNvPr id="58391" name="Rectangle 11"/>
            <p:cNvSpPr>
              <a:spLocks noChangeArrowheads="1"/>
            </p:cNvSpPr>
            <p:nvPr/>
          </p:nvSpPr>
          <p:spPr bwMode="auto">
            <a:xfrm>
              <a:off x="5736" y="2568"/>
              <a:ext cx="221"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244">
                  <a:solidFill>
                    <a:srgbClr val="FFFF66"/>
                  </a:solidFill>
                  <a:latin typeface="Arial" panose="020B0604020202020204" pitchFamily="34" charset="0"/>
                </a:rPr>
                <a:t>N</a:t>
              </a:r>
              <a:endParaRPr lang="en-US" altLang="en-US" sz="1778">
                <a:solidFill>
                  <a:srgbClr val="FFFF66"/>
                </a:solidFill>
                <a:latin typeface="Arial" panose="020B0604020202020204" pitchFamily="34" charset="0"/>
              </a:endParaRPr>
            </a:p>
          </p:txBody>
        </p:sp>
        <p:sp>
          <p:nvSpPr>
            <p:cNvPr id="58392" name="Rectangle 12"/>
            <p:cNvSpPr>
              <a:spLocks noChangeArrowheads="1"/>
            </p:cNvSpPr>
            <p:nvPr/>
          </p:nvSpPr>
          <p:spPr bwMode="auto">
            <a:xfrm>
              <a:off x="5360" y="2960"/>
              <a:ext cx="214"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244">
                  <a:solidFill>
                    <a:srgbClr val="FFFF66"/>
                  </a:solidFill>
                  <a:latin typeface="Arial" panose="020B0604020202020204" pitchFamily="34" charset="0"/>
                </a:rPr>
                <a:t>E</a:t>
              </a:r>
              <a:endParaRPr lang="en-US" altLang="en-US" sz="1778">
                <a:solidFill>
                  <a:srgbClr val="FFFF66"/>
                </a:solidFill>
                <a:latin typeface="Arial" panose="020B0604020202020204" pitchFamily="34" charset="0"/>
              </a:endParaRPr>
            </a:p>
          </p:txBody>
        </p:sp>
        <p:sp>
          <p:nvSpPr>
            <p:cNvPr id="58393" name="Line 13"/>
            <p:cNvSpPr>
              <a:spLocks noChangeShapeType="1"/>
            </p:cNvSpPr>
            <p:nvPr/>
          </p:nvSpPr>
          <p:spPr bwMode="auto">
            <a:xfrm flipV="1">
              <a:off x="5831" y="2731"/>
              <a:ext cx="0" cy="334"/>
            </a:xfrm>
            <a:prstGeom prst="line">
              <a:avLst/>
            </a:prstGeom>
            <a:noFill/>
            <a:ln w="28575">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94" name="Line 14"/>
            <p:cNvSpPr>
              <a:spLocks noChangeShapeType="1"/>
            </p:cNvSpPr>
            <p:nvPr/>
          </p:nvSpPr>
          <p:spPr bwMode="auto">
            <a:xfrm rot="16200000" flipV="1">
              <a:off x="5671" y="2893"/>
              <a:ext cx="0" cy="334"/>
            </a:xfrm>
            <a:prstGeom prst="line">
              <a:avLst/>
            </a:prstGeom>
            <a:noFill/>
            <a:ln w="28575">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378" name="AutoShape 15"/>
          <p:cNvSpPr>
            <a:spLocks noChangeArrowheads="1"/>
          </p:cNvSpPr>
          <p:nvPr/>
        </p:nvSpPr>
        <p:spPr bwMode="auto">
          <a:xfrm>
            <a:off x="3856567" y="4773790"/>
            <a:ext cx="146756" cy="194733"/>
          </a:xfrm>
          <a:prstGeom prst="irregularSeal1">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79" name="Oval 17"/>
          <p:cNvSpPr>
            <a:spLocks noChangeArrowheads="1"/>
          </p:cNvSpPr>
          <p:nvPr/>
        </p:nvSpPr>
        <p:spPr bwMode="auto">
          <a:xfrm>
            <a:off x="3431701" y="3461187"/>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0" name="Oval 18"/>
          <p:cNvSpPr>
            <a:spLocks noChangeArrowheads="1"/>
          </p:cNvSpPr>
          <p:nvPr/>
        </p:nvSpPr>
        <p:spPr bwMode="auto">
          <a:xfrm>
            <a:off x="3702634" y="3579720"/>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1" name="Oval 19"/>
          <p:cNvSpPr>
            <a:spLocks noChangeArrowheads="1"/>
          </p:cNvSpPr>
          <p:nvPr/>
        </p:nvSpPr>
        <p:spPr bwMode="auto">
          <a:xfrm>
            <a:off x="3838101" y="3681320"/>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2" name="Oval 20"/>
          <p:cNvSpPr>
            <a:spLocks noChangeArrowheads="1"/>
          </p:cNvSpPr>
          <p:nvPr/>
        </p:nvSpPr>
        <p:spPr bwMode="auto">
          <a:xfrm>
            <a:off x="3702634" y="3977654"/>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3" name="Oval 21"/>
          <p:cNvSpPr>
            <a:spLocks noChangeArrowheads="1"/>
          </p:cNvSpPr>
          <p:nvPr/>
        </p:nvSpPr>
        <p:spPr bwMode="auto">
          <a:xfrm>
            <a:off x="3914301" y="3969187"/>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4" name="Oval 22"/>
          <p:cNvSpPr>
            <a:spLocks noChangeArrowheads="1"/>
          </p:cNvSpPr>
          <p:nvPr/>
        </p:nvSpPr>
        <p:spPr bwMode="auto">
          <a:xfrm>
            <a:off x="2822101" y="4519520"/>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5" name="Oval 23"/>
          <p:cNvSpPr>
            <a:spLocks noChangeArrowheads="1"/>
          </p:cNvSpPr>
          <p:nvPr/>
        </p:nvSpPr>
        <p:spPr bwMode="auto">
          <a:xfrm>
            <a:off x="2830567" y="4612654"/>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6" name="Oval 24"/>
          <p:cNvSpPr>
            <a:spLocks noChangeArrowheads="1"/>
          </p:cNvSpPr>
          <p:nvPr/>
        </p:nvSpPr>
        <p:spPr bwMode="auto">
          <a:xfrm>
            <a:off x="2889834" y="4697320"/>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7" name="AutoShape 25"/>
          <p:cNvSpPr>
            <a:spLocks noChangeArrowheads="1"/>
          </p:cNvSpPr>
          <p:nvPr/>
        </p:nvSpPr>
        <p:spPr bwMode="auto">
          <a:xfrm>
            <a:off x="6254044" y="2621845"/>
            <a:ext cx="146756" cy="196145"/>
          </a:xfrm>
          <a:prstGeom prst="irregularSeal1">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8" name="Oval 26"/>
          <p:cNvSpPr>
            <a:spLocks noChangeArrowheads="1"/>
          </p:cNvSpPr>
          <p:nvPr/>
        </p:nvSpPr>
        <p:spPr bwMode="auto">
          <a:xfrm>
            <a:off x="6101523" y="2654031"/>
            <a:ext cx="259766" cy="545229"/>
          </a:xfrm>
          <a:prstGeom prst="ellipse">
            <a:avLst/>
          </a:prstGeom>
          <a:solidFill>
            <a:srgbClr val="0000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rgbClr val="FFFF66"/>
              </a:solidFill>
              <a:latin typeface="Arial" panose="020B0604020202020204" pitchFamily="34" charset="0"/>
            </a:endParaRPr>
          </a:p>
        </p:txBody>
      </p:sp>
      <p:sp>
        <p:nvSpPr>
          <p:cNvPr id="58389" name="Text Box 27"/>
          <p:cNvSpPr txBox="1">
            <a:spLocks noChangeArrowheads="1"/>
          </p:cNvSpPr>
          <p:nvPr/>
        </p:nvSpPr>
        <p:spPr bwMode="auto">
          <a:xfrm>
            <a:off x="6364112" y="2590800"/>
            <a:ext cx="1106393" cy="28931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spcBef>
                <a:spcPct val="0"/>
              </a:spcBef>
              <a:buFontTx/>
              <a:buNone/>
            </a:pPr>
            <a:r>
              <a:rPr lang="en-US" altLang="en-US" sz="1422">
                <a:solidFill>
                  <a:srgbClr val="FFFF66"/>
                </a:solidFill>
                <a:latin typeface="Arial" panose="020B0604020202020204" pitchFamily="34" charset="0"/>
              </a:rPr>
              <a:t>big clusters</a:t>
            </a:r>
          </a:p>
        </p:txBody>
      </p:sp>
      <p:sp>
        <p:nvSpPr>
          <p:cNvPr id="58390" name="Text Box 28"/>
          <p:cNvSpPr txBox="1">
            <a:spLocks noChangeArrowheads="1"/>
          </p:cNvSpPr>
          <p:nvPr/>
        </p:nvSpPr>
        <p:spPr bwMode="auto">
          <a:xfrm>
            <a:off x="6365523" y="2784123"/>
            <a:ext cx="1329210" cy="28931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spcBef>
                <a:spcPct val="0"/>
              </a:spcBef>
              <a:buFontTx/>
              <a:buNone/>
            </a:pPr>
            <a:r>
              <a:rPr lang="en-US" altLang="en-US" sz="1422">
                <a:solidFill>
                  <a:srgbClr val="FFFF66"/>
                </a:solidFill>
                <a:latin typeface="Arial" panose="020B0604020202020204" pitchFamily="34" charset="0"/>
              </a:rPr>
              <a:t>UCHII regions</a:t>
            </a:r>
          </a:p>
        </p:txBody>
      </p:sp>
      <p:sp>
        <p:nvSpPr>
          <p:cNvPr id="3" name="Title 2"/>
          <p:cNvSpPr>
            <a:spLocks noGrp="1"/>
          </p:cNvSpPr>
          <p:nvPr>
            <p:ph type="title"/>
          </p:nvPr>
        </p:nvSpPr>
        <p:spPr/>
        <p:txBody>
          <a:bodyPr>
            <a:normAutofit/>
          </a:bodyPr>
          <a:lstStyle/>
          <a:p>
            <a:r>
              <a:rPr lang="en-US" altLang="en-US" b="1" dirty="0"/>
              <a:t>The GC in Radio - Wide </a:t>
            </a:r>
            <a:r>
              <a:rPr lang="en-US" altLang="en-US" b="1" dirty="0" smtClean="0"/>
              <a:t>View</a:t>
            </a:r>
            <a:endParaRPr lang="en-US" dirty="0"/>
          </a:p>
        </p:txBody>
      </p:sp>
    </p:spTree>
    <p:extLst>
      <p:ext uri="{BB962C8B-B14F-4D97-AF65-F5344CB8AC3E}">
        <p14:creationId xmlns:p14="http://schemas.microsoft.com/office/powerpoint/2010/main" val="115145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685801" y="603956"/>
            <a:ext cx="801793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endParaRPr lang="en-US" altLang="en-US" sz="3556" b="1" dirty="0">
              <a:solidFill>
                <a:schemeClr val="tx1"/>
              </a:solidFill>
              <a:latin typeface="Tahoma" panose="020B0604030504040204" pitchFamily="34" charset="0"/>
            </a:endParaRPr>
          </a:p>
        </p:txBody>
      </p:sp>
      <p:grpSp>
        <p:nvGrpSpPr>
          <p:cNvPr id="60419" name="Group 3"/>
          <p:cNvGrpSpPr>
            <a:grpSpLocks/>
          </p:cNvGrpSpPr>
          <p:nvPr/>
        </p:nvGrpSpPr>
        <p:grpSpPr bwMode="auto">
          <a:xfrm>
            <a:off x="2724860" y="5452534"/>
            <a:ext cx="831144" cy="836789"/>
            <a:chOff x="5360" y="2568"/>
            <a:chExt cx="589" cy="593"/>
          </a:xfrm>
        </p:grpSpPr>
        <p:sp>
          <p:nvSpPr>
            <p:cNvPr id="60431" name="Rectangle 4"/>
            <p:cNvSpPr>
              <a:spLocks noChangeArrowheads="1"/>
            </p:cNvSpPr>
            <p:nvPr/>
          </p:nvSpPr>
          <p:spPr bwMode="auto">
            <a:xfrm>
              <a:off x="5736" y="2568"/>
              <a:ext cx="213"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244">
                  <a:solidFill>
                    <a:schemeClr val="tx1"/>
                  </a:solidFill>
                  <a:latin typeface="Arial" panose="020B0604020202020204" pitchFamily="34" charset="0"/>
                </a:rPr>
                <a:t>N</a:t>
              </a:r>
              <a:endParaRPr lang="en-US" altLang="en-US" sz="1778">
                <a:solidFill>
                  <a:schemeClr val="tx1"/>
                </a:solidFill>
                <a:latin typeface="Arial" panose="020B0604020202020204" pitchFamily="34" charset="0"/>
              </a:endParaRPr>
            </a:p>
          </p:txBody>
        </p:sp>
        <p:sp>
          <p:nvSpPr>
            <p:cNvPr id="60432" name="Rectangle 5"/>
            <p:cNvSpPr>
              <a:spLocks noChangeArrowheads="1"/>
            </p:cNvSpPr>
            <p:nvPr/>
          </p:nvSpPr>
          <p:spPr bwMode="auto">
            <a:xfrm>
              <a:off x="5360" y="2960"/>
              <a:ext cx="206"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1244">
                  <a:solidFill>
                    <a:schemeClr val="tx1"/>
                  </a:solidFill>
                  <a:latin typeface="Arial" panose="020B0604020202020204" pitchFamily="34" charset="0"/>
                </a:rPr>
                <a:t>E</a:t>
              </a:r>
              <a:endParaRPr lang="en-US" altLang="en-US" sz="1778">
                <a:solidFill>
                  <a:schemeClr val="tx1"/>
                </a:solidFill>
                <a:latin typeface="Arial" panose="020B0604020202020204" pitchFamily="34" charset="0"/>
              </a:endParaRPr>
            </a:p>
          </p:txBody>
        </p:sp>
        <p:sp>
          <p:nvSpPr>
            <p:cNvPr id="60433" name="Line 6"/>
            <p:cNvSpPr>
              <a:spLocks noChangeShapeType="1"/>
            </p:cNvSpPr>
            <p:nvPr/>
          </p:nvSpPr>
          <p:spPr bwMode="auto">
            <a:xfrm flipV="1">
              <a:off x="5831" y="2731"/>
              <a:ext cx="0" cy="334"/>
            </a:xfrm>
            <a:prstGeom prst="line">
              <a:avLst/>
            </a:prstGeom>
            <a:noFill/>
            <a:ln w="28575">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4" name="Line 7"/>
            <p:cNvSpPr>
              <a:spLocks noChangeShapeType="1"/>
            </p:cNvSpPr>
            <p:nvPr/>
          </p:nvSpPr>
          <p:spPr bwMode="auto">
            <a:xfrm rot="16200000" flipV="1">
              <a:off x="5671" y="2893"/>
              <a:ext cx="0" cy="334"/>
            </a:xfrm>
            <a:prstGeom prst="line">
              <a:avLst/>
            </a:prstGeom>
            <a:noFill/>
            <a:ln w="28575">
              <a:solidFill>
                <a:srgbClr val="FFFF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420" name="Rectangle 8"/>
          <p:cNvSpPr>
            <a:spLocks noChangeArrowheads="1"/>
          </p:cNvSpPr>
          <p:nvPr/>
        </p:nvSpPr>
        <p:spPr bwMode="auto">
          <a:xfrm>
            <a:off x="1437923" y="1741311"/>
            <a:ext cx="1309511" cy="33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gn="r">
              <a:lnSpc>
                <a:spcPct val="80000"/>
              </a:lnSpc>
              <a:spcBef>
                <a:spcPct val="0"/>
              </a:spcBef>
              <a:buFontTx/>
              <a:buNone/>
            </a:pPr>
            <a:endParaRPr lang="en-US" altLang="en-US" sz="3556" b="1">
              <a:solidFill>
                <a:schemeClr val="tx1"/>
              </a:solidFill>
              <a:latin typeface="Tahoma" panose="020B0604030504040204" pitchFamily="34" charset="0"/>
            </a:endParaRPr>
          </a:p>
        </p:txBody>
      </p:sp>
      <p:grpSp>
        <p:nvGrpSpPr>
          <p:cNvPr id="60421" name="Group 9"/>
          <p:cNvGrpSpPr>
            <a:grpSpLocks/>
          </p:cNvGrpSpPr>
          <p:nvPr/>
        </p:nvGrpSpPr>
        <p:grpSpPr bwMode="auto">
          <a:xfrm>
            <a:off x="1234723" y="2058812"/>
            <a:ext cx="1964267" cy="1896533"/>
            <a:chOff x="1776" y="1584"/>
            <a:chExt cx="1200" cy="1157"/>
          </a:xfrm>
        </p:grpSpPr>
        <p:pic>
          <p:nvPicPr>
            <p:cNvPr id="60429" name="Picture 10" descr="gc_qps"/>
            <p:cNvPicPr>
              <a:picLocks noChangeAspect="1" noChangeArrowheads="1"/>
            </p:cNvPicPr>
            <p:nvPr/>
          </p:nvPicPr>
          <p:blipFill>
            <a:blip r:embed="rId5">
              <a:extLst>
                <a:ext uri="{28A0092B-C50C-407E-A947-70E740481C1C}">
                  <a14:useLocalDpi xmlns:a14="http://schemas.microsoft.com/office/drawing/2010/main" val="0"/>
                </a:ext>
              </a:extLst>
            </a:blip>
            <a:srcRect t="1770" r="1709"/>
            <a:stretch>
              <a:fillRect/>
            </a:stretch>
          </p:blipFill>
          <p:spPr bwMode="auto">
            <a:xfrm>
              <a:off x="1776" y="1584"/>
              <a:ext cx="1200"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30" name="Object 11"/>
            <p:cNvGraphicFramePr>
              <a:graphicFrameLocks noChangeAspect="1"/>
            </p:cNvGraphicFramePr>
            <p:nvPr/>
          </p:nvGraphicFramePr>
          <p:xfrm>
            <a:off x="2155" y="2117"/>
            <a:ext cx="232" cy="182"/>
          </p:xfrm>
          <a:graphic>
            <a:graphicData uri="http://schemas.openxmlformats.org/presentationml/2006/ole">
              <mc:AlternateContent xmlns:mc="http://schemas.openxmlformats.org/markup-compatibility/2006">
                <mc:Choice xmlns:v="urn:schemas-microsoft-com:vml" Requires="v">
                  <p:oleObj spid="_x0000_s2150" name="Image" r:id="rId6" imgW="825980" imgH="648076" progId="Photoshop.Image.5">
                    <p:embed/>
                  </p:oleObj>
                </mc:Choice>
                <mc:Fallback>
                  <p:oleObj name="Image" r:id="rId6" imgW="825980" imgH="648076"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5" y="2117"/>
                          <a:ext cx="232" cy="18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60422" name="Picture 12" descr="gc_arches_6cm"/>
          <p:cNvPicPr>
            <a:picLocks noChangeAspect="1" noChangeArrowheads="1"/>
          </p:cNvPicPr>
          <p:nvPr/>
        </p:nvPicPr>
        <p:blipFill>
          <a:blip r:embed="rId8">
            <a:extLst>
              <a:ext uri="{28A0092B-C50C-407E-A947-70E740481C1C}">
                <a14:useLocalDpi xmlns:a14="http://schemas.microsoft.com/office/drawing/2010/main" val="0"/>
              </a:ext>
            </a:extLst>
          </a:blip>
          <a:srcRect t="22989" r="35971"/>
          <a:stretch>
            <a:fillRect/>
          </a:stretch>
        </p:blipFill>
        <p:spPr bwMode="auto">
          <a:xfrm>
            <a:off x="4119034" y="2065867"/>
            <a:ext cx="3836811" cy="433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gcmoviebrgspectralscan3.avi">
            <a:hlinkClick r:id="" action="ppaction://media"/>
          </p:cNvPr>
          <p:cNvPicPr>
            <a:picLocks noRot="1" noChangeAspect="1" noChangeArrowheads="1"/>
          </p:cNvPicPr>
          <p:nvPr>
            <a:videoFile r:link="rId2"/>
          </p:nvPr>
        </p:nvPicPr>
        <p:blipFill>
          <a:blip r:embed="rId9">
            <a:extLst>
              <a:ext uri="{28A0092B-C50C-407E-A947-70E740481C1C}">
                <a14:useLocalDpi xmlns:a14="http://schemas.microsoft.com/office/drawing/2010/main" val="0"/>
              </a:ext>
            </a:extLst>
          </a:blip>
          <a:srcRect t="16000" r="62000" b="22000"/>
          <a:stretch>
            <a:fillRect/>
          </a:stretch>
        </p:blipFill>
        <p:spPr bwMode="auto">
          <a:xfrm>
            <a:off x="1337733" y="4611511"/>
            <a:ext cx="948267"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Rectangle 14"/>
          <p:cNvSpPr>
            <a:spLocks noChangeArrowheads="1"/>
          </p:cNvSpPr>
          <p:nvPr/>
        </p:nvSpPr>
        <p:spPr bwMode="auto">
          <a:xfrm>
            <a:off x="4143022" y="1755422"/>
            <a:ext cx="3793067" cy="33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r>
              <a:rPr lang="en-US" altLang="en-US" sz="1600" b="1">
                <a:solidFill>
                  <a:schemeClr val="tx1"/>
                </a:solidFill>
              </a:rPr>
              <a:t>Arches	6 cm</a:t>
            </a:r>
            <a:endParaRPr lang="en-US" altLang="en-US" sz="3556" b="1">
              <a:solidFill>
                <a:schemeClr val="tx1"/>
              </a:solidFill>
              <a:latin typeface="Tahoma" panose="020B0604030504040204" pitchFamily="34" charset="0"/>
            </a:endParaRPr>
          </a:p>
        </p:txBody>
      </p:sp>
      <p:sp>
        <p:nvSpPr>
          <p:cNvPr id="60425" name="Rectangle 15"/>
          <p:cNvSpPr>
            <a:spLocks noChangeArrowheads="1"/>
          </p:cNvSpPr>
          <p:nvPr/>
        </p:nvSpPr>
        <p:spPr bwMode="auto">
          <a:xfrm>
            <a:off x="1141589" y="1758244"/>
            <a:ext cx="2109611" cy="33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r>
              <a:rPr lang="en-US" altLang="en-US" sz="1600" b="1">
                <a:solidFill>
                  <a:schemeClr val="tx1"/>
                </a:solidFill>
              </a:rPr>
              <a:t>Quintuplet	6 cm</a:t>
            </a:r>
          </a:p>
        </p:txBody>
      </p:sp>
      <p:sp>
        <p:nvSpPr>
          <p:cNvPr id="60426" name="Rectangle 16"/>
          <p:cNvSpPr>
            <a:spLocks noChangeArrowheads="1"/>
          </p:cNvSpPr>
          <p:nvPr/>
        </p:nvSpPr>
        <p:spPr bwMode="auto">
          <a:xfrm>
            <a:off x="1181101" y="4282723"/>
            <a:ext cx="1309511" cy="33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21700" algn="r"/>
              </a:tabLst>
              <a:defRPr sz="3200">
                <a:solidFill>
                  <a:schemeClr val="bg1"/>
                </a:solidFill>
                <a:latin typeface="Arial Unicode MS" panose="020B0604020202020204" pitchFamily="34" charset="-128"/>
              </a:defRPr>
            </a:lvl1pPr>
            <a:lvl2pPr marL="742950" indent="-285750">
              <a:spcBef>
                <a:spcPct val="20000"/>
              </a:spcBef>
              <a:buChar char="–"/>
              <a:tabLst>
                <a:tab pos="8521700" algn="r"/>
              </a:tabLst>
              <a:defRPr sz="2800">
                <a:solidFill>
                  <a:schemeClr val="bg1"/>
                </a:solidFill>
                <a:latin typeface="Arial Unicode MS" panose="020B0604020202020204" pitchFamily="34" charset="-128"/>
              </a:defRPr>
            </a:lvl2pPr>
            <a:lvl3pPr marL="1143000" indent="-228600">
              <a:spcBef>
                <a:spcPct val="20000"/>
              </a:spcBef>
              <a:buChar char="•"/>
              <a:tabLst>
                <a:tab pos="8521700" algn="r"/>
              </a:tabLst>
              <a:defRPr sz="2400">
                <a:solidFill>
                  <a:schemeClr val="bg1"/>
                </a:solidFill>
                <a:latin typeface="Arial Unicode MS" panose="020B0604020202020204" pitchFamily="34" charset="-128"/>
              </a:defRPr>
            </a:lvl3pPr>
            <a:lvl4pPr marL="1600200" indent="-228600">
              <a:spcBef>
                <a:spcPct val="20000"/>
              </a:spcBef>
              <a:buChar char="–"/>
              <a:tabLst>
                <a:tab pos="8521700" algn="r"/>
              </a:tabLst>
              <a:defRPr sz="2000">
                <a:solidFill>
                  <a:schemeClr val="bg1"/>
                </a:solidFill>
                <a:latin typeface="Arial Unicode MS" panose="020B0604020202020204" pitchFamily="34" charset="-128"/>
              </a:defRPr>
            </a:lvl4pPr>
            <a:lvl5pPr marL="2057400" indent="-228600">
              <a:spcBef>
                <a:spcPct val="20000"/>
              </a:spcBef>
              <a:buChar char="»"/>
              <a:tabLst>
                <a:tab pos="8521700"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21700" algn="r"/>
              </a:tabLst>
              <a:defRPr sz="2000">
                <a:solidFill>
                  <a:schemeClr val="bg1"/>
                </a:solidFill>
                <a:latin typeface="Arial Unicode MS" panose="020B0604020202020204" pitchFamily="34" charset="-128"/>
              </a:defRPr>
            </a:lvl9pPr>
          </a:lstStyle>
          <a:p>
            <a:pPr>
              <a:lnSpc>
                <a:spcPct val="80000"/>
              </a:lnSpc>
              <a:spcBef>
                <a:spcPct val="0"/>
              </a:spcBef>
              <a:buFontTx/>
              <a:buNone/>
            </a:pPr>
            <a:r>
              <a:rPr lang="en-US" altLang="en-US" sz="1600" b="1">
                <a:solidFill>
                  <a:schemeClr val="tx1"/>
                </a:solidFill>
              </a:rPr>
              <a:t>Center	Br-</a:t>
            </a:r>
            <a:r>
              <a:rPr lang="en-US" altLang="en-US" sz="1600" b="1">
                <a:solidFill>
                  <a:schemeClr val="tx1"/>
                </a:solidFill>
                <a:latin typeface="Symbol" panose="05050102010706020507" pitchFamily="18" charset="2"/>
              </a:rPr>
              <a:t>g</a:t>
            </a:r>
            <a:endParaRPr lang="en-US" altLang="en-US" sz="3556" b="1">
              <a:solidFill>
                <a:schemeClr val="tx1"/>
              </a:solidFill>
              <a:latin typeface="Symbol" panose="05050102010706020507" pitchFamily="18" charset="2"/>
            </a:endParaRPr>
          </a:p>
        </p:txBody>
      </p:sp>
      <p:graphicFrame>
        <p:nvGraphicFramePr>
          <p:cNvPr id="60427" name="Object 17"/>
          <p:cNvGraphicFramePr>
            <a:graphicFrameLocks noChangeAspect="1"/>
          </p:cNvGraphicFramePr>
          <p:nvPr>
            <p:extLst>
              <p:ext uri="{D42A27DB-BD31-4B8C-83A1-F6EECF244321}">
                <p14:modId xmlns:p14="http://schemas.microsoft.com/office/powerpoint/2010/main" val="3424351032"/>
              </p:ext>
            </p:extLst>
          </p:nvPr>
        </p:nvGraphicFramePr>
        <p:xfrm>
          <a:off x="4402667" y="4368800"/>
          <a:ext cx="335844" cy="338667"/>
        </p:xfrm>
        <a:graphic>
          <a:graphicData uri="http://schemas.openxmlformats.org/presentationml/2006/ole">
            <mc:AlternateContent xmlns:mc="http://schemas.openxmlformats.org/markup-compatibility/2006">
              <mc:Choice xmlns:v="urn:schemas-microsoft-com:vml" Requires="v">
                <p:oleObj spid="_x0000_s2151" name="Image" r:id="rId10" imgW="8984116" imgH="9073067" progId="Photoshop.Image.4">
                  <p:embed/>
                </p:oleObj>
              </mc:Choice>
              <mc:Fallback>
                <p:oleObj name="Image" r:id="rId10" imgW="8984116" imgH="9073067" progId="Photoshop.Image.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2667" y="4368800"/>
                        <a:ext cx="335844" cy="338667"/>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noAutofit/>
          </a:bodyPr>
          <a:lstStyle/>
          <a:p>
            <a:r>
              <a:rPr lang="en-US" altLang="en-US" sz="3600" dirty="0">
                <a:solidFill>
                  <a:schemeClr val="tx1"/>
                </a:solidFill>
              </a:rPr>
              <a:t>Giant HII Regions: Massive Star Signposts </a:t>
            </a:r>
            <a:r>
              <a:rPr lang="en-US" altLang="en-US" sz="6000" dirty="0">
                <a:solidFill>
                  <a:schemeClr val="tx1"/>
                </a:solidFill>
                <a:latin typeface="Tahoma" panose="020B0604030504040204" pitchFamily="34" charset="0"/>
              </a:rPr>
              <a:t/>
            </a:r>
            <a:br>
              <a:rPr lang="en-US" altLang="en-US" sz="6000" dirty="0">
                <a:solidFill>
                  <a:schemeClr val="tx1"/>
                </a:solidFill>
                <a:latin typeface="Tahoma" panose="020B0604030504040204" pitchFamily="34" charset="0"/>
              </a:rPr>
            </a:br>
            <a:endParaRPr lang="en-US" sz="3600" dirty="0"/>
          </a:p>
        </p:txBody>
      </p:sp>
    </p:spTree>
    <p:extLst>
      <p:ext uri="{BB962C8B-B14F-4D97-AF65-F5344CB8AC3E}">
        <p14:creationId xmlns:p14="http://schemas.microsoft.com/office/powerpoint/2010/main" val="330195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give an overview and tour of the Galactic center</a:t>
            </a:r>
          </a:p>
          <a:p>
            <a:endParaRPr lang="en-US" altLang="en-US" dirty="0" smtClean="0"/>
          </a:p>
        </p:txBody>
      </p:sp>
      <p:sp>
        <p:nvSpPr>
          <p:cNvPr id="7" name="Slide Number Placeholder 6"/>
          <p:cNvSpPr>
            <a:spLocks noGrp="1"/>
          </p:cNvSpPr>
          <p:nvPr>
            <p:ph type="sldNum" sz="quarter" idx="12"/>
          </p:nvPr>
        </p:nvSpPr>
        <p:spPr/>
        <p:txBody>
          <a:bodyPr/>
          <a:lstStyle/>
          <a:p>
            <a:pPr>
              <a:defRPr/>
            </a:pPr>
            <a:fld id="{A80E317C-2D38-45AD-93CC-2F339010EF5B}" type="slidenum">
              <a:rPr lang="en-US" smtClean="0"/>
              <a:pPr>
                <a:defRPr/>
              </a:pPr>
              <a:t>3</a:t>
            </a:fld>
            <a:endParaRPr lang="en-US"/>
          </a:p>
        </p:txBody>
      </p:sp>
    </p:spTree>
    <p:extLst>
      <p:ext uri="{BB962C8B-B14F-4D97-AF65-F5344CB8AC3E}">
        <p14:creationId xmlns:p14="http://schemas.microsoft.com/office/powerpoint/2010/main" val="316173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934" y="2490612"/>
            <a:ext cx="3162300" cy="2995788"/>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2590801"/>
            <a:ext cx="4093634" cy="2843389"/>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Line 19"/>
          <p:cNvSpPr>
            <a:spLocks noChangeShapeType="1"/>
          </p:cNvSpPr>
          <p:nvPr/>
        </p:nvSpPr>
        <p:spPr bwMode="auto">
          <a:xfrm flipV="1">
            <a:off x="1981200" y="2820812"/>
            <a:ext cx="3454400" cy="1016000"/>
          </a:xfrm>
          <a:prstGeom prst="line">
            <a:avLst/>
          </a:prstGeom>
          <a:noFill/>
          <a:ln w="317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2469" name="Line 20"/>
          <p:cNvSpPr>
            <a:spLocks noChangeShapeType="1"/>
          </p:cNvSpPr>
          <p:nvPr/>
        </p:nvSpPr>
        <p:spPr bwMode="auto">
          <a:xfrm>
            <a:off x="1998134" y="4454879"/>
            <a:ext cx="3395133" cy="668867"/>
          </a:xfrm>
          <a:prstGeom prst="line">
            <a:avLst/>
          </a:prstGeom>
          <a:noFill/>
          <a:ln w="317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2470" name="Rectangle 22"/>
          <p:cNvSpPr>
            <a:spLocks noChangeArrowheads="1"/>
          </p:cNvSpPr>
          <p:nvPr/>
        </p:nvSpPr>
        <p:spPr bwMode="auto">
          <a:xfrm>
            <a:off x="2406069" y="3947744"/>
            <a:ext cx="184731" cy="387735"/>
          </a:xfrm>
          <a:prstGeom prst="rect">
            <a:avLst/>
          </a:prstGeom>
          <a:noFill/>
          <a:ln w="31750">
            <a:solidFill>
              <a:srgbClr val="FFFF00"/>
            </a:solidFill>
            <a:miter lim="800000"/>
            <a:headEnd/>
            <a:tailEn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sp>
        <p:nvSpPr>
          <p:cNvPr id="62471" name="Rectangle 23"/>
          <p:cNvSpPr>
            <a:spLocks noChangeArrowheads="1"/>
          </p:cNvSpPr>
          <p:nvPr/>
        </p:nvSpPr>
        <p:spPr bwMode="auto">
          <a:xfrm>
            <a:off x="812800" y="1625600"/>
            <a:ext cx="765386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pPr>
            <a:r>
              <a:rPr lang="en-US" altLang="en-US" sz="2489">
                <a:solidFill>
                  <a:schemeClr val="tx1"/>
                </a:solidFill>
              </a:rPr>
              <a:t>There are ~100 HCHII regions in Sgr B2.</a:t>
            </a:r>
          </a:p>
        </p:txBody>
      </p:sp>
      <p:sp>
        <p:nvSpPr>
          <p:cNvPr id="62472" name="Title 3"/>
          <p:cNvSpPr>
            <a:spLocks noGrp="1"/>
          </p:cNvSpPr>
          <p:nvPr>
            <p:ph type="title"/>
          </p:nvPr>
        </p:nvSpPr>
        <p:spPr>
          <a:xfrm>
            <a:off x="1028700" y="711200"/>
            <a:ext cx="7200900" cy="731520"/>
          </a:xfrm>
        </p:spPr>
        <p:txBody>
          <a:bodyPr>
            <a:normAutofit/>
          </a:bodyPr>
          <a:lstStyle/>
          <a:p>
            <a:r>
              <a:rPr lang="en-US" altLang="en-US" dirty="0" smtClean="0">
                <a:solidFill>
                  <a:schemeClr val="tx1"/>
                </a:solidFill>
                <a:latin typeface="Arial" panose="020B0604020202020204" pitchFamily="34" charset="0"/>
              </a:rPr>
              <a:t>HCHII Regions in </a:t>
            </a:r>
            <a:r>
              <a:rPr lang="en-US" altLang="en-US" dirty="0" err="1" smtClean="0">
                <a:solidFill>
                  <a:schemeClr val="tx1"/>
                </a:solidFill>
                <a:latin typeface="Arial" panose="020B0604020202020204" pitchFamily="34" charset="0"/>
              </a:rPr>
              <a:t>Sgr</a:t>
            </a:r>
            <a:r>
              <a:rPr lang="en-US" altLang="en-US" dirty="0" smtClean="0">
                <a:solidFill>
                  <a:schemeClr val="tx1"/>
                </a:solidFill>
                <a:latin typeface="Arial" panose="020B0604020202020204" pitchFamily="34" charset="0"/>
              </a:rPr>
              <a:t> B2	</a:t>
            </a:r>
            <a:endParaRPr lang="en-US" altLang="en-US" dirty="0" smtClean="0">
              <a:solidFill>
                <a:schemeClr val="tx1"/>
              </a:solidFill>
            </a:endParaRPr>
          </a:p>
        </p:txBody>
      </p:sp>
    </p:spTree>
    <p:extLst>
      <p:ext uri="{BB962C8B-B14F-4D97-AF65-F5344CB8AC3E}">
        <p14:creationId xmlns:p14="http://schemas.microsoft.com/office/powerpoint/2010/main" val="392206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fg2"/>
          <p:cNvPicPr>
            <a:picLocks noChangeAspect="1" noChangeArrowheads="1"/>
          </p:cNvPicPr>
          <p:nvPr/>
        </p:nvPicPr>
        <p:blipFill>
          <a:blip r:embed="rId3">
            <a:extLst>
              <a:ext uri="{28A0092B-C50C-407E-A947-70E740481C1C}">
                <a14:useLocalDpi xmlns:a14="http://schemas.microsoft.com/office/drawing/2010/main" val="0"/>
              </a:ext>
            </a:extLst>
          </a:blip>
          <a:srcRect r="45804"/>
          <a:stretch>
            <a:fillRect/>
          </a:stretch>
        </p:blipFill>
        <p:spPr bwMode="auto">
          <a:xfrm>
            <a:off x="5640212" y="3022600"/>
            <a:ext cx="2724855" cy="291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 y="3074812"/>
            <a:ext cx="4093634" cy="2843388"/>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6" name="Line 5"/>
          <p:cNvSpPr>
            <a:spLocks noChangeShapeType="1"/>
          </p:cNvSpPr>
          <p:nvPr/>
        </p:nvSpPr>
        <p:spPr bwMode="auto">
          <a:xfrm flipV="1">
            <a:off x="2607733" y="3337279"/>
            <a:ext cx="3437467" cy="633588"/>
          </a:xfrm>
          <a:prstGeom prst="line">
            <a:avLst/>
          </a:prstGeom>
          <a:noFill/>
          <a:ln w="317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17" name="Line 6"/>
          <p:cNvSpPr>
            <a:spLocks noChangeShapeType="1"/>
          </p:cNvSpPr>
          <p:nvPr/>
        </p:nvSpPr>
        <p:spPr bwMode="auto">
          <a:xfrm>
            <a:off x="2624667" y="4615745"/>
            <a:ext cx="3378200" cy="1024467"/>
          </a:xfrm>
          <a:prstGeom prst="line">
            <a:avLst/>
          </a:prstGeom>
          <a:noFill/>
          <a:ln w="317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18" name="Rectangle 7"/>
          <p:cNvSpPr>
            <a:spLocks noChangeArrowheads="1"/>
          </p:cNvSpPr>
          <p:nvPr/>
        </p:nvSpPr>
        <p:spPr bwMode="auto">
          <a:xfrm>
            <a:off x="3015669" y="4110021"/>
            <a:ext cx="184731" cy="387735"/>
          </a:xfrm>
          <a:prstGeom prst="rect">
            <a:avLst/>
          </a:prstGeom>
          <a:noFill/>
          <a:ln w="31750">
            <a:solidFill>
              <a:srgbClr val="FFFF00"/>
            </a:solidFill>
            <a:miter lim="800000"/>
            <a:headEnd/>
            <a:tailEn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sp>
        <p:nvSpPr>
          <p:cNvPr id="64519" name="Rectangle 8"/>
          <p:cNvSpPr>
            <a:spLocks noChangeArrowheads="1"/>
          </p:cNvSpPr>
          <p:nvPr/>
        </p:nvSpPr>
        <p:spPr bwMode="auto">
          <a:xfrm>
            <a:off x="812800" y="1532467"/>
            <a:ext cx="765386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pPr>
            <a:r>
              <a:rPr lang="en-US" altLang="en-US" sz="2489">
                <a:solidFill>
                  <a:schemeClr val="tx1"/>
                </a:solidFill>
              </a:rPr>
              <a:t>The clumps break up into even smaller clumps with sizes ~100 AU and densities &gt;10</a:t>
            </a:r>
            <a:r>
              <a:rPr lang="en-US" altLang="en-US" sz="2489" baseline="30000">
                <a:solidFill>
                  <a:schemeClr val="tx1"/>
                </a:solidFill>
              </a:rPr>
              <a:t>7</a:t>
            </a:r>
            <a:r>
              <a:rPr lang="en-US" altLang="en-US" sz="2489">
                <a:solidFill>
                  <a:schemeClr val="tx1"/>
                </a:solidFill>
              </a:rPr>
              <a:t> cm</a:t>
            </a:r>
            <a:r>
              <a:rPr lang="en-US" altLang="en-US" sz="2489" baseline="30000">
                <a:solidFill>
                  <a:schemeClr val="tx1"/>
                </a:solidFill>
                <a:latin typeface="Symbol" panose="05050102010706020507" pitchFamily="18" charset="2"/>
              </a:rPr>
              <a:t>-3</a:t>
            </a:r>
            <a:r>
              <a:rPr lang="en-US" altLang="en-US" sz="2489">
                <a:solidFill>
                  <a:schemeClr val="tx1"/>
                </a:solidFill>
              </a:rPr>
              <a:t>.</a:t>
            </a:r>
          </a:p>
          <a:p>
            <a:pPr>
              <a:lnSpc>
                <a:spcPct val="90000"/>
              </a:lnSpc>
            </a:pPr>
            <a:r>
              <a:rPr lang="en-US" altLang="en-US" sz="2489">
                <a:solidFill>
                  <a:schemeClr val="tx1"/>
                </a:solidFill>
              </a:rPr>
              <a:t>Each clump contains an OB star.</a:t>
            </a:r>
          </a:p>
        </p:txBody>
      </p:sp>
      <p:sp>
        <p:nvSpPr>
          <p:cNvPr id="64520" name="Title 1"/>
          <p:cNvSpPr>
            <a:spLocks noGrp="1"/>
          </p:cNvSpPr>
          <p:nvPr>
            <p:ph type="title"/>
          </p:nvPr>
        </p:nvSpPr>
        <p:spPr/>
        <p:txBody>
          <a:bodyPr>
            <a:normAutofit/>
          </a:bodyPr>
          <a:lstStyle/>
          <a:p>
            <a:r>
              <a:rPr lang="en-US" altLang="en-US" dirty="0" smtClean="0">
                <a:solidFill>
                  <a:schemeClr val="tx1"/>
                </a:solidFill>
              </a:rPr>
              <a:t>HCHII Regions in </a:t>
            </a:r>
            <a:r>
              <a:rPr lang="en-US" altLang="en-US" dirty="0" err="1" smtClean="0">
                <a:solidFill>
                  <a:schemeClr val="tx1"/>
                </a:solidFill>
              </a:rPr>
              <a:t>Sgr</a:t>
            </a:r>
            <a:r>
              <a:rPr lang="en-US" altLang="en-US" dirty="0" smtClean="0">
                <a:solidFill>
                  <a:schemeClr val="tx1"/>
                </a:solidFill>
              </a:rPr>
              <a:t> B2	</a:t>
            </a:r>
          </a:p>
        </p:txBody>
      </p:sp>
    </p:spTree>
    <p:extLst>
      <p:ext uri="{BB962C8B-B14F-4D97-AF65-F5344CB8AC3E}">
        <p14:creationId xmlns:p14="http://schemas.microsoft.com/office/powerpoint/2010/main" val="1991177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Autofit/>
          </a:bodyPr>
          <a:lstStyle/>
          <a:p>
            <a:r>
              <a:rPr lang="en-US" altLang="en-US" sz="3200" dirty="0" smtClean="0"/>
              <a:t>Young Clusters in the Galactic Center</a:t>
            </a:r>
          </a:p>
        </p:txBody>
      </p:sp>
      <p:sp>
        <p:nvSpPr>
          <p:cNvPr id="788483" name="Rectangle 3"/>
          <p:cNvSpPr>
            <a:spLocks noGrp="1" noChangeArrowheads="1"/>
          </p:cNvSpPr>
          <p:nvPr>
            <p:ph idx="1"/>
          </p:nvPr>
        </p:nvSpPr>
        <p:spPr/>
        <p:txBody>
          <a:bodyPr/>
          <a:lstStyle/>
          <a:p>
            <a:r>
              <a:rPr lang="en-US" altLang="en-US" dirty="0" smtClean="0"/>
              <a:t>There are three massive young clusters in the Galactic center.</a:t>
            </a:r>
          </a:p>
          <a:p>
            <a:r>
              <a:rPr lang="en-US" altLang="en-US" dirty="0" smtClean="0"/>
              <a:t>They each have about a few times </a:t>
            </a:r>
            <a:r>
              <a:rPr lang="en-GB" altLang="en-US" dirty="0" smtClean="0"/>
              <a:t>10</a:t>
            </a:r>
            <a:r>
              <a:rPr lang="en-GB" altLang="en-US" baseline="30000" dirty="0" smtClean="0"/>
              <a:t>4</a:t>
            </a:r>
            <a:r>
              <a:rPr lang="en-GB" altLang="en-US" dirty="0" smtClean="0"/>
              <a:t> </a:t>
            </a:r>
            <a:r>
              <a:rPr lang="en-GB" altLang="en-US" dirty="0" err="1" smtClean="0"/>
              <a:t>M</a:t>
            </a:r>
            <a:r>
              <a:rPr lang="en-GB" altLang="en-US" baseline="-25000" dirty="0" err="1" smtClean="0"/>
              <a:t>sun</a:t>
            </a:r>
            <a:r>
              <a:rPr lang="en-GB" altLang="en-US" dirty="0" smtClean="0"/>
              <a:t> in stars.</a:t>
            </a:r>
          </a:p>
          <a:p>
            <a:r>
              <a:rPr lang="en-GB" altLang="en-US" dirty="0" smtClean="0"/>
              <a:t>They are about 2 to 5 </a:t>
            </a:r>
            <a:r>
              <a:rPr lang="en-GB" altLang="en-US" dirty="0" err="1" smtClean="0"/>
              <a:t>Myr</a:t>
            </a:r>
            <a:r>
              <a:rPr lang="en-GB" altLang="en-US" dirty="0" smtClean="0"/>
              <a:t> old. </a:t>
            </a:r>
          </a:p>
          <a:p>
            <a:r>
              <a:rPr lang="en-GB" altLang="en-US" dirty="0" smtClean="0"/>
              <a:t>They are the Quintuplet, Arches, and Central clusters.</a:t>
            </a:r>
            <a:endParaRPr lang="en-US" altLang="en-US" dirty="0" smtClean="0"/>
          </a:p>
          <a:p>
            <a:endParaRPr lang="en-US" altLang="en-US" dirty="0" smtClean="0"/>
          </a:p>
        </p:txBody>
      </p:sp>
    </p:spTree>
    <p:extLst>
      <p:ext uri="{BB962C8B-B14F-4D97-AF65-F5344CB8AC3E}">
        <p14:creationId xmlns:p14="http://schemas.microsoft.com/office/powerpoint/2010/main" val="3973769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4"/>
          <p:cNvGraphicFramePr>
            <a:graphicFrameLocks/>
          </p:cNvGraphicFramePr>
          <p:nvPr>
            <p:extLst>
              <p:ext uri="{D42A27DB-BD31-4B8C-83A1-F6EECF244321}">
                <p14:modId xmlns:p14="http://schemas.microsoft.com/office/powerpoint/2010/main" val="3769549158"/>
              </p:ext>
            </p:extLst>
          </p:nvPr>
        </p:nvGraphicFramePr>
        <p:xfrm>
          <a:off x="5203594" y="2528467"/>
          <a:ext cx="2020711" cy="2020711"/>
        </p:xfrm>
        <a:graphic>
          <a:graphicData uri="http://schemas.openxmlformats.org/presentationml/2006/ole">
            <mc:AlternateContent xmlns:mc="http://schemas.openxmlformats.org/markup-compatibility/2006">
              <mc:Choice xmlns:v="urn:schemas-microsoft-com:vml" Requires="v">
                <p:oleObj spid="_x0000_s3224" name="Image" r:id="rId4" imgW="656969" imgH="656969" progId="Photoshop.Image.4">
                  <p:embed/>
                </p:oleObj>
              </mc:Choice>
              <mc:Fallback>
                <p:oleObj name="Image" r:id="rId4" imgW="656969" imgH="656969" progId="Photoshop.Image.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3594" y="2528467"/>
                        <a:ext cx="2020711" cy="202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1" name="Rectangle 5"/>
          <p:cNvSpPr>
            <a:spLocks noChangeArrowheads="1"/>
          </p:cNvSpPr>
          <p:nvPr/>
        </p:nvSpPr>
        <p:spPr bwMode="auto">
          <a:xfrm>
            <a:off x="5227582" y="4635256"/>
            <a:ext cx="2032000" cy="739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spcBef>
                <a:spcPct val="0"/>
              </a:spcBef>
              <a:buFontTx/>
              <a:buNone/>
            </a:pPr>
            <a:r>
              <a:rPr lang="en-US" altLang="en-US" sz="2133">
                <a:solidFill>
                  <a:schemeClr val="tx1"/>
                </a:solidFill>
                <a:latin typeface="Arial" panose="020B0604020202020204" pitchFamily="34" charset="0"/>
              </a:rPr>
              <a:t>Central</a:t>
            </a:r>
          </a:p>
          <a:p>
            <a:pPr algn="ctr">
              <a:spcBef>
                <a:spcPct val="0"/>
              </a:spcBef>
              <a:buFontTx/>
              <a:buNone/>
            </a:pPr>
            <a:r>
              <a:rPr lang="en-US" altLang="en-US" sz="2133">
                <a:solidFill>
                  <a:schemeClr val="tx1"/>
                </a:solidFill>
                <a:latin typeface="Arial" panose="020B0604020202020204" pitchFamily="34" charset="0"/>
              </a:rPr>
              <a:t>Cluster</a:t>
            </a:r>
          </a:p>
        </p:txBody>
      </p:sp>
      <p:graphicFrame>
        <p:nvGraphicFramePr>
          <p:cNvPr id="68612" name="Object 13"/>
          <p:cNvGraphicFramePr>
            <a:graphicFrameLocks/>
          </p:cNvGraphicFramePr>
          <p:nvPr>
            <p:extLst>
              <p:ext uri="{D42A27DB-BD31-4B8C-83A1-F6EECF244321}">
                <p14:modId xmlns:p14="http://schemas.microsoft.com/office/powerpoint/2010/main" val="2079931789"/>
              </p:ext>
            </p:extLst>
          </p:nvPr>
        </p:nvGraphicFramePr>
        <p:xfrm>
          <a:off x="1485316" y="1845489"/>
          <a:ext cx="3386667" cy="3386667"/>
        </p:xfrm>
        <a:graphic>
          <a:graphicData uri="http://schemas.openxmlformats.org/presentationml/2006/ole">
            <mc:AlternateContent xmlns:mc="http://schemas.openxmlformats.org/markup-compatibility/2006">
              <mc:Choice xmlns:v="urn:schemas-microsoft-com:vml" Requires="v">
                <p:oleObj spid="_x0000_s3225" name="Image" r:id="rId6" imgW="1095238" imgH="1095238" progId="Photoshop.Image.4">
                  <p:embed/>
                </p:oleObj>
              </mc:Choice>
              <mc:Fallback>
                <p:oleObj name="Image" r:id="rId6" imgW="1095238" imgH="1095238" progId="Photoshop.Image.4">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5316" y="1845489"/>
                        <a:ext cx="3386667" cy="33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3" name="Rectangle 14"/>
          <p:cNvSpPr>
            <a:spLocks noChangeArrowheads="1"/>
          </p:cNvSpPr>
          <p:nvPr/>
        </p:nvSpPr>
        <p:spPr bwMode="auto">
          <a:xfrm>
            <a:off x="1569983" y="5380323"/>
            <a:ext cx="3318933" cy="41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spcBef>
                <a:spcPct val="0"/>
              </a:spcBef>
              <a:buFontTx/>
              <a:buNone/>
            </a:pPr>
            <a:r>
              <a:rPr lang="en-US" altLang="en-US" sz="2133">
                <a:solidFill>
                  <a:schemeClr val="tx1"/>
                </a:solidFill>
                <a:latin typeface="Arial" panose="020B0604020202020204" pitchFamily="34" charset="0"/>
              </a:rPr>
              <a:t>Quintuplet Cluster</a:t>
            </a:r>
          </a:p>
        </p:txBody>
      </p:sp>
      <p:sp>
        <p:nvSpPr>
          <p:cNvPr id="68614" name="Line 15"/>
          <p:cNvSpPr>
            <a:spLocks noChangeShapeType="1"/>
          </p:cNvSpPr>
          <p:nvPr/>
        </p:nvSpPr>
        <p:spPr bwMode="auto">
          <a:xfrm>
            <a:off x="1366782" y="3132422"/>
            <a:ext cx="0" cy="812800"/>
          </a:xfrm>
          <a:prstGeom prst="line">
            <a:avLst/>
          </a:prstGeom>
          <a:noFill/>
          <a:ln w="5715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5" name="Rectangle 16"/>
          <p:cNvSpPr>
            <a:spLocks noChangeArrowheads="1"/>
          </p:cNvSpPr>
          <p:nvPr/>
        </p:nvSpPr>
        <p:spPr bwMode="auto">
          <a:xfrm rot="-5400000">
            <a:off x="779112" y="3305868"/>
            <a:ext cx="681453" cy="41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2133">
                <a:solidFill>
                  <a:schemeClr val="tx1"/>
                </a:solidFill>
                <a:latin typeface="Arial" panose="020B0604020202020204" pitchFamily="34" charset="0"/>
              </a:rPr>
              <a:t>1 pc</a:t>
            </a:r>
          </a:p>
        </p:txBody>
      </p:sp>
      <p:sp>
        <p:nvSpPr>
          <p:cNvPr id="68616" name="Rectangle 17"/>
          <p:cNvSpPr>
            <a:spLocks noChangeArrowheads="1"/>
          </p:cNvSpPr>
          <p:nvPr/>
        </p:nvSpPr>
        <p:spPr bwMode="auto">
          <a:xfrm>
            <a:off x="1569983" y="4148422"/>
            <a:ext cx="1651000" cy="3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spcBef>
                <a:spcPct val="0"/>
              </a:spcBef>
              <a:buFontTx/>
              <a:buNone/>
            </a:pPr>
            <a:r>
              <a:rPr lang="en-US" altLang="en-US" sz="1600" dirty="0">
                <a:latin typeface="Arial" panose="020B0604020202020204" pitchFamily="34" charset="0"/>
              </a:rPr>
              <a:t>Pistol Star</a:t>
            </a:r>
          </a:p>
        </p:txBody>
      </p:sp>
      <p:sp>
        <p:nvSpPr>
          <p:cNvPr id="68617" name="Line 18"/>
          <p:cNvSpPr>
            <a:spLocks noChangeShapeType="1"/>
          </p:cNvSpPr>
          <p:nvPr/>
        </p:nvSpPr>
        <p:spPr bwMode="auto">
          <a:xfrm>
            <a:off x="2882316" y="4351622"/>
            <a:ext cx="270933" cy="135467"/>
          </a:xfrm>
          <a:prstGeom prst="line">
            <a:avLst/>
          </a:prstGeom>
          <a:noFill/>
          <a:ln w="952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8" name="Rectangle 20"/>
          <p:cNvSpPr>
            <a:spLocks noChangeArrowheads="1"/>
          </p:cNvSpPr>
          <p:nvPr/>
        </p:nvSpPr>
        <p:spPr bwMode="auto">
          <a:xfrm>
            <a:off x="7242649" y="4336101"/>
            <a:ext cx="1557867" cy="739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spcBef>
                <a:spcPct val="0"/>
              </a:spcBef>
              <a:buFontTx/>
              <a:buNone/>
            </a:pPr>
            <a:r>
              <a:rPr lang="en-US" altLang="en-US" sz="2133">
                <a:solidFill>
                  <a:schemeClr val="tx1"/>
                </a:solidFill>
                <a:latin typeface="Arial" panose="020B0604020202020204" pitchFamily="34" charset="0"/>
              </a:rPr>
              <a:t>Arches</a:t>
            </a:r>
          </a:p>
          <a:p>
            <a:pPr algn="ctr">
              <a:spcBef>
                <a:spcPct val="0"/>
              </a:spcBef>
              <a:buFontTx/>
              <a:buNone/>
            </a:pPr>
            <a:r>
              <a:rPr lang="en-US" altLang="en-US" sz="2133">
                <a:solidFill>
                  <a:schemeClr val="tx1"/>
                </a:solidFill>
                <a:latin typeface="Arial" panose="020B0604020202020204" pitchFamily="34" charset="0"/>
              </a:rPr>
              <a:t>Cluster</a:t>
            </a:r>
          </a:p>
        </p:txBody>
      </p:sp>
      <p:graphicFrame>
        <p:nvGraphicFramePr>
          <p:cNvPr id="68619" name="Object 22"/>
          <p:cNvGraphicFramePr>
            <a:graphicFrameLocks noChangeAspect="1"/>
          </p:cNvGraphicFramePr>
          <p:nvPr>
            <p:extLst>
              <p:ext uri="{D42A27DB-BD31-4B8C-83A1-F6EECF244321}">
                <p14:modId xmlns:p14="http://schemas.microsoft.com/office/powerpoint/2010/main" val="69753594"/>
              </p:ext>
            </p:extLst>
          </p:nvPr>
        </p:nvGraphicFramePr>
        <p:xfrm>
          <a:off x="7510760" y="3036467"/>
          <a:ext cx="1004711" cy="1014589"/>
        </p:xfrm>
        <a:graphic>
          <a:graphicData uri="http://schemas.openxmlformats.org/presentationml/2006/ole">
            <mc:AlternateContent xmlns:mc="http://schemas.openxmlformats.org/markup-compatibility/2006">
              <mc:Choice xmlns:v="urn:schemas-microsoft-com:vml" Requires="v">
                <p:oleObj spid="_x0000_s3226" name="Image" r:id="rId8" imgW="8984116" imgH="9073067" progId="Photoshop.Image.4">
                  <p:embed/>
                </p:oleObj>
              </mc:Choice>
              <mc:Fallback>
                <p:oleObj name="Image" r:id="rId8" imgW="8984116" imgH="9073067" progId="Photoshop.Image.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0078" r="10178"/>
                      <a:stretch>
                        <a:fillRect/>
                      </a:stretch>
                    </p:blipFill>
                    <p:spPr bwMode="auto">
                      <a:xfrm>
                        <a:off x="7510760" y="3036467"/>
                        <a:ext cx="1004711" cy="1014589"/>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20" name="Title 1"/>
          <p:cNvSpPr>
            <a:spLocks noGrp="1"/>
          </p:cNvSpPr>
          <p:nvPr>
            <p:ph type="title"/>
          </p:nvPr>
        </p:nvSpPr>
        <p:spPr/>
        <p:txBody>
          <a:bodyPr/>
          <a:lstStyle/>
          <a:p>
            <a:r>
              <a:rPr lang="en-US" altLang="en-US" smtClean="0">
                <a:solidFill>
                  <a:schemeClr val="tx1"/>
                </a:solidFill>
              </a:rPr>
              <a:t>Galactic Center Clusters</a:t>
            </a:r>
          </a:p>
        </p:txBody>
      </p:sp>
    </p:spTree>
    <p:extLst>
      <p:ext uri="{BB962C8B-B14F-4D97-AF65-F5344CB8AC3E}">
        <p14:creationId xmlns:p14="http://schemas.microsoft.com/office/powerpoint/2010/main" val="324645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web_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397000"/>
            <a:ext cx="8128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altLang="en-US" dirty="0">
                <a:solidFill>
                  <a:schemeClr val="tx1"/>
                </a:solidFill>
              </a:rPr>
              <a:t>Galactic Center </a:t>
            </a:r>
            <a:r>
              <a:rPr lang="en-US" altLang="en-US" dirty="0" smtClean="0">
                <a:solidFill>
                  <a:schemeClr val="tx1"/>
                </a:solidFill>
              </a:rPr>
              <a:t>Clusters</a:t>
            </a:r>
            <a:endParaRPr lang="en-US" dirty="0"/>
          </a:p>
        </p:txBody>
      </p:sp>
    </p:spTree>
    <p:extLst>
      <p:ext uri="{BB962C8B-B14F-4D97-AF65-F5344CB8AC3E}">
        <p14:creationId xmlns:p14="http://schemas.microsoft.com/office/powerpoint/2010/main" val="921683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2946" name="Picture 2" descr="9930y"/>
          <p:cNvPicPr>
            <a:picLocks noChangeAspect="1" noChangeArrowheads="1"/>
          </p:cNvPicPr>
          <p:nvPr/>
        </p:nvPicPr>
        <p:blipFill>
          <a:blip r:embed="rId3">
            <a:extLst>
              <a:ext uri="{28A0092B-C50C-407E-A947-70E740481C1C}">
                <a14:useLocalDpi xmlns:a14="http://schemas.microsoft.com/office/drawing/2010/main" val="0"/>
              </a:ext>
            </a:extLst>
          </a:blip>
          <a:srcRect l="55981" t="39983" r="15994" b="33319"/>
          <a:stretch>
            <a:fillRect/>
          </a:stretch>
        </p:blipFill>
        <p:spPr bwMode="auto">
          <a:xfrm>
            <a:off x="812800" y="1505656"/>
            <a:ext cx="5960533" cy="454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Grp="1" noChangeArrowheads="1"/>
          </p:cNvSpPr>
          <p:nvPr>
            <p:ph type="title"/>
          </p:nvPr>
        </p:nvSpPr>
        <p:spPr>
          <a:noFill/>
        </p:spPr>
        <p:txBody>
          <a:bodyPr/>
          <a:lstStyle/>
          <a:p>
            <a:r>
              <a:rPr lang="en-US" altLang="en-US" sz="3200"/>
              <a:t>Quintuplet-proper Members: DWCLs?</a:t>
            </a:r>
          </a:p>
        </p:txBody>
      </p:sp>
      <p:pic>
        <p:nvPicPr>
          <p:cNvPr id="826372" name="Picture 4" descr="wr10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0933" y="390313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73" name="Picture 5" descr="wr10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9600" y="3158067"/>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74" name="Picture 6" descr="wr10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067" y="28194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75" name="Picture 7" descr="wr10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422" y="3564467"/>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76" name="Picture 8" descr="wr10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548467"/>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9"/>
          <p:cNvSpPr>
            <a:spLocks noGrp="1" noChangeArrowheads="1"/>
          </p:cNvSpPr>
          <p:nvPr>
            <p:ph type="body" idx="1"/>
          </p:nvPr>
        </p:nvSpPr>
        <p:spPr>
          <a:xfrm>
            <a:off x="6908800" y="2887133"/>
            <a:ext cx="1490133" cy="1761067"/>
          </a:xfrm>
          <a:noFill/>
          <a:ln w="15875">
            <a:solidFill>
              <a:schemeClr val="tx2"/>
            </a:solidFill>
            <a:miter lim="800000"/>
            <a:headEnd/>
            <a:tailEnd/>
          </a:ln>
        </p:spPr>
        <p:txBody>
          <a:bodyPr anchor="ctr"/>
          <a:lstStyle/>
          <a:p>
            <a:pPr algn="r">
              <a:buFontTx/>
              <a:buNone/>
            </a:pPr>
            <a:r>
              <a:rPr lang="en-US" altLang="en-US" sz="2133"/>
              <a:t>L~10</a:t>
            </a:r>
            <a:r>
              <a:rPr lang="en-US" altLang="en-US" sz="2133" baseline="30000"/>
              <a:t>4.6</a:t>
            </a:r>
            <a:r>
              <a:rPr lang="en-US" altLang="en-US" sz="2133"/>
              <a:t> L</a:t>
            </a:r>
            <a:r>
              <a:rPr lang="en-US" altLang="en-US" sz="2133" baseline="-25000">
                <a:latin typeface="Wingdings 2" panose="05020102010507070707" pitchFamily="18" charset="2"/>
              </a:rPr>
              <a:t></a:t>
            </a:r>
            <a:r>
              <a:rPr lang="en-US" altLang="en-US" sz="2489"/>
              <a:t> </a:t>
            </a:r>
          </a:p>
          <a:p>
            <a:pPr algn="r">
              <a:buFontTx/>
              <a:buNone/>
            </a:pPr>
            <a:r>
              <a:rPr lang="en-US" altLang="en-US" sz="2133"/>
              <a:t>T~700 K</a:t>
            </a:r>
          </a:p>
          <a:p>
            <a:pPr algn="r">
              <a:buFontTx/>
              <a:buNone/>
            </a:pPr>
            <a:r>
              <a:rPr lang="en-US" altLang="en-US" sz="2133"/>
              <a:t>R~250 AU</a:t>
            </a:r>
          </a:p>
        </p:txBody>
      </p:sp>
      <p:sp>
        <p:nvSpPr>
          <p:cNvPr id="826378" name="Rectangle 10"/>
          <p:cNvSpPr>
            <a:spLocks noChangeArrowheads="1"/>
          </p:cNvSpPr>
          <p:nvPr/>
        </p:nvSpPr>
        <p:spPr bwMode="auto">
          <a:xfrm>
            <a:off x="1471717" y="6070600"/>
            <a:ext cx="5383461" cy="28931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422" dirty="0">
                <a:solidFill>
                  <a:schemeClr val="tx2"/>
                </a:solidFill>
                <a:latin typeface="Arial" panose="020B0604020202020204" pitchFamily="34" charset="0"/>
              </a:rPr>
              <a:t>WR Movie from </a:t>
            </a:r>
            <a:r>
              <a:rPr lang="en-US" altLang="en-US" sz="1422" dirty="0" err="1">
                <a:solidFill>
                  <a:schemeClr val="tx2"/>
                </a:solidFill>
                <a:latin typeface="Arial" panose="020B0604020202020204" pitchFamily="34" charset="0"/>
              </a:rPr>
              <a:t>Monnier</a:t>
            </a:r>
            <a:r>
              <a:rPr lang="en-US" altLang="en-US" sz="1422" dirty="0">
                <a:solidFill>
                  <a:schemeClr val="tx2"/>
                </a:solidFill>
                <a:latin typeface="Arial" panose="020B0604020202020204" pitchFamily="34" charset="0"/>
              </a:rPr>
              <a:t>, </a:t>
            </a:r>
            <a:r>
              <a:rPr lang="en-US" altLang="en-US" sz="1422" dirty="0" err="1">
                <a:solidFill>
                  <a:schemeClr val="tx2"/>
                </a:solidFill>
                <a:latin typeface="Arial" panose="020B0604020202020204" pitchFamily="34" charset="0"/>
              </a:rPr>
              <a:t>Tuthill</a:t>
            </a:r>
            <a:r>
              <a:rPr lang="en-US" altLang="en-US" sz="1422" dirty="0">
                <a:solidFill>
                  <a:schemeClr val="tx2"/>
                </a:solidFill>
                <a:latin typeface="Arial" panose="020B0604020202020204" pitchFamily="34" charset="0"/>
              </a:rPr>
              <a:t>, &amp; Danchi 2002, </a:t>
            </a:r>
            <a:r>
              <a:rPr lang="en-US" altLang="en-US" sz="1422" dirty="0" err="1">
                <a:solidFill>
                  <a:schemeClr val="tx2"/>
                </a:solidFill>
                <a:latin typeface="Arial" panose="020B0604020202020204" pitchFamily="34" charset="0"/>
              </a:rPr>
              <a:t>ApJ</a:t>
            </a:r>
            <a:r>
              <a:rPr lang="en-US" altLang="en-US" sz="1422" dirty="0">
                <a:solidFill>
                  <a:schemeClr val="tx2"/>
                </a:solidFill>
                <a:latin typeface="Arial" panose="020B0604020202020204" pitchFamily="34" charset="0"/>
              </a:rPr>
              <a:t>, 567, L137 </a:t>
            </a:r>
          </a:p>
        </p:txBody>
      </p:sp>
    </p:spTree>
    <p:extLst>
      <p:ext uri="{BB962C8B-B14F-4D97-AF65-F5344CB8AC3E}">
        <p14:creationId xmlns:p14="http://schemas.microsoft.com/office/powerpoint/2010/main" val="3916298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26372"/>
                                        </p:tgtEl>
                                        <p:attrNameLst>
                                          <p:attrName>style.visibility</p:attrName>
                                        </p:attrNameLst>
                                      </p:cBhvr>
                                      <p:to>
                                        <p:strVal val="visible"/>
                                      </p:to>
                                    </p:set>
                                    <p:anim calcmode="lin" valueType="num">
                                      <p:cBhvr>
                                        <p:cTn id="7" dur="500" fill="hold"/>
                                        <p:tgtEl>
                                          <p:spTgt spid="826372"/>
                                        </p:tgtEl>
                                        <p:attrNameLst>
                                          <p:attrName>ppt_w</p:attrName>
                                        </p:attrNameLst>
                                      </p:cBhvr>
                                      <p:tavLst>
                                        <p:tav tm="0">
                                          <p:val>
                                            <p:fltVal val="0"/>
                                          </p:val>
                                        </p:tav>
                                        <p:tav tm="100000">
                                          <p:val>
                                            <p:strVal val="#ppt_w"/>
                                          </p:val>
                                        </p:tav>
                                      </p:tavLst>
                                    </p:anim>
                                    <p:anim calcmode="lin" valueType="num">
                                      <p:cBhvr>
                                        <p:cTn id="8" dur="500" fill="hold"/>
                                        <p:tgtEl>
                                          <p:spTgt spid="82637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826373"/>
                                        </p:tgtEl>
                                        <p:attrNameLst>
                                          <p:attrName>style.visibility</p:attrName>
                                        </p:attrNameLst>
                                      </p:cBhvr>
                                      <p:to>
                                        <p:strVal val="visible"/>
                                      </p:to>
                                    </p:set>
                                    <p:anim calcmode="lin" valueType="num">
                                      <p:cBhvr>
                                        <p:cTn id="12" dur="500" fill="hold"/>
                                        <p:tgtEl>
                                          <p:spTgt spid="826373"/>
                                        </p:tgtEl>
                                        <p:attrNameLst>
                                          <p:attrName>ppt_w</p:attrName>
                                        </p:attrNameLst>
                                      </p:cBhvr>
                                      <p:tavLst>
                                        <p:tav tm="0">
                                          <p:val>
                                            <p:fltVal val="0"/>
                                          </p:val>
                                        </p:tav>
                                        <p:tav tm="100000">
                                          <p:val>
                                            <p:strVal val="#ppt_w"/>
                                          </p:val>
                                        </p:tav>
                                      </p:tavLst>
                                    </p:anim>
                                    <p:anim calcmode="lin" valueType="num">
                                      <p:cBhvr>
                                        <p:cTn id="13" dur="500" fill="hold"/>
                                        <p:tgtEl>
                                          <p:spTgt spid="8263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826374"/>
                                        </p:tgtEl>
                                        <p:attrNameLst>
                                          <p:attrName>style.visibility</p:attrName>
                                        </p:attrNameLst>
                                      </p:cBhvr>
                                      <p:to>
                                        <p:strVal val="visible"/>
                                      </p:to>
                                    </p:set>
                                    <p:anim calcmode="lin" valueType="num">
                                      <p:cBhvr>
                                        <p:cTn id="17" dur="500" fill="hold"/>
                                        <p:tgtEl>
                                          <p:spTgt spid="826374"/>
                                        </p:tgtEl>
                                        <p:attrNameLst>
                                          <p:attrName>ppt_w</p:attrName>
                                        </p:attrNameLst>
                                      </p:cBhvr>
                                      <p:tavLst>
                                        <p:tav tm="0">
                                          <p:val>
                                            <p:fltVal val="0"/>
                                          </p:val>
                                        </p:tav>
                                        <p:tav tm="100000">
                                          <p:val>
                                            <p:strVal val="#ppt_w"/>
                                          </p:val>
                                        </p:tav>
                                      </p:tavLst>
                                    </p:anim>
                                    <p:anim calcmode="lin" valueType="num">
                                      <p:cBhvr>
                                        <p:cTn id="18" dur="500" fill="hold"/>
                                        <p:tgtEl>
                                          <p:spTgt spid="82637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826375"/>
                                        </p:tgtEl>
                                        <p:attrNameLst>
                                          <p:attrName>style.visibility</p:attrName>
                                        </p:attrNameLst>
                                      </p:cBhvr>
                                      <p:to>
                                        <p:strVal val="visible"/>
                                      </p:to>
                                    </p:set>
                                    <p:anim calcmode="lin" valueType="num">
                                      <p:cBhvr>
                                        <p:cTn id="22" dur="500" fill="hold"/>
                                        <p:tgtEl>
                                          <p:spTgt spid="826375"/>
                                        </p:tgtEl>
                                        <p:attrNameLst>
                                          <p:attrName>ppt_w</p:attrName>
                                        </p:attrNameLst>
                                      </p:cBhvr>
                                      <p:tavLst>
                                        <p:tav tm="0">
                                          <p:val>
                                            <p:fltVal val="0"/>
                                          </p:val>
                                        </p:tav>
                                        <p:tav tm="100000">
                                          <p:val>
                                            <p:strVal val="#ppt_w"/>
                                          </p:val>
                                        </p:tav>
                                      </p:tavLst>
                                    </p:anim>
                                    <p:anim calcmode="lin" valueType="num">
                                      <p:cBhvr>
                                        <p:cTn id="23" dur="500" fill="hold"/>
                                        <p:tgtEl>
                                          <p:spTgt spid="82637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826376"/>
                                        </p:tgtEl>
                                        <p:attrNameLst>
                                          <p:attrName>style.visibility</p:attrName>
                                        </p:attrNameLst>
                                      </p:cBhvr>
                                      <p:to>
                                        <p:strVal val="visible"/>
                                      </p:to>
                                    </p:set>
                                    <p:anim calcmode="lin" valueType="num">
                                      <p:cBhvr>
                                        <p:cTn id="27" dur="500" fill="hold"/>
                                        <p:tgtEl>
                                          <p:spTgt spid="826376"/>
                                        </p:tgtEl>
                                        <p:attrNameLst>
                                          <p:attrName>ppt_w</p:attrName>
                                        </p:attrNameLst>
                                      </p:cBhvr>
                                      <p:tavLst>
                                        <p:tav tm="0">
                                          <p:val>
                                            <p:fltVal val="0"/>
                                          </p:val>
                                        </p:tav>
                                        <p:tav tm="100000">
                                          <p:val>
                                            <p:strVal val="#ppt_w"/>
                                          </p:val>
                                        </p:tav>
                                      </p:tavLst>
                                    </p:anim>
                                    <p:anim calcmode="lin" valueType="num">
                                      <p:cBhvr>
                                        <p:cTn id="28" dur="500" fill="hold"/>
                                        <p:tgtEl>
                                          <p:spTgt spid="8263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345" y="1793490"/>
            <a:ext cx="4279900" cy="429260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Rectangle 3"/>
          <p:cNvSpPr>
            <a:spLocks noChangeArrowheads="1"/>
          </p:cNvSpPr>
          <p:nvPr/>
        </p:nvSpPr>
        <p:spPr bwMode="auto">
          <a:xfrm>
            <a:off x="685800" y="516467"/>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endParaRPr lang="en-US" altLang="en-US" b="1" dirty="0"/>
          </a:p>
        </p:txBody>
      </p:sp>
      <p:sp>
        <p:nvSpPr>
          <p:cNvPr id="84997" name="Rectangle 5"/>
          <p:cNvSpPr>
            <a:spLocks noChangeArrowheads="1"/>
          </p:cNvSpPr>
          <p:nvPr/>
        </p:nvSpPr>
        <p:spPr bwMode="auto">
          <a:xfrm>
            <a:off x="5080242" y="6111490"/>
            <a:ext cx="1693092" cy="28931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422">
                <a:solidFill>
                  <a:schemeClr val="tx1"/>
                </a:solidFill>
              </a:rPr>
              <a:t>Tuthill et al. (2006)</a:t>
            </a:r>
          </a:p>
        </p:txBody>
      </p:sp>
      <p:sp>
        <p:nvSpPr>
          <p:cNvPr id="2" name="Title 1"/>
          <p:cNvSpPr>
            <a:spLocks noGrp="1"/>
          </p:cNvSpPr>
          <p:nvPr>
            <p:ph type="title"/>
          </p:nvPr>
        </p:nvSpPr>
        <p:spPr/>
        <p:txBody>
          <a:bodyPr>
            <a:noAutofit/>
          </a:bodyPr>
          <a:lstStyle/>
          <a:p>
            <a:r>
              <a:rPr lang="en-US" altLang="en-US" sz="3600" b="1" dirty="0"/>
              <a:t>Quintuplet-proper Members: DWCLs</a:t>
            </a:r>
            <a:r>
              <a:rPr lang="en-US" altLang="en-US" sz="3600" b="1" dirty="0" smtClean="0"/>
              <a:t>?</a:t>
            </a:r>
            <a:endParaRPr lang="en-US" sz="3600" dirty="0"/>
          </a:p>
        </p:txBody>
      </p:sp>
    </p:spTree>
    <p:extLst>
      <p:ext uri="{BB962C8B-B14F-4D97-AF65-F5344CB8AC3E}">
        <p14:creationId xmlns:p14="http://schemas.microsoft.com/office/powerpoint/2010/main" val="235643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3" name="Picture 7" descr="The Galactic Cen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456" y="1667934"/>
            <a:ext cx="40005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9"/>
          <p:cNvSpPr>
            <a:spLocks noChangeArrowheads="1"/>
          </p:cNvSpPr>
          <p:nvPr/>
        </p:nvSpPr>
        <p:spPr bwMode="auto">
          <a:xfrm>
            <a:off x="5008444" y="5733345"/>
            <a:ext cx="1620957"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latin typeface="Arial" panose="020B0604020202020204" pitchFamily="34" charset="0"/>
              </a:rPr>
              <a:t>Genzel, Eckart et al.</a:t>
            </a:r>
          </a:p>
        </p:txBody>
      </p:sp>
      <p:sp>
        <p:nvSpPr>
          <p:cNvPr id="2" name="Title 1"/>
          <p:cNvSpPr>
            <a:spLocks noGrp="1"/>
          </p:cNvSpPr>
          <p:nvPr>
            <p:ph type="title"/>
          </p:nvPr>
        </p:nvSpPr>
        <p:spPr/>
        <p:txBody>
          <a:bodyPr>
            <a:normAutofit/>
          </a:bodyPr>
          <a:lstStyle/>
          <a:p>
            <a:r>
              <a:rPr lang="es-ES" altLang="en-US" dirty="0" err="1">
                <a:solidFill>
                  <a:schemeClr val="tx1"/>
                </a:solidFill>
                <a:latin typeface="Arial" panose="020B0604020202020204" pitchFamily="34" charset="0"/>
              </a:rPr>
              <a:t>The</a:t>
            </a:r>
            <a:r>
              <a:rPr lang="es-ES" altLang="en-US" dirty="0">
                <a:solidFill>
                  <a:schemeClr val="tx1"/>
                </a:solidFill>
                <a:latin typeface="Arial" panose="020B0604020202020204" pitchFamily="34" charset="0"/>
              </a:rPr>
              <a:t> Central </a:t>
            </a:r>
            <a:r>
              <a:rPr lang="es-ES" altLang="en-US" dirty="0" err="1" smtClean="0">
                <a:solidFill>
                  <a:schemeClr val="tx1"/>
                </a:solidFill>
                <a:latin typeface="Arial" panose="020B0604020202020204" pitchFamily="34" charset="0"/>
              </a:rPr>
              <a:t>Cluster</a:t>
            </a:r>
            <a:endParaRPr lang="en-US" dirty="0"/>
          </a:p>
        </p:txBody>
      </p:sp>
    </p:spTree>
    <p:extLst>
      <p:ext uri="{BB962C8B-B14F-4D97-AF65-F5344CB8AC3E}">
        <p14:creationId xmlns:p14="http://schemas.microsoft.com/office/powerpoint/2010/main" val="603807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nSpc>
                <a:spcPct val="80000"/>
              </a:lnSpc>
            </a:pPr>
            <a:r>
              <a:rPr lang="en-US" altLang="en-US" sz="3200"/>
              <a:t>Star Formation Near the Black Hole?</a:t>
            </a:r>
          </a:p>
        </p:txBody>
      </p:sp>
      <p:sp>
        <p:nvSpPr>
          <p:cNvPr id="799747" name="Rectangle 3"/>
          <p:cNvSpPr>
            <a:spLocks noGrp="1" noChangeArrowheads="1"/>
          </p:cNvSpPr>
          <p:nvPr>
            <p:ph idx="1"/>
          </p:nvPr>
        </p:nvSpPr>
        <p:spPr/>
        <p:txBody>
          <a:bodyPr/>
          <a:lstStyle/>
          <a:p>
            <a:pPr>
              <a:lnSpc>
                <a:spcPct val="90000"/>
              </a:lnSpc>
            </a:pPr>
            <a:r>
              <a:rPr lang="en-US" altLang="en-US" sz="2489" dirty="0"/>
              <a:t>The stars appear younger than 20 </a:t>
            </a:r>
            <a:r>
              <a:rPr lang="en-US" altLang="en-US" sz="2489" dirty="0" err="1"/>
              <a:t>Myr</a:t>
            </a:r>
            <a:r>
              <a:rPr lang="en-US" altLang="en-US" sz="2489" dirty="0"/>
              <a:t>.</a:t>
            </a:r>
          </a:p>
          <a:p>
            <a:pPr>
              <a:lnSpc>
                <a:spcPct val="90000"/>
              </a:lnSpc>
            </a:pPr>
            <a:r>
              <a:rPr lang="en-US" altLang="en-US" sz="2489" dirty="0"/>
              <a:t>Merger rate probably too </a:t>
            </a:r>
            <a:r>
              <a:rPr lang="en-US" altLang="en-US" sz="2489" dirty="0" smtClean="0"/>
              <a:t>low.</a:t>
            </a:r>
            <a:endParaRPr lang="en-US" altLang="en-US" sz="2489" dirty="0"/>
          </a:p>
          <a:p>
            <a:pPr>
              <a:lnSpc>
                <a:spcPct val="90000"/>
              </a:lnSpc>
            </a:pPr>
            <a:r>
              <a:rPr lang="en-US" altLang="en-US" sz="2489" dirty="0"/>
              <a:t>Unlikely to have drifted inward via dynamical friction.</a:t>
            </a:r>
          </a:p>
          <a:p>
            <a:pPr>
              <a:lnSpc>
                <a:spcPct val="90000"/>
              </a:lnSpc>
            </a:pPr>
            <a:r>
              <a:rPr lang="en-US" altLang="en-US" sz="2489" dirty="0"/>
              <a:t>Tidal forces require &gt; 4(10)</a:t>
            </a:r>
            <a:r>
              <a:rPr lang="en-US" altLang="en-US" sz="2489" baseline="30000" dirty="0"/>
              <a:t>11</a:t>
            </a:r>
            <a:r>
              <a:rPr lang="en-US" altLang="en-US" sz="2489" dirty="0"/>
              <a:t> cm</a:t>
            </a:r>
            <a:r>
              <a:rPr lang="en-US" altLang="en-US" sz="2489" baseline="30000" dirty="0">
                <a:latin typeface="Symbol" panose="05050102010706020507" pitchFamily="18" charset="2"/>
              </a:rPr>
              <a:t>-</a:t>
            </a:r>
            <a:r>
              <a:rPr lang="en-US" altLang="en-US" sz="2489" baseline="30000" dirty="0"/>
              <a:t>3</a:t>
            </a:r>
            <a:r>
              <a:rPr lang="en-US" altLang="en-US" sz="2489" dirty="0"/>
              <a:t> for star formation.</a:t>
            </a:r>
          </a:p>
          <a:p>
            <a:pPr>
              <a:lnSpc>
                <a:spcPct val="90000"/>
              </a:lnSpc>
            </a:pPr>
            <a:r>
              <a:rPr lang="en-US" altLang="en-US" sz="2489" dirty="0"/>
              <a:t>Must find a way to compress 20 M</a:t>
            </a:r>
            <a:r>
              <a:rPr lang="en-US" altLang="en-US" sz="2489" baseline="-25000" dirty="0">
                <a:latin typeface="Wingdings 2" panose="05020102010507070707" pitchFamily="18" charset="2"/>
              </a:rPr>
              <a:t></a:t>
            </a:r>
            <a:r>
              <a:rPr lang="en-US" altLang="en-US" sz="2489" dirty="0"/>
              <a:t> clumps.</a:t>
            </a:r>
          </a:p>
        </p:txBody>
      </p:sp>
    </p:spTree>
    <p:extLst>
      <p:ext uri="{BB962C8B-B14F-4D97-AF65-F5344CB8AC3E}">
        <p14:creationId xmlns:p14="http://schemas.microsoft.com/office/powerpoint/2010/main" val="20240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9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9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9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99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99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719667" y="584200"/>
            <a:ext cx="7772400" cy="1016000"/>
          </a:xfrm>
          <a:noFill/>
        </p:spPr>
        <p:txBody>
          <a:bodyPr vert="horz" lIns="81844" tIns="40923" rIns="81844" bIns="40923" rtlCol="0" anchor="t">
            <a:normAutofit/>
          </a:bodyPr>
          <a:lstStyle/>
          <a:p>
            <a:pPr>
              <a:lnSpc>
                <a:spcPct val="80000"/>
              </a:lnSpc>
              <a:tabLst>
                <a:tab pos="7574939" algn="r"/>
              </a:tabLst>
            </a:pPr>
            <a:r>
              <a:rPr lang="en-US" altLang="en-US" sz="3200">
                <a:solidFill>
                  <a:schemeClr val="tx1"/>
                </a:solidFill>
              </a:rPr>
              <a:t>Massive Stars in GC</a:t>
            </a:r>
            <a:endParaRPr lang="en-US" altLang="en-US" sz="1600">
              <a:solidFill>
                <a:schemeClr val="tx1"/>
              </a:solidFill>
            </a:endParaRPr>
          </a:p>
        </p:txBody>
      </p:sp>
      <p:graphicFrame>
        <p:nvGraphicFramePr>
          <p:cNvPr id="93187" name="Object 3"/>
          <p:cNvGraphicFramePr>
            <a:graphicFrameLocks/>
          </p:cNvGraphicFramePr>
          <p:nvPr>
            <p:extLst>
              <p:ext uri="{D42A27DB-BD31-4B8C-83A1-F6EECF244321}">
                <p14:modId xmlns:p14="http://schemas.microsoft.com/office/powerpoint/2010/main" val="423935489"/>
              </p:ext>
            </p:extLst>
          </p:nvPr>
        </p:nvGraphicFramePr>
        <p:xfrm>
          <a:off x="685800" y="1828800"/>
          <a:ext cx="8482013" cy="3544888"/>
        </p:xfrm>
        <a:graphic>
          <a:graphicData uri="http://schemas.openxmlformats.org/presentationml/2006/ole">
            <mc:AlternateContent xmlns:mc="http://schemas.openxmlformats.org/markup-compatibility/2006">
              <mc:Choice xmlns:v="urn:schemas-microsoft-com:vml" Requires="v">
                <p:oleObj spid="_x0000_s7220" name="Worksheet" r:id="rId4" imgW="3244847" imgH="1358771" progId="Excel.Sheet.8">
                  <p:embed/>
                </p:oleObj>
              </mc:Choice>
              <mc:Fallback>
                <p:oleObj name="Worksheet" r:id="rId4" imgW="3244847" imgH="1358771" progId="Excel.Sheet.8">
                  <p:embed/>
                  <p:pic>
                    <p:nvPicPr>
                      <p:cNvPr id="0" name=""/>
                      <p:cNvPicPr>
                        <a:picLocks noChangeArrowheads="1"/>
                      </p:cNvPicPr>
                      <p:nvPr/>
                    </p:nvPicPr>
                    <p:blipFill>
                      <a:blip r:embed="rId5"/>
                      <a:srcRect/>
                      <a:stretch>
                        <a:fillRect/>
                      </a:stretch>
                    </p:blipFill>
                    <p:spPr bwMode="auto">
                      <a:xfrm>
                        <a:off x="685800" y="1828800"/>
                        <a:ext cx="8482013"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3188" name="Line 5"/>
          <p:cNvSpPr>
            <a:spLocks noChangeShapeType="1"/>
          </p:cNvSpPr>
          <p:nvPr/>
        </p:nvSpPr>
        <p:spPr bwMode="auto">
          <a:xfrm>
            <a:off x="778934" y="1329267"/>
            <a:ext cx="758613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Rectangle 6"/>
          <p:cNvSpPr>
            <a:spLocks noChangeArrowheads="1"/>
          </p:cNvSpPr>
          <p:nvPr/>
        </p:nvSpPr>
        <p:spPr bwMode="auto">
          <a:xfrm>
            <a:off x="657094" y="5493457"/>
            <a:ext cx="7039106" cy="387735"/>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buFontTx/>
              <a:buNone/>
            </a:pPr>
            <a:r>
              <a:rPr lang="en-US" altLang="en-US" sz="2133">
                <a:solidFill>
                  <a:schemeClr val="tx1"/>
                </a:solidFill>
                <a:latin typeface="Arial" panose="020B0604020202020204" pitchFamily="34" charset="0"/>
              </a:rPr>
              <a:t>Note that there are ~450 O-stars with 2.5 kpc of the Sun.</a:t>
            </a:r>
          </a:p>
        </p:txBody>
      </p:sp>
    </p:spTree>
    <p:extLst>
      <p:ext uri="{BB962C8B-B14F-4D97-AF65-F5344CB8AC3E}">
        <p14:creationId xmlns:p14="http://schemas.microsoft.com/office/powerpoint/2010/main" val="272498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9" name="galcen~1.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4667" y="381000"/>
            <a:ext cx="8974667" cy="611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086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633" fill="hold"/>
                                        <p:tgtEl>
                                          <p:spTgt spid="73625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repeatCount="indefinite" fill="hold" display="0">
                  <p:stCondLst>
                    <p:cond delay="indefinite"/>
                  </p:stCondLst>
                  <p:endCondLst>
                    <p:cond evt="onNext" delay="0">
                      <p:tgtEl>
                        <p:sldTgt/>
                      </p:tgtEl>
                    </p:cond>
                    <p:cond evt="onPrev" delay="0">
                      <p:tgtEl>
                        <p:sldTgt/>
                      </p:tgtEl>
                    </p:cond>
                  </p:endCondLst>
                </p:cTn>
                <p:tgtEl>
                  <p:spTgt spid="736259"/>
                </p:tgtEl>
              </p:cMediaNode>
            </p:video>
            <p:seq concurrent="1" nextAc="seek">
              <p:cTn id="8" restart="whenNotActive" fill="hold" evtFilter="cancelBubble" nodeType="interactiveSeq">
                <p:stCondLst>
                  <p:cond evt="onClick" delay="0">
                    <p:tgtEl>
                      <p:spTgt spid="73625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36259"/>
                                        </p:tgtEl>
                                      </p:cBhvr>
                                    </p:cmd>
                                  </p:childTnLst>
                                </p:cTn>
                              </p:par>
                            </p:childTnLst>
                          </p:cTn>
                        </p:par>
                      </p:childTnLst>
                    </p:cTn>
                  </p:par>
                </p:childTnLst>
              </p:cTn>
              <p:nextCondLst>
                <p:cond evt="onClick" delay="0">
                  <p:tgtEl>
                    <p:spTgt spid="73625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noFill/>
        </p:spPr>
        <p:txBody>
          <a:bodyPr vert="horz" lIns="81844" tIns="40923" rIns="81844" bIns="40923" rtlCol="0" anchor="t">
            <a:normAutofit/>
          </a:bodyPr>
          <a:lstStyle/>
          <a:p>
            <a:pPr>
              <a:lnSpc>
                <a:spcPct val="80000"/>
              </a:lnSpc>
              <a:tabLst>
                <a:tab pos="7574939" algn="r"/>
              </a:tabLst>
            </a:pPr>
            <a:r>
              <a:rPr lang="en-US" altLang="en-US" sz="3200">
                <a:solidFill>
                  <a:schemeClr val="tx1"/>
                </a:solidFill>
              </a:rPr>
              <a:t>Massive Cluster Properties</a:t>
            </a:r>
            <a:endParaRPr lang="en-US" altLang="en-US" sz="1600">
              <a:solidFill>
                <a:schemeClr val="tx1"/>
              </a:solidFill>
            </a:endParaRPr>
          </a:p>
        </p:txBody>
      </p:sp>
      <p:graphicFrame>
        <p:nvGraphicFramePr>
          <p:cNvPr id="95236" name="Object 3"/>
          <p:cNvGraphicFramePr>
            <a:graphicFrameLocks/>
          </p:cNvGraphicFramePr>
          <p:nvPr>
            <p:extLst>
              <p:ext uri="{D42A27DB-BD31-4B8C-83A1-F6EECF244321}">
                <p14:modId xmlns:p14="http://schemas.microsoft.com/office/powerpoint/2010/main" val="1044373677"/>
              </p:ext>
            </p:extLst>
          </p:nvPr>
        </p:nvGraphicFramePr>
        <p:xfrm>
          <a:off x="939800" y="2074863"/>
          <a:ext cx="7527925" cy="3830637"/>
        </p:xfrm>
        <a:graphic>
          <a:graphicData uri="http://schemas.openxmlformats.org/presentationml/2006/ole">
            <mc:AlternateContent xmlns:mc="http://schemas.openxmlformats.org/markup-compatibility/2006">
              <mc:Choice xmlns:v="urn:schemas-microsoft-com:vml" Requires="v">
                <p:oleObj spid="_x0000_s8244" name="Worksheet" r:id="rId4" imgW="4785325" imgH="2400159" progId="Excel.Sheet.8">
                  <p:embed/>
                </p:oleObj>
              </mc:Choice>
              <mc:Fallback>
                <p:oleObj name="Worksheet" r:id="rId4" imgW="4785325" imgH="2400159" progId="Excel.Sheet.8">
                  <p:embed/>
                  <p:pic>
                    <p:nvPicPr>
                      <p:cNvPr id="0" name=""/>
                      <p:cNvPicPr>
                        <a:picLocks noChangeArrowheads="1"/>
                      </p:cNvPicPr>
                      <p:nvPr/>
                    </p:nvPicPr>
                    <p:blipFill>
                      <a:blip r:embed="rId5"/>
                      <a:srcRect/>
                      <a:stretch>
                        <a:fillRect/>
                      </a:stretch>
                    </p:blipFill>
                    <p:spPr bwMode="auto">
                      <a:xfrm>
                        <a:off x="939800" y="2074863"/>
                        <a:ext cx="7527925" cy="383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0312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2" name="Picture 16" descr="Quintuplet NICMOS"/>
          <p:cNvPicPr>
            <a:picLocks noChangeAspect="1" noChangeArrowheads="1"/>
          </p:cNvPicPr>
          <p:nvPr/>
        </p:nvPicPr>
        <p:blipFill>
          <a:blip r:embed="rId4" cstate="print">
            <a:extLst>
              <a:ext uri="{28A0092B-C50C-407E-A947-70E740481C1C}">
                <a14:useLocalDpi xmlns:a14="http://schemas.microsoft.com/office/drawing/2010/main" val="0"/>
              </a:ext>
            </a:extLst>
          </a:blip>
          <a:srcRect l="13521" t="40564" r="13521" b="3380"/>
          <a:stretch>
            <a:fillRect/>
          </a:stretch>
        </p:blipFill>
        <p:spPr bwMode="auto">
          <a:xfrm>
            <a:off x="778973" y="3413478"/>
            <a:ext cx="3986389" cy="272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4"/>
          <p:cNvSpPr>
            <a:spLocks noChangeArrowheads="1"/>
          </p:cNvSpPr>
          <p:nvPr/>
        </p:nvSpPr>
        <p:spPr bwMode="auto">
          <a:xfrm>
            <a:off x="5048996" y="4581878"/>
            <a:ext cx="1295400"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GC</a:t>
            </a:r>
          </a:p>
        </p:txBody>
      </p:sp>
      <p:sp>
        <p:nvSpPr>
          <p:cNvPr id="97284" name="Rectangle 6"/>
          <p:cNvSpPr>
            <a:spLocks noChangeArrowheads="1"/>
          </p:cNvSpPr>
          <p:nvPr/>
        </p:nvSpPr>
        <p:spPr bwMode="auto">
          <a:xfrm>
            <a:off x="3134118" y="5844822"/>
            <a:ext cx="1447800"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latin typeface="Arial" panose="020B0604020202020204" pitchFamily="34" charset="0"/>
              </a:rPr>
              <a:t>Quintuplet</a:t>
            </a:r>
          </a:p>
        </p:txBody>
      </p:sp>
      <p:sp>
        <p:nvSpPr>
          <p:cNvPr id="97285" name="Line 7"/>
          <p:cNvSpPr>
            <a:spLocks noChangeShapeType="1"/>
          </p:cNvSpPr>
          <p:nvPr/>
        </p:nvSpPr>
        <p:spPr bwMode="auto">
          <a:xfrm>
            <a:off x="968062" y="4976989"/>
            <a:ext cx="0" cy="948267"/>
          </a:xfrm>
          <a:prstGeom prst="line">
            <a:avLst/>
          </a:prstGeom>
          <a:noFill/>
          <a:ln w="5715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6" name="Rectangle 8"/>
          <p:cNvSpPr>
            <a:spLocks noChangeArrowheads="1"/>
          </p:cNvSpPr>
          <p:nvPr/>
        </p:nvSpPr>
        <p:spPr bwMode="auto">
          <a:xfrm rot="-5400000">
            <a:off x="399586" y="5278223"/>
            <a:ext cx="596495" cy="3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778">
                <a:solidFill>
                  <a:schemeClr val="tx1"/>
                </a:solidFill>
                <a:latin typeface="Arial" panose="020B0604020202020204" pitchFamily="34" charset="0"/>
              </a:rPr>
              <a:t>1 pc</a:t>
            </a:r>
          </a:p>
        </p:txBody>
      </p:sp>
      <p:sp>
        <p:nvSpPr>
          <p:cNvPr id="97287" name="Rectangle 9"/>
          <p:cNvSpPr>
            <a:spLocks noChangeArrowheads="1"/>
          </p:cNvSpPr>
          <p:nvPr/>
        </p:nvSpPr>
        <p:spPr bwMode="auto">
          <a:xfrm>
            <a:off x="1581896" y="4773789"/>
            <a:ext cx="1651000" cy="27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422">
                <a:solidFill>
                  <a:srgbClr val="FFFF00"/>
                </a:solidFill>
                <a:latin typeface="Arial" panose="020B0604020202020204" pitchFamily="34" charset="0"/>
              </a:rPr>
              <a:t>Pistol Star</a:t>
            </a:r>
          </a:p>
        </p:txBody>
      </p:sp>
      <p:sp>
        <p:nvSpPr>
          <p:cNvPr id="97288" name="Line 10"/>
          <p:cNvSpPr>
            <a:spLocks noChangeShapeType="1"/>
          </p:cNvSpPr>
          <p:nvPr/>
        </p:nvSpPr>
        <p:spPr bwMode="auto">
          <a:xfrm>
            <a:off x="2490652" y="4996745"/>
            <a:ext cx="228600" cy="237067"/>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9" name="Rectangle 11"/>
          <p:cNvSpPr>
            <a:spLocks noChangeArrowheads="1"/>
          </p:cNvSpPr>
          <p:nvPr/>
        </p:nvSpPr>
        <p:spPr bwMode="auto">
          <a:xfrm>
            <a:off x="4919173" y="6002867"/>
            <a:ext cx="1557867"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Arches</a:t>
            </a:r>
          </a:p>
        </p:txBody>
      </p:sp>
      <p:graphicFrame>
        <p:nvGraphicFramePr>
          <p:cNvPr id="97290" name="Object 12"/>
          <p:cNvGraphicFramePr>
            <a:graphicFrameLocks noChangeAspect="1"/>
          </p:cNvGraphicFramePr>
          <p:nvPr>
            <p:extLst>
              <p:ext uri="{D42A27DB-BD31-4B8C-83A1-F6EECF244321}">
                <p14:modId xmlns:p14="http://schemas.microsoft.com/office/powerpoint/2010/main" val="993713453"/>
              </p:ext>
            </p:extLst>
          </p:nvPr>
        </p:nvGraphicFramePr>
        <p:xfrm>
          <a:off x="5033474" y="4835878"/>
          <a:ext cx="1326444" cy="1183922"/>
        </p:xfrm>
        <a:graphic>
          <a:graphicData uri="http://schemas.openxmlformats.org/presentationml/2006/ole">
            <mc:AlternateContent xmlns:mc="http://schemas.openxmlformats.org/markup-compatibility/2006">
              <mc:Choice xmlns:v="urn:schemas-microsoft-com:vml" Requires="v">
                <p:oleObj spid="_x0000_s9268" name="Image" r:id="rId5" imgW="8984116" imgH="9073067" progId="Photoshop.Image.4">
                  <p:embed/>
                </p:oleObj>
              </mc:Choice>
              <mc:Fallback>
                <p:oleObj name="Image" r:id="rId5" imgW="8984116" imgH="9073067"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10078" r="10178"/>
                      <a:stretch>
                        <a:fillRect/>
                      </a:stretch>
                    </p:blipFill>
                    <p:spPr bwMode="auto">
                      <a:xfrm>
                        <a:off x="5033474" y="4835878"/>
                        <a:ext cx="1326444" cy="118392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91" name="Rectangle 13"/>
          <p:cNvSpPr>
            <a:spLocks noGrp="1" noChangeArrowheads="1"/>
          </p:cNvSpPr>
          <p:nvPr>
            <p:ph type="title"/>
          </p:nvPr>
        </p:nvSpPr>
        <p:spPr/>
        <p:txBody>
          <a:bodyPr>
            <a:normAutofit fontScale="90000"/>
          </a:bodyPr>
          <a:lstStyle/>
          <a:p>
            <a:r>
              <a:rPr lang="en-US" altLang="en-US" smtClean="0">
                <a:solidFill>
                  <a:schemeClr val="tx1"/>
                </a:solidFill>
              </a:rPr>
              <a:t>Massive Galactic Young Clusters</a:t>
            </a:r>
          </a:p>
        </p:txBody>
      </p:sp>
      <p:pic>
        <p:nvPicPr>
          <p:cNvPr id="9729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l="17735" t="7896" r="19002" b="15793"/>
          <a:stretch>
            <a:fillRect/>
          </a:stretch>
        </p:blipFill>
        <p:spPr bwMode="auto">
          <a:xfrm>
            <a:off x="5005251" y="3407834"/>
            <a:ext cx="1384300" cy="119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3" name="Picture 19" descr="Cl 1806-20"/>
          <p:cNvPicPr>
            <a:picLocks noChangeAspect="1" noChangeArrowheads="1"/>
          </p:cNvPicPr>
          <p:nvPr/>
        </p:nvPicPr>
        <p:blipFill>
          <a:blip r:embed="rId8" cstate="print">
            <a:extLst>
              <a:ext uri="{28A0092B-C50C-407E-A947-70E740481C1C}">
                <a14:useLocalDpi xmlns:a14="http://schemas.microsoft.com/office/drawing/2010/main" val="0"/>
              </a:ext>
            </a:extLst>
          </a:blip>
          <a:srcRect b="9717"/>
          <a:stretch>
            <a:fillRect/>
          </a:stretch>
        </p:blipFill>
        <p:spPr bwMode="auto">
          <a:xfrm>
            <a:off x="740834" y="1485901"/>
            <a:ext cx="2590800" cy="158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4" name="Rectangle 20"/>
          <p:cNvSpPr>
            <a:spLocks noChangeArrowheads="1"/>
          </p:cNvSpPr>
          <p:nvPr/>
        </p:nvSpPr>
        <p:spPr bwMode="auto">
          <a:xfrm>
            <a:off x="1246011" y="3043767"/>
            <a:ext cx="1557867"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Cl 1806-20</a:t>
            </a:r>
          </a:p>
        </p:txBody>
      </p:sp>
      <p:pic>
        <p:nvPicPr>
          <p:cNvPr id="97295" name="Picture 22" descr="nebula_ngc_3603_hubble_300_344"/>
          <p:cNvPicPr>
            <a:picLocks noChangeAspect="1" noChangeArrowheads="1"/>
          </p:cNvPicPr>
          <p:nvPr/>
        </p:nvPicPr>
        <p:blipFill>
          <a:blip r:embed="rId9">
            <a:extLst>
              <a:ext uri="{28A0092B-C50C-407E-A947-70E740481C1C}">
                <a14:useLocalDpi xmlns:a14="http://schemas.microsoft.com/office/drawing/2010/main" val="0"/>
              </a:ext>
            </a:extLst>
          </a:blip>
          <a:srcRect l="25600" t="25868" r="35201" b="31616"/>
          <a:stretch>
            <a:fillRect/>
          </a:stretch>
        </p:blipFill>
        <p:spPr bwMode="auto">
          <a:xfrm>
            <a:off x="3526367" y="1864078"/>
            <a:ext cx="1119011" cy="120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6" name="Rectangle 23"/>
          <p:cNvSpPr>
            <a:spLocks noChangeArrowheads="1"/>
          </p:cNvSpPr>
          <p:nvPr/>
        </p:nvSpPr>
        <p:spPr bwMode="auto">
          <a:xfrm>
            <a:off x="3381022" y="3043767"/>
            <a:ext cx="1371600"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NGC3603</a:t>
            </a:r>
          </a:p>
        </p:txBody>
      </p:sp>
      <p:pic>
        <p:nvPicPr>
          <p:cNvPr id="97297" name="Picture 25" descr="Westerlund 2"/>
          <p:cNvPicPr>
            <a:picLocks noChangeAspect="1" noChangeArrowheads="1"/>
          </p:cNvPicPr>
          <p:nvPr/>
        </p:nvPicPr>
        <p:blipFill>
          <a:blip r:embed="rId10">
            <a:extLst>
              <a:ext uri="{28A0092B-C50C-407E-A947-70E740481C1C}">
                <a14:useLocalDpi xmlns:a14="http://schemas.microsoft.com/office/drawing/2010/main" val="0"/>
              </a:ext>
            </a:extLst>
          </a:blip>
          <a:srcRect l="55266" t="40088" r="32750" b="46417"/>
          <a:stretch>
            <a:fillRect/>
          </a:stretch>
        </p:blipFill>
        <p:spPr bwMode="auto">
          <a:xfrm>
            <a:off x="4995333" y="1581856"/>
            <a:ext cx="1519767" cy="147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8" name="Rectangle 26"/>
          <p:cNvSpPr>
            <a:spLocks noChangeArrowheads="1"/>
          </p:cNvSpPr>
          <p:nvPr/>
        </p:nvSpPr>
        <p:spPr bwMode="auto">
          <a:xfrm>
            <a:off x="4841523" y="3043767"/>
            <a:ext cx="1940277"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Westerlund 2</a:t>
            </a:r>
          </a:p>
        </p:txBody>
      </p:sp>
      <p:pic>
        <p:nvPicPr>
          <p:cNvPr id="97299" name="Picture 28" descr="Tr14small"/>
          <p:cNvPicPr>
            <a:picLocks noChangeAspect="1" noChangeArrowheads="1"/>
          </p:cNvPicPr>
          <p:nvPr/>
        </p:nvPicPr>
        <p:blipFill>
          <a:blip r:embed="rId11">
            <a:extLst>
              <a:ext uri="{28A0092B-C50C-407E-A947-70E740481C1C}">
                <a14:useLocalDpi xmlns:a14="http://schemas.microsoft.com/office/drawing/2010/main" val="0"/>
              </a:ext>
            </a:extLst>
          </a:blip>
          <a:srcRect l="8054" t="7921" r="48322" b="47525"/>
          <a:stretch>
            <a:fillRect/>
          </a:stretch>
        </p:blipFill>
        <p:spPr bwMode="auto">
          <a:xfrm>
            <a:off x="6973711" y="1610079"/>
            <a:ext cx="1579034" cy="145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0" name="Rectangle 29"/>
          <p:cNvSpPr>
            <a:spLocks noChangeArrowheads="1"/>
          </p:cNvSpPr>
          <p:nvPr/>
        </p:nvSpPr>
        <p:spPr bwMode="auto">
          <a:xfrm>
            <a:off x="7010400" y="3043767"/>
            <a:ext cx="1371600"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Trumpler 14</a:t>
            </a:r>
          </a:p>
        </p:txBody>
      </p:sp>
      <p:pic>
        <p:nvPicPr>
          <p:cNvPr id="97301" name="Picture 31" descr="wd1_ir"/>
          <p:cNvPicPr>
            <a:picLocks noChangeAspect="1" noChangeArrowheads="1"/>
          </p:cNvPicPr>
          <p:nvPr/>
        </p:nvPicPr>
        <p:blipFill>
          <a:blip r:embed="rId12">
            <a:extLst>
              <a:ext uri="{28A0092B-C50C-407E-A947-70E740481C1C}">
                <a14:useLocalDpi xmlns:a14="http://schemas.microsoft.com/office/drawing/2010/main" val="0"/>
              </a:ext>
            </a:extLst>
          </a:blip>
          <a:srcRect l="40140" t="38885" r="41394" b="37631"/>
          <a:stretch>
            <a:fillRect/>
          </a:stretch>
        </p:blipFill>
        <p:spPr bwMode="auto">
          <a:xfrm>
            <a:off x="6595533" y="3361267"/>
            <a:ext cx="2396067" cy="270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2" name="Rectangle 32"/>
          <p:cNvSpPr>
            <a:spLocks noChangeArrowheads="1"/>
          </p:cNvSpPr>
          <p:nvPr/>
        </p:nvSpPr>
        <p:spPr bwMode="auto">
          <a:xfrm>
            <a:off x="7220696" y="6024034"/>
            <a:ext cx="1371600" cy="25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244">
                <a:solidFill>
                  <a:schemeClr val="tx1"/>
                </a:solidFill>
                <a:latin typeface="Arial" panose="020B0604020202020204" pitchFamily="34" charset="0"/>
              </a:rPr>
              <a:t>Westerlund 1</a:t>
            </a:r>
          </a:p>
        </p:txBody>
      </p:sp>
    </p:spTree>
    <p:extLst>
      <p:ext uri="{BB962C8B-B14F-4D97-AF65-F5344CB8AC3E}">
        <p14:creationId xmlns:p14="http://schemas.microsoft.com/office/powerpoint/2010/main" val="2270560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 formation history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56032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t="54814" r="35478"/>
          <a:stretch>
            <a:fillRect/>
          </a:stretch>
        </p:blipFill>
        <p:spPr bwMode="auto">
          <a:xfrm>
            <a:off x="1545167" y="1464733"/>
            <a:ext cx="605366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Title 3"/>
          <p:cNvSpPr>
            <a:spLocks noGrp="1"/>
          </p:cNvSpPr>
          <p:nvPr>
            <p:ph type="title"/>
          </p:nvPr>
        </p:nvSpPr>
        <p:spPr/>
        <p:txBody>
          <a:bodyPr/>
          <a:lstStyle/>
          <a:p>
            <a:r>
              <a:rPr lang="en-US" altLang="en-US" smtClean="0"/>
              <a:t>Star formation survey</a:t>
            </a:r>
          </a:p>
        </p:txBody>
      </p:sp>
    </p:spTree>
    <p:extLst>
      <p:ext uri="{BB962C8B-B14F-4D97-AF65-F5344CB8AC3E}">
        <p14:creationId xmlns:p14="http://schemas.microsoft.com/office/powerpoint/2010/main" val="1447472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2">
            <a:extLst>
              <a:ext uri="{28A0092B-C50C-407E-A947-70E740481C1C}">
                <a14:useLocalDpi xmlns:a14="http://schemas.microsoft.com/office/drawing/2010/main" val="0"/>
              </a:ext>
            </a:extLst>
          </a:blip>
          <a:srcRect t="54814" r="17740"/>
          <a:stretch>
            <a:fillRect/>
          </a:stretch>
        </p:blipFill>
        <p:spPr bwMode="auto">
          <a:xfrm>
            <a:off x="712612" y="1464733"/>
            <a:ext cx="771877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1" name="Title 1"/>
          <p:cNvSpPr>
            <a:spLocks noGrp="1"/>
          </p:cNvSpPr>
          <p:nvPr>
            <p:ph type="title"/>
          </p:nvPr>
        </p:nvSpPr>
        <p:spPr/>
        <p:txBody>
          <a:bodyPr/>
          <a:lstStyle/>
          <a:p>
            <a:r>
              <a:rPr lang="en-US" altLang="en-US" smtClean="0"/>
              <a:t>Individual CMD</a:t>
            </a:r>
          </a:p>
        </p:txBody>
      </p:sp>
    </p:spTree>
    <p:extLst>
      <p:ext uri="{BB962C8B-B14F-4D97-AF65-F5344CB8AC3E}">
        <p14:creationId xmlns:p14="http://schemas.microsoft.com/office/powerpoint/2010/main" val="45236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9"/>
          <p:cNvPicPr>
            <a:picLocks noChangeAspect="1" noChangeArrowheads="1"/>
          </p:cNvPicPr>
          <p:nvPr/>
        </p:nvPicPr>
        <p:blipFill>
          <a:blip r:embed="rId2">
            <a:extLst>
              <a:ext uri="{28A0092B-C50C-407E-A947-70E740481C1C}">
                <a14:useLocalDpi xmlns:a14="http://schemas.microsoft.com/office/drawing/2010/main" val="0"/>
              </a:ext>
            </a:extLst>
          </a:blip>
          <a:srcRect t="54814" r="17740"/>
          <a:stretch>
            <a:fillRect/>
          </a:stretch>
        </p:blipFill>
        <p:spPr bwMode="auto">
          <a:xfrm>
            <a:off x="712612" y="1397000"/>
            <a:ext cx="771877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Title 1"/>
          <p:cNvSpPr>
            <a:spLocks noGrp="1"/>
          </p:cNvSpPr>
          <p:nvPr>
            <p:ph type="title"/>
          </p:nvPr>
        </p:nvSpPr>
        <p:spPr/>
        <p:txBody>
          <a:bodyPr/>
          <a:lstStyle/>
          <a:p>
            <a:r>
              <a:rPr lang="en-US" altLang="en-US" smtClean="0"/>
              <a:t>Star formation models</a:t>
            </a:r>
          </a:p>
        </p:txBody>
      </p:sp>
    </p:spTree>
    <p:extLst>
      <p:ext uri="{BB962C8B-B14F-4D97-AF65-F5344CB8AC3E}">
        <p14:creationId xmlns:p14="http://schemas.microsoft.com/office/powerpoint/2010/main" val="1866497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Upper mass </a:t>
            </a:r>
            <a:r>
              <a:rPr lang="en-US" dirty="0" smtClean="0"/>
              <a:t>cutoff in the galactic center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7901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4690" name="Rectangle 3"/>
          <p:cNvSpPr>
            <a:spLocks noGrp="1" noChangeArrowheads="1"/>
          </p:cNvSpPr>
          <p:nvPr>
            <p:ph type="title"/>
          </p:nvPr>
        </p:nvSpPr>
        <p:spPr/>
        <p:txBody>
          <a:bodyPr>
            <a:normAutofit/>
          </a:bodyPr>
          <a:lstStyle/>
          <a:p>
            <a:r>
              <a:rPr lang="en-US" altLang="en-US" sz="3600" dirty="0" smtClean="0"/>
              <a:t>Understanding SF through the IMF</a:t>
            </a:r>
          </a:p>
        </p:txBody>
      </p:sp>
      <p:sp>
        <p:nvSpPr>
          <p:cNvPr id="758786" name="Rectangle 2"/>
          <p:cNvSpPr>
            <a:spLocks noGrp="1" noChangeArrowheads="1"/>
          </p:cNvSpPr>
          <p:nvPr>
            <p:ph idx="1"/>
          </p:nvPr>
        </p:nvSpPr>
        <p:spPr/>
        <p:txBody>
          <a:bodyPr/>
          <a:lstStyle/>
          <a:p>
            <a:r>
              <a:rPr lang="en-US" altLang="en-US" smtClean="0"/>
              <a:t>The IMF is a probe of the star formation process.</a:t>
            </a:r>
          </a:p>
          <a:p>
            <a:r>
              <a:rPr lang="en-US" altLang="en-US" smtClean="0"/>
              <a:t>There are at least three diagnostics in the IMF:</a:t>
            </a:r>
          </a:p>
          <a:p>
            <a:pPr lvl="1"/>
            <a:r>
              <a:rPr lang="en-US" altLang="en-US" smtClean="0"/>
              <a:t>The slope</a:t>
            </a:r>
          </a:p>
          <a:p>
            <a:pPr lvl="1"/>
            <a:r>
              <a:rPr lang="en-US" altLang="en-US" smtClean="0"/>
              <a:t>The upper mass cutoff</a:t>
            </a:r>
          </a:p>
          <a:p>
            <a:pPr lvl="1"/>
            <a:r>
              <a:rPr lang="en-US" altLang="en-US" smtClean="0"/>
              <a:t>The lower mass rollover</a:t>
            </a:r>
          </a:p>
        </p:txBody>
      </p:sp>
    </p:spTree>
    <p:extLst>
      <p:ext uri="{BB962C8B-B14F-4D97-AF65-F5344CB8AC3E}">
        <p14:creationId xmlns:p14="http://schemas.microsoft.com/office/powerpoint/2010/main" val="318138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87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87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87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87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87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6"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6738" name="Rectangle 3"/>
          <p:cNvSpPr>
            <a:spLocks noGrp="1" noChangeArrowheads="1"/>
          </p:cNvSpPr>
          <p:nvPr>
            <p:ph type="title"/>
          </p:nvPr>
        </p:nvSpPr>
        <p:spPr/>
        <p:txBody>
          <a:bodyPr/>
          <a:lstStyle/>
          <a:p>
            <a:r>
              <a:rPr lang="en-US" altLang="en-US" smtClean="0"/>
              <a:t>The “Standard” IMF</a:t>
            </a:r>
          </a:p>
        </p:txBody>
      </p:sp>
      <p:pic>
        <p:nvPicPr>
          <p:cNvPr id="116739" name="Picture 5" descr="0000165"/>
          <p:cNvPicPr>
            <a:picLocks noChangeAspect="1" noChangeArrowheads="1"/>
          </p:cNvPicPr>
          <p:nvPr/>
        </p:nvPicPr>
        <p:blipFill>
          <a:blip r:embed="rId3">
            <a:extLst>
              <a:ext uri="{28A0092B-C50C-407E-A947-70E740481C1C}">
                <a14:useLocalDpi xmlns:a14="http://schemas.microsoft.com/office/drawing/2010/main" val="0"/>
              </a:ext>
            </a:extLst>
          </a:blip>
          <a:srcRect l="6667" t="31158" r="6667" b="33684"/>
          <a:stretch>
            <a:fillRect/>
          </a:stretch>
        </p:blipFill>
        <p:spPr bwMode="auto">
          <a:xfrm>
            <a:off x="1219200" y="2283178"/>
            <a:ext cx="3928533" cy="252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Kroupa Science Review_07"/>
          <p:cNvPicPr>
            <a:picLocks noChangeAspect="1" noChangeArrowheads="1"/>
          </p:cNvPicPr>
          <p:nvPr/>
        </p:nvPicPr>
        <p:blipFill>
          <a:blip r:embed="rId4" cstate="print">
            <a:extLst>
              <a:ext uri="{28A0092B-C50C-407E-A947-70E740481C1C}">
                <a14:useLocalDpi xmlns:a14="http://schemas.microsoft.com/office/drawing/2010/main" val="0"/>
              </a:ext>
            </a:extLst>
          </a:blip>
          <a:srcRect l="35294" t="41830" r="25294" b="29100"/>
          <a:stretch>
            <a:fillRect/>
          </a:stretch>
        </p:blipFill>
        <p:spPr bwMode="auto">
          <a:xfrm>
            <a:off x="5215467" y="2277533"/>
            <a:ext cx="2651478" cy="253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7"/>
          <p:cNvSpPr>
            <a:spLocks noChangeArrowheads="1"/>
          </p:cNvSpPr>
          <p:nvPr/>
        </p:nvSpPr>
        <p:spPr bwMode="auto">
          <a:xfrm>
            <a:off x="4034693" y="4809067"/>
            <a:ext cx="1173719"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latin typeface="Arial" panose="020B0604020202020204" pitchFamily="34" charset="0"/>
              </a:rPr>
              <a:t>Salpeter 1955</a:t>
            </a:r>
          </a:p>
        </p:txBody>
      </p:sp>
      <p:sp>
        <p:nvSpPr>
          <p:cNvPr id="116742" name="Rectangle 8"/>
          <p:cNvSpPr>
            <a:spLocks noChangeArrowheads="1"/>
          </p:cNvSpPr>
          <p:nvPr/>
        </p:nvSpPr>
        <p:spPr bwMode="auto">
          <a:xfrm>
            <a:off x="6845342" y="4809067"/>
            <a:ext cx="1093569"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latin typeface="Arial" panose="020B0604020202020204" pitchFamily="34" charset="0"/>
              </a:rPr>
              <a:t>Kroupa 2002</a:t>
            </a:r>
          </a:p>
        </p:txBody>
      </p:sp>
      <p:sp>
        <p:nvSpPr>
          <p:cNvPr id="116744" name="Text Box 10"/>
          <p:cNvSpPr txBox="1">
            <a:spLocks noChangeArrowheads="1"/>
          </p:cNvSpPr>
          <p:nvPr/>
        </p:nvSpPr>
        <p:spPr bwMode="auto">
          <a:xfrm>
            <a:off x="2980267" y="3564467"/>
            <a:ext cx="1192955" cy="387735"/>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spcBef>
                <a:spcPct val="0"/>
              </a:spcBef>
              <a:buFontTx/>
              <a:buNone/>
            </a:pPr>
            <a:r>
              <a:rPr lang="en-US" altLang="en-US" sz="2133">
                <a:latin typeface="Symbol" panose="05050102010706020507" pitchFamily="18" charset="2"/>
              </a:rPr>
              <a:t>G</a:t>
            </a:r>
            <a:r>
              <a:rPr lang="en-US" altLang="en-US" sz="2133">
                <a:latin typeface="Arial" panose="020B0604020202020204" pitchFamily="34" charset="0"/>
              </a:rPr>
              <a:t>=</a:t>
            </a:r>
            <a:r>
              <a:rPr lang="en-US" altLang="en-US" sz="2133">
                <a:latin typeface="Symbol" panose="05050102010706020507" pitchFamily="18" charset="2"/>
              </a:rPr>
              <a:t>-</a:t>
            </a:r>
            <a:r>
              <a:rPr lang="en-US" altLang="en-US" sz="2133">
                <a:latin typeface="Arial" panose="020B0604020202020204" pitchFamily="34" charset="0"/>
              </a:rPr>
              <a:t>1.35</a:t>
            </a:r>
          </a:p>
        </p:txBody>
      </p:sp>
      <p:sp>
        <p:nvSpPr>
          <p:cNvPr id="116745" name="Text Box 11"/>
          <p:cNvSpPr txBox="1">
            <a:spLocks noChangeArrowheads="1"/>
          </p:cNvSpPr>
          <p:nvPr/>
        </p:nvSpPr>
        <p:spPr bwMode="auto">
          <a:xfrm>
            <a:off x="5733345" y="2997200"/>
            <a:ext cx="771365"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spcBef>
                <a:spcPct val="0"/>
              </a:spcBef>
              <a:buFontTx/>
              <a:buNone/>
            </a:pPr>
            <a:r>
              <a:rPr lang="en-US" altLang="en-US" sz="1244" b="1">
                <a:latin typeface="Symbol" panose="05050102010706020507" pitchFamily="18" charset="2"/>
              </a:rPr>
              <a:t>G</a:t>
            </a:r>
            <a:r>
              <a:rPr lang="en-US" altLang="en-US" sz="1244" b="1">
                <a:latin typeface="Arial" panose="020B0604020202020204" pitchFamily="34" charset="0"/>
              </a:rPr>
              <a:t>=</a:t>
            </a:r>
            <a:r>
              <a:rPr lang="en-US" altLang="en-US" sz="1244" b="1">
                <a:latin typeface="Symbol" panose="05050102010706020507" pitchFamily="18" charset="2"/>
              </a:rPr>
              <a:t>-</a:t>
            </a:r>
            <a:r>
              <a:rPr lang="en-US" altLang="en-US" sz="1244" b="1">
                <a:latin typeface="Arial" panose="020B0604020202020204" pitchFamily="34" charset="0"/>
              </a:rPr>
              <a:t>1.35</a:t>
            </a:r>
          </a:p>
        </p:txBody>
      </p:sp>
      <p:sp>
        <p:nvSpPr>
          <p:cNvPr id="116746" name="Line 12"/>
          <p:cNvSpPr>
            <a:spLocks noChangeShapeType="1"/>
          </p:cNvSpPr>
          <p:nvPr/>
        </p:nvSpPr>
        <p:spPr bwMode="auto">
          <a:xfrm flipH="1">
            <a:off x="5689600" y="3225800"/>
            <a:ext cx="2032000" cy="0"/>
          </a:xfrm>
          <a:prstGeom prst="line">
            <a:avLst/>
          </a:prstGeom>
          <a:noFill/>
          <a:ln w="317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47" name="Line 13"/>
          <p:cNvSpPr>
            <a:spLocks noChangeShapeType="1"/>
          </p:cNvSpPr>
          <p:nvPr/>
        </p:nvSpPr>
        <p:spPr bwMode="auto">
          <a:xfrm>
            <a:off x="6773333" y="4038600"/>
            <a:ext cx="1016000" cy="0"/>
          </a:xfrm>
          <a:prstGeom prst="line">
            <a:avLst/>
          </a:prstGeom>
          <a:noFill/>
          <a:ln w="31750">
            <a:solidFill>
              <a:srgbClr val="00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48" name="Rectangle 14"/>
          <p:cNvSpPr>
            <a:spLocks noChangeArrowheads="1"/>
          </p:cNvSpPr>
          <p:nvPr/>
        </p:nvSpPr>
        <p:spPr bwMode="auto">
          <a:xfrm>
            <a:off x="6890325" y="3807178"/>
            <a:ext cx="764954" cy="24013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GB" altLang="en-US" sz="1067">
                <a:cs typeface="Times New Roman" panose="02020603050405020304" pitchFamily="18" charset="0"/>
              </a:rPr>
              <a:t>1-120 M</a:t>
            </a:r>
            <a:r>
              <a:rPr lang="en-GB" altLang="en-US" sz="1067" baseline="-30000">
                <a:latin typeface="Wingdings 2" panose="05020102010507070707" pitchFamily="18" charset="2"/>
                <a:cs typeface="Times New Roman" panose="02020603050405020304" pitchFamily="18" charset="0"/>
              </a:rPr>
              <a:t></a:t>
            </a:r>
            <a:endParaRPr lang="en-US" altLang="en-US" sz="1067" baseline="-30000">
              <a:latin typeface="Wingdings 2" panose="05020102010507070707" pitchFamily="18" charset="2"/>
              <a:cs typeface="Times New Roman" panose="02020603050405020304" pitchFamily="18" charset="0"/>
            </a:endParaRPr>
          </a:p>
        </p:txBody>
      </p:sp>
      <p:sp>
        <p:nvSpPr>
          <p:cNvPr id="760847" name="Rectangle 15"/>
          <p:cNvSpPr>
            <a:spLocks noChangeArrowheads="1"/>
          </p:cNvSpPr>
          <p:nvPr/>
        </p:nvSpPr>
        <p:spPr bwMode="auto">
          <a:xfrm>
            <a:off x="685800" y="5325533"/>
            <a:ext cx="7772400" cy="94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buFontTx/>
              <a:buNone/>
            </a:pPr>
            <a:r>
              <a:rPr lang="en-US" altLang="en-US" sz="2844" dirty="0">
                <a:solidFill>
                  <a:schemeClr val="tx1"/>
                </a:solidFill>
              </a:rPr>
              <a:t>The IMF slope is usually observed to be the </a:t>
            </a:r>
            <a:r>
              <a:rPr lang="en-US" altLang="en-US" sz="2844" dirty="0" err="1">
                <a:solidFill>
                  <a:schemeClr val="tx1"/>
                </a:solidFill>
              </a:rPr>
              <a:t>Salpeter</a:t>
            </a:r>
            <a:r>
              <a:rPr lang="en-US" altLang="en-US" sz="2844" dirty="0">
                <a:solidFill>
                  <a:schemeClr val="tx1"/>
                </a:solidFill>
              </a:rPr>
              <a:t> value of </a:t>
            </a:r>
            <a:r>
              <a:rPr lang="en-US" altLang="en-US" sz="2844" dirty="0">
                <a:solidFill>
                  <a:schemeClr val="tx1"/>
                </a:solidFill>
                <a:latin typeface="Symbol" panose="05050102010706020507" pitchFamily="18" charset="2"/>
              </a:rPr>
              <a:t>G</a:t>
            </a:r>
            <a:r>
              <a:rPr lang="en-US" altLang="en-US" sz="2844" dirty="0">
                <a:solidFill>
                  <a:schemeClr val="tx1"/>
                </a:solidFill>
              </a:rPr>
              <a:t>=</a:t>
            </a:r>
            <a:r>
              <a:rPr lang="en-US" altLang="en-US" sz="2844" dirty="0">
                <a:solidFill>
                  <a:schemeClr val="tx1"/>
                </a:solidFill>
                <a:latin typeface="Symbol" panose="05050102010706020507" pitchFamily="18" charset="2"/>
              </a:rPr>
              <a:t>-</a:t>
            </a:r>
            <a:r>
              <a:rPr lang="en-US" altLang="en-US" sz="2844" dirty="0">
                <a:solidFill>
                  <a:schemeClr val="tx1"/>
                </a:solidFill>
              </a:rPr>
              <a:t>1.35.</a:t>
            </a:r>
          </a:p>
        </p:txBody>
      </p:sp>
    </p:spTree>
    <p:extLst>
      <p:ext uri="{BB962C8B-B14F-4D97-AF65-F5344CB8AC3E}">
        <p14:creationId xmlns:p14="http://schemas.microsoft.com/office/powerpoint/2010/main" val="47351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0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745067" y="787400"/>
            <a:ext cx="8398933"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18525" algn="r"/>
              </a:tabLst>
              <a:defRPr sz="3200">
                <a:solidFill>
                  <a:schemeClr val="bg1"/>
                </a:solidFill>
                <a:latin typeface="Arial Unicode MS" panose="020B0604020202020204" pitchFamily="34" charset="-128"/>
              </a:defRPr>
            </a:lvl1pPr>
            <a:lvl2pPr marL="742950" indent="-285750">
              <a:spcBef>
                <a:spcPct val="20000"/>
              </a:spcBef>
              <a:buChar char="–"/>
              <a:tabLst>
                <a:tab pos="8518525" algn="r"/>
              </a:tabLst>
              <a:defRPr sz="2800">
                <a:solidFill>
                  <a:schemeClr val="bg1"/>
                </a:solidFill>
                <a:latin typeface="Arial Unicode MS" panose="020B0604020202020204" pitchFamily="34" charset="-128"/>
              </a:defRPr>
            </a:lvl2pPr>
            <a:lvl3pPr marL="1143000" indent="-228600">
              <a:spcBef>
                <a:spcPct val="20000"/>
              </a:spcBef>
              <a:buChar char="•"/>
              <a:tabLst>
                <a:tab pos="8518525" algn="r"/>
              </a:tabLst>
              <a:defRPr sz="2400">
                <a:solidFill>
                  <a:schemeClr val="bg1"/>
                </a:solidFill>
                <a:latin typeface="Arial Unicode MS" panose="020B0604020202020204" pitchFamily="34" charset="-128"/>
              </a:defRPr>
            </a:lvl3pPr>
            <a:lvl4pPr marL="1600200" indent="-228600">
              <a:spcBef>
                <a:spcPct val="20000"/>
              </a:spcBef>
              <a:buChar char="–"/>
              <a:tabLst>
                <a:tab pos="8518525" algn="r"/>
              </a:tabLst>
              <a:defRPr sz="2000">
                <a:solidFill>
                  <a:schemeClr val="bg1"/>
                </a:solidFill>
                <a:latin typeface="Arial Unicode MS" panose="020B0604020202020204" pitchFamily="34" charset="-128"/>
              </a:defRPr>
            </a:lvl4pPr>
            <a:lvl5pPr marL="2057400" indent="-228600">
              <a:spcBef>
                <a:spcPct val="20000"/>
              </a:spcBef>
              <a:buChar char="»"/>
              <a:tabLst>
                <a:tab pos="8518525"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18525"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18525"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18525"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18525" algn="r"/>
              </a:tabLst>
              <a:defRPr sz="2000">
                <a:solidFill>
                  <a:schemeClr val="bg1"/>
                </a:solidFill>
                <a:latin typeface="Arial Unicode MS" panose="020B0604020202020204" pitchFamily="34" charset="-128"/>
              </a:defRPr>
            </a:lvl9pPr>
          </a:lstStyle>
          <a:p>
            <a:pPr>
              <a:spcBef>
                <a:spcPct val="0"/>
              </a:spcBef>
              <a:buFontTx/>
              <a:buNone/>
            </a:pPr>
            <a:endParaRPr lang="en-US" altLang="en-US" sz="1422" b="1"/>
          </a:p>
        </p:txBody>
      </p:sp>
      <p:grpSp>
        <p:nvGrpSpPr>
          <p:cNvPr id="118788" name="Group 37"/>
          <p:cNvGrpSpPr>
            <a:grpSpLocks/>
          </p:cNvGrpSpPr>
          <p:nvPr/>
        </p:nvGrpSpPr>
        <p:grpSpPr bwMode="auto">
          <a:xfrm>
            <a:off x="914400" y="2308578"/>
            <a:ext cx="7315200" cy="2453923"/>
            <a:chOff x="655" y="1247"/>
            <a:chExt cx="5184" cy="1739"/>
          </a:xfrm>
        </p:grpSpPr>
        <p:pic>
          <p:nvPicPr>
            <p:cNvPr id="11880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 y="1247"/>
              <a:ext cx="2522" cy="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80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7500" t="12000" r="3749" b="9999"/>
            <a:stretch>
              <a:fillRect/>
            </a:stretch>
          </p:blipFill>
          <p:spPr bwMode="auto">
            <a:xfrm>
              <a:off x="3199" y="1247"/>
              <a:ext cx="2640" cy="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8789" name="Rectangle 5"/>
          <p:cNvSpPr>
            <a:spLocks noChangeArrowheads="1"/>
          </p:cNvSpPr>
          <p:nvPr/>
        </p:nvSpPr>
        <p:spPr bwMode="auto">
          <a:xfrm>
            <a:off x="1533878" y="2408767"/>
            <a:ext cx="880533" cy="203200"/>
          </a:xfrm>
          <a:prstGeom prst="rect">
            <a:avLst/>
          </a:prstGeom>
          <a:solidFill>
            <a:srgbClr val="FFFFFF"/>
          </a:solidFill>
          <a:ln>
            <a:noFill/>
          </a:ln>
          <a:effectLst/>
          <a:extLs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sp>
        <p:nvSpPr>
          <p:cNvPr id="118790" name="Rectangle 6"/>
          <p:cNvSpPr>
            <a:spLocks noChangeArrowheads="1"/>
          </p:cNvSpPr>
          <p:nvPr/>
        </p:nvSpPr>
        <p:spPr bwMode="auto">
          <a:xfrm>
            <a:off x="5236634" y="2438400"/>
            <a:ext cx="880533" cy="203200"/>
          </a:xfrm>
          <a:prstGeom prst="rect">
            <a:avLst/>
          </a:prstGeom>
          <a:solidFill>
            <a:srgbClr val="FFFFFF"/>
          </a:solidFill>
          <a:ln>
            <a:noFill/>
          </a:ln>
          <a:effectLst/>
          <a:extLs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sp>
        <p:nvSpPr>
          <p:cNvPr id="118791" name="Rectangle 8"/>
          <p:cNvSpPr>
            <a:spLocks noChangeArrowheads="1"/>
          </p:cNvSpPr>
          <p:nvPr/>
        </p:nvSpPr>
        <p:spPr bwMode="auto">
          <a:xfrm>
            <a:off x="3159478" y="4102100"/>
            <a:ext cx="880533" cy="203200"/>
          </a:xfrm>
          <a:prstGeom prst="rect">
            <a:avLst/>
          </a:prstGeom>
          <a:solidFill>
            <a:srgbClr val="FFFFFF"/>
          </a:solidFill>
          <a:ln>
            <a:noFill/>
          </a:ln>
          <a:effectLst/>
          <a:extLs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sp>
        <p:nvSpPr>
          <p:cNvPr id="118792" name="Rectangle 9"/>
          <p:cNvSpPr>
            <a:spLocks noChangeArrowheads="1"/>
          </p:cNvSpPr>
          <p:nvPr/>
        </p:nvSpPr>
        <p:spPr bwMode="auto">
          <a:xfrm>
            <a:off x="6952545" y="4137378"/>
            <a:ext cx="880533" cy="203200"/>
          </a:xfrm>
          <a:prstGeom prst="rect">
            <a:avLst/>
          </a:prstGeom>
          <a:solidFill>
            <a:srgbClr val="FFFFFF"/>
          </a:solidFill>
          <a:ln>
            <a:noFill/>
          </a:ln>
          <a:effectLst/>
          <a:extLs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2133">
              <a:solidFill>
                <a:schemeClr val="tx1"/>
              </a:solidFill>
              <a:latin typeface="Arial" panose="020B0604020202020204" pitchFamily="34" charset="0"/>
            </a:endParaRPr>
          </a:p>
        </p:txBody>
      </p:sp>
      <p:sp>
        <p:nvSpPr>
          <p:cNvPr id="118793" name="Text Box 17"/>
          <p:cNvSpPr txBox="1">
            <a:spLocks noChangeArrowheads="1"/>
          </p:cNvSpPr>
          <p:nvPr/>
        </p:nvSpPr>
        <p:spPr bwMode="auto">
          <a:xfrm>
            <a:off x="835378" y="4783667"/>
            <a:ext cx="3470822" cy="486287"/>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90000"/>
              </a:lnSpc>
              <a:spcBef>
                <a:spcPct val="0"/>
              </a:spcBef>
              <a:buFontTx/>
              <a:buNone/>
            </a:pPr>
            <a:r>
              <a:rPr lang="en-US" altLang="en-US" sz="1422">
                <a:solidFill>
                  <a:schemeClr val="tx1"/>
                </a:solidFill>
              </a:rPr>
              <a:t>Flat Mass Function in the Arches Cluster</a:t>
            </a:r>
          </a:p>
          <a:p>
            <a:pPr>
              <a:lnSpc>
                <a:spcPct val="90000"/>
              </a:lnSpc>
              <a:spcBef>
                <a:spcPct val="0"/>
              </a:spcBef>
              <a:buFontTx/>
              <a:buNone/>
            </a:pPr>
            <a:endParaRPr lang="en-US" altLang="en-US" sz="1422">
              <a:solidFill>
                <a:schemeClr val="tx1"/>
              </a:solidFill>
            </a:endParaRPr>
          </a:p>
        </p:txBody>
      </p:sp>
      <p:sp>
        <p:nvSpPr>
          <p:cNvPr id="118794" name="Rectangle 30"/>
          <p:cNvSpPr>
            <a:spLocks noChangeArrowheads="1"/>
          </p:cNvSpPr>
          <p:nvPr/>
        </p:nvSpPr>
        <p:spPr bwMode="auto">
          <a:xfrm>
            <a:off x="839879" y="2051756"/>
            <a:ext cx="1197765"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rPr>
              <a:t>HST•NICMOS</a:t>
            </a:r>
          </a:p>
        </p:txBody>
      </p:sp>
      <p:sp>
        <p:nvSpPr>
          <p:cNvPr id="118795" name="Rectangle 31"/>
          <p:cNvSpPr>
            <a:spLocks noChangeArrowheads="1"/>
          </p:cNvSpPr>
          <p:nvPr/>
        </p:nvSpPr>
        <p:spPr bwMode="auto">
          <a:xfrm>
            <a:off x="6633671" y="2055990"/>
            <a:ext cx="1659430"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rPr>
              <a:t>VLT•NAOS•CONICA</a:t>
            </a:r>
          </a:p>
        </p:txBody>
      </p:sp>
      <p:sp>
        <p:nvSpPr>
          <p:cNvPr id="118796" name="Rectangle 7"/>
          <p:cNvSpPr>
            <a:spLocks noChangeArrowheads="1"/>
          </p:cNvSpPr>
          <p:nvPr/>
        </p:nvSpPr>
        <p:spPr bwMode="auto">
          <a:xfrm>
            <a:off x="8248070" y="4797778"/>
            <a:ext cx="184730" cy="26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endParaRPr lang="en-US" altLang="en-US" sz="1244" dirty="0">
              <a:solidFill>
                <a:schemeClr val="tx1"/>
              </a:solidFill>
            </a:endParaRPr>
          </a:p>
        </p:txBody>
      </p:sp>
      <p:sp>
        <p:nvSpPr>
          <p:cNvPr id="572455" name="Rectangle 39"/>
          <p:cNvSpPr>
            <a:spLocks noChangeArrowheads="1"/>
          </p:cNvSpPr>
          <p:nvPr/>
        </p:nvSpPr>
        <p:spPr bwMode="auto">
          <a:xfrm>
            <a:off x="685800" y="5325533"/>
            <a:ext cx="7772400" cy="94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buFontTx/>
              <a:buNone/>
            </a:pPr>
            <a:r>
              <a:rPr lang="en-US" altLang="en-US" sz="2844">
                <a:solidFill>
                  <a:schemeClr val="tx1"/>
                </a:solidFill>
              </a:rPr>
              <a:t>The only direct measurement of the IMF in the Galactic Center indicates that it is shallow.</a:t>
            </a:r>
          </a:p>
        </p:txBody>
      </p:sp>
      <p:sp>
        <p:nvSpPr>
          <p:cNvPr id="118800" name="Title 1"/>
          <p:cNvSpPr>
            <a:spLocks noGrp="1"/>
          </p:cNvSpPr>
          <p:nvPr>
            <p:ph type="title"/>
          </p:nvPr>
        </p:nvSpPr>
        <p:spPr/>
        <p:txBody>
          <a:bodyPr/>
          <a:lstStyle/>
          <a:p>
            <a:r>
              <a:rPr lang="en-US" altLang="en-US" dirty="0" smtClean="0"/>
              <a:t>IMF in Arches Cluster</a:t>
            </a:r>
          </a:p>
        </p:txBody>
      </p:sp>
    </p:spTree>
    <p:extLst>
      <p:ext uri="{BB962C8B-B14F-4D97-AF65-F5344CB8AC3E}">
        <p14:creationId xmlns:p14="http://schemas.microsoft.com/office/powerpoint/2010/main" val="71405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5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p:txBody>
          <a:bodyPr>
            <a:noAutofit/>
          </a:bodyPr>
          <a:lstStyle/>
          <a:p>
            <a:r>
              <a:rPr lang="en-US" altLang="en-US" sz="4000" dirty="0" smtClean="0"/>
              <a:t>Galactic Center Fast Facts</a:t>
            </a:r>
          </a:p>
        </p:txBody>
      </p:sp>
      <p:sp>
        <p:nvSpPr>
          <p:cNvPr id="732162" name="Rectangle 2"/>
          <p:cNvSpPr>
            <a:spLocks noGrp="1" noChangeArrowheads="1"/>
          </p:cNvSpPr>
          <p:nvPr>
            <p:ph type="body" idx="1"/>
          </p:nvPr>
        </p:nvSpPr>
        <p:spPr/>
        <p:txBody>
          <a:bodyPr>
            <a:normAutofit/>
          </a:bodyPr>
          <a:lstStyle/>
          <a:p>
            <a:pPr>
              <a:defRPr/>
            </a:pPr>
            <a:r>
              <a:rPr lang="en-US" altLang="en-US" dirty="0" err="1" smtClean="0"/>
              <a:t>radius</a:t>
            </a:r>
            <a:r>
              <a:rPr lang="en-US" altLang="en-US" baseline="-25000" dirty="0" err="1" smtClean="0"/>
              <a:t>CMZ</a:t>
            </a:r>
            <a:r>
              <a:rPr lang="en-US" altLang="en-US" dirty="0" smtClean="0"/>
              <a:t> = 500 pc, </a:t>
            </a:r>
            <a:r>
              <a:rPr lang="en-US" altLang="en-US" dirty="0" err="1" smtClean="0"/>
              <a:t>thickness</a:t>
            </a:r>
            <a:r>
              <a:rPr lang="en-US" altLang="en-US" baseline="-25000" dirty="0" err="1"/>
              <a:t>CMZ</a:t>
            </a:r>
            <a:r>
              <a:rPr lang="en-US" altLang="en-US" dirty="0" smtClean="0"/>
              <a:t> = 60 pc (“CMZ” = central molecular zone, a region of extraordinary amounts of molecular gas)</a:t>
            </a:r>
          </a:p>
          <a:p>
            <a:pPr>
              <a:defRPr/>
            </a:pPr>
            <a:r>
              <a:rPr lang="en-US" altLang="en-US" dirty="0" err="1" smtClean="0"/>
              <a:t>volume</a:t>
            </a:r>
            <a:r>
              <a:rPr lang="en-US" altLang="en-US" baseline="-25000" dirty="0" err="1"/>
              <a:t>CMZ</a:t>
            </a:r>
            <a:r>
              <a:rPr lang="en-US" altLang="en-US" dirty="0" smtClean="0"/>
              <a:t> = ~0.03% of </a:t>
            </a:r>
            <a:r>
              <a:rPr lang="en-US" altLang="en-US" dirty="0" err="1" smtClean="0"/>
              <a:t>Volume</a:t>
            </a:r>
            <a:r>
              <a:rPr lang="en-US" altLang="en-US" baseline="-25000" dirty="0" err="1" smtClean="0"/>
              <a:t>disk</a:t>
            </a:r>
            <a:endParaRPr lang="en-US" altLang="en-US" baseline="-25000" dirty="0" smtClean="0"/>
          </a:p>
          <a:p>
            <a:pPr>
              <a:defRPr/>
            </a:pPr>
            <a:r>
              <a:rPr lang="en-US" altLang="en-US" dirty="0" err="1" smtClean="0"/>
              <a:t>T</a:t>
            </a:r>
            <a:r>
              <a:rPr lang="en-US" altLang="en-US" baseline="-25000" dirty="0" err="1" smtClean="0"/>
              <a:t>cloud</a:t>
            </a:r>
            <a:r>
              <a:rPr lang="en-US" altLang="en-US" dirty="0" smtClean="0"/>
              <a:t> = 70 K</a:t>
            </a:r>
          </a:p>
          <a:p>
            <a:pPr>
              <a:defRPr/>
            </a:pPr>
            <a:r>
              <a:rPr lang="en-US" altLang="en-US" dirty="0" smtClean="0"/>
              <a:t>turbulent velocities of </a:t>
            </a:r>
            <a:r>
              <a:rPr lang="en-US" altLang="en-US" dirty="0" err="1" smtClean="0">
                <a:latin typeface="Symbol" panose="05050102010706020507" pitchFamily="18" charset="2"/>
              </a:rPr>
              <a:t>D</a:t>
            </a:r>
            <a:r>
              <a:rPr lang="en-US" altLang="en-US" dirty="0" err="1" smtClean="0"/>
              <a:t>v</a:t>
            </a:r>
            <a:r>
              <a:rPr lang="en-US" altLang="en-US" baseline="-25000" dirty="0" err="1" smtClean="0"/>
              <a:t>FWHM</a:t>
            </a:r>
            <a:r>
              <a:rPr lang="en-US" altLang="en-US" dirty="0" smtClean="0"/>
              <a:t> ~ 25 km/s over small scales (0.3 pc)</a:t>
            </a:r>
          </a:p>
          <a:p>
            <a:pPr>
              <a:defRPr/>
            </a:pPr>
            <a:r>
              <a:rPr lang="en-US" altLang="en-US" dirty="0" err="1" smtClean="0"/>
              <a:t>L</a:t>
            </a:r>
            <a:r>
              <a:rPr lang="en-US" altLang="en-US" baseline="-25000" dirty="0" err="1" smtClean="0"/>
              <a:t>Lyman</a:t>
            </a:r>
            <a:r>
              <a:rPr lang="en-US" altLang="en-US" baseline="-25000" dirty="0" smtClean="0"/>
              <a:t> continuum</a:t>
            </a:r>
            <a:r>
              <a:rPr lang="en-US" altLang="en-US" dirty="0" smtClean="0"/>
              <a:t> = 1-3(10</a:t>
            </a:r>
            <a:r>
              <a:rPr lang="en-US" altLang="en-US" baseline="30000" dirty="0" smtClean="0"/>
              <a:t>52</a:t>
            </a:r>
            <a:r>
              <a:rPr lang="en-US" altLang="en-US" dirty="0" smtClean="0"/>
              <a:t>) photons/second</a:t>
            </a:r>
          </a:p>
          <a:p>
            <a:pPr>
              <a:defRPr/>
            </a:pPr>
            <a:r>
              <a:rPr lang="en-US" altLang="en-US" dirty="0" smtClean="0"/>
              <a:t>10% of Galactic star formation</a:t>
            </a:r>
          </a:p>
          <a:p>
            <a:pPr>
              <a:defRPr/>
            </a:pPr>
            <a:r>
              <a:rPr lang="en-US" altLang="en-US" dirty="0" smtClean="0"/>
              <a:t>10% of Galactic molecular clouds</a:t>
            </a:r>
          </a:p>
          <a:p>
            <a:pPr>
              <a:defRPr/>
            </a:pPr>
            <a:r>
              <a:rPr lang="en-US" altLang="en-US" dirty="0" smtClean="0"/>
              <a:t>25% of all (known) clusters with M&gt;10,000 </a:t>
            </a:r>
            <a:r>
              <a:rPr lang="en-US" altLang="en-US" dirty="0" err="1" smtClean="0"/>
              <a:t>M</a:t>
            </a:r>
            <a:r>
              <a:rPr lang="en-US" altLang="en-US" baseline="-25000" dirty="0" err="1" smtClean="0"/>
              <a:t>Sun</a:t>
            </a:r>
            <a:endParaRPr lang="en-US" altLang="en-US" baseline="-25000" dirty="0" smtClean="0"/>
          </a:p>
        </p:txBody>
      </p:sp>
    </p:spTree>
    <p:extLst>
      <p:ext uri="{BB962C8B-B14F-4D97-AF65-F5344CB8AC3E}">
        <p14:creationId xmlns:p14="http://schemas.microsoft.com/office/powerpoint/2010/main" val="93563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21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216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216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216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216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21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Autofit/>
          </a:bodyPr>
          <a:lstStyle/>
          <a:p>
            <a:r>
              <a:rPr lang="en-US" altLang="en-US" sz="3200" dirty="0" smtClean="0"/>
              <a:t>An upper mass limit has been elusive</a:t>
            </a:r>
          </a:p>
        </p:txBody>
      </p:sp>
      <p:sp>
        <p:nvSpPr>
          <p:cNvPr id="766979" name="Rectangle 3"/>
          <p:cNvSpPr>
            <a:spLocks noGrp="1" noChangeArrowheads="1"/>
          </p:cNvSpPr>
          <p:nvPr>
            <p:ph idx="1"/>
          </p:nvPr>
        </p:nvSpPr>
        <p:spPr/>
        <p:txBody>
          <a:bodyPr>
            <a:normAutofit/>
          </a:bodyPr>
          <a:lstStyle/>
          <a:p>
            <a:pPr>
              <a:defRPr/>
            </a:pPr>
            <a:r>
              <a:rPr lang="en-GB" altLang="en-US" dirty="0" smtClean="0"/>
              <a:t>There is no accepted upper mass limit for stars. </a:t>
            </a:r>
          </a:p>
          <a:p>
            <a:pPr>
              <a:defRPr/>
            </a:pPr>
            <a:r>
              <a:rPr lang="en-GB" altLang="en-US" dirty="0" smtClean="0"/>
              <a:t>Theory: incomplete understanding of star formation/destruction.</a:t>
            </a:r>
          </a:p>
          <a:p>
            <a:pPr lvl="1">
              <a:defRPr/>
            </a:pPr>
            <a:r>
              <a:rPr lang="en-GB" altLang="en-US" dirty="0" smtClean="0"/>
              <a:t>accretion may be inhibited by opacity to radiation pressure/winds </a:t>
            </a:r>
          </a:p>
          <a:p>
            <a:pPr lvl="1">
              <a:defRPr/>
            </a:pPr>
            <a:r>
              <a:rPr lang="en-GB" altLang="en-US" dirty="0" smtClean="0"/>
              <a:t>formation may be aided by collisions of </a:t>
            </a:r>
            <a:r>
              <a:rPr lang="en-GB" altLang="en-US" dirty="0" err="1" smtClean="0"/>
              <a:t>protostellar</a:t>
            </a:r>
            <a:r>
              <a:rPr lang="en-GB" altLang="en-US" dirty="0" smtClean="0"/>
              <a:t> clumps</a:t>
            </a:r>
          </a:p>
          <a:p>
            <a:pPr lvl="1">
              <a:defRPr/>
            </a:pPr>
            <a:r>
              <a:rPr lang="en-GB" altLang="en-US" dirty="0" smtClean="0"/>
              <a:t>destruction may be due to </a:t>
            </a:r>
            <a:r>
              <a:rPr lang="en-GB" altLang="en-US" dirty="0" err="1" smtClean="0"/>
              <a:t>pulsational</a:t>
            </a:r>
            <a:r>
              <a:rPr lang="en-GB" altLang="en-US" dirty="0" smtClean="0"/>
              <a:t> instability</a:t>
            </a:r>
          </a:p>
          <a:p>
            <a:pPr>
              <a:defRPr/>
            </a:pPr>
            <a:r>
              <a:rPr lang="en-GB" altLang="en-US" dirty="0" smtClean="0"/>
              <a:t>Observation: incompleteness in surveying massive stars in the Galaxy.</a:t>
            </a:r>
          </a:p>
        </p:txBody>
      </p:sp>
    </p:spTree>
    <p:extLst>
      <p:ext uri="{BB962C8B-B14F-4D97-AF65-F5344CB8AC3E}">
        <p14:creationId xmlns:p14="http://schemas.microsoft.com/office/powerpoint/2010/main" val="10298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fontScale="90000"/>
          </a:bodyPr>
          <a:lstStyle/>
          <a:p>
            <a:r>
              <a:rPr lang="en-US" altLang="en-US" smtClean="0"/>
              <a:t>The Upper Mass Cutoff Sample</a:t>
            </a:r>
          </a:p>
        </p:txBody>
      </p:sp>
      <p:sp>
        <p:nvSpPr>
          <p:cNvPr id="779267" name="Rectangle 3"/>
          <p:cNvSpPr>
            <a:spLocks noGrp="1" noChangeArrowheads="1"/>
          </p:cNvSpPr>
          <p:nvPr>
            <p:ph type="body" idx="1"/>
          </p:nvPr>
        </p:nvSpPr>
        <p:spPr/>
        <p:txBody>
          <a:bodyPr/>
          <a:lstStyle/>
          <a:p>
            <a:r>
              <a:rPr lang="en-GB" altLang="en-US" smtClean="0"/>
              <a:t>Stars with  M&gt;150 M</a:t>
            </a:r>
            <a:r>
              <a:rPr lang="en-GB" altLang="en-US" baseline="-25000" smtClean="0"/>
              <a:t>sun</a:t>
            </a:r>
            <a:r>
              <a:rPr lang="en-GB" altLang="en-US" smtClean="0"/>
              <a:t> can only be observed in clusters with total stellar mass &gt;10</a:t>
            </a:r>
            <a:r>
              <a:rPr lang="en-GB" altLang="en-US" baseline="30000" smtClean="0"/>
              <a:t>4</a:t>
            </a:r>
            <a:r>
              <a:rPr lang="en-GB" altLang="en-US" smtClean="0"/>
              <a:t> M</a:t>
            </a:r>
            <a:r>
              <a:rPr lang="en-GB" altLang="en-US" baseline="-25000" smtClean="0"/>
              <a:t>sun</a:t>
            </a:r>
            <a:r>
              <a:rPr lang="en-GB" altLang="en-US" smtClean="0"/>
              <a:t>.</a:t>
            </a:r>
          </a:p>
          <a:p>
            <a:r>
              <a:rPr lang="en-GB" altLang="en-US" smtClean="0"/>
              <a:t>This requirement limits the potential sample of stellar clusters that can constrain the upper mass limit to only a few in the Galaxy. </a:t>
            </a:r>
          </a:p>
        </p:txBody>
      </p:sp>
    </p:spTree>
    <p:extLst>
      <p:ext uri="{BB962C8B-B14F-4D97-AF65-F5344CB8AC3E}">
        <p14:creationId xmlns:p14="http://schemas.microsoft.com/office/powerpoint/2010/main" val="91593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9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r>
              <a:rPr lang="en-US" altLang="en-US" smtClean="0"/>
              <a:t>Upper mass limit: theoretical predictions</a:t>
            </a:r>
          </a:p>
        </p:txBody>
      </p:sp>
      <p:graphicFrame>
        <p:nvGraphicFramePr>
          <p:cNvPr id="775351" name="Group 183"/>
          <p:cNvGraphicFramePr>
            <a:graphicFrameLocks noGrp="1"/>
          </p:cNvGraphicFramePr>
          <p:nvPr>
            <p:extLst>
              <p:ext uri="{D42A27DB-BD31-4B8C-83A1-F6EECF244321}">
                <p14:modId xmlns:p14="http://schemas.microsoft.com/office/powerpoint/2010/main" val="3925619989"/>
              </p:ext>
            </p:extLst>
          </p:nvPr>
        </p:nvGraphicFramePr>
        <p:xfrm>
          <a:off x="1354667" y="2048931"/>
          <a:ext cx="6299200" cy="3970869"/>
        </p:xfrm>
        <a:graphic>
          <a:graphicData uri="http://schemas.openxmlformats.org/drawingml/2006/table">
            <a:tbl>
              <a:tblPr/>
              <a:tblGrid>
                <a:gridCol w="2641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Unicode MS" pitchFamily="34" charset="-128"/>
                        </a:rPr>
                        <a:t>Ledoux</a:t>
                      </a:r>
                      <a:r>
                        <a:rPr kumimoji="0" lang="en-US" sz="1200" b="0" i="0" u="none" strike="noStrike" cap="none" normalizeH="0" baseline="0" dirty="0" smtClean="0">
                          <a:ln>
                            <a:noFill/>
                          </a:ln>
                          <a:solidFill>
                            <a:schemeClr val="tx1"/>
                          </a:solidFill>
                          <a:effectLst/>
                          <a:latin typeface="Arial Unicode MS" pitchFamily="34" charset="-128"/>
                        </a:rPr>
                        <a:t> (1941)</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Unicode MS" pitchFamily="34" charset="-128"/>
                        </a:rPr>
                        <a:t>radial pulsation, e- opacity,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Unicode MS" pitchFamily="34" charset="-128"/>
                        </a:rPr>
                        <a:t>H</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100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Schwarzchild &amp; Härm (1959)</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radial pulsation, e- opacity,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H and He, evolution</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65-95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Stothers &amp; Simon (1970)</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radial pulsation, e- and atomic</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80-120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Larson &amp; Starrfield (1971)</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pressure in HII region</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50-60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Cox &amp; Tabor (1976)</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e- and atomic opacity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Los Alamos</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80-100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Klapp et al. (1987)</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e- and atomic opacity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Los Alamos</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440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72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Stothers (1992)</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e- and atomic opacity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Rogers-Iglesias</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Unicode MS" pitchFamily="34" charset="-128"/>
                        </a:rPr>
                        <a:t>120-150 </a:t>
                      </a:r>
                      <a:r>
                        <a:rPr kumimoji="0" lang="en-GB" sz="1200" b="0" i="0" u="none" strike="noStrike" cap="none" normalizeH="0" baseline="0" dirty="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dirty="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dirty="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078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normAutofit fontScale="90000"/>
          </a:bodyPr>
          <a:lstStyle/>
          <a:p>
            <a:r>
              <a:rPr lang="en-US" altLang="en-US" smtClean="0"/>
              <a:t>Upper mass limit: observation</a:t>
            </a:r>
          </a:p>
        </p:txBody>
      </p:sp>
      <p:graphicFrame>
        <p:nvGraphicFramePr>
          <p:cNvPr id="777328" name="Group 112"/>
          <p:cNvGraphicFramePr>
            <a:graphicFrameLocks noGrp="1"/>
          </p:cNvGraphicFramePr>
          <p:nvPr>
            <p:extLst>
              <p:ext uri="{D42A27DB-BD31-4B8C-83A1-F6EECF244321}">
                <p14:modId xmlns:p14="http://schemas.microsoft.com/office/powerpoint/2010/main" val="2003665233"/>
              </p:ext>
            </p:extLst>
          </p:nvPr>
        </p:nvGraphicFramePr>
        <p:xfrm>
          <a:off x="2065867" y="1392767"/>
          <a:ext cx="4876800" cy="5041903"/>
        </p:xfrm>
        <a:graphic>
          <a:graphicData uri="http://schemas.openxmlformats.org/drawingml/2006/table">
            <a:tbl>
              <a:tblPr/>
              <a:tblGrid>
                <a:gridCol w="1555044">
                  <a:extLst>
                    <a:ext uri="{9D8B030D-6E8A-4147-A177-3AD203B41FA5}">
                      <a16:colId xmlns:a16="http://schemas.microsoft.com/office/drawing/2014/main" val="20000"/>
                    </a:ext>
                  </a:extLst>
                </a:gridCol>
                <a:gridCol w="1899356">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tblGrid>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R136</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Feitzinger et al. (1980)</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250-1000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5178">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Eta Car</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various</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120-150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R136a1</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Massey &amp; Hunter (1998)</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136-155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Pistol Star</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Figer et al. (1998)</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140-180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5178">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Eta Car</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Damineli et al. (2000)</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~70+?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LBV 1806-20</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Eikenberry et al. (2004)</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150-1000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LBV 1806-20</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Figer et al. (2004)</a:t>
                      </a:r>
                      <a:endParaRPr kumimoji="0" lang="en-US" sz="1200" b="0" i="0" u="none" strike="noStrike" cap="none" normalizeH="0" baseline="-30000" smtClean="0">
                        <a:ln>
                          <a:noFill/>
                        </a:ln>
                        <a:solidFill>
                          <a:schemeClr val="tx1"/>
                        </a:solidFill>
                        <a:effectLst/>
                        <a:latin typeface="Arial Unicode MS" pitchFamily="34" charset="-128"/>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130 (binary?)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5178">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HDE 269810</a:t>
                      </a:r>
                      <a:r>
                        <a:rPr kumimoji="0" lang="en-US" sz="1200" b="0" i="0" u="none" strike="noStrike" cap="none" normalizeH="0" baseline="30000" smtClean="0">
                          <a:ln>
                            <a:noFill/>
                          </a:ln>
                          <a:solidFill>
                            <a:schemeClr val="tx1"/>
                          </a:solidFill>
                          <a:effectLst/>
                          <a:latin typeface="Arial Unicode MS" pitchFamily="34" charset="-128"/>
                        </a:rPr>
                        <a:t> </a:t>
                      </a:r>
                      <a:endParaRPr kumimoji="0" lang="en-US" sz="1200" b="0" i="0" u="none" strike="noStrike" cap="none" normalizeH="0" baseline="0" smtClean="0">
                        <a:ln>
                          <a:noFill/>
                        </a:ln>
                        <a:solidFill>
                          <a:schemeClr val="tx1"/>
                        </a:solidFill>
                        <a:effectLst/>
                        <a:latin typeface="Arial Unicode MS" pitchFamily="34" charset="-128"/>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Walborn et al. (2004)</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150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WR20a</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Bonanos et al. (2004)</a:t>
                      </a:r>
                    </a:p>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Rauw et al. (2004)</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82+83 </a:t>
                      </a:r>
                      <a:r>
                        <a:rPr kumimoji="0" lang="en-GB" sz="1200" b="0" i="0" u="none" strike="noStrike" cap="none" normalizeH="0" baseline="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03767">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R136 a1</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Unicode MS" pitchFamily="34" charset="-128"/>
                        </a:rPr>
                        <a:t>Crowther et al. (2010)</a:t>
                      </a: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Unicode MS" pitchFamily="34" charset="-128"/>
                        </a:rPr>
                        <a:t>300 </a:t>
                      </a:r>
                      <a:r>
                        <a:rPr kumimoji="0" lang="en-GB" sz="1200" b="0" i="0" u="none" strike="noStrike" cap="none" normalizeH="0" baseline="0" dirty="0" smtClean="0">
                          <a:ln>
                            <a:noFill/>
                          </a:ln>
                          <a:solidFill>
                            <a:schemeClr val="tx1"/>
                          </a:solidFill>
                          <a:effectLst/>
                          <a:latin typeface="Arial Unicode MS" pitchFamily="34" charset="-128"/>
                          <a:cs typeface="Times New Roman" pitchFamily="18" charset="0"/>
                        </a:rPr>
                        <a:t>M</a:t>
                      </a:r>
                      <a:r>
                        <a:rPr kumimoji="0" lang="en-GB" sz="1200" b="0" i="0" u="none" strike="noStrike" cap="none" normalizeH="0" baseline="-30000" dirty="0" smtClean="0">
                          <a:ln>
                            <a:noFill/>
                          </a:ln>
                          <a:solidFill>
                            <a:schemeClr val="tx1"/>
                          </a:solidFill>
                          <a:effectLst/>
                          <a:latin typeface="Wingdings 2" pitchFamily="18" charset="2"/>
                          <a:cs typeface="Times New Roman" pitchFamily="18" charset="0"/>
                        </a:rPr>
                        <a:t></a:t>
                      </a:r>
                      <a:endParaRPr kumimoji="0" lang="en-US" sz="1200" b="0" i="0" u="none" strike="noStrike" cap="none" normalizeH="0" baseline="-30000" dirty="0" smtClean="0">
                        <a:ln>
                          <a:noFill/>
                        </a:ln>
                        <a:solidFill>
                          <a:schemeClr val="tx1"/>
                        </a:solidFill>
                        <a:effectLst/>
                        <a:latin typeface="Wingdings 2" pitchFamily="18" charset="2"/>
                        <a:cs typeface="Times New Roman" pitchFamily="18" charset="0"/>
                      </a:endParaRPr>
                    </a:p>
                  </a:txBody>
                  <a:tcPr marL="81280" marR="81280" marT="40640" marB="406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076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Autofit/>
          </a:bodyPr>
          <a:lstStyle/>
          <a:p>
            <a:r>
              <a:rPr lang="en-US" altLang="en-US" sz="3200" dirty="0" smtClean="0"/>
              <a:t>Upper mass limit: an observational test</a:t>
            </a:r>
          </a:p>
        </p:txBody>
      </p:sp>
      <p:sp>
        <p:nvSpPr>
          <p:cNvPr id="108547" name="Rectangle 3"/>
          <p:cNvSpPr>
            <a:spLocks noGrp="1" noChangeArrowheads="1"/>
          </p:cNvSpPr>
          <p:nvPr>
            <p:ph type="body" idx="1"/>
          </p:nvPr>
        </p:nvSpPr>
        <p:spPr/>
        <p:txBody>
          <a:bodyPr>
            <a:normAutofit/>
          </a:bodyPr>
          <a:lstStyle/>
          <a:p>
            <a:pPr>
              <a:defRPr/>
            </a:pPr>
            <a:r>
              <a:rPr lang="en-GB" altLang="en-US" dirty="0" smtClean="0"/>
              <a:t>Target sample must satisfy many criteria.</a:t>
            </a:r>
          </a:p>
          <a:p>
            <a:pPr lvl="1">
              <a:defRPr/>
            </a:pPr>
            <a:r>
              <a:rPr lang="en-US" altLang="en-US" dirty="0" smtClean="0"/>
              <a:t>massive enough to populate massive bins</a:t>
            </a:r>
          </a:p>
          <a:p>
            <a:pPr lvl="1">
              <a:defRPr/>
            </a:pPr>
            <a:r>
              <a:rPr lang="en-US" altLang="en-US" dirty="0" smtClean="0"/>
              <a:t>young enough to be pre-supernova phase</a:t>
            </a:r>
          </a:p>
          <a:p>
            <a:pPr lvl="1">
              <a:defRPr/>
            </a:pPr>
            <a:r>
              <a:rPr lang="en-US" altLang="en-US" dirty="0" smtClean="0"/>
              <a:t>old enough to be free of natal molecular material</a:t>
            </a:r>
          </a:p>
          <a:p>
            <a:pPr lvl="1">
              <a:defRPr/>
            </a:pPr>
            <a:r>
              <a:rPr lang="en-US" altLang="en-US" dirty="0" smtClean="0"/>
              <a:t>close enough to discern individual stars</a:t>
            </a:r>
          </a:p>
          <a:p>
            <a:pPr lvl="1">
              <a:defRPr/>
            </a:pPr>
            <a:r>
              <a:rPr lang="en-US" altLang="en-US" dirty="0" smtClean="0"/>
              <a:t>at known distance</a:t>
            </a:r>
          </a:p>
          <a:p>
            <a:pPr lvl="1">
              <a:defRPr/>
            </a:pPr>
            <a:r>
              <a:rPr lang="en-US" altLang="en-US" dirty="0" smtClean="0"/>
              <a:t>coeval enough to constitute a single event</a:t>
            </a:r>
          </a:p>
          <a:p>
            <a:pPr lvl="1">
              <a:defRPr/>
            </a:pPr>
            <a:r>
              <a:rPr lang="en-US" altLang="en-US" dirty="0" smtClean="0"/>
              <a:t>of a known age</a:t>
            </a:r>
          </a:p>
          <a:p>
            <a:pPr>
              <a:defRPr/>
            </a:pPr>
            <a:r>
              <a:rPr lang="en-US" altLang="en-US" dirty="0" smtClean="0"/>
              <a:t>Number of "expected" massive stars given by extrapolating observed initial mass function.</a:t>
            </a:r>
          </a:p>
          <a:p>
            <a:pPr lvl="1">
              <a:defRPr/>
            </a:pPr>
            <a:endParaRPr lang="en-US" altLang="en-US" dirty="0" smtClean="0"/>
          </a:p>
        </p:txBody>
      </p:sp>
    </p:spTree>
    <p:extLst>
      <p:ext uri="{BB962C8B-B14F-4D97-AF65-F5344CB8AC3E}">
        <p14:creationId xmlns:p14="http://schemas.microsoft.com/office/powerpoint/2010/main" val="517411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normAutofit fontScale="90000"/>
          </a:bodyPr>
          <a:lstStyle/>
          <a:p>
            <a:r>
              <a:rPr lang="en-US" altLang="en-US" dirty="0" smtClean="0"/>
              <a:t>Goldilocks</a:t>
            </a:r>
            <a:br>
              <a:rPr lang="en-US" altLang="en-US" dirty="0" smtClean="0"/>
            </a:br>
            <a:r>
              <a:rPr lang="en-US" altLang="en-US" sz="1244" dirty="0"/>
              <a:t>and the stellar upper mass limit: </a:t>
            </a:r>
            <a:r>
              <a:rPr lang="en-US" altLang="en-US" sz="1244" dirty="0" err="1"/>
              <a:t>Westerlund</a:t>
            </a:r>
            <a:r>
              <a:rPr lang="en-US" altLang="en-US" sz="1244" dirty="0"/>
              <a:t> 1</a:t>
            </a:r>
          </a:p>
        </p:txBody>
      </p:sp>
      <p:grpSp>
        <p:nvGrpSpPr>
          <p:cNvPr id="663555" name="Group 3"/>
          <p:cNvGrpSpPr>
            <a:grpSpLocks/>
          </p:cNvGrpSpPr>
          <p:nvPr/>
        </p:nvGrpSpPr>
        <p:grpSpPr bwMode="auto">
          <a:xfrm>
            <a:off x="5486400" y="2468034"/>
            <a:ext cx="3581400" cy="2683933"/>
            <a:chOff x="432" y="1584"/>
            <a:chExt cx="2256" cy="1902"/>
          </a:xfrm>
        </p:grpSpPr>
        <p:pic>
          <p:nvPicPr>
            <p:cNvPr id="131080" name="Picture 4" descr="kids-157x157-gold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064"/>
              <a:ext cx="1422"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AutoShape 5"/>
            <p:cNvSpPr>
              <a:spLocks noChangeArrowheads="1"/>
            </p:cNvSpPr>
            <p:nvPr/>
          </p:nvSpPr>
          <p:spPr bwMode="auto">
            <a:xfrm>
              <a:off x="1440" y="1584"/>
              <a:ext cx="1248" cy="720"/>
            </a:xfrm>
            <a:prstGeom prst="wedgeEllipseCallout">
              <a:avLst>
                <a:gd name="adj1" fmla="val -50963"/>
                <a:gd name="adj2" fmla="val 90833"/>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778" dirty="0">
                  <a:solidFill>
                    <a:schemeClr val="tx1"/>
                  </a:solidFill>
                  <a:latin typeface="Goudy Stout" panose="0202090407030B020401" pitchFamily="18" charset="0"/>
                </a:rPr>
                <a:t>Too old!</a:t>
              </a:r>
            </a:p>
          </p:txBody>
        </p:sp>
      </p:grpSp>
      <p:grpSp>
        <p:nvGrpSpPr>
          <p:cNvPr id="663562" name="Group 10"/>
          <p:cNvGrpSpPr>
            <a:grpSpLocks/>
          </p:cNvGrpSpPr>
          <p:nvPr/>
        </p:nvGrpSpPr>
        <p:grpSpPr bwMode="auto">
          <a:xfrm>
            <a:off x="457200" y="2006600"/>
            <a:ext cx="4800600" cy="4010378"/>
            <a:chOff x="96" y="1152"/>
            <a:chExt cx="3024" cy="2842"/>
          </a:xfrm>
        </p:grpSpPr>
        <p:pic>
          <p:nvPicPr>
            <p:cNvPr id="131078" name="Picture 9" descr="wd1_ir"/>
            <p:cNvPicPr>
              <a:picLocks noChangeAspect="1" noChangeArrowheads="1"/>
            </p:cNvPicPr>
            <p:nvPr/>
          </p:nvPicPr>
          <p:blipFill>
            <a:blip r:embed="rId4">
              <a:extLst>
                <a:ext uri="{28A0092B-C50C-407E-A947-70E740481C1C}">
                  <a14:useLocalDpi xmlns:a14="http://schemas.microsoft.com/office/drawing/2010/main" val="0"/>
                </a:ext>
              </a:extLst>
            </a:blip>
            <a:srcRect t="5296" r="2219" b="2806"/>
            <a:stretch>
              <a:fillRect/>
            </a:stretch>
          </p:blipFill>
          <p:spPr bwMode="auto">
            <a:xfrm>
              <a:off x="96" y="1152"/>
              <a:ext cx="3024" cy="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8"/>
            <p:cNvSpPr txBox="1">
              <a:spLocks noChangeArrowheads="1"/>
            </p:cNvSpPr>
            <p:nvPr/>
          </p:nvSpPr>
          <p:spPr bwMode="auto">
            <a:xfrm>
              <a:off x="200" y="1191"/>
              <a:ext cx="2832"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2133">
                  <a:solidFill>
                    <a:srgbClr val="FFFF00"/>
                  </a:solidFill>
                  <a:latin typeface="Arial" panose="020B0604020202020204" pitchFamily="34" charset="0"/>
                </a:rPr>
                <a:t>Westerlund 1</a:t>
              </a:r>
            </a:p>
          </p:txBody>
        </p:sp>
      </p:grpSp>
    </p:spTree>
    <p:extLst>
      <p:ext uri="{BB962C8B-B14F-4D97-AF65-F5344CB8AC3E}">
        <p14:creationId xmlns:p14="http://schemas.microsoft.com/office/powerpoint/2010/main" val="205132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3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p:txBody>
          <a:bodyPr>
            <a:normAutofit fontScale="90000"/>
          </a:bodyPr>
          <a:lstStyle/>
          <a:p>
            <a:r>
              <a:rPr lang="en-US" altLang="en-US" smtClean="0"/>
              <a:t>Goldilocks</a:t>
            </a:r>
            <a:br>
              <a:rPr lang="en-US" altLang="en-US" smtClean="0"/>
            </a:br>
            <a:r>
              <a:rPr lang="en-US" altLang="en-US" sz="1244"/>
              <a:t>and the stellar upper mass limit: Sgr B2</a:t>
            </a:r>
          </a:p>
        </p:txBody>
      </p:sp>
      <p:grpSp>
        <p:nvGrpSpPr>
          <p:cNvPr id="665603" name="Group 3"/>
          <p:cNvGrpSpPr>
            <a:grpSpLocks/>
          </p:cNvGrpSpPr>
          <p:nvPr/>
        </p:nvGrpSpPr>
        <p:grpSpPr bwMode="auto">
          <a:xfrm>
            <a:off x="5133622" y="2683934"/>
            <a:ext cx="3934178" cy="2413000"/>
            <a:chOff x="3216" y="1632"/>
            <a:chExt cx="2478" cy="1710"/>
          </a:xfrm>
        </p:grpSpPr>
        <p:pic>
          <p:nvPicPr>
            <p:cNvPr id="133128" name="Picture 4" descr="kids-157x157-gold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920"/>
              <a:ext cx="1422"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AutoShape 5"/>
            <p:cNvSpPr>
              <a:spLocks noChangeArrowheads="1"/>
            </p:cNvSpPr>
            <p:nvPr/>
          </p:nvSpPr>
          <p:spPr bwMode="auto">
            <a:xfrm>
              <a:off x="4062" y="1632"/>
              <a:ext cx="1632" cy="528"/>
            </a:xfrm>
            <a:prstGeom prst="wedgeEllipseCallout">
              <a:avLst>
                <a:gd name="adj1" fmla="val -41912"/>
                <a:gd name="adj2" fmla="val 105681"/>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778" dirty="0">
                  <a:solidFill>
                    <a:schemeClr val="tx1"/>
                  </a:solidFill>
                  <a:latin typeface="Goudy Stout" panose="0202090407030B020401" pitchFamily="18" charset="0"/>
                </a:rPr>
                <a:t>Too young!</a:t>
              </a:r>
            </a:p>
          </p:txBody>
        </p:sp>
      </p:grpSp>
      <p:grpSp>
        <p:nvGrpSpPr>
          <p:cNvPr id="665606" name="Group 6"/>
          <p:cNvGrpSpPr>
            <a:grpSpLocks/>
          </p:cNvGrpSpPr>
          <p:nvPr/>
        </p:nvGrpSpPr>
        <p:grpSpPr bwMode="auto">
          <a:xfrm>
            <a:off x="409223" y="1803400"/>
            <a:ext cx="4574822" cy="4334933"/>
            <a:chOff x="240" y="1008"/>
            <a:chExt cx="2882" cy="3072"/>
          </a:xfrm>
        </p:grpSpPr>
        <p:pic>
          <p:nvPicPr>
            <p:cNvPr id="13312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008"/>
              <a:ext cx="2882" cy="307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7" name="Text Box 8"/>
            <p:cNvSpPr txBox="1">
              <a:spLocks noChangeArrowheads="1"/>
            </p:cNvSpPr>
            <p:nvPr/>
          </p:nvSpPr>
          <p:spPr bwMode="auto">
            <a:xfrm>
              <a:off x="1248" y="1401"/>
              <a:ext cx="1392"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2133">
                  <a:solidFill>
                    <a:srgbClr val="FFFF00"/>
                  </a:solidFill>
                  <a:latin typeface="Arial" panose="020B0604020202020204" pitchFamily="34" charset="0"/>
                </a:rPr>
                <a:t>Sgr B2</a:t>
              </a:r>
            </a:p>
          </p:txBody>
        </p:sp>
      </p:grpSp>
    </p:spTree>
    <p:extLst>
      <p:ext uri="{BB962C8B-B14F-4D97-AF65-F5344CB8AC3E}">
        <p14:creationId xmlns:p14="http://schemas.microsoft.com/office/powerpoint/2010/main" val="244299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56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ChangeArrowheads="1"/>
          </p:cNvSpPr>
          <p:nvPr>
            <p:ph type="title"/>
          </p:nvPr>
        </p:nvSpPr>
        <p:spPr/>
        <p:txBody>
          <a:bodyPr>
            <a:normAutofit fontScale="90000"/>
          </a:bodyPr>
          <a:lstStyle/>
          <a:p>
            <a:r>
              <a:rPr lang="en-US" altLang="en-US" smtClean="0"/>
              <a:t>Goldilocks</a:t>
            </a:r>
            <a:br>
              <a:rPr lang="en-US" altLang="en-US" smtClean="0"/>
            </a:br>
            <a:r>
              <a:rPr lang="en-US" altLang="en-US" sz="1244"/>
              <a:t>and the stellar upper mass limit: Arches cluster</a:t>
            </a:r>
          </a:p>
        </p:txBody>
      </p:sp>
      <p:grpSp>
        <p:nvGrpSpPr>
          <p:cNvPr id="667651" name="Group 3"/>
          <p:cNvGrpSpPr>
            <a:grpSpLocks/>
          </p:cNvGrpSpPr>
          <p:nvPr/>
        </p:nvGrpSpPr>
        <p:grpSpPr bwMode="auto">
          <a:xfrm>
            <a:off x="5105400" y="2683934"/>
            <a:ext cx="3934178" cy="2413000"/>
            <a:chOff x="3216" y="1632"/>
            <a:chExt cx="2478" cy="1710"/>
          </a:xfrm>
        </p:grpSpPr>
        <p:pic>
          <p:nvPicPr>
            <p:cNvPr id="135176" name="Picture 4" descr="kids-157x157-gold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920"/>
              <a:ext cx="1422"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AutoShape 5"/>
            <p:cNvSpPr>
              <a:spLocks noChangeArrowheads="1"/>
            </p:cNvSpPr>
            <p:nvPr/>
          </p:nvSpPr>
          <p:spPr bwMode="auto">
            <a:xfrm>
              <a:off x="4062" y="1632"/>
              <a:ext cx="1632" cy="528"/>
            </a:xfrm>
            <a:prstGeom prst="wedgeEllipseCallout">
              <a:avLst>
                <a:gd name="adj1" fmla="val -41912"/>
                <a:gd name="adj2" fmla="val 105681"/>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1778" dirty="0">
                  <a:solidFill>
                    <a:schemeClr val="tx1"/>
                  </a:solidFill>
                  <a:latin typeface="Goudy Stout" panose="0202090407030B020401" pitchFamily="18" charset="0"/>
                </a:rPr>
                <a:t>just right!</a:t>
              </a:r>
            </a:p>
          </p:txBody>
        </p:sp>
      </p:grpSp>
      <p:grpSp>
        <p:nvGrpSpPr>
          <p:cNvPr id="667654" name="Group 6"/>
          <p:cNvGrpSpPr>
            <a:grpSpLocks/>
          </p:cNvGrpSpPr>
          <p:nvPr/>
        </p:nvGrpSpPr>
        <p:grpSpPr bwMode="auto">
          <a:xfrm>
            <a:off x="685800" y="2345267"/>
            <a:ext cx="3810000" cy="3149600"/>
            <a:chOff x="432" y="1080"/>
            <a:chExt cx="2400" cy="2412"/>
          </a:xfrm>
        </p:grpSpPr>
        <p:pic>
          <p:nvPicPr>
            <p:cNvPr id="135174" name="Picture 7" descr="web_print"/>
            <p:cNvPicPr>
              <a:picLocks noChangeAspect="1" noChangeArrowheads="1"/>
            </p:cNvPicPr>
            <p:nvPr/>
          </p:nvPicPr>
          <p:blipFill>
            <a:blip r:embed="rId4">
              <a:extLst>
                <a:ext uri="{28A0092B-C50C-407E-A947-70E740481C1C}">
                  <a14:useLocalDpi xmlns:a14="http://schemas.microsoft.com/office/drawing/2010/main" val="0"/>
                </a:ext>
              </a:extLst>
            </a:blip>
            <a:srcRect l="2499" t="10527" r="51250" b="18947"/>
            <a:stretch>
              <a:fillRect/>
            </a:stretch>
          </p:blipFill>
          <p:spPr bwMode="auto">
            <a:xfrm>
              <a:off x="448" y="1080"/>
              <a:ext cx="2368" cy="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Rectangle 8"/>
            <p:cNvSpPr>
              <a:spLocks noChangeArrowheads="1"/>
            </p:cNvSpPr>
            <p:nvPr/>
          </p:nvSpPr>
          <p:spPr bwMode="auto">
            <a:xfrm>
              <a:off x="432" y="1104"/>
              <a:ext cx="2400"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ctr">
                <a:lnSpc>
                  <a:spcPct val="90000"/>
                </a:lnSpc>
                <a:spcBef>
                  <a:spcPct val="0"/>
                </a:spcBef>
                <a:buFontTx/>
                <a:buNone/>
              </a:pPr>
              <a:r>
                <a:rPr lang="en-US" altLang="en-US" sz="2133">
                  <a:solidFill>
                    <a:srgbClr val="FFFF00"/>
                  </a:solidFill>
                  <a:latin typeface="Arial" panose="020B0604020202020204" pitchFamily="34" charset="0"/>
                </a:rPr>
                <a:t>Arches cluster</a:t>
              </a:r>
            </a:p>
          </p:txBody>
        </p:sp>
      </p:grpSp>
    </p:spTree>
    <p:extLst>
      <p:ext uri="{BB962C8B-B14F-4D97-AF65-F5344CB8AC3E}">
        <p14:creationId xmlns:p14="http://schemas.microsoft.com/office/powerpoint/2010/main" val="140632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76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5"/>
          <p:cNvSpPr>
            <a:spLocks noGrp="1" noChangeArrowheads="1"/>
          </p:cNvSpPr>
          <p:nvPr>
            <p:ph type="title"/>
          </p:nvPr>
        </p:nvSpPr>
        <p:spPr/>
        <p:txBody>
          <a:bodyPr>
            <a:normAutofit fontScale="90000"/>
          </a:bodyPr>
          <a:lstStyle/>
          <a:p>
            <a:r>
              <a:rPr lang="en-US" altLang="en-US" smtClean="0"/>
              <a:t>Arches Cluster CMD: Young Stars!</a:t>
            </a:r>
          </a:p>
        </p:txBody>
      </p:sp>
      <p:grpSp>
        <p:nvGrpSpPr>
          <p:cNvPr id="137219" name="Group 3"/>
          <p:cNvGrpSpPr>
            <a:grpSpLocks/>
          </p:cNvGrpSpPr>
          <p:nvPr/>
        </p:nvGrpSpPr>
        <p:grpSpPr bwMode="auto">
          <a:xfrm>
            <a:off x="762000" y="2046111"/>
            <a:ext cx="8229600" cy="3550356"/>
            <a:chOff x="1008" y="765"/>
            <a:chExt cx="4530" cy="1951"/>
          </a:xfrm>
        </p:grpSpPr>
        <p:pic>
          <p:nvPicPr>
            <p:cNvPr id="137223" name="Picture 4" descr="fg4"/>
            <p:cNvPicPr>
              <a:picLocks noChangeAspect="1" noChangeArrowheads="1"/>
            </p:cNvPicPr>
            <p:nvPr/>
          </p:nvPicPr>
          <p:blipFill>
            <a:blip r:embed="rId3">
              <a:extLst>
                <a:ext uri="{28A0092B-C50C-407E-A947-70E740481C1C}">
                  <a14:useLocalDpi xmlns:a14="http://schemas.microsoft.com/office/drawing/2010/main" val="0"/>
                </a:ext>
              </a:extLst>
            </a:blip>
            <a:srcRect b="54489"/>
            <a:stretch>
              <a:fillRect/>
            </a:stretch>
          </p:blipFill>
          <p:spPr bwMode="auto">
            <a:xfrm>
              <a:off x="1008" y="765"/>
              <a:ext cx="4530"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5" descr="fg4"/>
            <p:cNvPicPr>
              <a:picLocks noChangeAspect="1" noChangeArrowheads="1"/>
            </p:cNvPicPr>
            <p:nvPr/>
          </p:nvPicPr>
          <p:blipFill>
            <a:blip r:embed="rId3">
              <a:extLst>
                <a:ext uri="{28A0092B-C50C-407E-A947-70E740481C1C}">
                  <a14:useLocalDpi xmlns:a14="http://schemas.microsoft.com/office/drawing/2010/main" val="0"/>
                </a:ext>
              </a:extLst>
            </a:blip>
            <a:srcRect t="85449"/>
            <a:stretch>
              <a:fillRect/>
            </a:stretch>
          </p:blipFill>
          <p:spPr bwMode="auto">
            <a:xfrm>
              <a:off x="1008" y="2226"/>
              <a:ext cx="4530"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20" name="Rectangle 6"/>
          <p:cNvSpPr>
            <a:spLocks noChangeArrowheads="1"/>
          </p:cNvSpPr>
          <p:nvPr/>
        </p:nvSpPr>
        <p:spPr bwMode="auto">
          <a:xfrm>
            <a:off x="6320824" y="5634567"/>
            <a:ext cx="2728632" cy="28931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422">
                <a:solidFill>
                  <a:schemeClr val="tx1"/>
                </a:solidFill>
              </a:rPr>
              <a:t>Figer et al. 1999, ApJ, 525, 750</a:t>
            </a:r>
          </a:p>
        </p:txBody>
      </p:sp>
      <p:sp>
        <p:nvSpPr>
          <p:cNvPr id="492551" name="Freeform 7"/>
          <p:cNvSpPr>
            <a:spLocks/>
          </p:cNvSpPr>
          <p:nvPr/>
        </p:nvSpPr>
        <p:spPr bwMode="auto">
          <a:xfrm>
            <a:off x="3081867" y="2345267"/>
            <a:ext cx="1083733" cy="378178"/>
          </a:xfrm>
          <a:custGeom>
            <a:avLst/>
            <a:gdLst>
              <a:gd name="T0" fmla="*/ 0 w 768"/>
              <a:gd name="T1" fmla="*/ 2147483646 h 1094"/>
              <a:gd name="T2" fmla="*/ 0 w 768"/>
              <a:gd name="T3" fmla="*/ 2147483646 h 1094"/>
              <a:gd name="T4" fmla="*/ 2147483646 w 768"/>
              <a:gd name="T5" fmla="*/ 0 h 1094"/>
              <a:gd name="T6" fmla="*/ 2147483646 w 768"/>
              <a:gd name="T7" fmla="*/ 0 h 1094"/>
              <a:gd name="T8" fmla="*/ 2147483646 w 768"/>
              <a:gd name="T9" fmla="*/ 2147483646 h 1094"/>
              <a:gd name="T10" fmla="*/ 2147483646 w 768"/>
              <a:gd name="T11" fmla="*/ 2147483646 h 1094"/>
              <a:gd name="T12" fmla="*/ 2147483646 w 768"/>
              <a:gd name="T13" fmla="*/ 2147483646 h 1094"/>
              <a:gd name="T14" fmla="*/ 0 w 768"/>
              <a:gd name="T15" fmla="*/ 2147483646 h 10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8" h="1094">
                <a:moveTo>
                  <a:pt x="0" y="1094"/>
                </a:moveTo>
                <a:lnTo>
                  <a:pt x="0" y="230"/>
                </a:lnTo>
                <a:lnTo>
                  <a:pt x="230" y="0"/>
                </a:lnTo>
                <a:lnTo>
                  <a:pt x="768" y="0"/>
                </a:lnTo>
                <a:lnTo>
                  <a:pt x="384" y="222"/>
                </a:lnTo>
                <a:lnTo>
                  <a:pt x="288" y="222"/>
                </a:lnTo>
                <a:lnTo>
                  <a:pt x="288" y="1094"/>
                </a:lnTo>
                <a:lnTo>
                  <a:pt x="0" y="1094"/>
                </a:lnTo>
                <a:close/>
              </a:path>
            </a:pathLst>
          </a:custGeom>
          <a:noFill/>
          <a:ln w="31750" cap="flat" cmpd="sng">
            <a:solidFill>
              <a:srgbClr val="006600"/>
            </a:solidFill>
            <a:prstDash val="solid"/>
            <a:round/>
            <a:headEnd type="none" w="med" len="med"/>
            <a:tailEnd type="none" w="med" len="me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580403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492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5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9"/>
          <p:cNvSpPr>
            <a:spLocks noGrp="1" noChangeArrowheads="1"/>
          </p:cNvSpPr>
          <p:nvPr>
            <p:ph type="title"/>
          </p:nvPr>
        </p:nvSpPr>
        <p:spPr/>
        <p:txBody>
          <a:bodyPr/>
          <a:lstStyle/>
          <a:p>
            <a:r>
              <a:rPr lang="en-US" altLang="en-US" smtClean="0"/>
              <a:t>Arches Cluster: Paschen-</a:t>
            </a:r>
            <a:r>
              <a:rPr lang="en-US" altLang="en-US" smtClean="0">
                <a:latin typeface="Symbol" panose="05050102010706020507" pitchFamily="18" charset="2"/>
              </a:rPr>
              <a:t>a</a:t>
            </a:r>
          </a:p>
        </p:txBody>
      </p:sp>
      <p:pic>
        <p:nvPicPr>
          <p:cNvPr id="139267" name="Picture 3"/>
          <p:cNvPicPr>
            <a:picLocks noChangeArrowheads="1"/>
          </p:cNvPicPr>
          <p:nvPr/>
        </p:nvPicPr>
        <p:blipFill>
          <a:blip r:embed="rId2">
            <a:extLst>
              <a:ext uri="{28A0092B-C50C-407E-A947-70E740481C1C}">
                <a14:useLocalDpi xmlns:a14="http://schemas.microsoft.com/office/drawing/2010/main" val="0"/>
              </a:ext>
            </a:extLst>
          </a:blip>
          <a:srcRect r="2769" b="844"/>
          <a:stretch>
            <a:fillRect/>
          </a:stretch>
        </p:blipFill>
        <p:spPr bwMode="auto">
          <a:xfrm>
            <a:off x="794456" y="2355145"/>
            <a:ext cx="3251200" cy="291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8" name="Rectangle 5"/>
          <p:cNvSpPr>
            <a:spLocks noChangeArrowheads="1"/>
          </p:cNvSpPr>
          <p:nvPr/>
        </p:nvSpPr>
        <p:spPr bwMode="auto">
          <a:xfrm>
            <a:off x="5682545" y="5572478"/>
            <a:ext cx="2826455" cy="26462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244">
                <a:solidFill>
                  <a:schemeClr val="tx1"/>
                </a:solidFill>
              </a:rPr>
              <a:t>Figer et al. 2002, ApJ, 581, 258 </a:t>
            </a:r>
          </a:p>
        </p:txBody>
      </p:sp>
      <p:pic>
        <p:nvPicPr>
          <p:cNvPr id="139269" name="Picture 6" descr="ewvsm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6212" y="2214034"/>
            <a:ext cx="4288366" cy="328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Freeform 7"/>
          <p:cNvSpPr>
            <a:spLocks/>
          </p:cNvSpPr>
          <p:nvPr/>
        </p:nvSpPr>
        <p:spPr bwMode="auto">
          <a:xfrm>
            <a:off x="5456767" y="2760133"/>
            <a:ext cx="2370667" cy="369332"/>
          </a:xfrm>
          <a:custGeom>
            <a:avLst/>
            <a:gdLst>
              <a:gd name="T0" fmla="*/ 2147483646 w 1680"/>
              <a:gd name="T1" fmla="*/ 0 h 816"/>
              <a:gd name="T2" fmla="*/ 2147483646 w 1680"/>
              <a:gd name="T3" fmla="*/ 2147483646 h 816"/>
              <a:gd name="T4" fmla="*/ 2147483646 w 1680"/>
              <a:gd name="T5" fmla="*/ 2147483646 h 816"/>
              <a:gd name="T6" fmla="*/ 0 w 1680"/>
              <a:gd name="T7" fmla="*/ 0 h 816"/>
              <a:gd name="T8" fmla="*/ 2147483646 w 1680"/>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0" h="816">
                <a:moveTo>
                  <a:pt x="1680" y="0"/>
                </a:moveTo>
                <a:lnTo>
                  <a:pt x="1680" y="816"/>
                </a:lnTo>
                <a:lnTo>
                  <a:pt x="816" y="816"/>
                </a:lnTo>
                <a:lnTo>
                  <a:pt x="0" y="0"/>
                </a:lnTo>
                <a:lnTo>
                  <a:pt x="1680" y="0"/>
                </a:lnTo>
                <a:close/>
              </a:path>
            </a:pathLst>
          </a:custGeom>
          <a:noFill/>
          <a:ln w="31750" cap="flat" cmpd="sng">
            <a:solidFill>
              <a:srgbClr val="339966"/>
            </a:solidFill>
            <a:prstDash val="solid"/>
            <a:round/>
            <a:headEnd type="none" w="med" len="med"/>
            <a:tailEnd type="none" w="med" len="me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9271" name="Text Box 8"/>
          <p:cNvSpPr txBox="1">
            <a:spLocks noChangeArrowheads="1"/>
          </p:cNvSpPr>
          <p:nvPr/>
        </p:nvSpPr>
        <p:spPr bwMode="auto">
          <a:xfrm>
            <a:off x="6316099" y="3203064"/>
            <a:ext cx="1247457" cy="683136"/>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2133" dirty="0">
                <a:solidFill>
                  <a:srgbClr val="008000"/>
                </a:solidFill>
                <a:latin typeface="Arial" panose="020B0604020202020204" pitchFamily="34" charset="0"/>
              </a:rPr>
              <a:t>No WNE</a:t>
            </a:r>
          </a:p>
          <a:p>
            <a:pPr algn="r">
              <a:lnSpc>
                <a:spcPct val="90000"/>
              </a:lnSpc>
              <a:spcBef>
                <a:spcPct val="0"/>
              </a:spcBef>
              <a:buFontTx/>
              <a:buNone/>
            </a:pPr>
            <a:r>
              <a:rPr lang="en-US" altLang="en-US" sz="2133" dirty="0">
                <a:solidFill>
                  <a:srgbClr val="008000"/>
                </a:solidFill>
                <a:latin typeface="Arial" panose="020B0604020202020204" pitchFamily="34" charset="0"/>
              </a:rPr>
              <a:t>or WC!</a:t>
            </a:r>
          </a:p>
        </p:txBody>
      </p:sp>
    </p:spTree>
    <p:extLst>
      <p:ext uri="{BB962C8B-B14F-4D97-AF65-F5344CB8AC3E}">
        <p14:creationId xmlns:p14="http://schemas.microsoft.com/office/powerpoint/2010/main" val="381222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40354" name="Object 2"/>
          <p:cNvGraphicFramePr>
            <a:graphicFrameLocks noChangeAspect="1"/>
          </p:cNvGraphicFramePr>
          <p:nvPr/>
        </p:nvGraphicFramePr>
        <p:xfrm>
          <a:off x="5012267" y="1453445"/>
          <a:ext cx="2912533" cy="4803422"/>
        </p:xfrm>
        <a:graphic>
          <a:graphicData uri="http://schemas.openxmlformats.org/presentationml/2006/ole">
            <mc:AlternateContent xmlns:mc="http://schemas.openxmlformats.org/markup-compatibility/2006">
              <mc:Choice xmlns:v="urn:schemas-microsoft-com:vml" Requires="v">
                <p:oleObj spid="_x0000_s1126" name="Image" r:id="rId4" imgW="2388987" imgH="3939287" progId="Photoshop.Image.4">
                  <p:embed/>
                </p:oleObj>
              </mc:Choice>
              <mc:Fallback>
                <p:oleObj name="Image" r:id="rId4" imgW="2388987" imgH="3939287"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267" y="1453445"/>
                        <a:ext cx="2912533" cy="480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0355" name="Object 3"/>
          <p:cNvGraphicFramePr>
            <a:graphicFrameLocks noChangeAspect="1"/>
          </p:cNvGraphicFramePr>
          <p:nvPr/>
        </p:nvGraphicFramePr>
        <p:xfrm>
          <a:off x="1422400" y="1443567"/>
          <a:ext cx="2928056" cy="4818944"/>
        </p:xfrm>
        <a:graphic>
          <a:graphicData uri="http://schemas.openxmlformats.org/presentationml/2006/ole">
            <mc:AlternateContent xmlns:mc="http://schemas.openxmlformats.org/markup-compatibility/2006">
              <mc:Choice xmlns:v="urn:schemas-microsoft-com:vml" Requires="v">
                <p:oleObj spid="_x0000_s1127" name="Image" r:id="rId6" imgW="2401694" imgH="3951994" progId="Photoshop.Image.4">
                  <p:embed/>
                </p:oleObj>
              </mc:Choice>
              <mc:Fallback>
                <p:oleObj name="Image" r:id="rId6" imgW="2401694" imgH="3951994"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2400" y="1443567"/>
                        <a:ext cx="2928056" cy="481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Rectangle 4"/>
          <p:cNvSpPr>
            <a:spLocks noGrp="1" noChangeArrowheads="1"/>
          </p:cNvSpPr>
          <p:nvPr>
            <p:ph type="title"/>
          </p:nvPr>
        </p:nvSpPr>
        <p:spPr/>
        <p:txBody>
          <a:bodyPr/>
          <a:lstStyle/>
          <a:p>
            <a:r>
              <a:rPr lang="en-US" altLang="en-US" smtClean="0"/>
              <a:t>Why Near-infrared?</a:t>
            </a:r>
          </a:p>
        </p:txBody>
      </p:sp>
      <p:sp>
        <p:nvSpPr>
          <p:cNvPr id="740357" name="Text Box 5"/>
          <p:cNvSpPr txBox="1">
            <a:spLocks noChangeArrowheads="1"/>
          </p:cNvSpPr>
          <p:nvPr/>
        </p:nvSpPr>
        <p:spPr bwMode="auto">
          <a:xfrm>
            <a:off x="1476023" y="1556456"/>
            <a:ext cx="1051891"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2133">
                <a:solidFill>
                  <a:srgbClr val="FFFF99"/>
                </a:solidFill>
                <a:latin typeface="Arial" panose="020B0604020202020204" pitchFamily="34" charset="0"/>
              </a:rPr>
              <a:t>V band</a:t>
            </a:r>
          </a:p>
        </p:txBody>
      </p:sp>
      <p:sp>
        <p:nvSpPr>
          <p:cNvPr id="740358" name="Text Box 6"/>
          <p:cNvSpPr txBox="1">
            <a:spLocks noChangeArrowheads="1"/>
          </p:cNvSpPr>
          <p:nvPr/>
        </p:nvSpPr>
        <p:spPr bwMode="auto">
          <a:xfrm>
            <a:off x="6841067" y="1553634"/>
            <a:ext cx="1051891"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r>
              <a:rPr lang="en-US" altLang="en-US" sz="2133">
                <a:solidFill>
                  <a:srgbClr val="FFFF99"/>
                </a:solidFill>
                <a:latin typeface="Arial" panose="020B0604020202020204" pitchFamily="34" charset="0"/>
              </a:rPr>
              <a:t>K band</a:t>
            </a:r>
          </a:p>
        </p:txBody>
      </p:sp>
      <p:grpSp>
        <p:nvGrpSpPr>
          <p:cNvPr id="41993" name="Group 14"/>
          <p:cNvGrpSpPr>
            <a:grpSpLocks/>
          </p:cNvGrpSpPr>
          <p:nvPr/>
        </p:nvGrpSpPr>
        <p:grpSpPr bwMode="auto">
          <a:xfrm>
            <a:off x="1095023" y="1453444"/>
            <a:ext cx="328789" cy="4809067"/>
            <a:chOff x="776" y="760"/>
            <a:chExt cx="233" cy="3408"/>
          </a:xfrm>
        </p:grpSpPr>
        <p:sp>
          <p:nvSpPr>
            <p:cNvPr id="41995" name="Line 15"/>
            <p:cNvSpPr>
              <a:spLocks noChangeShapeType="1"/>
            </p:cNvSpPr>
            <p:nvPr/>
          </p:nvSpPr>
          <p:spPr bwMode="auto">
            <a:xfrm flipV="1">
              <a:off x="912" y="760"/>
              <a:ext cx="0" cy="3408"/>
            </a:xfrm>
            <a:prstGeom prst="line">
              <a:avLst/>
            </a:prstGeom>
            <a:noFill/>
            <a:ln w="12700">
              <a:solidFill>
                <a:schemeClr val="tx2"/>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6" name="Rectangle 16"/>
            <p:cNvSpPr>
              <a:spLocks noChangeArrowheads="1"/>
            </p:cNvSpPr>
            <p:nvPr/>
          </p:nvSpPr>
          <p:spPr bwMode="auto">
            <a:xfrm rot="16200000">
              <a:off x="834" y="2456"/>
              <a:ext cx="117" cy="23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spcBef>
                  <a:spcPct val="0"/>
                </a:spcBef>
                <a:buFontTx/>
                <a:buNone/>
              </a:pPr>
              <a:endParaRPr lang="en-US" altLang="en-US" sz="1600">
                <a:solidFill>
                  <a:schemeClr val="tx2"/>
                </a:solidFill>
                <a:latin typeface="Arial" panose="020B0604020202020204" pitchFamily="34" charset="0"/>
              </a:endParaRPr>
            </a:p>
          </p:txBody>
        </p:sp>
      </p:grpSp>
      <p:sp>
        <p:nvSpPr>
          <p:cNvPr id="41994" name="Rectangle 17"/>
          <p:cNvSpPr>
            <a:spLocks noChangeArrowheads="1"/>
          </p:cNvSpPr>
          <p:nvPr/>
        </p:nvSpPr>
        <p:spPr bwMode="auto">
          <a:xfrm>
            <a:off x="648506" y="3722511"/>
            <a:ext cx="686406" cy="31393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600">
                <a:solidFill>
                  <a:schemeClr val="tx2"/>
                </a:solidFill>
                <a:latin typeface="Arial" panose="020B0604020202020204" pitchFamily="34" charset="0"/>
              </a:rPr>
              <a:t>60 pc</a:t>
            </a:r>
          </a:p>
        </p:txBody>
      </p:sp>
    </p:spTree>
    <p:extLst>
      <p:ext uri="{BB962C8B-B14F-4D97-AF65-F5344CB8AC3E}">
        <p14:creationId xmlns:p14="http://schemas.microsoft.com/office/powerpoint/2010/main" val="486850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740355"/>
                                        </p:tgtEl>
                                        <p:attrNameLst>
                                          <p:attrName>style.visibility</p:attrName>
                                        </p:attrNameLst>
                                      </p:cBhvr>
                                      <p:to>
                                        <p:strVal val="visible"/>
                                      </p:to>
                                    </p:set>
                                    <p:animEffect transition="in" filter="box(out)">
                                      <p:cBhvr>
                                        <p:cTn id="7" dur="500"/>
                                        <p:tgtEl>
                                          <p:spTgt spid="74035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403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740354"/>
                                        </p:tgtEl>
                                        <p:attrNameLst>
                                          <p:attrName>style.visibility</p:attrName>
                                        </p:attrNameLst>
                                      </p:cBhvr>
                                      <p:to>
                                        <p:strVal val="visible"/>
                                      </p:to>
                                    </p:set>
                                    <p:animEffect transition="in" filter="box(out)">
                                      <p:cBhvr>
                                        <p:cTn id="15" dur="500"/>
                                        <p:tgtEl>
                                          <p:spTgt spid="740354"/>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740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7" grpId="0" autoUpdateAnimBg="0"/>
      <p:bldP spid="74035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708378" y="821267"/>
            <a:ext cx="7916333"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13763" algn="r"/>
              </a:tabLst>
              <a:defRPr sz="3200">
                <a:solidFill>
                  <a:schemeClr val="bg1"/>
                </a:solidFill>
                <a:latin typeface="Arial Unicode MS" panose="020B0604020202020204" pitchFamily="34" charset="-128"/>
              </a:defRPr>
            </a:lvl1pPr>
            <a:lvl2pPr marL="742950" indent="-285750">
              <a:spcBef>
                <a:spcPct val="20000"/>
              </a:spcBef>
              <a:buChar char="–"/>
              <a:tabLst>
                <a:tab pos="8513763" algn="r"/>
              </a:tabLst>
              <a:defRPr sz="2800">
                <a:solidFill>
                  <a:schemeClr val="bg1"/>
                </a:solidFill>
                <a:latin typeface="Arial Unicode MS" panose="020B0604020202020204" pitchFamily="34" charset="-128"/>
              </a:defRPr>
            </a:lvl2pPr>
            <a:lvl3pPr marL="1143000" indent="-228600">
              <a:spcBef>
                <a:spcPct val="20000"/>
              </a:spcBef>
              <a:buChar char="•"/>
              <a:tabLst>
                <a:tab pos="8513763" algn="r"/>
              </a:tabLst>
              <a:defRPr sz="2400">
                <a:solidFill>
                  <a:schemeClr val="bg1"/>
                </a:solidFill>
                <a:latin typeface="Arial Unicode MS" panose="020B0604020202020204" pitchFamily="34" charset="-128"/>
              </a:defRPr>
            </a:lvl3pPr>
            <a:lvl4pPr marL="1600200" indent="-228600">
              <a:spcBef>
                <a:spcPct val="20000"/>
              </a:spcBef>
              <a:buChar char="–"/>
              <a:tabLst>
                <a:tab pos="8513763" algn="r"/>
              </a:tabLst>
              <a:defRPr sz="2000">
                <a:solidFill>
                  <a:schemeClr val="bg1"/>
                </a:solidFill>
                <a:latin typeface="Arial Unicode MS" panose="020B0604020202020204" pitchFamily="34" charset="-128"/>
              </a:defRPr>
            </a:lvl4pPr>
            <a:lvl5pPr marL="2057400" indent="-228600">
              <a:spcBef>
                <a:spcPct val="20000"/>
              </a:spcBef>
              <a:buChar char="»"/>
              <a:tabLst>
                <a:tab pos="8513763"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9pPr>
          </a:lstStyle>
          <a:p>
            <a:pPr>
              <a:spcBef>
                <a:spcPct val="0"/>
              </a:spcBef>
              <a:buFontTx/>
              <a:buNone/>
            </a:pPr>
            <a:endParaRPr lang="en-US" altLang="en-US" sz="1600" b="1"/>
          </a:p>
        </p:txBody>
      </p:sp>
      <p:grpSp>
        <p:nvGrpSpPr>
          <p:cNvPr id="140291" name="Group 3"/>
          <p:cNvGrpSpPr>
            <a:grpSpLocks/>
          </p:cNvGrpSpPr>
          <p:nvPr/>
        </p:nvGrpSpPr>
        <p:grpSpPr bwMode="auto">
          <a:xfrm>
            <a:off x="705555" y="1769534"/>
            <a:ext cx="8229600" cy="3826933"/>
            <a:chOff x="1008" y="765"/>
            <a:chExt cx="4530" cy="1951"/>
          </a:xfrm>
        </p:grpSpPr>
        <p:pic>
          <p:nvPicPr>
            <p:cNvPr id="140296" name="Picture 4" descr="fg4"/>
            <p:cNvPicPr>
              <a:picLocks noChangeAspect="1" noChangeArrowheads="1"/>
            </p:cNvPicPr>
            <p:nvPr/>
          </p:nvPicPr>
          <p:blipFill>
            <a:blip r:embed="rId3">
              <a:extLst>
                <a:ext uri="{28A0092B-C50C-407E-A947-70E740481C1C}">
                  <a14:useLocalDpi xmlns:a14="http://schemas.microsoft.com/office/drawing/2010/main" val="0"/>
                </a:ext>
              </a:extLst>
            </a:blip>
            <a:srcRect b="54489"/>
            <a:stretch>
              <a:fillRect/>
            </a:stretch>
          </p:blipFill>
          <p:spPr bwMode="auto">
            <a:xfrm>
              <a:off x="1008" y="765"/>
              <a:ext cx="4530"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5" descr="fg4"/>
            <p:cNvPicPr>
              <a:picLocks noChangeAspect="1" noChangeArrowheads="1"/>
            </p:cNvPicPr>
            <p:nvPr/>
          </p:nvPicPr>
          <p:blipFill>
            <a:blip r:embed="rId3">
              <a:extLst>
                <a:ext uri="{28A0092B-C50C-407E-A947-70E740481C1C}">
                  <a14:useLocalDpi xmlns:a14="http://schemas.microsoft.com/office/drawing/2010/main" val="0"/>
                </a:ext>
              </a:extLst>
            </a:blip>
            <a:srcRect t="85449"/>
            <a:stretch>
              <a:fillRect/>
            </a:stretch>
          </p:blipFill>
          <p:spPr bwMode="auto">
            <a:xfrm>
              <a:off x="1008" y="2226"/>
              <a:ext cx="4530"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2" name="Rectangle 6"/>
          <p:cNvSpPr>
            <a:spLocks noChangeArrowheads="1"/>
          </p:cNvSpPr>
          <p:nvPr/>
        </p:nvSpPr>
        <p:spPr bwMode="auto">
          <a:xfrm>
            <a:off x="6262968" y="5614812"/>
            <a:ext cx="2728632" cy="28931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lnSpc>
                <a:spcPct val="90000"/>
              </a:lnSpc>
              <a:spcBef>
                <a:spcPct val="0"/>
              </a:spcBef>
              <a:buFontTx/>
              <a:buNone/>
            </a:pPr>
            <a:r>
              <a:rPr lang="en-US" altLang="en-US" sz="1422">
                <a:solidFill>
                  <a:schemeClr val="tx1"/>
                </a:solidFill>
              </a:rPr>
              <a:t>Figer et al. 1999, ApJ, 525, 750</a:t>
            </a:r>
          </a:p>
        </p:txBody>
      </p:sp>
      <p:sp>
        <p:nvSpPr>
          <p:cNvPr id="568328" name="Freeform 8"/>
          <p:cNvSpPr>
            <a:spLocks/>
          </p:cNvSpPr>
          <p:nvPr/>
        </p:nvSpPr>
        <p:spPr bwMode="auto">
          <a:xfrm>
            <a:off x="3025422" y="2088445"/>
            <a:ext cx="1083733" cy="369332"/>
          </a:xfrm>
          <a:custGeom>
            <a:avLst/>
            <a:gdLst>
              <a:gd name="T0" fmla="*/ 0 w 768"/>
              <a:gd name="T1" fmla="*/ 2147483646 h 1094"/>
              <a:gd name="T2" fmla="*/ 0 w 768"/>
              <a:gd name="T3" fmla="*/ 2147483646 h 1094"/>
              <a:gd name="T4" fmla="*/ 2147483646 w 768"/>
              <a:gd name="T5" fmla="*/ 0 h 1094"/>
              <a:gd name="T6" fmla="*/ 2147483646 w 768"/>
              <a:gd name="T7" fmla="*/ 0 h 1094"/>
              <a:gd name="T8" fmla="*/ 2147483646 w 768"/>
              <a:gd name="T9" fmla="*/ 2147483646 h 1094"/>
              <a:gd name="T10" fmla="*/ 2147483646 w 768"/>
              <a:gd name="T11" fmla="*/ 2147483646 h 1094"/>
              <a:gd name="T12" fmla="*/ 2147483646 w 768"/>
              <a:gd name="T13" fmla="*/ 2147483646 h 1094"/>
              <a:gd name="T14" fmla="*/ 0 w 768"/>
              <a:gd name="T15" fmla="*/ 2147483646 h 10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8" h="1094">
                <a:moveTo>
                  <a:pt x="0" y="1094"/>
                </a:moveTo>
                <a:lnTo>
                  <a:pt x="0" y="230"/>
                </a:lnTo>
                <a:lnTo>
                  <a:pt x="230" y="0"/>
                </a:lnTo>
                <a:lnTo>
                  <a:pt x="768" y="0"/>
                </a:lnTo>
                <a:lnTo>
                  <a:pt x="384" y="222"/>
                </a:lnTo>
                <a:lnTo>
                  <a:pt x="288" y="222"/>
                </a:lnTo>
                <a:lnTo>
                  <a:pt x="288" y="1094"/>
                </a:lnTo>
                <a:lnTo>
                  <a:pt x="0" y="1094"/>
                </a:lnTo>
                <a:close/>
              </a:path>
            </a:pathLst>
          </a:custGeom>
          <a:noFill/>
          <a:ln w="31750" cap="flat" cmpd="sng">
            <a:solidFill>
              <a:srgbClr val="006600"/>
            </a:solidFill>
            <a:prstDash val="solid"/>
            <a:round/>
            <a:headEnd type="none" w="med" len="med"/>
            <a:tailEnd type="none" w="med" len="me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0295" name="Title 1"/>
          <p:cNvSpPr>
            <a:spLocks noGrp="1"/>
          </p:cNvSpPr>
          <p:nvPr>
            <p:ph type="title"/>
          </p:nvPr>
        </p:nvSpPr>
        <p:spPr/>
        <p:txBody>
          <a:bodyPr/>
          <a:lstStyle/>
          <a:p>
            <a:r>
              <a:rPr lang="en-US" altLang="en-US" smtClean="0"/>
              <a:t>Arches Cluster CMD	</a:t>
            </a:r>
          </a:p>
        </p:txBody>
      </p:sp>
    </p:spTree>
    <p:extLst>
      <p:ext uri="{BB962C8B-B14F-4D97-AF65-F5344CB8AC3E}">
        <p14:creationId xmlns:p14="http://schemas.microsoft.com/office/powerpoint/2010/main" val="114862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0"/>
                                  </p:stCondLst>
                                  <p:childTnLst>
                                    <p:set>
                                      <p:cBhvr>
                                        <p:cTn id="6" dur="1" fill="hold">
                                          <p:stCondLst>
                                            <p:cond delay="499"/>
                                          </p:stCondLst>
                                        </p:cTn>
                                        <p:tgtEl>
                                          <p:spTgt spid="568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743656" y="809978"/>
            <a:ext cx="7914922"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13763" algn="r"/>
              </a:tabLst>
              <a:defRPr sz="3200">
                <a:solidFill>
                  <a:schemeClr val="bg1"/>
                </a:solidFill>
                <a:latin typeface="Arial Unicode MS" panose="020B0604020202020204" pitchFamily="34" charset="-128"/>
              </a:defRPr>
            </a:lvl1pPr>
            <a:lvl2pPr marL="742950" indent="-285750">
              <a:spcBef>
                <a:spcPct val="20000"/>
              </a:spcBef>
              <a:buChar char="–"/>
              <a:tabLst>
                <a:tab pos="8513763" algn="r"/>
              </a:tabLst>
              <a:defRPr sz="2800">
                <a:solidFill>
                  <a:schemeClr val="bg1"/>
                </a:solidFill>
                <a:latin typeface="Arial Unicode MS" panose="020B0604020202020204" pitchFamily="34" charset="-128"/>
              </a:defRPr>
            </a:lvl2pPr>
            <a:lvl3pPr marL="1143000" indent="-228600">
              <a:spcBef>
                <a:spcPct val="20000"/>
              </a:spcBef>
              <a:buChar char="•"/>
              <a:tabLst>
                <a:tab pos="8513763" algn="r"/>
              </a:tabLst>
              <a:defRPr sz="2400">
                <a:solidFill>
                  <a:schemeClr val="bg1"/>
                </a:solidFill>
                <a:latin typeface="Arial Unicode MS" panose="020B0604020202020204" pitchFamily="34" charset="-128"/>
              </a:defRPr>
            </a:lvl3pPr>
            <a:lvl4pPr marL="1600200" indent="-228600">
              <a:spcBef>
                <a:spcPct val="20000"/>
              </a:spcBef>
              <a:buChar char="–"/>
              <a:tabLst>
                <a:tab pos="8513763" algn="r"/>
              </a:tabLst>
              <a:defRPr sz="2000">
                <a:solidFill>
                  <a:schemeClr val="bg1"/>
                </a:solidFill>
                <a:latin typeface="Arial Unicode MS" panose="020B0604020202020204" pitchFamily="34" charset="-128"/>
              </a:defRPr>
            </a:lvl4pPr>
            <a:lvl5pPr marL="2057400" indent="-228600">
              <a:spcBef>
                <a:spcPct val="20000"/>
              </a:spcBef>
              <a:buChar char="»"/>
              <a:tabLst>
                <a:tab pos="8513763"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9pPr>
          </a:lstStyle>
          <a:p>
            <a:pPr>
              <a:spcBef>
                <a:spcPct val="0"/>
              </a:spcBef>
              <a:buFontTx/>
              <a:buNone/>
            </a:pPr>
            <a:endParaRPr lang="en-US" altLang="en-US" sz="1778" b="1"/>
          </a:p>
        </p:txBody>
      </p:sp>
      <p:sp>
        <p:nvSpPr>
          <p:cNvPr id="142339" name="Line 3"/>
          <p:cNvSpPr>
            <a:spLocks noChangeShapeType="1"/>
          </p:cNvSpPr>
          <p:nvPr/>
        </p:nvSpPr>
        <p:spPr bwMode="auto">
          <a:xfrm flipH="1">
            <a:off x="2302933" y="2683933"/>
            <a:ext cx="15578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2340" name="Picture 5"/>
          <p:cNvPicPr>
            <a:picLocks noChangeAspect="1" noChangeArrowheads="1"/>
          </p:cNvPicPr>
          <p:nvPr/>
        </p:nvPicPr>
        <p:blipFill>
          <a:blip r:embed="rId3">
            <a:extLst>
              <a:ext uri="{28A0092B-C50C-407E-A947-70E740481C1C}">
                <a14:useLocalDpi xmlns:a14="http://schemas.microsoft.com/office/drawing/2010/main" val="0"/>
              </a:ext>
            </a:extLst>
          </a:blip>
          <a:srcRect l="15706" t="10370" r="5235" b="7407"/>
          <a:stretch>
            <a:fillRect/>
          </a:stretch>
        </p:blipFill>
        <p:spPr bwMode="auto">
          <a:xfrm>
            <a:off x="1083733" y="1397001"/>
            <a:ext cx="6841067" cy="5027789"/>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Title 1"/>
          <p:cNvSpPr>
            <a:spLocks noGrp="1"/>
          </p:cNvSpPr>
          <p:nvPr>
            <p:ph type="title"/>
          </p:nvPr>
        </p:nvSpPr>
        <p:spPr/>
        <p:txBody>
          <a:bodyPr/>
          <a:lstStyle/>
          <a:p>
            <a:r>
              <a:rPr lang="en-US" altLang="en-US" dirty="0" smtClean="0"/>
              <a:t>Luminosity function</a:t>
            </a:r>
          </a:p>
        </p:txBody>
      </p:sp>
    </p:spTree>
    <p:extLst>
      <p:ext uri="{BB962C8B-B14F-4D97-AF65-F5344CB8AC3E}">
        <p14:creationId xmlns:p14="http://schemas.microsoft.com/office/powerpoint/2010/main" val="408549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743656" y="809978"/>
            <a:ext cx="7914922"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13763" algn="r"/>
              </a:tabLst>
              <a:defRPr sz="3200">
                <a:solidFill>
                  <a:schemeClr val="bg1"/>
                </a:solidFill>
                <a:latin typeface="Arial Unicode MS" panose="020B0604020202020204" pitchFamily="34" charset="-128"/>
              </a:defRPr>
            </a:lvl1pPr>
            <a:lvl2pPr marL="742950" indent="-285750">
              <a:spcBef>
                <a:spcPct val="20000"/>
              </a:spcBef>
              <a:buChar char="–"/>
              <a:tabLst>
                <a:tab pos="8513763" algn="r"/>
              </a:tabLst>
              <a:defRPr sz="2800">
                <a:solidFill>
                  <a:schemeClr val="bg1"/>
                </a:solidFill>
                <a:latin typeface="Arial Unicode MS" panose="020B0604020202020204" pitchFamily="34" charset="-128"/>
              </a:defRPr>
            </a:lvl2pPr>
            <a:lvl3pPr marL="1143000" indent="-228600">
              <a:spcBef>
                <a:spcPct val="20000"/>
              </a:spcBef>
              <a:buChar char="•"/>
              <a:tabLst>
                <a:tab pos="8513763" algn="r"/>
              </a:tabLst>
              <a:defRPr sz="2400">
                <a:solidFill>
                  <a:schemeClr val="bg1"/>
                </a:solidFill>
                <a:latin typeface="Arial Unicode MS" panose="020B0604020202020204" pitchFamily="34" charset="-128"/>
              </a:defRPr>
            </a:lvl3pPr>
            <a:lvl4pPr marL="1600200" indent="-228600">
              <a:spcBef>
                <a:spcPct val="20000"/>
              </a:spcBef>
              <a:buChar char="–"/>
              <a:tabLst>
                <a:tab pos="8513763" algn="r"/>
              </a:tabLst>
              <a:defRPr sz="2000">
                <a:solidFill>
                  <a:schemeClr val="bg1"/>
                </a:solidFill>
                <a:latin typeface="Arial Unicode MS" panose="020B0604020202020204" pitchFamily="34" charset="-128"/>
              </a:defRPr>
            </a:lvl4pPr>
            <a:lvl5pPr marL="2057400" indent="-228600">
              <a:spcBef>
                <a:spcPct val="20000"/>
              </a:spcBef>
              <a:buChar char="»"/>
              <a:tabLst>
                <a:tab pos="8513763"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9pPr>
          </a:lstStyle>
          <a:p>
            <a:pPr>
              <a:spcBef>
                <a:spcPct val="0"/>
              </a:spcBef>
              <a:buFontTx/>
              <a:buNone/>
            </a:pPr>
            <a:endParaRPr lang="en-US" altLang="en-US" sz="1778" b="1"/>
          </a:p>
        </p:txBody>
      </p:sp>
      <p:sp>
        <p:nvSpPr>
          <p:cNvPr id="144387" name="Line 3"/>
          <p:cNvSpPr>
            <a:spLocks noChangeShapeType="1"/>
          </p:cNvSpPr>
          <p:nvPr/>
        </p:nvSpPr>
        <p:spPr bwMode="auto">
          <a:xfrm flipH="1">
            <a:off x="2302933" y="2683933"/>
            <a:ext cx="15578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l="12074" t="8540" r="6036" b="8540"/>
          <a:stretch>
            <a:fillRect/>
          </a:stretch>
        </p:blipFill>
        <p:spPr bwMode="auto">
          <a:xfrm>
            <a:off x="1219200" y="1464734"/>
            <a:ext cx="6773333" cy="4845756"/>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89" name="Title 1"/>
          <p:cNvSpPr>
            <a:spLocks noGrp="1"/>
          </p:cNvSpPr>
          <p:nvPr>
            <p:ph type="title"/>
          </p:nvPr>
        </p:nvSpPr>
        <p:spPr/>
        <p:txBody>
          <a:bodyPr>
            <a:normAutofit fontScale="90000"/>
          </a:bodyPr>
          <a:lstStyle/>
          <a:p>
            <a:r>
              <a:rPr lang="en-US" altLang="en-US" smtClean="0"/>
              <a:t>Mass vs. magnitude for t=2 Myr	</a:t>
            </a:r>
          </a:p>
        </p:txBody>
      </p:sp>
    </p:spTree>
    <p:extLst>
      <p:ext uri="{BB962C8B-B14F-4D97-AF65-F5344CB8AC3E}">
        <p14:creationId xmlns:p14="http://schemas.microsoft.com/office/powerpoint/2010/main" val="4070727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743656" y="809978"/>
            <a:ext cx="7914922"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8513763" algn="r"/>
              </a:tabLst>
              <a:defRPr sz="3200">
                <a:solidFill>
                  <a:schemeClr val="bg1"/>
                </a:solidFill>
                <a:latin typeface="Arial Unicode MS" panose="020B0604020202020204" pitchFamily="34" charset="-128"/>
              </a:defRPr>
            </a:lvl1pPr>
            <a:lvl2pPr marL="742950" indent="-285750">
              <a:spcBef>
                <a:spcPct val="20000"/>
              </a:spcBef>
              <a:buChar char="–"/>
              <a:tabLst>
                <a:tab pos="8513763" algn="r"/>
              </a:tabLst>
              <a:defRPr sz="2800">
                <a:solidFill>
                  <a:schemeClr val="bg1"/>
                </a:solidFill>
                <a:latin typeface="Arial Unicode MS" panose="020B0604020202020204" pitchFamily="34" charset="-128"/>
              </a:defRPr>
            </a:lvl2pPr>
            <a:lvl3pPr marL="1143000" indent="-228600">
              <a:spcBef>
                <a:spcPct val="20000"/>
              </a:spcBef>
              <a:buChar char="•"/>
              <a:tabLst>
                <a:tab pos="8513763" algn="r"/>
              </a:tabLst>
              <a:defRPr sz="2400">
                <a:solidFill>
                  <a:schemeClr val="bg1"/>
                </a:solidFill>
                <a:latin typeface="Arial Unicode MS" panose="020B0604020202020204" pitchFamily="34" charset="-128"/>
              </a:defRPr>
            </a:lvl3pPr>
            <a:lvl4pPr marL="1600200" indent="-228600">
              <a:spcBef>
                <a:spcPct val="20000"/>
              </a:spcBef>
              <a:buChar char="–"/>
              <a:tabLst>
                <a:tab pos="8513763" algn="r"/>
              </a:tabLst>
              <a:defRPr sz="2000">
                <a:solidFill>
                  <a:schemeClr val="bg1"/>
                </a:solidFill>
                <a:latin typeface="Arial Unicode MS" panose="020B0604020202020204" pitchFamily="34" charset="-128"/>
              </a:defRPr>
            </a:lvl4pPr>
            <a:lvl5pPr marL="2057400" indent="-228600">
              <a:spcBef>
                <a:spcPct val="20000"/>
              </a:spcBef>
              <a:buChar char="»"/>
              <a:tabLst>
                <a:tab pos="8513763" algn="r"/>
              </a:tabLst>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tabLst>
                <a:tab pos="8513763" algn="r"/>
              </a:tabLst>
              <a:defRPr sz="2000">
                <a:solidFill>
                  <a:schemeClr val="bg1"/>
                </a:solidFill>
                <a:latin typeface="Arial Unicode MS" panose="020B0604020202020204" pitchFamily="34" charset="-128"/>
              </a:defRPr>
            </a:lvl9pPr>
          </a:lstStyle>
          <a:p>
            <a:pPr>
              <a:spcBef>
                <a:spcPct val="0"/>
              </a:spcBef>
              <a:buFontTx/>
              <a:buNone/>
            </a:pPr>
            <a:endParaRPr lang="en-US" altLang="en-US" sz="1778" b="1"/>
          </a:p>
        </p:txBody>
      </p:sp>
      <p:sp>
        <p:nvSpPr>
          <p:cNvPr id="146435" name="Line 3"/>
          <p:cNvSpPr>
            <a:spLocks noChangeShapeType="1"/>
          </p:cNvSpPr>
          <p:nvPr/>
        </p:nvSpPr>
        <p:spPr bwMode="auto">
          <a:xfrm flipH="1">
            <a:off x="2302933" y="2683933"/>
            <a:ext cx="15578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64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5092" t="8540" r="3018" b="8540"/>
          <a:stretch>
            <a:fillRect/>
          </a:stretch>
        </p:blipFill>
        <p:spPr bwMode="auto">
          <a:xfrm>
            <a:off x="1219200" y="1464734"/>
            <a:ext cx="6705600" cy="4799189"/>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7" name="Title 1"/>
          <p:cNvSpPr>
            <a:spLocks noGrp="1"/>
          </p:cNvSpPr>
          <p:nvPr>
            <p:ph type="title"/>
          </p:nvPr>
        </p:nvSpPr>
        <p:spPr/>
        <p:txBody>
          <a:bodyPr/>
          <a:lstStyle/>
          <a:p>
            <a:r>
              <a:rPr lang="en-US" altLang="en-US" smtClean="0"/>
              <a:t>Initial mass function</a:t>
            </a:r>
          </a:p>
        </p:txBody>
      </p:sp>
    </p:spTree>
    <p:extLst>
      <p:ext uri="{BB962C8B-B14F-4D97-AF65-F5344CB8AC3E}">
        <p14:creationId xmlns:p14="http://schemas.microsoft.com/office/powerpoint/2010/main" val="285799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ltLang="en-US" dirty="0" smtClean="0"/>
              <a:t>Summary</a:t>
            </a:r>
          </a:p>
        </p:txBody>
      </p:sp>
      <p:sp>
        <p:nvSpPr>
          <p:cNvPr id="2" name="Content Placeholder 1"/>
          <p:cNvSpPr>
            <a:spLocks noGrp="1"/>
          </p:cNvSpPr>
          <p:nvPr>
            <p:ph idx="1"/>
          </p:nvPr>
        </p:nvSpPr>
        <p:spPr/>
        <p:txBody>
          <a:bodyPr/>
          <a:lstStyle/>
          <a:p>
            <a:r>
              <a:rPr lang="en-US" altLang="en-US" dirty="0" smtClean="0">
                <a:solidFill>
                  <a:schemeClr val="tx1"/>
                </a:solidFill>
              </a:rPr>
              <a:t>The Galactic center has a supermassive black hole.</a:t>
            </a:r>
          </a:p>
          <a:p>
            <a:r>
              <a:rPr lang="en-US" altLang="en-US" dirty="0" smtClean="0">
                <a:solidFill>
                  <a:schemeClr val="tx1"/>
                </a:solidFill>
              </a:rPr>
              <a:t>The </a:t>
            </a:r>
            <a:r>
              <a:rPr lang="en-US" altLang="en-US" dirty="0">
                <a:solidFill>
                  <a:schemeClr val="tx1"/>
                </a:solidFill>
              </a:rPr>
              <a:t>GC contains a substantial fraction of the massive star population in the Galaxy.</a:t>
            </a:r>
          </a:p>
          <a:p>
            <a:r>
              <a:rPr lang="en-US" altLang="en-US" dirty="0">
                <a:solidFill>
                  <a:schemeClr val="tx1"/>
                </a:solidFill>
              </a:rPr>
              <a:t>The Arches Cluster has a shallow slope and upper mass cutoff of ~150 M</a:t>
            </a:r>
            <a:r>
              <a:rPr lang="en-GB" altLang="en-US" baseline="-30000" dirty="0">
                <a:solidFill>
                  <a:schemeClr val="tx1"/>
                </a:solidFill>
                <a:latin typeface="Wingdings 2" panose="05020102010507070707" pitchFamily="18" charset="2"/>
                <a:cs typeface="Times New Roman" panose="02020603050405020304" pitchFamily="18" charset="0"/>
              </a:rPr>
              <a:t></a:t>
            </a:r>
            <a:r>
              <a:rPr lang="en-US" altLang="en-US" dirty="0">
                <a:solidFill>
                  <a:schemeClr val="tx1"/>
                </a:solidFill>
              </a:rPr>
              <a:t>.</a:t>
            </a:r>
          </a:p>
          <a:p>
            <a:r>
              <a:rPr lang="en-US" altLang="en-US" dirty="0">
                <a:solidFill>
                  <a:schemeClr val="tx1"/>
                </a:solidFill>
              </a:rPr>
              <a:t>The cloud heating and ionization in the GC is dominated by massive stars. </a:t>
            </a:r>
          </a:p>
          <a:p>
            <a:r>
              <a:rPr lang="en-US" altLang="en-US" dirty="0">
                <a:solidFill>
                  <a:schemeClr val="tx1"/>
                </a:solidFill>
              </a:rPr>
              <a:t>The GC is presently producing new massive clusters and likely has done so for the past 10 </a:t>
            </a:r>
            <a:r>
              <a:rPr lang="en-US" altLang="en-US" dirty="0" err="1">
                <a:solidFill>
                  <a:schemeClr val="tx1"/>
                </a:solidFill>
              </a:rPr>
              <a:t>Gyr</a:t>
            </a:r>
            <a:r>
              <a:rPr lang="en-US" altLang="en-US" dirty="0">
                <a:solidFill>
                  <a:schemeClr val="tx1"/>
                </a:solidFill>
              </a:rPr>
              <a:t>. </a:t>
            </a:r>
          </a:p>
          <a:p>
            <a:r>
              <a:rPr lang="en-US" altLang="en-US" dirty="0">
                <a:solidFill>
                  <a:schemeClr val="tx1"/>
                </a:solidFill>
              </a:rPr>
              <a:t>Massive stars may form in “challenging” environments, i.e. near a supermassive black hole. </a:t>
            </a:r>
          </a:p>
          <a:p>
            <a:endParaRPr lang="en-US" dirty="0"/>
          </a:p>
        </p:txBody>
      </p:sp>
      <p:sp>
        <p:nvSpPr>
          <p:cNvPr id="453653" name="Rectangle 21"/>
          <p:cNvSpPr>
            <a:spLocks noChangeArrowheads="1"/>
          </p:cNvSpPr>
          <p:nvPr/>
        </p:nvSpPr>
        <p:spPr bwMode="auto">
          <a:xfrm>
            <a:off x="812800" y="1667933"/>
            <a:ext cx="7518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bg1"/>
                </a:solidFill>
                <a:latin typeface="Arial Unicode MS" panose="020B0604020202020204" pitchFamily="34" charset="-128"/>
              </a:defRPr>
            </a:lvl1pPr>
            <a:lvl2pPr marL="742950" indent="-285750">
              <a:spcBef>
                <a:spcPct val="20000"/>
              </a:spcBef>
              <a:buChar char="–"/>
              <a:defRPr sz="2800">
                <a:solidFill>
                  <a:schemeClr val="bg1"/>
                </a:solidFill>
                <a:latin typeface="Arial Unicode MS" panose="020B0604020202020204" pitchFamily="34" charset="-128"/>
              </a:defRPr>
            </a:lvl2pPr>
            <a:lvl3pPr marL="1143000" indent="-228600">
              <a:spcBef>
                <a:spcPct val="20000"/>
              </a:spcBef>
              <a:buChar char="•"/>
              <a:defRPr sz="2400">
                <a:solidFill>
                  <a:schemeClr val="bg1"/>
                </a:solidFill>
                <a:latin typeface="Arial Unicode MS" panose="020B0604020202020204" pitchFamily="34" charset="-128"/>
              </a:defRPr>
            </a:lvl3pPr>
            <a:lvl4pPr marL="1600200" indent="-228600">
              <a:spcBef>
                <a:spcPct val="20000"/>
              </a:spcBef>
              <a:buChar char="–"/>
              <a:defRPr sz="2000">
                <a:solidFill>
                  <a:schemeClr val="bg1"/>
                </a:solidFill>
                <a:latin typeface="Arial Unicode MS" panose="020B0604020202020204" pitchFamily="34" charset="-128"/>
              </a:defRPr>
            </a:lvl4pPr>
            <a:lvl5pPr marL="2057400" indent="-228600">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endParaRPr lang="en-US" altLang="en-US" sz="2133" dirty="0">
              <a:solidFill>
                <a:schemeClr val="tx1"/>
              </a:solidFill>
            </a:endParaRPr>
          </a:p>
        </p:txBody>
      </p:sp>
    </p:spTree>
    <p:extLst>
      <p:ext uri="{BB962C8B-B14F-4D97-AF65-F5344CB8AC3E}">
        <p14:creationId xmlns:p14="http://schemas.microsoft.com/office/powerpoint/2010/main" val="366657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536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5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ltLang="en-US" dirty="0" smtClean="0"/>
              <a:t>Extinction to GC</a:t>
            </a:r>
          </a:p>
        </p:txBody>
      </p:sp>
      <p:sp>
        <p:nvSpPr>
          <p:cNvPr id="2" name="Content Placeholder 1"/>
          <p:cNvSpPr>
            <a:spLocks noGrp="1"/>
          </p:cNvSpPr>
          <p:nvPr>
            <p:ph idx="1"/>
          </p:nvPr>
        </p:nvSpPr>
        <p:spPr/>
        <p:txBody>
          <a:bodyPr/>
          <a:lstStyle/>
          <a:p>
            <a:r>
              <a:rPr lang="en-US" dirty="0" err="1" smtClean="0"/>
              <a:t>Trumpler</a:t>
            </a:r>
            <a:r>
              <a:rPr lang="en-US" dirty="0" smtClean="0"/>
              <a:t> found 2 mag per </a:t>
            </a:r>
            <a:r>
              <a:rPr lang="en-US" dirty="0" err="1" smtClean="0"/>
              <a:t>kpc</a:t>
            </a:r>
            <a:r>
              <a:rPr lang="en-US" dirty="0" smtClean="0"/>
              <a:t> of extinction in the V-band to the Galaxy.</a:t>
            </a:r>
          </a:p>
          <a:p>
            <a:r>
              <a:rPr lang="en-US" dirty="0" smtClean="0"/>
              <a:t>The GC is located 8 </a:t>
            </a:r>
            <a:r>
              <a:rPr lang="en-US" dirty="0" err="1" smtClean="0"/>
              <a:t>kpc</a:t>
            </a:r>
            <a:r>
              <a:rPr lang="en-US" dirty="0" smtClean="0"/>
              <a:t> from the Sun.</a:t>
            </a:r>
          </a:p>
          <a:p>
            <a:r>
              <a:rPr lang="en-US" dirty="0" smtClean="0"/>
              <a:t>That suggests extinction of 16 magnitudes of extinction to the GC in the V-band.</a:t>
            </a:r>
          </a:p>
          <a:p>
            <a:r>
              <a:rPr lang="en-US" dirty="0" smtClean="0"/>
              <a:t>The actual value is 30 magnitudes.</a:t>
            </a:r>
          </a:p>
          <a:p>
            <a:r>
              <a:rPr lang="en-US" dirty="0" smtClean="0"/>
              <a:t>Why?</a:t>
            </a:r>
          </a:p>
          <a:p>
            <a:r>
              <a:rPr lang="en-US" dirty="0" smtClean="0"/>
              <a:t>About half of the extinction is due to extra dust in the GC.</a:t>
            </a:r>
            <a:endParaRPr lang="en-US" dirty="0"/>
          </a:p>
        </p:txBody>
      </p:sp>
    </p:spTree>
    <p:extLst>
      <p:ext uri="{BB962C8B-B14F-4D97-AF65-F5344CB8AC3E}">
        <p14:creationId xmlns:p14="http://schemas.microsoft.com/office/powerpoint/2010/main" val="4111849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ltLang="en-US" dirty="0" smtClean="0"/>
              <a:t>GC Color Composite</a:t>
            </a:r>
          </a:p>
        </p:txBody>
      </p:sp>
      <p:pic>
        <p:nvPicPr>
          <p:cNvPr id="10242" name="Picture 2" descr="https://upload.wikimedia.org/wikipedia/commons/thumb/0/00/Center_of_the_Milky_Way_Galaxy_IV_%E2%80%93_Composite.jpg/2560px-Center_of_the_Milky_Way_Galaxy_IV_%E2%80%93_Composit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2161472"/>
            <a:ext cx="7200900" cy="3601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49006" y="6019800"/>
            <a:ext cx="5245988" cy="369332"/>
          </a:xfrm>
          <a:prstGeom prst="rect">
            <a:avLst/>
          </a:prstGeom>
          <a:noFill/>
        </p:spPr>
        <p:txBody>
          <a:bodyPr wrap="none" rtlCol="0">
            <a:spAutoFit/>
          </a:bodyPr>
          <a:lstStyle/>
          <a:p>
            <a:r>
              <a:rPr lang="en-US" dirty="0" smtClean="0"/>
              <a:t>HST IR (Y), Chandra X-ray (B), Spitzer Far IR (R)</a:t>
            </a:r>
            <a:endParaRPr lang="en-US" dirty="0"/>
          </a:p>
        </p:txBody>
      </p:sp>
    </p:spTree>
    <p:extLst>
      <p:ext uri="{BB962C8B-B14F-4D97-AF65-F5344CB8AC3E}">
        <p14:creationId xmlns:p14="http://schemas.microsoft.com/office/powerpoint/2010/main" val="206306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ltLang="en-US" dirty="0" smtClean="0"/>
              <a:t>GC Color Composite</a:t>
            </a:r>
          </a:p>
        </p:txBody>
      </p:sp>
      <p:sp>
        <p:nvSpPr>
          <p:cNvPr id="3" name="TextBox 2"/>
          <p:cNvSpPr txBox="1"/>
          <p:nvPr/>
        </p:nvSpPr>
        <p:spPr>
          <a:xfrm>
            <a:off x="1949006" y="6019800"/>
            <a:ext cx="5245988" cy="369332"/>
          </a:xfrm>
          <a:prstGeom prst="rect">
            <a:avLst/>
          </a:prstGeom>
          <a:noFill/>
        </p:spPr>
        <p:txBody>
          <a:bodyPr wrap="none" rtlCol="0">
            <a:spAutoFit/>
          </a:bodyPr>
          <a:lstStyle/>
          <a:p>
            <a:r>
              <a:rPr lang="en-US" dirty="0" smtClean="0"/>
              <a:t>HST IR (Y), Chandra X-ray (B), Spitzer Far IR (R)</a:t>
            </a:r>
            <a:endParaRPr lang="en-US" dirty="0"/>
          </a:p>
        </p:txBody>
      </p:sp>
      <p:pic>
        <p:nvPicPr>
          <p:cNvPr id="11266" name="Picture 2" descr="https://ars.els-cdn.com/content/image/1-s2.0-S1387647321000178-gr5_lr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343150" y="2286305"/>
            <a:ext cx="4572000" cy="335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0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4727</TotalTime>
  <Words>1961</Words>
  <Application>Microsoft Office PowerPoint</Application>
  <PresentationFormat>On-screen Show (4:3)</PresentationFormat>
  <Paragraphs>376</Paragraphs>
  <Slides>64</Slides>
  <Notes>44</Notes>
  <HiddenSlides>21</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77" baseType="lpstr">
      <vt:lpstr>Arial</vt:lpstr>
      <vt:lpstr>Arial Rounded MT Bold</vt:lpstr>
      <vt:lpstr>Arial Unicode MS</vt:lpstr>
      <vt:lpstr>Cambria Math</vt:lpstr>
      <vt:lpstr>Franklin Gothic Book</vt:lpstr>
      <vt:lpstr>Goudy Stout</vt:lpstr>
      <vt:lpstr>Symbol</vt:lpstr>
      <vt:lpstr>Tahoma</vt:lpstr>
      <vt:lpstr>Times New Roman</vt:lpstr>
      <vt:lpstr>Wingdings 2</vt:lpstr>
      <vt:lpstr>Crop</vt:lpstr>
      <vt:lpstr>Image</vt:lpstr>
      <vt:lpstr>Worksheet</vt:lpstr>
      <vt:lpstr>University Astronomy</vt:lpstr>
      <vt:lpstr>Galactic center environment</vt:lpstr>
      <vt:lpstr>Aims and outline for this lecture</vt:lpstr>
      <vt:lpstr>PowerPoint Presentation</vt:lpstr>
      <vt:lpstr>Galactic Center Fast Facts</vt:lpstr>
      <vt:lpstr>Why Near-infrared?</vt:lpstr>
      <vt:lpstr>Extinction to GC</vt:lpstr>
      <vt:lpstr>GC Color Composite</vt:lpstr>
      <vt:lpstr>GC Color Composite</vt:lpstr>
      <vt:lpstr>The GC in NIR - Wide View</vt:lpstr>
      <vt:lpstr>Our Galaxy’s Central Molecular Zone</vt:lpstr>
      <vt:lpstr>PowerPoint Presentation</vt:lpstr>
      <vt:lpstr>Magnetic Fields</vt:lpstr>
      <vt:lpstr>Metallicity</vt:lpstr>
      <vt:lpstr>Tidal Forces Shear Clouds</vt:lpstr>
      <vt:lpstr>supermassive black hole</vt:lpstr>
      <vt:lpstr>Black Hole in the GC</vt:lpstr>
      <vt:lpstr>The Central Parsec</vt:lpstr>
      <vt:lpstr>Stellar Orbits Near the GC</vt:lpstr>
      <vt:lpstr>2020 Nobel Prize in Physics</vt:lpstr>
      <vt:lpstr>Historical Context</vt:lpstr>
      <vt:lpstr>Measuring Mass</vt:lpstr>
      <vt:lpstr>Kepler and Newton</vt:lpstr>
      <vt:lpstr>Calculating the Mass</vt:lpstr>
      <vt:lpstr>Schwarzchild Radius</vt:lpstr>
      <vt:lpstr>Technologies</vt:lpstr>
      <vt:lpstr>massive stars in the galactic center</vt:lpstr>
      <vt:lpstr>The GC in Radio - Wide View</vt:lpstr>
      <vt:lpstr>Giant HII Regions: Massive Star Signposts  </vt:lpstr>
      <vt:lpstr>HCHII Regions in Sgr B2 </vt:lpstr>
      <vt:lpstr>HCHII Regions in Sgr B2 </vt:lpstr>
      <vt:lpstr>Young Clusters in the Galactic Center</vt:lpstr>
      <vt:lpstr>Galactic Center Clusters</vt:lpstr>
      <vt:lpstr>Galactic Center Clusters</vt:lpstr>
      <vt:lpstr>Quintuplet-proper Members: DWCLs?</vt:lpstr>
      <vt:lpstr>Quintuplet-proper Members: DWCLs?</vt:lpstr>
      <vt:lpstr>The Central Cluster</vt:lpstr>
      <vt:lpstr>Star Formation Near the Black Hole?</vt:lpstr>
      <vt:lpstr>Massive Stars in GC</vt:lpstr>
      <vt:lpstr>Massive Cluster Properties</vt:lpstr>
      <vt:lpstr>Massive Galactic Young Clusters</vt:lpstr>
      <vt:lpstr>star formation history</vt:lpstr>
      <vt:lpstr>Star formation survey</vt:lpstr>
      <vt:lpstr>Individual CMD</vt:lpstr>
      <vt:lpstr>Star formation models</vt:lpstr>
      <vt:lpstr>Upper mass cutoff in the galactic center</vt:lpstr>
      <vt:lpstr>Understanding SF through the IMF</vt:lpstr>
      <vt:lpstr>The “Standard” IMF</vt:lpstr>
      <vt:lpstr>IMF in Arches Cluster</vt:lpstr>
      <vt:lpstr>An upper mass limit has been elusive</vt:lpstr>
      <vt:lpstr>The Upper Mass Cutoff Sample</vt:lpstr>
      <vt:lpstr>Upper mass limit: theoretical predictions</vt:lpstr>
      <vt:lpstr>Upper mass limit: observation</vt:lpstr>
      <vt:lpstr>Upper mass limit: an observational test</vt:lpstr>
      <vt:lpstr>Goldilocks and the stellar upper mass limit: Westerlund 1</vt:lpstr>
      <vt:lpstr>Goldilocks and the stellar upper mass limit: Sgr B2</vt:lpstr>
      <vt:lpstr>Goldilocks and the stellar upper mass limit: Arches cluster</vt:lpstr>
      <vt:lpstr>Arches Cluster CMD: Young Stars!</vt:lpstr>
      <vt:lpstr>Arches Cluster: Paschen-a</vt:lpstr>
      <vt:lpstr>Arches Cluster CMD </vt:lpstr>
      <vt:lpstr>Luminosity function</vt:lpstr>
      <vt:lpstr>Mass vs. magnitude for t=2 Myr </vt:lpstr>
      <vt:lpstr>Initial mass function</vt:lpstr>
      <vt:lpstr>Summary</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578</cp:revision>
  <dcterms:created xsi:type="dcterms:W3CDTF">2007-01-08T01:06:37Z</dcterms:created>
  <dcterms:modified xsi:type="dcterms:W3CDTF">2022-04-04T23:56:13Z</dcterms:modified>
</cp:coreProperties>
</file>