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42"/>
  </p:notesMasterIdLst>
  <p:sldIdLst>
    <p:sldId id="520" r:id="rId2"/>
    <p:sldId id="1696" r:id="rId3"/>
    <p:sldId id="1705" r:id="rId4"/>
    <p:sldId id="1791" r:id="rId5"/>
    <p:sldId id="1811" r:id="rId6"/>
    <p:sldId id="1817" r:id="rId7"/>
    <p:sldId id="1792" r:id="rId8"/>
    <p:sldId id="1799" r:id="rId9"/>
    <p:sldId id="1802" r:id="rId10"/>
    <p:sldId id="1800" r:id="rId11"/>
    <p:sldId id="1793" r:id="rId12"/>
    <p:sldId id="1805" r:id="rId13"/>
    <p:sldId id="1810" r:id="rId14"/>
    <p:sldId id="1801" r:id="rId15"/>
    <p:sldId id="1809" r:id="rId16"/>
    <p:sldId id="1807" r:id="rId17"/>
    <p:sldId id="1816" r:id="rId18"/>
    <p:sldId id="1796" r:id="rId19"/>
    <p:sldId id="1808" r:id="rId20"/>
    <p:sldId id="1812" r:id="rId21"/>
    <p:sldId id="1794" r:id="rId22"/>
    <p:sldId id="1795" r:id="rId23"/>
    <p:sldId id="1813" r:id="rId24"/>
    <p:sldId id="1790" r:id="rId25"/>
    <p:sldId id="1706" r:id="rId26"/>
    <p:sldId id="1785" r:id="rId27"/>
    <p:sldId id="1786" r:id="rId28"/>
    <p:sldId id="1784" r:id="rId29"/>
    <p:sldId id="1781" r:id="rId30"/>
    <p:sldId id="1712" r:id="rId31"/>
    <p:sldId id="1780" r:id="rId32"/>
    <p:sldId id="1787" r:id="rId33"/>
    <p:sldId id="1782" r:id="rId34"/>
    <p:sldId id="1779" r:id="rId35"/>
    <p:sldId id="1788" r:id="rId36"/>
    <p:sldId id="1815" r:id="rId37"/>
    <p:sldId id="1814" r:id="rId38"/>
    <p:sldId id="1783" r:id="rId39"/>
    <p:sldId id="1789" r:id="rId40"/>
    <p:sldId id="1708" r:id="rId41"/>
  </p:sldIdLst>
  <p:sldSz cx="9144000" cy="6858000" type="screen4x3"/>
  <p:notesSz cx="6858000" cy="9144000"/>
  <p:custDataLst>
    <p:tags r:id="rId4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530" autoAdjust="0"/>
    <p:restoredTop sz="93387" autoAdjust="0"/>
  </p:normalViewPr>
  <p:slideViewPr>
    <p:cSldViewPr>
      <p:cViewPr varScale="1">
        <p:scale>
          <a:sx n="129" d="100"/>
          <a:sy n="129" d="100"/>
        </p:scale>
        <p:origin x="3226" y="91"/>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8" d="100"/>
          <a:sy n="58" d="100"/>
        </p:scale>
        <p:origin x="-9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23.xml"/><Relationship Id="rId3" Type="http://schemas.openxmlformats.org/officeDocument/2006/relationships/slide" Target="slides/slide4.xml"/><Relationship Id="rId7" Type="http://schemas.openxmlformats.org/officeDocument/2006/relationships/slide" Target="slides/slide10.xml"/><Relationship Id="rId12" Type="http://schemas.openxmlformats.org/officeDocument/2006/relationships/slide" Target="slides/slide22.xml"/><Relationship Id="rId17" Type="http://schemas.openxmlformats.org/officeDocument/2006/relationships/slide" Target="slides/slide40.xml"/><Relationship Id="rId2" Type="http://schemas.openxmlformats.org/officeDocument/2006/relationships/slide" Target="slides/slide2.xml"/><Relationship Id="rId16" Type="http://schemas.openxmlformats.org/officeDocument/2006/relationships/slide" Target="slides/slide34.xml"/><Relationship Id="rId1" Type="http://schemas.openxmlformats.org/officeDocument/2006/relationships/slide" Target="slides/slide1.xml"/><Relationship Id="rId6" Type="http://schemas.openxmlformats.org/officeDocument/2006/relationships/slide" Target="slides/slide9.xml"/><Relationship Id="rId11" Type="http://schemas.openxmlformats.org/officeDocument/2006/relationships/slide" Target="slides/slide21.xml"/><Relationship Id="rId5" Type="http://schemas.openxmlformats.org/officeDocument/2006/relationships/slide" Target="slides/slide8.xml"/><Relationship Id="rId15" Type="http://schemas.openxmlformats.org/officeDocument/2006/relationships/slide" Target="slides/slide31.xml"/><Relationship Id="rId10" Type="http://schemas.openxmlformats.org/officeDocument/2006/relationships/slide" Target="slides/slide14.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1A129-A1F6-4A06-834E-A9F511020688}" type="slidenum">
              <a:rPr lang="en-US"/>
              <a:pPr>
                <a:defRPr/>
              </a:pPr>
              <a:t>‹#›</a:t>
            </a:fld>
            <a:endParaRPr lang="en-US"/>
          </a:p>
        </p:txBody>
      </p:sp>
    </p:spTree>
    <p:extLst>
      <p:ext uri="{BB962C8B-B14F-4D97-AF65-F5344CB8AC3E}">
        <p14:creationId xmlns:p14="http://schemas.microsoft.com/office/powerpoint/2010/main" val="413500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31B40857-25B9-4540-81D5-5209B2D18168}" type="slidenum">
              <a:rPr lang="en-US" sz="1200" smtClean="0"/>
              <a:pPr/>
              <a:t>6</a:t>
            </a:fld>
            <a:endParaRPr lang="en-US" sz="1200" smtClean="0"/>
          </a:p>
        </p:txBody>
      </p:sp>
      <p:sp>
        <p:nvSpPr>
          <p:cNvPr id="1126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ea typeface="ヒラギノ角ゴ Pro W3" charset="-128"/>
            </a:endParaRPr>
          </a:p>
        </p:txBody>
      </p:sp>
    </p:spTree>
    <p:extLst>
      <p:ext uri="{BB962C8B-B14F-4D97-AF65-F5344CB8AC3E}">
        <p14:creationId xmlns:p14="http://schemas.microsoft.com/office/powerpoint/2010/main" val="1427467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50C0F78-8F3F-416D-AF57-7B6E0A1F099C}" type="slidenum">
              <a:rPr lang="en-US" altLang="en-US" smtClean="0"/>
              <a:pPr eaLnBrk="1" hangingPunct="1">
                <a:spcBef>
                  <a:spcPct val="0"/>
                </a:spcBef>
              </a:pPr>
              <a:t>33</a:t>
            </a:fld>
            <a:endParaRPr lang="en-US"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smtClean="0"/>
              <a:t>Dust will tend to redden a spectral energy distribution from a star.</a:t>
            </a:r>
          </a:p>
        </p:txBody>
      </p:sp>
    </p:spTree>
    <p:extLst>
      <p:ext uri="{BB962C8B-B14F-4D97-AF65-F5344CB8AC3E}">
        <p14:creationId xmlns:p14="http://schemas.microsoft.com/office/powerpoint/2010/main" val="2074326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50C0F78-8F3F-416D-AF57-7B6E0A1F099C}" type="slidenum">
              <a:rPr lang="en-US" altLang="en-US" smtClean="0"/>
              <a:pPr eaLnBrk="1" hangingPunct="1">
                <a:spcBef>
                  <a:spcPct val="0"/>
                </a:spcBef>
              </a:pPr>
              <a:t>37</a:t>
            </a:fld>
            <a:endParaRPr lang="en-US"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smtClean="0"/>
              <a:t>Dust will tend to redden a spectral energy distribution from a star.</a:t>
            </a:r>
          </a:p>
        </p:txBody>
      </p:sp>
    </p:spTree>
    <p:extLst>
      <p:ext uri="{BB962C8B-B14F-4D97-AF65-F5344CB8AC3E}">
        <p14:creationId xmlns:p14="http://schemas.microsoft.com/office/powerpoint/2010/main" val="3438637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9E4AAA-53B3-4271-814A-CD2A9938B375}" type="slidenum">
              <a:rPr lang="en-US" altLang="en-US" smtClean="0"/>
              <a:pPr eaLnBrk="1" hangingPunct="1">
                <a:spcBef>
                  <a:spcPct val="0"/>
                </a:spcBef>
              </a:pPr>
              <a:t>39</a:t>
            </a:fld>
            <a:endParaRPr lang="en-US" alt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smtClean="0"/>
              <a:t>Complete 2.4-25 um SWS flux spectrum of W33A. The observations were made in mode S01 (speed 4) with a resolving power of  500 1000. The principal identified and unidentified spectral features are labelled. Detections of NH3 and CH3OH features near 10  m are reported in </a:t>
            </a:r>
            <a:r>
              <a:rPr lang="en-US" altLang="en-US" smtClean="0">
                <a:hlinkClick r:id="" action="ppaction://noaction"/>
              </a:rPr>
              <a:t>§ 4</a:t>
            </a:r>
            <a:r>
              <a:rPr lang="en-US" altLang="en-US" smtClean="0"/>
              <a:t>. </a:t>
            </a:r>
          </a:p>
          <a:p>
            <a:pPr eaLnBrk="1" hangingPunct="1"/>
            <a:endParaRPr lang="en-US" altLang="en-US" smtClean="0"/>
          </a:p>
          <a:p>
            <a:pPr eaLnBrk="1" hangingPunct="1"/>
            <a:r>
              <a:rPr lang="en-US" altLang="en-US" smtClean="0"/>
              <a:t>http://www.journals.uchicago.edu/ApJ/journal/issues/ApJ/v536n1/50933/50933.html</a:t>
            </a:r>
          </a:p>
        </p:txBody>
      </p:sp>
    </p:spTree>
    <p:extLst>
      <p:ext uri="{BB962C8B-B14F-4D97-AF65-F5344CB8AC3E}">
        <p14:creationId xmlns:p14="http://schemas.microsoft.com/office/powerpoint/2010/main" val="1074253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EE49693B-00CE-48CA-96FB-96976948283C}" type="slidenum">
              <a:rPr lang="en-US" sz="1200" smtClean="0"/>
              <a:pPr/>
              <a:t>13</a:t>
            </a:fld>
            <a:endParaRPr lang="en-US" sz="1200" smtClean="0"/>
          </a:p>
        </p:txBody>
      </p:sp>
      <p:sp>
        <p:nvSpPr>
          <p:cNvPr id="33795"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ea typeface="ヒラギノ角ゴ Pro W3" charset="-128"/>
            </a:endParaRPr>
          </a:p>
        </p:txBody>
      </p:sp>
    </p:spTree>
    <p:extLst>
      <p:ext uri="{BB962C8B-B14F-4D97-AF65-F5344CB8AC3E}">
        <p14:creationId xmlns:p14="http://schemas.microsoft.com/office/powerpoint/2010/main" val="168772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5B81032D-B4DF-4BAD-8EB9-95B719903F1F}" type="slidenum">
              <a:rPr lang="en-US" sz="1200" smtClean="0"/>
              <a:pPr/>
              <a:t>15</a:t>
            </a:fld>
            <a:endParaRPr lang="en-US" sz="1200" smtClean="0"/>
          </a:p>
        </p:txBody>
      </p:sp>
      <p:sp>
        <p:nvSpPr>
          <p:cNvPr id="317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ea typeface="ヒラギノ角ゴ Pro W3" charset="-128"/>
            </a:endParaRPr>
          </a:p>
        </p:txBody>
      </p:sp>
    </p:spTree>
    <p:extLst>
      <p:ext uri="{BB962C8B-B14F-4D97-AF65-F5344CB8AC3E}">
        <p14:creationId xmlns:p14="http://schemas.microsoft.com/office/powerpoint/2010/main" val="300572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5F37503E-F971-4032-9130-421A2A379C17}" type="slidenum">
              <a:rPr lang="en-US" sz="1200" smtClean="0"/>
              <a:pPr/>
              <a:t>16</a:t>
            </a:fld>
            <a:endParaRPr lang="en-US" sz="1200" smtClean="0"/>
          </a:p>
        </p:txBody>
      </p:sp>
      <p:sp>
        <p:nvSpPr>
          <p:cNvPr id="37891"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ea typeface="ヒラギノ角ゴ Pro W3" charset="-128"/>
            </a:endParaRPr>
          </a:p>
        </p:txBody>
      </p:sp>
    </p:spTree>
    <p:extLst>
      <p:ext uri="{BB962C8B-B14F-4D97-AF65-F5344CB8AC3E}">
        <p14:creationId xmlns:p14="http://schemas.microsoft.com/office/powerpoint/2010/main" val="363587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5F37503E-F971-4032-9130-421A2A379C17}" type="slidenum">
              <a:rPr lang="en-US" sz="1200" smtClean="0"/>
              <a:pPr/>
              <a:t>17</a:t>
            </a:fld>
            <a:endParaRPr lang="en-US" sz="1200" smtClean="0"/>
          </a:p>
        </p:txBody>
      </p:sp>
      <p:sp>
        <p:nvSpPr>
          <p:cNvPr id="37891"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ea typeface="ヒラギノ角ゴ Pro W3" charset="-128"/>
            </a:endParaRPr>
          </a:p>
        </p:txBody>
      </p:sp>
    </p:spTree>
    <p:extLst>
      <p:ext uri="{BB962C8B-B14F-4D97-AF65-F5344CB8AC3E}">
        <p14:creationId xmlns:p14="http://schemas.microsoft.com/office/powerpoint/2010/main" val="756909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3A036D6D-6CF7-4776-97F8-B9D72335506F}" type="slidenum">
              <a:rPr lang="en-US" sz="1200" smtClean="0"/>
              <a:pPr/>
              <a:t>19</a:t>
            </a:fld>
            <a:endParaRPr lang="en-US" sz="1200" smtClean="0"/>
          </a:p>
        </p:txBody>
      </p:sp>
      <p:sp>
        <p:nvSpPr>
          <p:cNvPr id="25603"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ea typeface="ヒラギノ角ゴ Pro W3" charset="-128"/>
            </a:endParaRPr>
          </a:p>
        </p:txBody>
      </p:sp>
    </p:spTree>
    <p:extLst>
      <p:ext uri="{BB962C8B-B14F-4D97-AF65-F5344CB8AC3E}">
        <p14:creationId xmlns:p14="http://schemas.microsoft.com/office/powerpoint/2010/main" val="4063886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3A036D6D-6CF7-4776-97F8-B9D72335506F}" type="slidenum">
              <a:rPr lang="en-US" sz="1200" smtClean="0"/>
              <a:pPr/>
              <a:t>20</a:t>
            </a:fld>
            <a:endParaRPr lang="en-US" sz="1200" smtClean="0"/>
          </a:p>
        </p:txBody>
      </p:sp>
      <p:sp>
        <p:nvSpPr>
          <p:cNvPr id="25603"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ea typeface="ヒラギノ角ゴ Pro W3" charset="-128"/>
            </a:endParaRPr>
          </a:p>
        </p:txBody>
      </p:sp>
    </p:spTree>
    <p:extLst>
      <p:ext uri="{BB962C8B-B14F-4D97-AF65-F5344CB8AC3E}">
        <p14:creationId xmlns:p14="http://schemas.microsoft.com/office/powerpoint/2010/main" val="4180348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1FAB5A-1041-43ED-8C07-BCC30B03C972}" type="slidenum">
              <a:rPr lang="en-US" altLang="en-US" smtClean="0"/>
              <a:pPr eaLnBrk="1" hangingPunct="1">
                <a:spcBef>
                  <a:spcPct val="0"/>
                </a:spcBef>
              </a:pPr>
              <a:t>29</a:t>
            </a:fld>
            <a:endParaRPr lang="en-US" alt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smtClean="0"/>
              <a:t>Blue light scatters more strongly than red light. </a:t>
            </a:r>
          </a:p>
        </p:txBody>
      </p:sp>
    </p:spTree>
    <p:extLst>
      <p:ext uri="{BB962C8B-B14F-4D97-AF65-F5344CB8AC3E}">
        <p14:creationId xmlns:p14="http://schemas.microsoft.com/office/powerpoint/2010/main" val="503741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A6C7D74D-B9CD-4A2B-8E76-3AF1D516984A}" type="slidenum">
              <a:rPr lang="en-US" sz="1200" smtClean="0"/>
              <a:pPr/>
              <a:t>30</a:t>
            </a:fld>
            <a:endParaRPr lang="en-US" sz="1200" smtClean="0"/>
          </a:p>
        </p:txBody>
      </p:sp>
      <p:sp>
        <p:nvSpPr>
          <p:cNvPr id="13315"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smtClean="0">
              <a:ea typeface="ヒラギノ角ゴ Pro W3" charset="-128"/>
            </a:endParaRPr>
          </a:p>
        </p:txBody>
      </p:sp>
    </p:spTree>
    <p:extLst>
      <p:ext uri="{BB962C8B-B14F-4D97-AF65-F5344CB8AC3E}">
        <p14:creationId xmlns:p14="http://schemas.microsoft.com/office/powerpoint/2010/main" val="3341069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943797A3-D1BE-4603-B3D8-94DF49E7C3BE}"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0974765"/>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Tree>
    <p:extLst>
      <p:ext uri="{BB962C8B-B14F-4D97-AF65-F5344CB8AC3E}">
        <p14:creationId xmlns:p14="http://schemas.microsoft.com/office/powerpoint/2010/main" val="309486041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7"/>
            <a:ext cx="333584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Tree>
    <p:extLst>
      <p:ext uri="{BB962C8B-B14F-4D97-AF65-F5344CB8AC3E}">
        <p14:creationId xmlns:p14="http://schemas.microsoft.com/office/powerpoint/2010/main" val="1241847872"/>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152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870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60687"/>
            <a:ext cx="3335839"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460687"/>
            <a:ext cx="3335840"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74909D-F225-49BD-B535-665D62BA7E5E}" type="slidenum">
              <a:rPr lang="en-US" smtClean="0"/>
              <a:pPr>
                <a:defRPr/>
              </a:pPr>
              <a:t>‹#›</a:t>
            </a:fld>
            <a:endParaRPr lang="en-US"/>
          </a:p>
        </p:txBody>
      </p:sp>
    </p:spTree>
    <p:extLst>
      <p:ext uri="{BB962C8B-B14F-4D97-AF65-F5344CB8AC3E}">
        <p14:creationId xmlns:p14="http://schemas.microsoft.com/office/powerpoint/2010/main" val="571901298"/>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6" name="Rectangle 6"/>
          <p:cNvSpPr>
            <a:spLocks noGrp="1" noChangeArrowheads="1"/>
          </p:cNvSpPr>
          <p:nvPr>
            <p:ph type="sldNum" sz="quarter" idx="12"/>
          </p:nvPr>
        </p:nvSpPr>
        <p:spPr>
          <a:xfrm>
            <a:off x="7104552" y="6453386"/>
            <a:ext cx="1197219" cy="404614"/>
          </a:xfrm>
          <a:ln/>
        </p:spPr>
        <p:txBody>
          <a:bodyPr/>
          <a:lstStyle>
            <a:lvl1pPr>
              <a:defRPr/>
            </a:lvl1pPr>
          </a:lstStyle>
          <a:p>
            <a:pPr>
              <a:defRPr/>
            </a:pPr>
            <a:fld id="{C258A695-23A2-4F83-97B9-37C92BD5A09D}" type="slidenum">
              <a:rPr lang="en-US"/>
              <a:pPr>
                <a:defRPr/>
              </a:pPr>
              <a:t>‹#›</a:t>
            </a:fld>
            <a:endParaRPr lang="en-US"/>
          </a:p>
        </p:txBody>
      </p:sp>
    </p:spTree>
    <p:extLst>
      <p:ext uri="{BB962C8B-B14F-4D97-AF65-F5344CB8AC3E}">
        <p14:creationId xmlns:p14="http://schemas.microsoft.com/office/powerpoint/2010/main" val="4243733603"/>
      </p:ext>
    </p:extLst>
  </p:cSld>
  <p:clrMapOvr>
    <a:masterClrMapping/>
  </p:clrMapOvr>
  <p:transition>
    <p:fade thruBlk="1"/>
  </p:transition>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D4CB930-2AD9-417C-B7C9-FD9DCB2CBCD8}" type="slidenum">
              <a:rPr lang="en-US" smtClean="0"/>
              <a:pPr>
                <a:defRPr/>
              </a:pPr>
              <a:t>‹#›</a:t>
            </a:fld>
            <a:endParaRPr lang="en-US"/>
          </a:p>
        </p:txBody>
      </p:sp>
    </p:spTree>
    <p:extLst>
      <p:ext uri="{BB962C8B-B14F-4D97-AF65-F5344CB8AC3E}">
        <p14:creationId xmlns:p14="http://schemas.microsoft.com/office/powerpoint/2010/main" val="2771576533"/>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58A695-23A2-4F83-97B9-37C92BD5A09D}" type="slidenum">
              <a:rPr lang="en-US"/>
              <a:pPr>
                <a:defRPr/>
              </a:pPr>
              <a:t>‹#›</a:t>
            </a:fld>
            <a:endParaRPr lang="en-US"/>
          </a:p>
        </p:txBody>
      </p:sp>
    </p:spTree>
    <p:extLst>
      <p:ext uri="{BB962C8B-B14F-4D97-AF65-F5344CB8AC3E}">
        <p14:creationId xmlns:p14="http://schemas.microsoft.com/office/powerpoint/2010/main" val="3567270909"/>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66800"/>
            <a:ext cx="8229600" cy="50593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36DDA-F617-45B1-9DAF-F9021562C585}" type="slidenum">
              <a:rPr lang="en-US"/>
              <a:pPr>
                <a:defRPr/>
              </a:pPr>
              <a:t>‹#›</a:t>
            </a:fld>
            <a:endParaRPr lang="en-US"/>
          </a:p>
        </p:txBody>
      </p:sp>
    </p:spTree>
    <p:extLst>
      <p:ext uri="{BB962C8B-B14F-4D97-AF65-F5344CB8AC3E}">
        <p14:creationId xmlns:p14="http://schemas.microsoft.com/office/powerpoint/2010/main" val="26130553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54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505718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73152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523999"/>
            <a:ext cx="7200900" cy="4876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CC5958FB-8111-4A01-94AE-04E5FA4964B2}"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43683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6" r:id="rId3"/>
    <p:sldLayoutId id="2147483727" r:id="rId4"/>
    <p:sldLayoutId id="2147483728" r:id="rId5"/>
    <p:sldLayoutId id="2147483729" r:id="rId6"/>
    <p:sldLayoutId id="2147483731" r:id="rId7"/>
    <p:sldLayoutId id="2147483732" r:id="rId8"/>
    <p:sldLayoutId id="2147483733" r:id="rId9"/>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oleObject" Target="../embeddings/oleObject2.bin"/><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5.emf"/></Relationships>
</file>

<file path=ppt/slides/_rels/slide3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noFill/>
        </p:spPr>
        <p:txBody>
          <a:bodyPr/>
          <a:lstStyle/>
          <a:p>
            <a:pPr eaLnBrk="1" hangingPunct="1"/>
            <a:r>
              <a:rPr lang="en-US" altLang="en-US"/>
              <a:t>University Astronomy</a:t>
            </a:r>
            <a:endParaRPr lang="en-US" altLang="en-US" dirty="0" smtClean="0"/>
          </a:p>
        </p:txBody>
      </p:sp>
      <p:sp>
        <p:nvSpPr>
          <p:cNvPr id="2052" name="Rectangle 7"/>
          <p:cNvSpPr>
            <a:spLocks noGrp="1" noChangeArrowheads="1"/>
          </p:cNvSpPr>
          <p:nvPr>
            <p:ph type="subTitle" idx="1"/>
          </p:nvPr>
        </p:nvSpPr>
        <p:spPr>
          <a:noFill/>
        </p:spPr>
        <p:txBody>
          <a:bodyPr/>
          <a:lstStyle/>
          <a:p>
            <a:r>
              <a:rPr lang="en-US" altLang="en-US" dirty="0" smtClean="0"/>
              <a:t>Professor Don Figer</a:t>
            </a:r>
          </a:p>
          <a:p>
            <a:r>
              <a:rPr lang="en-US" dirty="0" smtClean="0"/>
              <a:t>The Interstellar Medium</a:t>
            </a:r>
            <a:endParaRPr lang="en-US" altLang="en-US" dirty="0" smtClean="0"/>
          </a:p>
        </p:txBody>
      </p:sp>
      <p:sp>
        <p:nvSpPr>
          <p:cNvPr id="2" name="Slide Number Placeholder 1"/>
          <p:cNvSpPr>
            <a:spLocks noGrp="1"/>
          </p:cNvSpPr>
          <p:nvPr>
            <p:ph type="sldNum" sz="quarter" idx="12"/>
          </p:nvPr>
        </p:nvSpPr>
        <p:spPr/>
        <p:txBody>
          <a:bodyPr/>
          <a:lstStyle/>
          <a:p>
            <a:pPr>
              <a:defRPr/>
            </a:pPr>
            <a:fld id="{943797A3-D1BE-4603-B3D8-94DF49E7C3BE}"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Reflection Nebulae</a:t>
            </a:r>
          </a:p>
        </p:txBody>
      </p:sp>
      <p:sp>
        <p:nvSpPr>
          <p:cNvPr id="6148" name="Rectangle 3"/>
          <p:cNvSpPr>
            <a:spLocks noGrp="1" noChangeArrowheads="1"/>
          </p:cNvSpPr>
          <p:nvPr>
            <p:ph sz="half" idx="1"/>
          </p:nvPr>
        </p:nvSpPr>
        <p:spPr/>
        <p:txBody>
          <a:bodyPr/>
          <a:lstStyle/>
          <a:p>
            <a:r>
              <a:rPr lang="en-US" dirty="0" smtClean="0"/>
              <a:t>Reflection nebulae appear to emit light, but they actually reflect light from a nearby source.</a:t>
            </a:r>
          </a:p>
          <a:p>
            <a:r>
              <a:rPr lang="en-US" dirty="0" smtClean="0"/>
              <a:t>The spectrum of the reflected light is the same as the spectrum of the source.</a:t>
            </a:r>
          </a:p>
          <a:p>
            <a:r>
              <a:rPr lang="en-US" dirty="0" smtClean="0"/>
              <a:t>Dust in the nebula provides the reflective surfaces.</a:t>
            </a:r>
          </a:p>
          <a:p>
            <a:r>
              <a:rPr lang="en-US" dirty="0" smtClean="0"/>
              <a:t>Reflection nebulae are evidence of the existence of dust.</a:t>
            </a:r>
            <a:endParaRPr lang="en-US" dirty="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10</a:t>
            </a:fld>
            <a:endParaRPr lang="en-US"/>
          </a:p>
        </p:txBody>
      </p:sp>
      <p:pic>
        <p:nvPicPr>
          <p:cNvPr id="6" name="Picture 2" descr="https://upload.wikimedia.org/wikipedia/commons/4/4e/Pleiades_large.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2611593"/>
            <a:ext cx="3335337" cy="240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076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Molecular Clouds</a:t>
            </a:r>
          </a:p>
        </p:txBody>
      </p:sp>
      <p:sp>
        <p:nvSpPr>
          <p:cNvPr id="6148" name="Rectangle 3"/>
          <p:cNvSpPr>
            <a:spLocks noGrp="1" noChangeArrowheads="1"/>
          </p:cNvSpPr>
          <p:nvPr>
            <p:ph idx="1"/>
          </p:nvPr>
        </p:nvSpPr>
        <p:spPr/>
        <p:txBody>
          <a:bodyPr/>
          <a:lstStyle/>
          <a:p>
            <a:r>
              <a:rPr lang="en-US" altLang="en-US" dirty="0" smtClean="0"/>
              <a:t>Molecular clouds contain molecular gas and dust.</a:t>
            </a:r>
          </a:p>
          <a:p>
            <a:r>
              <a:rPr lang="en-US" altLang="en-US" dirty="0" smtClean="0"/>
              <a:t>They can sometimes be seen because they are blocking background light.</a:t>
            </a:r>
          </a:p>
          <a:p>
            <a:r>
              <a:rPr lang="en-US" altLang="en-US" dirty="0" smtClean="0"/>
              <a:t>Some of the clouds are dense enough to fragment and collapse into stars.</a:t>
            </a:r>
          </a:p>
          <a:p>
            <a:r>
              <a:rPr lang="en-US" altLang="en-US" dirty="0" smtClean="0"/>
              <a:t>They also emit radiation, such as molecular lines and blackbody continuum radiation.</a:t>
            </a:r>
          </a:p>
          <a:p>
            <a:r>
              <a:rPr lang="en-US" altLang="en-US" dirty="0" smtClean="0"/>
              <a:t>The molecular lines are evidence of gas.</a:t>
            </a:r>
          </a:p>
          <a:p>
            <a:r>
              <a:rPr lang="en-US" altLang="en-US" dirty="0" smtClean="0"/>
              <a:t>The blackbody radiation is evidence of dust.</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11</a:t>
            </a:fld>
            <a:endParaRPr lang="en-US"/>
          </a:p>
        </p:txBody>
      </p:sp>
    </p:spTree>
    <p:extLst>
      <p:ext uri="{BB962C8B-B14F-4D97-AF65-F5344CB8AC3E}">
        <p14:creationId xmlns:p14="http://schemas.microsoft.com/office/powerpoint/2010/main" val="2091217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Barnard 68</a:t>
            </a:r>
          </a:p>
        </p:txBody>
      </p:sp>
      <p:pic>
        <p:nvPicPr>
          <p:cNvPr id="5122" name="Picture 2" descr="https://upload.wikimedia.org/wikipedia/commons/1/10/Barnard_6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90750" y="1524000"/>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12</a:t>
            </a:fld>
            <a:endParaRPr lang="en-US"/>
          </a:p>
        </p:txBody>
      </p:sp>
    </p:spTree>
    <p:extLst>
      <p:ext uri="{BB962C8B-B14F-4D97-AF65-F5344CB8AC3E}">
        <p14:creationId xmlns:p14="http://schemas.microsoft.com/office/powerpoint/2010/main" val="2720949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Horsehead Nebula</a:t>
            </a:r>
            <a:endParaRPr 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13</a:t>
            </a:fld>
            <a:endParaRPr lang="en-US"/>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b="4003"/>
          <a:stretch/>
        </p:blipFill>
        <p:spPr>
          <a:xfrm>
            <a:off x="1028700" y="2076460"/>
            <a:ext cx="7200900" cy="3771879"/>
          </a:xfrm>
          <a:prstGeom prst="rect">
            <a:avLst/>
          </a:prstGeom>
        </p:spPr>
      </p:pic>
    </p:spTree>
    <p:extLst>
      <p:ext uri="{BB962C8B-B14F-4D97-AF65-F5344CB8AC3E}">
        <p14:creationId xmlns:p14="http://schemas.microsoft.com/office/powerpoint/2010/main" val="3897126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err="1" smtClean="0"/>
              <a:t>Trifid</a:t>
            </a:r>
            <a:r>
              <a:rPr lang="en-US" altLang="en-US" dirty="0" smtClean="0"/>
              <a:t> Nebula</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14</a:t>
            </a:fld>
            <a:endParaRPr lang="en-US"/>
          </a:p>
        </p:txBody>
      </p:sp>
      <p:pic>
        <p:nvPicPr>
          <p:cNvPr id="3080" name="Picture 8" descr="https://www.spitzer.caltech.edu/system/avm_images/binaries/1364/huger/ssc2005-02a.jpg?160379651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81150" y="1524000"/>
            <a:ext cx="6096000"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76400" y="2209800"/>
            <a:ext cx="1676400" cy="307777"/>
          </a:xfrm>
          <a:prstGeom prst="rect">
            <a:avLst/>
          </a:prstGeom>
          <a:noFill/>
        </p:spPr>
        <p:txBody>
          <a:bodyPr wrap="square" rtlCol="0">
            <a:spAutoFit/>
          </a:bodyPr>
          <a:lstStyle/>
          <a:p>
            <a:pPr algn="ctr"/>
            <a:r>
              <a:rPr lang="en-US" sz="1400" dirty="0" smtClean="0">
                <a:solidFill>
                  <a:schemeClr val="bg1"/>
                </a:solidFill>
              </a:rPr>
              <a:t>Reflection Nebula</a:t>
            </a:r>
            <a:endParaRPr lang="en-US" sz="1400" dirty="0">
              <a:solidFill>
                <a:schemeClr val="bg1"/>
              </a:solidFill>
            </a:endParaRPr>
          </a:p>
        </p:txBody>
      </p:sp>
      <p:cxnSp>
        <p:nvCxnSpPr>
          <p:cNvPr id="9" name="Straight Arrow Connector 8"/>
          <p:cNvCxnSpPr/>
          <p:nvPr/>
        </p:nvCxnSpPr>
        <p:spPr>
          <a:xfrm>
            <a:off x="2514600" y="2514600"/>
            <a:ext cx="228600" cy="45720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90800" y="2824380"/>
            <a:ext cx="1676400" cy="307777"/>
          </a:xfrm>
          <a:prstGeom prst="rect">
            <a:avLst/>
          </a:prstGeom>
          <a:noFill/>
        </p:spPr>
        <p:txBody>
          <a:bodyPr wrap="square" rtlCol="0">
            <a:spAutoFit/>
          </a:bodyPr>
          <a:lstStyle/>
          <a:p>
            <a:pPr algn="ctr"/>
            <a:r>
              <a:rPr lang="en-US" sz="1400" dirty="0" smtClean="0">
                <a:solidFill>
                  <a:schemeClr val="bg1"/>
                </a:solidFill>
              </a:rPr>
              <a:t>Dust Lanes</a:t>
            </a:r>
            <a:endParaRPr lang="en-US" sz="1400" dirty="0">
              <a:solidFill>
                <a:schemeClr val="bg1"/>
              </a:solidFill>
            </a:endParaRPr>
          </a:p>
        </p:txBody>
      </p:sp>
      <p:cxnSp>
        <p:nvCxnSpPr>
          <p:cNvPr id="16" name="Straight Arrow Connector 15"/>
          <p:cNvCxnSpPr>
            <a:stCxn id="15" idx="2"/>
          </p:cNvCxnSpPr>
          <p:nvPr/>
        </p:nvCxnSpPr>
        <p:spPr>
          <a:xfrm flipH="1">
            <a:off x="2895600" y="3132157"/>
            <a:ext cx="533400" cy="449243"/>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28800" y="5045241"/>
            <a:ext cx="1676400" cy="307777"/>
          </a:xfrm>
          <a:prstGeom prst="rect">
            <a:avLst/>
          </a:prstGeom>
          <a:noFill/>
        </p:spPr>
        <p:txBody>
          <a:bodyPr wrap="square" rtlCol="0">
            <a:spAutoFit/>
          </a:bodyPr>
          <a:lstStyle/>
          <a:p>
            <a:pPr algn="ctr"/>
            <a:r>
              <a:rPr lang="en-US" sz="1400" dirty="0" smtClean="0">
                <a:solidFill>
                  <a:schemeClr val="bg1"/>
                </a:solidFill>
              </a:rPr>
              <a:t>Emission Nebula</a:t>
            </a:r>
            <a:endParaRPr lang="en-US" sz="1400" dirty="0">
              <a:solidFill>
                <a:schemeClr val="bg1"/>
              </a:solidFill>
            </a:endParaRPr>
          </a:p>
        </p:txBody>
      </p:sp>
      <p:cxnSp>
        <p:nvCxnSpPr>
          <p:cNvPr id="19" name="Straight Arrow Connector 18"/>
          <p:cNvCxnSpPr>
            <a:stCxn id="18" idx="0"/>
          </p:cNvCxnSpPr>
          <p:nvPr/>
        </p:nvCxnSpPr>
        <p:spPr>
          <a:xfrm flipV="1">
            <a:off x="2667000" y="4305238"/>
            <a:ext cx="152400" cy="740003"/>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79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Region Near M4</a:t>
            </a:r>
          </a:p>
        </p:txBody>
      </p:sp>
      <p:sp>
        <p:nvSpPr>
          <p:cNvPr id="4" name="Content Placeholder 3"/>
          <p:cNvSpPr>
            <a:spLocks noGrp="1"/>
          </p:cNvSpPr>
          <p:nvPr>
            <p:ph idx="1"/>
          </p:nvPr>
        </p:nvSpPr>
        <p:spPr/>
        <p:txBody>
          <a:bodyPr/>
          <a:lstStyle/>
          <a:p>
            <a:r>
              <a:rPr lang="en-US" dirty="0" smtClean="0"/>
              <a:t>The central portion of this cloud is very dark and can be seen only by its obscuration of the background stars. Nearby are reflection and emission nebulae; M4 is a globular star cluster.</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066"/>
          <a:stretch/>
        </p:blipFill>
        <p:spPr>
          <a:xfrm>
            <a:off x="2133600" y="2795974"/>
            <a:ext cx="4831324" cy="4062026"/>
          </a:xfrm>
          <a:prstGeom prst="rect">
            <a:avLst/>
          </a:prstGeom>
        </p:spPr>
      </p:pic>
      <p:sp>
        <p:nvSpPr>
          <p:cNvPr id="5" name="Slide Number Placeholder 4"/>
          <p:cNvSpPr>
            <a:spLocks noGrp="1"/>
          </p:cNvSpPr>
          <p:nvPr>
            <p:ph type="sldNum" sz="quarter" idx="12"/>
          </p:nvPr>
        </p:nvSpPr>
        <p:spPr/>
        <p:txBody>
          <a:bodyPr/>
          <a:lstStyle/>
          <a:p>
            <a:pPr>
              <a:defRPr/>
            </a:pPr>
            <a:fld id="{A80E317C-2D38-45AD-93CC-2F339010EF5B}" type="slidenum">
              <a:rPr lang="en-US" smtClean="0"/>
              <a:pPr>
                <a:defRPr/>
              </a:pPr>
              <a:t>15</a:t>
            </a:fld>
            <a:endParaRPr lang="en-US"/>
          </a:p>
        </p:txBody>
      </p:sp>
    </p:spTree>
    <p:extLst>
      <p:ext uri="{BB962C8B-B14F-4D97-AF65-F5344CB8AC3E}">
        <p14:creationId xmlns:p14="http://schemas.microsoft.com/office/powerpoint/2010/main" val="1709653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Molecular Lines</a:t>
            </a:r>
          </a:p>
        </p:txBody>
      </p:sp>
      <p:sp>
        <p:nvSpPr>
          <p:cNvPr id="2" name="Content Placeholder 1"/>
          <p:cNvSpPr>
            <a:spLocks noGrp="1"/>
          </p:cNvSpPr>
          <p:nvPr>
            <p:ph sz="half" idx="1"/>
          </p:nvPr>
        </p:nvSpPr>
        <p:spPr/>
        <p:txBody>
          <a:bodyPr/>
          <a:lstStyle/>
          <a:p>
            <a:r>
              <a:rPr lang="en-US" dirty="0"/>
              <a:t>This is a contour map of H</a:t>
            </a:r>
            <a:r>
              <a:rPr lang="en-US" baseline="-25000" dirty="0"/>
              <a:t>2</a:t>
            </a:r>
            <a:r>
              <a:rPr lang="en-US" dirty="0"/>
              <a:t>CO near the </a:t>
            </a:r>
            <a:r>
              <a:rPr lang="en-US" dirty="0" smtClean="0"/>
              <a:t>M20, the </a:t>
            </a:r>
            <a:r>
              <a:rPr lang="en-US" dirty="0" err="1" smtClean="0"/>
              <a:t>Trifid</a:t>
            </a:r>
            <a:r>
              <a:rPr lang="en-US" dirty="0" smtClean="0"/>
              <a:t> </a:t>
            </a:r>
            <a:r>
              <a:rPr lang="en-US" dirty="0"/>
              <a:t>Nebula. </a:t>
            </a:r>
            <a:endParaRPr lang="en-US" dirty="0" smtClean="0"/>
          </a:p>
          <a:p>
            <a:r>
              <a:rPr lang="en-US" dirty="0"/>
              <a:t>Here, the red and green lines correspond to different rotational transitions.</a:t>
            </a:r>
          </a:p>
          <a:p>
            <a:r>
              <a:rPr lang="en-US" dirty="0" smtClean="0"/>
              <a:t>Other </a:t>
            </a:r>
            <a:r>
              <a:rPr lang="en-US" dirty="0"/>
              <a:t>molecules that can be useful for mapping out these clouds are </a:t>
            </a:r>
            <a:r>
              <a:rPr lang="en-US" dirty="0" smtClean="0"/>
              <a:t>CO</a:t>
            </a:r>
            <a:r>
              <a:rPr lang="en-US" baseline="-25000" dirty="0" smtClean="0"/>
              <a:t>2</a:t>
            </a:r>
            <a:r>
              <a:rPr lang="en-US" dirty="0" smtClean="0"/>
              <a:t> and H</a:t>
            </a:r>
            <a:r>
              <a:rPr lang="en-US" baseline="-25000" dirty="0" smtClean="0"/>
              <a:t>2</a:t>
            </a:r>
            <a:r>
              <a:rPr lang="en-US" dirty="0" smtClean="0"/>
              <a:t>O.</a:t>
            </a: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A80E317C-2D38-45AD-93CC-2F339010EF5B}" type="slidenum">
              <a:rPr lang="en-US" smtClean="0"/>
              <a:pPr>
                <a:defRPr/>
              </a:pPr>
              <a:t>16</a:t>
            </a:fld>
            <a:endParaRPr lang="en-US"/>
          </a:p>
        </p:txBody>
      </p:sp>
      <p:pic>
        <p:nvPicPr>
          <p:cNvPr id="8" name="Content Placeholder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b="2530"/>
          <a:stretch/>
        </p:blipFill>
        <p:spPr>
          <a:xfrm>
            <a:off x="4894263" y="2209173"/>
            <a:ext cx="3335337" cy="3208003"/>
          </a:xfrm>
          <a:prstGeom prst="rect">
            <a:avLst/>
          </a:prstGeom>
        </p:spPr>
      </p:pic>
    </p:spTree>
    <p:extLst>
      <p:ext uri="{BB962C8B-B14F-4D97-AF65-F5344CB8AC3E}">
        <p14:creationId xmlns:p14="http://schemas.microsoft.com/office/powerpoint/2010/main" val="4099505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Complex Molecules</a:t>
            </a:r>
          </a:p>
        </p:txBody>
      </p:sp>
      <p:pic>
        <p:nvPicPr>
          <p:cNvPr id="3" name="Content Placeholder 2"/>
          <p:cNvPicPr>
            <a:picLocks noGrp="1" noChangeAspect="1"/>
          </p:cNvPicPr>
          <p:nvPr>
            <p:ph idx="1"/>
          </p:nvPr>
        </p:nvPicPr>
        <p:blipFill>
          <a:blip r:embed="rId3"/>
          <a:stretch>
            <a:fillRect/>
          </a:stretch>
        </p:blipFill>
        <p:spPr>
          <a:xfrm>
            <a:off x="1028700" y="1549386"/>
            <a:ext cx="7200900" cy="4826027"/>
          </a:xfrm>
          <a:prstGeom prst="rect">
            <a:avLst/>
          </a:prstGeom>
        </p:spPr>
      </p:pic>
      <p:sp>
        <p:nvSpPr>
          <p:cNvPr id="5" name="Slide Number Placeholder 4"/>
          <p:cNvSpPr>
            <a:spLocks noGrp="1"/>
          </p:cNvSpPr>
          <p:nvPr>
            <p:ph type="sldNum" sz="quarter" idx="12"/>
          </p:nvPr>
        </p:nvSpPr>
        <p:spPr/>
        <p:txBody>
          <a:bodyPr/>
          <a:lstStyle/>
          <a:p>
            <a:pPr>
              <a:defRPr/>
            </a:pPr>
            <a:fld id="{A80E317C-2D38-45AD-93CC-2F339010EF5B}" type="slidenum">
              <a:rPr lang="en-US" smtClean="0"/>
              <a:pPr>
                <a:defRPr/>
              </a:pPr>
              <a:t>17</a:t>
            </a:fld>
            <a:endParaRPr lang="en-US"/>
          </a:p>
        </p:txBody>
      </p:sp>
    </p:spTree>
    <p:extLst>
      <p:ext uri="{BB962C8B-B14F-4D97-AF65-F5344CB8AC3E}">
        <p14:creationId xmlns:p14="http://schemas.microsoft.com/office/powerpoint/2010/main" val="2542620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radiation field</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69E57DC2-970A-4B3E-BB1C-7A09969E49DF}" type="slidenum">
              <a:rPr lang="en-US" smtClean="0"/>
              <a:pPr/>
              <a:t>18</a:t>
            </a:fld>
            <a:endParaRPr lang="en-US" dirty="0"/>
          </a:p>
        </p:txBody>
      </p:sp>
    </p:spTree>
    <p:extLst>
      <p:ext uri="{BB962C8B-B14F-4D97-AF65-F5344CB8AC3E}">
        <p14:creationId xmlns:p14="http://schemas.microsoft.com/office/powerpoint/2010/main" val="2640780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Photoionization</a:t>
            </a:r>
          </a:p>
        </p:txBody>
      </p:sp>
      <p:sp>
        <p:nvSpPr>
          <p:cNvPr id="4" name="Content Placeholder 3"/>
          <p:cNvSpPr>
            <a:spLocks noGrp="1"/>
          </p:cNvSpPr>
          <p:nvPr>
            <p:ph sz="half" idx="1"/>
          </p:nvPr>
        </p:nvSpPr>
        <p:spPr/>
        <p:txBody>
          <a:bodyPr/>
          <a:lstStyle/>
          <a:p>
            <a:r>
              <a:rPr lang="en-US" dirty="0" smtClean="0"/>
              <a:t>There is a strong interaction between the nebula and the stars within it.</a:t>
            </a:r>
          </a:p>
          <a:p>
            <a:r>
              <a:rPr lang="en-US" dirty="0" smtClean="0"/>
              <a:t>The fuzzy areas near the pillars are due to </a:t>
            </a:r>
            <a:r>
              <a:rPr lang="en-US" dirty="0" err="1" smtClean="0"/>
              <a:t>photoevaporation</a:t>
            </a:r>
            <a:r>
              <a:rPr lang="en-US" dirty="0" smtClean="0"/>
              <a:t>.</a:t>
            </a:r>
          </a:p>
          <a:p>
            <a:r>
              <a:rPr lang="en-US" dirty="0" smtClean="0"/>
              <a:t>The Eagle Nebula (Pillars of Creation) and the Lagoon Nebula (M8) are shown on the right.</a:t>
            </a:r>
          </a:p>
          <a:p>
            <a:endParaRPr lang="en-US" dirty="0"/>
          </a:p>
        </p:txBody>
      </p:sp>
      <p:sp>
        <p:nvSpPr>
          <p:cNvPr id="5" name="Slide Number Placeholder 4"/>
          <p:cNvSpPr>
            <a:spLocks noGrp="1"/>
          </p:cNvSpPr>
          <p:nvPr>
            <p:ph type="sldNum" sz="quarter" idx="12"/>
          </p:nvPr>
        </p:nvSpPr>
        <p:spPr/>
        <p:txBody>
          <a:bodyPr/>
          <a:lstStyle/>
          <a:p>
            <a:pPr>
              <a:defRPr/>
            </a:pPr>
            <a:fld id="{A80E317C-2D38-45AD-93CC-2F339010EF5B}" type="slidenum">
              <a:rPr lang="en-US" smtClean="0"/>
              <a:pPr>
                <a:defRPr/>
              </a:pPr>
              <a:t>19</a:t>
            </a:fld>
            <a:endParaRPr lang="en-US"/>
          </a:p>
        </p:txBody>
      </p:sp>
      <p:pic>
        <p:nvPicPr>
          <p:cNvPr id="7"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b="2202"/>
          <a:stretch/>
        </p:blipFill>
        <p:spPr>
          <a:xfrm>
            <a:off x="4894263" y="2049990"/>
            <a:ext cx="3335337" cy="3526370"/>
          </a:xfrm>
          <a:prstGeom prst="rect">
            <a:avLst/>
          </a:prstGeom>
        </p:spPr>
      </p:pic>
    </p:spTree>
    <p:extLst>
      <p:ext uri="{BB962C8B-B14F-4D97-AF65-F5344CB8AC3E}">
        <p14:creationId xmlns:p14="http://schemas.microsoft.com/office/powerpoint/2010/main" val="3185312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r>
              <a:rPr lang="en-US" altLang="en-US" smtClean="0"/>
              <a:t>Aims and outline for this lecture</a:t>
            </a:r>
          </a:p>
        </p:txBody>
      </p:sp>
      <p:sp>
        <p:nvSpPr>
          <p:cNvPr id="6148" name="Rectangle 3"/>
          <p:cNvSpPr>
            <a:spLocks noGrp="1" noChangeArrowheads="1"/>
          </p:cNvSpPr>
          <p:nvPr>
            <p:ph idx="1"/>
          </p:nvPr>
        </p:nvSpPr>
        <p:spPr/>
        <p:txBody>
          <a:bodyPr/>
          <a:lstStyle/>
          <a:p>
            <a:r>
              <a:rPr lang="en-US" altLang="en-US" dirty="0" smtClean="0"/>
              <a:t>describe components of the interstellar medium </a:t>
            </a:r>
          </a:p>
          <a:p>
            <a:r>
              <a:rPr lang="en-US" altLang="en-US" dirty="0" smtClean="0"/>
              <a:t>explain the source and effects of extinction</a:t>
            </a:r>
          </a:p>
          <a:p>
            <a:endParaRPr lang="en-US" altLang="en-US" dirty="0" smtClean="0"/>
          </a:p>
        </p:txBody>
      </p:sp>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2</a:t>
            </a:fld>
            <a:endParaRPr lang="en-US"/>
          </a:p>
        </p:txBody>
      </p:sp>
    </p:spTree>
    <p:extLst>
      <p:ext uri="{BB962C8B-B14F-4D97-AF65-F5344CB8AC3E}">
        <p14:creationId xmlns:p14="http://schemas.microsoft.com/office/powerpoint/2010/main" val="421566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Pillars of Creation </a:t>
            </a:r>
            <a:r>
              <a:rPr lang="en-US" dirty="0" err="1" smtClean="0"/>
              <a:t>Closeup</a:t>
            </a:r>
            <a:endParaRPr lang="en-US" dirty="0" smtClean="0"/>
          </a:p>
        </p:txBody>
      </p:sp>
      <p:pic>
        <p:nvPicPr>
          <p:cNvPr id="6" name="Content Placeholder 5"/>
          <p:cNvPicPr>
            <a:picLocks noGrp="1" noChangeAspect="1"/>
          </p:cNvPicPr>
          <p:nvPr>
            <p:ph idx="1"/>
          </p:nvPr>
        </p:nvPicPr>
        <p:blipFill>
          <a:blip r:embed="rId3"/>
          <a:stretch>
            <a:fillRect/>
          </a:stretch>
        </p:blipFill>
        <p:spPr>
          <a:xfrm>
            <a:off x="1028700" y="2021732"/>
            <a:ext cx="7200900" cy="3881336"/>
          </a:xfrm>
          <a:prstGeom prst="rect">
            <a:avLst/>
          </a:prstGeom>
        </p:spPr>
      </p:pic>
      <p:sp>
        <p:nvSpPr>
          <p:cNvPr id="5" name="Slide Number Placeholder 4"/>
          <p:cNvSpPr>
            <a:spLocks noGrp="1"/>
          </p:cNvSpPr>
          <p:nvPr>
            <p:ph type="sldNum" sz="quarter" idx="12"/>
          </p:nvPr>
        </p:nvSpPr>
        <p:spPr/>
        <p:txBody>
          <a:bodyPr/>
          <a:lstStyle/>
          <a:p>
            <a:pPr>
              <a:defRPr/>
            </a:pPr>
            <a:fld id="{A80E317C-2D38-45AD-93CC-2F339010EF5B}" type="slidenum">
              <a:rPr lang="en-US" smtClean="0"/>
              <a:pPr>
                <a:defRPr/>
              </a:pPr>
              <a:t>20</a:t>
            </a:fld>
            <a:endParaRPr lang="en-US"/>
          </a:p>
        </p:txBody>
      </p:sp>
    </p:spTree>
    <p:extLst>
      <p:ext uri="{BB962C8B-B14F-4D97-AF65-F5344CB8AC3E}">
        <p14:creationId xmlns:p14="http://schemas.microsoft.com/office/powerpoint/2010/main" val="2693021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Ionization</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21</a:t>
            </a:fld>
            <a:endParaRPr lang="en-US"/>
          </a:p>
        </p:txBody>
      </p:sp>
      <p:pic>
        <p:nvPicPr>
          <p:cNvPr id="3074" name="Picture 2" descr="Schematic of an H II/photodissociation region and its fluorescent H 2. Ultraviolet light from the massive star excites H 2 to the Lyman and Werner bands. The 2.12 mm emission line radiates as H 2 molecules cascade down to their lower states. Infrared lines like 2.12 mm penetrate through intervening dust, which absorbs ultraviolet and optical light, and 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700" y="1992742"/>
            <a:ext cx="7200900" cy="39393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25042" y="5894871"/>
            <a:ext cx="7204558" cy="307777"/>
          </a:xfrm>
          <a:prstGeom prst="rect">
            <a:avLst/>
          </a:prstGeom>
        </p:spPr>
        <p:txBody>
          <a:bodyPr wrap="square">
            <a:spAutoFit/>
          </a:bodyPr>
          <a:lstStyle/>
          <a:p>
            <a:r>
              <a:rPr lang="en-US" sz="1400" dirty="0">
                <a:solidFill>
                  <a:srgbClr val="111111"/>
                </a:solidFill>
                <a:latin typeface="Roboto" panose="02000000000000000000" pitchFamily="2" charset="0"/>
              </a:rPr>
              <a:t>Schematic of an H II/</a:t>
            </a:r>
            <a:r>
              <a:rPr lang="en-US" sz="1400" dirty="0" err="1">
                <a:solidFill>
                  <a:srgbClr val="111111"/>
                </a:solidFill>
                <a:latin typeface="Roboto" panose="02000000000000000000" pitchFamily="2" charset="0"/>
              </a:rPr>
              <a:t>photodissociation</a:t>
            </a:r>
            <a:r>
              <a:rPr lang="en-US" sz="1400" dirty="0">
                <a:solidFill>
                  <a:srgbClr val="111111"/>
                </a:solidFill>
                <a:latin typeface="Roboto" panose="02000000000000000000" pitchFamily="2" charset="0"/>
              </a:rPr>
              <a:t> </a:t>
            </a:r>
            <a:r>
              <a:rPr lang="en-US" sz="1400" dirty="0" smtClean="0">
                <a:solidFill>
                  <a:srgbClr val="111111"/>
                </a:solidFill>
                <a:latin typeface="Roboto" panose="02000000000000000000" pitchFamily="2" charset="0"/>
              </a:rPr>
              <a:t>region</a:t>
            </a:r>
            <a:endParaRPr lang="en-US" sz="1400" b="0" i="0" dirty="0">
              <a:solidFill>
                <a:srgbClr val="111111"/>
              </a:solidFill>
              <a:effectLst/>
              <a:latin typeface="Roboto" panose="02000000000000000000" pitchFamily="2" charset="0"/>
            </a:endParaRPr>
          </a:p>
        </p:txBody>
      </p:sp>
    </p:spTree>
    <p:extLst>
      <p:ext uri="{BB962C8B-B14F-4D97-AF65-F5344CB8AC3E}">
        <p14:creationId xmlns:p14="http://schemas.microsoft.com/office/powerpoint/2010/main" val="7448161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err="1" smtClean="0"/>
              <a:t>Photodissociation</a:t>
            </a:r>
            <a:r>
              <a:rPr lang="en-US" altLang="en-US" dirty="0" smtClean="0"/>
              <a:t> Regions</a:t>
            </a:r>
          </a:p>
        </p:txBody>
      </p:sp>
      <p:sp>
        <p:nvSpPr>
          <p:cNvPr id="6148" name="Rectangle 3"/>
          <p:cNvSpPr>
            <a:spLocks noGrp="1" noChangeArrowheads="1"/>
          </p:cNvSpPr>
          <p:nvPr>
            <p:ph idx="1"/>
          </p:nvPr>
        </p:nvSpPr>
        <p:spPr/>
        <p:txBody>
          <a:bodyPr/>
          <a:lstStyle/>
          <a:p>
            <a:r>
              <a:rPr lang="en-US" altLang="en-US" dirty="0" smtClean="0"/>
              <a:t>Photons with energies greater than 13.6 eV ionize hydrogen.</a:t>
            </a:r>
          </a:p>
          <a:p>
            <a:r>
              <a:rPr lang="en-US" altLang="en-US" dirty="0" smtClean="0"/>
              <a:t>Photons with slightly less energies can ionize other atoms with lower ionization potentials and can also break apart molecules.</a:t>
            </a:r>
          </a:p>
          <a:p>
            <a:r>
              <a:rPr lang="en-US" altLang="en-US" dirty="0" err="1" smtClean="0"/>
              <a:t>Photodissociation</a:t>
            </a:r>
            <a:r>
              <a:rPr lang="en-US" altLang="en-US" dirty="0" smtClean="0"/>
              <a:t> </a:t>
            </a:r>
            <a:r>
              <a:rPr lang="en-US" altLang="en-US" dirty="0"/>
              <a:t>regions (PDRs) are interstellar gas phases in which far-ultraviolet (FUV; 6 eV &lt; </a:t>
            </a:r>
            <a:r>
              <a:rPr lang="en-US" altLang="en-US" dirty="0" err="1" smtClean="0"/>
              <a:t>h</a:t>
            </a:r>
            <a:r>
              <a:rPr lang="en-US" altLang="en-US" dirty="0" err="1" smtClean="0">
                <a:latin typeface="Symbol" panose="05050102010706020507" pitchFamily="18" charset="2"/>
              </a:rPr>
              <a:t>n</a:t>
            </a:r>
            <a:r>
              <a:rPr lang="en-US" altLang="en-US" dirty="0" smtClean="0"/>
              <a:t> </a:t>
            </a:r>
            <a:r>
              <a:rPr lang="en-US" altLang="en-US" dirty="0"/>
              <a:t>&lt; 13.6 eV) radiation plays a role in the heating and or chemistry. </a:t>
            </a:r>
            <a:endParaRPr lang="en-US" altLang="en-US" dirty="0" smtClean="0"/>
          </a:p>
          <a:p>
            <a:r>
              <a:rPr lang="en-US" altLang="en-US" dirty="0" smtClean="0"/>
              <a:t>These </a:t>
            </a:r>
            <a:r>
              <a:rPr lang="en-US" altLang="en-US" dirty="0"/>
              <a:t>include the diffuse atomic interstellar medium, and the surfaces of molecular clouds exposed to the interstellar radiation field and to intense radiation from nearby OB stars.</a:t>
            </a:r>
            <a:endParaRPr lang="en-US" altLang="en-US" dirty="0" smtClean="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22</a:t>
            </a:fld>
            <a:endParaRPr lang="en-US"/>
          </a:p>
        </p:txBody>
      </p:sp>
    </p:spTree>
    <p:extLst>
      <p:ext uri="{BB962C8B-B14F-4D97-AF65-F5344CB8AC3E}">
        <p14:creationId xmlns:p14="http://schemas.microsoft.com/office/powerpoint/2010/main" val="3655388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PDR Schematic</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3575" y="1447800"/>
            <a:ext cx="6836851" cy="4919433"/>
          </a:xfrm>
        </p:spPr>
      </p:pic>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23</a:t>
            </a:fld>
            <a:endParaRPr lang="en-US"/>
          </a:p>
        </p:txBody>
      </p:sp>
    </p:spTree>
    <p:extLst>
      <p:ext uri="{BB962C8B-B14F-4D97-AF65-F5344CB8AC3E}">
        <p14:creationId xmlns:p14="http://schemas.microsoft.com/office/powerpoint/2010/main" val="1008075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extinction</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69E57DC2-970A-4B3E-BB1C-7A09969E49DF}" type="slidenum">
              <a:rPr lang="en-US" smtClean="0"/>
              <a:pPr/>
              <a:t>24</a:t>
            </a:fld>
            <a:endParaRPr lang="en-US" dirty="0"/>
          </a:p>
        </p:txBody>
      </p:sp>
    </p:spTree>
    <p:extLst>
      <p:ext uri="{BB962C8B-B14F-4D97-AF65-F5344CB8AC3E}">
        <p14:creationId xmlns:p14="http://schemas.microsoft.com/office/powerpoint/2010/main" val="3323997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Extinction</a:t>
            </a:r>
            <a:endParaRPr lang="en-US" altLang="en-US" dirty="0" smtClean="0"/>
          </a:p>
        </p:txBody>
      </p:sp>
      <p:sp>
        <p:nvSpPr>
          <p:cNvPr id="6148" name="Rectangle 3"/>
          <p:cNvSpPr>
            <a:spLocks noGrp="1" noChangeArrowheads="1"/>
          </p:cNvSpPr>
          <p:nvPr>
            <p:ph idx="1"/>
          </p:nvPr>
        </p:nvSpPr>
        <p:spPr/>
        <p:txBody>
          <a:bodyPr>
            <a:normAutofit/>
          </a:bodyPr>
          <a:lstStyle/>
          <a:p>
            <a:r>
              <a:rPr lang="en-US" altLang="en-US" dirty="0" smtClean="0"/>
              <a:t>Why are sunsets red?</a:t>
            </a:r>
          </a:p>
          <a:p>
            <a:r>
              <a:rPr lang="en-US" altLang="en-US" dirty="0" smtClean="0"/>
              <a:t>Light is absorbed or scattered by objects the same size or smaller than its wavelength.</a:t>
            </a:r>
          </a:p>
          <a:p>
            <a:r>
              <a:rPr lang="en-US" altLang="en-US" dirty="0"/>
              <a:t>Whenever there is a lot of dust between you and the Sun, the blue light is absorbed or scattered leaving the only the red light.</a:t>
            </a:r>
          </a:p>
          <a:p>
            <a:r>
              <a:rPr lang="en-US" altLang="en-US" dirty="0" smtClean="0"/>
              <a:t>Dust grains have a size approximately equal to a wavelength of blue light.</a:t>
            </a:r>
          </a:p>
          <a:p>
            <a:r>
              <a:rPr lang="en-US" altLang="en-US" dirty="0" smtClean="0"/>
              <a:t>Dust clouds:</a:t>
            </a:r>
          </a:p>
          <a:p>
            <a:pPr lvl="1"/>
            <a:r>
              <a:rPr lang="en-US" altLang="en-US" dirty="0" smtClean="0"/>
              <a:t>Opaque to blue light (UV, X-rays)</a:t>
            </a:r>
          </a:p>
          <a:p>
            <a:pPr lvl="1"/>
            <a:r>
              <a:rPr lang="en-US" altLang="en-US" dirty="0" smtClean="0"/>
              <a:t>Transparent to red light (IR, radio)</a:t>
            </a:r>
          </a:p>
          <a:p>
            <a:r>
              <a:rPr lang="en-US" altLang="en-US" dirty="0" smtClean="0"/>
              <a:t>Dust is in space. When it absorbs/scatters light, one calls that “extinction.” Think about something “extinguishing” light.</a:t>
            </a:r>
          </a:p>
          <a:p>
            <a:endParaRPr lang="en-US" altLang="en-US" dirty="0" smtClean="0"/>
          </a:p>
          <a:p>
            <a:endParaRPr lang="en-US" altLang="en-US" dirty="0" smtClean="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25</a:t>
            </a:fld>
            <a:endParaRPr lang="en-US"/>
          </a:p>
        </p:txBody>
      </p:sp>
    </p:spTree>
    <p:extLst>
      <p:ext uri="{BB962C8B-B14F-4D97-AF65-F5344CB8AC3E}">
        <p14:creationId xmlns:p14="http://schemas.microsoft.com/office/powerpoint/2010/main" val="2030814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8">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altLang="en-US" smtClean="0"/>
              <a:t>Examples of the Effects of Dust</a:t>
            </a:r>
            <a:endParaRPr lang="en-US" altLang="en-US" dirty="0" smtClean="0"/>
          </a:p>
        </p:txBody>
      </p:sp>
      <p:pic>
        <p:nvPicPr>
          <p:cNvPr id="1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438"/>
          <a:stretch/>
        </p:blipFill>
        <p:spPr>
          <a:xfrm>
            <a:off x="1214901" y="1524000"/>
            <a:ext cx="6828497" cy="4876800"/>
          </a:xfrm>
        </p:spPr>
      </p:pic>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26</a:t>
            </a:fld>
            <a:endParaRPr lang="en-US"/>
          </a:p>
        </p:txBody>
      </p:sp>
    </p:spTree>
    <p:extLst>
      <p:ext uri="{BB962C8B-B14F-4D97-AF65-F5344CB8AC3E}">
        <p14:creationId xmlns:p14="http://schemas.microsoft.com/office/powerpoint/2010/main" val="4003369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6" name="Rectangle 9"/>
          <p:cNvSpPr>
            <a:spLocks noGrp="1" noChangeArrowheads="1"/>
          </p:cNvSpPr>
          <p:nvPr>
            <p:ph type="title"/>
          </p:nvPr>
        </p:nvSpPr>
        <p:spPr/>
        <p:txBody>
          <a:bodyPr>
            <a:normAutofit/>
          </a:bodyPr>
          <a:lstStyle/>
          <a:p>
            <a:r>
              <a:rPr lang="en-US" altLang="en-US" sz="3600" smtClean="0"/>
              <a:t>Where is the Center of the Galaxy?</a:t>
            </a:r>
            <a:endParaRPr lang="en-US" altLang="en-US" sz="3600" dirty="0" smtClean="0"/>
          </a:p>
        </p:txBody>
      </p:sp>
      <p:grpSp>
        <p:nvGrpSpPr>
          <p:cNvPr id="22" name="Group 21"/>
          <p:cNvGrpSpPr/>
          <p:nvPr/>
        </p:nvGrpSpPr>
        <p:grpSpPr>
          <a:xfrm>
            <a:off x="1500188" y="1539875"/>
            <a:ext cx="5999162" cy="5013325"/>
            <a:chOff x="1500188" y="1219200"/>
            <a:chExt cx="5999162" cy="5013325"/>
          </a:xfrm>
        </p:grpSpPr>
        <p:grpSp>
          <p:nvGrpSpPr>
            <p:cNvPr id="23" name="Group 3"/>
            <p:cNvGrpSpPr>
              <a:grpSpLocks/>
            </p:cNvGrpSpPr>
            <p:nvPr/>
          </p:nvGrpSpPr>
          <p:grpSpPr bwMode="auto">
            <a:xfrm>
              <a:off x="4794250" y="1228725"/>
              <a:ext cx="2674938" cy="5003800"/>
              <a:chOff x="2971" y="1040"/>
              <a:chExt cx="1685" cy="3152"/>
            </a:xfrm>
          </p:grpSpPr>
          <p:graphicFrame>
            <p:nvGraphicFramePr>
              <p:cNvPr id="29" name="Object 4"/>
              <p:cNvGraphicFramePr>
                <a:graphicFrameLocks noChangeAspect="1"/>
              </p:cNvGraphicFramePr>
              <p:nvPr/>
            </p:nvGraphicFramePr>
            <p:xfrm>
              <a:off x="2971" y="1040"/>
              <a:ext cx="1685" cy="3125"/>
            </p:xfrm>
            <a:graphic>
              <a:graphicData uri="http://schemas.openxmlformats.org/presentationml/2006/ole">
                <mc:AlternateContent xmlns:mc="http://schemas.openxmlformats.org/markup-compatibility/2006">
                  <mc:Choice xmlns:v="urn:schemas-microsoft-com:vml" Requires="v">
                    <p:oleObj spid="_x0000_s2208" name="Image" r:id="rId3" imgW="2388987" imgH="3939287" progId="Photoshop.Image.4">
                      <p:embed/>
                    </p:oleObj>
                  </mc:Choice>
                  <mc:Fallback>
                    <p:oleObj name="Image" r:id="rId3" imgW="2388987" imgH="3939287" progId="Photoshop.Image.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 y="1040"/>
                            <a:ext cx="1685" cy="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Rectangle 5"/>
              <p:cNvSpPr>
                <a:spLocks noChangeArrowheads="1"/>
              </p:cNvSpPr>
              <p:nvPr/>
            </p:nvSpPr>
            <p:spPr bwMode="auto">
              <a:xfrm>
                <a:off x="3246" y="4000"/>
                <a:ext cx="64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400" i="1">
                    <a:solidFill>
                      <a:srgbClr val="FFFF66"/>
                    </a:solidFill>
                    <a:latin typeface="Arial" charset="0"/>
                    <a:ea typeface="ＭＳ Ｐゴシック" pitchFamily="1" charset="-128"/>
                  </a:rPr>
                  <a:t>Figer 1995</a:t>
                </a:r>
              </a:p>
            </p:txBody>
          </p:sp>
        </p:grpSp>
        <p:grpSp>
          <p:nvGrpSpPr>
            <p:cNvPr id="24" name="Group 6"/>
            <p:cNvGrpSpPr>
              <a:grpSpLocks/>
            </p:cNvGrpSpPr>
            <p:nvPr/>
          </p:nvGrpSpPr>
          <p:grpSpPr bwMode="auto">
            <a:xfrm>
              <a:off x="1500188" y="1219200"/>
              <a:ext cx="2687637" cy="5013325"/>
              <a:chOff x="896" y="1034"/>
              <a:chExt cx="1693" cy="3158"/>
            </a:xfrm>
          </p:grpSpPr>
          <p:graphicFrame>
            <p:nvGraphicFramePr>
              <p:cNvPr id="27" name="Object 7"/>
              <p:cNvGraphicFramePr>
                <a:graphicFrameLocks noChangeAspect="1"/>
              </p:cNvGraphicFramePr>
              <p:nvPr/>
            </p:nvGraphicFramePr>
            <p:xfrm>
              <a:off x="896" y="1034"/>
              <a:ext cx="1693" cy="3135"/>
            </p:xfrm>
            <a:graphic>
              <a:graphicData uri="http://schemas.openxmlformats.org/presentationml/2006/ole">
                <mc:AlternateContent xmlns:mc="http://schemas.openxmlformats.org/markup-compatibility/2006">
                  <mc:Choice xmlns:v="urn:schemas-microsoft-com:vml" Requires="v">
                    <p:oleObj spid="_x0000_s2209" name="Image" r:id="rId5" imgW="2401694" imgH="3951994" progId="Photoshop.Image.4">
                      <p:embed/>
                    </p:oleObj>
                  </mc:Choice>
                  <mc:Fallback>
                    <p:oleObj name="Image" r:id="rId5" imgW="2401694" imgH="3951994" progId="Photoshop.Image.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 y="1034"/>
                            <a:ext cx="1693" cy="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Rectangle 8"/>
              <p:cNvSpPr>
                <a:spLocks noChangeArrowheads="1"/>
              </p:cNvSpPr>
              <p:nvPr/>
            </p:nvSpPr>
            <p:spPr bwMode="auto">
              <a:xfrm>
                <a:off x="935" y="4000"/>
                <a:ext cx="11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400" i="1">
                    <a:solidFill>
                      <a:srgbClr val="FFFF66"/>
                    </a:solidFill>
                    <a:latin typeface="Arial" charset="0"/>
                    <a:ea typeface="ＭＳ Ｐゴシック" pitchFamily="1" charset="-128"/>
                  </a:rPr>
                  <a:t>Digitized Sky Survey</a:t>
                </a:r>
              </a:p>
            </p:txBody>
          </p:sp>
        </p:grpSp>
        <p:sp>
          <p:nvSpPr>
            <p:cNvPr id="25" name="Text Box 10"/>
            <p:cNvSpPr txBox="1">
              <a:spLocks noChangeArrowheads="1"/>
            </p:cNvSpPr>
            <p:nvPr/>
          </p:nvSpPr>
          <p:spPr bwMode="auto">
            <a:xfrm>
              <a:off x="1549400" y="1244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r>
                <a:rPr lang="en-US" altLang="en-US">
                  <a:solidFill>
                    <a:srgbClr val="FFFF99"/>
                  </a:solidFill>
                  <a:latin typeface="Arial" charset="0"/>
                  <a:ea typeface="ＭＳ Ｐゴシック" pitchFamily="1" charset="-128"/>
                </a:rPr>
                <a:t>optical</a:t>
              </a:r>
            </a:p>
          </p:txBody>
        </p:sp>
        <p:sp>
          <p:nvSpPr>
            <p:cNvPr id="26" name="Text Box 11"/>
            <p:cNvSpPr txBox="1">
              <a:spLocks noChangeArrowheads="1"/>
            </p:cNvSpPr>
            <p:nvPr/>
          </p:nvSpPr>
          <p:spPr bwMode="auto">
            <a:xfrm>
              <a:off x="6280150" y="1241425"/>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r>
                <a:rPr lang="en-US" altLang="en-US">
                  <a:solidFill>
                    <a:srgbClr val="FFFF99"/>
                  </a:solidFill>
                  <a:latin typeface="Arial" charset="0"/>
                  <a:ea typeface="ＭＳ Ｐゴシック" pitchFamily="1" charset="-128"/>
                </a:rPr>
                <a:t>infrared</a:t>
              </a:r>
            </a:p>
          </p:txBody>
        </p:sp>
      </p:grpSp>
      <p:sp>
        <p:nvSpPr>
          <p:cNvPr id="2" name="Slide Number Placeholder 1"/>
          <p:cNvSpPr>
            <a:spLocks noGrp="1"/>
          </p:cNvSpPr>
          <p:nvPr>
            <p:ph type="sldNum" sz="quarter" idx="12"/>
          </p:nvPr>
        </p:nvSpPr>
        <p:spPr/>
        <p:txBody>
          <a:bodyPr/>
          <a:lstStyle/>
          <a:p>
            <a:pPr>
              <a:defRPr/>
            </a:pPr>
            <a:fld id="{C258A695-23A2-4F83-97B9-37C92BD5A09D}" type="slidenum">
              <a:rPr lang="en-US" smtClean="0"/>
              <a:pPr>
                <a:defRPr/>
              </a:pPr>
              <a:t>27</a:t>
            </a:fld>
            <a:endParaRPr lang="en-US"/>
          </a:p>
        </p:txBody>
      </p:sp>
    </p:spTree>
    <p:extLst>
      <p:ext uri="{BB962C8B-B14F-4D97-AF65-F5344CB8AC3E}">
        <p14:creationId xmlns:p14="http://schemas.microsoft.com/office/powerpoint/2010/main" val="3411474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smtClean="0"/>
              <a:t>Proof of Dust</a:t>
            </a:r>
          </a:p>
        </p:txBody>
      </p:sp>
      <p:sp>
        <p:nvSpPr>
          <p:cNvPr id="2" name="Content Placeholder 1"/>
          <p:cNvSpPr>
            <a:spLocks noGrp="1"/>
          </p:cNvSpPr>
          <p:nvPr>
            <p:ph idx="1"/>
          </p:nvPr>
        </p:nvSpPr>
        <p:spPr/>
        <p:txBody>
          <a:bodyPr/>
          <a:lstStyle/>
          <a:p>
            <a:r>
              <a:rPr lang="en-US" dirty="0" smtClean="0"/>
              <a:t>The existence of dust was controversial until ~100 years ago.</a:t>
            </a:r>
          </a:p>
          <a:p>
            <a:r>
              <a:rPr lang="en-US" dirty="0" smtClean="0"/>
              <a:t>William Herschel showed that star counts were fewer in some directions.</a:t>
            </a:r>
          </a:p>
          <a:p>
            <a:r>
              <a:rPr lang="en-US" dirty="0" smtClean="0"/>
              <a:t>Barnard’s images (B68!) showed reduction in star counts.</a:t>
            </a:r>
          </a:p>
          <a:p>
            <a:r>
              <a:rPr lang="en-US" dirty="0" err="1" smtClean="0"/>
              <a:t>Trumpler</a:t>
            </a:r>
            <a:r>
              <a:rPr lang="en-US" dirty="0" smtClean="0"/>
              <a:t> conclusively demonstrated interstellar absorption by observing star clusters and estimated 2 mag/</a:t>
            </a:r>
            <a:r>
              <a:rPr lang="en-US" dirty="0" err="1" smtClean="0"/>
              <a:t>kpc</a:t>
            </a:r>
            <a:r>
              <a:rPr lang="en-US" dirty="0" smtClean="0"/>
              <a:t> in V-band.</a:t>
            </a:r>
          </a:p>
          <a:p>
            <a:r>
              <a:rPr lang="en-US" dirty="0" smtClean="0"/>
              <a:t>Starlight is polarized in regions of high extinction with one polarization state selectively removed by scattering from small elongated conducting or dielectric particles aligned in the Galactic magnetic field. </a:t>
            </a:r>
          </a:p>
          <a:p>
            <a:r>
              <a:rPr lang="en-US" dirty="0" smtClean="0"/>
              <a:t>Reflection </a:t>
            </a:r>
            <a:r>
              <a:rPr lang="en-US" smtClean="0"/>
              <a:t>nebulae contain dust.</a:t>
            </a:r>
            <a:endParaRPr lang="en-US" dirty="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28</a:t>
            </a:fld>
            <a:endParaRPr lang="en-US"/>
          </a:p>
        </p:txBody>
      </p:sp>
    </p:spTree>
    <p:extLst>
      <p:ext uri="{BB962C8B-B14F-4D97-AF65-F5344CB8AC3E}">
        <p14:creationId xmlns:p14="http://schemas.microsoft.com/office/powerpoint/2010/main" val="3200851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altLang="en-US" dirty="0" smtClean="0"/>
              <a:t>Extinction by Dust: Wavelength Dependence</a:t>
            </a:r>
          </a:p>
        </p:txBody>
      </p:sp>
      <p:pic>
        <p:nvPicPr>
          <p:cNvPr id="19" name="Picture 7" descr="dustefct"/>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71700" y="1981200"/>
            <a:ext cx="49149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2517775" y="11699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endParaRPr lang="en-US" altLang="en-US"/>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29</a:t>
            </a:fld>
            <a:endParaRPr lang="en-US"/>
          </a:p>
        </p:txBody>
      </p:sp>
    </p:spTree>
    <p:extLst>
      <p:ext uri="{BB962C8B-B14F-4D97-AF65-F5344CB8AC3E}">
        <p14:creationId xmlns:p14="http://schemas.microsoft.com/office/powerpoint/2010/main" val="946005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components of the ism</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69E57DC2-970A-4B3E-BB1C-7A09969E49DF}" type="slidenum">
              <a:rPr lang="en-US" smtClean="0"/>
              <a:pPr/>
              <a:t>3</a:t>
            </a:fld>
            <a:endParaRPr lang="en-US" dirty="0"/>
          </a:p>
        </p:txBody>
      </p:sp>
    </p:spTree>
    <p:extLst>
      <p:ext uri="{BB962C8B-B14F-4D97-AF65-F5344CB8AC3E}">
        <p14:creationId xmlns:p14="http://schemas.microsoft.com/office/powerpoint/2010/main" val="1541561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r>
              <a:rPr lang="en-US" altLang="en-US" sz="2800" dirty="0"/>
              <a:t>Extinction by Dust: Wavelength Dependence</a:t>
            </a:r>
            <a:endParaRPr lang="en-US" sz="2800"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30</a:t>
            </a:fld>
            <a:endParaRPr lang="en-US"/>
          </a:p>
        </p:txBody>
      </p:sp>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b="2343"/>
          <a:stretch/>
        </p:blipFill>
        <p:spPr>
          <a:xfrm>
            <a:off x="2941429" y="1524000"/>
            <a:ext cx="3375442" cy="4876800"/>
          </a:xfrm>
          <a:prstGeom prst="rect">
            <a:avLst/>
          </a:prstGeom>
        </p:spPr>
      </p:pic>
    </p:spTree>
    <p:extLst>
      <p:ext uri="{BB962C8B-B14F-4D97-AF65-F5344CB8AC3E}">
        <p14:creationId xmlns:p14="http://schemas.microsoft.com/office/powerpoint/2010/main" val="2201480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Extinction</a:t>
            </a:r>
          </a:p>
        </p:txBody>
      </p:sp>
      <p:sp>
        <p:nvSpPr>
          <p:cNvPr id="6148" name="Rectangle 3"/>
          <p:cNvSpPr>
            <a:spLocks noGrp="1" noChangeArrowheads="1"/>
          </p:cNvSpPr>
          <p:nvPr>
            <p:ph idx="1"/>
          </p:nvPr>
        </p:nvSpPr>
        <p:spPr/>
        <p:txBody>
          <a:bodyPr/>
          <a:lstStyle/>
          <a:p>
            <a:r>
              <a:rPr lang="en-US" altLang="en-US" dirty="0" smtClean="0"/>
              <a:t>Extinction is often symbolized with the letter “A” and is measured in magnitudes.</a:t>
            </a:r>
          </a:p>
          <a:p>
            <a:r>
              <a:rPr lang="en-US" altLang="en-US" dirty="0" smtClean="0"/>
              <a:t>It is a function of wavelength and is bigger for shorter wavelengths. A</a:t>
            </a:r>
            <a:r>
              <a:rPr lang="en-US" altLang="en-US" baseline="-25000" dirty="0" smtClean="0">
                <a:latin typeface="Symbol" panose="05050102010706020507" pitchFamily="18" charset="2"/>
              </a:rPr>
              <a:t>l </a:t>
            </a:r>
            <a:r>
              <a:rPr lang="en-US" altLang="en-US" dirty="0" smtClean="0"/>
              <a:t>symbolizes extinction at a wavelength of </a:t>
            </a:r>
            <a:r>
              <a:rPr lang="en-US" altLang="en-US" dirty="0" smtClean="0">
                <a:latin typeface="Symbol" panose="05050102010706020507" pitchFamily="18" charset="2"/>
              </a:rPr>
              <a:t>l</a:t>
            </a:r>
            <a:r>
              <a:rPr lang="en-US" altLang="en-US" dirty="0" smtClean="0"/>
              <a:t>.</a:t>
            </a:r>
          </a:p>
          <a:p>
            <a:r>
              <a:rPr lang="en-US" altLang="en-US" dirty="0" err="1" smtClean="0"/>
              <a:t>m</a:t>
            </a:r>
            <a:r>
              <a:rPr lang="en-US" altLang="en-US" baseline="-25000" dirty="0" err="1" smtClean="0"/>
              <a:t>obs,</a:t>
            </a:r>
            <a:r>
              <a:rPr lang="en-US" altLang="en-US" baseline="-25000" dirty="0" err="1" smtClean="0">
                <a:latin typeface="Symbol" panose="05050102010706020507" pitchFamily="18" charset="2"/>
              </a:rPr>
              <a:t>l</a:t>
            </a:r>
            <a:r>
              <a:rPr lang="en-US" altLang="en-US" dirty="0" smtClean="0"/>
              <a:t>=m</a:t>
            </a:r>
            <a:r>
              <a:rPr lang="en-US" altLang="en-US" baseline="-25000" dirty="0" smtClean="0"/>
              <a:t>0,</a:t>
            </a:r>
            <a:r>
              <a:rPr lang="en-US" altLang="en-US" baseline="-25000" dirty="0" smtClean="0">
                <a:latin typeface="Symbol" panose="05050102010706020507" pitchFamily="18" charset="2"/>
              </a:rPr>
              <a:t>l</a:t>
            </a:r>
            <a:r>
              <a:rPr lang="en-US" altLang="en-US" dirty="0" smtClean="0"/>
              <a:t>+A</a:t>
            </a:r>
            <a:r>
              <a:rPr lang="en-US" altLang="en-US" baseline="-25000" dirty="0" smtClean="0">
                <a:latin typeface="Symbol" panose="05050102010706020507" pitchFamily="18" charset="2"/>
              </a:rPr>
              <a:t>l</a:t>
            </a:r>
            <a:r>
              <a:rPr lang="en-US" altLang="en-US" dirty="0" smtClean="0"/>
              <a:t>, where m</a:t>
            </a:r>
            <a:r>
              <a:rPr lang="en-US" altLang="en-US" baseline="-25000" dirty="0" smtClean="0"/>
              <a:t>0</a:t>
            </a:r>
            <a:r>
              <a:rPr lang="en-US" altLang="en-US" dirty="0" smtClean="0"/>
              <a:t> is called the “</a:t>
            </a:r>
            <a:r>
              <a:rPr lang="en-US" altLang="en-US" dirty="0" err="1" smtClean="0"/>
              <a:t>dereddened</a:t>
            </a:r>
            <a:r>
              <a:rPr lang="en-US" altLang="en-US" dirty="0" smtClean="0"/>
              <a:t>” magnitude, </a:t>
            </a:r>
            <a:r>
              <a:rPr lang="en-US" altLang="en-US" dirty="0"/>
              <a:t>and </a:t>
            </a:r>
            <a:r>
              <a:rPr lang="en-US" altLang="en-US" dirty="0" smtClean="0"/>
              <a:t>A</a:t>
            </a:r>
            <a:r>
              <a:rPr lang="en-US" altLang="en-US" baseline="-25000" dirty="0" smtClean="0">
                <a:latin typeface="Symbol" panose="05050102010706020507" pitchFamily="18" charset="2"/>
              </a:rPr>
              <a:t>l</a:t>
            </a:r>
            <a:r>
              <a:rPr lang="en-US" altLang="en-US" dirty="0" smtClean="0"/>
              <a:t>=-2.5log(</a:t>
            </a:r>
            <a:r>
              <a:rPr lang="en-US" altLang="en-US" dirty="0" err="1" smtClean="0"/>
              <a:t>F</a:t>
            </a:r>
            <a:r>
              <a:rPr lang="en-US" altLang="en-US" baseline="-25000" dirty="0" err="1" smtClean="0">
                <a:latin typeface="Symbol" panose="05050102010706020507" pitchFamily="18" charset="2"/>
              </a:rPr>
              <a:t>l</a:t>
            </a:r>
            <a:r>
              <a:rPr lang="en-US" altLang="en-US" dirty="0" smtClean="0"/>
              <a:t>/F</a:t>
            </a:r>
            <a:r>
              <a:rPr lang="en-US" altLang="en-US" baseline="-25000" dirty="0" smtClean="0">
                <a:latin typeface="Symbol" panose="05050102010706020507" pitchFamily="18" charset="2"/>
              </a:rPr>
              <a:t>l</a:t>
            </a:r>
            <a:r>
              <a:rPr lang="en-US" altLang="en-US" baseline="-25000" dirty="0" smtClean="0"/>
              <a:t>,0</a:t>
            </a:r>
            <a:r>
              <a:rPr lang="en-US" altLang="en-US" dirty="0" smtClean="0"/>
              <a:t>).</a:t>
            </a:r>
          </a:p>
          <a:p>
            <a:r>
              <a:rPr lang="en-US" altLang="en-US" dirty="0" smtClean="0"/>
              <a:t>The distance modulus, m</a:t>
            </a:r>
            <a:r>
              <a:rPr lang="en-US" altLang="en-US" dirty="0">
                <a:latin typeface="Symbol" panose="05050102010706020507" pitchFamily="18" charset="2"/>
              </a:rPr>
              <a:t>-</a:t>
            </a:r>
            <a:r>
              <a:rPr lang="en-US" altLang="en-US" dirty="0" smtClean="0"/>
              <a:t>M needs to be modified to account for extinction when using the apparent “reddened” magnitude.</a:t>
            </a:r>
          </a:p>
          <a:p>
            <a:r>
              <a:rPr lang="en-US" altLang="en-US" dirty="0" err="1" smtClean="0"/>
              <a:t>m</a:t>
            </a:r>
            <a:r>
              <a:rPr lang="en-US" altLang="en-US" baseline="-25000" dirty="0" err="1" smtClean="0"/>
              <a:t>obs,</a:t>
            </a:r>
            <a:r>
              <a:rPr lang="en-US" altLang="en-US" baseline="-25000" dirty="0" err="1" smtClean="0">
                <a:latin typeface="Symbol" panose="05050102010706020507" pitchFamily="18" charset="2"/>
              </a:rPr>
              <a:t>l</a:t>
            </a:r>
            <a:r>
              <a:rPr lang="en-US" altLang="en-US" dirty="0" smtClean="0">
                <a:latin typeface="Symbol" panose="05050102010706020507" pitchFamily="18" charset="2"/>
              </a:rPr>
              <a:t>-</a:t>
            </a:r>
            <a:r>
              <a:rPr lang="en-US" altLang="en-US" dirty="0" smtClean="0"/>
              <a:t>M</a:t>
            </a:r>
            <a:r>
              <a:rPr lang="en-US" altLang="en-US" baseline="-25000" dirty="0" smtClean="0">
                <a:latin typeface="Symbol" panose="05050102010706020507" pitchFamily="18" charset="2"/>
              </a:rPr>
              <a:t>l</a:t>
            </a:r>
            <a:r>
              <a:rPr lang="en-US" altLang="en-US" dirty="0" smtClean="0"/>
              <a:t>=5log(d)</a:t>
            </a:r>
            <a:r>
              <a:rPr lang="en-US" altLang="en-US" dirty="0" smtClean="0">
                <a:latin typeface="Symbol" panose="05050102010706020507" pitchFamily="18" charset="2"/>
              </a:rPr>
              <a:t>-</a:t>
            </a:r>
            <a:r>
              <a:rPr lang="en-US" altLang="en-US" dirty="0" smtClean="0"/>
              <a:t>5+A</a:t>
            </a:r>
            <a:r>
              <a:rPr lang="en-US" altLang="en-US" baseline="-25000" dirty="0" smtClean="0">
                <a:latin typeface="Symbol" panose="05050102010706020507" pitchFamily="18" charset="2"/>
              </a:rPr>
              <a:t>l</a:t>
            </a:r>
            <a:endParaRPr lang="en-US" altLang="en-US" dirty="0" smtClean="0"/>
          </a:p>
          <a:p>
            <a:r>
              <a:rPr lang="en-US" altLang="en-US" dirty="0" smtClean="0"/>
              <a:t>Without taking account of the extinction, one will mistakenly calculate distances that are too far compared to the real distances (as was done by Shapley).</a:t>
            </a:r>
            <a:endParaRPr lang="en-US" altLang="en-US" dirty="0"/>
          </a:p>
          <a:p>
            <a:endParaRPr lang="en-US" altLang="en-US" dirty="0" smtClean="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31</a:t>
            </a:fld>
            <a:endParaRPr lang="en-US"/>
          </a:p>
        </p:txBody>
      </p:sp>
    </p:spTree>
    <p:extLst>
      <p:ext uri="{BB962C8B-B14F-4D97-AF65-F5344CB8AC3E}">
        <p14:creationId xmlns:p14="http://schemas.microsoft.com/office/powerpoint/2010/main" val="1925322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6" name="Rectangle 9"/>
          <p:cNvSpPr>
            <a:spLocks noGrp="1" noChangeArrowheads="1"/>
          </p:cNvSpPr>
          <p:nvPr>
            <p:ph type="title"/>
          </p:nvPr>
        </p:nvSpPr>
        <p:spPr/>
        <p:txBody>
          <a:bodyPr/>
          <a:lstStyle/>
          <a:p>
            <a:r>
              <a:rPr lang="en-US" altLang="en-US" dirty="0" smtClean="0"/>
              <a:t>Extinction and Optical Depth</a:t>
            </a:r>
          </a:p>
        </p:txBody>
      </p:sp>
      <mc:AlternateContent xmlns:mc="http://schemas.openxmlformats.org/markup-compatibility/2006" xmlns:a14="http://schemas.microsoft.com/office/drawing/2010/main">
        <mc:Choice Requires="a14">
          <p:sp>
            <p:nvSpPr>
              <p:cNvPr id="2" name="TextBox 1"/>
              <p:cNvSpPr txBox="1"/>
              <p:nvPr/>
            </p:nvSpPr>
            <p:spPr>
              <a:xfrm>
                <a:off x="1055805" y="1442890"/>
                <a:ext cx="7467600" cy="4921988"/>
              </a:xfrm>
              <a:prstGeom prst="rect">
                <a:avLst/>
              </a:prstGeom>
              <a:noFill/>
            </p:spPr>
            <p:txBody>
              <a:bodyPr wrap="square" rtlCol="0">
                <a:spAutoFit/>
              </a:bodyPr>
              <a:lstStyle/>
              <a:p>
                <a:endParaRPr lang="en-US" b="0" i="1" dirty="0" smtClean="0">
                  <a:latin typeface="Cambria Math"/>
                  <a:ea typeface="Cambria Math"/>
                </a:endParaRPr>
              </a:p>
              <a:p>
                <a:pPr/>
                <a14:m>
                  <m:oMathPara xmlns:m="http://schemas.openxmlformats.org/officeDocument/2006/math">
                    <m:oMathParaPr>
                      <m:jc m:val="left"/>
                    </m:oMathParaPr>
                    <m:oMath xmlns:m="http://schemas.openxmlformats.org/officeDocument/2006/math">
                      <m:r>
                        <m:rPr>
                          <m:nor/>
                        </m:rPr>
                        <a:rPr lang="en-US" b="0" i="0" smtClean="0">
                          <a:latin typeface="Cambria Math"/>
                          <a:ea typeface="Cambria Math"/>
                        </a:rPr>
                        <m:t>Consider</m:t>
                      </m:r>
                      <m:r>
                        <m:rPr>
                          <m:nor/>
                        </m:rPr>
                        <a:rPr lang="en-US" b="0" i="0" smtClean="0">
                          <a:latin typeface="Cambria Math"/>
                          <a:ea typeface="Cambria Math"/>
                        </a:rPr>
                        <m:t> </m:t>
                      </m:r>
                      <m:r>
                        <m:rPr>
                          <m:nor/>
                        </m:rPr>
                        <a:rPr lang="en-US" b="0" i="0" smtClean="0">
                          <a:latin typeface="Cambria Math"/>
                          <a:ea typeface="Cambria Math"/>
                        </a:rPr>
                        <m:t>spherical</m:t>
                      </m:r>
                      <m:r>
                        <m:rPr>
                          <m:nor/>
                        </m:rPr>
                        <a:rPr lang="en-US" b="0" i="0" smtClean="0">
                          <a:latin typeface="Cambria Math"/>
                          <a:ea typeface="Cambria Math"/>
                        </a:rPr>
                        <m:t> </m:t>
                      </m:r>
                      <m:r>
                        <m:rPr>
                          <m:nor/>
                        </m:rPr>
                        <a:rPr lang="en-US" b="0" i="0" smtClean="0">
                          <a:latin typeface="Cambria Math"/>
                          <a:ea typeface="Cambria Math"/>
                        </a:rPr>
                        <m:t>dust</m:t>
                      </m:r>
                      <m:r>
                        <m:rPr>
                          <m:nor/>
                        </m:rPr>
                        <a:rPr lang="en-US" b="0" i="0" smtClean="0">
                          <a:latin typeface="Cambria Math"/>
                          <a:ea typeface="Cambria Math"/>
                        </a:rPr>
                        <m:t> </m:t>
                      </m:r>
                      <m:r>
                        <m:rPr>
                          <m:nor/>
                        </m:rPr>
                        <a:rPr lang="en-US" b="0" i="0" smtClean="0">
                          <a:latin typeface="Cambria Math"/>
                          <a:ea typeface="Cambria Math"/>
                        </a:rPr>
                        <m:t>particles</m:t>
                      </m:r>
                      <m:r>
                        <m:rPr>
                          <m:nor/>
                        </m:rPr>
                        <a:rPr lang="en-US" b="0" i="0" smtClean="0">
                          <a:latin typeface="Cambria Math"/>
                          <a:ea typeface="Cambria Math"/>
                        </a:rPr>
                        <m:t> </m:t>
                      </m:r>
                      <m:r>
                        <m:rPr>
                          <m:nor/>
                        </m:rPr>
                        <a:rPr lang="en-US" b="0" i="0" smtClean="0">
                          <a:latin typeface="Cambria Math"/>
                          <a:ea typeface="Cambria Math"/>
                        </a:rPr>
                        <m:t>with</m:t>
                      </m:r>
                      <m:r>
                        <m:rPr>
                          <m:nor/>
                        </m:rPr>
                        <a:rPr lang="en-US" b="0" i="0" smtClean="0">
                          <a:latin typeface="Cambria Math"/>
                          <a:ea typeface="Cambria Math"/>
                        </a:rPr>
                        <m:t> </m:t>
                      </m:r>
                      <m:r>
                        <m:rPr>
                          <m:nor/>
                        </m:rPr>
                        <a:rPr lang="en-US" b="0" i="0" smtClean="0">
                          <a:latin typeface="Cambria Math"/>
                          <a:ea typeface="Cambria Math"/>
                        </a:rPr>
                        <m:t>radius</m:t>
                      </m:r>
                      <m:r>
                        <m:rPr>
                          <m:nor/>
                        </m:rPr>
                        <a:rPr lang="en-US" b="0" i="0" smtClean="0">
                          <a:latin typeface="Cambria Math"/>
                          <a:ea typeface="Cambria Math"/>
                        </a:rPr>
                        <m:t> </m:t>
                      </m:r>
                      <m:r>
                        <m:rPr>
                          <m:nor/>
                        </m:rPr>
                        <a:rPr lang="en-US" b="0" i="0" smtClean="0">
                          <a:latin typeface="Cambria Math"/>
                          <a:ea typeface="Cambria Math"/>
                        </a:rPr>
                        <m:t>of</m:t>
                      </m:r>
                      <m:r>
                        <m:rPr>
                          <m:nor/>
                        </m:rPr>
                        <a:rPr lang="en-US" b="0" i="0" smtClean="0">
                          <a:latin typeface="Cambria Math"/>
                          <a:ea typeface="Cambria Math"/>
                        </a:rPr>
                        <m:t> </m:t>
                      </m:r>
                      <m:r>
                        <m:rPr>
                          <m:nor/>
                        </m:rPr>
                        <a:rPr lang="en-US" b="0" i="0" smtClean="0">
                          <a:latin typeface="Cambria Math"/>
                          <a:ea typeface="Cambria Math"/>
                        </a:rPr>
                        <m:t>a</m:t>
                      </m:r>
                      <m:r>
                        <m:rPr>
                          <m:nor/>
                        </m:rPr>
                        <a:rPr lang="en-US" b="0" i="0" smtClean="0">
                          <a:latin typeface="Cambria Math"/>
                          <a:ea typeface="Cambria Math"/>
                        </a:rPr>
                        <m:t>,</m:t>
                      </m:r>
                    </m:oMath>
                  </m:oMathPara>
                </a14:m>
                <a:endParaRPr lang="en-US" b="0" i="0" dirty="0" smtClean="0">
                  <a:latin typeface="Cambria Math"/>
                  <a:ea typeface="Cambria Math"/>
                </a:endParaRPr>
              </a:p>
              <a:p>
                <a:endParaRPr lang="en-US" b="0" i="1" dirty="0" smtClean="0">
                  <a:latin typeface="Cambria Math"/>
                  <a:ea typeface="Cambria Math"/>
                </a:endParaRPr>
              </a:p>
              <a:p>
                <a:pPr/>
                <a14:m>
                  <m:oMathPara xmlns:m="http://schemas.openxmlformats.org/officeDocument/2006/math">
                    <m:oMathParaPr>
                      <m:jc m:val="centerGroup"/>
                    </m:oMathParaPr>
                    <m:oMath xmlns:m="http://schemas.openxmlformats.org/officeDocument/2006/math">
                      <m:r>
                        <a:rPr lang="el-GR" b="0" i="1" smtClean="0">
                          <a:latin typeface="Cambria Math"/>
                          <a:ea typeface="Cambria Math"/>
                        </a:rPr>
                        <m:t>𝜎</m:t>
                      </m:r>
                      <m:d>
                        <m:dPr>
                          <m:ctrlPr>
                            <a:rPr lang="en-US" b="0" i="1" smtClean="0">
                              <a:latin typeface="Cambria Math" panose="02040503050406030204" pitchFamily="18" charset="0"/>
                              <a:ea typeface="Cambria Math"/>
                            </a:rPr>
                          </m:ctrlPr>
                        </m:dPr>
                        <m:e>
                          <m:r>
                            <a:rPr lang="en-US" b="0" i="1" smtClean="0">
                              <a:latin typeface="Cambria Math"/>
                              <a:ea typeface="Cambria Math"/>
                            </a:rPr>
                            <m:t>𝜆</m:t>
                          </m:r>
                        </m:e>
                      </m:d>
                      <m:r>
                        <a:rPr lang="en-US" b="0" i="1" smtClean="0">
                          <a:latin typeface="Cambria Math"/>
                        </a:rPr>
                        <m:t>=</m:t>
                      </m:r>
                      <m:r>
                        <a:rPr lang="en-US" b="0" i="1" smtClean="0">
                          <a:latin typeface="Cambria Math"/>
                          <a:ea typeface="Cambria Math"/>
                        </a:rPr>
                        <m:t>𝜋</m:t>
                      </m:r>
                      <m:sSup>
                        <m:sSupPr>
                          <m:ctrlPr>
                            <a:rPr lang="en-US" b="0" i="1" smtClean="0">
                              <a:latin typeface="Cambria Math" panose="02040503050406030204" pitchFamily="18" charset="0"/>
                            </a:rPr>
                          </m:ctrlPr>
                        </m:sSupPr>
                        <m:e>
                          <m:r>
                            <a:rPr lang="en-US" b="0" i="1" smtClean="0">
                              <a:latin typeface="Cambria Math"/>
                            </a:rPr>
                            <m:t>𝑎</m:t>
                          </m:r>
                        </m:e>
                        <m:sup>
                          <m:r>
                            <a:rPr lang="en-US" b="0" i="1" smtClean="0">
                              <a:latin typeface="Cambria Math"/>
                            </a:rPr>
                            <m:t>2</m:t>
                          </m:r>
                        </m:sup>
                      </m:sSup>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𝑒𝑥𝑡</m:t>
                          </m:r>
                        </m:sub>
                      </m:sSub>
                      <m:d>
                        <m:dPr>
                          <m:ctrlPr>
                            <a:rPr lang="en-US" b="0" i="1" smtClean="0">
                              <a:latin typeface="Cambria Math" panose="02040503050406030204" pitchFamily="18" charset="0"/>
                            </a:rPr>
                          </m:ctrlPr>
                        </m:dPr>
                        <m:e>
                          <m:r>
                            <a:rPr lang="en-US" b="0" i="1" smtClean="0">
                              <a:latin typeface="Cambria Math"/>
                              <a:ea typeface="Cambria Math"/>
                            </a:rPr>
                            <m:t>𝜆</m:t>
                          </m:r>
                        </m:e>
                      </m:d>
                      <m:r>
                        <m:rPr>
                          <m:nor/>
                        </m:rPr>
                        <a:rPr lang="en-US" b="0" i="0" smtClean="0">
                          <a:latin typeface="Cambria Math"/>
                          <a:ea typeface="Cambria Math"/>
                        </a:rPr>
                        <m:t> </m:t>
                      </m:r>
                    </m:oMath>
                  </m:oMathPara>
                </a14:m>
                <a:endParaRPr lang="en-US" b="0" i="0" dirty="0" smtClean="0">
                  <a:latin typeface="Cambria Math"/>
                  <a:ea typeface="Cambria Math"/>
                </a:endParaRPr>
              </a:p>
              <a:p>
                <a:endParaRPr lang="en-US" b="0" i="0" dirty="0" smtClean="0">
                  <a:latin typeface="Cambria Math"/>
                  <a:ea typeface="Cambria Math"/>
                </a:endParaRPr>
              </a:p>
              <a:p>
                <a:pPr/>
                <a14:m>
                  <m:oMathPara xmlns:m="http://schemas.openxmlformats.org/officeDocument/2006/math">
                    <m:oMathParaPr>
                      <m:jc m:val="left"/>
                    </m:oMathParaPr>
                    <m:oMath xmlns:m="http://schemas.openxmlformats.org/officeDocument/2006/math">
                      <m:r>
                        <m:rPr>
                          <m:nor/>
                        </m:rPr>
                        <a:rPr lang="en-US" b="0" i="0" smtClean="0">
                          <a:latin typeface="Cambria Math"/>
                          <a:ea typeface="Cambria Math"/>
                        </a:rPr>
                        <m:t>where</m:t>
                      </m:r>
                      <m:r>
                        <m:rPr>
                          <m:nor/>
                        </m:rPr>
                        <a:rPr lang="en-US" b="0" i="0" smtClean="0">
                          <a:latin typeface="Cambria Math"/>
                          <a:ea typeface="Cambria Math"/>
                        </a:rPr>
                        <m:t> </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𝑄</m:t>
                          </m:r>
                        </m:e>
                        <m:sub>
                          <m:r>
                            <a:rPr lang="en-US" b="0" i="1" smtClean="0">
                              <a:latin typeface="Cambria Math"/>
                              <a:ea typeface="Cambria Math"/>
                            </a:rPr>
                            <m:t>𝑒𝑥𝑡</m:t>
                          </m:r>
                        </m:sub>
                      </m:sSub>
                      <m:r>
                        <m:rPr>
                          <m:nor/>
                        </m:rPr>
                        <a:rPr lang="en-US" b="0" i="0" smtClean="0">
                          <a:latin typeface="Cambria Math"/>
                          <a:ea typeface="Cambria Math"/>
                        </a:rPr>
                        <m:t> (</m:t>
                      </m:r>
                      <m:r>
                        <m:rPr>
                          <m:sty m:val="p"/>
                        </m:rPr>
                        <a:rPr lang="el-GR" b="0" i="1" smtClean="0">
                          <a:latin typeface="Cambria Math"/>
                          <a:ea typeface="Cambria Math"/>
                        </a:rPr>
                        <m:t>λ</m:t>
                      </m:r>
                      <m:r>
                        <m:rPr>
                          <m:nor/>
                        </m:rPr>
                        <a:rPr lang="en-US" b="0" i="0" smtClean="0">
                          <a:latin typeface="Cambria Math"/>
                          <a:ea typeface="Cambria Math"/>
                        </a:rPr>
                        <m:t>) </m:t>
                      </m:r>
                      <m:r>
                        <m:rPr>
                          <m:nor/>
                        </m:rPr>
                        <a:rPr lang="en-US" b="0" i="0" smtClean="0">
                          <a:latin typeface="Cambria Math"/>
                          <a:ea typeface="Cambria Math"/>
                        </a:rPr>
                        <m:t>is</m:t>
                      </m:r>
                      <m:r>
                        <m:rPr>
                          <m:nor/>
                        </m:rPr>
                        <a:rPr lang="en-US" b="0" i="0" smtClean="0">
                          <a:latin typeface="Cambria Math"/>
                          <a:ea typeface="Cambria Math"/>
                        </a:rPr>
                        <m:t> </m:t>
                      </m:r>
                      <m:r>
                        <m:rPr>
                          <m:nor/>
                        </m:rPr>
                        <a:rPr lang="en-US" b="0" i="0" smtClean="0">
                          <a:latin typeface="Cambria Math"/>
                          <a:ea typeface="Cambria Math"/>
                        </a:rPr>
                        <m:t>the</m:t>
                      </m:r>
                      <m:r>
                        <m:rPr>
                          <m:nor/>
                        </m:rPr>
                        <a:rPr lang="en-US" b="0" i="0" smtClean="0">
                          <a:latin typeface="Cambria Math"/>
                          <a:ea typeface="Cambria Math"/>
                        </a:rPr>
                        <m:t> </m:t>
                      </m:r>
                      <m:r>
                        <m:rPr>
                          <m:nor/>
                        </m:rPr>
                        <a:rPr lang="en-US" b="0" i="0" smtClean="0">
                          <a:latin typeface="Cambria Math"/>
                          <a:ea typeface="Cambria Math"/>
                        </a:rPr>
                        <m:t>efficiency</m:t>
                      </m:r>
                      <m:r>
                        <m:rPr>
                          <m:nor/>
                        </m:rPr>
                        <a:rPr lang="en-US" b="0" i="0" smtClean="0">
                          <a:latin typeface="Cambria Math"/>
                          <a:ea typeface="Cambria Math"/>
                        </a:rPr>
                        <m:t> </m:t>
                      </m:r>
                      <m:r>
                        <m:rPr>
                          <m:nor/>
                        </m:rPr>
                        <a:rPr lang="en-US" b="0" i="0" smtClean="0">
                          <a:latin typeface="Cambria Math"/>
                          <a:ea typeface="Cambria Math"/>
                        </a:rPr>
                        <m:t>factor</m:t>
                      </m:r>
                      <m:r>
                        <m:rPr>
                          <m:nor/>
                        </m:rPr>
                        <a:rPr lang="en-US" b="0" i="0" smtClean="0">
                          <a:latin typeface="Cambria Math"/>
                          <a:ea typeface="Cambria Math"/>
                        </a:rPr>
                        <m:t> </m:t>
                      </m:r>
                      <m:r>
                        <m:rPr>
                          <m:nor/>
                        </m:rPr>
                        <a:rPr lang="en-US" b="0" i="0" smtClean="0">
                          <a:latin typeface="Cambria Math"/>
                          <a:ea typeface="Cambria Math"/>
                        </a:rPr>
                        <m:t>for</m:t>
                      </m:r>
                      <m:r>
                        <m:rPr>
                          <m:nor/>
                        </m:rPr>
                        <a:rPr lang="en-US" b="0" i="0" smtClean="0">
                          <a:latin typeface="Cambria Math"/>
                          <a:ea typeface="Cambria Math"/>
                        </a:rPr>
                        <m:t> </m:t>
                      </m:r>
                      <m:r>
                        <m:rPr>
                          <m:nor/>
                        </m:rPr>
                        <a:rPr lang="en-US" b="0" i="0" smtClean="0">
                          <a:latin typeface="Cambria Math"/>
                          <a:ea typeface="Cambria Math"/>
                        </a:rPr>
                        <m:t>extinction</m:t>
                      </m:r>
                      <m:r>
                        <m:rPr>
                          <m:nor/>
                        </m:rPr>
                        <a:rPr lang="en-US" b="0" i="0" smtClean="0">
                          <a:latin typeface="Cambria Math"/>
                          <a:ea typeface="Cambria Math"/>
                        </a:rPr>
                        <m:t>. </m:t>
                      </m:r>
                      <m:r>
                        <m:rPr>
                          <m:nor/>
                        </m:rPr>
                        <a:rPr lang="en-US" b="0" i="0" smtClean="0">
                          <a:latin typeface="Cambria Math"/>
                          <a:ea typeface="Cambria Math"/>
                        </a:rPr>
                        <m:t>The</m:t>
                      </m:r>
                      <m:r>
                        <m:rPr>
                          <m:nor/>
                        </m:rPr>
                        <a:rPr lang="en-US" b="0" i="0" smtClean="0">
                          <a:latin typeface="Cambria Math"/>
                          <a:ea typeface="Cambria Math"/>
                        </a:rPr>
                        <m:t> </m:t>
                      </m:r>
                      <m:r>
                        <m:rPr>
                          <m:nor/>
                        </m:rPr>
                        <a:rPr lang="en-US" b="0" i="0" smtClean="0">
                          <a:latin typeface="Cambria Math"/>
                          <a:ea typeface="Cambria Math"/>
                        </a:rPr>
                        <m:t>optical</m:t>
                      </m:r>
                      <m:r>
                        <m:rPr>
                          <m:nor/>
                        </m:rPr>
                        <a:rPr lang="en-US" b="0" i="0" smtClean="0">
                          <a:latin typeface="Cambria Math"/>
                          <a:ea typeface="Cambria Math"/>
                        </a:rPr>
                        <m:t> </m:t>
                      </m:r>
                      <m:r>
                        <m:rPr>
                          <m:nor/>
                        </m:rPr>
                        <a:rPr lang="en-US" b="0" i="0" smtClean="0">
                          <a:latin typeface="Cambria Math"/>
                          <a:ea typeface="Cambria Math"/>
                        </a:rPr>
                        <m:t>depth</m:t>
                      </m:r>
                      <m:r>
                        <m:rPr>
                          <m:nor/>
                        </m:rPr>
                        <a:rPr lang="en-US" b="0" i="0" smtClean="0">
                          <a:latin typeface="Cambria Math"/>
                          <a:ea typeface="Cambria Math"/>
                        </a:rPr>
                        <m:t> </m:t>
                      </m:r>
                      <m:r>
                        <m:rPr>
                          <m:nor/>
                        </m:rPr>
                        <a:rPr lang="en-US" b="0" i="0" smtClean="0">
                          <a:latin typeface="Cambria Math"/>
                          <a:ea typeface="Cambria Math"/>
                        </a:rPr>
                        <m:t>is</m:t>
                      </m:r>
                    </m:oMath>
                  </m:oMathPara>
                </a14:m>
                <a:endParaRPr lang="en-US" b="0" dirty="0" smtClean="0">
                  <a:ea typeface="Cambria Math"/>
                </a:endParaRPr>
              </a:p>
              <a:p>
                <a:endParaRPr lang="en-US" b="0" dirty="0" smtClean="0">
                  <a:ea typeface="Cambria Math"/>
                </a:endParaRPr>
              </a:p>
              <a:p>
                <a:pPr/>
                <a14:m>
                  <m:oMathPara xmlns:m="http://schemas.openxmlformats.org/officeDocument/2006/math">
                    <m:oMathParaPr>
                      <m:jc m:val="center"/>
                    </m:oMathParaPr>
                    <m:oMath xmlns:m="http://schemas.openxmlformats.org/officeDocument/2006/math">
                      <m:sSubSup>
                        <m:sSubSupPr>
                          <m:ctrlPr>
                            <a:rPr lang="en-US" b="0" i="1" smtClean="0">
                              <a:latin typeface="Cambria Math" panose="02040503050406030204" pitchFamily="18" charset="0"/>
                              <a:ea typeface="Cambria Math"/>
                            </a:rPr>
                          </m:ctrlPr>
                        </m:sSubSupPr>
                        <m:e>
                          <m:r>
                            <a:rPr lang="en-US" b="0" i="1" smtClean="0">
                              <a:latin typeface="Cambria Math"/>
                              <a:ea typeface="Cambria Math"/>
                            </a:rPr>
                            <m:t>𝜏</m:t>
                          </m:r>
                        </m:e>
                        <m:sub>
                          <m:r>
                            <a:rPr lang="en-US" b="0" i="1" smtClean="0">
                              <a:latin typeface="Cambria Math"/>
                              <a:ea typeface="Cambria Math"/>
                            </a:rPr>
                            <m:t>𝜆</m:t>
                          </m:r>
                        </m:sub>
                        <m:sup/>
                      </m:sSubSup>
                      <m:r>
                        <a:rPr lang="en-US" b="0" i="1" smtClean="0">
                          <a:latin typeface="Cambria Math"/>
                          <a:ea typeface="Cambria Math"/>
                        </a:rPr>
                        <m:t>=</m:t>
                      </m:r>
                      <m:nary>
                        <m:naryPr>
                          <m:limLoc m:val="undOvr"/>
                          <m:subHide m:val="on"/>
                          <m:supHide m:val="on"/>
                          <m:ctrlPr>
                            <a:rPr lang="en-US" b="0" i="1" smtClean="0">
                              <a:latin typeface="Cambria Math" panose="02040503050406030204" pitchFamily="18" charset="0"/>
                              <a:ea typeface="Cambria Math"/>
                            </a:rPr>
                          </m:ctrlPr>
                        </m:naryPr>
                        <m:sub/>
                        <m:sup/>
                        <m:e>
                          <m:sSub>
                            <m:sSubPr>
                              <m:ctrlPr>
                                <a:rPr lang="en-US" b="0" i="1" smtClean="0">
                                  <a:latin typeface="Cambria Math" panose="02040503050406030204" pitchFamily="18" charset="0"/>
                                  <a:ea typeface="Cambria Math"/>
                                </a:rPr>
                              </m:ctrlPr>
                            </m:sSubPr>
                            <m:e>
                              <m:r>
                                <a:rPr lang="en-US" b="0" i="1" smtClean="0">
                                  <a:latin typeface="Cambria Math"/>
                                  <a:ea typeface="Cambria Math"/>
                                </a:rPr>
                                <m:t>𝑛</m:t>
                              </m:r>
                            </m:e>
                            <m:sub>
                              <m:r>
                                <a:rPr lang="en-US" b="0" i="1" smtClean="0">
                                  <a:latin typeface="Cambria Math"/>
                                  <a:ea typeface="Cambria Math"/>
                                </a:rPr>
                                <m:t>𝑑𝑢𝑠𝑡</m:t>
                              </m:r>
                            </m:sub>
                          </m:sSub>
                          <m:sSub>
                            <m:sSubPr>
                              <m:ctrlPr>
                                <a:rPr lang="en-US" b="0" i="1" smtClean="0">
                                  <a:latin typeface="Cambria Math" panose="02040503050406030204" pitchFamily="18" charset="0"/>
                                  <a:ea typeface="Cambria Math"/>
                                </a:rPr>
                              </m:ctrlPr>
                            </m:sSubPr>
                            <m:e>
                              <m:r>
                                <a:rPr lang="en-US" b="0" i="1" smtClean="0">
                                  <a:latin typeface="Cambria Math"/>
                                  <a:ea typeface="Cambria Math"/>
                                </a:rPr>
                                <m:t>𝜎</m:t>
                              </m:r>
                            </m:e>
                            <m:sub>
                              <m:r>
                                <a:rPr lang="en-US" b="0" i="1" smtClean="0">
                                  <a:latin typeface="Cambria Math"/>
                                  <a:ea typeface="Cambria Math"/>
                                </a:rPr>
                                <m:t>𝜆</m:t>
                              </m:r>
                            </m:sub>
                          </m:sSub>
                          <m:r>
                            <a:rPr lang="en-US" b="0" i="1" smtClean="0">
                              <a:latin typeface="Cambria Math"/>
                              <a:ea typeface="Cambria Math"/>
                            </a:rPr>
                            <m:t>𝑑𝑠</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𝜎</m:t>
                              </m:r>
                            </m:e>
                            <m:sub>
                              <m:r>
                                <a:rPr lang="en-US" b="0" i="1" smtClean="0">
                                  <a:latin typeface="Cambria Math"/>
                                  <a:ea typeface="Cambria Math"/>
                                </a:rPr>
                                <m:t>𝜆</m:t>
                              </m:r>
                            </m:sub>
                          </m:sSub>
                          <m:nary>
                            <m:naryPr>
                              <m:limLoc m:val="undOvr"/>
                              <m:subHide m:val="on"/>
                              <m:supHide m:val="on"/>
                              <m:ctrlPr>
                                <a:rPr lang="en-US" b="0" i="1" smtClean="0">
                                  <a:latin typeface="Cambria Math" panose="02040503050406030204" pitchFamily="18" charset="0"/>
                                  <a:ea typeface="Cambria Math"/>
                                </a:rPr>
                              </m:ctrlPr>
                            </m:naryPr>
                            <m:sub/>
                            <m:sup/>
                            <m:e>
                              <m:sSub>
                                <m:sSubPr>
                                  <m:ctrlPr>
                                    <a:rPr lang="en-US" b="0" i="1" smtClean="0">
                                      <a:latin typeface="Cambria Math" panose="02040503050406030204" pitchFamily="18" charset="0"/>
                                      <a:ea typeface="Cambria Math"/>
                                    </a:rPr>
                                  </m:ctrlPr>
                                </m:sSubPr>
                                <m:e>
                                  <m:r>
                                    <a:rPr lang="en-US" b="0" i="1" smtClean="0">
                                      <a:latin typeface="Cambria Math"/>
                                      <a:ea typeface="Cambria Math"/>
                                    </a:rPr>
                                    <m:t>𝑛</m:t>
                                  </m:r>
                                </m:e>
                                <m:sub>
                                  <m:r>
                                    <a:rPr lang="en-US" b="0" i="1" smtClean="0">
                                      <a:latin typeface="Cambria Math"/>
                                      <a:ea typeface="Cambria Math"/>
                                    </a:rPr>
                                    <m:t>𝑑𝑢𝑠𝑡</m:t>
                                  </m:r>
                                </m:sub>
                              </m:sSub>
                              <m:r>
                                <a:rPr lang="en-US" b="0" i="1" smtClean="0">
                                  <a:latin typeface="Cambria Math"/>
                                  <a:ea typeface="Cambria Math"/>
                                </a:rPr>
                                <m:t>𝑑𝑠</m:t>
                              </m:r>
                              <m:r>
                                <a:rPr lang="en-US" b="0" i="1" smtClean="0">
                                  <a:latin typeface="Cambria Math"/>
                                  <a:ea typeface="Cambria Math"/>
                                </a:rPr>
                                <m:t>=</m:t>
                              </m:r>
                            </m:e>
                          </m:nary>
                        </m:e>
                      </m:nary>
                      <m:r>
                        <a:rPr lang="en-US" b="0" i="1" smtClean="0">
                          <a:latin typeface="Cambria Math"/>
                          <a:ea typeface="Cambria Math"/>
                        </a:rPr>
                        <m:t>𝜋</m:t>
                      </m:r>
                      <m:sSup>
                        <m:sSupPr>
                          <m:ctrlPr>
                            <a:rPr lang="en-US" b="0" i="1" smtClean="0">
                              <a:latin typeface="Cambria Math" panose="02040503050406030204" pitchFamily="18" charset="0"/>
                            </a:rPr>
                          </m:ctrlPr>
                        </m:sSupPr>
                        <m:e>
                          <m:r>
                            <a:rPr lang="en-US" b="0" i="1" smtClean="0">
                              <a:latin typeface="Cambria Math"/>
                            </a:rPr>
                            <m:t>𝑎</m:t>
                          </m:r>
                        </m:e>
                        <m:sup>
                          <m:r>
                            <a:rPr lang="en-US" b="0" i="1" smtClean="0">
                              <a:latin typeface="Cambria Math"/>
                            </a:rPr>
                            <m:t>2</m:t>
                          </m:r>
                        </m:sup>
                      </m:sSup>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𝑒𝑥𝑡</m:t>
                          </m:r>
                        </m:sub>
                      </m:sSub>
                      <m:d>
                        <m:dPr>
                          <m:ctrlPr>
                            <a:rPr lang="en-US" b="0" i="1" smtClean="0">
                              <a:latin typeface="Cambria Math" panose="02040503050406030204" pitchFamily="18" charset="0"/>
                            </a:rPr>
                          </m:ctrlPr>
                        </m:dPr>
                        <m:e>
                          <m:r>
                            <a:rPr lang="en-US" b="0" i="1" smtClean="0">
                              <a:latin typeface="Cambria Math"/>
                              <a:ea typeface="Cambria Math"/>
                            </a:rPr>
                            <m:t>𝜆</m:t>
                          </m:r>
                        </m:e>
                      </m:d>
                      <m:r>
                        <m:rPr>
                          <m:nor/>
                        </m:rPr>
                        <a:rPr lang="en-US" b="0" i="0" smtClean="0">
                          <a:latin typeface="Cambria Math"/>
                          <a:ea typeface="Cambria Math"/>
                        </a:rPr>
                        <m:t> </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𝑁</m:t>
                          </m:r>
                        </m:e>
                        <m:sub>
                          <m:r>
                            <a:rPr lang="en-US" b="0" i="1" smtClean="0">
                              <a:latin typeface="Cambria Math"/>
                              <a:ea typeface="Cambria Math"/>
                            </a:rPr>
                            <m:t>𝑑𝑢𝑠𝑡</m:t>
                          </m:r>
                        </m:sub>
                      </m:sSub>
                      <m:r>
                        <a:rPr lang="en-US" b="0" i="1" smtClean="0">
                          <a:latin typeface="Cambria Math"/>
                          <a:ea typeface="Cambria Math"/>
                        </a:rPr>
                        <m:t>.</m:t>
                      </m:r>
                    </m:oMath>
                  </m:oMathPara>
                </a14:m>
                <a:endParaRPr lang="en-US" b="0" i="0" dirty="0" smtClean="0">
                  <a:latin typeface="Cambria Math"/>
                  <a:ea typeface="Cambria Math"/>
                </a:endParaRPr>
              </a:p>
              <a:p>
                <a:endParaRPr lang="en-US" dirty="0">
                  <a:latin typeface="Cambria Math"/>
                  <a:ea typeface="Cambria Math"/>
                </a:endParaRPr>
              </a:p>
              <a:p>
                <a:r>
                  <a:rPr lang="en-US" b="0" i="0" dirty="0" smtClean="0">
                    <a:latin typeface="Cambria Math"/>
                    <a:ea typeface="Cambria Math"/>
                  </a:rPr>
                  <a:t>In magnitudes, </a:t>
                </a:r>
              </a:p>
              <a:p>
                <a:endParaRPr lang="en-US" dirty="0">
                  <a:latin typeface="Cambria Math"/>
                  <a:ea typeface="Cambria Math"/>
                </a:endParaRPr>
              </a:p>
              <a:p>
                <a:pPr algn="ctr"/>
                <a14:m>
                  <m:oMath xmlns:m="http://schemas.openxmlformats.org/officeDocument/2006/math">
                    <m:sSub>
                      <m:sSubPr>
                        <m:ctrlPr>
                          <a:rPr lang="en-US" b="0" i="1" smtClean="0">
                            <a:latin typeface="Cambria Math" panose="02040503050406030204" pitchFamily="18" charset="0"/>
                            <a:ea typeface="Cambria Math"/>
                          </a:rPr>
                        </m:ctrlPr>
                      </m:sSubPr>
                      <m:e>
                        <m:r>
                          <a:rPr lang="en-US" b="0" i="1" smtClean="0">
                            <a:latin typeface="Cambria Math"/>
                            <a:ea typeface="Cambria Math"/>
                          </a:rPr>
                          <m:t>𝐼</m:t>
                        </m:r>
                      </m:e>
                      <m:sub>
                        <m:r>
                          <a:rPr lang="en-US" b="0" i="1" smtClean="0">
                            <a:latin typeface="Cambria Math"/>
                            <a:ea typeface="Cambria Math"/>
                          </a:rPr>
                          <m:t>𝜆</m:t>
                        </m:r>
                      </m:sub>
                    </m:sSub>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𝐼</m:t>
                        </m:r>
                      </m:e>
                      <m:sub>
                        <m:r>
                          <a:rPr lang="en-US" b="0" i="1" smtClean="0">
                            <a:latin typeface="Cambria Math"/>
                            <a:ea typeface="Cambria Math"/>
                          </a:rPr>
                          <m:t>0,</m:t>
                        </m:r>
                        <m:r>
                          <a:rPr lang="en-US" b="0" i="1" smtClean="0">
                            <a:latin typeface="Cambria Math"/>
                            <a:ea typeface="Cambria Math"/>
                          </a:rPr>
                          <m:t>𝜆</m:t>
                        </m:r>
                      </m:sub>
                    </m:sSub>
                    <m:sSup>
                      <m:sSupPr>
                        <m:ctrlPr>
                          <a:rPr lang="en-US" b="0" i="1" smtClean="0">
                            <a:latin typeface="Cambria Math" panose="02040503050406030204" pitchFamily="18" charset="0"/>
                            <a:ea typeface="Cambria Math"/>
                          </a:rPr>
                        </m:ctrlPr>
                      </m:sSupPr>
                      <m:e>
                        <m:r>
                          <a:rPr lang="en-US" b="0" i="1" smtClean="0">
                            <a:latin typeface="Cambria Math"/>
                            <a:ea typeface="Cambria Math"/>
                          </a:rPr>
                          <m:t>𝑒</m:t>
                        </m:r>
                      </m:e>
                      <m:sup>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𝜏</m:t>
                            </m:r>
                          </m:e>
                          <m:sub>
                            <m:r>
                              <a:rPr lang="en-US" b="0" i="1" smtClean="0">
                                <a:latin typeface="Cambria Math"/>
                                <a:ea typeface="Cambria Math"/>
                              </a:rPr>
                              <m:t>𝜆</m:t>
                            </m:r>
                          </m:sub>
                        </m:sSub>
                      </m:sup>
                    </m:sSup>
                    <m:r>
                      <a:rPr lang="en-US" b="0" i="1" smtClean="0">
                        <a:latin typeface="Cambria Math"/>
                        <a:ea typeface="Cambria Math"/>
                      </a:rPr>
                      <m:t>,   </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𝐴</m:t>
                        </m:r>
                      </m:e>
                      <m:sub>
                        <m:r>
                          <a:rPr lang="en-US" b="0" i="1" smtClean="0">
                            <a:latin typeface="Cambria Math"/>
                            <a:ea typeface="Cambria Math"/>
                          </a:rPr>
                          <m:t>𝜆</m:t>
                        </m:r>
                      </m:sub>
                    </m:sSub>
                    <m:r>
                      <a:rPr lang="en-US" b="0" i="1" smtClean="0">
                        <a:latin typeface="Cambria Math"/>
                        <a:ea typeface="Cambria Math"/>
                      </a:rPr>
                      <m:t>=−2.5</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𝑙𝑜𝑔</m:t>
                        </m:r>
                      </m:e>
                      <m:sub>
                        <m:r>
                          <a:rPr lang="en-US" b="0" i="1" smtClean="0">
                            <a:latin typeface="Cambria Math"/>
                            <a:ea typeface="Cambria Math"/>
                          </a:rPr>
                          <m:t>10</m:t>
                        </m:r>
                      </m:sub>
                    </m:sSub>
                    <m:d>
                      <m:dPr>
                        <m:begChr m:val="["/>
                        <m:endChr m:val="]"/>
                        <m:ctrlPr>
                          <a:rPr lang="en-US" b="0" i="1" smtClean="0">
                            <a:latin typeface="Cambria Math" panose="02040503050406030204" pitchFamily="18" charset="0"/>
                            <a:ea typeface="Cambria Math"/>
                          </a:rPr>
                        </m:ctrlPr>
                      </m:dPr>
                      <m:e>
                        <m:f>
                          <m:fPr>
                            <m:ctrlPr>
                              <a:rPr lang="en-US" b="0" i="1" smtClean="0">
                                <a:latin typeface="Cambria Math" panose="02040503050406030204" pitchFamily="18" charset="0"/>
                                <a:ea typeface="Cambria Math"/>
                              </a:rPr>
                            </m:ctrlPr>
                          </m:fPr>
                          <m:num>
                            <m:sSub>
                              <m:sSubPr>
                                <m:ctrlPr>
                                  <a:rPr lang="en-US" b="0" i="1" smtClean="0">
                                    <a:latin typeface="Cambria Math" panose="02040503050406030204" pitchFamily="18" charset="0"/>
                                    <a:ea typeface="Cambria Math"/>
                                  </a:rPr>
                                </m:ctrlPr>
                              </m:sSubPr>
                              <m:e>
                                <m:r>
                                  <a:rPr lang="en-US" b="0" i="1" smtClean="0">
                                    <a:latin typeface="Cambria Math"/>
                                    <a:ea typeface="Cambria Math"/>
                                  </a:rPr>
                                  <m:t>𝐼</m:t>
                                </m:r>
                              </m:e>
                              <m:sub>
                                <m:r>
                                  <a:rPr lang="en-US" b="0" i="1" smtClean="0">
                                    <a:latin typeface="Cambria Math"/>
                                    <a:ea typeface="Cambria Math"/>
                                  </a:rPr>
                                  <m:t>𝜆</m:t>
                                </m:r>
                              </m:sub>
                            </m:sSub>
                          </m:num>
                          <m:den>
                            <m:sSub>
                              <m:sSubPr>
                                <m:ctrlPr>
                                  <a:rPr lang="en-US" b="0" i="1" smtClean="0">
                                    <a:latin typeface="Cambria Math" panose="02040503050406030204" pitchFamily="18" charset="0"/>
                                    <a:ea typeface="Cambria Math"/>
                                  </a:rPr>
                                </m:ctrlPr>
                              </m:sSubPr>
                              <m:e>
                                <m:r>
                                  <a:rPr lang="en-US" b="0" i="1" smtClean="0">
                                    <a:latin typeface="Cambria Math"/>
                                    <a:ea typeface="Cambria Math"/>
                                  </a:rPr>
                                  <m:t>𝐼</m:t>
                                </m:r>
                              </m:e>
                              <m:sub>
                                <m:r>
                                  <a:rPr lang="en-US" b="0" i="1" smtClean="0">
                                    <a:latin typeface="Cambria Math"/>
                                    <a:ea typeface="Cambria Math"/>
                                  </a:rPr>
                                  <m:t>0,</m:t>
                                </m:r>
                                <m:r>
                                  <a:rPr lang="en-US" b="0" i="1" smtClean="0">
                                    <a:latin typeface="Cambria Math"/>
                                    <a:ea typeface="Cambria Math"/>
                                  </a:rPr>
                                  <m:t>𝜆</m:t>
                                </m:r>
                              </m:sub>
                            </m:sSub>
                          </m:den>
                        </m:f>
                      </m:e>
                    </m:d>
                    <m:r>
                      <a:rPr lang="en-US" b="0" i="1" smtClean="0">
                        <a:latin typeface="Cambria Math"/>
                        <a:ea typeface="Cambria Math"/>
                      </a:rPr>
                      <m:t>=2.5</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𝑙𝑜𝑔</m:t>
                        </m:r>
                      </m:e>
                      <m:sub>
                        <m:r>
                          <a:rPr lang="en-US" b="0" i="1" smtClean="0">
                            <a:latin typeface="Cambria Math"/>
                            <a:ea typeface="Cambria Math"/>
                          </a:rPr>
                          <m:t>10</m:t>
                        </m:r>
                      </m:sub>
                    </m:sSub>
                    <m:r>
                      <a:rPr lang="en-US" i="1">
                        <a:latin typeface="Cambria Math"/>
                        <a:ea typeface="Cambria Math"/>
                      </a:rPr>
                      <m:t>(</m:t>
                    </m:r>
                    <m:sSup>
                      <m:sSupPr>
                        <m:ctrlPr>
                          <a:rPr lang="en-US" i="1">
                            <a:latin typeface="Cambria Math" panose="02040503050406030204" pitchFamily="18" charset="0"/>
                            <a:ea typeface="Cambria Math"/>
                          </a:rPr>
                        </m:ctrlPr>
                      </m:sSupPr>
                      <m:e>
                        <m:r>
                          <a:rPr lang="en-US" i="1">
                            <a:latin typeface="Cambria Math"/>
                            <a:ea typeface="Cambria Math"/>
                          </a:rPr>
                          <m:t>𝑒</m:t>
                        </m:r>
                      </m:e>
                      <m:sup>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𝜏</m:t>
                            </m:r>
                          </m:e>
                          <m:sub>
                            <m:r>
                              <a:rPr lang="en-US" i="1">
                                <a:latin typeface="Cambria Math"/>
                                <a:ea typeface="Cambria Math"/>
                              </a:rPr>
                              <m:t>𝜆</m:t>
                            </m:r>
                          </m:sub>
                        </m:sSub>
                      </m:sup>
                    </m:sSup>
                    <m:r>
                      <a:rPr lang="en-US" i="1">
                        <a:latin typeface="Cambria Math"/>
                        <a:ea typeface="Cambria Math"/>
                      </a:rPr>
                      <m:t>)</m:t>
                    </m:r>
                    <m:r>
                      <a:rPr lang="en-US" b="0" i="1" smtClean="0">
                        <a:latin typeface="Cambria Math" panose="02040503050406030204" pitchFamily="18" charset="0"/>
                        <a:ea typeface="Cambria Math"/>
                      </a:rPr>
                      <m:t> </m:t>
                    </m:r>
                  </m:oMath>
                </a14:m>
                <a:r>
                  <a:rPr lang="en-US" b="0" i="0" dirty="0" smtClean="0">
                    <a:latin typeface="Cambria Math"/>
                    <a:ea typeface="Cambria Math"/>
                  </a:rPr>
                  <a:t>=1.086</a:t>
                </a:r>
                <a14:m>
                  <m:oMath xmlns:m="http://schemas.openxmlformats.org/officeDocument/2006/math">
                    <m:sSubSup>
                      <m:sSubSupPr>
                        <m:ctrlPr>
                          <a:rPr lang="en-US" b="0" i="1" smtClean="0">
                            <a:latin typeface="Cambria Math" panose="02040503050406030204" pitchFamily="18" charset="0"/>
                            <a:ea typeface="Cambria Math"/>
                          </a:rPr>
                        </m:ctrlPr>
                      </m:sSubSupPr>
                      <m:e>
                        <m:r>
                          <a:rPr lang="en-US" b="0" i="1" smtClean="0">
                            <a:latin typeface="Cambria Math"/>
                            <a:ea typeface="Cambria Math"/>
                          </a:rPr>
                          <m:t>𝜏</m:t>
                        </m:r>
                      </m:e>
                      <m:sub>
                        <m:r>
                          <a:rPr lang="en-US" b="0" i="1" smtClean="0">
                            <a:latin typeface="Cambria Math"/>
                            <a:ea typeface="Cambria Math"/>
                          </a:rPr>
                          <m:t>𝜆</m:t>
                        </m:r>
                      </m:sub>
                      <m:sup/>
                    </m:sSubSup>
                  </m:oMath>
                </a14:m>
                <a:endParaRPr lang="en-US" b="0" i="0" dirty="0" smtClean="0">
                  <a:latin typeface="Cambria Math"/>
                  <a:ea typeface="Cambria Math"/>
                </a:endParaRPr>
              </a:p>
              <a:p>
                <a:pPr algn="ctr"/>
                <a:endParaRPr lang="en-US" dirty="0">
                  <a:latin typeface="Cambria Math"/>
                  <a:ea typeface="Cambria Math"/>
                </a:endParaRPr>
              </a:p>
              <a:p>
                <a:r>
                  <a:rPr lang="en-US" b="0" i="0" dirty="0" smtClean="0">
                    <a:latin typeface="Cambria Math"/>
                    <a:ea typeface="Cambria Math"/>
                  </a:rPr>
                  <a:t>So, the extinction is directly proportional to the column density, N.</a:t>
                </a:r>
              </a:p>
              <a:p>
                <a:endParaRPr lang="en-US" b="0" dirty="0" smtClean="0">
                  <a:ea typeface="Cambria Math"/>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055805" y="1442890"/>
                <a:ext cx="7467600" cy="4921988"/>
              </a:xfrm>
              <a:prstGeom prst="rect">
                <a:avLst/>
              </a:prstGeom>
              <a:blipFill rotWithShape="0">
                <a:blip r:embed="rId2"/>
                <a:stretch>
                  <a:fillRect l="-653"/>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p:txBody>
          <a:bodyPr/>
          <a:lstStyle/>
          <a:p>
            <a:pPr>
              <a:defRPr/>
            </a:pPr>
            <a:fld id="{C258A695-23A2-4F83-97B9-37C92BD5A09D}" type="slidenum">
              <a:rPr lang="en-US" smtClean="0"/>
              <a:pPr>
                <a:defRPr/>
              </a:pPr>
              <a:t>32</a:t>
            </a:fld>
            <a:endParaRPr lang="en-US"/>
          </a:p>
        </p:txBody>
      </p:sp>
    </p:spTree>
    <p:extLst>
      <p:ext uri="{BB962C8B-B14F-4D97-AF65-F5344CB8AC3E}">
        <p14:creationId xmlns:p14="http://schemas.microsoft.com/office/powerpoint/2010/main" val="1522567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altLang="en-US" smtClean="0"/>
              <a:t>Extinction by Dust: Effect on Spectrum</a:t>
            </a:r>
            <a:endParaRPr lang="en-US" altLang="en-US" dirty="0" smtClean="0"/>
          </a:p>
        </p:txBody>
      </p:sp>
      <p:pic>
        <p:nvPicPr>
          <p:cNvPr id="19" name="Picture 4" descr="ISdust_extinction"/>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28700" y="2035967"/>
            <a:ext cx="7200900" cy="3852865"/>
          </a:xfrm>
        </p:spPr>
      </p:pic>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33</a:t>
            </a:fld>
            <a:endParaRPr lang="en-US"/>
          </a:p>
        </p:txBody>
      </p:sp>
      <p:sp>
        <p:nvSpPr>
          <p:cNvPr id="3" name="Rectangle 2"/>
          <p:cNvSpPr/>
          <p:nvPr/>
        </p:nvSpPr>
        <p:spPr>
          <a:xfrm>
            <a:off x="1211580" y="2667000"/>
            <a:ext cx="152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462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Color Excess (16.1.2)</a:t>
            </a:r>
            <a:endParaRPr lang="en-US" altLang="en-US" dirty="0" smtClean="0"/>
          </a:p>
        </p:txBody>
      </p:sp>
      <p:sp>
        <p:nvSpPr>
          <p:cNvPr id="6148" name="Rectangle 3"/>
          <p:cNvSpPr>
            <a:spLocks noGrp="1" noChangeArrowheads="1"/>
          </p:cNvSpPr>
          <p:nvPr>
            <p:ph idx="1"/>
          </p:nvPr>
        </p:nvSpPr>
        <p:spPr/>
        <p:txBody>
          <a:bodyPr>
            <a:normAutofit lnSpcReduction="10000"/>
          </a:bodyPr>
          <a:lstStyle/>
          <a:p>
            <a:r>
              <a:rPr lang="en-US" altLang="en-US" dirty="0" smtClean="0"/>
              <a:t>The color excess is written as E(</a:t>
            </a:r>
            <a:r>
              <a:rPr lang="en-US" altLang="en-US" dirty="0" smtClean="0">
                <a:latin typeface="Symbol" panose="05050102010706020507" pitchFamily="18" charset="2"/>
              </a:rPr>
              <a:t>l</a:t>
            </a:r>
            <a:r>
              <a:rPr lang="en-US" altLang="en-US" baseline="-25000" dirty="0" smtClean="0"/>
              <a:t>1</a:t>
            </a:r>
            <a:r>
              <a:rPr lang="en-US" altLang="en-US" dirty="0" smtClean="0">
                <a:latin typeface="Symbol" panose="05050102010706020507" pitchFamily="18" charset="2"/>
              </a:rPr>
              <a:t>-l</a:t>
            </a:r>
            <a:r>
              <a:rPr lang="en-US" altLang="en-US" baseline="-25000" dirty="0" smtClean="0"/>
              <a:t>2</a:t>
            </a:r>
            <a:r>
              <a:rPr lang="en-US" altLang="en-US" dirty="0" smtClean="0"/>
              <a:t>), where the lambda symbols are often replaced by the filter names.</a:t>
            </a:r>
          </a:p>
          <a:p>
            <a:r>
              <a:rPr lang="en-US" altLang="en-US" dirty="0" smtClean="0"/>
              <a:t>It represents the component of color for </a:t>
            </a:r>
            <a:r>
              <a:rPr lang="en-US" altLang="en-US" smtClean="0"/>
              <a:t>a star </a:t>
            </a:r>
            <a:r>
              <a:rPr lang="en-US" altLang="en-US" dirty="0" smtClean="0"/>
              <a:t>that is due to the reddening effects of extinction by dust.</a:t>
            </a:r>
          </a:p>
          <a:p>
            <a:r>
              <a:rPr lang="en-US" altLang="en-US" dirty="0" smtClean="0"/>
              <a:t>E(B-V)=(</a:t>
            </a:r>
            <a:r>
              <a:rPr lang="en-US" altLang="en-US" dirty="0" err="1" smtClean="0"/>
              <a:t>m</a:t>
            </a:r>
            <a:r>
              <a:rPr lang="en-US" altLang="en-US" baseline="-25000" dirty="0" err="1" smtClean="0"/>
              <a:t>B</a:t>
            </a:r>
            <a:r>
              <a:rPr lang="en-US" altLang="en-US" dirty="0" smtClean="0">
                <a:latin typeface="Symbol" panose="05050102010706020507" pitchFamily="18" charset="2"/>
              </a:rPr>
              <a:t>-</a:t>
            </a:r>
            <a:r>
              <a:rPr lang="en-US" altLang="en-US" dirty="0" smtClean="0"/>
              <a:t>m</a:t>
            </a:r>
            <a:r>
              <a:rPr lang="en-US" altLang="en-US" baseline="-25000" dirty="0" smtClean="0"/>
              <a:t>V</a:t>
            </a:r>
            <a:r>
              <a:rPr lang="en-US" altLang="en-US" dirty="0" smtClean="0"/>
              <a:t>)</a:t>
            </a:r>
            <a:r>
              <a:rPr lang="en-US" altLang="en-US" dirty="0" smtClean="0">
                <a:latin typeface="Symbol" panose="05050102010706020507" pitchFamily="18" charset="2"/>
              </a:rPr>
              <a:t> -</a:t>
            </a:r>
            <a:r>
              <a:rPr lang="en-US" altLang="en-US" dirty="0" smtClean="0"/>
              <a:t>(m</a:t>
            </a:r>
            <a:r>
              <a:rPr lang="en-US" altLang="en-US" baseline="-25000" dirty="0" smtClean="0"/>
              <a:t>B,0</a:t>
            </a:r>
            <a:r>
              <a:rPr lang="en-US" altLang="en-US" dirty="0" smtClean="0">
                <a:latin typeface="Symbol" panose="05050102010706020507" pitchFamily="18" charset="2"/>
              </a:rPr>
              <a:t>-</a:t>
            </a:r>
            <a:r>
              <a:rPr lang="en-US" altLang="en-US" dirty="0" smtClean="0"/>
              <a:t>m</a:t>
            </a:r>
            <a:r>
              <a:rPr lang="en-US" altLang="en-US" baseline="-25000" dirty="0" smtClean="0"/>
              <a:t>V,0</a:t>
            </a:r>
            <a:r>
              <a:rPr lang="en-US" altLang="en-US" dirty="0" smtClean="0"/>
              <a:t>)=(m</a:t>
            </a:r>
            <a:r>
              <a:rPr lang="en-US" altLang="en-US" baseline="-25000" dirty="0" smtClean="0"/>
              <a:t>B</a:t>
            </a:r>
            <a:r>
              <a:rPr lang="en-US" altLang="en-US" dirty="0" smtClean="0">
                <a:latin typeface="Symbol" panose="05050102010706020507" pitchFamily="18" charset="2"/>
              </a:rPr>
              <a:t>-</a:t>
            </a:r>
            <a:r>
              <a:rPr lang="en-US" altLang="en-US" dirty="0" smtClean="0"/>
              <a:t>m</a:t>
            </a:r>
            <a:r>
              <a:rPr lang="en-US" altLang="en-US" baseline="-25000" dirty="0" smtClean="0"/>
              <a:t>B,0</a:t>
            </a:r>
            <a:r>
              <a:rPr lang="en-US" altLang="en-US" dirty="0" smtClean="0"/>
              <a:t>)</a:t>
            </a:r>
            <a:r>
              <a:rPr lang="en-US" altLang="en-US" dirty="0" smtClean="0">
                <a:latin typeface="Symbol" panose="05050102010706020507" pitchFamily="18" charset="2"/>
              </a:rPr>
              <a:t>-</a:t>
            </a:r>
            <a:r>
              <a:rPr lang="en-US" altLang="en-US" dirty="0" smtClean="0"/>
              <a:t>(m</a:t>
            </a:r>
            <a:r>
              <a:rPr lang="en-US" altLang="en-US" baseline="-25000" dirty="0" smtClean="0"/>
              <a:t>V</a:t>
            </a:r>
            <a:r>
              <a:rPr lang="en-US" altLang="en-US" dirty="0" smtClean="0">
                <a:latin typeface="Symbol" panose="05050102010706020507" pitchFamily="18" charset="2"/>
              </a:rPr>
              <a:t>-</a:t>
            </a:r>
            <a:r>
              <a:rPr lang="en-US" altLang="en-US" dirty="0" smtClean="0"/>
              <a:t>m</a:t>
            </a:r>
            <a:r>
              <a:rPr lang="en-US" altLang="en-US" baseline="-25000" dirty="0"/>
              <a:t>V,0</a:t>
            </a:r>
            <a:r>
              <a:rPr lang="en-US" altLang="en-US" dirty="0" smtClean="0"/>
              <a:t>)=A</a:t>
            </a:r>
            <a:r>
              <a:rPr lang="en-US" altLang="en-US" baseline="-25000" dirty="0" smtClean="0"/>
              <a:t>B</a:t>
            </a:r>
            <a:r>
              <a:rPr lang="en-US" altLang="en-US" dirty="0" smtClean="0">
                <a:latin typeface="Symbol" panose="05050102010706020507" pitchFamily="18" charset="2"/>
              </a:rPr>
              <a:t>-</a:t>
            </a:r>
            <a:r>
              <a:rPr lang="en-US" altLang="en-US" dirty="0" smtClean="0"/>
              <a:t>A</a:t>
            </a:r>
            <a:r>
              <a:rPr lang="en-US" altLang="en-US" baseline="-25000" dirty="0" smtClean="0"/>
              <a:t>V</a:t>
            </a:r>
            <a:r>
              <a:rPr lang="en-US" altLang="en-US" dirty="0" smtClean="0"/>
              <a:t>. Recall that “B” is the blue filter, centered near 440 nm and “V” is the visible light filter, centered near 550 nm. </a:t>
            </a:r>
          </a:p>
          <a:p>
            <a:r>
              <a:rPr lang="en-US" altLang="en-US" dirty="0" smtClean="0"/>
              <a:t>This quantity is useful for estimating extinction.</a:t>
            </a:r>
          </a:p>
          <a:p>
            <a:r>
              <a:rPr lang="en-US" altLang="en-US" dirty="0" smtClean="0"/>
              <a:t>To calculate it, one must know the intrinsic </a:t>
            </a:r>
            <a:r>
              <a:rPr lang="en-US" altLang="en-US" dirty="0"/>
              <a:t>colors, (m</a:t>
            </a:r>
            <a:r>
              <a:rPr lang="en-US" altLang="en-US" baseline="-25000" dirty="0"/>
              <a:t>B,0</a:t>
            </a:r>
            <a:r>
              <a:rPr lang="en-US" altLang="en-US" dirty="0">
                <a:latin typeface="Symbol" panose="05050102010706020507" pitchFamily="18" charset="2"/>
              </a:rPr>
              <a:t>-</a:t>
            </a:r>
            <a:r>
              <a:rPr lang="en-US" altLang="en-US" dirty="0"/>
              <a:t>m</a:t>
            </a:r>
            <a:r>
              <a:rPr lang="en-US" altLang="en-US" baseline="-25000" dirty="0"/>
              <a:t>V,0</a:t>
            </a:r>
            <a:r>
              <a:rPr lang="en-US" altLang="en-US" dirty="0"/>
              <a:t>), </a:t>
            </a:r>
            <a:r>
              <a:rPr lang="en-US" altLang="en-US" dirty="0" smtClean="0"/>
              <a:t>of an object. </a:t>
            </a:r>
          </a:p>
          <a:p>
            <a:r>
              <a:rPr lang="en-US" altLang="en-US" dirty="0" smtClean="0"/>
              <a:t>This is possible if one knows the spectral type of the star. </a:t>
            </a:r>
          </a:p>
          <a:p>
            <a:r>
              <a:rPr lang="en-US" altLang="en-US" dirty="0" smtClean="0"/>
              <a:t>Once one has the color excess, it is possible to estimate the absolute value of the extinction at any wavelength, assuming an appropriate extinction law.</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34</a:t>
            </a:fld>
            <a:endParaRPr lang="en-US"/>
          </a:p>
        </p:txBody>
      </p:sp>
    </p:spTree>
    <p:extLst>
      <p:ext uri="{BB962C8B-B14F-4D97-AF65-F5344CB8AC3E}">
        <p14:creationId xmlns:p14="http://schemas.microsoft.com/office/powerpoint/2010/main" val="717015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6" name="Rectangle 9"/>
          <p:cNvSpPr>
            <a:spLocks noGrp="1" noChangeArrowheads="1"/>
          </p:cNvSpPr>
          <p:nvPr>
            <p:ph type="title"/>
          </p:nvPr>
        </p:nvSpPr>
        <p:spPr/>
        <p:txBody>
          <a:bodyPr/>
          <a:lstStyle/>
          <a:p>
            <a:r>
              <a:rPr lang="en-US" altLang="en-US" dirty="0" smtClean="0"/>
              <a:t>Extinction Law</a:t>
            </a:r>
          </a:p>
        </p:txBody>
      </p:sp>
      <p:sp>
        <p:nvSpPr>
          <p:cNvPr id="14" name="Content Placeholder 13"/>
          <p:cNvSpPr>
            <a:spLocks noGrp="1"/>
          </p:cNvSpPr>
          <p:nvPr>
            <p:ph idx="1"/>
          </p:nvPr>
        </p:nvSpPr>
        <p:spPr>
          <a:xfrm>
            <a:off x="1028700" y="1523999"/>
            <a:ext cx="7200900" cy="2057401"/>
          </a:xfrm>
        </p:spPr>
        <p:txBody>
          <a:bodyPr>
            <a:normAutofit fontScale="85000" lnSpcReduction="10000"/>
          </a:bodyPr>
          <a:lstStyle/>
          <a:p>
            <a:r>
              <a:rPr lang="en-US" dirty="0" smtClean="0"/>
              <a:t>The extinction law describes the amount of extinction as a function of wavelength.</a:t>
            </a:r>
          </a:p>
          <a:p>
            <a:r>
              <a:rPr lang="en-US" dirty="0" smtClean="0"/>
              <a:t>It is often expressed as a power law as a function of wavelength, </a:t>
            </a:r>
            <a:r>
              <a:rPr lang="en-US" dirty="0" smtClean="0">
                <a:latin typeface="Symbol" panose="05050102010706020507" pitchFamily="18" charset="2"/>
              </a:rPr>
              <a:t>l</a:t>
            </a:r>
            <a:r>
              <a:rPr lang="en-US" dirty="0" smtClean="0"/>
              <a:t>.</a:t>
            </a:r>
          </a:p>
          <a:p>
            <a:r>
              <a:rPr lang="en-US" dirty="0" smtClean="0"/>
              <a:t>Extinction decreases at longer wavelengths, given that the power law has a negative exponent.</a:t>
            </a:r>
          </a:p>
          <a:p>
            <a:r>
              <a:rPr lang="en-US" dirty="0" smtClean="0"/>
              <a:t>It is generally the same in all directions.</a:t>
            </a:r>
          </a:p>
          <a:p>
            <a:endParaRPr lang="en-US" dirty="0" smtClean="0"/>
          </a:p>
          <a:p>
            <a:endParaRPr lang="en-US" dirty="0"/>
          </a:p>
        </p:txBody>
      </p:sp>
      <p:sp>
        <p:nvSpPr>
          <p:cNvPr id="13" name="Slide Number Placeholder 12"/>
          <p:cNvSpPr>
            <a:spLocks noGrp="1"/>
          </p:cNvSpPr>
          <p:nvPr>
            <p:ph type="sldNum" sz="quarter" idx="12"/>
          </p:nvPr>
        </p:nvSpPr>
        <p:spPr/>
        <p:txBody>
          <a:bodyPr/>
          <a:lstStyle/>
          <a:p>
            <a:pPr>
              <a:defRPr/>
            </a:pPr>
            <a:fld id="{C258A695-23A2-4F83-97B9-37C92BD5A09D}" type="slidenum">
              <a:rPr lang="en-US" smtClean="0"/>
              <a:pPr>
                <a:defRPr/>
              </a:pPr>
              <a:t>35</a:t>
            </a:fld>
            <a:endParaRPr lang="en-US"/>
          </a:p>
        </p:txBody>
      </p:sp>
      <mc:AlternateContent xmlns:mc="http://schemas.openxmlformats.org/markup-compatibility/2006" xmlns:a14="http://schemas.microsoft.com/office/drawing/2010/main">
        <mc:Choice Requires="a14">
          <p:sp>
            <p:nvSpPr>
              <p:cNvPr id="15" name="TextBox 14"/>
              <p:cNvSpPr txBox="1"/>
              <p:nvPr/>
            </p:nvSpPr>
            <p:spPr>
              <a:xfrm>
                <a:off x="3349024" y="4371201"/>
                <a:ext cx="25602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i="1" smtClean="0">
                              <a:latin typeface="Cambria Math" panose="02040503050406030204" pitchFamily="18" charset="0"/>
                              <a:ea typeface="Cambria Math" panose="02040503050406030204" pitchFamily="18" charset="0"/>
                            </a:rPr>
                            <m:t>𝜆</m:t>
                          </m:r>
                        </m:sub>
                      </m:sSub>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𝜆</m:t>
                          </m:r>
                        </m:e>
                        <m:sup>
                          <m:r>
                            <a:rPr lang="en-US" i="1" smtClean="0">
                              <a:latin typeface="Cambria Math" panose="02040503050406030204" pitchFamily="18" charset="0"/>
                              <a:ea typeface="Cambria Math" panose="02040503050406030204" pitchFamily="18" charset="0"/>
                            </a:rPr>
                            <m:t>𝛼</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𝑤h𝑒𝑟𝑒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~−1.6</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349024" y="4371201"/>
                <a:ext cx="2560253" cy="276999"/>
              </a:xfrm>
              <a:prstGeom prst="rect">
                <a:avLst/>
              </a:prstGeom>
              <a:blipFill>
                <a:blip r:embed="rId2"/>
                <a:stretch>
                  <a:fillRect l="-476" r="-714" b="-19565"/>
                </a:stretch>
              </a:blipFill>
            </p:spPr>
            <p:txBody>
              <a:bodyPr/>
              <a:lstStyle/>
              <a:p>
                <a:r>
                  <a:rPr lang="en-US">
                    <a:noFill/>
                  </a:rPr>
                  <a:t> </a:t>
                </a:r>
              </a:p>
            </p:txBody>
          </p:sp>
        </mc:Fallback>
      </mc:AlternateContent>
    </p:spTree>
    <p:extLst>
      <p:ext uri="{BB962C8B-B14F-4D97-AF65-F5344CB8AC3E}">
        <p14:creationId xmlns:p14="http://schemas.microsoft.com/office/powerpoint/2010/main" val="762849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6" name="Rectangle 9"/>
          <p:cNvSpPr>
            <a:spLocks noGrp="1" noChangeArrowheads="1"/>
          </p:cNvSpPr>
          <p:nvPr>
            <p:ph type="title"/>
          </p:nvPr>
        </p:nvSpPr>
        <p:spPr/>
        <p:txBody>
          <a:bodyPr>
            <a:normAutofit fontScale="90000"/>
          </a:bodyPr>
          <a:lstStyle/>
          <a:p>
            <a:r>
              <a:rPr lang="en-US" altLang="en-US" dirty="0" smtClean="0"/>
              <a:t>Example </a:t>
            </a:r>
            <a:r>
              <a:rPr lang="en-US" altLang="en-US" smtClean="0"/>
              <a:t>Calculating Extinction</a:t>
            </a:r>
            <a:endParaRPr lang="en-US" altLang="en-US" dirty="0" smtClean="0"/>
          </a:p>
        </p:txBody>
      </p:sp>
      <p:sp>
        <p:nvSpPr>
          <p:cNvPr id="14" name="Content Placeholder 13"/>
          <p:cNvSpPr>
            <a:spLocks noGrp="1"/>
          </p:cNvSpPr>
          <p:nvPr>
            <p:ph idx="1"/>
          </p:nvPr>
        </p:nvSpPr>
        <p:spPr>
          <a:xfrm>
            <a:off x="1028700" y="1523999"/>
            <a:ext cx="7200900" cy="2438401"/>
          </a:xfrm>
        </p:spPr>
        <p:txBody>
          <a:bodyPr>
            <a:normAutofit lnSpcReduction="10000"/>
          </a:bodyPr>
          <a:lstStyle/>
          <a:p>
            <a:r>
              <a:rPr lang="en-US" dirty="0" smtClean="0"/>
              <a:t>Imagine that we observe star near the Galactic Center and find H=14 and K=12. Remember that H is shorthand for </a:t>
            </a:r>
            <a:r>
              <a:rPr lang="en-US" dirty="0" err="1" smtClean="0"/>
              <a:t>m</a:t>
            </a:r>
            <a:r>
              <a:rPr lang="en-US" baseline="-25000" dirty="0" err="1" smtClean="0"/>
              <a:t>H</a:t>
            </a:r>
            <a:r>
              <a:rPr lang="en-US" dirty="0" smtClean="0"/>
              <a:t>.</a:t>
            </a:r>
          </a:p>
          <a:p>
            <a:r>
              <a:rPr lang="en-US" dirty="0" smtClean="0"/>
              <a:t>We take a spectrum and find that it is an O-star. </a:t>
            </a:r>
          </a:p>
          <a:p>
            <a:r>
              <a:rPr lang="en-US" dirty="0" smtClean="0"/>
              <a:t>We look up the intrinsic color of an O-star in H</a:t>
            </a:r>
            <a:r>
              <a:rPr lang="en-US" dirty="0">
                <a:latin typeface="Symbol" panose="05050102010706020507" pitchFamily="18" charset="2"/>
              </a:rPr>
              <a:t>-</a:t>
            </a:r>
            <a:r>
              <a:rPr lang="en-US" dirty="0" smtClean="0"/>
              <a:t>K and find that it is (H</a:t>
            </a:r>
            <a:r>
              <a:rPr lang="en-US" dirty="0">
                <a:latin typeface="Symbol" panose="05050102010706020507" pitchFamily="18" charset="2"/>
              </a:rPr>
              <a:t>-</a:t>
            </a:r>
            <a:r>
              <a:rPr lang="en-US" dirty="0" smtClean="0"/>
              <a:t>K)</a:t>
            </a:r>
            <a:r>
              <a:rPr lang="en-US" baseline="-25000" dirty="0" smtClean="0"/>
              <a:t>0</a:t>
            </a:r>
            <a:r>
              <a:rPr lang="en-US" dirty="0" smtClean="0"/>
              <a:t>=</a:t>
            </a:r>
            <a:r>
              <a:rPr lang="en-US" dirty="0" smtClean="0">
                <a:latin typeface="Symbol" panose="05050102010706020507" pitchFamily="18" charset="2"/>
              </a:rPr>
              <a:t>-</a:t>
            </a:r>
            <a:r>
              <a:rPr lang="en-US" dirty="0" smtClean="0"/>
              <a:t>0.05. Remember that (H-K)</a:t>
            </a:r>
            <a:r>
              <a:rPr lang="en-US" baseline="-25000" dirty="0" smtClean="0"/>
              <a:t>0</a:t>
            </a:r>
            <a:r>
              <a:rPr lang="en-US" dirty="0" smtClean="0"/>
              <a:t> is shorthand for </a:t>
            </a:r>
            <a:r>
              <a:rPr lang="en-US" altLang="en-US" dirty="0"/>
              <a:t>(</a:t>
            </a:r>
            <a:r>
              <a:rPr lang="en-US" altLang="en-US" dirty="0" smtClean="0"/>
              <a:t>m</a:t>
            </a:r>
            <a:r>
              <a:rPr lang="en-US" altLang="en-US" baseline="-25000" dirty="0" smtClean="0"/>
              <a:t>H,0</a:t>
            </a:r>
            <a:r>
              <a:rPr lang="en-US" altLang="en-US" dirty="0" smtClean="0">
                <a:latin typeface="Symbol" panose="05050102010706020507" pitchFamily="18" charset="2"/>
              </a:rPr>
              <a:t>-</a:t>
            </a:r>
            <a:r>
              <a:rPr lang="en-US" altLang="en-US" dirty="0" smtClean="0"/>
              <a:t>m</a:t>
            </a:r>
            <a:r>
              <a:rPr lang="en-US" altLang="en-US" baseline="-25000" dirty="0"/>
              <a:t>K</a:t>
            </a:r>
            <a:r>
              <a:rPr lang="en-US" altLang="en-US" baseline="-25000" dirty="0" smtClean="0"/>
              <a:t>,0</a:t>
            </a:r>
            <a:r>
              <a:rPr lang="en-US" altLang="en-US" dirty="0" smtClean="0"/>
              <a:t>).</a:t>
            </a:r>
            <a:endParaRPr lang="en-US" dirty="0" smtClean="0"/>
          </a:p>
          <a:p>
            <a:r>
              <a:rPr lang="en-US" dirty="0" smtClean="0"/>
              <a:t>So, E(H</a:t>
            </a:r>
            <a:r>
              <a:rPr lang="en-US" dirty="0">
                <a:latin typeface="Symbol" panose="05050102010706020507" pitchFamily="18" charset="2"/>
              </a:rPr>
              <a:t>-</a:t>
            </a:r>
            <a:r>
              <a:rPr lang="en-US" dirty="0" smtClean="0"/>
              <a:t>K)=(H</a:t>
            </a:r>
            <a:r>
              <a:rPr lang="en-US" dirty="0">
                <a:latin typeface="Symbol" panose="05050102010706020507" pitchFamily="18" charset="2"/>
              </a:rPr>
              <a:t>-</a:t>
            </a:r>
            <a:r>
              <a:rPr lang="en-US" dirty="0" smtClean="0"/>
              <a:t>K)</a:t>
            </a:r>
            <a:r>
              <a:rPr lang="en-US" dirty="0" smtClean="0">
                <a:latin typeface="Symbol" panose="05050102010706020507" pitchFamily="18" charset="2"/>
              </a:rPr>
              <a:t>-</a:t>
            </a:r>
            <a:r>
              <a:rPr lang="en-US" dirty="0" smtClean="0"/>
              <a:t>(H</a:t>
            </a:r>
            <a:r>
              <a:rPr lang="en-US" dirty="0" smtClean="0">
                <a:latin typeface="Symbol" panose="05050102010706020507" pitchFamily="18" charset="2"/>
              </a:rPr>
              <a:t>-</a:t>
            </a:r>
            <a:r>
              <a:rPr lang="en-US" dirty="0" smtClean="0"/>
              <a:t>K)</a:t>
            </a:r>
            <a:r>
              <a:rPr lang="en-US" baseline="-25000" dirty="0" smtClean="0"/>
              <a:t>0</a:t>
            </a:r>
            <a:r>
              <a:rPr lang="en-US" dirty="0" smtClean="0"/>
              <a:t>=14</a:t>
            </a:r>
            <a:r>
              <a:rPr lang="en-US" dirty="0" smtClean="0">
                <a:latin typeface="Symbol" panose="05050102010706020507" pitchFamily="18" charset="2"/>
              </a:rPr>
              <a:t>-</a:t>
            </a:r>
            <a:r>
              <a:rPr lang="en-US" dirty="0" smtClean="0"/>
              <a:t>12</a:t>
            </a:r>
            <a:r>
              <a:rPr lang="en-US" dirty="0" smtClean="0">
                <a:latin typeface="Symbol" panose="05050102010706020507" pitchFamily="18" charset="2"/>
              </a:rPr>
              <a:t>- </a:t>
            </a:r>
            <a:r>
              <a:rPr lang="en-US" dirty="0">
                <a:latin typeface="Symbol" panose="05050102010706020507" pitchFamily="18" charset="2"/>
              </a:rPr>
              <a:t>-</a:t>
            </a:r>
            <a:r>
              <a:rPr lang="en-US" dirty="0" smtClean="0"/>
              <a:t>0.05=2.05.</a:t>
            </a:r>
          </a:p>
          <a:p>
            <a:endParaRPr lang="en-US" dirty="0"/>
          </a:p>
        </p:txBody>
      </p:sp>
      <p:sp>
        <p:nvSpPr>
          <p:cNvPr id="13" name="Slide Number Placeholder 12"/>
          <p:cNvSpPr>
            <a:spLocks noGrp="1"/>
          </p:cNvSpPr>
          <p:nvPr>
            <p:ph type="sldNum" sz="quarter" idx="12"/>
          </p:nvPr>
        </p:nvSpPr>
        <p:spPr/>
        <p:txBody>
          <a:bodyPr/>
          <a:lstStyle/>
          <a:p>
            <a:pPr>
              <a:defRPr/>
            </a:pPr>
            <a:fld id="{C258A695-23A2-4F83-97B9-37C92BD5A09D}" type="slidenum">
              <a:rPr lang="en-US" smtClean="0"/>
              <a:pPr>
                <a:defRPr/>
              </a:pPr>
              <a:t>36</a:t>
            </a:fld>
            <a:endParaRPr lang="en-US"/>
          </a:p>
        </p:txBody>
      </p:sp>
      <mc:AlternateContent xmlns:mc="http://schemas.openxmlformats.org/markup-compatibility/2006" xmlns:a14="http://schemas.microsoft.com/office/drawing/2010/main">
        <mc:Choice Requires="a14">
          <p:sp>
            <p:nvSpPr>
              <p:cNvPr id="2" name="TextBox 1"/>
              <p:cNvSpPr txBox="1"/>
              <p:nvPr/>
            </p:nvSpPr>
            <p:spPr>
              <a:xfrm>
                <a:off x="3425467" y="4154412"/>
                <a:ext cx="26298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𝐾</m:t>
                          </m:r>
                        </m:e>
                      </m:d>
                      <m:r>
                        <a:rPr lang="en-US" b="0" i="1" smtClean="0">
                          <a:latin typeface="Cambria Math" panose="02040503050406030204" pitchFamily="18" charset="0"/>
                        </a:rPr>
                        <m:t>=</m:t>
                      </m:r>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425467" y="4154412"/>
                <a:ext cx="2629887" cy="276999"/>
              </a:xfrm>
              <a:prstGeom prst="rect">
                <a:avLst/>
              </a:prstGeom>
              <a:blipFill rotWithShape="0">
                <a:blip r:embed="rId2"/>
                <a:stretch>
                  <a:fillRect l="-1624" r="-2552"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790999" y="4623423"/>
                <a:ext cx="3898823" cy="5866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𝐾</m:t>
                              </m:r>
                            </m:e>
                          </m:d>
                        </m:num>
                        <m:den>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𝐻</m:t>
                              </m:r>
                            </m:e>
                          </m:d>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𝐾</m:t>
                          </m:r>
                          <m:r>
                            <a:rPr lang="en-US" i="1">
                              <a:latin typeface="Cambria Math" panose="02040503050406030204" pitchFamily="18" charset="0"/>
                            </a:rPr>
                            <m:t>)</m:t>
                          </m:r>
                        </m:num>
                        <m:den>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𝐾</m:t>
                          </m:r>
                          <m:r>
                            <a:rPr lang="en-US" i="1">
                              <a:latin typeface="Cambria Math" panose="02040503050406030204" pitchFamily="18" charset="0"/>
                            </a:rPr>
                            <m:t>)</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num>
                        <m:den>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den>
                      </m:f>
                      <m:r>
                        <a:rPr lang="en-US" b="0" i="1" smtClean="0">
                          <a:latin typeface="Cambria Math" panose="02040503050406030204" pitchFamily="18" charset="0"/>
                        </a:rPr>
                        <m:t>−1</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790999" y="4623423"/>
                <a:ext cx="3898823" cy="58669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057400" y="5402135"/>
                <a:ext cx="5366021" cy="8629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𝐾</m:t>
                              </m:r>
                            </m:e>
                          </m:d>
                        </m:num>
                        <m:den>
                          <m:f>
                            <m:fPr>
                              <m:ctrlPr>
                                <a:rPr lang="en-US" i="1">
                                  <a:latin typeface="Cambria Math" panose="02040503050406030204" pitchFamily="18" charset="0"/>
                                </a:rPr>
                              </m:ctrlPr>
                            </m:fPr>
                            <m:num>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𝐻</m:t>
                              </m:r>
                              <m:r>
                                <a:rPr lang="en-US" i="1">
                                  <a:latin typeface="Cambria Math" panose="02040503050406030204" pitchFamily="18" charset="0"/>
                                </a:rPr>
                                <m:t>)</m:t>
                              </m:r>
                            </m:num>
                            <m:den>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𝐾</m:t>
                              </m:r>
                              <m:r>
                                <a:rPr lang="en-US" i="1">
                                  <a:latin typeface="Cambria Math" panose="02040503050406030204" pitchFamily="18" charset="0"/>
                                </a:rPr>
                                <m:t>)</m:t>
                              </m:r>
                            </m:den>
                          </m:f>
                          <m:r>
                            <a:rPr lang="en-US" i="1">
                              <a:latin typeface="Cambria Math" panose="02040503050406030204" pitchFamily="18" charset="0"/>
                            </a:rPr>
                            <m:t>−1</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𝐾</m:t>
                              </m:r>
                            </m:e>
                          </m:d>
                        </m:num>
                        <m:den>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𝐻</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ea typeface="Cambria Math" panose="02040503050406030204" pitchFamily="18" charset="0"/>
                                            </a:rPr>
                                            <m:t>𝐾</m:t>
                                          </m:r>
                                        </m:sub>
                                      </m:sSub>
                                    </m:den>
                                  </m:f>
                                </m:e>
                              </m:d>
                            </m:e>
                            <m:sup>
                              <m:r>
                                <a:rPr lang="en-US" i="1" smtClean="0">
                                  <a:latin typeface="Cambria Math" panose="02040503050406030204" pitchFamily="18" charset="0"/>
                                  <a:ea typeface="Cambria Math" panose="02040503050406030204" pitchFamily="18" charset="0"/>
                                </a:rPr>
                                <m:t>𝛼</m:t>
                              </m:r>
                            </m:sup>
                          </m:sSup>
                          <m:r>
                            <a:rPr lang="en-US" i="1">
                              <a:latin typeface="Cambria Math" panose="02040503050406030204" pitchFamily="18" charset="0"/>
                            </a:rPr>
                            <m:t>−1</m:t>
                          </m:r>
                        </m:den>
                      </m:f>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2.05</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1.6</m:t>
                                      </m:r>
                                    </m:num>
                                    <m:den>
                                      <m:r>
                                        <a:rPr lang="en-US" b="0" i="1" smtClean="0">
                                          <a:latin typeface="Cambria Math" panose="02040503050406030204" pitchFamily="18" charset="0"/>
                                        </a:rPr>
                                        <m:t>2.2</m:t>
                                      </m:r>
                                    </m:den>
                                  </m:f>
                                </m:e>
                              </m:d>
                            </m:e>
                            <m:sup>
                              <m:r>
                                <a:rPr lang="en-US" b="0" i="1" smtClean="0">
                                  <a:latin typeface="Cambria Math" panose="02040503050406030204" pitchFamily="18" charset="0"/>
                                  <a:ea typeface="Cambria Math" panose="02040503050406030204" pitchFamily="18" charset="0"/>
                                </a:rPr>
                                <m:t>−1.6</m:t>
                              </m:r>
                            </m:sup>
                          </m:sSup>
                          <m:r>
                            <a:rPr lang="en-US" i="1">
                              <a:latin typeface="Cambria Math" panose="02040503050406030204" pitchFamily="18" charset="0"/>
                            </a:rPr>
                            <m:t>−1</m:t>
                          </m:r>
                        </m:den>
                      </m:f>
                      <m:r>
                        <a:rPr lang="en-US" b="0" i="1" smtClean="0">
                          <a:latin typeface="Cambria Math" panose="02040503050406030204" pitchFamily="18" charset="0"/>
                        </a:rPr>
                        <m:t>=3.1</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057400" y="5402135"/>
                <a:ext cx="5366021" cy="862929"/>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1467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2"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altLang="en-US" dirty="0" smtClean="0"/>
              <a:t>Schematic Plot vs. </a:t>
            </a:r>
            <a:r>
              <a:rPr lang="en-US" altLang="en-US" dirty="0" smtClean="0">
                <a:latin typeface="Symbol" panose="05050102010706020507" pitchFamily="18" charset="2"/>
              </a:rPr>
              <a:t>l</a:t>
            </a:r>
          </a:p>
        </p:txBody>
      </p:sp>
      <p:sp>
        <p:nvSpPr>
          <p:cNvPr id="5" name="Content Placeholder 4"/>
          <p:cNvSpPr>
            <a:spLocks noGrp="1"/>
          </p:cNvSpPr>
          <p:nvPr>
            <p:ph sz="half" idx="1"/>
          </p:nvPr>
        </p:nvSpPr>
        <p:spPr/>
        <p:txBody>
          <a:bodyPr/>
          <a:lstStyle/>
          <a:p>
            <a:r>
              <a:rPr lang="en-US" dirty="0" smtClean="0"/>
              <a:t>Extinction increases at shorter wavelengths.</a:t>
            </a:r>
          </a:p>
          <a:p>
            <a:r>
              <a:rPr lang="en-US" dirty="0" smtClean="0"/>
              <a:t>The “MW” curve is an average in the Milky Way.</a:t>
            </a:r>
          </a:p>
          <a:p>
            <a:r>
              <a:rPr lang="en-US" dirty="0" smtClean="0"/>
              <a:t>The “SB” curve is an average for starburst galaxies.</a:t>
            </a:r>
          </a:p>
          <a:p>
            <a:r>
              <a:rPr lang="en-US" dirty="0" smtClean="0"/>
              <a:t>The bump at 220 nm is due to carbon dust grains.</a:t>
            </a:r>
          </a:p>
          <a:p>
            <a:r>
              <a:rPr lang="en-US" dirty="0" smtClean="0"/>
              <a:t>There are bumps near 10 </a:t>
            </a:r>
            <a:r>
              <a:rPr lang="en-US" dirty="0" smtClean="0">
                <a:latin typeface="Symbol" panose="05050102010706020507" pitchFamily="18" charset="2"/>
              </a:rPr>
              <a:t>m</a:t>
            </a:r>
            <a:r>
              <a:rPr lang="en-US" dirty="0" smtClean="0"/>
              <a:t>m due to silicate (</a:t>
            </a:r>
            <a:r>
              <a:rPr lang="en-US" dirty="0" err="1" smtClean="0"/>
              <a:t>SiO</a:t>
            </a:r>
            <a:r>
              <a:rPr lang="en-US" dirty="0" smtClean="0"/>
              <a:t> molecules).</a:t>
            </a:r>
            <a:endParaRPr lang="en-US" dirty="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37</a:t>
            </a:fld>
            <a:endParaRPr lang="en-US"/>
          </a:p>
        </p:txBody>
      </p:sp>
      <p:pic>
        <p:nvPicPr>
          <p:cNvPr id="3074" name="Picture 2" descr="Extinction curves k(λ) for the Cardelli et al. (1989) and Calzetti et al. (2000) reddening laws. Cardelli et al. extinction law represents the reddening in Milky Way, while Calzetti et al. law was derived empiracally from a sample of integrated spectra of starburst galaxi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94263" y="2613702"/>
            <a:ext cx="3335337" cy="239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982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US" altLang="en-US" smtClean="0"/>
              <a:t>Extinction by dust</a:t>
            </a:r>
          </a:p>
        </p:txBody>
      </p:sp>
      <p:sp>
        <p:nvSpPr>
          <p:cNvPr id="14" name="Content Placeholder 13"/>
          <p:cNvSpPr>
            <a:spLocks noGrp="1"/>
          </p:cNvSpPr>
          <p:nvPr>
            <p:ph idx="1"/>
          </p:nvPr>
        </p:nvSpPr>
        <p:spPr/>
        <p:txBody>
          <a:bodyPr/>
          <a:lstStyle/>
          <a:p>
            <a:endParaRPr lang="en-US"/>
          </a:p>
        </p:txBody>
      </p:sp>
      <p:sp>
        <p:nvSpPr>
          <p:cNvPr id="27651" name="Text Box 3"/>
          <p:cNvSpPr txBox="1">
            <a:spLocks noChangeArrowheads="1"/>
          </p:cNvSpPr>
          <p:nvPr/>
        </p:nvSpPr>
        <p:spPr bwMode="auto">
          <a:xfrm>
            <a:off x="2517775" y="11699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endParaRPr lang="en-US" altLang="en-US"/>
          </a:p>
        </p:txBody>
      </p:sp>
      <p:graphicFrame>
        <p:nvGraphicFramePr>
          <p:cNvPr id="27652" name="Object 4"/>
          <p:cNvGraphicFramePr>
            <a:graphicFrameLocks noChangeAspect="1"/>
          </p:cNvGraphicFramePr>
          <p:nvPr/>
        </p:nvGraphicFramePr>
        <p:xfrm>
          <a:off x="1752600" y="2112963"/>
          <a:ext cx="5848350" cy="3638550"/>
        </p:xfrm>
        <a:graphic>
          <a:graphicData uri="http://schemas.openxmlformats.org/presentationml/2006/ole">
            <mc:AlternateContent xmlns:mc="http://schemas.openxmlformats.org/markup-compatibility/2006">
              <mc:Choice xmlns:v="urn:schemas-microsoft-com:vml" Requires="v">
                <p:oleObj spid="_x0000_s1105" name="Worksheet" r:id="rId3" imgW="5848160" imgH="3638740" progId="Excel.Sheet.8">
                  <p:embed/>
                </p:oleObj>
              </mc:Choice>
              <mc:Fallback>
                <p:oleObj name="Worksheet" r:id="rId3" imgW="5848160" imgH="363874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112963"/>
                        <a:ext cx="5848350" cy="363855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3" name="Rectangle 5"/>
          <p:cNvSpPr>
            <a:spLocks noChangeArrowheads="1"/>
          </p:cNvSpPr>
          <p:nvPr/>
        </p:nvSpPr>
        <p:spPr bwMode="auto">
          <a:xfrm>
            <a:off x="2159000" y="1287463"/>
            <a:ext cx="4652963" cy="53022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spcBef>
                <a:spcPct val="20000"/>
              </a:spcBef>
              <a:buChar char="•"/>
              <a:defRPr sz="2400">
                <a:solidFill>
                  <a:schemeClr val="tx1"/>
                </a:solidFill>
                <a:latin typeface="Times New Roman" pitchFamily="18" charset="0"/>
              </a:defRPr>
            </a:lvl1pPr>
            <a:lvl2pPr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lvl="1">
              <a:lnSpc>
                <a:spcPct val="120000"/>
              </a:lnSpc>
              <a:spcBef>
                <a:spcPct val="20000"/>
              </a:spcBef>
              <a:buClr>
                <a:srgbClr val="FFFF00"/>
              </a:buClr>
              <a:buSzPct val="75000"/>
              <a:buFont typeface="Wingdings" pitchFamily="2" charset="2"/>
              <a:buNone/>
            </a:pPr>
            <a:r>
              <a:rPr lang="en-US" altLang="en-US" sz="2400"/>
              <a:t>J. S. Mathis 1990, </a:t>
            </a:r>
            <a:r>
              <a:rPr lang="en-US" altLang="en-US" sz="2400" i="1"/>
              <a:t>ARAA</a:t>
            </a:r>
            <a:r>
              <a:rPr lang="en-US" altLang="en-US" sz="2400"/>
              <a:t>, </a:t>
            </a:r>
            <a:r>
              <a:rPr lang="en-US" altLang="en-US" sz="2400" b="1"/>
              <a:t>28</a:t>
            </a:r>
            <a:r>
              <a:rPr lang="en-US" altLang="en-US" sz="2400"/>
              <a:t>, 37.</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38</a:t>
            </a:fld>
            <a:endParaRPr lang="en-US"/>
          </a:p>
        </p:txBody>
      </p:sp>
    </p:spTree>
    <p:extLst>
      <p:ext uri="{BB962C8B-B14F-4D97-AF65-F5344CB8AC3E}">
        <p14:creationId xmlns:p14="http://schemas.microsoft.com/office/powerpoint/2010/main" val="1395146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smtClean="0"/>
              <a:t>Silicates and Ices in Interstellar Medium: W3</a:t>
            </a:r>
          </a:p>
        </p:txBody>
      </p:sp>
      <p:sp>
        <p:nvSpPr>
          <p:cNvPr id="29699" name="Text Box 3"/>
          <p:cNvSpPr txBox="1">
            <a:spLocks noChangeArrowheads="1"/>
          </p:cNvSpPr>
          <p:nvPr/>
        </p:nvSpPr>
        <p:spPr bwMode="auto">
          <a:xfrm>
            <a:off x="2517775" y="11699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endParaRPr lang="en-US" altLang="en-US"/>
          </a:p>
        </p:txBody>
      </p:sp>
      <p:pic>
        <p:nvPicPr>
          <p:cNvPr id="19"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76137" y="1868905"/>
            <a:ext cx="6106026" cy="418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39</a:t>
            </a:fld>
            <a:endParaRPr lang="en-US" dirty="0"/>
          </a:p>
        </p:txBody>
      </p:sp>
    </p:spTree>
    <p:extLst>
      <p:ext uri="{BB962C8B-B14F-4D97-AF65-F5344CB8AC3E}">
        <p14:creationId xmlns:p14="http://schemas.microsoft.com/office/powerpoint/2010/main" val="224316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The ISM</a:t>
            </a:r>
          </a:p>
        </p:txBody>
      </p:sp>
      <p:sp>
        <p:nvSpPr>
          <p:cNvPr id="6148" name="Rectangle 3"/>
          <p:cNvSpPr>
            <a:spLocks noGrp="1" noChangeArrowheads="1"/>
          </p:cNvSpPr>
          <p:nvPr>
            <p:ph idx="1"/>
          </p:nvPr>
        </p:nvSpPr>
        <p:spPr/>
        <p:txBody>
          <a:bodyPr/>
          <a:lstStyle/>
          <a:p>
            <a:r>
              <a:rPr lang="en-US" altLang="en-US" dirty="0" smtClean="0"/>
              <a:t>The ISM is the interstellar medium, also known as “the stuff between the stars.”</a:t>
            </a:r>
          </a:p>
          <a:p>
            <a:r>
              <a:rPr lang="en-US" altLang="en-US" dirty="0" smtClean="0"/>
              <a:t>It contains atoms and molecules in the form of gas and grains of dust. </a:t>
            </a:r>
          </a:p>
          <a:p>
            <a:r>
              <a:rPr lang="en-US" altLang="en-US" dirty="0" smtClean="0"/>
              <a:t>“Gas” refers to single atoms and molecules. </a:t>
            </a:r>
          </a:p>
          <a:p>
            <a:r>
              <a:rPr lang="en-US" altLang="en-US" dirty="0" smtClean="0"/>
              <a:t>“Dust” refers to conglomerations of atoms/molecules in particles that are hundreds/thousands of nm in size.</a:t>
            </a:r>
          </a:p>
          <a:p>
            <a:r>
              <a:rPr lang="en-US" altLang="en-US" dirty="0" smtClean="0"/>
              <a:t>By mass, there is 100 times more gas than dust.</a:t>
            </a:r>
          </a:p>
          <a:p>
            <a:r>
              <a:rPr lang="en-US" altLang="en-US" dirty="0" smtClean="0"/>
              <a:t>The material varies in density with the densest parts representing gas/dust clouds.</a:t>
            </a:r>
          </a:p>
          <a:p>
            <a:r>
              <a:rPr lang="en-US" altLang="en-US" dirty="0" smtClean="0"/>
              <a:t>The temperature and ionization states of the material depend on the local photon radiation field and matter-matter collisions.</a:t>
            </a:r>
          </a:p>
          <a:p>
            <a:endParaRPr lang="en-US" altLang="en-US" dirty="0" smtClean="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4</a:t>
            </a:fld>
            <a:endParaRPr lang="en-US"/>
          </a:p>
        </p:txBody>
      </p:sp>
    </p:spTree>
    <p:extLst>
      <p:ext uri="{BB962C8B-B14F-4D97-AF65-F5344CB8AC3E}">
        <p14:creationId xmlns:p14="http://schemas.microsoft.com/office/powerpoint/2010/main" val="1652908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Properties of Dust Grains</a:t>
            </a:r>
          </a:p>
        </p:txBody>
      </p:sp>
      <p:pic>
        <p:nvPicPr>
          <p:cNvPr id="3" name="Content Placeholder 2"/>
          <p:cNvPicPr>
            <a:picLocks noGrp="1" noChangeAspect="1"/>
          </p:cNvPicPr>
          <p:nvPr>
            <p:ph idx="1"/>
          </p:nvPr>
        </p:nvPicPr>
        <p:blipFill>
          <a:blip r:embed="rId2"/>
          <a:stretch>
            <a:fillRect/>
          </a:stretch>
        </p:blipFill>
        <p:spPr>
          <a:xfrm>
            <a:off x="1187785" y="1524000"/>
            <a:ext cx="6882729" cy="4876800"/>
          </a:xfrm>
          <a:prstGeom prst="rect">
            <a:avLst/>
          </a:prstGeom>
        </p:spPr>
      </p:pic>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40</a:t>
            </a:fld>
            <a:endParaRPr lang="en-US"/>
          </a:p>
        </p:txBody>
      </p:sp>
    </p:spTree>
    <p:extLst>
      <p:ext uri="{BB962C8B-B14F-4D97-AF65-F5344CB8AC3E}">
        <p14:creationId xmlns:p14="http://schemas.microsoft.com/office/powerpoint/2010/main" val="945145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The Stuff Between Stars</a:t>
            </a:r>
          </a:p>
        </p:txBody>
      </p:sp>
      <p:sp>
        <p:nvSpPr>
          <p:cNvPr id="37891" name="Rectangle 3"/>
          <p:cNvSpPr>
            <a:spLocks noGrp="1" noChangeArrowheads="1"/>
          </p:cNvSpPr>
          <p:nvPr>
            <p:ph idx="1"/>
          </p:nvPr>
        </p:nvSpPr>
        <p:spPr>
          <a:xfrm>
            <a:off x="1028700" y="1523999"/>
            <a:ext cx="7200900" cy="1066801"/>
          </a:xfrm>
        </p:spPr>
        <p:txBody>
          <a:bodyPr>
            <a:normAutofit lnSpcReduction="10000"/>
          </a:bodyPr>
          <a:lstStyle/>
          <a:p>
            <a:r>
              <a:rPr lang="en-US" altLang="en-US" dirty="0"/>
              <a:t>Space isn’t </a:t>
            </a:r>
            <a:r>
              <a:rPr lang="en-US" altLang="en-US" dirty="0" smtClean="0"/>
              <a:t>empty, but is nearly so.</a:t>
            </a:r>
          </a:p>
          <a:p>
            <a:r>
              <a:rPr lang="en-US" altLang="en-US" dirty="0"/>
              <a:t>All the interstellar gas and dust in a volume the size of the Earth only yields enough matter to make a pair of </a:t>
            </a:r>
            <a:r>
              <a:rPr lang="en-US" altLang="en-US" dirty="0" smtClean="0"/>
              <a:t>dice.</a:t>
            </a:r>
            <a:endParaRPr lang="en-US" altLang="en-US" dirty="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5</a:t>
            </a:fld>
            <a:endParaRPr lang="en-US"/>
          </a:p>
        </p:txBody>
      </p:sp>
      <p:pic>
        <p:nvPicPr>
          <p:cNvPr id="7" name="Picture 7" descr="C:\Documents and Settings\Tyler_Nordgren\My Documents\My Pictures\astro images\ism\milkyway_lund_b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806" y="2630456"/>
            <a:ext cx="7024687" cy="3786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333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Gas and Dust</a:t>
            </a:r>
          </a:p>
        </p:txBody>
      </p:sp>
      <p:sp>
        <p:nvSpPr>
          <p:cNvPr id="6" name="Content Placeholder 5"/>
          <p:cNvSpPr>
            <a:spLocks noGrp="1"/>
          </p:cNvSpPr>
          <p:nvPr>
            <p:ph idx="1"/>
          </p:nvPr>
        </p:nvSpPr>
        <p:spPr/>
        <p:txBody>
          <a:bodyPr/>
          <a:lstStyle/>
          <a:p>
            <a:r>
              <a:rPr lang="en-US" dirty="0" smtClean="0"/>
              <a:t>Gas is atoms and small molecules, mostly hydrogen and helium for the atoms, and mostly H</a:t>
            </a:r>
            <a:r>
              <a:rPr lang="en-US" baseline="-25000" dirty="0" smtClean="0"/>
              <a:t>2</a:t>
            </a:r>
            <a:r>
              <a:rPr lang="en-US" dirty="0" smtClean="0"/>
              <a:t> and CO for the molecules.</a:t>
            </a:r>
          </a:p>
          <a:p>
            <a:r>
              <a:rPr lang="en-US" dirty="0" smtClean="0"/>
              <a:t>Dust is more like soot or smoke, larger clumps of particles.</a:t>
            </a:r>
          </a:p>
          <a:p>
            <a:r>
              <a:rPr lang="en-US" dirty="0" smtClean="0"/>
              <a:t>Dust absorbs light and reddens light that gets through. </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A80E317C-2D38-45AD-93CC-2F339010EF5B}" type="slidenum">
              <a:rPr lang="en-US" smtClean="0"/>
              <a:pPr/>
              <a:t>6</a:t>
            </a:fld>
            <a:endParaRPr lang="en-US"/>
          </a:p>
        </p:txBody>
      </p:sp>
    </p:spTree>
    <p:extLst>
      <p:ext uri="{BB962C8B-B14F-4D97-AF65-F5344CB8AC3E}">
        <p14:creationId xmlns:p14="http://schemas.microsoft.com/office/powerpoint/2010/main" val="49989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Nebulae</a:t>
            </a:r>
            <a:endParaRPr lang="en-US" altLang="en-US" dirty="0" smtClean="0"/>
          </a:p>
        </p:txBody>
      </p:sp>
      <p:sp>
        <p:nvSpPr>
          <p:cNvPr id="6148" name="Rectangle 3"/>
          <p:cNvSpPr>
            <a:spLocks noGrp="1" noChangeArrowheads="1"/>
          </p:cNvSpPr>
          <p:nvPr>
            <p:ph idx="1"/>
          </p:nvPr>
        </p:nvSpPr>
        <p:spPr/>
        <p:txBody>
          <a:bodyPr/>
          <a:lstStyle/>
          <a:p>
            <a:r>
              <a:rPr lang="en-US" dirty="0" smtClean="0"/>
              <a:t>Nebula is a general term used for fuzzy objects in the sky.</a:t>
            </a:r>
          </a:p>
          <a:p>
            <a:r>
              <a:rPr lang="en-US" dirty="0" smtClean="0"/>
              <a:t>The term was used to name things that we now know are actually galaxies and star clusters, so we no longer use this word for those objects.</a:t>
            </a:r>
          </a:p>
          <a:p>
            <a:r>
              <a:rPr lang="en-US" dirty="0" smtClean="0"/>
              <a:t>We continue to use the word to describe gas/dust that reflects or emits radiation.</a:t>
            </a:r>
          </a:p>
          <a:p>
            <a:pPr lvl="1"/>
            <a:r>
              <a:rPr lang="en-US" dirty="0" smtClean="0"/>
              <a:t>Emission nebula: glows, due to hot stars</a:t>
            </a:r>
          </a:p>
          <a:p>
            <a:pPr lvl="1"/>
            <a:r>
              <a:rPr lang="en-US" dirty="0" smtClean="0"/>
              <a:t>Reflection nebula: light from star bounces off of cloud particles</a:t>
            </a:r>
          </a:p>
          <a:p>
            <a:r>
              <a:rPr lang="en-US" dirty="0" smtClean="0"/>
              <a:t>Nebulae are clear evidence that gas and dust exists.</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7</a:t>
            </a:fld>
            <a:endParaRPr lang="en-US"/>
          </a:p>
        </p:txBody>
      </p:sp>
    </p:spTree>
    <p:extLst>
      <p:ext uri="{BB962C8B-B14F-4D97-AF65-F5344CB8AC3E}">
        <p14:creationId xmlns:p14="http://schemas.microsoft.com/office/powerpoint/2010/main" val="1780564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Emission Nebulae</a:t>
            </a:r>
          </a:p>
        </p:txBody>
      </p:sp>
      <p:sp>
        <p:nvSpPr>
          <p:cNvPr id="6148" name="Rectangle 3"/>
          <p:cNvSpPr>
            <a:spLocks noGrp="1" noChangeArrowheads="1"/>
          </p:cNvSpPr>
          <p:nvPr>
            <p:ph idx="1"/>
          </p:nvPr>
        </p:nvSpPr>
        <p:spPr/>
        <p:txBody>
          <a:bodyPr/>
          <a:lstStyle/>
          <a:p>
            <a:r>
              <a:rPr lang="en-US" dirty="0" smtClean="0"/>
              <a:t>Emission nebulae emit their own light.</a:t>
            </a:r>
          </a:p>
          <a:p>
            <a:r>
              <a:rPr lang="en-US" dirty="0" smtClean="0"/>
              <a:t>The emission can come from bound-bound transitions as electrons recombine and cascade to lower energy levels. This means that the electrons were ionized initially, telling us that there is an ionizing source (hot star) nearby.</a:t>
            </a:r>
          </a:p>
          <a:p>
            <a:r>
              <a:rPr lang="en-US" dirty="0" smtClean="0"/>
              <a:t>The emission can also be in the form of blackbody radiation from warm dust. </a:t>
            </a:r>
          </a:p>
          <a:p>
            <a:r>
              <a:rPr lang="en-US" dirty="0" smtClean="0"/>
              <a:t>Line emission is evidence of the existence of gas.</a:t>
            </a:r>
          </a:p>
          <a:p>
            <a:r>
              <a:rPr lang="en-US" dirty="0" smtClean="0"/>
              <a:t>Blackbody radiation is evidence of the existence of dust. </a:t>
            </a:r>
            <a:endParaRPr lang="en-US" dirty="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8</a:t>
            </a:fld>
            <a:endParaRPr lang="en-US"/>
          </a:p>
        </p:txBody>
      </p:sp>
    </p:spTree>
    <p:extLst>
      <p:ext uri="{BB962C8B-B14F-4D97-AF65-F5344CB8AC3E}">
        <p14:creationId xmlns:p14="http://schemas.microsoft.com/office/powerpoint/2010/main" val="3449484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M17 Emission Nebula</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2416"/>
          <a:stretch/>
        </p:blipFill>
        <p:spPr>
          <a:xfrm>
            <a:off x="1614430" y="1524000"/>
            <a:ext cx="6029440" cy="4876800"/>
          </a:xfrm>
          <a:prstGeom prst="rect">
            <a:avLst/>
          </a:prstGeom>
        </p:spPr>
      </p:pic>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9</a:t>
            </a:fld>
            <a:endParaRPr lang="en-US"/>
          </a:p>
        </p:txBody>
      </p:sp>
    </p:spTree>
    <p:extLst>
      <p:ext uri="{BB962C8B-B14F-4D97-AF65-F5344CB8AC3E}">
        <p14:creationId xmlns:p14="http://schemas.microsoft.com/office/powerpoint/2010/main" val="111777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496691&quot;/&gt;&lt;object type=&quot;4&quot; unique_id=&quot;10005&quot;&gt;&lt;/object&gt;&lt;object type=&quot;2&quot; unique_id=&quot;10006&quot;&gt;&lt;object type=&quot;3&quot; unique_id=&quot;10042&quot;&gt;&lt;property id=&quot;20148&quot; value=&quot;5&quot;/&gt;&lt;property id=&quot;20300&quot; value=&quot;Slide 1 - &amp;quot;Astronomical Observational Techniques and Instrumentation&amp;quot;&quot;/&gt;&lt;property id=&quot;20303&quot; value=&quot;-1&quot;/&gt;&lt;property id=&quot;20307&quot; value=&quot;520&quot;/&gt;&lt;property id=&quot;20309&quot; value=&quot;-1&quot;/&gt;&lt;/object&gt;&lt;object type=&quot;3&quot; unique_id=&quot;10043&quot;&gt;&lt;property id=&quot;20148&quot; value=&quot;5&quot;/&gt;&lt;property id=&quot;20300&quot; value=&quot;Slide 2 - &amp;quot;Aims and outline for this lecture&amp;quot;&quot;/&gt;&lt;property id=&quot;20303&quot; value=&quot;-1&quot;/&gt;&lt;property id=&quot;20307&quot; value=&quot;524&quot;/&gt;&lt;property id=&quot;20309&quot; value=&quot;-1&quot;/&gt;&lt;/object&gt;&lt;object type=&quot;3&quot; unique_id=&quot;10045&quot;&gt;&lt;property id=&quot;20148&quot; value=&quot;5&quot;/&gt;&lt;property id=&quot;20300&quot; value=&quot;Slide 4 - &amp;quot;Blackbody Radiation: Heat Transfer&amp;quot;&quot;/&gt;&lt;property id=&quot;20303&quot; value=&quot;-1&quot;/&gt;&lt;property id=&quot;20307&quot; value=&quot;392&quot;/&gt;&lt;property id=&quot;20309&quot; value=&quot;-1&quot;/&gt;&lt;/object&gt;&lt;object type=&quot;3&quot; unique_id=&quot;10046&quot;&gt;&lt;property id=&quot;20148&quot; value=&quot;5&quot;/&gt;&lt;property id=&quot;20300&quot; value=&quot;Slide 3 - &amp;quot;Blackbody Radiation: Energy Transfer&amp;quot;&quot;/&gt;&lt;property id=&quot;20303&quot; value=&quot;-1&quot;/&gt;&lt;property id=&quot;20307&quot; value=&quot;393&quot;/&gt;&lt;property id=&quot;20309&quot; value=&quot;-1&quot;/&gt;&lt;/object&gt;&lt;object type=&quot;3&quot; unique_id=&quot;10047&quot;&gt;&lt;property id=&quot;20148&quot; value=&quot;5&quot;/&gt;&lt;property id=&quot;20300&quot; value=&quot;Slide 6 - &amp;quot;Blackbody Radiation: Planck’s Equation&amp;quot;&quot;/&gt;&lt;property id=&quot;20303&quot; value=&quot;-1&quot;/&gt;&lt;property id=&quot;20307&quot; value=&quot;394&quot;/&gt;&lt;property id=&quot;20309&quot; value=&quot;-1&quot;/&gt;&lt;/object&gt;&lt;object type=&quot;3&quot; unique_id=&quot;10048&quot;&gt;&lt;property id=&quot;20148&quot; value=&quot;5&quot;/&gt;&lt;property id=&quot;20300&quot; value=&quot;Slide 8 - &amp;quot;Blackbody Radiation: Wein’s Displacement Law&amp;quot;&quot;/&gt;&lt;property id=&quot;20303&quot; value=&quot;-1&quot;/&gt;&lt;property id=&quot;20307&quot; value=&quot;395&quot;/&gt;&lt;property id=&quot;20309&quot; value=&quot;-1&quot;/&gt;&lt;/object&gt;&lt;object type=&quot;3&quot; unique_id=&quot;10049&quot;&gt;&lt;property id=&quot;20148&quot; value=&quot;5&quot;/&gt;&lt;property id=&quot;20300&quot; value=&quot;Slide 9 - &amp;quot;Blackbody Radiation: Stefan-Boltzmann Law &amp;quot;&quot;/&gt;&lt;property id=&quot;20303&quot; value=&quot;-1&quot;/&gt;&lt;property id=&quot;20307&quot; value=&quot;396&quot;/&gt;&lt;property id=&quot;20309&quot; value=&quot;-1&quot;/&gt;&lt;/object&gt;&lt;object type=&quot;3&quot; unique_id=&quot;10050&quot;&gt;&lt;property id=&quot;20148&quot; value=&quot;5&quot;/&gt;&lt;property id=&quot;20300&quot; value=&quot;Slide 5 - &amp;quot;Blackbody Radiation: Objects&amp;quot;&quot;/&gt;&lt;property id=&quot;20303&quot; value=&quot;-1&quot;/&gt;&lt;property id=&quot;20307&quot; value=&quot;397&quot;/&gt;&lt;property id=&quot;20309&quot; value=&quot;-1&quot;/&gt;&lt;/object&gt;&lt;object type=&quot;3&quot; unique_id=&quot;10064&quot;&gt;&lt;property id=&quot;20148&quot; value=&quot;5&quot;/&gt;&lt;property id=&quot;20300&quot; value=&quot;Slide 16 - &amp;quot;Hydrogen-like lines&amp;quot;&quot;/&gt;&lt;property id=&quot;20303&quot; value=&quot;-1&quot;/&gt;&lt;property id=&quot;20307&quot; value=&quot;263&quot;/&gt;&lt;property id=&quot;20309&quot; value=&quot;-1&quot;/&gt;&lt;/object&gt;&lt;object type=&quot;3&quot; unique_id=&quot;10075&quot;&gt;&lt;property id=&quot;20148&quot; value=&quot;5&quot;/&gt;&lt;property id=&quot;20300&quot; value=&quot;Slide 34 - &amp;quot;Theory of Everything&amp;quot;&quot;/&gt;&lt;property id=&quot;20303&quot; value=&quot;-1&quot;/&gt;&lt;property id=&quot;20307&quot; value=&quot;265&quot;/&gt;&lt;property id=&quot;20309&quot; value=&quot;-1&quot;/&gt;&lt;/object&gt;&lt;object type=&quot;3&quot; unique_id=&quot;10544&quot;&gt;&lt;property id=&quot;20148&quot; value=&quot;5&quot;/&gt;&lt;property id=&quot;20300&quot; value=&quot;Slide 10 - &amp;quot;Blackbody Radiation: SB Law, derivation&amp;quot;&quot;/&gt;&lt;property id=&quot;20303&quot; value=&quot;-1&quot;/&gt;&lt;property id=&quot;20307&quot; value=&quot;1170&quot;/&gt;&lt;property id=&quot;20309&quot; value=&quot;-1&quot;/&gt;&lt;/object&gt;&lt;object type=&quot;3&quot; unique_id=&quot;10824&quot;&gt;&lt;property id=&quot;20148&quot; value=&quot;5&quot;/&gt;&lt;property id=&quot;20300&quot; value=&quot;Slide 7 - &amp;quot;Blackbody Radiation: Curves&amp;quot;&quot;/&gt;&lt;property id=&quot;20303&quot; value=&quot;-1&quot;/&gt;&lt;property id=&quot;20307&quot; value=&quot;1557&quot;/&gt;&lt;property id=&quot;20309&quot; value=&quot;-1&quot;/&gt;&lt;/object&gt;&lt;object type=&quot;3&quot; unique_id=&quot;10826&quot;&gt;&lt;property id=&quot;20148&quot; value=&quot;5&quot;/&gt;&lt;property id=&quot;20300&quot; value=&quot;Slide 11 - &amp;quot;Interactions Between Charged Particles&amp;quot;&quot;/&gt;&lt;property id=&quot;20303&quot; value=&quot;-1&quot;/&gt;&lt;property id=&quot;20307&quot; value=&quot;1545&quot;/&gt;&lt;property id=&quot;20309&quot; value=&quot;-1&quot;/&gt;&lt;/object&gt;&lt;object type=&quot;3&quot; unique_id=&quot;10827&quot;&gt;&lt;property id=&quot;20148&quot; value=&quot;5&quot;/&gt;&lt;property id=&quot;20300&quot; value=&quot;Slide 13 - &amp;quot;Hydrogen emission lines&amp;quot;&quot;/&gt;&lt;property id=&quot;20303&quot; value=&quot;-1&quot;/&gt;&lt;property id=&quot;20307&quot; value=&quot;1544&quot;/&gt;&lt;property id=&quot;20309&quot; value=&quot;-1&quot;/&gt;&lt;/object&gt;&lt;object type=&quot;3&quot; unique_id=&quot;10828&quot;&gt;&lt;property id=&quot;20148&quot; value=&quot;5&quot;/&gt;&lt;property id=&quot;20300&quot; value=&quot;Slide 15 - &amp;quot;Helium and carbon atoms&amp;quot;&quot;/&gt;&lt;property id=&quot;20303&quot; value=&quot;-1&quot;/&gt;&lt;property id=&quot;20307&quot; value=&quot;1546&quot;/&gt;&lt;property id=&quot;20309&quot; value=&quot;-1&quot;/&gt;&lt;/object&gt;&lt;object type=&quot;3&quot; unique_id=&quot;10874&quot;&gt;&lt;property id=&quot;20148&quot; value=&quot;5&quot;/&gt;&lt;property id=&quot;20300&quot; value=&quot;Slide 17 - &amp;quot;Free-free (Bremsstrahlung) Emission&amp;quot;&quot;/&gt;&lt;property id=&quot;20303&quot; value=&quot;-1&quot;/&gt;&lt;property id=&quot;20307&quot; value=&quot;1571&quot;/&gt;&lt;property id=&quot;20309&quot; value=&quot;-1&quot;/&gt;&lt;/object&gt;&lt;object type=&quot;3&quot; unique_id=&quot;10875&quot;&gt;&lt;property id=&quot;20148&quot; value=&quot;5&quot;/&gt;&lt;property id=&quot;20300&quot; value=&quot;Slide 18 - &amp;quot;Bremsstrahlung Emission: Notes&amp;quot;&quot;/&gt;&lt;property id=&quot;20303&quot; value=&quot;-1&quot;/&gt;&lt;property id=&quot;20307&quot; value=&quot;1670&quot;/&gt;&lt;property id=&quot;20309&quot; value=&quot;-1&quot;/&gt;&lt;/object&gt;&lt;object type=&quot;3&quot; unique_id=&quot;10876&quot;&gt;&lt;property id=&quot;20148&quot; value=&quot;5&quot;/&gt;&lt;property id=&quot;20300&quot; value=&quot;Slide 19 - &amp;quot;Free-free Emission: Spectrum&amp;quot;&quot;/&gt;&lt;property id=&quot;20303&quot; value=&quot;-1&quot;/&gt;&lt;property id=&quot;20307&quot; value=&quot;1671&quot;/&gt;&lt;property id=&quot;20309&quot; value=&quot;-1&quot;/&gt;&lt;/object&gt;&lt;object type=&quot;3&quot; unique_id=&quot;10877&quot;&gt;&lt;property id=&quot;20148&quot; value=&quot;5&quot;/&gt;&lt;property id=&quot;20300&quot; value=&quot;Slide 20 - &amp;quot;Free-free Emission: Stromgren Sphere&amp;quot;&quot;/&gt;&lt;property id=&quot;20303&quot; value=&quot;-1&quot;/&gt;&lt;property id=&quot;20307&quot; value=&quot;1573&quot;/&gt;&lt;property id=&quot;20309&quot; value=&quot;-1&quot;/&gt;&lt;/object&gt;&lt;object type=&quot;3&quot; unique_id=&quot;10878&quot;&gt;&lt;property id=&quot;20148&quot; value=&quot;5&quot;/&gt;&lt;property id=&quot;20300&quot; value=&quot;Slide 23 - &amp;quot;Free-free Emission: Star Formation Region&amp;quot;&quot;/&gt;&lt;property id=&quot;20303&quot; value=&quot;-1&quot;/&gt;&lt;property id=&quot;20307&quot; value=&quot;1668&quot;/&gt;&lt;property id=&quot;20309&quot; value=&quot;-1&quot;/&gt;&lt;/object&gt;&lt;object type=&quot;3&quot; unique_id=&quot;10879&quot;&gt;&lt;property id=&quot;20148&quot; value=&quot;5&quot;/&gt;&lt;property id=&quot;20300&quot; value=&quot;Slide 24 - &amp;quot;Free-free Emission: Galaxy Cluster&amp;quot;&quot;/&gt;&lt;property id=&quot;20303&quot; value=&quot;-1&quot;/&gt;&lt;property id=&quot;20307&quot; value=&quot;1669&quot;/&gt;&lt;property id=&quot;20309&quot; value=&quot;-1&quot;/&gt;&lt;/object&gt;&lt;object type=&quot;3&quot; unique_id=&quot;10880&quot;&gt;&lt;property id=&quot;20148&quot; value=&quot;5&quot;/&gt;&lt;property id=&quot;20300&quot; value=&quot;Slide 25 - &amp;quot;Synchrotron Radiation&amp;quot;&quot;/&gt;&lt;property id=&quot;20303&quot; value=&quot;-1&quot;/&gt;&lt;property id=&quot;20307&quot; value=&quot;1565&quot;/&gt;&lt;property id=&quot;20309&quot; value=&quot;-1&quot;/&gt;&lt;/object&gt;&lt;object type=&quot;3&quot; unique_id=&quot;10881&quot;&gt;&lt;property id=&quot;20148&quot; value=&quot;5&quot;/&gt;&lt;property id=&quot;20300&quot; value=&quot;Slide 26 - &amp;quot;Synchrotron Radiation: Illustration&amp;quot;&quot;/&gt;&lt;property id=&quot;20303&quot; value=&quot;-1&quot;/&gt;&lt;property id=&quot;20307&quot; value=&quot;1567&quot;/&gt;&lt;property id=&quot;20309&quot; value=&quot;-1&quot;/&gt;&lt;/object&gt;&lt;object type=&quot;3&quot; unique_id=&quot;10882&quot;&gt;&lt;property id=&quot;20148&quot; value=&quot;5&quot;/&gt;&lt;property id=&quot;20300&quot; value=&quot;Slide 27 - &amp;quot;Synchrotron Radiation: M87 Jet&amp;quot;&quot;/&gt;&lt;property id=&quot;20303&quot; value=&quot;-1&quot;/&gt;&lt;property id=&quot;20307&quot; value=&quot;1566&quot;/&gt;&lt;property id=&quot;20309&quot; value=&quot;-1&quot;/&gt;&lt;/object&gt;&lt;object type=&quot;3&quot; unique_id=&quot;10883&quot;&gt;&lt;property id=&quot;20148&quot; value=&quot;5&quot;/&gt;&lt;property id=&quot;20300&quot; value=&quot;Slide 28 - &amp;quot;Synchrotron Radiation: Relations&amp;quot;&quot;/&gt;&lt;property id=&quot;20303&quot; value=&quot;-1&quot;/&gt;&lt;property id=&quot;20307&quot; value=&quot;1568&quot;/&gt;&lt;property id=&quot;20309&quot; value=&quot;-1&quot;/&gt;&lt;/object&gt;&lt;object type=&quot;3&quot; unique_id=&quot;10884&quot;&gt;&lt;property id=&quot;20148&quot; value=&quot;5&quot;/&gt;&lt;property id=&quot;20300&quot; value=&quot;Slide 31 - &amp;quot;Inverse Compton Scattering&amp;quot;&quot;/&gt;&lt;property id=&quot;20303&quot; value=&quot;-1&quot;/&gt;&lt;property id=&quot;20307&quot; value=&quot;1564&quot;/&gt;&lt;property id=&quot;20309&quot; value=&quot;-1&quot;/&gt;&lt;/object&gt;&lt;object type=&quot;3&quot; unique_id=&quot;10885&quot;&gt;&lt;property id=&quot;20148&quot; value=&quot;5&quot;/&gt;&lt;property id=&quot;20300&quot; value=&quot;Slide 33 - &amp;quot;Multiwavelength Spectrum: M82&amp;quot;&quot;/&gt;&lt;property id=&quot;20303&quot; value=&quot;-1&quot;/&gt;&lt;property id=&quot;20307&quot; value=&quot;1562&quot;/&gt;&lt;property id=&quot;20309&quot; value=&quot;-1&quot;/&gt;&lt;/object&gt;&lt;object type=&quot;3&quot; unique_id=&quot;11166&quot;&gt;&lt;property id=&quot;20148&quot; value=&quot;5&quot;/&gt;&lt;property id=&quot;20300&quot; value=&quot;Slide 29 - &amp;quot;Synchrotron Radiation: Spectrum&amp;quot;&quot;/&gt;&lt;property id=&quot;20307&quot; value=&quot;1672&quot;/&gt;&lt;/object&gt;&lt;object type=&quot;3&quot; unique_id=&quot;11391&quot;&gt;&lt;property id=&quot;20148&quot; value=&quot;5&quot;/&gt;&lt;property id=&quot;20300&quot; value=&quot;Slide 30 - &amp;quot;Synchrotron Radiation: Spectral Ageing&amp;quot;&quot;/&gt;&lt;property id=&quot;20307&quot; value=&quot;1673&quot;/&gt;&lt;/object&gt;&lt;object type=&quot;3&quot; unique_id=&quot;11590&quot;&gt;&lt;property id=&quot;20148&quot; value=&quot;5&quot;/&gt;&lt;property id=&quot;20300&quot; value=&quot;Slide 32 - &amp;quot;Inverse Compton Scattering: Spectrum&amp;quot;&quot;/&gt;&lt;property id=&quot;20307&quot; value=&quot;1674&quot;/&gt;&lt;/object&gt;&lt;object type=&quot;3&quot; unique_id=&quot;11932&quot;&gt;&lt;property id=&quot;20148&quot; value=&quot;5&quot;/&gt;&lt;property id=&quot;20300&quot; value=&quot;Slide 14 - &amp;quot;Hydrogen emission line series&amp;quot;&quot;/&gt;&lt;property id=&quot;20307&quot; value=&quot;1675&quot;/&gt;&lt;/object&gt;&lt;object type=&quot;3&quot; unique_id=&quot;28224&quot;&gt;&lt;property id=&quot;20148&quot; value=&quot;5&quot;/&gt;&lt;property id=&quot;20300&quot; value=&quot;Slide 12 - &amp;quot; Bound-Bound Emission-line radiation&amp;quot;&quot;/&gt;&lt;property id=&quot;20307&quot; value=&quot;1676&quot;/&gt;&lt;/object&gt;&lt;object type=&quot;3&quot; unique_id=&quot;28436&quot;&gt;&lt;property id=&quot;20148&quot; value=&quot;5&quot;/&gt;&lt;property id=&quot;20300&quot; value=&quot;Slide 21 - &amp;quot;Stromgren Sphere Radius: Derivation&amp;quot;&quot;/&gt;&lt;property id=&quot;20307&quot; value=&quot;1677&quot;/&gt;&lt;/object&gt;&lt;object type=&quot;3&quot; unique_id=&quot;28474&quot;&gt;&lt;property id=&quot;20148&quot; value=&quot;5&quot;/&gt;&lt;property id=&quot;20300&quot; value=&quot;Slide 22 - &amp;quot;Recombination Timescale: Derivation&amp;quot;&quot;/&gt;&lt;property id=&quot;20307&quot; value=&quot;1678&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4921</TotalTime>
  <Words>1662</Words>
  <Application>Microsoft Office PowerPoint</Application>
  <PresentationFormat>On-screen Show (4:3)</PresentationFormat>
  <Paragraphs>213</Paragraphs>
  <Slides>40</Slides>
  <Notes>12</Notes>
  <HiddenSlides>13</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52" baseType="lpstr">
      <vt:lpstr>ＭＳ Ｐゴシック</vt:lpstr>
      <vt:lpstr>Arial</vt:lpstr>
      <vt:lpstr>Cambria Math</vt:lpstr>
      <vt:lpstr>Franklin Gothic Book</vt:lpstr>
      <vt:lpstr>Roboto</vt:lpstr>
      <vt:lpstr>Symbol</vt:lpstr>
      <vt:lpstr>Times New Roman</vt:lpstr>
      <vt:lpstr>Wingdings</vt:lpstr>
      <vt:lpstr>ヒラギノ角ゴ Pro W3</vt:lpstr>
      <vt:lpstr>Crop</vt:lpstr>
      <vt:lpstr>Image</vt:lpstr>
      <vt:lpstr>Worksheet</vt:lpstr>
      <vt:lpstr>University Astronomy</vt:lpstr>
      <vt:lpstr>Aims and outline for this lecture</vt:lpstr>
      <vt:lpstr>components of the ism</vt:lpstr>
      <vt:lpstr>The ISM</vt:lpstr>
      <vt:lpstr>The Stuff Between Stars</vt:lpstr>
      <vt:lpstr>Gas and Dust</vt:lpstr>
      <vt:lpstr>Nebulae</vt:lpstr>
      <vt:lpstr>Emission Nebulae</vt:lpstr>
      <vt:lpstr>M17 Emission Nebula</vt:lpstr>
      <vt:lpstr>Reflection Nebulae</vt:lpstr>
      <vt:lpstr>Molecular Clouds</vt:lpstr>
      <vt:lpstr>Barnard 68</vt:lpstr>
      <vt:lpstr>Horsehead Nebula</vt:lpstr>
      <vt:lpstr>Trifid Nebula</vt:lpstr>
      <vt:lpstr>Region Near M4</vt:lpstr>
      <vt:lpstr>Molecular Lines</vt:lpstr>
      <vt:lpstr>Complex Molecules</vt:lpstr>
      <vt:lpstr>radiation field</vt:lpstr>
      <vt:lpstr>Photoionization</vt:lpstr>
      <vt:lpstr>Pillars of Creation Closeup</vt:lpstr>
      <vt:lpstr>Ionization</vt:lpstr>
      <vt:lpstr>Photodissociation Regions</vt:lpstr>
      <vt:lpstr>PDR Schematic</vt:lpstr>
      <vt:lpstr>extinction</vt:lpstr>
      <vt:lpstr>Extinction</vt:lpstr>
      <vt:lpstr>Examples of the Effects of Dust</vt:lpstr>
      <vt:lpstr>Where is the Center of the Galaxy?</vt:lpstr>
      <vt:lpstr>Proof of Dust</vt:lpstr>
      <vt:lpstr>Extinction by Dust: Wavelength Dependence</vt:lpstr>
      <vt:lpstr>Extinction by Dust: Wavelength Dependence</vt:lpstr>
      <vt:lpstr>Extinction</vt:lpstr>
      <vt:lpstr>Extinction and Optical Depth</vt:lpstr>
      <vt:lpstr>Extinction by Dust: Effect on Spectrum</vt:lpstr>
      <vt:lpstr>Color Excess (16.1.2)</vt:lpstr>
      <vt:lpstr>Extinction Law</vt:lpstr>
      <vt:lpstr>Example Calculating Extinction</vt:lpstr>
      <vt:lpstr>Schematic Plot vs. l</vt:lpstr>
      <vt:lpstr>Extinction by dust</vt:lpstr>
      <vt:lpstr>Silicates and Ices in Interstellar Medium: W3</vt:lpstr>
      <vt:lpstr>Properties of Dust Grains</vt:lpstr>
    </vt:vector>
  </TitlesOfParts>
  <Company>Center for Imaging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615</cp:revision>
  <dcterms:created xsi:type="dcterms:W3CDTF">2007-01-08T01:06:37Z</dcterms:created>
  <dcterms:modified xsi:type="dcterms:W3CDTF">2022-04-10T21:44:30Z</dcterms:modified>
</cp:coreProperties>
</file>