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2"/>
  </p:notesMasterIdLst>
  <p:sldIdLst>
    <p:sldId id="520" r:id="rId2"/>
    <p:sldId id="1696" r:id="rId3"/>
    <p:sldId id="1824" r:id="rId4"/>
    <p:sldId id="1858" r:id="rId5"/>
    <p:sldId id="1859" r:id="rId6"/>
    <p:sldId id="1860" r:id="rId7"/>
    <p:sldId id="1835" r:id="rId8"/>
    <p:sldId id="1840" r:id="rId9"/>
    <p:sldId id="1848" r:id="rId10"/>
    <p:sldId id="1847" r:id="rId11"/>
    <p:sldId id="1841" r:id="rId12"/>
    <p:sldId id="1825" r:id="rId13"/>
    <p:sldId id="1839" r:id="rId14"/>
    <p:sldId id="1834" r:id="rId15"/>
    <p:sldId id="1842" r:id="rId16"/>
    <p:sldId id="1809" r:id="rId17"/>
    <p:sldId id="1833" r:id="rId18"/>
    <p:sldId id="1836" r:id="rId19"/>
    <p:sldId id="1837" r:id="rId20"/>
    <p:sldId id="1838" r:id="rId21"/>
    <p:sldId id="1843" r:id="rId22"/>
    <p:sldId id="1852" r:id="rId23"/>
    <p:sldId id="1856" r:id="rId24"/>
    <p:sldId id="1811" r:id="rId25"/>
    <p:sldId id="1810" r:id="rId26"/>
    <p:sldId id="1853" r:id="rId27"/>
    <p:sldId id="1854" r:id="rId28"/>
    <p:sldId id="1845" r:id="rId29"/>
    <p:sldId id="1846" r:id="rId30"/>
    <p:sldId id="1849" r:id="rId31"/>
    <p:sldId id="1822" r:id="rId32"/>
    <p:sldId id="1812" r:id="rId33"/>
    <p:sldId id="1813" r:id="rId34"/>
    <p:sldId id="1826" r:id="rId35"/>
    <p:sldId id="1829" r:id="rId36"/>
    <p:sldId id="1820" r:id="rId37"/>
    <p:sldId id="1827" r:id="rId38"/>
    <p:sldId id="1828" r:id="rId39"/>
    <p:sldId id="1857" r:id="rId40"/>
    <p:sldId id="1821" r:id="rId41"/>
    <p:sldId id="1830" r:id="rId42"/>
    <p:sldId id="1831" r:id="rId43"/>
    <p:sldId id="1817" r:id="rId44"/>
    <p:sldId id="1814" r:id="rId45"/>
    <p:sldId id="1815" r:id="rId46"/>
    <p:sldId id="1823" r:id="rId47"/>
    <p:sldId id="1818" r:id="rId48"/>
    <p:sldId id="1819" r:id="rId49"/>
    <p:sldId id="1851" r:id="rId50"/>
    <p:sldId id="1850" r:id="rId51"/>
  </p:sldIdLst>
  <p:sldSz cx="9144000" cy="6858000" type="screen4x3"/>
  <p:notesSz cx="6858000" cy="9144000"/>
  <p:custDataLst>
    <p:tags r:id="rId5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939" autoAdjust="0"/>
    <p:restoredTop sz="94640" autoAdjust="0"/>
  </p:normalViewPr>
  <p:slideViewPr>
    <p:cSldViewPr>
      <p:cViewPr varScale="1">
        <p:scale>
          <a:sx n="69" d="100"/>
          <a:sy n="69" d="100"/>
        </p:scale>
        <p:origin x="48" y="3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varScale="1">
      <p:scale>
        <a:sx n="100" d="100"/>
        <a:sy n="100" d="100"/>
      </p:scale>
      <p:origin x="0" y="-17184"/>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 Target="slides/slide4.xml"/><Relationship Id="rId7" Type="http://schemas.openxmlformats.org/officeDocument/2006/relationships/slide" Target="slides/slide10.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9.xml"/><Relationship Id="rId5" Type="http://schemas.openxmlformats.org/officeDocument/2006/relationships/slide" Target="slides/slide8.xml"/><Relationship Id="rId10" Type="http://schemas.openxmlformats.org/officeDocument/2006/relationships/slide" Target="slides/slide15.xml"/><Relationship Id="rId4" Type="http://schemas.openxmlformats.org/officeDocument/2006/relationships/slide" Target="slides/slide7.xml"/><Relationship Id="rId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72884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699588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9769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67328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34580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287712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43540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73734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61912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16363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611949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519835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546946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92809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277923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023964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938389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745314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162381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3831348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961091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31699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0712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47998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236886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669270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69961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76687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64128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22439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67039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93494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96017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42941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4/7/2022</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49171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2189660"/>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224028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3"/>
          <p:cNvSpPr>
            <a:spLocks noGrp="1"/>
          </p:cNvSpPr>
          <p:nvPr>
            <p:ph sz="half" idx="13"/>
          </p:nvPr>
        </p:nvSpPr>
        <p:spPr>
          <a:xfrm>
            <a:off x="4893760" y="3826902"/>
            <a:ext cx="3335840" cy="224028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0092302"/>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2286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2"/>
          <p:cNvSpPr>
            <a:spLocks noGrp="1"/>
          </p:cNvSpPr>
          <p:nvPr>
            <p:ph sz="half" idx="13"/>
          </p:nvPr>
        </p:nvSpPr>
        <p:spPr>
          <a:xfrm>
            <a:off x="1028408" y="3886200"/>
            <a:ext cx="3335840"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p:nvPr>
        </p:nvSpPr>
        <p:spPr>
          <a:xfrm>
            <a:off x="4893760" y="3886200"/>
            <a:ext cx="3335840" cy="2286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1566101"/>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36" r:id="rId4"/>
    <p:sldLayoutId id="2147483734" r:id="rId5"/>
    <p:sldLayoutId id="2147483727" r:id="rId6"/>
    <p:sldLayoutId id="2147483728" r:id="rId7"/>
    <p:sldLayoutId id="2147483729" r:id="rId8"/>
    <p:sldLayoutId id="2147483731" r:id="rId9"/>
    <p:sldLayoutId id="2147483732" r:id="rId10"/>
    <p:sldLayoutId id="2147483733" r:id="rId11"/>
    <p:sldLayoutId id="2147483735" r:id="rId12"/>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0.png"/><Relationship Id="rId4" Type="http://schemas.openxmlformats.org/officeDocument/2006/relationships/image" Target="../media/image6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0.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Black </a:t>
            </a:r>
            <a:r>
              <a:rPr lang="en-US" dirty="0"/>
              <a:t>Holes and Variable Stars</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Redshift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10</a:t>
            </a:fld>
            <a:endParaRPr lang="en-US"/>
          </a:p>
        </p:txBody>
      </p:sp>
      <p:sp>
        <p:nvSpPr>
          <p:cNvPr id="2" name="Content Placeholder 1"/>
          <p:cNvSpPr>
            <a:spLocks noGrp="1"/>
          </p:cNvSpPr>
          <p:nvPr>
            <p:ph idx="1"/>
          </p:nvPr>
        </p:nvSpPr>
        <p:spPr>
          <a:xfrm>
            <a:off x="1028700" y="1523999"/>
            <a:ext cx="7200900" cy="1219201"/>
          </a:xfrm>
        </p:spPr>
        <p:txBody>
          <a:bodyPr/>
          <a:lstStyle/>
          <a:p>
            <a:r>
              <a:rPr lang="en-US" dirty="0" smtClean="0"/>
              <a:t>A photon shifts to longer wavelengths when it propagates into a region of smaller gravitational field.</a:t>
            </a:r>
          </a:p>
          <a:p>
            <a:r>
              <a:rPr lang="en-US" dirty="0" smtClean="0"/>
              <a:t>The new wavelength is given by,</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284226" y="2690853"/>
                <a:ext cx="4086953"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𝑠</m:t>
                                      </m:r>
                                    </m:sub>
                                  </m:sSub>
                                </m:num>
                                <m:den>
                                  <m:r>
                                    <a:rPr lang="en-US" i="1">
                                      <a:latin typeface="Cambria Math" panose="02040503050406030204" pitchFamily="18" charset="0"/>
                                    </a:rPr>
                                    <m:t>𝑑</m:t>
                                  </m:r>
                                </m:den>
                              </m:f>
                            </m:e>
                          </m:d>
                        </m:e>
                        <m:sup>
                          <m:r>
                            <a:rPr lang="en-US" b="0" i="1" smtClean="0">
                              <a:latin typeface="Cambria Math" panose="02040503050406030204" pitchFamily="18" charset="0"/>
                            </a:rPr>
                            <m:t>−1/2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𝐺𝑀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r>
                                    <a:rPr lang="en-US" i="1">
                                      <a:latin typeface="Cambria Math" panose="02040503050406030204" pitchFamily="18" charset="0"/>
                                    </a:rPr>
                                    <m:t>𝑑</m:t>
                                  </m:r>
                                </m:den>
                              </m:f>
                            </m:e>
                          </m:d>
                        </m:e>
                        <m:sup>
                          <m:r>
                            <a:rPr lang="en-US" i="1">
                              <a:latin typeface="Cambria Math" panose="02040503050406030204" pitchFamily="18" charset="0"/>
                            </a:rPr>
                            <m:t>−1/2</m:t>
                          </m:r>
                        </m:sup>
                      </m:sSup>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284226" y="2690853"/>
                <a:ext cx="4086953" cy="688202"/>
              </a:xfrm>
              <a:prstGeom prst="rect">
                <a:avLst/>
              </a:prstGeom>
              <a:blipFill rotWithShape="0">
                <a:blip r:embed="rId2"/>
                <a:stretch>
                  <a:fillRect/>
                </a:stretch>
              </a:blipFill>
            </p:spPr>
            <p:txBody>
              <a:bodyPr/>
              <a:lstStyle/>
              <a:p>
                <a:r>
                  <a:rPr lang="en-US">
                    <a:noFill/>
                  </a:rPr>
                  <a:t> </a:t>
                </a:r>
              </a:p>
            </p:txBody>
          </p:sp>
        </mc:Fallback>
      </mc:AlternateContent>
      <p:sp>
        <p:nvSpPr>
          <p:cNvPr id="6" name="Content Placeholder 1"/>
          <p:cNvSpPr txBox="1">
            <a:spLocks/>
          </p:cNvSpPr>
          <p:nvPr/>
        </p:nvSpPr>
        <p:spPr>
          <a:xfrm>
            <a:off x="1181100" y="3428999"/>
            <a:ext cx="7200900" cy="8382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auto">
              <a:buNone/>
            </a:pPr>
            <a:r>
              <a:rPr lang="en-US" dirty="0" smtClean="0"/>
              <a:t>where </a:t>
            </a:r>
            <a:r>
              <a:rPr lang="en-US" dirty="0" err="1" smtClean="0"/>
              <a:t>r</a:t>
            </a:r>
            <a:r>
              <a:rPr lang="en-US" baseline="-25000" dirty="0" err="1" smtClean="0"/>
              <a:t>s</a:t>
            </a:r>
            <a:r>
              <a:rPr lang="en-US" dirty="0" smtClean="0"/>
              <a:t> is the </a:t>
            </a:r>
            <a:r>
              <a:rPr lang="en-US" dirty="0" err="1" smtClean="0"/>
              <a:t>Schwarzchild</a:t>
            </a:r>
            <a:r>
              <a:rPr lang="en-US" dirty="0" smtClean="0"/>
              <a:t> radius and d is the distance between where the photon is emitted and the center of the black hole.</a:t>
            </a:r>
            <a:endParaRPr lang="en-US" dirty="0"/>
          </a:p>
        </p:txBody>
      </p:sp>
      <p:sp>
        <p:nvSpPr>
          <p:cNvPr id="7" name="Content Placeholder 1"/>
          <p:cNvSpPr txBox="1">
            <a:spLocks/>
          </p:cNvSpPr>
          <p:nvPr/>
        </p:nvSpPr>
        <p:spPr>
          <a:xfrm>
            <a:off x="1034996" y="4191000"/>
            <a:ext cx="7200900" cy="12192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This effect is important for GPS.</a:t>
            </a:r>
            <a:endParaRPr lang="en-US" dirty="0"/>
          </a:p>
        </p:txBody>
      </p:sp>
    </p:spTree>
    <p:extLst>
      <p:ext uri="{BB962C8B-B14F-4D97-AF65-F5344CB8AC3E}">
        <p14:creationId xmlns:p14="http://schemas.microsoft.com/office/powerpoint/2010/main" val="2205912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Time Dilation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11</a:t>
            </a:fld>
            <a:endParaRPr lang="en-US"/>
          </a:p>
        </p:txBody>
      </p:sp>
      <p:sp>
        <p:nvSpPr>
          <p:cNvPr id="2" name="Content Placeholder 1"/>
          <p:cNvSpPr>
            <a:spLocks noGrp="1"/>
          </p:cNvSpPr>
          <p:nvPr>
            <p:ph idx="1"/>
          </p:nvPr>
        </p:nvSpPr>
        <p:spPr>
          <a:xfrm>
            <a:off x="1028700" y="1523999"/>
            <a:ext cx="7200900" cy="2057401"/>
          </a:xfrm>
        </p:spPr>
        <p:txBody>
          <a:bodyPr/>
          <a:lstStyle/>
          <a:p>
            <a:r>
              <a:rPr lang="en-US" dirty="0" smtClean="0"/>
              <a:t>Consider the time between waves as measured at the point of photon emission and also at the point of a distant observer.</a:t>
            </a:r>
          </a:p>
          <a:p>
            <a:r>
              <a:rPr lang="en-US" dirty="0" smtClean="0"/>
              <a:t>The gravitational redshift tells us that it will take more time for a wave to propagate one full wavelength at the location of the distant observer as compared to at the point of emission because the wavelength has been stretched. </a:t>
            </a:r>
          </a:p>
          <a:p>
            <a:endParaRPr lang="en-US" dirty="0" smtClean="0"/>
          </a:p>
          <a:p>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2478478" y="3618299"/>
                <a:ext cx="4187044"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rPr>
                            <m:t>𝑐</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𝐺𝑀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r>
                                    <a:rPr lang="en-US" i="1">
                                      <a:latin typeface="Cambria Math" panose="02040503050406030204" pitchFamily="18" charset="0"/>
                                    </a:rPr>
                                    <m:t>𝑑</m:t>
                                  </m:r>
                                </m:den>
                              </m:f>
                            </m:e>
                          </m:d>
                        </m:e>
                        <m:sup>
                          <m:r>
                            <a:rPr lang="en-US" i="1">
                              <a:latin typeface="Cambria Math" panose="02040503050406030204" pitchFamily="18" charset="0"/>
                            </a:rPr>
                            <m:t>−1/2</m:t>
                          </m:r>
                        </m:sup>
                      </m:sSup>
                      <m:sSup>
                        <m:sSupPr>
                          <m:ctrlPr>
                            <a:rPr lang="en-US" i="1">
                              <a:latin typeface="Cambria Math" panose="02040503050406030204" pitchFamily="18" charset="0"/>
                            </a:rPr>
                          </m:ctrlPr>
                        </m:sSupPr>
                        <m:e>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𝑠</m:t>
                                      </m:r>
                                    </m:sub>
                                  </m:sSub>
                                </m:num>
                                <m:den>
                                  <m:r>
                                    <a:rPr lang="en-US" i="1">
                                      <a:latin typeface="Cambria Math" panose="02040503050406030204" pitchFamily="18" charset="0"/>
                                    </a:rPr>
                                    <m:t>𝑑</m:t>
                                  </m:r>
                                </m:den>
                              </m:f>
                            </m:e>
                          </m:d>
                        </m:e>
                        <m:sup>
                          <m:r>
                            <a:rPr lang="en-US" i="1">
                              <a:latin typeface="Cambria Math" panose="02040503050406030204" pitchFamily="18" charset="0"/>
                            </a:rPr>
                            <m:t>−1/2</m:t>
                          </m:r>
                        </m:sup>
                      </m:sSup>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478478" y="3618299"/>
                <a:ext cx="4187044" cy="688202"/>
              </a:xfrm>
              <a:prstGeom prst="rect">
                <a:avLst/>
              </a:prstGeom>
              <a:blipFill rotWithShape="0">
                <a:blip r:embed="rId2"/>
                <a:stretch>
                  <a:fillRect b="-893"/>
                </a:stretch>
              </a:blipFill>
            </p:spPr>
            <p:txBody>
              <a:bodyPr/>
              <a:lstStyle/>
              <a:p>
                <a:r>
                  <a:rPr lang="en-US">
                    <a:noFill/>
                  </a:rPr>
                  <a:t> </a:t>
                </a:r>
              </a:p>
            </p:txBody>
          </p:sp>
        </mc:Fallback>
      </mc:AlternateContent>
      <p:sp>
        <p:nvSpPr>
          <p:cNvPr id="6" name="Content Placeholder 1"/>
          <p:cNvSpPr txBox="1">
            <a:spLocks/>
          </p:cNvSpPr>
          <p:nvPr/>
        </p:nvSpPr>
        <p:spPr>
          <a:xfrm>
            <a:off x="1028700" y="4343399"/>
            <a:ext cx="7200900" cy="20574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Notice what happens at d=</a:t>
            </a:r>
            <a:r>
              <a:rPr lang="en-US" dirty="0" err="1" smtClean="0"/>
              <a:t>r</a:t>
            </a:r>
            <a:r>
              <a:rPr lang="en-US" baseline="-25000" dirty="0" err="1" smtClean="0"/>
              <a:t>s</a:t>
            </a:r>
            <a:r>
              <a:rPr lang="en-US" dirty="0" smtClean="0"/>
              <a:t>.</a:t>
            </a:r>
          </a:p>
          <a:p>
            <a:pPr fontAlgn="auto"/>
            <a:r>
              <a:rPr lang="en-US" dirty="0" smtClean="0"/>
              <a:t>The wavelength becomes infinite. The light never arrives. It appears that time becomes infinite.</a:t>
            </a:r>
          </a:p>
          <a:p>
            <a:pPr fontAlgn="auto"/>
            <a:endParaRPr lang="en-US" dirty="0"/>
          </a:p>
        </p:txBody>
      </p:sp>
    </p:spTree>
    <p:extLst>
      <p:ext uri="{BB962C8B-B14F-4D97-AF65-F5344CB8AC3E}">
        <p14:creationId xmlns:p14="http://schemas.microsoft.com/office/powerpoint/2010/main" val="3107694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Black Holes Will Rip You</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pic>
        <p:nvPicPr>
          <p:cNvPr id="10" name="Picture 2" descr="Buy One Get One Free cartoons, Buy One Get One Free cartoon, funny, Buy One Get One Free picture, Buy One Get One Free pictures, Buy One Get One Free image, Buy One Get One Free images, Buy One Get One Free illustration, Buy One Get One Free illustration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59634" y="1527175"/>
            <a:ext cx="207346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tting Ripped cartoons, Getting Ripped cartoon, funny, Getting Ripped picture, Getting Ripped pictures, Getting Ripped image, Getting Ripped images, Getting Ripped illustration, Getting Ripped illustrations"/>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1652533" y="3886200"/>
            <a:ext cx="208767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etting ripped cartoon"/>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894263" y="1732111"/>
            <a:ext cx="3335337" cy="18761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etting ripped cartoon"/>
          <p:cNvPicPr>
            <a:picLocks noGrp="1" noChangeAspect="1" noChangeArrowheads="1"/>
          </p:cNvPicPr>
          <p:nvPr>
            <p:ph sz="half" idx="14"/>
          </p:nvPr>
        </p:nvPicPr>
        <p:blipFill>
          <a:blip r:embed="rId6" cstate="print">
            <a:extLst>
              <a:ext uri="{28A0092B-C50C-407E-A947-70E740481C1C}">
                <a14:useLocalDpi xmlns:a14="http://schemas.microsoft.com/office/drawing/2010/main" val="0"/>
              </a:ext>
            </a:extLst>
          </a:blip>
          <a:srcRect/>
          <a:stretch>
            <a:fillRect/>
          </a:stretch>
        </p:blipFill>
        <p:spPr bwMode="auto">
          <a:xfrm>
            <a:off x="5701333" y="3886200"/>
            <a:ext cx="172119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1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Spaghettification</a:t>
            </a:r>
            <a:endParaRPr lang="en-US" altLang="en-US" dirty="0" smtClean="0"/>
          </a:p>
        </p:txBody>
      </p:sp>
      <p:sp>
        <p:nvSpPr>
          <p:cNvPr id="6148" name="Rectangle 3"/>
          <p:cNvSpPr>
            <a:spLocks noGrp="1" noChangeArrowheads="1"/>
          </p:cNvSpPr>
          <p:nvPr>
            <p:ph sz="half" idx="1"/>
          </p:nvPr>
        </p:nvSpPr>
        <p:spPr/>
        <p:txBody>
          <a:bodyPr>
            <a:normAutofit fontScale="92500" lnSpcReduction="10000"/>
          </a:bodyPr>
          <a:lstStyle/>
          <a:p>
            <a:r>
              <a:rPr lang="en-US" altLang="en-US" dirty="0" err="1" smtClean="0"/>
              <a:t>Spaghettification</a:t>
            </a:r>
            <a:r>
              <a:rPr lang="en-US" altLang="en-US" dirty="0" smtClean="0"/>
              <a:t> is the technical term when a black hole rips you apart.</a:t>
            </a:r>
          </a:p>
          <a:p>
            <a:r>
              <a:rPr lang="en-US" altLang="en-US" dirty="0" smtClean="0"/>
              <a:t>This can happen when the tidal force across your body exceeds the force required to keep your body together.</a:t>
            </a:r>
          </a:p>
          <a:p>
            <a:r>
              <a:rPr lang="en-US" altLang="en-US" dirty="0" smtClean="0"/>
              <a:t>The force on the part of your body nearest the black hole will exceed that on your body furthest from the black hole.</a:t>
            </a:r>
          </a:p>
          <a:p>
            <a:r>
              <a:rPr lang="en-US" altLang="en-US" dirty="0" smtClean="0"/>
              <a:t>This will stretch your body along a direction toward the black hole.</a:t>
            </a:r>
          </a:p>
        </p:txBody>
      </p:sp>
      <p:pic>
        <p:nvPicPr>
          <p:cNvPr id="4" name="Content Placeholder 3"/>
          <p:cNvPicPr>
            <a:picLocks noGrp="1" noChangeAspect="1"/>
          </p:cNvPicPr>
          <p:nvPr>
            <p:ph sz="half" idx="2"/>
          </p:nvPr>
        </p:nvPicPr>
        <p:blipFill>
          <a:blip r:embed="rId2"/>
          <a:stretch>
            <a:fillRect/>
          </a:stretch>
        </p:blipFill>
        <p:spPr>
          <a:xfrm>
            <a:off x="5722992" y="1527175"/>
            <a:ext cx="1677879" cy="45720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13</a:t>
            </a:fld>
            <a:endParaRPr lang="en-US"/>
          </a:p>
        </p:txBody>
      </p:sp>
    </p:spTree>
    <p:extLst>
      <p:ext uri="{BB962C8B-B14F-4D97-AF65-F5344CB8AC3E}">
        <p14:creationId xmlns:p14="http://schemas.microsoft.com/office/powerpoint/2010/main" val="2872143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Rip Radius</a:t>
            </a:r>
          </a:p>
        </p:txBody>
      </p:sp>
      <p:sp>
        <p:nvSpPr>
          <p:cNvPr id="2" name="Content Placeholder 1"/>
          <p:cNvSpPr>
            <a:spLocks noGrp="1"/>
          </p:cNvSpPr>
          <p:nvPr>
            <p:ph idx="1"/>
          </p:nvPr>
        </p:nvSpPr>
        <p:spPr>
          <a:xfrm>
            <a:off x="990600" y="1523999"/>
            <a:ext cx="7200900" cy="381001"/>
          </a:xfrm>
        </p:spPr>
        <p:txBody>
          <a:bodyPr>
            <a:noAutofit/>
          </a:bodyPr>
          <a:lstStyle/>
          <a:p>
            <a:r>
              <a:rPr lang="en-US" dirty="0" smtClean="0"/>
              <a:t>We can calculate the point of getting ripped apart through the tidal force equation.</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14</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2717871" y="2224596"/>
                <a:ext cx="3708259"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𝐹</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𝐺𝑀𝑚</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den>
                      </m:f>
                      <m:r>
                        <a:rPr lang="en-US" b="0" i="1" smtClean="0">
                          <a:latin typeface="Cambria Math" panose="02040503050406030204" pitchFamily="18" charset="0"/>
                        </a:rPr>
                        <m:t>𝑙</m:t>
                      </m:r>
                      <m:r>
                        <a:rPr lang="en-US" b="0" i="1" smtClean="0">
                          <a:latin typeface="Cambria Math" panose="02040503050406030204" pitchFamily="18" charset="0"/>
                        </a:rPr>
                        <m:t>, </m:t>
                      </m:r>
                      <m:r>
                        <a:rPr lang="en-US" b="0" i="1" smtClean="0">
                          <a:latin typeface="Cambria Math" panose="02040503050406030204" pitchFamily="18" charset="0"/>
                        </a:rPr>
                        <m:t>𝑤h𝑒𝑟𝑒</m:t>
                      </m:r>
                      <m:r>
                        <a:rPr lang="en-US" b="0" i="1" smtClean="0">
                          <a:latin typeface="Cambria Math" panose="02040503050406030204" pitchFamily="18" charset="0"/>
                        </a:rPr>
                        <m:t> </m:t>
                      </m:r>
                      <m:r>
                        <a:rPr lang="en-US" b="0" i="1" smtClean="0">
                          <a:latin typeface="Cambria Math" panose="02040503050406030204" pitchFamily="18" charset="0"/>
                        </a:rPr>
                        <m:t>𝑙</m:t>
                      </m:r>
                      <m:r>
                        <a:rPr lang="en-US" b="0" i="1" smtClean="0">
                          <a:latin typeface="Cambria Math" panose="02040503050406030204" pitchFamily="18" charset="0"/>
                        </a:rPr>
                        <m:t> </m:t>
                      </m:r>
                      <m:r>
                        <a:rPr lang="en-US" b="0" i="1" smtClean="0">
                          <a:latin typeface="Cambria Math" panose="02040503050406030204" pitchFamily="18" charset="0"/>
                        </a:rPr>
                        <m:t>𝑖𝑠</m:t>
                      </m:r>
                      <m:r>
                        <a:rPr lang="en-US" b="0" i="1" smtClean="0">
                          <a:latin typeface="Cambria Math" panose="02040503050406030204" pitchFamily="18" charset="0"/>
                        </a:rPr>
                        <m:t> </m:t>
                      </m:r>
                      <m:r>
                        <a:rPr lang="en-US" b="0" i="1" smtClean="0">
                          <a:latin typeface="Cambria Math" panose="02040503050406030204" pitchFamily="18" charset="0"/>
                        </a:rPr>
                        <m:t>𝑏𝑜𝑑𝑦</m:t>
                      </m:r>
                      <m:r>
                        <a:rPr lang="en-US" b="0" i="1" smtClean="0">
                          <a:latin typeface="Cambria Math" panose="02040503050406030204" pitchFamily="18" charset="0"/>
                        </a:rPr>
                        <m:t> </m:t>
                      </m:r>
                      <m:r>
                        <a:rPr lang="en-US" b="0" i="1" smtClean="0">
                          <a:latin typeface="Cambria Math" panose="02040503050406030204" pitchFamily="18" charset="0"/>
                        </a:rPr>
                        <m:t>𝑙𝑒𝑛𝑔𝑡h</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717871" y="2224596"/>
                <a:ext cx="3708259" cy="518604"/>
              </a:xfrm>
              <a:prstGeom prst="rect">
                <a:avLst/>
              </a:prstGeom>
              <a:blipFill>
                <a:blip r:embed="rId3"/>
                <a:stretch>
                  <a:fillRect/>
                </a:stretch>
              </a:blipFill>
            </p:spPr>
            <p:txBody>
              <a:bodyPr/>
              <a:lstStyle/>
              <a:p>
                <a:r>
                  <a:rPr lang="en-US">
                    <a:noFill/>
                  </a:rPr>
                  <a:t> </a:t>
                </a:r>
              </a:p>
            </p:txBody>
          </p:sp>
        </mc:Fallback>
      </mc:AlternateContent>
      <p:sp>
        <p:nvSpPr>
          <p:cNvPr id="7" name="Content Placeholder 1"/>
          <p:cNvSpPr txBox="1">
            <a:spLocks/>
          </p:cNvSpPr>
          <p:nvPr/>
        </p:nvSpPr>
        <p:spPr>
          <a:xfrm>
            <a:off x="990600" y="2706568"/>
            <a:ext cx="7200900" cy="960263"/>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Inverting this equation, and guessing at the differential force that will rip your body apart (~10</a:t>
            </a:r>
            <a:r>
              <a:rPr lang="en-US" baseline="30000" dirty="0" smtClean="0"/>
              <a:t>5</a:t>
            </a:r>
            <a:r>
              <a:rPr lang="en-US" dirty="0" smtClean="0"/>
              <a:t> N?), we find equation 18.56:</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2301729" y="3519003"/>
                <a:ext cx="4099071" cy="693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𝑟𝑖𝑝</m:t>
                          </m:r>
                        </m:sub>
                      </m:sSub>
                      <m:r>
                        <a:rPr lang="en-US" i="1" smtClean="0">
                          <a:latin typeface="Cambria Math" panose="02040503050406030204" pitchFamily="18" charset="0"/>
                        </a:rPr>
                        <m:t>=</m:t>
                      </m:r>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𝐺𝑀𝑚𝑙</m:t>
                                  </m:r>
                                </m:num>
                                <m:den>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𝑟𝑖𝑝</m:t>
                                      </m:r>
                                    </m:sub>
                                  </m:sSub>
                                </m:den>
                              </m:f>
                            </m:e>
                          </m:d>
                        </m:e>
                        <m:sup>
                          <m:r>
                            <a:rPr lang="en-US" b="0" i="1" smtClean="0">
                              <a:latin typeface="Cambria Math" panose="02040503050406030204" pitchFamily="18" charset="0"/>
                            </a:rPr>
                            <m:t>1/3</m:t>
                          </m:r>
                        </m:sup>
                      </m:sSup>
                      <m:r>
                        <a:rPr lang="en-US" b="0" i="1" smtClean="0">
                          <a:latin typeface="Cambria Math" panose="02040503050406030204" pitchFamily="18" charset="0"/>
                        </a:rPr>
                        <m:t>=480 </m:t>
                      </m:r>
                      <m:r>
                        <a:rPr lang="en-US" b="0" i="1" smtClean="0">
                          <a:latin typeface="Cambria Math" panose="02040503050406030204" pitchFamily="18" charset="0"/>
                        </a:rPr>
                        <m:t>𝑘𝑚</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𝑀</m:t>
                                  </m:r>
                                </m:num>
                                <m:den>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e>
                        <m:sup>
                          <m:r>
                            <a:rPr lang="en-US" b="0" i="1" smtClean="0">
                              <a:latin typeface="Cambria Math" panose="02040503050406030204" pitchFamily="18" charset="0"/>
                            </a:rPr>
                            <m:t>1/3</m:t>
                          </m:r>
                        </m:sup>
                      </m:sSup>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301729" y="3519003"/>
                <a:ext cx="4099071" cy="69326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1"/>
              <p:cNvSpPr txBox="1">
                <a:spLocks/>
              </p:cNvSpPr>
              <p:nvPr/>
            </p:nvSpPr>
            <p:spPr>
              <a:xfrm>
                <a:off x="990600" y="4353752"/>
                <a:ext cx="7200900" cy="614142"/>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Recalling that </a:t>
                </a:r>
                <a:r>
                  <a:rPr lang="en-US" dirty="0" err="1" smtClean="0"/>
                  <a:t>r</a:t>
                </a:r>
                <a:r>
                  <a:rPr lang="en-US" baseline="-25000" dirty="0" err="1" smtClean="0"/>
                  <a:t>Sch</a:t>
                </a:r>
                <a:r>
                  <a:rPr lang="en-US" dirty="0" smtClean="0"/>
                  <a:t>=</a:t>
                </a:r>
                <a14:m>
                  <m:oMath xmlns:m="http://schemas.openxmlformats.org/officeDocument/2006/math">
                    <m:r>
                      <a:rPr lang="en-US" i="1">
                        <a:latin typeface="Cambria Math" panose="02040503050406030204" pitchFamily="18" charset="0"/>
                      </a:rPr>
                      <m:t>3 </m:t>
                    </m:r>
                    <m:r>
                      <a:rPr lang="en-US" i="1">
                        <a:latin typeface="Cambria Math" panose="02040503050406030204" pitchFamily="18" charset="0"/>
                      </a:rPr>
                      <m:t>𝑘𝑚</m:t>
                    </m:r>
                    <m:r>
                      <a:rPr lang="en-US" i="1">
                        <a:latin typeface="Cambria Math" panose="020405030504060302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𝑀</m:t>
                            </m:r>
                          </m:num>
                          <m:den>
                            <m:sSub>
                              <m:sSubPr>
                                <m:ctrlPr>
                                  <a:rPr lang="en-US" i="1">
                                    <a:latin typeface="Cambria Math" panose="02040503050406030204" pitchFamily="18" charset="0"/>
                                  </a:rPr>
                                </m:ctrlPr>
                              </m:sSubPr>
                              <m:e>
                                <m:r>
                                  <a:rPr lang="en-US" b="0" i="1" smtClean="0">
                                    <a:latin typeface="Cambria Math" panose="02040503050406030204" pitchFamily="18" charset="0"/>
                                  </a:rPr>
                                  <m:t>1 </m:t>
                                </m:r>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oMath>
                </a14:m>
                <a:r>
                  <a:rPr lang="en-US" dirty="0" smtClean="0"/>
                  <a:t>, we find equation 18.58:</a:t>
                </a:r>
                <a:endParaRPr lang="en-US" dirty="0"/>
              </a:p>
            </p:txBody>
          </p:sp>
        </mc:Choice>
        <mc:Fallback xmlns="">
          <p:sp>
            <p:nvSpPr>
              <p:cNvPr id="9" name="Content Placeholder 1"/>
              <p:cNvSpPr txBox="1">
                <a:spLocks noRot="1" noChangeAspect="1" noMove="1" noResize="1" noEditPoints="1" noAdjustHandles="1" noChangeArrowheads="1" noChangeShapeType="1" noTextEdit="1"/>
              </p:cNvSpPr>
              <p:nvPr/>
            </p:nvSpPr>
            <p:spPr>
              <a:xfrm>
                <a:off x="990600" y="4353752"/>
                <a:ext cx="7200900" cy="614142"/>
              </a:xfrm>
              <a:prstGeom prst="rect">
                <a:avLst/>
              </a:prstGeom>
              <a:blipFill>
                <a:blip r:embed="rId5"/>
                <a:stretch>
                  <a:fillRect l="-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174342" y="5109376"/>
                <a:ext cx="2795316"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𝑟𝑖𝑝</m:t>
                          </m:r>
                        </m:sub>
                      </m:sSub>
                      <m:r>
                        <a:rPr lang="en-US" b="0" i="1" smtClean="0">
                          <a:latin typeface="Cambria Math" panose="02040503050406030204" pitchFamily="18" charset="0"/>
                        </a:rPr>
                        <m:t>=160 </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𝑀</m:t>
                                  </m:r>
                                </m:num>
                                <m:den>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e>
                        <m:sup>
                          <m:r>
                            <a:rPr lang="en-US" b="0" i="1" smtClean="0">
                              <a:latin typeface="Cambria Math" panose="02040503050406030204" pitchFamily="18" charset="0"/>
                            </a:rPr>
                            <m:t>−2/3</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𝑆𝑐h</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174342" y="5109376"/>
                <a:ext cx="2795316" cy="688202"/>
              </a:xfrm>
              <a:prstGeom prst="rect">
                <a:avLst/>
              </a:prstGeom>
              <a:blipFill rotWithShape="0">
                <a:blip r:embed="rId6"/>
                <a:stretch>
                  <a:fillRect/>
                </a:stretch>
              </a:blipFill>
            </p:spPr>
            <p:txBody>
              <a:bodyPr/>
              <a:lstStyle/>
              <a:p>
                <a:r>
                  <a:rPr lang="en-US">
                    <a:noFill/>
                  </a:rPr>
                  <a:t> </a:t>
                </a:r>
              </a:p>
            </p:txBody>
          </p:sp>
        </mc:Fallback>
      </mc:AlternateContent>
      <p:sp>
        <p:nvSpPr>
          <p:cNvPr id="11" name="Content Placeholder 1"/>
          <p:cNvSpPr txBox="1">
            <a:spLocks/>
          </p:cNvSpPr>
          <p:nvPr/>
        </p:nvSpPr>
        <p:spPr>
          <a:xfrm>
            <a:off x="990600" y="5939058"/>
            <a:ext cx="7200900" cy="381643"/>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So, </a:t>
            </a:r>
            <a:r>
              <a:rPr lang="en-US" dirty="0" err="1" smtClean="0"/>
              <a:t>r</a:t>
            </a:r>
            <a:r>
              <a:rPr lang="en-US" baseline="-25000" dirty="0" err="1" smtClean="0"/>
              <a:t>rip</a:t>
            </a:r>
            <a:r>
              <a:rPr lang="en-US" dirty="0" smtClean="0"/>
              <a:t> is outside event horizon for M&lt;2,000 </a:t>
            </a:r>
            <a:r>
              <a:rPr lang="en-US" dirty="0" err="1" smtClean="0"/>
              <a:t>M</a:t>
            </a:r>
            <a:r>
              <a:rPr lang="en-US" baseline="-25000" dirty="0" err="1" smtClean="0"/>
              <a:t>Sun</a:t>
            </a:r>
            <a:r>
              <a:rPr lang="en-US" dirty="0" smtClean="0"/>
              <a:t>.</a:t>
            </a:r>
            <a:endParaRPr lang="en-US" dirty="0"/>
          </a:p>
        </p:txBody>
      </p:sp>
    </p:spTree>
    <p:extLst>
      <p:ext uri="{BB962C8B-B14F-4D97-AF65-F5344CB8AC3E}">
        <p14:creationId xmlns:p14="http://schemas.microsoft.com/office/powerpoint/2010/main" val="215201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Combined Effects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sp>
        <p:nvSpPr>
          <p:cNvPr id="2" name="Content Placeholder 1"/>
          <p:cNvSpPr>
            <a:spLocks noGrp="1"/>
          </p:cNvSpPr>
          <p:nvPr>
            <p:ph idx="1"/>
          </p:nvPr>
        </p:nvSpPr>
        <p:spPr/>
        <p:txBody>
          <a:bodyPr/>
          <a:lstStyle/>
          <a:p>
            <a:r>
              <a:rPr lang="en-US" dirty="0"/>
              <a:t>As </a:t>
            </a:r>
            <a:r>
              <a:rPr lang="en-US" dirty="0" smtClean="0"/>
              <a:t>an object approaches </a:t>
            </a:r>
            <a:r>
              <a:rPr lang="en-US" dirty="0"/>
              <a:t>the event </a:t>
            </a:r>
            <a:r>
              <a:rPr lang="en-US" dirty="0" smtClean="0"/>
              <a:t>horizon,</a:t>
            </a:r>
            <a:endParaRPr lang="en-US" dirty="0"/>
          </a:p>
          <a:p>
            <a:pPr lvl="1"/>
            <a:r>
              <a:rPr lang="en-US" dirty="0"/>
              <a:t>Light would get redshifted to larger and larger </a:t>
            </a:r>
            <a:r>
              <a:rPr lang="en-US" dirty="0" smtClean="0"/>
              <a:t>wavelengths.</a:t>
            </a:r>
            <a:endParaRPr lang="en-US" dirty="0"/>
          </a:p>
          <a:p>
            <a:pPr lvl="1"/>
            <a:r>
              <a:rPr lang="en-US" dirty="0"/>
              <a:t>Redder and redder </a:t>
            </a:r>
            <a:r>
              <a:rPr lang="en-US" dirty="0" smtClean="0"/>
              <a:t>IR, to radio, to undetectable.</a:t>
            </a:r>
            <a:endParaRPr lang="en-US" dirty="0"/>
          </a:p>
          <a:p>
            <a:pPr lvl="1"/>
            <a:r>
              <a:rPr lang="en-US" dirty="0"/>
              <a:t>Time would appear to slow </a:t>
            </a:r>
            <a:r>
              <a:rPr lang="en-US" dirty="0" smtClean="0"/>
              <a:t>down.</a:t>
            </a:r>
            <a:endParaRPr lang="en-US" dirty="0"/>
          </a:p>
          <a:p>
            <a:pPr lvl="1"/>
            <a:r>
              <a:rPr lang="en-US" dirty="0"/>
              <a:t>Would freeze at the event </a:t>
            </a:r>
            <a:r>
              <a:rPr lang="en-US" dirty="0" smtClean="0"/>
              <a:t>horizon.</a:t>
            </a:r>
            <a:endParaRPr lang="en-US" dirty="0"/>
          </a:p>
          <a:p>
            <a:r>
              <a:rPr lang="en-US" dirty="0" smtClean="0"/>
              <a:t>What </a:t>
            </a:r>
            <a:r>
              <a:rPr lang="en-US" dirty="0"/>
              <a:t>would the astronaut see looking back at us?</a:t>
            </a:r>
          </a:p>
          <a:p>
            <a:pPr lvl="1"/>
            <a:r>
              <a:rPr lang="en-US" dirty="0"/>
              <a:t>For them, time proceeds </a:t>
            </a:r>
            <a:r>
              <a:rPr lang="en-US" dirty="0" smtClean="0"/>
              <a:t>normally.</a:t>
            </a:r>
            <a:endParaRPr lang="en-US" dirty="0"/>
          </a:p>
          <a:p>
            <a:pPr lvl="1"/>
            <a:r>
              <a:rPr lang="en-US" dirty="0"/>
              <a:t>Would see time running fast for </a:t>
            </a:r>
            <a:r>
              <a:rPr lang="en-US" dirty="0" smtClean="0"/>
              <a:t>us.</a:t>
            </a:r>
            <a:endParaRPr lang="en-US" dirty="0"/>
          </a:p>
          <a:p>
            <a:pPr lvl="1"/>
            <a:r>
              <a:rPr lang="en-US" dirty="0"/>
              <a:t>Light from us would be </a:t>
            </a:r>
            <a:r>
              <a:rPr lang="en-US" dirty="0" err="1" smtClean="0"/>
              <a:t>blueshifted</a:t>
            </a:r>
            <a:r>
              <a:rPr lang="en-US" dirty="0" smtClean="0"/>
              <a:t>.</a:t>
            </a:r>
            <a:endParaRPr lang="en-US" dirty="0"/>
          </a:p>
          <a:p>
            <a:pPr lvl="1"/>
            <a:endParaRPr lang="en-US" dirty="0"/>
          </a:p>
        </p:txBody>
      </p:sp>
    </p:spTree>
    <p:extLst>
      <p:ext uri="{BB962C8B-B14F-4D97-AF65-F5344CB8AC3E}">
        <p14:creationId xmlns:p14="http://schemas.microsoft.com/office/powerpoint/2010/main" val="755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Hawking Radiation</a:t>
            </a:r>
          </a:p>
        </p:txBody>
      </p:sp>
      <p:sp>
        <p:nvSpPr>
          <p:cNvPr id="2" name="Content Placeholder 1"/>
          <p:cNvSpPr>
            <a:spLocks noGrp="1"/>
          </p:cNvSpPr>
          <p:nvPr>
            <p:ph sz="half" idx="1"/>
          </p:nvPr>
        </p:nvSpPr>
        <p:spPr/>
        <p:txBody>
          <a:bodyPr>
            <a:normAutofit fontScale="85000" lnSpcReduction="20000"/>
          </a:bodyPr>
          <a:lstStyle/>
          <a:p>
            <a:r>
              <a:rPr lang="en-US" dirty="0" smtClean="0"/>
              <a:t>Hawking radiation is the radiation that the region around a black hole emits due to particle-antiparticle creation.</a:t>
            </a:r>
          </a:p>
          <a:p>
            <a:r>
              <a:rPr lang="en-US" dirty="0" smtClean="0"/>
              <a:t>It is generated just outside the event horizon.</a:t>
            </a:r>
          </a:p>
          <a:p>
            <a:r>
              <a:rPr lang="en-US" dirty="0" smtClean="0"/>
              <a:t>The antiparticle falls into the black hole, whereas the particle is emitted.</a:t>
            </a:r>
          </a:p>
          <a:p>
            <a:r>
              <a:rPr lang="en-US" dirty="0" smtClean="0"/>
              <a:t>The particle has positive energy, so the antiparticle has negative energy.</a:t>
            </a:r>
          </a:p>
          <a:p>
            <a:r>
              <a:rPr lang="en-US" dirty="0" smtClean="0"/>
              <a:t>The antiparticle reduces the energy of the black hole.</a:t>
            </a:r>
          </a:p>
          <a:p>
            <a:r>
              <a:rPr lang="en-US" dirty="0" smtClean="0"/>
              <a:t>Ultimately, the black hole will end up with no energy. That is, it will “evaporate.” This takes a long time, ~10</a:t>
            </a:r>
            <a:r>
              <a:rPr lang="en-US" baseline="30000" dirty="0" smtClean="0"/>
              <a:t>100</a:t>
            </a:r>
            <a:r>
              <a:rPr lang="en-US" dirty="0" smtClean="0"/>
              <a:t> yr.</a:t>
            </a:r>
            <a:endParaRPr lang="en-US" dirty="0"/>
          </a:p>
        </p:txBody>
      </p:sp>
      <p:pic>
        <p:nvPicPr>
          <p:cNvPr id="5" name="Content Placeholder 4"/>
          <p:cNvPicPr>
            <a:picLocks noGrp="1" noChangeAspect="1"/>
          </p:cNvPicPr>
          <p:nvPr>
            <p:ph sz="half" idx="2"/>
          </p:nvPr>
        </p:nvPicPr>
        <p:blipFill>
          <a:blip r:embed="rId3"/>
          <a:stretch>
            <a:fillRect/>
          </a:stretch>
        </p:blipFill>
        <p:spPr>
          <a:xfrm>
            <a:off x="4894263" y="2057218"/>
            <a:ext cx="3335337" cy="3511913"/>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16</a:t>
            </a:fld>
            <a:endParaRPr lang="en-US"/>
          </a:p>
        </p:txBody>
      </p:sp>
    </p:spTree>
    <p:extLst>
      <p:ext uri="{BB962C8B-B14F-4D97-AF65-F5344CB8AC3E}">
        <p14:creationId xmlns:p14="http://schemas.microsoft.com/office/powerpoint/2010/main" val="3559715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Supermassive Black Holes</a:t>
            </a:r>
          </a:p>
        </p:txBody>
      </p:sp>
      <p:sp>
        <p:nvSpPr>
          <p:cNvPr id="2" name="Content Placeholder 1"/>
          <p:cNvSpPr>
            <a:spLocks noGrp="1"/>
          </p:cNvSpPr>
          <p:nvPr>
            <p:ph idx="1"/>
          </p:nvPr>
        </p:nvSpPr>
        <p:spPr/>
        <p:txBody>
          <a:bodyPr/>
          <a:lstStyle/>
          <a:p>
            <a:r>
              <a:rPr lang="en-US" dirty="0" smtClean="0"/>
              <a:t>There is evidence for black holes that have masses that far exceed what would be expected if they formed from a single star.</a:t>
            </a:r>
          </a:p>
          <a:p>
            <a:r>
              <a:rPr lang="en-US" dirty="0" smtClean="0"/>
              <a:t>These are called supermassive black holes.</a:t>
            </a:r>
          </a:p>
          <a:p>
            <a:r>
              <a:rPr lang="en-US" dirty="0" smtClean="0"/>
              <a:t>They have been found in the centers of many galaxies.</a:t>
            </a:r>
          </a:p>
          <a:p>
            <a:r>
              <a:rPr lang="en-US" dirty="0" smtClean="0"/>
              <a:t>They have masses of ~10</a:t>
            </a:r>
            <a:r>
              <a:rPr lang="en-US" baseline="30000" dirty="0" smtClean="0"/>
              <a:t>6</a:t>
            </a:r>
            <a:r>
              <a:rPr lang="en-US" dirty="0" smtClean="0"/>
              <a:t> to 10</a:t>
            </a:r>
            <a:r>
              <a:rPr lang="en-US" baseline="30000" dirty="0" smtClean="0"/>
              <a:t>10</a:t>
            </a:r>
            <a:r>
              <a:rPr lang="en-US" dirty="0" smtClean="0"/>
              <a:t> </a:t>
            </a:r>
            <a:r>
              <a:rPr lang="en-US" dirty="0" err="1" smtClean="0"/>
              <a:t>M</a:t>
            </a:r>
            <a:r>
              <a:rPr lang="en-US" baseline="-25000" dirty="0" err="1" smtClean="0"/>
              <a:t>Sun</a:t>
            </a:r>
            <a:r>
              <a:rPr lang="en-US" dirty="0" smtClean="0"/>
              <a:t>.</a:t>
            </a:r>
          </a:p>
          <a:p>
            <a:r>
              <a:rPr lang="en-US" dirty="0" smtClean="0"/>
              <a:t>The Galaxy has a supermassive black hole with M=4(10</a:t>
            </a:r>
            <a:r>
              <a:rPr lang="en-US" baseline="30000" dirty="0" smtClean="0"/>
              <a:t>6</a:t>
            </a:r>
            <a:r>
              <a:rPr lang="en-US" dirty="0" smtClean="0"/>
              <a:t>) </a:t>
            </a:r>
            <a:r>
              <a:rPr lang="en-US" dirty="0" err="1" smtClean="0"/>
              <a:t>M</a:t>
            </a:r>
            <a:r>
              <a:rPr lang="en-US" baseline="-25000" dirty="0" err="1" smtClean="0"/>
              <a:t>Sun</a:t>
            </a:r>
            <a:r>
              <a:rPr lang="en-US" dirty="0" smtClean="0"/>
              <a:t>. </a:t>
            </a:r>
          </a:p>
          <a:p>
            <a:r>
              <a:rPr lang="en-US" dirty="0" smtClean="0"/>
              <a:t>There is a controversy as to whether these objects accrete their mass steadily over long time-scales or if they were created with such large masses during the time of galaxy formation.</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17</a:t>
            </a:fld>
            <a:endParaRPr lang="en-US"/>
          </a:p>
        </p:txBody>
      </p:sp>
    </p:spTree>
    <p:extLst>
      <p:ext uri="{BB962C8B-B14F-4D97-AF65-F5344CB8AC3E}">
        <p14:creationId xmlns:p14="http://schemas.microsoft.com/office/powerpoint/2010/main" val="53627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Question</a:t>
            </a:r>
          </a:p>
        </p:txBody>
      </p:sp>
      <p:sp>
        <p:nvSpPr>
          <p:cNvPr id="2" name="Content Placeholder 1"/>
          <p:cNvSpPr>
            <a:spLocks noGrp="1"/>
          </p:cNvSpPr>
          <p:nvPr>
            <p:ph idx="1"/>
          </p:nvPr>
        </p:nvSpPr>
        <p:spPr/>
        <p:txBody>
          <a:bodyPr/>
          <a:lstStyle/>
          <a:p>
            <a:r>
              <a:rPr lang="en-US" dirty="0" smtClean="0"/>
              <a:t>If </a:t>
            </a:r>
            <a:r>
              <a:rPr lang="en-US" dirty="0"/>
              <a:t>black holes are black, how can we hope to see </a:t>
            </a:r>
            <a:r>
              <a:rPr lang="en-US" dirty="0" smtClean="0"/>
              <a:t>evidence of their existence?</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spTree>
    <p:extLst>
      <p:ext uri="{BB962C8B-B14F-4D97-AF65-F5344CB8AC3E}">
        <p14:creationId xmlns:p14="http://schemas.microsoft.com/office/powerpoint/2010/main" val="3149061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Answer</a:t>
            </a:r>
          </a:p>
        </p:txBody>
      </p:sp>
      <p:sp>
        <p:nvSpPr>
          <p:cNvPr id="2" name="Content Placeholder 1"/>
          <p:cNvSpPr>
            <a:spLocks noGrp="1"/>
          </p:cNvSpPr>
          <p:nvPr>
            <p:ph idx="1"/>
          </p:nvPr>
        </p:nvSpPr>
        <p:spPr/>
        <p:txBody>
          <a:bodyPr/>
          <a:lstStyle/>
          <a:p>
            <a:r>
              <a:rPr lang="en-US" dirty="0" smtClean="0"/>
              <a:t>Look </a:t>
            </a:r>
            <a:r>
              <a:rPr lang="en-US" dirty="0"/>
              <a:t>for stars orbiting around an unseen massive object</a:t>
            </a:r>
          </a:p>
          <a:p>
            <a:r>
              <a:rPr lang="en-US" dirty="0"/>
              <a:t>Look for X-rays emitted by gas that is superheated as it falls into a black hole.</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spTree>
    <p:extLst>
      <p:ext uri="{BB962C8B-B14F-4D97-AF65-F5344CB8AC3E}">
        <p14:creationId xmlns:p14="http://schemas.microsoft.com/office/powerpoint/2010/main" val="209189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describe properties of black holes (18.3)</a:t>
            </a:r>
          </a:p>
          <a:p>
            <a:r>
              <a:rPr lang="en-US" altLang="en-US" dirty="0" smtClean="0"/>
              <a:t>review variable stars (17.3)</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Black Hole Candidates</a:t>
            </a:r>
          </a:p>
        </p:txBody>
      </p:sp>
      <p:sp>
        <p:nvSpPr>
          <p:cNvPr id="2" name="Content Placeholder 1"/>
          <p:cNvSpPr>
            <a:spLocks noGrp="1"/>
          </p:cNvSpPr>
          <p:nvPr>
            <p:ph idx="1"/>
          </p:nvPr>
        </p:nvSpPr>
        <p:spPr/>
        <p:txBody>
          <a:bodyPr/>
          <a:lstStyle/>
          <a:p>
            <a:r>
              <a:rPr lang="en-US" dirty="0"/>
              <a:t>Currently 20 confirmed black hole candidates in our Galaxy:</a:t>
            </a:r>
          </a:p>
          <a:p>
            <a:pPr lvl="1"/>
            <a:r>
              <a:rPr lang="en-US" dirty="0" smtClean="0"/>
              <a:t>First </a:t>
            </a:r>
            <a:r>
              <a:rPr lang="en-US" dirty="0"/>
              <a:t>was Cygnus X-1: M = 7-13 </a:t>
            </a:r>
            <a:r>
              <a:rPr lang="en-US" dirty="0" err="1" smtClean="0"/>
              <a:t>M</a:t>
            </a:r>
            <a:r>
              <a:rPr lang="en-US" baseline="-25000" dirty="0" err="1" smtClean="0"/>
              <a:t>Sun</a:t>
            </a:r>
            <a:endParaRPr lang="en-US" baseline="-25000" dirty="0"/>
          </a:p>
          <a:p>
            <a:pPr lvl="1"/>
            <a:r>
              <a:rPr lang="en-US" dirty="0"/>
              <a:t>Largest is GRS1915+105: M = 10-18 </a:t>
            </a:r>
            <a:r>
              <a:rPr lang="en-US" dirty="0" err="1" smtClean="0"/>
              <a:t>M</a:t>
            </a:r>
            <a:r>
              <a:rPr lang="en-US" baseline="-25000" dirty="0" err="1"/>
              <a:t>Sun</a:t>
            </a:r>
            <a:endParaRPr lang="en-US" dirty="0"/>
          </a:p>
          <a:p>
            <a:pPr lvl="1"/>
            <a:r>
              <a:rPr lang="en-US" dirty="0"/>
              <a:t>Most are in the range 4-10 </a:t>
            </a:r>
            <a:r>
              <a:rPr lang="en-US" dirty="0" err="1" smtClean="0"/>
              <a:t>M</a:t>
            </a:r>
            <a:r>
              <a:rPr lang="en-US" baseline="-25000" dirty="0" err="1"/>
              <a:t>Sun</a:t>
            </a:r>
            <a:endParaRPr lang="en-US" dirty="0"/>
          </a:p>
          <a:p>
            <a:r>
              <a:rPr lang="en-US" dirty="0" smtClean="0"/>
              <a:t>It is estimated </a:t>
            </a:r>
            <a:r>
              <a:rPr lang="en-US" dirty="0"/>
              <a:t>to be as many as 1 </a:t>
            </a:r>
            <a:r>
              <a:rPr lang="en-US" dirty="0" smtClean="0"/>
              <a:t>billion </a:t>
            </a:r>
            <a:r>
              <a:rPr lang="en-US" dirty="0"/>
              <a:t>stellar-mass black holes in our Galaxy, which points out how very hard it is to find something that does not emit any radiation of its own.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p:spTree>
    <p:extLst>
      <p:ext uri="{BB962C8B-B14F-4D97-AF65-F5344CB8AC3E}">
        <p14:creationId xmlns:p14="http://schemas.microsoft.com/office/powerpoint/2010/main" val="1790913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X-Ray Binaries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pic>
        <p:nvPicPr>
          <p:cNvPr id="25" name="Picture 18" descr="j165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7310" y="1524000"/>
            <a:ext cx="6583680" cy="4876800"/>
          </a:xfrm>
          <a:prstGeom prst="rect">
            <a:avLst/>
          </a:prstGeom>
        </p:spPr>
      </p:pic>
      <p:sp>
        <p:nvSpPr>
          <p:cNvPr id="28" name="Text Box 10"/>
          <p:cNvSpPr txBox="1">
            <a:spLocks noChangeArrowheads="1"/>
          </p:cNvSpPr>
          <p:nvPr/>
        </p:nvSpPr>
        <p:spPr bwMode="auto">
          <a:xfrm>
            <a:off x="1447800" y="1600200"/>
            <a:ext cx="4495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600" dirty="0">
                <a:solidFill>
                  <a:schemeClr val="bg1"/>
                </a:solidFill>
              </a:rPr>
              <a:t>Binary systems containing a normal star and a compact object – neutron star or black hole</a:t>
            </a:r>
          </a:p>
        </p:txBody>
      </p:sp>
      <p:sp>
        <p:nvSpPr>
          <p:cNvPr id="29" name="Text Box 11"/>
          <p:cNvSpPr txBox="1">
            <a:spLocks noChangeArrowheads="1"/>
          </p:cNvSpPr>
          <p:nvPr/>
        </p:nvSpPr>
        <p:spPr bwMode="auto">
          <a:xfrm>
            <a:off x="1447800" y="2608371"/>
            <a:ext cx="401594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400" dirty="0">
                <a:solidFill>
                  <a:schemeClr val="bg1"/>
                </a:solidFill>
              </a:rPr>
              <a:t>Hot accretion disks form around around the compact object – these are strong and variable X-ray sources</a:t>
            </a:r>
          </a:p>
          <a:p>
            <a:pPr eaLnBrk="1" hangingPunct="1"/>
            <a:endParaRPr lang="en-US" sz="1400" dirty="0"/>
          </a:p>
        </p:txBody>
      </p:sp>
      <p:sp>
        <p:nvSpPr>
          <p:cNvPr id="30" name="Text Box 12"/>
          <p:cNvSpPr txBox="1">
            <a:spLocks noChangeArrowheads="1"/>
          </p:cNvSpPr>
          <p:nvPr/>
        </p:nvSpPr>
        <p:spPr bwMode="auto">
          <a:xfrm>
            <a:off x="6517014" y="2495463"/>
            <a:ext cx="15601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solidFill>
                  <a:schemeClr val="bg1"/>
                </a:solidFill>
                <a:latin typeface="Chalkboard" charset="0"/>
              </a:rPr>
              <a:t>Companion star</a:t>
            </a:r>
            <a:endParaRPr lang="en-US" sz="1600">
              <a:latin typeface="Chalkboard" charset="0"/>
            </a:endParaRPr>
          </a:p>
        </p:txBody>
      </p:sp>
      <p:sp>
        <p:nvSpPr>
          <p:cNvPr id="31" name="Text Box 13"/>
          <p:cNvSpPr txBox="1">
            <a:spLocks noChangeArrowheads="1"/>
          </p:cNvSpPr>
          <p:nvPr/>
        </p:nvSpPr>
        <p:spPr bwMode="auto">
          <a:xfrm>
            <a:off x="1312580" y="4400463"/>
            <a:ext cx="14639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solidFill>
                  <a:schemeClr val="bg1"/>
                </a:solidFill>
                <a:latin typeface="Chalkboard" charset="0"/>
              </a:rPr>
              <a:t>Accretion disk</a:t>
            </a:r>
            <a:endParaRPr lang="en-US" sz="1600">
              <a:latin typeface="Chalkboard" charset="0"/>
            </a:endParaRPr>
          </a:p>
        </p:txBody>
      </p:sp>
      <p:sp>
        <p:nvSpPr>
          <p:cNvPr id="32" name="Text Box 20"/>
          <p:cNvSpPr txBox="1">
            <a:spLocks noChangeArrowheads="1"/>
          </p:cNvSpPr>
          <p:nvPr/>
        </p:nvSpPr>
        <p:spPr bwMode="auto">
          <a:xfrm>
            <a:off x="4834698" y="5490618"/>
            <a:ext cx="314090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400">
                <a:solidFill>
                  <a:schemeClr val="bg1"/>
                </a:solidFill>
              </a:rPr>
              <a:t>X-ray spectrum showing absorption lines from a highly ionized </a:t>
            </a:r>
            <a:r>
              <a:rPr lang="ja-JP" altLang="en-US" sz="1400">
                <a:solidFill>
                  <a:schemeClr val="bg1"/>
                </a:solidFill>
              </a:rPr>
              <a:t>“</a:t>
            </a:r>
            <a:r>
              <a:rPr lang="en-US" sz="1400">
                <a:solidFill>
                  <a:schemeClr val="bg1"/>
                </a:solidFill>
              </a:rPr>
              <a:t>disk wind</a:t>
            </a:r>
            <a:r>
              <a:rPr lang="ja-JP" altLang="en-US" sz="1400">
                <a:solidFill>
                  <a:schemeClr val="bg1"/>
                </a:solidFill>
              </a:rPr>
              <a:t>”</a:t>
            </a:r>
            <a:endParaRPr lang="en-US" sz="1400"/>
          </a:p>
        </p:txBody>
      </p:sp>
    </p:spTree>
    <p:extLst>
      <p:ext uri="{BB962C8B-B14F-4D97-AF65-F5344CB8AC3E}">
        <p14:creationId xmlns:p14="http://schemas.microsoft.com/office/powerpoint/2010/main" val="2540703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Supermassive Black Hole in GC</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pic>
        <p:nvPicPr>
          <p:cNvPr id="4"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Tree>
    <p:extLst>
      <p:ext uri="{BB962C8B-B14F-4D97-AF65-F5344CB8AC3E}">
        <p14:creationId xmlns:p14="http://schemas.microsoft.com/office/powerpoint/2010/main" val="279917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dirty="0" smtClean="0"/>
              <a:t>Wormholes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sp>
        <p:nvSpPr>
          <p:cNvPr id="2" name="Content Placeholder 1"/>
          <p:cNvSpPr>
            <a:spLocks noGrp="1"/>
          </p:cNvSpPr>
          <p:nvPr>
            <p:ph idx="1"/>
          </p:nvPr>
        </p:nvSpPr>
        <p:spPr/>
        <p:txBody>
          <a:bodyPr/>
          <a:lstStyle/>
          <a:p>
            <a:r>
              <a:rPr lang="en-US" dirty="0" smtClean="0"/>
              <a:t>“Wormholes” refer to a </a:t>
            </a:r>
            <a:r>
              <a:rPr lang="en-US" dirty="0" err="1" smtClean="0"/>
              <a:t>mathetimatical</a:t>
            </a:r>
            <a:r>
              <a:rPr lang="en-US" dirty="0" smtClean="0"/>
              <a:t> possibility in Einstein’s General Theory of Relativity in which two points in space time can be connected.</a:t>
            </a:r>
          </a:p>
          <a:p>
            <a:r>
              <a:rPr lang="en-US" dirty="0" smtClean="0"/>
              <a:t>It is not clear that they exist in nature.</a:t>
            </a:r>
          </a:p>
          <a:p>
            <a:r>
              <a:rPr lang="en-US" dirty="0" smtClean="0"/>
              <a:t>If they do exist, then it could be possible to travel from one side of the point to the other side, thus traversing possibly large distances.</a:t>
            </a:r>
            <a:endParaRPr lang="en-US" dirty="0"/>
          </a:p>
        </p:txBody>
      </p:sp>
    </p:spTree>
    <p:extLst>
      <p:ext uri="{BB962C8B-B14F-4D97-AF65-F5344CB8AC3E}">
        <p14:creationId xmlns:p14="http://schemas.microsoft.com/office/powerpoint/2010/main" val="3769880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event horizon telescope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01968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Event Horizon Telescope</a:t>
            </a:r>
          </a:p>
        </p:txBody>
      </p:sp>
      <p:sp>
        <p:nvSpPr>
          <p:cNvPr id="2" name="Content Placeholder 1"/>
          <p:cNvSpPr>
            <a:spLocks noGrp="1"/>
          </p:cNvSpPr>
          <p:nvPr>
            <p:ph idx="1"/>
          </p:nvPr>
        </p:nvSpPr>
        <p:spPr/>
        <p:txBody>
          <a:bodyPr>
            <a:normAutofit/>
          </a:bodyPr>
          <a:lstStyle/>
          <a:p>
            <a:r>
              <a:rPr lang="en-US" dirty="0" smtClean="0"/>
              <a:t>The Event Horizon Telescope (EHT) is a project to create a large telescope array consisting of a global network of radio telescopes and combine data </a:t>
            </a:r>
            <a:r>
              <a:rPr lang="en-US" dirty="0"/>
              <a:t>from several very-long-baseline interferometry (VLBI) stations around the Earth. </a:t>
            </a:r>
            <a:endParaRPr lang="en-US" dirty="0" smtClean="0"/>
          </a:p>
          <a:p>
            <a:r>
              <a:rPr lang="en-US" dirty="0" smtClean="0"/>
              <a:t>The </a:t>
            </a:r>
            <a:r>
              <a:rPr lang="en-US" dirty="0"/>
              <a:t>aim is to observe the immediate environment of the supermassive black hole Sagittarius A* at the center of the Milky </a:t>
            </a:r>
            <a:r>
              <a:rPr lang="en-US" dirty="0" smtClean="0"/>
              <a:t>Way. </a:t>
            </a:r>
          </a:p>
          <a:p>
            <a:r>
              <a:rPr lang="en-US" dirty="0" smtClean="0"/>
              <a:t>It also seeks to observe an even </a:t>
            </a:r>
            <a:r>
              <a:rPr lang="en-US" dirty="0"/>
              <a:t>larger black hole in the supergiant elliptical galaxy Messier 87, with angular resolution comparable to the black hole's event horizon</a:t>
            </a:r>
            <a:r>
              <a:rPr lang="en-US" dirty="0" smtClean="0"/>
              <a:t>.</a:t>
            </a:r>
          </a:p>
          <a:p>
            <a:r>
              <a:rPr lang="en-US" dirty="0"/>
              <a:t>The telescopes contributing to </a:t>
            </a:r>
            <a:r>
              <a:rPr lang="en-US" dirty="0" smtClean="0"/>
              <a:t>the first result </a:t>
            </a:r>
            <a:r>
              <a:rPr lang="en-US" dirty="0"/>
              <a:t>were ALMA, APEX, the IRAM 30-meter telescope, the James Clerk Maxwell Telescope, the Large Millimeter Telescope Alfonso Serrano, the Submillimeter Array, the Submillimeter Telescope, and the South Pole </a:t>
            </a:r>
            <a:r>
              <a:rPr lang="en-US" dirty="0" smtClean="0"/>
              <a:t>Telescope. </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spTree>
    <p:extLst>
      <p:ext uri="{BB962C8B-B14F-4D97-AF65-F5344CB8AC3E}">
        <p14:creationId xmlns:p14="http://schemas.microsoft.com/office/powerpoint/2010/main" val="391137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EHT Resolution</a:t>
            </a:r>
            <a:endParaRPr lang="en-US" altLang="en-US" dirty="0" smtClean="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a:t>The observing wavelength is 1.3 mm, so 1.22 </a:t>
                </a:r>
                <a:r>
                  <a:rPr lang="en-US" dirty="0" smtClean="0">
                    <a:latin typeface="Symbol" panose="05050102010706020507" pitchFamily="18" charset="2"/>
                  </a:rPr>
                  <a:t>l</a:t>
                </a:r>
                <a:r>
                  <a:rPr lang="en-US" dirty="0" smtClean="0"/>
                  <a:t>/D~25 </a:t>
                </a:r>
                <a:r>
                  <a:rPr lang="en-US" dirty="0" smtClean="0">
                    <a:latin typeface="Symbol" panose="05050102010706020507" pitchFamily="18" charset="2"/>
                  </a:rPr>
                  <a:t>m</a:t>
                </a:r>
                <a:r>
                  <a:rPr lang="en-US" dirty="0" smtClean="0"/>
                  <a:t>as.</a:t>
                </a:r>
              </a:p>
              <a:p>
                <a:r>
                  <a:rPr lang="en-US" dirty="0" smtClean="0"/>
                  <a:t>D</a:t>
                </a:r>
                <a:r>
                  <a:rPr lang="en-US" baseline="-25000" dirty="0" smtClean="0"/>
                  <a:t>GC</a:t>
                </a:r>
                <a:r>
                  <a:rPr lang="en-US" dirty="0" smtClean="0"/>
                  <a:t>=8000 pc, so </a:t>
                </a:r>
                <a:r>
                  <a:rPr lang="en-US" dirty="0" smtClean="0">
                    <a:latin typeface="Symbol" panose="05050102010706020507" pitchFamily="18" charset="2"/>
                  </a:rPr>
                  <a:t>q</a:t>
                </a:r>
                <a:r>
                  <a:rPr lang="en-US" dirty="0" smtClean="0"/>
                  <a:t>~0.21 </a:t>
                </a:r>
                <a:r>
                  <a:rPr lang="en-US" dirty="0"/>
                  <a:t>AU at the Galactic </a:t>
                </a:r>
                <a:r>
                  <a:rPr lang="en-US" dirty="0" smtClean="0"/>
                  <a:t>Center.</a:t>
                </a:r>
              </a:p>
              <a:p>
                <a:r>
                  <a:rPr lang="en-US" dirty="0" smtClean="0"/>
                  <a:t>D</a:t>
                </a:r>
                <a:r>
                  <a:rPr lang="en-US" baseline="-25000" dirty="0" smtClean="0"/>
                  <a:t>M87</a:t>
                </a:r>
                <a:r>
                  <a:rPr lang="en-US" dirty="0" smtClean="0"/>
                  <a:t>=17 </a:t>
                </a:r>
                <a:r>
                  <a:rPr lang="en-US" dirty="0" err="1" smtClean="0"/>
                  <a:t>Mpc</a:t>
                </a:r>
                <a:r>
                  <a:rPr lang="en-US" dirty="0" smtClean="0"/>
                  <a:t>, so </a:t>
                </a:r>
                <a:r>
                  <a:rPr lang="en-US" dirty="0" smtClean="0">
                    <a:latin typeface="Symbol" panose="05050102010706020507" pitchFamily="18" charset="2"/>
                  </a:rPr>
                  <a:t>q</a:t>
                </a:r>
                <a:r>
                  <a:rPr lang="en-US" dirty="0" smtClean="0"/>
                  <a:t>~425 </a:t>
                </a:r>
                <a:r>
                  <a:rPr lang="en-US" dirty="0"/>
                  <a:t>AU at </a:t>
                </a:r>
                <a:r>
                  <a:rPr lang="en-US" dirty="0" smtClean="0"/>
                  <a:t>M87.</a:t>
                </a:r>
                <a:endParaRPr lang="en-US" dirty="0"/>
              </a:p>
              <a:p>
                <a:r>
                  <a:rPr lang="en-US" smtClean="0"/>
                  <a:t>Recall</a:t>
                </a:r>
                <a:r>
                  <a:rPr lang="en-US" dirty="0" smtClean="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𝑟</m:t>
                        </m:r>
                      </m:e>
                      <m:sub>
                        <m:r>
                          <a:rPr lang="en-US">
                            <a:latin typeface="Cambria Math" panose="02040503050406030204" pitchFamily="18" charset="0"/>
                          </a:rPr>
                          <m:t>𝑆𝑐h</m:t>
                        </m:r>
                      </m:sub>
                    </m:sSub>
                    <m:r>
                      <a:rPr lang="en-US">
                        <a:latin typeface="Cambria Math" panose="02040503050406030204" pitchFamily="18" charset="0"/>
                      </a:rPr>
                      <m:t>~3 </m:t>
                    </m:r>
                    <m:r>
                      <a:rPr lang="en-US">
                        <a:latin typeface="Cambria Math" panose="02040503050406030204" pitchFamily="18" charset="0"/>
                      </a:rPr>
                      <m:t>𝑘𝑚</m:t>
                    </m:r>
                    <m:r>
                      <a:rPr lang="en-US">
                        <a:latin typeface="Cambria Math" panose="020405030504060302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a:latin typeface="Cambria Math" panose="02040503050406030204" pitchFamily="18" charset="0"/>
                              </a:rPr>
                              <m:t>𝑀</m:t>
                            </m:r>
                          </m:num>
                          <m:den>
                            <m:sSub>
                              <m:sSubPr>
                                <m:ctrlPr>
                                  <a:rPr lang="en-US" i="1">
                                    <a:latin typeface="Cambria Math" panose="02040503050406030204" pitchFamily="18" charset="0"/>
                                  </a:rPr>
                                </m:ctrlPr>
                              </m:sSubPr>
                              <m:e>
                                <m:r>
                                  <a:rPr lang="en-US">
                                    <a:latin typeface="Cambria Math" panose="02040503050406030204" pitchFamily="18" charset="0"/>
                                  </a:rPr>
                                  <m:t>1 </m:t>
                                </m:r>
                                <m:r>
                                  <a:rPr lang="en-US">
                                    <a:latin typeface="Cambria Math" panose="02040503050406030204" pitchFamily="18" charset="0"/>
                                  </a:rPr>
                                  <m:t>𝑀</m:t>
                                </m:r>
                              </m:e>
                              <m:sub>
                                <m:r>
                                  <a:rPr lang="en-US">
                                    <a:latin typeface="Cambria Math" panose="02040503050406030204" pitchFamily="18" charset="0"/>
                                  </a:rPr>
                                  <m:t>⨀</m:t>
                                </m:r>
                              </m:sub>
                            </m:sSub>
                          </m:den>
                        </m:f>
                      </m:e>
                    </m:d>
                  </m:oMath>
                </a14:m>
                <a:r>
                  <a:rPr lang="en-US" dirty="0" smtClean="0"/>
                  <a:t>.</a:t>
                </a:r>
              </a:p>
              <a:p>
                <a:r>
                  <a:rPr lang="en-US" dirty="0" smtClean="0"/>
                  <a:t>M</a:t>
                </a:r>
                <a:r>
                  <a:rPr lang="en-US" baseline="-25000" dirty="0" smtClean="0"/>
                  <a:t>GCBH</a:t>
                </a:r>
                <a:r>
                  <a:rPr lang="en-US" dirty="0" smtClean="0"/>
                  <a:t>~4(10</a:t>
                </a:r>
                <a:r>
                  <a:rPr lang="en-US" baseline="30000" dirty="0" smtClean="0"/>
                  <a:t>6</a:t>
                </a:r>
                <a:r>
                  <a:rPr lang="en-US" dirty="0" smtClean="0"/>
                  <a:t>) M</a:t>
                </a:r>
                <a14:m>
                  <m:oMath xmlns:m="http://schemas.openxmlformats.org/officeDocument/2006/math">
                    <m:r>
                      <a:rPr lang="en-US" baseline="-25000">
                        <a:latin typeface="Cambria Math" panose="02040503050406030204" pitchFamily="18" charset="0"/>
                      </a:rPr>
                      <m:t>⨀</m:t>
                    </m:r>
                  </m:oMath>
                </a14:m>
                <a:endParaRPr lang="en-US" baseline="-25000" dirty="0" smtClean="0"/>
              </a:p>
              <a:p>
                <a:r>
                  <a:rPr lang="en-US" dirty="0" smtClean="0"/>
                  <a:t>M</a:t>
                </a:r>
                <a:r>
                  <a:rPr lang="en-US" baseline="-25000" dirty="0" smtClean="0"/>
                  <a:t>GCM87</a:t>
                </a:r>
                <a:r>
                  <a:rPr lang="en-US" dirty="0" smtClean="0"/>
                  <a:t>~4(10</a:t>
                </a:r>
                <a:r>
                  <a:rPr lang="en-US" baseline="30000" dirty="0" smtClean="0"/>
                  <a:t>9</a:t>
                </a:r>
                <a:r>
                  <a:rPr lang="en-US" dirty="0" smtClean="0"/>
                  <a:t>) </a:t>
                </a:r>
                <a:r>
                  <a:rPr lang="en-US" dirty="0"/>
                  <a:t>M</a:t>
                </a:r>
                <a14:m>
                  <m:oMath xmlns:m="http://schemas.openxmlformats.org/officeDocument/2006/math">
                    <m:r>
                      <a:rPr lang="en-US" baseline="-25000">
                        <a:latin typeface="Cambria Math" panose="02040503050406030204" pitchFamily="18" charset="0"/>
                      </a:rPr>
                      <m:t>⨀</m:t>
                    </m:r>
                  </m:oMath>
                </a14:m>
                <a:endParaRPr lang="en-US" baseline="-25000" dirty="0"/>
              </a:p>
              <a:p>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𝑟</m:t>
                        </m:r>
                      </m:e>
                      <m:sub>
                        <m:r>
                          <a:rPr lang="en-US">
                            <a:latin typeface="Cambria Math" panose="02040503050406030204" pitchFamily="18" charset="0"/>
                          </a:rPr>
                          <m:t>𝑆𝑐h</m:t>
                        </m:r>
                        <m:r>
                          <a:rPr lang="en-US" smtClean="0">
                            <a:latin typeface="Cambria Math" panose="02040503050406030204" pitchFamily="18" charset="0"/>
                          </a:rPr>
                          <m:t>,</m:t>
                        </m:r>
                        <m:r>
                          <a:rPr lang="en-US" smtClean="0">
                            <a:latin typeface="Cambria Math" panose="02040503050406030204" pitchFamily="18" charset="0"/>
                          </a:rPr>
                          <m:t>𝐺𝐶</m:t>
                        </m:r>
                      </m:sub>
                    </m:sSub>
                    <m:r>
                      <a:rPr lang="en-US" smtClean="0">
                        <a:latin typeface="Cambria Math" panose="02040503050406030204" pitchFamily="18" charset="0"/>
                      </a:rPr>
                      <m:t>~0.08 </m:t>
                    </m:r>
                    <m:r>
                      <a:rPr lang="en-US" smtClean="0">
                        <a:latin typeface="Cambria Math" panose="02040503050406030204" pitchFamily="18" charset="0"/>
                      </a:rPr>
                      <m:t>𝐴𝑈</m:t>
                    </m:r>
                    <m:r>
                      <a:rPr lang="en-US" smtClean="0">
                        <a:latin typeface="Cambria Math" panose="02040503050406030204" pitchFamily="18" charset="0"/>
                      </a:rPr>
                      <m:t> </m:t>
                    </m:r>
                    <m:r>
                      <a:rPr lang="en-US" smtClean="0">
                        <a:latin typeface="Cambria Math" panose="02040503050406030204" pitchFamily="18" charset="0"/>
                      </a:rPr>
                      <m:t>𝑎𝑛𝑑</m:t>
                    </m:r>
                    <m:r>
                      <a:rPr lang="en-US" smtClean="0">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𝑟</m:t>
                        </m:r>
                      </m:e>
                      <m:sub>
                        <m:r>
                          <a:rPr lang="en-US">
                            <a:latin typeface="Cambria Math" panose="02040503050406030204" pitchFamily="18" charset="0"/>
                          </a:rPr>
                          <m:t>𝑆𝑐h</m:t>
                        </m:r>
                        <m:r>
                          <a:rPr lang="en-US">
                            <a:latin typeface="Cambria Math" panose="02040503050406030204" pitchFamily="18" charset="0"/>
                          </a:rPr>
                          <m:t>,</m:t>
                        </m:r>
                        <m:r>
                          <a:rPr lang="en-US" smtClean="0">
                            <a:latin typeface="Cambria Math" panose="02040503050406030204" pitchFamily="18" charset="0"/>
                          </a:rPr>
                          <m:t>𝑀</m:t>
                        </m:r>
                        <m:r>
                          <a:rPr lang="en-US" smtClean="0">
                            <a:latin typeface="Cambria Math" panose="02040503050406030204" pitchFamily="18" charset="0"/>
                          </a:rPr>
                          <m:t>87</m:t>
                        </m:r>
                      </m:sub>
                    </m:sSub>
                    <m:r>
                      <a:rPr lang="en-US" smtClean="0">
                        <a:latin typeface="Cambria Math" panose="02040503050406030204" pitchFamily="18" charset="0"/>
                      </a:rPr>
                      <m:t>~130 </m:t>
                    </m:r>
                    <m:r>
                      <a:rPr lang="en-US" smtClean="0">
                        <a:latin typeface="Cambria Math" panose="02040503050406030204" pitchFamily="18" charset="0"/>
                      </a:rPr>
                      <m:t>𝐴𝑈</m:t>
                    </m:r>
                    <m:r>
                      <a:rPr lang="en-US" smtClean="0">
                        <a:latin typeface="Cambria Math" panose="02040503050406030204" pitchFamily="18" charset="0"/>
                      </a:rPr>
                      <m:t>.</m:t>
                    </m:r>
                  </m:oMath>
                </a14:m>
                <a:endParaRPr lang="en-US" dirty="0" smtClean="0"/>
              </a:p>
              <a:p>
                <a:r>
                  <a:rPr lang="en-US" dirty="0" smtClean="0"/>
                  <a:t>Black hole shadow should be ~2.5 times </a:t>
                </a:r>
                <a:r>
                  <a:rPr lang="en-US" dirty="0" err="1" smtClean="0"/>
                  <a:t>r</a:t>
                </a:r>
                <a:r>
                  <a:rPr lang="en-US" baseline="-25000" dirty="0" err="1" smtClean="0"/>
                  <a:t>Sch</a:t>
                </a:r>
                <a:r>
                  <a:rPr lang="en-US" dirty="0" smtClean="0"/>
                  <a:t>.</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3"/>
                <a:stretch>
                  <a:fillRect l="-762" t="-1000"/>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A80E317C-2D38-45AD-93CC-2F339010EF5B}" type="slidenum">
              <a:rPr lang="en-US" smtClean="0"/>
              <a:pPr/>
              <a:t>26</a:t>
            </a:fld>
            <a:endParaRPr lang="en-US"/>
          </a:p>
        </p:txBody>
      </p:sp>
    </p:spTree>
    <p:extLst>
      <p:ext uri="{BB962C8B-B14F-4D97-AF65-F5344CB8AC3E}">
        <p14:creationId xmlns:p14="http://schemas.microsoft.com/office/powerpoint/2010/main" val="183302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dirty="0" smtClean="0"/>
              <a:t>EHT Detection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pic>
        <p:nvPicPr>
          <p:cNvPr id="1026" name="Picture 2" descr="20190410-78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865138"/>
            <a:ext cx="7200900" cy="41945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8700" y="5995481"/>
            <a:ext cx="7200900" cy="938719"/>
          </a:xfrm>
          <a:prstGeom prst="rect">
            <a:avLst/>
          </a:prstGeom>
        </p:spPr>
        <p:txBody>
          <a:bodyPr wrap="square">
            <a:spAutoFit/>
          </a:bodyPr>
          <a:lstStyle/>
          <a:p>
            <a:r>
              <a:rPr lang="en-US" sz="1100" i="1" dirty="0">
                <a:latin typeface="Open Sans"/>
              </a:rPr>
              <a:t>Scientists have obtained the first image of a black hole, using Event Horizon Telescope observations of the center of the galaxy M87. The image shows a bright ring formed as light bends in the intense gravity around a black hole that is 6.5 billion times more massive than the Sun. This long-sought image provides the strongest evidence to date for the existence of supermassive black holes and opens a new window onto the study of black holes, their event horizons, and gravity. Credit: Event Horizon Telescope Collaboration</a:t>
            </a:r>
            <a:endParaRPr lang="en-US" sz="1100" dirty="0"/>
          </a:p>
        </p:txBody>
      </p:sp>
    </p:spTree>
    <p:extLst>
      <p:ext uri="{BB962C8B-B14F-4D97-AF65-F5344CB8AC3E}">
        <p14:creationId xmlns:p14="http://schemas.microsoft.com/office/powerpoint/2010/main" val="1742660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variable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64830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Variable Stars</a:t>
            </a:r>
          </a:p>
        </p:txBody>
      </p:sp>
      <p:sp>
        <p:nvSpPr>
          <p:cNvPr id="2" name="Content Placeholder 1"/>
          <p:cNvSpPr>
            <a:spLocks noGrp="1"/>
          </p:cNvSpPr>
          <p:nvPr>
            <p:ph idx="1"/>
          </p:nvPr>
        </p:nvSpPr>
        <p:spPr/>
        <p:txBody>
          <a:bodyPr/>
          <a:lstStyle/>
          <a:p>
            <a:r>
              <a:rPr lang="en-US" dirty="0" smtClean="0"/>
              <a:t>Variable stars are stars that appear to vary in their light output.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spTree>
    <p:extLst>
      <p:ext uri="{BB962C8B-B14F-4D97-AF65-F5344CB8AC3E}">
        <p14:creationId xmlns:p14="http://schemas.microsoft.com/office/powerpoint/2010/main" val="136105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Black holes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85342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Classification of Variable Stars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pic>
        <p:nvPicPr>
          <p:cNvPr id="1026" name="Picture 2" descr="http://www.atnf.csiro.au/outreach/education/senior/astrophysics/images/binvar/variabletypes.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1" y="1519285"/>
            <a:ext cx="6857999" cy="488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 Study of Variable Stars</a:t>
            </a:r>
          </a:p>
        </p:txBody>
      </p:sp>
      <p:pic>
        <p:nvPicPr>
          <p:cNvPr id="4" name="Content Placeholder 3"/>
          <p:cNvPicPr>
            <a:picLocks noGrp="1" noChangeAspect="1"/>
          </p:cNvPicPr>
          <p:nvPr>
            <p:ph idx="1"/>
          </p:nvPr>
        </p:nvPicPr>
        <p:blipFill>
          <a:blip r:embed="rId3"/>
          <a:stretch>
            <a:fillRect/>
          </a:stretch>
        </p:blipFill>
        <p:spPr>
          <a:xfrm>
            <a:off x="1028700" y="1563929"/>
            <a:ext cx="7200900" cy="4796941"/>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p:cxnSp>
        <p:nvCxnSpPr>
          <p:cNvPr id="5" name="Straight Arrow Connector 4"/>
          <p:cNvCxnSpPr/>
          <p:nvPr/>
        </p:nvCxnSpPr>
        <p:spPr>
          <a:xfrm>
            <a:off x="3276600" y="1417320"/>
            <a:ext cx="762000" cy="429768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8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Intrinsically variable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34486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Pulsating Variables (17.3)</a:t>
            </a:r>
          </a:p>
        </p:txBody>
      </p:sp>
      <p:sp>
        <p:nvSpPr>
          <p:cNvPr id="2" name="Content Placeholder 1"/>
          <p:cNvSpPr>
            <a:spLocks noGrp="1"/>
          </p:cNvSpPr>
          <p:nvPr>
            <p:ph idx="1"/>
          </p:nvPr>
        </p:nvSpPr>
        <p:spPr/>
        <p:txBody>
          <a:bodyPr/>
          <a:lstStyle/>
          <a:p>
            <a:r>
              <a:rPr lang="en-US" dirty="0" smtClean="0"/>
              <a:t>Pulsating variable stars expand and contract.</a:t>
            </a:r>
          </a:p>
          <a:p>
            <a:r>
              <a:rPr lang="en-US" dirty="0" smtClean="0"/>
              <a:t>The pulsation is due to an interplay between radiation pressure and opacity.</a:t>
            </a:r>
          </a:p>
          <a:p>
            <a:r>
              <a:rPr lang="en-US" dirty="0" smtClean="0"/>
              <a:t>There are two main types of pulsating variables.</a:t>
            </a:r>
          </a:p>
          <a:p>
            <a:pPr lvl="1"/>
            <a:r>
              <a:rPr lang="en-US" dirty="0" err="1" smtClean="0"/>
              <a:t>Cepheids</a:t>
            </a:r>
            <a:r>
              <a:rPr lang="en-US" dirty="0" smtClean="0"/>
              <a:t> (3-18 </a:t>
            </a:r>
            <a:r>
              <a:rPr lang="en-US" dirty="0" err="1" smtClean="0"/>
              <a:t>M</a:t>
            </a:r>
            <a:r>
              <a:rPr lang="en-US" baseline="-25000" dirty="0" err="1" smtClean="0"/>
              <a:t>Sun</a:t>
            </a:r>
            <a:r>
              <a:rPr lang="en-US" dirty="0" smtClean="0"/>
              <a:t>, FGK, P~1-50 days)</a:t>
            </a:r>
          </a:p>
          <a:p>
            <a:pPr lvl="1"/>
            <a:r>
              <a:rPr lang="en-US" dirty="0" smtClean="0"/>
              <a:t>RR </a:t>
            </a:r>
            <a:r>
              <a:rPr lang="en-US" dirty="0" err="1"/>
              <a:t>Lyrae</a:t>
            </a:r>
            <a:r>
              <a:rPr lang="en-US" dirty="0"/>
              <a:t> </a:t>
            </a:r>
            <a:r>
              <a:rPr lang="en-US" dirty="0" smtClean="0"/>
              <a:t>(0.5-0.7 </a:t>
            </a:r>
            <a:r>
              <a:rPr lang="en-US" dirty="0" err="1" smtClean="0"/>
              <a:t>M</a:t>
            </a:r>
            <a:r>
              <a:rPr lang="en-US" baseline="-25000" dirty="0" err="1" smtClean="0"/>
              <a:t>Sun</a:t>
            </a:r>
            <a:r>
              <a:rPr lang="en-US" dirty="0" smtClean="0"/>
              <a:t>, AF, P~1-24 hours)</a:t>
            </a:r>
          </a:p>
          <a:p>
            <a:r>
              <a:rPr lang="en-US" dirty="0" smtClean="0"/>
              <a:t>They appear to be located in the “instability strip” in the HR diagram.</a:t>
            </a:r>
          </a:p>
          <a:p>
            <a:r>
              <a:rPr lang="en-US" dirty="0" smtClean="0"/>
              <a:t>They are important as standard candles because their period of pulsation is related to their absolute magnitudes. </a:t>
            </a:r>
          </a:p>
          <a:p>
            <a:r>
              <a:rPr lang="en-US" dirty="0" smtClean="0"/>
              <a:t>By measuring the period, one can know the luminosity, compare that to the apparent magnitude, and then estimate the distance.</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spTree>
    <p:extLst>
      <p:ext uri="{BB962C8B-B14F-4D97-AF65-F5344CB8AC3E}">
        <p14:creationId xmlns:p14="http://schemas.microsoft.com/office/powerpoint/2010/main" val="423507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Pulsating Variables in HRD</a:t>
            </a:r>
          </a:p>
        </p:txBody>
      </p:sp>
      <p:pic>
        <p:nvPicPr>
          <p:cNvPr id="4" name="Content Placeholder 3"/>
          <p:cNvPicPr>
            <a:picLocks noGrp="1" noChangeAspect="1"/>
          </p:cNvPicPr>
          <p:nvPr>
            <p:ph idx="1"/>
          </p:nvPr>
        </p:nvPicPr>
        <p:blipFill>
          <a:blip r:embed="rId3"/>
          <a:stretch>
            <a:fillRect/>
          </a:stretch>
        </p:blipFill>
        <p:spPr>
          <a:xfrm>
            <a:off x="1786022" y="1524000"/>
            <a:ext cx="5686255" cy="4876800"/>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spTree>
    <p:extLst>
      <p:ext uri="{BB962C8B-B14F-4D97-AF65-F5344CB8AC3E}">
        <p14:creationId xmlns:p14="http://schemas.microsoft.com/office/powerpoint/2010/main" val="1207798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Stellar Pulsation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p:sp>
        <p:nvSpPr>
          <p:cNvPr id="2" name="Content Placeholder 1"/>
          <p:cNvSpPr>
            <a:spLocks noGrp="1"/>
          </p:cNvSpPr>
          <p:nvPr>
            <p:ph idx="1"/>
          </p:nvPr>
        </p:nvSpPr>
        <p:spPr/>
        <p:txBody>
          <a:bodyPr>
            <a:normAutofit/>
          </a:bodyPr>
          <a:lstStyle/>
          <a:p>
            <a:r>
              <a:rPr lang="en-US" dirty="0" smtClean="0"/>
              <a:t>One mechanism </a:t>
            </a:r>
            <a:r>
              <a:rPr lang="en-US" dirty="0"/>
              <a:t>behind </a:t>
            </a:r>
            <a:r>
              <a:rPr lang="en-US" dirty="0" smtClean="0"/>
              <a:t>intrinsic variable </a:t>
            </a:r>
            <a:r>
              <a:rPr lang="en-US" dirty="0"/>
              <a:t>stars is pulsation. </a:t>
            </a:r>
            <a:endParaRPr lang="en-US" dirty="0" smtClean="0"/>
          </a:p>
          <a:p>
            <a:r>
              <a:rPr lang="en-US" dirty="0" smtClean="0"/>
              <a:t>In </a:t>
            </a:r>
            <a:r>
              <a:rPr lang="en-US" dirty="0"/>
              <a:t>normal stars, the internal pressure balances the force of gravity. </a:t>
            </a:r>
            <a:endParaRPr lang="en-US" dirty="0" smtClean="0"/>
          </a:p>
          <a:p>
            <a:r>
              <a:rPr lang="en-US" dirty="0" smtClean="0"/>
              <a:t>However</a:t>
            </a:r>
            <a:r>
              <a:rPr lang="en-US" dirty="0"/>
              <a:t>, </a:t>
            </a:r>
            <a:r>
              <a:rPr lang="en-US" dirty="0" smtClean="0"/>
              <a:t>post main sequence stars experience changes in their energy generation and surface temperatures.</a:t>
            </a:r>
          </a:p>
          <a:p>
            <a:r>
              <a:rPr lang="en-US" dirty="0" smtClean="0"/>
              <a:t>With high enough temperature near the photosphere (~40,000 K), He</a:t>
            </a:r>
            <a:r>
              <a:rPr lang="en-US" baseline="30000" dirty="0" smtClean="0"/>
              <a:t>+</a:t>
            </a:r>
            <a:r>
              <a:rPr lang="en-US" dirty="0" smtClean="0"/>
              <a:t> becomes He</a:t>
            </a:r>
            <a:r>
              <a:rPr lang="en-US" baseline="30000" dirty="0" smtClean="0"/>
              <a:t>++</a:t>
            </a:r>
            <a:r>
              <a:rPr lang="en-US" dirty="0" smtClean="0"/>
              <a:t>, </a:t>
            </a:r>
            <a:r>
              <a:rPr lang="en-US" dirty="0" smtClean="0"/>
              <a:t>producing more free electrons </a:t>
            </a:r>
            <a:r>
              <a:rPr lang="en-US" dirty="0" smtClean="0"/>
              <a:t>for scattering opacity.</a:t>
            </a:r>
          </a:p>
          <a:p>
            <a:r>
              <a:rPr lang="en-US" dirty="0" smtClean="0"/>
              <a:t>Much </a:t>
            </a:r>
            <a:r>
              <a:rPr lang="en-US" dirty="0"/>
              <a:t>like pushing a swing, </a:t>
            </a:r>
            <a:r>
              <a:rPr lang="en-US" dirty="0" smtClean="0"/>
              <a:t>radiation pushes </a:t>
            </a:r>
            <a:r>
              <a:rPr lang="en-US" dirty="0" smtClean="0"/>
              <a:t>the outer layers of a star until the material cools and the electrons recombine. </a:t>
            </a:r>
          </a:p>
          <a:p>
            <a:r>
              <a:rPr lang="en-US" dirty="0" smtClean="0"/>
              <a:t>This leads to dramatically lower opacity which leads to contraction.</a:t>
            </a:r>
          </a:p>
          <a:p>
            <a:r>
              <a:rPr lang="en-US" dirty="0" smtClean="0"/>
              <a:t>The gas heats up again, and the cycle repeats.</a:t>
            </a:r>
            <a:endParaRPr lang="en-US" dirty="0"/>
          </a:p>
        </p:txBody>
      </p:sp>
    </p:spTree>
    <p:extLst>
      <p:ext uri="{BB962C8B-B14F-4D97-AF65-F5344CB8AC3E}">
        <p14:creationId xmlns:p14="http://schemas.microsoft.com/office/powerpoint/2010/main" val="150757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Cepheid Pulsating Variables</a:t>
            </a:r>
          </a:p>
        </p:txBody>
      </p:sp>
      <p:sp>
        <p:nvSpPr>
          <p:cNvPr id="2" name="Content Placeholder 1"/>
          <p:cNvSpPr>
            <a:spLocks noGrp="1"/>
          </p:cNvSpPr>
          <p:nvPr>
            <p:ph idx="1"/>
          </p:nvPr>
        </p:nvSpPr>
        <p:spPr/>
        <p:txBody>
          <a:bodyPr/>
          <a:lstStyle/>
          <a:p>
            <a:r>
              <a:rPr lang="en-US" dirty="0" err="1" smtClean="0"/>
              <a:t>Cepheids</a:t>
            </a:r>
            <a:r>
              <a:rPr lang="en-US" dirty="0" smtClean="0"/>
              <a:t> are named after </a:t>
            </a:r>
            <a:r>
              <a:rPr lang="en-US" dirty="0" smtClean="0">
                <a:latin typeface="Symbol" panose="05050102010706020507" pitchFamily="18" charset="2"/>
              </a:rPr>
              <a:t>d</a:t>
            </a:r>
            <a:r>
              <a:rPr lang="en-US" dirty="0" smtClean="0"/>
              <a:t> </a:t>
            </a:r>
            <a:r>
              <a:rPr lang="en-US" dirty="0" err="1" smtClean="0"/>
              <a:t>Cephei</a:t>
            </a:r>
            <a:r>
              <a:rPr lang="en-US" dirty="0" smtClean="0"/>
              <a:t>, a variable star in Cepheus.</a:t>
            </a:r>
          </a:p>
          <a:p>
            <a:r>
              <a:rPr lang="en-US" dirty="0" smtClean="0"/>
              <a:t>They have luminosities of ~1,000 to 100,000 times that of the Sun.</a:t>
            </a:r>
          </a:p>
          <a:p>
            <a:r>
              <a:rPr lang="en-US" dirty="0" smtClean="0"/>
              <a:t>Their periods are on the order of days. </a:t>
            </a:r>
          </a:p>
          <a:p>
            <a:r>
              <a:rPr lang="en-US" dirty="0" smtClean="0"/>
              <a:t>Their periods are related to their luminosities, making them excellent distance indicators. </a:t>
            </a:r>
          </a:p>
          <a:p>
            <a:r>
              <a:rPr lang="en-US" dirty="0" smtClean="0"/>
              <a:t>They are an important step in the cosmic distance ladder.</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36</a:t>
            </a:fld>
            <a:endParaRPr lang="en-US"/>
          </a:p>
        </p:txBody>
      </p:sp>
    </p:spTree>
    <p:extLst>
      <p:ext uri="{BB962C8B-B14F-4D97-AF65-F5344CB8AC3E}">
        <p14:creationId xmlns:p14="http://schemas.microsoft.com/office/powerpoint/2010/main" val="314739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Cepheid Light Curve</a:t>
            </a:r>
          </a:p>
        </p:txBody>
      </p:sp>
      <p:pic>
        <p:nvPicPr>
          <p:cNvPr id="4" name="Content Placeholder 3"/>
          <p:cNvPicPr>
            <a:picLocks noGrp="1" noChangeAspect="1"/>
          </p:cNvPicPr>
          <p:nvPr>
            <p:ph idx="1"/>
          </p:nvPr>
        </p:nvPicPr>
        <p:blipFill>
          <a:blip r:embed="rId3"/>
          <a:stretch>
            <a:fillRect/>
          </a:stretch>
        </p:blipFill>
        <p:spPr>
          <a:xfrm>
            <a:off x="1028700" y="2255828"/>
            <a:ext cx="7200900" cy="3413143"/>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37</a:t>
            </a:fld>
            <a:endParaRPr lang="en-US"/>
          </a:p>
        </p:txBody>
      </p:sp>
    </p:spTree>
    <p:extLst>
      <p:ext uri="{BB962C8B-B14F-4D97-AF65-F5344CB8AC3E}">
        <p14:creationId xmlns:p14="http://schemas.microsoft.com/office/powerpoint/2010/main" val="1175993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Period-Luminosity Relation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38</a:t>
            </a:fld>
            <a:endParaRPr lang="en-US"/>
          </a:p>
        </p:txBody>
      </p:sp>
      <p:pic>
        <p:nvPicPr>
          <p:cNvPr id="5" name="Content Placeholder 4"/>
          <p:cNvPicPr>
            <a:picLocks noGrp="1" noChangeAspect="1"/>
          </p:cNvPicPr>
          <p:nvPr>
            <p:ph idx="1"/>
          </p:nvPr>
        </p:nvPicPr>
        <p:blipFill>
          <a:blip r:embed="rId3"/>
          <a:stretch>
            <a:fillRect/>
          </a:stretch>
        </p:blipFill>
        <p:spPr>
          <a:xfrm>
            <a:off x="2067805" y="1524000"/>
            <a:ext cx="5122689" cy="4876800"/>
          </a:xfrm>
          <a:prstGeom prst="rect">
            <a:avLst/>
          </a:prstGeom>
        </p:spPr>
      </p:pic>
    </p:spTree>
    <p:extLst>
      <p:ext uri="{BB962C8B-B14F-4D97-AF65-F5344CB8AC3E}">
        <p14:creationId xmlns:p14="http://schemas.microsoft.com/office/powerpoint/2010/main" val="184771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PLR and Distance (</a:t>
            </a:r>
            <a:r>
              <a:rPr lang="en-US" altLang="en-US" dirty="0" err="1" smtClean="0"/>
              <a:t>Equ</a:t>
            </a:r>
            <a:r>
              <a:rPr lang="en-US" altLang="en-US" dirty="0" smtClean="0"/>
              <a:t> 17.25)</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39</a:t>
            </a:fld>
            <a:endParaRPr lang="en-US"/>
          </a:p>
        </p:txBody>
      </p:sp>
      <p:pic>
        <p:nvPicPr>
          <p:cNvPr id="4" name="Content Placeholder 3"/>
          <p:cNvPicPr>
            <a:picLocks noGrp="1" noChangeAspect="1"/>
          </p:cNvPicPr>
          <p:nvPr>
            <p:ph idx="1"/>
          </p:nvPr>
        </p:nvPicPr>
        <p:blipFill>
          <a:blip r:embed="rId3"/>
          <a:stretch>
            <a:fillRect/>
          </a:stretch>
        </p:blipFill>
        <p:spPr>
          <a:xfrm>
            <a:off x="1028700" y="1743702"/>
            <a:ext cx="7200900" cy="4437396"/>
          </a:xfrm>
          <a:prstGeom prst="rect">
            <a:avLst/>
          </a:prstGeom>
        </p:spPr>
      </p:pic>
      <p:pic>
        <p:nvPicPr>
          <p:cNvPr id="6" name="Picture 5"/>
          <p:cNvPicPr>
            <a:picLocks noChangeAspect="1"/>
          </p:cNvPicPr>
          <p:nvPr/>
        </p:nvPicPr>
        <p:blipFill>
          <a:blip r:embed="rId4"/>
          <a:stretch>
            <a:fillRect/>
          </a:stretch>
        </p:blipFill>
        <p:spPr>
          <a:xfrm>
            <a:off x="5791200" y="2743200"/>
            <a:ext cx="2093578" cy="1795463"/>
          </a:xfrm>
          <a:prstGeom prst="rect">
            <a:avLst/>
          </a:prstGeom>
        </p:spPr>
      </p:pic>
    </p:spTree>
    <p:extLst>
      <p:ext uri="{BB962C8B-B14F-4D97-AF65-F5344CB8AC3E}">
        <p14:creationId xmlns:p14="http://schemas.microsoft.com/office/powerpoint/2010/main" val="119981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Black Holes</a:t>
            </a:r>
          </a:p>
        </p:txBody>
      </p:sp>
      <p:sp>
        <p:nvSpPr>
          <p:cNvPr id="6148" name="Rectangle 3"/>
          <p:cNvSpPr>
            <a:spLocks noGrp="1" noChangeArrowheads="1"/>
          </p:cNvSpPr>
          <p:nvPr>
            <p:ph idx="1"/>
          </p:nvPr>
        </p:nvSpPr>
        <p:spPr/>
        <p:txBody>
          <a:bodyPr/>
          <a:lstStyle/>
          <a:p>
            <a:r>
              <a:rPr lang="en-US" altLang="en-US" dirty="0" smtClean="0"/>
              <a:t>Black holes are the end states of stars that have so much mass that they collapse beyond the neutron star state.</a:t>
            </a:r>
          </a:p>
          <a:p>
            <a:r>
              <a:rPr lang="en-US" altLang="en-US" dirty="0" smtClean="0"/>
              <a:t>Their gravity is so strong that light cannot escape beyond a certain radius, called the “event horizon.” This is why they are called “black.”</a:t>
            </a:r>
          </a:p>
          <a:p>
            <a:r>
              <a:rPr lang="en-US" altLang="en-US" dirty="0" smtClean="0"/>
              <a:t>It is generally thought that stars with initial masses greater than about 20 solar masses become black holes.</a:t>
            </a:r>
          </a:p>
          <a:p>
            <a:r>
              <a:rPr lang="en-US" altLang="en-US" dirty="0" smtClean="0"/>
              <a:t>Note that such stars lose much of their masses so that they only have ~3-5 solar masses at the ends of their lives.</a:t>
            </a:r>
          </a:p>
          <a:p>
            <a:r>
              <a:rPr lang="en-US" altLang="en-US" dirty="0" smtClean="0"/>
              <a:t>Supermassive black holes have been identified in the centers of galaxies, such as our own.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a:t>
            </a:fld>
            <a:endParaRPr lang="en-US"/>
          </a:p>
        </p:txBody>
      </p:sp>
    </p:spTree>
    <p:extLst>
      <p:ext uri="{BB962C8B-B14F-4D97-AF65-F5344CB8AC3E}">
        <p14:creationId xmlns:p14="http://schemas.microsoft.com/office/powerpoint/2010/main" val="1500106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RR </a:t>
            </a:r>
            <a:r>
              <a:rPr lang="en-US" altLang="en-US" dirty="0" err="1" smtClean="0"/>
              <a:t>Lyrae</a:t>
            </a:r>
            <a:r>
              <a:rPr lang="en-US" altLang="en-US" dirty="0" smtClean="0"/>
              <a:t> Pulsating Variables</a:t>
            </a:r>
          </a:p>
        </p:txBody>
      </p:sp>
      <p:sp>
        <p:nvSpPr>
          <p:cNvPr id="2" name="Content Placeholder 1"/>
          <p:cNvSpPr>
            <a:spLocks noGrp="1"/>
          </p:cNvSpPr>
          <p:nvPr>
            <p:ph idx="1"/>
          </p:nvPr>
        </p:nvSpPr>
        <p:spPr/>
        <p:txBody>
          <a:bodyPr/>
          <a:lstStyle/>
          <a:p>
            <a:r>
              <a:rPr lang="en-US" dirty="0" smtClean="0"/>
              <a:t>RR </a:t>
            </a:r>
            <a:r>
              <a:rPr lang="en-US" dirty="0" err="1" smtClean="0"/>
              <a:t>Lyrae</a:t>
            </a:r>
            <a:r>
              <a:rPr lang="en-US" dirty="0" smtClean="0"/>
              <a:t> stars are named after RR </a:t>
            </a:r>
            <a:r>
              <a:rPr lang="en-US" dirty="0" err="1" smtClean="0"/>
              <a:t>Lyrae</a:t>
            </a:r>
            <a:r>
              <a:rPr lang="en-US" dirty="0" smtClean="0"/>
              <a:t>. </a:t>
            </a:r>
          </a:p>
          <a:p>
            <a:r>
              <a:rPr lang="en-US" dirty="0" smtClean="0"/>
              <a:t>They are lower mass versions of </a:t>
            </a:r>
            <a:r>
              <a:rPr lang="en-US" dirty="0" err="1" smtClean="0"/>
              <a:t>Cepheids</a:t>
            </a:r>
            <a:r>
              <a:rPr lang="en-US" dirty="0" smtClean="0"/>
              <a:t>. </a:t>
            </a:r>
          </a:p>
          <a:p>
            <a:r>
              <a:rPr lang="en-US" dirty="0" smtClean="0"/>
              <a:t>They have short </a:t>
            </a:r>
            <a:r>
              <a:rPr lang="en-US" dirty="0"/>
              <a:t>periods, usually about 1.5 hours to a day and have a brightness range of 0.3 to 2 magnitudes. </a:t>
            </a:r>
            <a:endParaRPr lang="en-US" dirty="0" smtClean="0"/>
          </a:p>
          <a:p>
            <a:r>
              <a:rPr lang="en-US" dirty="0" smtClean="0"/>
              <a:t>Spectral </a:t>
            </a:r>
            <a:r>
              <a:rPr lang="en-US" dirty="0"/>
              <a:t>classes range from A7 to F5. RR </a:t>
            </a:r>
            <a:r>
              <a:rPr lang="en-US" dirty="0" err="1"/>
              <a:t>Lyrae</a:t>
            </a:r>
            <a:r>
              <a:rPr lang="en-US" dirty="0"/>
              <a:t> stars are less massive than </a:t>
            </a:r>
            <a:r>
              <a:rPr lang="en-US" dirty="0" err="1"/>
              <a:t>Cepheids</a:t>
            </a:r>
            <a:r>
              <a:rPr lang="en-US" dirty="0"/>
              <a:t> but they also follow their own period - luminosity relationship, with a mean absolute magnitude of +0.6. </a:t>
            </a:r>
            <a:endParaRPr lang="en-US" dirty="0" smtClean="0"/>
          </a:p>
          <a:p>
            <a:r>
              <a:rPr lang="en-US" dirty="0" smtClean="0"/>
              <a:t>They </a:t>
            </a:r>
            <a:r>
              <a:rPr lang="en-US" dirty="0"/>
              <a:t>are </a:t>
            </a:r>
            <a:r>
              <a:rPr lang="en-US" dirty="0" smtClean="0"/>
              <a:t>useful </a:t>
            </a:r>
            <a:r>
              <a:rPr lang="en-US" dirty="0"/>
              <a:t>in determining </a:t>
            </a:r>
            <a:r>
              <a:rPr lang="en-US" dirty="0" smtClean="0"/>
              <a:t>distances.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40</a:t>
            </a:fld>
            <a:endParaRPr lang="en-US"/>
          </a:p>
        </p:txBody>
      </p:sp>
    </p:spTree>
    <p:extLst>
      <p:ext uri="{BB962C8B-B14F-4D97-AF65-F5344CB8AC3E}">
        <p14:creationId xmlns:p14="http://schemas.microsoft.com/office/powerpoint/2010/main" val="2770376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Long Period Variables (LPVs)</a:t>
            </a:r>
          </a:p>
        </p:txBody>
      </p:sp>
      <p:sp>
        <p:nvSpPr>
          <p:cNvPr id="2" name="Content Placeholder 1"/>
          <p:cNvSpPr>
            <a:spLocks noGrp="1"/>
          </p:cNvSpPr>
          <p:nvPr>
            <p:ph idx="1"/>
          </p:nvPr>
        </p:nvSpPr>
        <p:spPr/>
        <p:txBody>
          <a:bodyPr/>
          <a:lstStyle/>
          <a:p>
            <a:r>
              <a:rPr lang="en-US" dirty="0"/>
              <a:t>The first pulsating variable discovered was the long-period variable </a:t>
            </a:r>
            <a:r>
              <a:rPr lang="en-US" dirty="0" smtClean="0"/>
              <a:t>Mira (1638).</a:t>
            </a:r>
          </a:p>
          <a:p>
            <a:r>
              <a:rPr lang="en-US" dirty="0" smtClean="0"/>
              <a:t>They </a:t>
            </a:r>
            <a:r>
              <a:rPr lang="en-US" dirty="0"/>
              <a:t>are cool red giants or </a:t>
            </a:r>
            <a:r>
              <a:rPr lang="en-US" dirty="0" err="1"/>
              <a:t>supergiants</a:t>
            </a:r>
            <a:r>
              <a:rPr lang="en-US" dirty="0"/>
              <a:t> and have periods of months to years. Their luminosities can range from 10 to </a:t>
            </a:r>
            <a:r>
              <a:rPr lang="en-US" dirty="0" smtClean="0"/>
              <a:t>10,000 </a:t>
            </a:r>
            <a:r>
              <a:rPr lang="en-US" dirty="0" err="1"/>
              <a:t>L</a:t>
            </a:r>
            <a:r>
              <a:rPr lang="en-US" baseline="-25000" dirty="0" err="1"/>
              <a:t>Sun</a:t>
            </a:r>
            <a:r>
              <a:rPr lang="en-US" dirty="0"/>
              <a:t>. </a:t>
            </a:r>
            <a:endParaRPr lang="en-US" dirty="0" smtClean="0"/>
          </a:p>
          <a:p>
            <a:r>
              <a:rPr lang="en-US" dirty="0" smtClean="0"/>
              <a:t>Long-period </a:t>
            </a:r>
            <a:r>
              <a:rPr lang="en-US" dirty="0"/>
              <a:t>variables are further classified according to whether they exhibit regular periodicity, such as the </a:t>
            </a:r>
            <a:r>
              <a:rPr lang="en-US" dirty="0" err="1"/>
              <a:t>Miras</a:t>
            </a:r>
            <a:r>
              <a:rPr lang="en-US" dirty="0"/>
              <a:t> or more irregular </a:t>
            </a:r>
            <a:r>
              <a:rPr lang="en-US" dirty="0" err="1"/>
              <a:t>behaviour</a:t>
            </a:r>
            <a:r>
              <a:rPr lang="en-US" dirty="0"/>
              <a:t>,</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41</a:t>
            </a:fld>
            <a:endParaRPr lang="en-US"/>
          </a:p>
        </p:txBody>
      </p:sp>
    </p:spTree>
    <p:extLst>
      <p:ext uri="{BB962C8B-B14F-4D97-AF65-F5344CB8AC3E}">
        <p14:creationId xmlns:p14="http://schemas.microsoft.com/office/powerpoint/2010/main" val="1535463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HR Diagram for Pulsating Stars</a:t>
            </a:r>
          </a:p>
        </p:txBody>
      </p:sp>
      <p:pic>
        <p:nvPicPr>
          <p:cNvPr id="4" name="Content Placeholder 3"/>
          <p:cNvPicPr>
            <a:picLocks noGrp="1" noChangeAspect="1"/>
          </p:cNvPicPr>
          <p:nvPr>
            <p:ph idx="1"/>
          </p:nvPr>
        </p:nvPicPr>
        <p:blipFill>
          <a:blip r:embed="rId3"/>
          <a:stretch>
            <a:fillRect/>
          </a:stretch>
        </p:blipFill>
        <p:spPr>
          <a:xfrm>
            <a:off x="1912473" y="1524000"/>
            <a:ext cx="5433353" cy="4876800"/>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42</a:t>
            </a:fld>
            <a:endParaRPr lang="en-US"/>
          </a:p>
        </p:txBody>
      </p:sp>
    </p:spTree>
    <p:extLst>
      <p:ext uri="{BB962C8B-B14F-4D97-AF65-F5344CB8AC3E}">
        <p14:creationId xmlns:p14="http://schemas.microsoft.com/office/powerpoint/2010/main" val="1417375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Cataclysmic Variables</a:t>
            </a:r>
          </a:p>
        </p:txBody>
      </p:sp>
      <p:sp>
        <p:nvSpPr>
          <p:cNvPr id="2" name="Content Placeholder 1"/>
          <p:cNvSpPr>
            <a:spLocks noGrp="1"/>
          </p:cNvSpPr>
          <p:nvPr>
            <p:ph sz="half" idx="1"/>
          </p:nvPr>
        </p:nvSpPr>
        <p:spPr/>
        <p:txBody>
          <a:bodyPr>
            <a:normAutofit fontScale="70000" lnSpcReduction="20000"/>
          </a:bodyPr>
          <a:lstStyle/>
          <a:p>
            <a:r>
              <a:rPr lang="en-US" dirty="0" smtClean="0"/>
              <a:t>Cataclysmic variables have dramatic changes in brightness, upwards of a million times their original brightness </a:t>
            </a:r>
          </a:p>
          <a:p>
            <a:r>
              <a:rPr lang="en-US" dirty="0" smtClean="0"/>
              <a:t>We call these objects “novae.” See 18.4.</a:t>
            </a:r>
          </a:p>
          <a:p>
            <a:r>
              <a:rPr lang="en-US" dirty="0" smtClean="0"/>
              <a:t>The increase in brightness comes from hydrogen fusion on the surface of a white dwarf. </a:t>
            </a:r>
          </a:p>
          <a:p>
            <a:r>
              <a:rPr lang="en-US" dirty="0" smtClean="0"/>
              <a:t>The additional hydrogen comes from accretion from a nearby companion.</a:t>
            </a:r>
          </a:p>
          <a:p>
            <a:r>
              <a:rPr lang="en-US" dirty="0" smtClean="0"/>
              <a:t>Based on measurements of the energy in the events, and the known energy-generation rate of the proton-proton chain, it appears that the amount of matter that ignites is approximately the mass of the Moon. </a:t>
            </a:r>
          </a:p>
          <a:p>
            <a:r>
              <a:rPr lang="en-US" dirty="0" smtClean="0"/>
              <a:t>This cycle can repeat many times (until the mass of the object exceeds the limit for white dwarfs).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43</a:t>
            </a:fld>
            <a:endParaRPr lang="en-US"/>
          </a:p>
        </p:txBody>
      </p:sp>
      <p:pic>
        <p:nvPicPr>
          <p:cNvPr id="1026" name="Picture 2" descr="Diagram of a cataclysmic variable star syste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18881" y="1632744"/>
            <a:ext cx="30861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00 day light curve of the dwarf nova SS Aur"/>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4894263" y="4541578"/>
            <a:ext cx="3335337" cy="81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extrinsically variable stars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7473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Extrinsic Variables</a:t>
            </a:r>
          </a:p>
        </p:txBody>
      </p:sp>
      <p:sp>
        <p:nvSpPr>
          <p:cNvPr id="2" name="Content Placeholder 1"/>
          <p:cNvSpPr>
            <a:spLocks noGrp="1"/>
          </p:cNvSpPr>
          <p:nvPr>
            <p:ph idx="1"/>
          </p:nvPr>
        </p:nvSpPr>
        <p:spPr/>
        <p:txBody>
          <a:bodyPr/>
          <a:lstStyle/>
          <a:p>
            <a:r>
              <a:rPr lang="en-US" dirty="0" smtClean="0"/>
              <a:t>Extrinsic variable stars have light variations that are solely related to the geometry of how they are observed.</a:t>
            </a:r>
          </a:p>
          <a:p>
            <a:r>
              <a:rPr lang="en-US" dirty="0" smtClean="0"/>
              <a:t>For instance, a star might appear to dim when another object, like a planet, passes in front of it.</a:t>
            </a:r>
          </a:p>
          <a:p>
            <a:r>
              <a:rPr lang="en-US" dirty="0" smtClean="0"/>
              <a:t>Another example is when the object rotates and has an asymmetric distribution of sunspots.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45</a:t>
            </a:fld>
            <a:endParaRPr lang="en-US"/>
          </a:p>
        </p:txBody>
      </p:sp>
    </p:spTree>
    <p:extLst>
      <p:ext uri="{BB962C8B-B14F-4D97-AF65-F5344CB8AC3E}">
        <p14:creationId xmlns:p14="http://schemas.microsoft.com/office/powerpoint/2010/main" val="3925230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Rotating Variables</a:t>
            </a:r>
          </a:p>
        </p:txBody>
      </p:sp>
      <p:sp>
        <p:nvSpPr>
          <p:cNvPr id="2" name="Content Placeholder 1"/>
          <p:cNvSpPr>
            <a:spLocks noGrp="1"/>
          </p:cNvSpPr>
          <p:nvPr>
            <p:ph idx="1"/>
          </p:nvPr>
        </p:nvSpPr>
        <p:spPr/>
        <p:txBody>
          <a:bodyPr/>
          <a:lstStyle/>
          <a:p>
            <a:r>
              <a:rPr lang="en-US" dirty="0" smtClean="0"/>
              <a:t>Stars can vary as their “Sunspots” rotate in and out of our view. </a:t>
            </a:r>
          </a:p>
          <a:p>
            <a:r>
              <a:rPr lang="en-US" dirty="0" smtClean="0"/>
              <a:t>Other causes can include dust spots that are rotating around the star which block some of the light from the star.</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46</a:t>
            </a:fld>
            <a:endParaRPr lang="en-US"/>
          </a:p>
        </p:txBody>
      </p:sp>
    </p:spTree>
    <p:extLst>
      <p:ext uri="{BB962C8B-B14F-4D97-AF65-F5344CB8AC3E}">
        <p14:creationId xmlns:p14="http://schemas.microsoft.com/office/powerpoint/2010/main" val="41294539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Eclipsing Binaries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47</a:t>
            </a:fld>
            <a:endParaRPr lang="en-US"/>
          </a:p>
        </p:txBody>
      </p:sp>
      <p:pic>
        <p:nvPicPr>
          <p:cNvPr id="3074" name="Picture 2" descr="https://upload.wikimedia.org/wikipedia/commons/0/0d/Light_curve_of_binary_star_Kepler-1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701652"/>
            <a:ext cx="7200900" cy="452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724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Planetary Transits</a:t>
            </a:r>
          </a:p>
        </p:txBody>
      </p:sp>
      <p:sp>
        <p:nvSpPr>
          <p:cNvPr id="2" name="Content Placeholder 1"/>
          <p:cNvSpPr>
            <a:spLocks noGrp="1"/>
          </p:cNvSpPr>
          <p:nvPr>
            <p:ph idx="1"/>
          </p:nvPr>
        </p:nvSpPr>
        <p:spPr/>
        <p:txBody>
          <a:bodyPr/>
          <a:lstStyle/>
          <a:p>
            <a:r>
              <a:rPr lang="en-US" dirty="0" smtClean="0"/>
              <a:t>These are similar to eclipsing binaries, except that planets emit negligible light.</a:t>
            </a:r>
          </a:p>
          <a:p>
            <a:r>
              <a:rPr lang="en-US" dirty="0" smtClean="0"/>
              <a:t>The planets reflect light from the star, so there is a small dip in the flux when the planet is blocked.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48</a:t>
            </a:fld>
            <a:endParaRPr lang="en-US"/>
          </a:p>
        </p:txBody>
      </p:sp>
    </p:spTree>
    <p:extLst>
      <p:ext uri="{BB962C8B-B14F-4D97-AF65-F5344CB8AC3E}">
        <p14:creationId xmlns:p14="http://schemas.microsoft.com/office/powerpoint/2010/main" val="3518934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hr</a:t>
            </a:r>
            <a:r>
              <a:rPr lang="en-US" dirty="0" smtClean="0"/>
              <a:t> diagram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320232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Escape Velocity</a:t>
            </a:r>
          </a:p>
        </p:txBody>
      </p:sp>
      <p:sp>
        <p:nvSpPr>
          <p:cNvPr id="2" name="Content Placeholder 1"/>
          <p:cNvSpPr>
            <a:spLocks noGrp="1"/>
          </p:cNvSpPr>
          <p:nvPr>
            <p:ph idx="1"/>
          </p:nvPr>
        </p:nvSpPr>
        <p:spPr>
          <a:xfrm>
            <a:off x="990600" y="1523999"/>
            <a:ext cx="7200900" cy="1981201"/>
          </a:xfrm>
        </p:spPr>
        <p:txBody>
          <a:bodyPr/>
          <a:lstStyle/>
          <a:p>
            <a:r>
              <a:rPr lang="en-US" dirty="0" smtClean="0"/>
              <a:t>The escape velocity corresponds to the velocity a particle must have in order to escape from the gravity of another object.</a:t>
            </a:r>
          </a:p>
          <a:p>
            <a:r>
              <a:rPr lang="en-US" dirty="0" smtClean="0"/>
              <a:t>We can calculate this by requiring that the kinetic energy of the particle exceed the gravitational potential energy of the object.</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3477925" y="3499766"/>
                <a:ext cx="222625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&gt;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r>
                            <a:rPr lang="en-US" b="0" i="1" smtClean="0">
                              <a:latin typeface="Cambria Math" panose="02040503050406030204" pitchFamily="18" charset="0"/>
                            </a:rPr>
                            <m:t>𝑟</m:t>
                          </m:r>
                        </m:den>
                      </m:f>
                      <m:r>
                        <a:rPr lang="en-US" b="0" i="1" smtClean="0">
                          <a:latin typeface="Cambria Math" panose="02040503050406030204" pitchFamily="18" charset="0"/>
                        </a:rPr>
                        <m:t>𝑚</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477925" y="3499766"/>
                <a:ext cx="2226250" cy="51860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015700" y="4012936"/>
                <a:ext cx="115070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&gt;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𝐺𝑀</m:t>
                              </m:r>
                            </m:num>
                            <m:den>
                              <m:r>
                                <a:rPr lang="en-US" b="0" i="1" smtClean="0">
                                  <a:latin typeface="Cambria Math" panose="02040503050406030204" pitchFamily="18" charset="0"/>
                                </a:rPr>
                                <m:t>𝑟</m:t>
                              </m:r>
                            </m:den>
                          </m:f>
                        </m:e>
                      </m:ra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015700" y="4012936"/>
                <a:ext cx="1150700" cy="818366"/>
              </a:xfrm>
              <a:prstGeom prst="rect">
                <a:avLst/>
              </a:prstGeom>
              <a:blipFill rotWithShape="0">
                <a:blip r:embed="rId4"/>
                <a:stretch>
                  <a:fillRect/>
                </a:stretch>
              </a:blipFill>
            </p:spPr>
            <p:txBody>
              <a:bodyPr/>
              <a:lstStyle/>
              <a:p>
                <a:r>
                  <a:rPr lang="en-US">
                    <a:noFill/>
                  </a:rPr>
                  <a:t> </a:t>
                </a:r>
              </a:p>
            </p:txBody>
          </p:sp>
        </mc:Fallback>
      </mc:AlternateContent>
      <p:sp>
        <p:nvSpPr>
          <p:cNvPr id="7" name="Content Placeholder 1"/>
          <p:cNvSpPr txBox="1">
            <a:spLocks/>
          </p:cNvSpPr>
          <p:nvPr/>
        </p:nvSpPr>
        <p:spPr>
          <a:xfrm>
            <a:off x="990600" y="4825868"/>
            <a:ext cx="7200900" cy="68580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Setting v=c, we find the “size” of the object that would be able to “pull” light inward.</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3374115" y="5506234"/>
                <a:ext cx="2834814"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𝑆𝑐h</m:t>
                          </m:r>
                        </m:sub>
                      </m:sSub>
                      <m:r>
                        <a:rPr lang="en-US" b="0" i="1" smtClean="0">
                          <a:latin typeface="Cambria Math" panose="02040503050406030204" pitchFamily="18" charset="0"/>
                        </a:rPr>
                        <m:t>&gt;</m:t>
                      </m:r>
                      <m:r>
                        <a:rPr lang="en-US" i="1">
                          <a:latin typeface="Cambria Math" panose="02040503050406030204" pitchFamily="18" charset="0"/>
                        </a:rPr>
                        <m:t>2</m:t>
                      </m:r>
                      <m:f>
                        <m:fPr>
                          <m:ctrlPr>
                            <a:rPr lang="en-US" i="1" smtClean="0">
                              <a:latin typeface="Cambria Math" panose="02040503050406030204" pitchFamily="18" charset="0"/>
                            </a:rPr>
                          </m:ctrlPr>
                        </m:fPr>
                        <m:num>
                          <m:r>
                            <a:rPr lang="en-US" i="1">
                              <a:latin typeface="Cambria Math" panose="02040503050406030204" pitchFamily="18" charset="0"/>
                            </a:rPr>
                            <m:t>𝐺𝑀</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~3 </m:t>
                      </m:r>
                      <m:r>
                        <a:rPr lang="en-US" b="0" i="1" smtClean="0">
                          <a:latin typeface="Cambria Math" panose="02040503050406030204" pitchFamily="18" charset="0"/>
                        </a:rPr>
                        <m:t>𝑘𝑚</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1 </m:t>
                                  </m:r>
                                  <m:r>
                                    <a:rPr lang="en-US" b="0" i="1" smtClean="0">
                                      <a:latin typeface="Cambria Math" panose="02040503050406030204" pitchFamily="18" charset="0"/>
                                    </a:rPr>
                                    <m:t>𝑀</m:t>
                                  </m:r>
                                </m:e>
                                <m:sub>
                                  <m:r>
                                    <a:rPr lang="en-US" b="0" i="1" smtClean="0">
                                      <a:latin typeface="Cambria Math" panose="02040503050406030204" pitchFamily="18" charset="0"/>
                                      <a:ea typeface="Cambria Math" panose="02040503050406030204" pitchFamily="18" charset="0"/>
                                    </a:rPr>
                                    <m:t>⨀</m:t>
                                  </m:r>
                                </m:sub>
                              </m:sSub>
                            </m:den>
                          </m:f>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374115" y="5506234"/>
                <a:ext cx="2834814" cy="622350"/>
              </a:xfrm>
              <a:prstGeom prst="rect">
                <a:avLst/>
              </a:prstGeom>
              <a:blipFill rotWithShape="0">
                <a:blip r:embed="rId5"/>
                <a:stretch>
                  <a:fillRect/>
                </a:stretch>
              </a:blipFill>
            </p:spPr>
            <p:txBody>
              <a:bodyPr/>
              <a:lstStyle/>
              <a:p>
                <a:r>
                  <a:rPr lang="en-US">
                    <a:noFill/>
                  </a:rPr>
                  <a:t> </a:t>
                </a:r>
              </a:p>
            </p:txBody>
          </p:sp>
        </mc:Fallback>
      </mc:AlternateContent>
      <p:sp>
        <p:nvSpPr>
          <p:cNvPr id="9" name="Content Placeholder 1"/>
          <p:cNvSpPr txBox="1">
            <a:spLocks/>
          </p:cNvSpPr>
          <p:nvPr/>
        </p:nvSpPr>
        <p:spPr>
          <a:xfrm>
            <a:off x="996906" y="6172200"/>
            <a:ext cx="7200900" cy="68580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err="1" smtClean="0"/>
              <a:t>r</a:t>
            </a:r>
            <a:r>
              <a:rPr lang="en-US" baseline="-25000" dirty="0" err="1" smtClean="0"/>
              <a:t>Sch</a:t>
            </a:r>
            <a:r>
              <a:rPr lang="en-US" dirty="0" smtClean="0"/>
              <a:t> is the “</a:t>
            </a:r>
            <a:r>
              <a:rPr lang="en-US" dirty="0" err="1" smtClean="0"/>
              <a:t>Schwarzchild</a:t>
            </a:r>
            <a:r>
              <a:rPr lang="en-US" dirty="0" smtClean="0"/>
              <a:t>” radius. This is equation 18.54.</a:t>
            </a:r>
            <a:endParaRPr lang="en-US" dirty="0"/>
          </a:p>
        </p:txBody>
      </p:sp>
    </p:spTree>
    <p:extLst>
      <p:ext uri="{BB962C8B-B14F-4D97-AF65-F5344CB8AC3E}">
        <p14:creationId xmlns:p14="http://schemas.microsoft.com/office/powerpoint/2010/main" val="301481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r>
              <a:rPr lang="en-US" altLang="en-US" dirty="0" smtClean="0"/>
              <a:t>HR Diagram for Variable Stars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50</a:t>
            </a:fld>
            <a:endParaRPr lang="en-US"/>
          </a:p>
        </p:txBody>
      </p:sp>
      <p:pic>
        <p:nvPicPr>
          <p:cNvPr id="2050" name="Picture 2" descr="https://upload.wikimedia.org/wikipedia/commons/thumb/a/a4/HR-vartype.svg/400px-HR-vartype.svg.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4150" y="1785937"/>
            <a:ext cx="38100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42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Event Horizon</a:t>
            </a:r>
          </a:p>
        </p:txBody>
      </p:sp>
      <p:sp>
        <p:nvSpPr>
          <p:cNvPr id="2" name="Content Placeholder 1"/>
          <p:cNvSpPr>
            <a:spLocks noGrp="1"/>
          </p:cNvSpPr>
          <p:nvPr>
            <p:ph idx="1"/>
          </p:nvPr>
        </p:nvSpPr>
        <p:spPr/>
        <p:txBody>
          <a:bodyPr>
            <a:normAutofit/>
          </a:bodyPr>
          <a:lstStyle/>
          <a:p>
            <a:r>
              <a:rPr lang="en-US" dirty="0" smtClean="0"/>
              <a:t>The event horizon is the surface around the black hole that separates the region for which nothing can escape from the rest of the Universe. It is the point of no return!</a:t>
            </a:r>
          </a:p>
          <a:p>
            <a:r>
              <a:rPr lang="en-US" dirty="0" smtClean="0"/>
              <a:t>It is located at the </a:t>
            </a:r>
            <a:r>
              <a:rPr lang="en-US" dirty="0" err="1" smtClean="0"/>
              <a:t>Schwarzchild</a:t>
            </a:r>
            <a:r>
              <a:rPr lang="en-US" dirty="0" smtClean="0"/>
              <a:t> radius.</a:t>
            </a:r>
          </a:p>
          <a:p>
            <a:r>
              <a:rPr lang="en-US" dirty="0" smtClean="0"/>
              <a:t>An object near (but outside) the event horizon appears red-shifted and slows down when viewed by an external observer due to relativity. The object does not sense these effects.</a:t>
            </a:r>
          </a:p>
          <a:p>
            <a:r>
              <a:rPr lang="en-US" dirty="0" smtClean="0"/>
              <a:t>The material just outside the event horizon accretes on to the black hole in a disk. This generates friction and high temperatures. In turn, the material radiates energy that can be seen at high energies</a:t>
            </a:r>
            <a:r>
              <a:rPr lang="en-US" smtClean="0"/>
              <a:t>, such as x-rays and gamma rays.</a:t>
            </a: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spTree>
    <p:extLst>
      <p:ext uri="{BB962C8B-B14F-4D97-AF65-F5344CB8AC3E}">
        <p14:creationId xmlns:p14="http://schemas.microsoft.com/office/powerpoint/2010/main" val="2148566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Black Holes Bend Light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7</a:t>
            </a:fld>
            <a:endParaRPr lang="en-US"/>
          </a:p>
        </p:txBody>
      </p:sp>
      <p:pic>
        <p:nvPicPr>
          <p:cNvPr id="1026" name="Picture 2" descr="illustration of a black ho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4962" y="1600200"/>
            <a:ext cx="604837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898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err="1" smtClean="0"/>
              <a:t>Spacetime</a:t>
            </a:r>
            <a:r>
              <a:rPr lang="en-US" altLang="en-US" dirty="0" smtClean="0"/>
              <a:t> Curvature</a:t>
            </a:r>
          </a:p>
        </p:txBody>
      </p:sp>
      <p:sp>
        <p:nvSpPr>
          <p:cNvPr id="4" name="Content Placeholder 3"/>
          <p:cNvSpPr>
            <a:spLocks noGrp="1"/>
          </p:cNvSpPr>
          <p:nvPr>
            <p:ph sz="half" idx="1"/>
          </p:nvPr>
        </p:nvSpPr>
        <p:spPr/>
        <p:txBody>
          <a:bodyPr>
            <a:normAutofit/>
          </a:bodyPr>
          <a:lstStyle/>
          <a:p>
            <a:r>
              <a:rPr lang="en-US" dirty="0"/>
              <a:t>In Einstein’s Theory of General Relativity space &amp; time are treated as a continuous 4-dimensional ‘</a:t>
            </a:r>
            <a:r>
              <a:rPr lang="en-US" dirty="0" err="1" smtClean="0"/>
              <a:t>spacetime</a:t>
            </a:r>
            <a:r>
              <a:rPr lang="en-US" dirty="0" smtClean="0"/>
              <a:t>.’</a:t>
            </a:r>
            <a:endParaRPr lang="en-US" dirty="0"/>
          </a:p>
          <a:p>
            <a:pPr lvl="1"/>
            <a:r>
              <a:rPr lang="en-US" dirty="0"/>
              <a:t>Mass curves </a:t>
            </a:r>
            <a:r>
              <a:rPr lang="en-US" dirty="0" err="1"/>
              <a:t>spacetime</a:t>
            </a:r>
            <a:endParaRPr lang="en-US" dirty="0"/>
          </a:p>
          <a:p>
            <a:pPr lvl="1"/>
            <a:r>
              <a:rPr lang="en-US" dirty="0" err="1"/>
              <a:t>Spacetime</a:t>
            </a:r>
            <a:r>
              <a:rPr lang="en-US" dirty="0"/>
              <a:t> curvature dictates how masses move</a:t>
            </a:r>
          </a:p>
          <a:p>
            <a:r>
              <a:rPr lang="en-US" dirty="0" smtClean="0"/>
              <a:t>Gravity </a:t>
            </a:r>
            <a:r>
              <a:rPr lang="en-US" dirty="0"/>
              <a:t>is a manifestation of curvature in </a:t>
            </a:r>
            <a:r>
              <a:rPr lang="en-US" dirty="0" err="1"/>
              <a:t>spacetime</a:t>
            </a:r>
            <a:r>
              <a:rPr lang="en-US" dirty="0"/>
              <a:t> due to the presence of </a:t>
            </a:r>
            <a:r>
              <a:rPr lang="en-US" dirty="0" smtClean="0"/>
              <a:t>mass.</a:t>
            </a:r>
            <a:endParaRPr lang="en-US" dirty="0"/>
          </a:p>
          <a:p>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8</a:t>
            </a:fld>
            <a:endParaRPr lang="en-US"/>
          </a:p>
        </p:txBody>
      </p:sp>
      <p:pic>
        <p:nvPicPr>
          <p:cNvPr id="7" name="Picture 5" descr="S3_13Figure-Anno"/>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b="18420"/>
          <a:stretch>
            <a:fillRect/>
          </a:stretch>
        </p:blipFill>
        <p:spPr bwMode="auto">
          <a:xfrm>
            <a:off x="1090604" y="3886200"/>
            <a:ext cx="7091379"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155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Field</a:t>
            </a:r>
          </a:p>
        </p:txBody>
      </p:sp>
      <p:sp>
        <p:nvSpPr>
          <p:cNvPr id="3" name="Slide Number Placeholder 2"/>
          <p:cNvSpPr>
            <a:spLocks noGrp="1"/>
          </p:cNvSpPr>
          <p:nvPr>
            <p:ph type="sldNum" sz="quarter" idx="12"/>
          </p:nvPr>
        </p:nvSpPr>
        <p:spPr/>
        <p:txBody>
          <a:bodyPr/>
          <a:lstStyle/>
          <a:p>
            <a:fld id="{A80E317C-2D38-45AD-93CC-2F339010EF5B}" type="slidenum">
              <a:rPr lang="en-US" smtClean="0"/>
              <a:pPr/>
              <a:t>9</a:t>
            </a:fld>
            <a:endParaRPr lang="en-US"/>
          </a:p>
        </p:txBody>
      </p:sp>
      <p:pic>
        <p:nvPicPr>
          <p:cNvPr id="1026" name="Picture 2" descr="Image result for gravitational field of a black ho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8817" y="1524000"/>
            <a:ext cx="618066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8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5077</TotalTime>
  <Words>2413</Words>
  <Application>Microsoft Office PowerPoint</Application>
  <PresentationFormat>On-screen Show (4:3)</PresentationFormat>
  <Paragraphs>389</Paragraphs>
  <Slides>50</Slides>
  <Notes>34</Notes>
  <HiddenSlides>13</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ＭＳ Ｐゴシック</vt:lpstr>
      <vt:lpstr>Arial</vt:lpstr>
      <vt:lpstr>Cambria Math</vt:lpstr>
      <vt:lpstr>Chalkboard</vt:lpstr>
      <vt:lpstr>Franklin Gothic Book</vt:lpstr>
      <vt:lpstr>Open Sans</vt:lpstr>
      <vt:lpstr>Symbol</vt:lpstr>
      <vt:lpstr>Times New Roman</vt:lpstr>
      <vt:lpstr>Crop</vt:lpstr>
      <vt:lpstr>University Astronomy</vt:lpstr>
      <vt:lpstr>Aims and outline for this lecture</vt:lpstr>
      <vt:lpstr>Black holes</vt:lpstr>
      <vt:lpstr>Black Holes</vt:lpstr>
      <vt:lpstr>Escape Velocity</vt:lpstr>
      <vt:lpstr>Event Horizon</vt:lpstr>
      <vt:lpstr>Black Holes Bend Light</vt:lpstr>
      <vt:lpstr>Spacetime Curvature</vt:lpstr>
      <vt:lpstr>Gravitational Field</vt:lpstr>
      <vt:lpstr>Gravitational Redshift</vt:lpstr>
      <vt:lpstr>Gravitational Time Dilation</vt:lpstr>
      <vt:lpstr>Black Holes Will Rip You</vt:lpstr>
      <vt:lpstr>Spaghettification</vt:lpstr>
      <vt:lpstr>Rip Radius</vt:lpstr>
      <vt:lpstr>Combined Effects</vt:lpstr>
      <vt:lpstr>Hawking Radiation</vt:lpstr>
      <vt:lpstr>Supermassive Black Holes</vt:lpstr>
      <vt:lpstr>Question</vt:lpstr>
      <vt:lpstr>Answer</vt:lpstr>
      <vt:lpstr>Black Hole Candidates</vt:lpstr>
      <vt:lpstr>X-Ray Binaries</vt:lpstr>
      <vt:lpstr>Supermassive Black Hole in GC</vt:lpstr>
      <vt:lpstr>Wormholes</vt:lpstr>
      <vt:lpstr>event horizon telescope</vt:lpstr>
      <vt:lpstr>Event Horizon Telescope</vt:lpstr>
      <vt:lpstr>EHT Resolution</vt:lpstr>
      <vt:lpstr>EHT Detection</vt:lpstr>
      <vt:lpstr>variable stars</vt:lpstr>
      <vt:lpstr>Variable Stars</vt:lpstr>
      <vt:lpstr>Classification of Variable Stars</vt:lpstr>
      <vt:lpstr>A Study of Variable Stars</vt:lpstr>
      <vt:lpstr>Intrinsically variable stars</vt:lpstr>
      <vt:lpstr>Pulsating Variables (17.3)</vt:lpstr>
      <vt:lpstr>Pulsating Variables in HRD</vt:lpstr>
      <vt:lpstr>Stellar Pulsation</vt:lpstr>
      <vt:lpstr>Cepheid Pulsating Variables</vt:lpstr>
      <vt:lpstr>Cepheid Light Curve</vt:lpstr>
      <vt:lpstr>Period-Luminosity Relation</vt:lpstr>
      <vt:lpstr>PLR and Distance (Equ 17.25)</vt:lpstr>
      <vt:lpstr>RR Lyrae Pulsating Variables</vt:lpstr>
      <vt:lpstr>Long Period Variables (LPVs)</vt:lpstr>
      <vt:lpstr>HR Diagram for Pulsating Stars</vt:lpstr>
      <vt:lpstr>Cataclysmic Variables</vt:lpstr>
      <vt:lpstr>extrinsically variable stars</vt:lpstr>
      <vt:lpstr>Extrinsic Variables</vt:lpstr>
      <vt:lpstr>Rotating Variables</vt:lpstr>
      <vt:lpstr>Eclipsing Binaries</vt:lpstr>
      <vt:lpstr>Planetary Transits</vt:lpstr>
      <vt:lpstr>hr diagram</vt:lpstr>
      <vt:lpstr>HR Diagram for Variable Stars</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626</cp:revision>
  <dcterms:created xsi:type="dcterms:W3CDTF">2007-01-08T01:06:37Z</dcterms:created>
  <dcterms:modified xsi:type="dcterms:W3CDTF">2022-04-07T14:42:17Z</dcterms:modified>
</cp:coreProperties>
</file>