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49"/>
  </p:notesMasterIdLst>
  <p:sldIdLst>
    <p:sldId id="520" r:id="rId2"/>
    <p:sldId id="1696" r:id="rId3"/>
    <p:sldId id="1768" r:id="rId4"/>
    <p:sldId id="1767" r:id="rId5"/>
    <p:sldId id="1766" r:id="rId6"/>
    <p:sldId id="1741" r:id="rId7"/>
    <p:sldId id="1697" r:id="rId8"/>
    <p:sldId id="1765" r:id="rId9"/>
    <p:sldId id="1722" r:id="rId10"/>
    <p:sldId id="1735" r:id="rId11"/>
    <p:sldId id="1747" r:id="rId12"/>
    <p:sldId id="1742" r:id="rId13"/>
    <p:sldId id="1743" r:id="rId14"/>
    <p:sldId id="1744" r:id="rId15"/>
    <p:sldId id="1745" r:id="rId16"/>
    <p:sldId id="1746" r:id="rId17"/>
    <p:sldId id="1748" r:id="rId18"/>
    <p:sldId id="1699" r:id="rId19"/>
    <p:sldId id="1711" r:id="rId20"/>
    <p:sldId id="1700" r:id="rId21"/>
    <p:sldId id="1721" r:id="rId22"/>
    <p:sldId id="1764" r:id="rId23"/>
    <p:sldId id="1719" r:id="rId24"/>
    <p:sldId id="1720" r:id="rId25"/>
    <p:sldId id="1705" r:id="rId26"/>
    <p:sldId id="1769" r:id="rId27"/>
    <p:sldId id="1770" r:id="rId28"/>
    <p:sldId id="1724" r:id="rId29"/>
    <p:sldId id="1706" r:id="rId30"/>
    <p:sldId id="1754" r:id="rId31"/>
    <p:sldId id="1727" r:id="rId32"/>
    <p:sldId id="1728" r:id="rId33"/>
    <p:sldId id="1729" r:id="rId34"/>
    <p:sldId id="1730" r:id="rId35"/>
    <p:sldId id="1751" r:id="rId36"/>
    <p:sldId id="1757" r:id="rId37"/>
    <p:sldId id="1752" r:id="rId38"/>
    <p:sldId id="1753" r:id="rId39"/>
    <p:sldId id="1761" r:id="rId40"/>
    <p:sldId id="1762" r:id="rId41"/>
    <p:sldId id="1763" r:id="rId42"/>
    <p:sldId id="1715" r:id="rId43"/>
    <p:sldId id="1760" r:id="rId44"/>
    <p:sldId id="1758" r:id="rId45"/>
    <p:sldId id="1759" r:id="rId46"/>
    <p:sldId id="1725" r:id="rId47"/>
    <p:sldId id="1736" r:id="rId48"/>
  </p:sldIdLst>
  <p:sldSz cx="9144000" cy="6858000" type="screen4x3"/>
  <p:notesSz cx="6858000" cy="9144000"/>
  <p:custDataLst>
    <p:tags r:id="rId5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66FF"/>
    <a:srgbClr val="00FF00"/>
    <a:srgbClr val="0000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8235" autoAdjust="0"/>
    <p:restoredTop sz="94640" autoAdjust="0"/>
  </p:normalViewPr>
  <p:slideViewPr>
    <p:cSldViewPr>
      <p:cViewPr varScale="1">
        <p:scale>
          <a:sx n="83" d="100"/>
          <a:sy n="83" d="100"/>
        </p:scale>
        <p:origin x="1892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264"/>
    </p:cViewPr>
  </p:sorterViewPr>
  <p:notesViewPr>
    <p:cSldViewPr>
      <p:cViewPr varScale="1">
        <p:scale>
          <a:sx n="58" d="100"/>
          <a:sy n="58" d="100"/>
        </p:scale>
        <p:origin x="-990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9.xml"/><Relationship Id="rId13" Type="http://schemas.openxmlformats.org/officeDocument/2006/relationships/slide" Target="slides/slide15.xml"/><Relationship Id="rId18" Type="http://schemas.openxmlformats.org/officeDocument/2006/relationships/slide" Target="slides/slide21.xml"/><Relationship Id="rId26" Type="http://schemas.openxmlformats.org/officeDocument/2006/relationships/slide" Target="slides/slide32.xml"/><Relationship Id="rId3" Type="http://schemas.openxmlformats.org/officeDocument/2006/relationships/slide" Target="slides/slide3.xml"/><Relationship Id="rId21" Type="http://schemas.openxmlformats.org/officeDocument/2006/relationships/slide" Target="slides/slide26.xml"/><Relationship Id="rId34" Type="http://schemas.openxmlformats.org/officeDocument/2006/relationships/slide" Target="slides/slide41.xml"/><Relationship Id="rId7" Type="http://schemas.openxmlformats.org/officeDocument/2006/relationships/slide" Target="slides/slide8.xml"/><Relationship Id="rId12" Type="http://schemas.openxmlformats.org/officeDocument/2006/relationships/slide" Target="slides/slide14.xml"/><Relationship Id="rId17" Type="http://schemas.openxmlformats.org/officeDocument/2006/relationships/slide" Target="slides/slide20.xml"/><Relationship Id="rId25" Type="http://schemas.openxmlformats.org/officeDocument/2006/relationships/slide" Target="slides/slide31.xml"/><Relationship Id="rId33" Type="http://schemas.openxmlformats.org/officeDocument/2006/relationships/slide" Target="slides/slide40.xml"/><Relationship Id="rId38" Type="http://schemas.openxmlformats.org/officeDocument/2006/relationships/slide" Target="slides/slide46.xml"/><Relationship Id="rId2" Type="http://schemas.openxmlformats.org/officeDocument/2006/relationships/slide" Target="slides/slide2.xml"/><Relationship Id="rId16" Type="http://schemas.openxmlformats.org/officeDocument/2006/relationships/slide" Target="slides/slide19.xml"/><Relationship Id="rId20" Type="http://schemas.openxmlformats.org/officeDocument/2006/relationships/slide" Target="slides/slide25.xml"/><Relationship Id="rId29" Type="http://schemas.openxmlformats.org/officeDocument/2006/relationships/slide" Target="slides/slide35.xml"/><Relationship Id="rId1" Type="http://schemas.openxmlformats.org/officeDocument/2006/relationships/slide" Target="slides/slide1.xml"/><Relationship Id="rId6" Type="http://schemas.openxmlformats.org/officeDocument/2006/relationships/slide" Target="slides/slide7.xml"/><Relationship Id="rId11" Type="http://schemas.openxmlformats.org/officeDocument/2006/relationships/slide" Target="slides/slide13.xml"/><Relationship Id="rId24" Type="http://schemas.openxmlformats.org/officeDocument/2006/relationships/slide" Target="slides/slide29.xml"/><Relationship Id="rId32" Type="http://schemas.openxmlformats.org/officeDocument/2006/relationships/slide" Target="slides/slide39.xml"/><Relationship Id="rId37" Type="http://schemas.openxmlformats.org/officeDocument/2006/relationships/slide" Target="slides/slide45.xml"/><Relationship Id="rId5" Type="http://schemas.openxmlformats.org/officeDocument/2006/relationships/slide" Target="slides/slide5.xml"/><Relationship Id="rId15" Type="http://schemas.openxmlformats.org/officeDocument/2006/relationships/slide" Target="slides/slide18.xml"/><Relationship Id="rId23" Type="http://schemas.openxmlformats.org/officeDocument/2006/relationships/slide" Target="slides/slide28.xml"/><Relationship Id="rId28" Type="http://schemas.openxmlformats.org/officeDocument/2006/relationships/slide" Target="slides/slide34.xml"/><Relationship Id="rId36" Type="http://schemas.openxmlformats.org/officeDocument/2006/relationships/slide" Target="slides/slide44.xml"/><Relationship Id="rId10" Type="http://schemas.openxmlformats.org/officeDocument/2006/relationships/slide" Target="slides/slide12.xml"/><Relationship Id="rId19" Type="http://schemas.openxmlformats.org/officeDocument/2006/relationships/slide" Target="slides/slide22.xml"/><Relationship Id="rId31" Type="http://schemas.openxmlformats.org/officeDocument/2006/relationships/slide" Target="slides/slide38.xml"/><Relationship Id="rId4" Type="http://schemas.openxmlformats.org/officeDocument/2006/relationships/slide" Target="slides/slide4.xml"/><Relationship Id="rId9" Type="http://schemas.openxmlformats.org/officeDocument/2006/relationships/slide" Target="slides/slide10.xml"/><Relationship Id="rId14" Type="http://schemas.openxmlformats.org/officeDocument/2006/relationships/slide" Target="slides/slide16.xml"/><Relationship Id="rId22" Type="http://schemas.openxmlformats.org/officeDocument/2006/relationships/slide" Target="slides/slide27.xml"/><Relationship Id="rId27" Type="http://schemas.openxmlformats.org/officeDocument/2006/relationships/slide" Target="slides/slide33.xml"/><Relationship Id="rId30" Type="http://schemas.openxmlformats.org/officeDocument/2006/relationships/slide" Target="slides/slide37.xml"/><Relationship Id="rId35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711A129-A1F6-4A06-834E-A9F511020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00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44B833E-9358-4DF0-8266-820FD91290E6}" type="slidenum">
              <a:rPr lang="en-US" altLang="en-US" smtClean="0"/>
              <a:pPr eaLnBrk="1" hangingPunct="1"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16733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A21566-482D-4807-98E2-1B23EED491A8}" type="slidenum">
              <a:rPr lang="en-US" altLang="en-US" smtClean="0"/>
              <a:pPr eaLnBrk="1" hangingPunct="1">
                <a:spcBef>
                  <a:spcPct val="0"/>
                </a:spcBef>
              </a:pPr>
              <a:t>24</a:t>
            </a:fld>
            <a:endParaRPr lang="en-US" alt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71113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Arial" panose="020B0604020202020204" pitchFamily="34" charset="0"/>
              </a:defRPr>
            </a:lvl9pPr>
          </a:lstStyle>
          <a:p>
            <a:fld id="{778996E6-77B1-4D90-AB65-FD98D22BBEB2}" type="slidenum">
              <a:rPr lang="en-US" altLang="en-US" sz="1300" smtClean="0">
                <a:solidFill>
                  <a:schemeClr val="tx1"/>
                </a:solidFill>
              </a:rPr>
              <a:pPr/>
              <a:t>47</a:t>
            </a:fld>
            <a:endParaRPr lang="en-US" altLang="en-US" sz="1300" smtClean="0">
              <a:solidFill>
                <a:schemeClr val="tx1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252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43797A3-D1BE-4603-B3D8-94DF49E7C3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009747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604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1527047"/>
            <a:ext cx="3335840" cy="4572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1527047"/>
            <a:ext cx="3335840" cy="457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1164FC-EDB3-4677-AD99-16BFEA955B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478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315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527048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2460687"/>
            <a:ext cx="3335839" cy="36576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1527048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2460687"/>
            <a:ext cx="3335840" cy="36576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4909D-F225-49BD-B535-665D62BA7E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012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9464C3-F72B-4578-BA21-31D6575E06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336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6363"/>
            <a:ext cx="8915400" cy="579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8229600" cy="2452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71888"/>
            <a:ext cx="8229600" cy="245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8CF25-53F6-4F14-A9F3-3D58B7B19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78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1524000"/>
            <a:ext cx="7205472" cy="2286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82B4225-522D-4B0B-9422-305588B0E6B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33272" y="3886200"/>
            <a:ext cx="7205472" cy="2286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5298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4610431-892D-4A94-8C08-CB25A63EF69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942129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315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523999"/>
            <a:ext cx="7200900" cy="4876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C5958FB-8111-4A01-94AE-04E5FA4964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436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6" r:id="rId3"/>
    <p:sldLayoutId id="2147483727" r:id="rId4"/>
    <p:sldLayoutId id="2147483728" r:id="rId5"/>
    <p:sldLayoutId id="2147483733" r:id="rId6"/>
    <p:sldLayoutId id="2147483734" r:id="rId7"/>
    <p:sldLayoutId id="2147483735" r:id="rId8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36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5184">
          <p15:clr>
            <a:srgbClr val="F26B43"/>
          </p15:clr>
        </p15:guide>
        <p15:guide id="10" pos="702">
          <p15:clr>
            <a:srgbClr val="F26B43"/>
          </p15:clr>
        </p15:guide>
        <p15:guide id="11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mtClean="0"/>
              <a:t>University Astronomy</a:t>
            </a:r>
            <a:endParaRPr lang="en-US" altLang="en-US" dirty="0" smtClean="0"/>
          </a:p>
        </p:txBody>
      </p:sp>
      <p:sp>
        <p:nvSpPr>
          <p:cNvPr id="2052" name="Rectangle 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 smtClean="0"/>
              <a:t>Professor Don Figer</a:t>
            </a:r>
          </a:p>
          <a:p>
            <a:r>
              <a:rPr lang="en-US" dirty="0" smtClean="0"/>
              <a:t>Star Formation</a:t>
            </a:r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797A3-D1BE-4603-B3D8-94DF49E7C3B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Shu, </a:t>
            </a:r>
            <a:r>
              <a:rPr lang="en-US" altLang="en-US" dirty="0" err="1" smtClean="0"/>
              <a:t>Lizano</a:t>
            </a:r>
            <a:r>
              <a:rPr lang="en-US" altLang="en-US" dirty="0" smtClean="0"/>
              <a:t>, Adams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5352" y="1524000"/>
            <a:ext cx="560759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9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formation on the </a:t>
            </a:r>
            <a:r>
              <a:rPr lang="en-US" dirty="0" err="1" smtClean="0"/>
              <a:t>hr</a:t>
            </a:r>
            <a:r>
              <a:rPr lang="en-US" dirty="0" smtClean="0"/>
              <a:t> diagram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94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Protostars</a:t>
            </a:r>
            <a:r>
              <a:rPr lang="en-US" altLang="en-US" dirty="0" smtClean="0"/>
              <a:t> on the HR Diagram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20" descr="16_16Figure-Ann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1733305"/>
            <a:ext cx="7200900" cy="445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2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Protostars</a:t>
            </a:r>
            <a:r>
              <a:rPr lang="en-US" altLang="en-US" dirty="0" smtClean="0"/>
              <a:t> on the HR Diagram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20" descr="16_16Figure-Ann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1733305"/>
            <a:ext cx="7200900" cy="445818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727200" y="3352800"/>
            <a:ext cx="2692400" cy="584775"/>
            <a:chOff x="1473200" y="3683000"/>
            <a:chExt cx="2692400" cy="584775"/>
          </a:xfrm>
        </p:grpSpPr>
        <p:sp>
          <p:nvSpPr>
            <p:cNvPr id="9" name="TextBox 8"/>
            <p:cNvSpPr txBox="1"/>
            <p:nvPr/>
          </p:nvSpPr>
          <p:spPr>
            <a:xfrm>
              <a:off x="1473200" y="3683000"/>
              <a:ext cx="1841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Convection Dominant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Line 5"/>
            <p:cNvSpPr>
              <a:spLocks noChangeShapeType="1"/>
            </p:cNvSpPr>
            <p:nvPr/>
          </p:nvSpPr>
          <p:spPr bwMode="auto">
            <a:xfrm flipV="1">
              <a:off x="2800350" y="3860800"/>
              <a:ext cx="1365250" cy="2159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292934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715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Protostars</a:t>
            </a:r>
            <a:r>
              <a:rPr lang="en-US" altLang="en-US" dirty="0" smtClean="0"/>
              <a:t> on the HR Diagram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20" descr="16_16Figure-Ann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0" y="1733305"/>
            <a:ext cx="7200900" cy="44581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9100" y="3276600"/>
            <a:ext cx="184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Radiation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Dominant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3016250" y="3670300"/>
            <a:ext cx="869950" cy="101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solidFill>
                <a:srgbClr val="29293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885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Observed HR Diagram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6350" y="1524000"/>
            <a:ext cx="6585600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6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Protostars</a:t>
            </a:r>
            <a:r>
              <a:rPr lang="en-US" altLang="en-US" dirty="0" smtClean="0"/>
              <a:t> on the HR Diagram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Labels show the time </a:t>
            </a:r>
            <a:r>
              <a:rPr lang="en-US" dirty="0"/>
              <a:t>it takes </a:t>
            </a:r>
            <a:r>
              <a:rPr lang="en-US" dirty="0" smtClean="0"/>
              <a:t>to reach </a:t>
            </a:r>
            <a:r>
              <a:rPr lang="en-US" dirty="0"/>
              <a:t>the MS </a:t>
            </a:r>
            <a:br>
              <a:rPr lang="en-US" dirty="0"/>
            </a:br>
            <a:r>
              <a:rPr lang="en-US" dirty="0"/>
              <a:t>depends on </a:t>
            </a:r>
            <a:r>
              <a:rPr lang="en-US" dirty="0" smtClean="0"/>
              <a:t>mass.</a:t>
            </a:r>
            <a:endParaRPr lang="en-US" dirty="0"/>
          </a:p>
          <a:p>
            <a:r>
              <a:rPr lang="en-US" dirty="0" smtClean="0"/>
              <a:t>Shape </a:t>
            </a:r>
            <a:r>
              <a:rPr lang="en-US" dirty="0"/>
              <a:t>of track</a:t>
            </a:r>
            <a:br>
              <a:rPr lang="en-US" dirty="0"/>
            </a:br>
            <a:r>
              <a:rPr lang="en-US" dirty="0"/>
              <a:t>depends on mass</a:t>
            </a:r>
            <a:br>
              <a:rPr lang="en-US" dirty="0"/>
            </a:br>
            <a:r>
              <a:rPr lang="en-US" dirty="0"/>
              <a:t>and </a:t>
            </a:r>
            <a:r>
              <a:rPr lang="en-US" dirty="0" smtClean="0"/>
              <a:t>composition.</a:t>
            </a:r>
          </a:p>
          <a:p>
            <a:r>
              <a:rPr lang="en-US" dirty="0" smtClean="0"/>
              <a:t>Low mass stars take a long time to contract.</a:t>
            </a: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94263" y="2223331"/>
            <a:ext cx="3335337" cy="317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9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molecular clouds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5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Molecular Clouds</a:t>
            </a:r>
            <a:endParaRPr lang="en-US" altLang="en-US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Stars are made of hydrogen </a:t>
            </a:r>
            <a:r>
              <a:rPr lang="en-US" altLang="en-US" smtClean="0"/>
              <a:t>(mostly).</a:t>
            </a:r>
            <a:endParaRPr lang="en-US" altLang="en-US" dirty="0" smtClean="0"/>
          </a:p>
          <a:p>
            <a:r>
              <a:rPr lang="en-US" altLang="en-US" dirty="0" smtClean="0"/>
              <a:t>Space is filled with hydrogen.</a:t>
            </a:r>
          </a:p>
          <a:p>
            <a:r>
              <a:rPr lang="en-US" altLang="en-US" dirty="0" smtClean="0"/>
              <a:t>Molecular clouds contain hydrogen atoms and molecules in relatively high densities.</a:t>
            </a:r>
          </a:p>
          <a:p>
            <a:r>
              <a:rPr lang="en-US" altLang="en-US" dirty="0" smtClean="0"/>
              <a:t>Gas temperatures are:</a:t>
            </a:r>
          </a:p>
          <a:p>
            <a:pPr lvl="1"/>
            <a:r>
              <a:rPr lang="en-US" altLang="en-US" dirty="0" smtClean="0"/>
              <a:t>10,000 K for warm gas</a:t>
            </a:r>
          </a:p>
          <a:p>
            <a:pPr lvl="1"/>
            <a:r>
              <a:rPr lang="en-US" altLang="en-US" dirty="0" smtClean="0"/>
              <a:t>100 K for cool gas</a:t>
            </a:r>
          </a:p>
          <a:p>
            <a:pPr lvl="1"/>
            <a:r>
              <a:rPr lang="en-US" altLang="en-US" dirty="0" smtClean="0"/>
              <a:t>10 K for cold gas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4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Molecular Cloud Support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Some gas can resist the pull of gravity.</a:t>
            </a:r>
          </a:p>
          <a:p>
            <a:r>
              <a:rPr lang="en-US" altLang="en-US" dirty="0" smtClean="0"/>
              <a:t>Material is supported by ideal gas pressure.</a:t>
            </a:r>
          </a:p>
          <a:p>
            <a:r>
              <a:rPr lang="en-US" altLang="en-US" dirty="0" smtClean="0"/>
              <a:t>Magnetic force resists the motion of ions (but neutrals can move against the field, presuming that they do not bump into too many ions).</a:t>
            </a:r>
          </a:p>
          <a:p>
            <a:r>
              <a:rPr lang="en-US" altLang="en-US" dirty="0" smtClean="0"/>
              <a:t>Gravitational force is weak, so not much pressure is needed to resist it.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JWST vs. Spitzer!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098" name="Picture 2" descr="https://raw.githubusercontent.com/gbrammer/jwst_EERS/main/jwst_irac_compare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790700"/>
            <a:ext cx="68580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6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Densities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Molecular clouds have an average density of about a few hundred to thousand times the average density in “empty” space.</a:t>
            </a:r>
          </a:p>
          <a:p>
            <a:r>
              <a:rPr lang="en-US" altLang="en-US" dirty="0" smtClean="0"/>
              <a:t>The average density in “empty” space is ~1 particle per cubic centimeter, or 10</a:t>
            </a:r>
            <a:r>
              <a:rPr lang="en-US" altLang="en-US" baseline="30000" dirty="0" smtClean="0"/>
              <a:t>6</a:t>
            </a:r>
            <a:r>
              <a:rPr lang="en-US" altLang="en-US" dirty="0" smtClean="0"/>
              <a:t> particles per cubic meter.</a:t>
            </a:r>
          </a:p>
          <a:p>
            <a:r>
              <a:rPr lang="en-US" altLang="en-US" dirty="0" smtClean="0"/>
              <a:t>So, molecular clouds have an average density of ~10</a:t>
            </a:r>
            <a:r>
              <a:rPr lang="en-US" altLang="en-US" baseline="30000" dirty="0" smtClean="0"/>
              <a:t>9</a:t>
            </a:r>
            <a:r>
              <a:rPr lang="en-US" altLang="en-US" dirty="0" smtClean="0"/>
              <a:t> m</a:t>
            </a:r>
            <a:r>
              <a:rPr lang="en-US" altLang="en-US" baseline="30000" dirty="0" smtClean="0">
                <a:latin typeface="Symbol" panose="05050102010706020507" pitchFamily="18" charset="2"/>
              </a:rPr>
              <a:t>-</a:t>
            </a:r>
            <a:r>
              <a:rPr lang="en-US" altLang="en-US" baseline="30000" dirty="0" smtClean="0"/>
              <a:t>3</a:t>
            </a:r>
            <a:r>
              <a:rPr lang="en-US" altLang="en-US" dirty="0" smtClean="0"/>
              <a:t>.</a:t>
            </a:r>
          </a:p>
          <a:p>
            <a:r>
              <a:rPr lang="en-US" altLang="en-US" dirty="0" smtClean="0"/>
              <a:t>A core/fragment has densities that are yet again a thousand times higher. </a:t>
            </a:r>
          </a:p>
          <a:p>
            <a:r>
              <a:rPr lang="en-US" altLang="en-US" dirty="0" smtClean="0"/>
              <a:t>The mass density in a clump is ~10</a:t>
            </a:r>
            <a:r>
              <a:rPr lang="en-US" altLang="en-US" baseline="30000" dirty="0" smtClean="0">
                <a:latin typeface="Symbol" panose="05050102010706020507" pitchFamily="18" charset="2"/>
              </a:rPr>
              <a:t>-</a:t>
            </a:r>
            <a:r>
              <a:rPr lang="en-US" altLang="en-US" baseline="30000" dirty="0" smtClean="0">
                <a:latin typeface="+mj-lt"/>
                <a:cs typeface="Times New Roman" panose="02020603050405020304" pitchFamily="18" charset="0"/>
              </a:rPr>
              <a:t>12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</a:t>
            </a:r>
            <a:r>
              <a:rPr lang="en-US" altLang="en-US" baseline="-25000" dirty="0" err="1" smtClean="0"/>
              <a:t>Sun</a:t>
            </a:r>
            <a:r>
              <a:rPr lang="en-US" altLang="en-US" dirty="0" smtClean="0"/>
              <a:t> AU</a:t>
            </a:r>
            <a:r>
              <a:rPr lang="en-US" altLang="en-US" baseline="30000" dirty="0" smtClean="0">
                <a:latin typeface="Symbol" panose="05050102010706020507" pitchFamily="18" charset="2"/>
              </a:rPr>
              <a:t>-</a:t>
            </a:r>
            <a:r>
              <a:rPr lang="en-US" altLang="en-US" baseline="30000" dirty="0" smtClean="0"/>
              <a:t>3</a:t>
            </a:r>
            <a:r>
              <a:rPr lang="en-US" altLang="en-US" dirty="0" smtClean="0"/>
              <a:t>.</a:t>
            </a:r>
          </a:p>
          <a:p>
            <a:r>
              <a:rPr lang="en-US" altLang="en-US" dirty="0" smtClean="0"/>
              <a:t>Evidently, then, matter must come from a relatively large volume in order to have enough mass to make a star.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82372" y="5791200"/>
                <a:ext cx="6078651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𝑆𝑢𝑛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en-US" dirty="0"/>
                        <m:t>10</m:t>
                      </m:r>
                      <m:r>
                        <m:rPr>
                          <m:nor/>
                        </m:rPr>
                        <a:rPr lang="en-US" altLang="en-US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altLang="en-US" b="0" i="0" baseline="30000" dirty="0" smtClean="0"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altLang="en-US" baseline="30000" dirty="0"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altLang="en-US" dirty="0"/>
                        <m:t> </m:t>
                      </m:r>
                      <m:sSub>
                        <m:sSubPr>
                          <m:ctrlPr>
                            <a:rPr lang="en-US" alt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  <m:t>𝑆𝑢𝑛</m:t>
                          </m:r>
                        </m:sub>
                      </m:sSub>
                      <m:r>
                        <m:rPr>
                          <m:nor/>
                        </m:rPr>
                        <a:rPr lang="en-US" altLang="en-US" dirty="0"/>
                        <m:t> </m:t>
                      </m:r>
                      <m:r>
                        <m:rPr>
                          <m:nor/>
                        </m:rPr>
                        <a:rPr lang="en-US" altLang="en-US" dirty="0"/>
                        <m:t>AU</m:t>
                      </m:r>
                      <m:r>
                        <m:rPr>
                          <m:nor/>
                        </m:rPr>
                        <a:rPr lang="en-US" altLang="en-US" b="0" i="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altLang="en-US" baseline="30000" dirty="0"/>
                        <m:t>3</m:t>
                      </m:r>
                      <m:d>
                        <m:dPr>
                          <m:ctrlP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b="0" i="1" dirty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altLang="en-US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𝐴𝑈</m:t>
                      </m:r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i="1" dirty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𝑆𝑢𝑛</m:t>
                          </m:r>
                        </m:sub>
                      </m:sSub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372" y="5791200"/>
                <a:ext cx="6078651" cy="62235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911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Collapse Timescale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time it would take for a cloud to collapse to a star is called the Kelvin-Helmholtz timescale.</a:t>
            </a:r>
          </a:p>
          <a:p>
            <a:r>
              <a:rPr lang="en-US" dirty="0" smtClean="0"/>
              <a:t>It is a rough estimate for how long it would take for a collapsing system of gas to radiate its potential energy, given its luminosity.</a:t>
            </a:r>
          </a:p>
          <a:p>
            <a:r>
              <a:rPr lang="en-US" dirty="0" smtClean="0"/>
              <a:t>One can use it to get a rough idea for how long it would take for a collapsing proto-star to collapse on to the main sequence.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22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Kelvin-Helmholtz Timescale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970288"/>
            <a:ext cx="7200900" cy="398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6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altLang="en-US" sz="4000" dirty="0" smtClean="0"/>
              <a:t>The Jean’s Mass</a:t>
            </a:r>
          </a:p>
        </p:txBody>
      </p:sp>
      <p:graphicFrame>
        <p:nvGraphicFramePr>
          <p:cNvPr id="4813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7682688"/>
              </p:ext>
            </p:extLst>
          </p:nvPr>
        </p:nvGraphicFramePr>
        <p:xfrm>
          <a:off x="1136936" y="1295400"/>
          <a:ext cx="6870128" cy="5253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name="Equation" r:id="rId4" imgW="5092700" imgH="3898900" progId="Equation.3">
                  <p:embed/>
                </p:oleObj>
              </mc:Choice>
              <mc:Fallback>
                <p:oleObj name="Equation" r:id="rId4" imgW="5092700" imgH="3898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6936" y="1295400"/>
                        <a:ext cx="6870128" cy="5253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5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5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5000"/>
              </a:spcBef>
              <a:buChar char="–"/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5000"/>
              </a:spcBef>
              <a:buChar char="»"/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B0230D2-972B-46FC-9DB0-A670DBE6F76B}" type="slidenum">
              <a:rPr lang="en-US" altLang="en-US" sz="1400" smtClean="0">
                <a:latin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759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 smtClean="0"/>
              <a:t>Jean’s Mass Examples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For a globular cluster, M~10</a:t>
            </a:r>
            <a:r>
              <a:rPr lang="en-US" altLang="en-US" baseline="30000" dirty="0" smtClean="0"/>
              <a:t>6</a:t>
            </a:r>
            <a:r>
              <a:rPr lang="en-US" altLang="en-US" dirty="0" smtClean="0"/>
              <a:t> M</a:t>
            </a:r>
            <a:r>
              <a:rPr lang="en-US" altLang="en-US" baseline="-25000" dirty="0" smtClean="0"/>
              <a:t>Sun</a:t>
            </a:r>
            <a:r>
              <a:rPr lang="en-US" altLang="en-US" dirty="0" smtClean="0"/>
              <a:t>~10</a:t>
            </a:r>
            <a:r>
              <a:rPr lang="en-US" altLang="en-US" baseline="30000" dirty="0" smtClean="0"/>
              <a:t>36</a:t>
            </a:r>
            <a:r>
              <a:rPr lang="en-US" altLang="en-US" dirty="0" smtClean="0"/>
              <a:t> kg. Assuming an ionized gas state during the epoch of the early Galaxy, T~10</a:t>
            </a:r>
            <a:r>
              <a:rPr lang="en-US" altLang="en-US" baseline="30000" dirty="0" smtClean="0"/>
              <a:t>4</a:t>
            </a:r>
            <a:r>
              <a:rPr lang="en-US" altLang="en-US" dirty="0" smtClean="0"/>
              <a:t> K. So, </a:t>
            </a:r>
            <a:r>
              <a:rPr lang="en-US" altLang="en-US" dirty="0" smtClean="0">
                <a:latin typeface="Symbol" pitchFamily="18" charset="2"/>
              </a:rPr>
              <a:t>r</a:t>
            </a:r>
            <a:r>
              <a:rPr lang="en-US" altLang="en-US" dirty="0" smtClean="0"/>
              <a:t>~10</a:t>
            </a:r>
            <a:r>
              <a:rPr lang="en-US" altLang="en-US" baseline="30000" dirty="0" smtClean="0"/>
              <a:t>-18</a:t>
            </a:r>
            <a:r>
              <a:rPr lang="en-US" altLang="en-US" dirty="0" smtClean="0"/>
              <a:t> kg/m</a:t>
            </a:r>
            <a:r>
              <a:rPr lang="en-US" altLang="en-US" baseline="30000" dirty="0" smtClean="0"/>
              <a:t>3</a:t>
            </a:r>
            <a:r>
              <a:rPr lang="en-US" altLang="en-US" dirty="0" smtClean="0"/>
              <a:t>=10</a:t>
            </a:r>
            <a:r>
              <a:rPr lang="en-US" altLang="en-US" baseline="30000" dirty="0" smtClean="0"/>
              <a:t>-21</a:t>
            </a:r>
            <a:r>
              <a:rPr lang="en-US" altLang="en-US" dirty="0" smtClean="0"/>
              <a:t> g/cm</a:t>
            </a:r>
            <a:r>
              <a:rPr lang="en-US" altLang="en-US" baseline="30000" dirty="0" smtClean="0"/>
              <a:t>3</a:t>
            </a:r>
            <a:r>
              <a:rPr lang="en-US" altLang="en-US" dirty="0" smtClean="0"/>
              <a:t>, or about a thousand times the density of the present-day ISM.</a:t>
            </a:r>
          </a:p>
          <a:p>
            <a:r>
              <a:rPr lang="en-US" altLang="en-US" dirty="0" smtClean="0"/>
              <a:t>For the Sun, the density needs to be about a million times greater still, assuming T~50 K.</a:t>
            </a:r>
          </a:p>
          <a:p>
            <a:r>
              <a:rPr lang="en-US" altLang="en-US" dirty="0" smtClean="0"/>
              <a:t>For Jupiter, the density needs to be ~10</a:t>
            </a:r>
            <a:r>
              <a:rPr lang="en-US" altLang="en-US" baseline="30000" dirty="0" smtClean="0"/>
              <a:t>-7</a:t>
            </a:r>
            <a:r>
              <a:rPr lang="en-US" altLang="en-US" dirty="0" smtClean="0"/>
              <a:t> kg/m</a:t>
            </a:r>
            <a:r>
              <a:rPr lang="en-US" altLang="en-US" baseline="30000" dirty="0" smtClean="0"/>
              <a:t>3</a:t>
            </a:r>
            <a:r>
              <a:rPr lang="en-US" altLang="en-US" dirty="0" smtClean="0"/>
              <a:t>, or 10</a:t>
            </a:r>
            <a:r>
              <a:rPr lang="en-US" altLang="en-US" baseline="30000" dirty="0" smtClean="0"/>
              <a:t>14</a:t>
            </a:r>
            <a:r>
              <a:rPr lang="en-US" altLang="en-US" dirty="0" smtClean="0"/>
              <a:t> particles cm</a:t>
            </a:r>
            <a:r>
              <a:rPr lang="en-US" altLang="en-US" baseline="30000" dirty="0" smtClean="0"/>
              <a:t>-3</a:t>
            </a:r>
            <a:r>
              <a:rPr lang="en-US" altLang="en-US" dirty="0" smtClean="0"/>
              <a:t>, assuming T~30 K.</a:t>
            </a:r>
          </a:p>
          <a:p>
            <a:r>
              <a:rPr lang="en-US" altLang="en-US" dirty="0" smtClean="0"/>
              <a:t>Note that this Jean’s mass analysis is relatively simplistic, and there can be other factors that come into play, such as angular momentum and magnetic fields.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9157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5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5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5000"/>
              </a:spcBef>
              <a:buChar char="–"/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5000"/>
              </a:spcBef>
              <a:buChar char="»"/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E5C8409-8F1F-4AE9-897B-6160B780CFDD}" type="slidenum">
              <a:rPr lang="en-US" altLang="en-US" smtClean="0"/>
              <a:pPr/>
              <a:t>24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853473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Angular Momentum</a:t>
            </a:r>
            <a:endParaRPr lang="en-US" altLang="en-US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>
          <a:xfrm>
            <a:off x="1028700" y="1523999"/>
            <a:ext cx="7200900" cy="1066801"/>
          </a:xfrm>
        </p:spPr>
        <p:txBody>
          <a:bodyPr/>
          <a:lstStyle/>
          <a:p>
            <a:r>
              <a:rPr lang="en-US" altLang="en-US" dirty="0" smtClean="0"/>
              <a:t>From physics, we know that angular momentum is conserved in an isolated system with no forces other than the centripetal </a:t>
            </a:r>
            <a:r>
              <a:rPr lang="en-US" altLang="en-US" dirty="0" smtClean="0"/>
              <a:t>force, i.e. no torques.</a:t>
            </a:r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49637" y="2743200"/>
                <a:ext cx="2759025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𝑑𝐿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=0,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  <m:r>
                        <a:rPr lang="en-US" alt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𝑟𝑚𝑣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637" y="2743200"/>
                <a:ext cx="2759025" cy="52591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031900" y="3581399"/>
            <a:ext cx="7200900" cy="2871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6858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None/>
            </a:pPr>
            <a:r>
              <a:rPr lang="en-US" altLang="en-US" dirty="0" smtClean="0"/>
              <a:t>where, L is the angular momentum, r is the distance from the rotation axis to the particle, and p is the linear momentum (mv).</a:t>
            </a:r>
          </a:p>
        </p:txBody>
      </p:sp>
    </p:spTree>
    <p:extLst>
      <p:ext uri="{BB962C8B-B14F-4D97-AF65-F5344CB8AC3E}">
        <p14:creationId xmlns:p14="http://schemas.microsoft.com/office/powerpoint/2010/main" val="172323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Angular Momentum of Sphere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>
          <a:xfrm>
            <a:off x="1028700" y="1523999"/>
            <a:ext cx="7200900" cy="1066801"/>
          </a:xfrm>
        </p:spPr>
        <p:txBody>
          <a:bodyPr/>
          <a:lstStyle/>
          <a:p>
            <a:r>
              <a:rPr lang="en-US" altLang="en-US" dirty="0" smtClean="0"/>
              <a:t>For a constant-density sphere, the angular momentum is given by the moment of inertia, I, multiplied by the angular velocity, </a:t>
            </a:r>
            <a:r>
              <a:rPr lang="en-US" altLang="en-US" dirty="0" smtClean="0">
                <a:latin typeface="Symbol" panose="05050102010706020507" pitchFamily="18" charset="2"/>
              </a:rPr>
              <a:t>w</a:t>
            </a:r>
            <a:r>
              <a:rPr lang="en-US" altLang="en-US" dirty="0" smtClean="0"/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89142" y="2743200"/>
                <a:ext cx="7350213" cy="4387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  <m:sSup>
                          <m:sSup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  <m:sSup>
                          <m:sSupPr>
                            <m:ctrlP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𝜋𝜈</m:t>
                    </m:r>
                  </m:oMath>
                </a14:m>
                <a:r>
                  <a:rPr lang="en-US" dirty="0" smtClean="0"/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  <m:sSup>
                          <m:sSupPr>
                            <m:ctrlP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f>
                      <m:fPr>
                        <m:ctrlPr>
                          <a:rPr lang="en-US" alt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den>
                    </m:f>
                    <m:r>
                      <a:rPr lang="en-US" alt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142" y="2743200"/>
                <a:ext cx="7350213" cy="438710"/>
              </a:xfrm>
              <a:prstGeom prst="rect">
                <a:avLst/>
              </a:prstGeom>
              <a:blipFill>
                <a:blip r:embed="rId2"/>
                <a:stretch>
                  <a:fillRect b="-15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031900" y="3581399"/>
            <a:ext cx="7200900" cy="28719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84048" indent="-384048" algn="l" defTabSz="6858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altLang="en-US" dirty="0" smtClean="0"/>
              <a:t>If angular momentum is conserved as a spherical distribution of particles collapses, then the period will decrease as the radius of the sphere decreases.</a:t>
            </a:r>
          </a:p>
          <a:p>
            <a:pPr fontAlgn="auto"/>
            <a:r>
              <a:rPr lang="en-US" altLang="en-US" dirty="0" smtClean="0"/>
              <a:t>At some point, the velocity will be too high to permit further </a:t>
            </a:r>
            <a:r>
              <a:rPr lang="en-US" altLang="en-US" dirty="0" err="1" smtClean="0"/>
              <a:t>infall</a:t>
            </a:r>
            <a:r>
              <a:rPr lang="en-US" altLang="en-US" dirty="0" smtClean="0"/>
              <a:t>.</a:t>
            </a:r>
          </a:p>
          <a:p>
            <a:pPr fontAlgn="auto"/>
            <a:r>
              <a:rPr lang="en-US" altLang="en-US" dirty="0" smtClean="0"/>
              <a:t>There must be some way to dissipate the angular momentum for the material to collapse further, such as frictional loss for particles in a spinning disk, magnetic braking, and formation of binaries.</a:t>
            </a:r>
          </a:p>
        </p:txBody>
      </p:sp>
    </p:spTree>
    <p:extLst>
      <p:ext uri="{BB962C8B-B14F-4D97-AF65-F5344CB8AC3E}">
        <p14:creationId xmlns:p14="http://schemas.microsoft.com/office/powerpoint/2010/main" val="416163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mtClean="0"/>
              <a:t>Angular Momentum Example</a:t>
            </a:r>
            <a:endParaRPr lang="en-US" altLang="en-US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Consider a collapsing cloud that starts with a radius of 10</a:t>
            </a:r>
            <a:r>
              <a:rPr lang="en-US" altLang="en-US" baseline="30000" dirty="0" smtClean="0"/>
              <a:t>4 </a:t>
            </a:r>
            <a:r>
              <a:rPr lang="en-US" altLang="en-US" dirty="0" smtClean="0"/>
              <a:t>AU and a rotational velocity of ~0.1 km/s. How fast would it be spinning after collapsing into a Sun-like star?</a:t>
            </a:r>
          </a:p>
          <a:p>
            <a:r>
              <a:rPr lang="en-US" altLang="en-US" dirty="0" smtClean="0"/>
              <a:t>Recall that the cloud would have to contract by a factor of approximately 10</a:t>
            </a:r>
            <a:r>
              <a:rPr lang="en-US" altLang="en-US" baseline="30000" dirty="0" smtClean="0"/>
              <a:t>6</a:t>
            </a:r>
            <a:r>
              <a:rPr lang="en-US" altLang="en-US" dirty="0" smtClean="0"/>
              <a:t> times.</a:t>
            </a:r>
          </a:p>
          <a:p>
            <a:r>
              <a:rPr lang="en-US" altLang="en-US" dirty="0" smtClean="0"/>
              <a:t>Conservation of angular momentum would suggest that the final velocity is ~30% the speed of light!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89142" y="4343400"/>
                <a:ext cx="7350213" cy="14393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=∝</m:t>
                      </m:r>
                      <m:f>
                        <m:fPr>
                          <m:ctrlPr>
                            <a:rPr lang="en-US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>
                        <a:rPr lang="en-US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f>
                            <m:fPr>
                              <m:type m:val="skw"/>
                              <m:ctrlPr>
                                <a:rPr lang="en-US" alt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num>
                            <m:den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</m:den>
                      </m:f>
                      <m:r>
                        <a:rPr lang="en-US" alt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𝑣𝑅</m:t>
                      </m:r>
                    </m:oMath>
                  </m:oMathPara>
                </a14:m>
                <a:endParaRPr lang="en-US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𝑖𝑛𝑖𝑡𝑖𝑎𝑙</m:t>
                          </m:r>
                        </m:sub>
                      </m:sSub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𝑖𝑛𝑖𝑡𝑖𝑎𝑙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𝑓𝑖𝑛𝑎𝑙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𝑓𝑖𝑛𝑎𝑙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𝑠𝑒𝑒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 17.16) </m:t>
                      </m:r>
                    </m:oMath>
                  </m:oMathPara>
                </a14:m>
                <a:endParaRPr lang="en-US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𝑓𝑖𝑛𝑎𝑙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𝑖𝑛𝑖𝑡𝑖𝑎𝑙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𝑖𝑛𝑖𝑡𝑖𝑎𝑙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𝑓𝑖𝑛𝑎𝑙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0.1 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00,000 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!</m:t>
                      </m:r>
                    </m:oMath>
                  </m:oMathPara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142" y="4343400"/>
                <a:ext cx="7350213" cy="143930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031900" y="3581399"/>
            <a:ext cx="7200900" cy="2871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6858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0370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Magnetic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8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en-US" dirty="0" smtClean="0"/>
                  <a:t>Magnetic fields inhibit motion of charged particles along the direction perpendicular to the field due to the Lorentz force </a:t>
                </a:r>
                <a14:m>
                  <m:oMath xmlns:m="http://schemas.openxmlformats.org/officeDocument/2006/math">
                    <m:r>
                      <a:rPr lang="en-US" altLang="en-US" b="1" i="1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d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en-US" dirty="0" smtClean="0"/>
              </a:p>
              <a:p>
                <a:r>
                  <a:rPr lang="en-US" altLang="en-US" dirty="0" smtClean="0"/>
                  <a:t>If gravity is stronger than the magnetic field, then the charged particles can pull the magnetic field inward.</a:t>
                </a:r>
              </a:p>
              <a:p>
                <a:r>
                  <a:rPr lang="en-US" altLang="en-US" dirty="0" smtClean="0"/>
                  <a:t>A typical magnetic field strength in the interstellar medium is a few </a:t>
                </a:r>
                <a:r>
                  <a:rPr lang="en-US" altLang="en-US" dirty="0" err="1">
                    <a:latin typeface="Symbol" panose="05050102010706020507" pitchFamily="18" charset="2"/>
                  </a:rPr>
                  <a:t>m</a:t>
                </a:r>
                <a:r>
                  <a:rPr lang="en-US" altLang="en-US" dirty="0" err="1" smtClean="0"/>
                  <a:t>Gauss</a:t>
                </a:r>
                <a:r>
                  <a:rPr lang="en-US" altLang="en-US" dirty="0" smtClean="0"/>
                  <a:t>. </a:t>
                </a:r>
              </a:p>
              <a:p>
                <a:r>
                  <a:rPr lang="en-US" altLang="en-US" dirty="0" smtClean="0"/>
                  <a:t>From physics, we know that magnetic flux is constant.</a:t>
                </a:r>
              </a:p>
            </p:txBody>
          </p:sp>
        </mc:Choice>
        <mc:Fallback xmlns="">
          <p:sp>
            <p:nvSpPr>
              <p:cNvPr id="614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762" t="-1000" r="-1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352800" y="4495800"/>
                <a:ext cx="2282804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4495800"/>
                <a:ext cx="2282804" cy="5259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19332" y="5122352"/>
                <a:ext cx="3105337" cy="3222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𝑖𝑛𝑖𝑡𝑖𝑎𝑙</m:t>
                          </m:r>
                        </m:sub>
                      </m:sSub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𝑖𝑛𝑖𝑡𝑖𝑎𝑙</m:t>
                              </m:r>
                            </m:sub>
                          </m:sSub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𝑓𝑖𝑛𝑎𝑙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𝑓𝑖𝑛𝑎𝑙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9332" y="5122352"/>
                <a:ext cx="3105337" cy="322204"/>
              </a:xfrm>
              <a:prstGeom prst="rect">
                <a:avLst/>
              </a:prstGeom>
              <a:blipFill rotWithShape="0">
                <a:blip r:embed="rId4"/>
                <a:stretch>
                  <a:fillRect l="-980" t="-1887" r="-196" b="-26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226486" y="5545196"/>
                <a:ext cx="4623702" cy="6763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𝑓𝑖𝑛𝑎𝑙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𝑖𝑛𝑖𝑡𝑖𝑎𝑙</m:t>
                          </m:r>
                        </m:sub>
                      </m:sSub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𝑖𝑛𝑖𝑡𝑖𝑎𝑙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𝑓𝑖𝑛𝑎𝑙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~3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𝑀𝐺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486" y="5545196"/>
                <a:ext cx="4623702" cy="67633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26783" y="6248399"/>
            <a:ext cx="7200900" cy="533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6858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altLang="en-US" dirty="0" smtClean="0"/>
              <a:t>But Sun has a magnetic field of ~G.</a:t>
            </a:r>
          </a:p>
        </p:txBody>
      </p:sp>
    </p:spTree>
    <p:extLst>
      <p:ext uri="{BB962C8B-B14F-4D97-AF65-F5344CB8AC3E}">
        <p14:creationId xmlns:p14="http://schemas.microsoft.com/office/powerpoint/2010/main" val="41924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  <p:bldP spid="2" grpId="0"/>
      <p:bldP spid="6" grpId="0"/>
      <p:bldP spid="7" grpId="0"/>
      <p:bldP spid="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2800" dirty="0" smtClean="0"/>
              <a:t>Getting Rid of Magnetic Field and Angular Momentum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How do </a:t>
            </a:r>
            <a:r>
              <a:rPr lang="en-US" dirty="0" err="1"/>
              <a:t>protostars</a:t>
            </a:r>
            <a:r>
              <a:rPr lang="en-US" dirty="0"/>
              <a:t> get rid of excess angular momentum and magnetic flux?</a:t>
            </a:r>
          </a:p>
          <a:p>
            <a:r>
              <a:rPr lang="en-US" dirty="0" smtClean="0"/>
              <a:t>They </a:t>
            </a:r>
            <a:r>
              <a:rPr lang="en-US" dirty="0"/>
              <a:t>form </a:t>
            </a:r>
            <a:r>
              <a:rPr lang="en-US" dirty="0" smtClean="0"/>
              <a:t>planets, magnetized disks, </a:t>
            </a:r>
            <a:r>
              <a:rPr lang="en-US" dirty="0"/>
              <a:t>and bi-polar </a:t>
            </a:r>
            <a:r>
              <a:rPr lang="en-US" dirty="0" smtClean="0"/>
              <a:t>outflows. See Section 17.1.</a:t>
            </a:r>
            <a:endParaRPr lang="en-US" dirty="0"/>
          </a:p>
          <a:p>
            <a:r>
              <a:rPr lang="en-US" dirty="0"/>
              <a:t>Magnetized disks confine outflow of hot gas along rotation </a:t>
            </a:r>
            <a:r>
              <a:rPr lang="en-US" dirty="0" smtClean="0"/>
              <a:t>axis.</a:t>
            </a:r>
            <a:endParaRPr lang="en-US" dirty="0"/>
          </a:p>
          <a:p>
            <a:r>
              <a:rPr lang="en-US" dirty="0"/>
              <a:t>Jets carry away excess angular </a:t>
            </a:r>
            <a:r>
              <a:rPr lang="en-US" dirty="0" smtClean="0"/>
              <a:t>momentum.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1" name="Picture 11" descr="figure-20-15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07" y="3886200"/>
            <a:ext cx="6766173" cy="2286000"/>
          </a:xfrm>
        </p:spPr>
      </p:pic>
    </p:spTree>
    <p:extLst>
      <p:ext uri="{BB962C8B-B14F-4D97-AF65-F5344CB8AC3E}">
        <p14:creationId xmlns:p14="http://schemas.microsoft.com/office/powerpoint/2010/main" val="41958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JWST vs. Ground-based!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122" name="Picture 2" descr="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701248"/>
            <a:ext cx="7200900" cy="452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59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of disks and jets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5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Evidence of Disks</a:t>
            </a:r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33071"/>
            <a:ext cx="6935787" cy="520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6553200" y="1409271"/>
            <a:ext cx="2667000" cy="990600"/>
            <a:chOff x="4032" y="1776"/>
            <a:chExt cx="1680" cy="624"/>
          </a:xfrm>
          <a:noFill/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4752" y="1776"/>
              <a:ext cx="960" cy="57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solidFill>
                    <a:srgbClr val="292934"/>
                  </a:solidFill>
                  <a:latin typeface="Arial"/>
                  <a:cs typeface="Arial"/>
                </a:rPr>
                <a:t>Star hidden behind</a:t>
              </a:r>
              <a:br>
                <a:rPr lang="en-US" sz="1800" dirty="0">
                  <a:solidFill>
                    <a:srgbClr val="292934"/>
                  </a:solidFill>
                  <a:latin typeface="Arial"/>
                  <a:cs typeface="Arial"/>
                </a:rPr>
              </a:br>
              <a:r>
                <a:rPr lang="en-US" sz="1800" dirty="0">
                  <a:solidFill>
                    <a:srgbClr val="292934"/>
                  </a:solidFill>
                  <a:latin typeface="Arial"/>
                  <a:cs typeface="Arial"/>
                </a:rPr>
                <a:t>dusty disk</a:t>
              </a:r>
            </a:p>
          </p:txBody>
        </p:sp>
        <p:sp>
          <p:nvSpPr>
            <p:cNvPr id="12" name="Line 5"/>
            <p:cNvSpPr>
              <a:spLocks noChangeShapeType="1"/>
            </p:cNvSpPr>
            <p:nvPr/>
          </p:nvSpPr>
          <p:spPr bwMode="auto">
            <a:xfrm flipH="1">
              <a:off x="4032" y="2064"/>
              <a:ext cx="624" cy="336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292934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10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 smtClean="0"/>
              <a:t>T </a:t>
            </a:r>
            <a:r>
              <a:rPr lang="en-US" altLang="en-US" sz="3600" dirty="0" err="1" smtClean="0"/>
              <a:t>Tauri</a:t>
            </a:r>
            <a:r>
              <a:rPr lang="en-US" altLang="en-US" sz="3600" dirty="0" smtClean="0"/>
              <a:t> Stars </a:t>
            </a:r>
            <a:r>
              <a:rPr lang="en-US" altLang="en-US" sz="3600" dirty="0" err="1" smtClean="0"/>
              <a:t>Herbig-Haro</a:t>
            </a:r>
            <a:r>
              <a:rPr lang="en-US" altLang="en-US" sz="3600" dirty="0" smtClean="0"/>
              <a:t> Objects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Disks and jets are often associated with </a:t>
            </a:r>
            <a:r>
              <a:rPr lang="en-US" b="1" dirty="0" smtClean="0">
                <a:solidFill>
                  <a:schemeClr val="tx1"/>
                </a:solidFill>
              </a:rPr>
              <a:t>T </a:t>
            </a:r>
            <a:r>
              <a:rPr lang="en-US" b="1" dirty="0" err="1" smtClean="0">
                <a:solidFill>
                  <a:schemeClr val="tx1"/>
                </a:solidFill>
              </a:rPr>
              <a:t>Tauri</a:t>
            </a:r>
            <a:r>
              <a:rPr lang="en-US" b="1" dirty="0" smtClean="0">
                <a:solidFill>
                  <a:schemeClr val="tx1"/>
                </a:solidFill>
              </a:rPr>
              <a:t> stars, </a:t>
            </a:r>
            <a:r>
              <a:rPr lang="en-US" dirty="0" smtClean="0">
                <a:solidFill>
                  <a:schemeClr val="tx1"/>
                </a:solidFill>
                <a:ea typeface="ＭＳ Ｐゴシック" charset="0"/>
              </a:rPr>
              <a:t>which are solar mass pre-main sequence stars (named after prototype T </a:t>
            </a:r>
            <a:r>
              <a:rPr lang="en-US" dirty="0" err="1" smtClean="0">
                <a:solidFill>
                  <a:schemeClr val="tx1"/>
                </a:solidFill>
                <a:ea typeface="ＭＳ Ｐゴシック" charset="0"/>
              </a:rPr>
              <a:t>Tauri</a:t>
            </a:r>
            <a:r>
              <a:rPr lang="en-US" dirty="0" smtClean="0">
                <a:solidFill>
                  <a:schemeClr val="tx1"/>
                </a:solidFill>
                <a:ea typeface="ＭＳ Ｐゴシック" charset="0"/>
              </a:rPr>
              <a:t>)</a:t>
            </a:r>
            <a:endParaRPr lang="en-US" dirty="0">
              <a:solidFill>
                <a:schemeClr val="tx1"/>
              </a:solidFill>
              <a:ea typeface="ＭＳ Ｐゴシック" charset="0"/>
            </a:endParaRPr>
          </a:p>
          <a:p>
            <a:r>
              <a:rPr lang="en-US" dirty="0">
                <a:solidFill>
                  <a:schemeClr val="tx1"/>
                </a:solidFill>
              </a:rPr>
              <a:t>Where the jets encounter the ISM, </a:t>
            </a:r>
            <a:r>
              <a:rPr lang="en-US" b="1" dirty="0" err="1" smtClean="0">
                <a:solidFill>
                  <a:schemeClr val="tx1"/>
                </a:solidFill>
              </a:rPr>
              <a:t>Herbig-Haro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objects </a:t>
            </a:r>
            <a:r>
              <a:rPr lang="en-US" dirty="0">
                <a:solidFill>
                  <a:schemeClr val="tx1"/>
                </a:solidFill>
              </a:rPr>
              <a:t>are </a:t>
            </a:r>
            <a:r>
              <a:rPr lang="en-US" dirty="0" smtClean="0">
                <a:solidFill>
                  <a:schemeClr val="tx1"/>
                </a:solidFill>
              </a:rPr>
              <a:t>formed, producing compact emission nebulae.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8" name="Picture 5" descr="seedssf_evidence103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6294" y="3886200"/>
            <a:ext cx="5080000" cy="228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749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Protostellar</a:t>
            </a:r>
            <a:r>
              <a:rPr lang="en-US" altLang="en-US" dirty="0" smtClean="0"/>
              <a:t> Jets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79" r="-20979"/>
          <a:stretch>
            <a:fillRect/>
          </a:stretch>
        </p:blipFill>
        <p:spPr bwMode="auto">
          <a:xfrm>
            <a:off x="1028700" y="2060191"/>
            <a:ext cx="7200900" cy="380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52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Protoplanetary Disk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ALMA has found several planetary disks.</a:t>
            </a:r>
          </a:p>
          <a:p>
            <a:r>
              <a:rPr lang="en-US" dirty="0" smtClean="0"/>
              <a:t>Gaps </a:t>
            </a:r>
            <a:r>
              <a:rPr lang="en-US" dirty="0"/>
              <a:t>are where planets </a:t>
            </a:r>
            <a:r>
              <a:rPr lang="en-US" dirty="0" smtClean="0"/>
              <a:t>have formed.</a:t>
            </a:r>
          </a:p>
          <a:p>
            <a:r>
              <a:rPr lang="en-US" dirty="0" smtClean="0"/>
              <a:t>Rings are where planets might be forming. </a:t>
            </a:r>
          </a:p>
          <a:p>
            <a:r>
              <a:rPr lang="en-US" dirty="0" smtClean="0"/>
              <a:t>DM Tau is shown on the right. </a:t>
            </a:r>
          </a:p>
          <a:p>
            <a:r>
              <a:rPr lang="en-US" dirty="0" smtClean="0"/>
              <a:t>Inner ring is at orbit of asteroid belt. Outer ring is at orbit of Neptune.</a:t>
            </a:r>
          </a:p>
          <a:p>
            <a:r>
              <a:rPr lang="en-US" dirty="0" smtClean="0"/>
              <a:t>Star is one half mass of Sun.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94263" y="2041170"/>
            <a:ext cx="3335337" cy="354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9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Molecular Cloud Example B68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026" name="Picture 2" descr="Visible light (left) and infrared view of the dark molecular cloud Barnard 6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185977"/>
            <a:ext cx="7200900" cy="355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79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star-forming region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Star Formation Example M17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184400"/>
            <a:ext cx="7200900" cy="355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0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Star Formation Example M42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562100" y="1501089"/>
            <a:ext cx="6019800" cy="4895620"/>
            <a:chOff x="177800" y="0"/>
            <a:chExt cx="8432800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800" y="0"/>
              <a:ext cx="4566285" cy="685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7800" y="2616200"/>
              <a:ext cx="3352800" cy="3352800"/>
            </a:xfrm>
            <a:prstGeom prst="rect">
              <a:avLst/>
            </a:prstGeom>
          </p:spPr>
        </p:pic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V="1">
              <a:off x="2552700" y="2616200"/>
              <a:ext cx="2705100" cy="12319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2552700" y="4292600"/>
              <a:ext cx="2705100" cy="16764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67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What is a HII Region?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Webb Diffraction Pattern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076" name="Picture 4" descr="A series of apertures and the resulting image of a point source. The Webb aperture produces a 6-sided star with another line through the center.  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342197"/>
            <a:ext cx="7200900" cy="324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4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HII Regions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HII regions are usually indicators of star formation.</a:t>
            </a:r>
          </a:p>
          <a:p>
            <a:r>
              <a:rPr lang="en-US" altLang="en-US" dirty="0" smtClean="0"/>
              <a:t>Given sufficient mass, a star formation event will produce some massive stars (O and B stars).</a:t>
            </a:r>
          </a:p>
          <a:p>
            <a:r>
              <a:rPr lang="en-US" altLang="en-US" dirty="0" smtClean="0"/>
              <a:t>Massive stars are hot, thus they produce ionizing radiation.</a:t>
            </a:r>
          </a:p>
          <a:p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HII Regions in The GC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3074" name="Picture 2" descr="http://www.constellation-guide.com/wp-content/uploads/2017/08/Galactic-centre-with-Arches-Cluster-and-Quintuplet-Cluster-in-infrare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262988"/>
            <a:ext cx="7200900" cy="339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79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Triggered Star Formation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Picture 5" descr="figure-20-21-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049018"/>
            <a:ext cx="7200900" cy="382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14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mass function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7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200" dirty="0" smtClean="0"/>
              <a:t>How Do We Learn About Star Formation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cannot observe the whole formation process for a single star. </a:t>
            </a:r>
            <a:endParaRPr lang="en-US" dirty="0" smtClean="0"/>
          </a:p>
          <a:p>
            <a:r>
              <a:rPr lang="en-US" dirty="0" smtClean="0"/>
              <a:t>But </a:t>
            </a:r>
            <a:r>
              <a:rPr lang="en-US" dirty="0"/>
              <a:t>we can learn a lot from observations of </a:t>
            </a:r>
            <a:r>
              <a:rPr lang="en-US" dirty="0" err="1"/>
              <a:t>protostars</a:t>
            </a:r>
            <a:r>
              <a:rPr lang="en-US" dirty="0"/>
              <a:t> and pre-main sequence stars in different stages of formation. </a:t>
            </a:r>
            <a:endParaRPr lang="en-US" dirty="0" smtClean="0"/>
          </a:p>
          <a:p>
            <a:r>
              <a:rPr lang="en-US" dirty="0" smtClean="0"/>
              <a:t>We </a:t>
            </a:r>
            <a:r>
              <a:rPr lang="en-US" dirty="0"/>
              <a:t>can learn both what they look like, and, from the number that we see, an idea of how long the various stages last</a:t>
            </a:r>
            <a:r>
              <a:rPr lang="en-US" dirty="0" smtClean="0"/>
              <a:t>.</a:t>
            </a:r>
          </a:p>
          <a:p>
            <a:r>
              <a:rPr lang="en-US" altLang="en-US" dirty="0" smtClean="0"/>
              <a:t>We can also observe the final “products” of the star formation process. Those products are the stars!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12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Star Formation Output</a:t>
            </a:r>
            <a:endParaRPr lang="en-US" altLang="en-US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 Mass Function (IMF)</a:t>
            </a:r>
          </a:p>
          <a:p>
            <a:r>
              <a:rPr lang="en-US" dirty="0" smtClean="0"/>
              <a:t>Minimum stellar mass</a:t>
            </a:r>
          </a:p>
          <a:p>
            <a:r>
              <a:rPr lang="en-US" dirty="0" smtClean="0"/>
              <a:t>Maximum stellar mass</a:t>
            </a:r>
          </a:p>
          <a:p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9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Initial Mass Function</a:t>
            </a:r>
            <a:endParaRPr lang="en-US" altLang="en-US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There are many more low mass stars than high mass stars.</a:t>
            </a:r>
          </a:p>
          <a:p>
            <a:r>
              <a:rPr lang="en-US" altLang="en-US" dirty="0" smtClean="0"/>
              <a:t>Nobody really knows why.</a:t>
            </a:r>
          </a:p>
          <a:p>
            <a:r>
              <a:rPr lang="en-US" altLang="en-US" dirty="0" smtClean="0"/>
              <a:t>Typically, it is observed that for every star with a mass between 10 and 100 M</a:t>
            </a:r>
            <a:r>
              <a:rPr lang="en-US" baseline="-25000" dirty="0" smtClean="0">
                <a:sym typeface="Wingdings" charset="0"/>
              </a:rPr>
              <a:t></a:t>
            </a:r>
            <a:r>
              <a:rPr lang="en-US" altLang="en-US" dirty="0" smtClean="0"/>
              <a:t>, there are:</a:t>
            </a:r>
          </a:p>
          <a:p>
            <a:pPr lvl="1"/>
            <a:r>
              <a:rPr lang="en-US" dirty="0" smtClean="0">
                <a:latin typeface="+mj-lt"/>
                <a:cs typeface="Arial"/>
              </a:rPr>
              <a:t>10 stars with 2-10 M</a:t>
            </a:r>
            <a:r>
              <a:rPr lang="en-US" i="0" baseline="-25000" dirty="0" smtClean="0">
                <a:sym typeface="Wingdings" charset="0"/>
              </a:rPr>
              <a:t></a:t>
            </a:r>
            <a:endParaRPr lang="en-US" i="0" baseline="-25000" dirty="0" smtClean="0">
              <a:latin typeface="Arial"/>
              <a:cs typeface="Arial"/>
            </a:endParaRPr>
          </a:p>
          <a:p>
            <a:pPr lvl="1"/>
            <a:r>
              <a:rPr lang="en-US" dirty="0" smtClean="0">
                <a:latin typeface="+mj-lt"/>
                <a:cs typeface="Arial"/>
              </a:rPr>
              <a:t>50 stars with 0.5-2 M</a:t>
            </a:r>
            <a:r>
              <a:rPr lang="en-US" i="0" baseline="-25000" dirty="0" smtClean="0">
                <a:sym typeface="Wingdings" charset="0"/>
              </a:rPr>
              <a:t> </a:t>
            </a:r>
            <a:endParaRPr lang="en-US" baseline="-25000" dirty="0" smtClean="0">
              <a:latin typeface="Arial"/>
              <a:cs typeface="Arial"/>
            </a:endParaRPr>
          </a:p>
          <a:p>
            <a:pPr lvl="1"/>
            <a:r>
              <a:rPr lang="en-US" dirty="0" smtClean="0">
                <a:latin typeface="+mj-lt"/>
                <a:cs typeface="Arial"/>
              </a:rPr>
              <a:t>Few hundred with less than 0.5 M</a:t>
            </a:r>
            <a:r>
              <a:rPr lang="en-US" i="0" baseline="-25000" dirty="0" smtClean="0">
                <a:sym typeface="Wingdings" charset="0"/>
              </a:rPr>
              <a:t> </a:t>
            </a:r>
            <a:endParaRPr lang="en-US" baseline="-25000" dirty="0" smtClean="0">
              <a:latin typeface="Arial"/>
              <a:cs typeface="Arial"/>
            </a:endParaRPr>
          </a:p>
          <a:p>
            <a:r>
              <a:rPr lang="en-US" altLang="en-US" dirty="0" smtClean="0"/>
              <a:t>This distribution is called the </a:t>
            </a:r>
            <a:r>
              <a:rPr lang="en-US" altLang="en-US" dirty="0" err="1" smtClean="0"/>
              <a:t>Salpeter</a:t>
            </a:r>
            <a:r>
              <a:rPr lang="en-US" altLang="en-US" dirty="0" smtClean="0"/>
              <a:t> Initial </a:t>
            </a:r>
            <a:r>
              <a:rPr lang="en-US" altLang="en-US" smtClean="0"/>
              <a:t>Mass Function.</a:t>
            </a:r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2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ChangeArrowheads="1"/>
          </p:cNvSpPr>
          <p:nvPr/>
        </p:nvSpPr>
        <p:spPr bwMode="auto">
          <a:xfrm>
            <a:off x="743656" y="809978"/>
            <a:ext cx="7914922" cy="47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tabLst>
                <a:tab pos="8513763" algn="r"/>
              </a:tabLst>
              <a:defRPr sz="3200">
                <a:solidFill>
                  <a:schemeClr val="bg1"/>
                </a:solidFill>
                <a:latin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513763" algn="r"/>
              </a:tabLst>
              <a:defRPr sz="2800">
                <a:solidFill>
                  <a:schemeClr val="bg1"/>
                </a:solidFill>
                <a:latin typeface="Arial Unicode MS" panose="020B060402020202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513763" algn="r"/>
              </a:tabLst>
              <a:defRPr sz="2400">
                <a:solidFill>
                  <a:schemeClr val="bg1"/>
                </a:solidFill>
                <a:latin typeface="Arial Unicode MS" panose="020B060402020202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513763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513763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13763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13763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13763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513763" algn="r"/>
              </a:tabLst>
              <a:defRPr sz="2000">
                <a:solidFill>
                  <a:schemeClr val="bg1"/>
                </a:solidFill>
                <a:latin typeface="Arial Unicode MS" panose="020B060402020202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778" b="1"/>
          </a:p>
        </p:txBody>
      </p:sp>
      <p:sp>
        <p:nvSpPr>
          <p:cNvPr id="146435" name="Line 3"/>
          <p:cNvSpPr>
            <a:spLocks noChangeShapeType="1"/>
          </p:cNvSpPr>
          <p:nvPr/>
        </p:nvSpPr>
        <p:spPr bwMode="auto">
          <a:xfrm flipH="1">
            <a:off x="2302933" y="2683933"/>
            <a:ext cx="1557867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643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2" t="8540" r="3018" b="8540"/>
          <a:stretch>
            <a:fillRect/>
          </a:stretch>
        </p:blipFill>
        <p:spPr bwMode="auto">
          <a:xfrm>
            <a:off x="1219200" y="1464734"/>
            <a:ext cx="6705600" cy="4799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43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Arches IMF</a:t>
            </a:r>
          </a:p>
        </p:txBody>
      </p:sp>
    </p:spTree>
    <p:extLst>
      <p:ext uri="{BB962C8B-B14F-4D97-AF65-F5344CB8AC3E}">
        <p14:creationId xmlns:p14="http://schemas.microsoft.com/office/powerpoint/2010/main" val="2838370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mtClean="0"/>
              <a:t>Aims and outline for this lecture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describe the star formation process</a:t>
            </a:r>
          </a:p>
          <a:p>
            <a:r>
              <a:rPr lang="en-US" altLang="en-US" dirty="0" smtClean="0"/>
              <a:t>introduce the stages of star formation</a:t>
            </a:r>
          </a:p>
          <a:p>
            <a:r>
              <a:rPr lang="en-US" altLang="en-US" dirty="0" smtClean="0"/>
              <a:t>discuss the challenges of star formation models</a:t>
            </a:r>
          </a:p>
          <a:p>
            <a:r>
              <a:rPr lang="en-US" altLang="en-US" dirty="0" smtClean="0"/>
              <a:t>show where stars fall on the HR diagram when they are forming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4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formation process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2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Star Formation Process</a:t>
            </a:r>
            <a:endParaRPr lang="en-US" altLang="en-US" dirty="0" smtClean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Stars form in molecular clouds.</a:t>
            </a:r>
          </a:p>
          <a:p>
            <a:r>
              <a:rPr lang="en-US" dirty="0" smtClean="0"/>
              <a:t>A typical cloud might have a mass of hundreds to millions of solar masses in gas.</a:t>
            </a:r>
          </a:p>
          <a:p>
            <a:r>
              <a:rPr lang="en-US" dirty="0" smtClean="0"/>
              <a:t>Initially, an overly-dense region of the cloud collapses under gravitational influence. </a:t>
            </a:r>
          </a:p>
          <a:p>
            <a:r>
              <a:rPr lang="en-US" dirty="0" smtClean="0"/>
              <a:t>The region begins to collapse at “free-fall” speeds, meaning as fast as gravity will take it without any impediments.</a:t>
            </a:r>
          </a:p>
          <a:p>
            <a:r>
              <a:rPr lang="en-US" dirty="0" smtClean="0"/>
              <a:t>As the density grows, gas pressure builds. </a:t>
            </a:r>
          </a:p>
          <a:p>
            <a:r>
              <a:rPr lang="en-US" dirty="0" smtClean="0"/>
              <a:t>Half of the change in potential energy will be radiated like a blackbody. The other half will be retained, resulting in higher and higher temperatures as the gas collapses.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9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Star Formation Process (cont.)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clump contracts to hydrostatic equilibrium on the Kelvin-Helmholtz timescale</a:t>
            </a:r>
            <a:r>
              <a:rPr lang="en-US" dirty="0" smtClean="0"/>
              <a:t>.</a:t>
            </a:r>
          </a:p>
          <a:p>
            <a:r>
              <a:rPr lang="en-US" dirty="0" smtClean="0"/>
              <a:t>As the gas collapses, the orbital speed increases because angular momentum is conserved.</a:t>
            </a:r>
          </a:p>
          <a:p>
            <a:r>
              <a:rPr lang="en-US" dirty="0" smtClean="0"/>
              <a:t>Gas along the rotation axis falls on to a disk. </a:t>
            </a:r>
            <a:r>
              <a:rPr lang="en-US" dirty="0" smtClean="0"/>
              <a:t>Planets form.</a:t>
            </a:r>
            <a:endParaRPr lang="en-US" dirty="0"/>
          </a:p>
          <a:p>
            <a:r>
              <a:rPr lang="en-US" dirty="0"/>
              <a:t>The hydrogen core ignites, stabilizing the star and beginning its life on the main sequence.</a:t>
            </a:r>
          </a:p>
          <a:p>
            <a:r>
              <a:rPr lang="en-US" altLang="en-US" dirty="0"/>
              <a:t>Because the molecular cloud usually has more mass than what is necessary to make one star, stars form in clusters.</a:t>
            </a:r>
          </a:p>
          <a:p>
            <a:r>
              <a:rPr lang="en-US" altLang="en-US" dirty="0"/>
              <a:t>When a sufficient number of stars in a star formation event turn on, their winds could disrupt further star formation, especially if they are massive stars.</a:t>
            </a:r>
          </a:p>
          <a:p>
            <a:r>
              <a:rPr lang="en-US" altLang="en-US" dirty="0"/>
              <a:t>Star formation might trigger nearby star formation.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Cloud Collapse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49"/>
          <a:stretch>
            <a:fillRect/>
          </a:stretch>
        </p:blipFill>
        <p:spPr bwMode="auto">
          <a:xfrm>
            <a:off x="1820936" y="2068262"/>
            <a:ext cx="5616427" cy="378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55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TAG_VCONFIG" val="PD94bWwgdmVyc2lvbj0iMS4wIiBlbmNvZGluZz0iVVRGLTgiPz4NCjxjb25maWd1cmF0aW9u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+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+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+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+DQoJCTx1aXRleHQgbmFtZT0iVEFCX09VVExJTkUiIHZhbHVlPSJPdXRsaW5lIi8+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+DQoJCTx1aXRleHQgbmFtZT0iU0xJREVfTk9URVMiIHZhbHVlPSJTbGlkZSBOb3Rlcy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"/>
  <p:tag name="MMPROD_UIDATA" val="&lt;database version=&quot;6.0&quot;&gt;&lt;object type=&quot;1&quot; unique_id=&quot;10001&quot;&gt;&lt;property id=&quot;20141&quot; value=&quot;1051446&quot;/&gt;&lt;property id=&quot;20144&quot; value=&quot;0&quot;/&gt;&lt;property id=&quot;20146&quot; value=&quot;0&quot;/&gt;&lt;property id=&quot;20147&quot; value=&quot;0&quot;/&gt;&lt;property id=&quot;20148&quot; value=&quot;0&quot;/&gt;&lt;property id=&quot;20180&quot; value=&quot;0&quot;/&gt;&lt;property id=&quot;20181&quot; value=&quot;0&quot;/&gt;&lt;property id=&quot;20191&quot; value=&quot;rit&quot;/&gt;&lt;property id=&quot;20192&quot; value=&quot;https://connect.rit.edu&quot;/&gt;&lt;property id=&quot;20193&quot; value=&quot;0&quot;/&gt;&lt;property id=&quot;20224&quot; value=&quot;C:\Documents and Settings\dffpci\Desktop&quot;/&gt;&lt;property id=&quot;20250&quot; value=&quot;6&quot;/&gt;&lt;property id=&quot;20251&quot; value=&quot;0&quot;/&gt;&lt;property id=&quot;20259&quot; value=&quot;0&quot;/&gt;&lt;property id=&quot;20262&quot; value=&quot;4496691&quot;/&gt;&lt;object type=&quot;4&quot; unique_id=&quot;10005&quot;&gt;&lt;/object&gt;&lt;object type=&quot;2&quot; unique_id=&quot;10006&quot;&gt;&lt;object type=&quot;3&quot; unique_id=&quot;10042&quot;&gt;&lt;property id=&quot;20148&quot; value=&quot;5&quot;/&gt;&lt;property id=&quot;20300&quot; value=&quot;Slide 1 - &amp;quot;Astronomical Observational Techniques and Instrumentation&amp;quot;&quot;/&gt;&lt;property id=&quot;20303&quot; value=&quot;-1&quot;/&gt;&lt;property id=&quot;20307&quot; value=&quot;520&quot;/&gt;&lt;property id=&quot;20309&quot; value=&quot;-1&quot;/&gt;&lt;/object&gt;&lt;object type=&quot;3&quot; unique_id=&quot;10043&quot;&gt;&lt;property id=&quot;20148&quot; value=&quot;5&quot;/&gt;&lt;property id=&quot;20300&quot; value=&quot;Slide 2 - &amp;quot;Aims and outline for this lecture&amp;quot;&quot;/&gt;&lt;property id=&quot;20303&quot; value=&quot;-1&quot;/&gt;&lt;property id=&quot;20307&quot; value=&quot;524&quot;/&gt;&lt;property id=&quot;20309&quot; value=&quot;-1&quot;/&gt;&lt;/object&gt;&lt;object type=&quot;3&quot; unique_id=&quot;10045&quot;&gt;&lt;property id=&quot;20148&quot; value=&quot;5&quot;/&gt;&lt;property id=&quot;20300&quot; value=&quot;Slide 4 - &amp;quot;Blackbody Radiation: Heat Transfer&amp;quot;&quot;/&gt;&lt;property id=&quot;20303&quot; value=&quot;-1&quot;/&gt;&lt;property id=&quot;20307&quot; value=&quot;392&quot;/&gt;&lt;property id=&quot;20309&quot; value=&quot;-1&quot;/&gt;&lt;/object&gt;&lt;object type=&quot;3&quot; unique_id=&quot;10046&quot;&gt;&lt;property id=&quot;20148&quot; value=&quot;5&quot;/&gt;&lt;property id=&quot;20300&quot; value=&quot;Slide 3 - &amp;quot;Blackbody Radiation: Energy Transfer&amp;quot;&quot;/&gt;&lt;property id=&quot;20303&quot; value=&quot;-1&quot;/&gt;&lt;property id=&quot;20307&quot; value=&quot;393&quot;/&gt;&lt;property id=&quot;20309&quot; value=&quot;-1&quot;/&gt;&lt;/object&gt;&lt;object type=&quot;3&quot; unique_id=&quot;10047&quot;&gt;&lt;property id=&quot;20148&quot; value=&quot;5&quot;/&gt;&lt;property id=&quot;20300&quot; value=&quot;Slide 6 - &amp;quot;Blackbody Radiation: Planck’s Equation&amp;quot;&quot;/&gt;&lt;property id=&quot;20303&quot; value=&quot;-1&quot;/&gt;&lt;property id=&quot;20307&quot; value=&quot;394&quot;/&gt;&lt;property id=&quot;20309&quot; value=&quot;-1&quot;/&gt;&lt;/object&gt;&lt;object type=&quot;3&quot; unique_id=&quot;10048&quot;&gt;&lt;property id=&quot;20148&quot; value=&quot;5&quot;/&gt;&lt;property id=&quot;20300&quot; value=&quot;Slide 8 - &amp;quot;Blackbody Radiation: Wein’s Displacement Law&amp;quot;&quot;/&gt;&lt;property id=&quot;20303&quot; value=&quot;-1&quot;/&gt;&lt;property id=&quot;20307&quot; value=&quot;395&quot;/&gt;&lt;property id=&quot;20309&quot; value=&quot;-1&quot;/&gt;&lt;/object&gt;&lt;object type=&quot;3&quot; unique_id=&quot;10049&quot;&gt;&lt;property id=&quot;20148&quot; value=&quot;5&quot;/&gt;&lt;property id=&quot;20300&quot; value=&quot;Slide 9 - &amp;quot;Blackbody Radiation: Stefan-Boltzmann Law &amp;quot;&quot;/&gt;&lt;property id=&quot;20303&quot; value=&quot;-1&quot;/&gt;&lt;property id=&quot;20307&quot; value=&quot;396&quot;/&gt;&lt;property id=&quot;20309&quot; value=&quot;-1&quot;/&gt;&lt;/object&gt;&lt;object type=&quot;3&quot; unique_id=&quot;10050&quot;&gt;&lt;property id=&quot;20148&quot; value=&quot;5&quot;/&gt;&lt;property id=&quot;20300&quot; value=&quot;Slide 5 - &amp;quot;Blackbody Radiation: Objects&amp;quot;&quot;/&gt;&lt;property id=&quot;20303&quot; value=&quot;-1&quot;/&gt;&lt;property id=&quot;20307&quot; value=&quot;397&quot;/&gt;&lt;property id=&quot;20309&quot; value=&quot;-1&quot;/&gt;&lt;/object&gt;&lt;object type=&quot;3&quot; unique_id=&quot;10064&quot;&gt;&lt;property id=&quot;20148&quot; value=&quot;5&quot;/&gt;&lt;property id=&quot;20300&quot; value=&quot;Slide 16 - &amp;quot;Hydrogen-like lines&amp;quot;&quot;/&gt;&lt;property id=&quot;20303&quot; value=&quot;-1&quot;/&gt;&lt;property id=&quot;20307&quot; value=&quot;263&quot;/&gt;&lt;property id=&quot;20309&quot; value=&quot;-1&quot;/&gt;&lt;/object&gt;&lt;object type=&quot;3&quot; unique_id=&quot;10075&quot;&gt;&lt;property id=&quot;20148&quot; value=&quot;5&quot;/&gt;&lt;property id=&quot;20300&quot; value=&quot;Slide 34 - &amp;quot;Theory of Everything&amp;quot;&quot;/&gt;&lt;property id=&quot;20303&quot; value=&quot;-1&quot;/&gt;&lt;property id=&quot;20307&quot; value=&quot;265&quot;/&gt;&lt;property id=&quot;20309&quot; value=&quot;-1&quot;/&gt;&lt;/object&gt;&lt;object type=&quot;3&quot; unique_id=&quot;10544&quot;&gt;&lt;property id=&quot;20148&quot; value=&quot;5&quot;/&gt;&lt;property id=&quot;20300&quot; value=&quot;Slide 10 - &amp;quot;Blackbody Radiation: SB Law, derivation&amp;quot;&quot;/&gt;&lt;property id=&quot;20303&quot; value=&quot;-1&quot;/&gt;&lt;property id=&quot;20307&quot; value=&quot;1170&quot;/&gt;&lt;property id=&quot;20309&quot; value=&quot;-1&quot;/&gt;&lt;/object&gt;&lt;object type=&quot;3&quot; unique_id=&quot;10824&quot;&gt;&lt;property id=&quot;20148&quot; value=&quot;5&quot;/&gt;&lt;property id=&quot;20300&quot; value=&quot;Slide 7 - &amp;quot;Blackbody Radiation: Curves&amp;quot;&quot;/&gt;&lt;property id=&quot;20303&quot; value=&quot;-1&quot;/&gt;&lt;property id=&quot;20307&quot; value=&quot;1557&quot;/&gt;&lt;property id=&quot;20309&quot; value=&quot;-1&quot;/&gt;&lt;/object&gt;&lt;object type=&quot;3&quot; unique_id=&quot;10826&quot;&gt;&lt;property id=&quot;20148&quot; value=&quot;5&quot;/&gt;&lt;property id=&quot;20300&quot; value=&quot;Slide 11 - &amp;quot;Interactions Between Charged Particles&amp;quot;&quot;/&gt;&lt;property id=&quot;20303&quot; value=&quot;-1&quot;/&gt;&lt;property id=&quot;20307&quot; value=&quot;1545&quot;/&gt;&lt;property id=&quot;20309&quot; value=&quot;-1&quot;/&gt;&lt;/object&gt;&lt;object type=&quot;3&quot; unique_id=&quot;10827&quot;&gt;&lt;property id=&quot;20148&quot; value=&quot;5&quot;/&gt;&lt;property id=&quot;20300&quot; value=&quot;Slide 13 - &amp;quot;Hydrogen emission lines&amp;quot;&quot;/&gt;&lt;property id=&quot;20303&quot; value=&quot;-1&quot;/&gt;&lt;property id=&quot;20307&quot; value=&quot;1544&quot;/&gt;&lt;property id=&quot;20309&quot; value=&quot;-1&quot;/&gt;&lt;/object&gt;&lt;object type=&quot;3&quot; unique_id=&quot;10828&quot;&gt;&lt;property id=&quot;20148&quot; value=&quot;5&quot;/&gt;&lt;property id=&quot;20300&quot; value=&quot;Slide 15 - &amp;quot;Helium and carbon atoms&amp;quot;&quot;/&gt;&lt;property id=&quot;20303&quot; value=&quot;-1&quot;/&gt;&lt;property id=&quot;20307&quot; value=&quot;1546&quot;/&gt;&lt;property id=&quot;20309&quot; value=&quot;-1&quot;/&gt;&lt;/object&gt;&lt;object type=&quot;3&quot; unique_id=&quot;10874&quot;&gt;&lt;property id=&quot;20148&quot; value=&quot;5&quot;/&gt;&lt;property id=&quot;20300&quot; value=&quot;Slide 17 - &amp;quot;Free-free (Bremsstrahlung) Emission&amp;quot;&quot;/&gt;&lt;property id=&quot;20303&quot; value=&quot;-1&quot;/&gt;&lt;property id=&quot;20307&quot; value=&quot;1571&quot;/&gt;&lt;property id=&quot;20309&quot; value=&quot;-1&quot;/&gt;&lt;/object&gt;&lt;object type=&quot;3&quot; unique_id=&quot;10875&quot;&gt;&lt;property id=&quot;20148&quot; value=&quot;5&quot;/&gt;&lt;property id=&quot;20300&quot; value=&quot;Slide 18 - &amp;quot;Bremsstrahlung Emission: Notes&amp;quot;&quot;/&gt;&lt;property id=&quot;20303&quot; value=&quot;-1&quot;/&gt;&lt;property id=&quot;20307&quot; value=&quot;1670&quot;/&gt;&lt;property id=&quot;20309&quot; value=&quot;-1&quot;/&gt;&lt;/object&gt;&lt;object type=&quot;3&quot; unique_id=&quot;10876&quot;&gt;&lt;property id=&quot;20148&quot; value=&quot;5&quot;/&gt;&lt;property id=&quot;20300&quot; value=&quot;Slide 19 - &amp;quot;Free-free Emission: Spectrum&amp;quot;&quot;/&gt;&lt;property id=&quot;20303&quot; value=&quot;-1&quot;/&gt;&lt;property id=&quot;20307&quot; value=&quot;1671&quot;/&gt;&lt;property id=&quot;20309&quot; value=&quot;-1&quot;/&gt;&lt;/object&gt;&lt;object type=&quot;3&quot; unique_id=&quot;10877&quot;&gt;&lt;property id=&quot;20148&quot; value=&quot;5&quot;/&gt;&lt;property id=&quot;20300&quot; value=&quot;Slide 20 - &amp;quot;Free-free Emission: Stromgren Sphere&amp;quot;&quot;/&gt;&lt;property id=&quot;20303&quot; value=&quot;-1&quot;/&gt;&lt;property id=&quot;20307&quot; value=&quot;1573&quot;/&gt;&lt;property id=&quot;20309&quot; value=&quot;-1&quot;/&gt;&lt;/object&gt;&lt;object type=&quot;3&quot; unique_id=&quot;10878&quot;&gt;&lt;property id=&quot;20148&quot; value=&quot;5&quot;/&gt;&lt;property id=&quot;20300&quot; value=&quot;Slide 23 - &amp;quot;Free-free Emission: Star Formation Region&amp;quot;&quot;/&gt;&lt;property id=&quot;20303&quot; value=&quot;-1&quot;/&gt;&lt;property id=&quot;20307&quot; value=&quot;1668&quot;/&gt;&lt;property id=&quot;20309&quot; value=&quot;-1&quot;/&gt;&lt;/object&gt;&lt;object type=&quot;3&quot; unique_id=&quot;10879&quot;&gt;&lt;property id=&quot;20148&quot; value=&quot;5&quot;/&gt;&lt;property id=&quot;20300&quot; value=&quot;Slide 24 - &amp;quot;Free-free Emission: Galaxy Cluster&amp;quot;&quot;/&gt;&lt;property id=&quot;20303&quot; value=&quot;-1&quot;/&gt;&lt;property id=&quot;20307&quot; value=&quot;1669&quot;/&gt;&lt;property id=&quot;20309&quot; value=&quot;-1&quot;/&gt;&lt;/object&gt;&lt;object type=&quot;3&quot; unique_id=&quot;10880&quot;&gt;&lt;property id=&quot;20148&quot; value=&quot;5&quot;/&gt;&lt;property id=&quot;20300&quot; value=&quot;Slide 25 - &amp;quot;Synchrotron Radiation&amp;quot;&quot;/&gt;&lt;property id=&quot;20303&quot; value=&quot;-1&quot;/&gt;&lt;property id=&quot;20307&quot; value=&quot;1565&quot;/&gt;&lt;property id=&quot;20309&quot; value=&quot;-1&quot;/&gt;&lt;/object&gt;&lt;object type=&quot;3&quot; unique_id=&quot;10881&quot;&gt;&lt;property id=&quot;20148&quot; value=&quot;5&quot;/&gt;&lt;property id=&quot;20300&quot; value=&quot;Slide 26 - &amp;quot;Synchrotron Radiation: Illustration&amp;quot;&quot;/&gt;&lt;property id=&quot;20303&quot; value=&quot;-1&quot;/&gt;&lt;property id=&quot;20307&quot; value=&quot;1567&quot;/&gt;&lt;property id=&quot;20309&quot; value=&quot;-1&quot;/&gt;&lt;/object&gt;&lt;object type=&quot;3&quot; unique_id=&quot;10882&quot;&gt;&lt;property id=&quot;20148&quot; value=&quot;5&quot;/&gt;&lt;property id=&quot;20300&quot; value=&quot;Slide 27 - &amp;quot;Synchrotron Radiation: M87 Jet&amp;quot;&quot;/&gt;&lt;property id=&quot;20303&quot; value=&quot;-1&quot;/&gt;&lt;property id=&quot;20307&quot; value=&quot;1566&quot;/&gt;&lt;property id=&quot;20309&quot; value=&quot;-1&quot;/&gt;&lt;/object&gt;&lt;object type=&quot;3&quot; unique_id=&quot;10883&quot;&gt;&lt;property id=&quot;20148&quot; value=&quot;5&quot;/&gt;&lt;property id=&quot;20300&quot; value=&quot;Slide 28 - &amp;quot;Synchrotron Radiation: Relations&amp;quot;&quot;/&gt;&lt;property id=&quot;20303&quot; value=&quot;-1&quot;/&gt;&lt;property id=&quot;20307&quot; value=&quot;1568&quot;/&gt;&lt;property id=&quot;20309&quot; value=&quot;-1&quot;/&gt;&lt;/object&gt;&lt;object type=&quot;3&quot; unique_id=&quot;10884&quot;&gt;&lt;property id=&quot;20148&quot; value=&quot;5&quot;/&gt;&lt;property id=&quot;20300&quot; value=&quot;Slide 31 - &amp;quot;Inverse Compton Scattering&amp;quot;&quot;/&gt;&lt;property id=&quot;20303&quot; value=&quot;-1&quot;/&gt;&lt;property id=&quot;20307&quot; value=&quot;1564&quot;/&gt;&lt;property id=&quot;20309&quot; value=&quot;-1&quot;/&gt;&lt;/object&gt;&lt;object type=&quot;3&quot; unique_id=&quot;10885&quot;&gt;&lt;property id=&quot;20148&quot; value=&quot;5&quot;/&gt;&lt;property id=&quot;20300&quot; value=&quot;Slide 33 - &amp;quot;Multiwavelength Spectrum: M82&amp;quot;&quot;/&gt;&lt;property id=&quot;20303&quot; value=&quot;-1&quot;/&gt;&lt;property id=&quot;20307&quot; value=&quot;1562&quot;/&gt;&lt;property id=&quot;20309&quot; value=&quot;-1&quot;/&gt;&lt;/object&gt;&lt;object type=&quot;3&quot; unique_id=&quot;11166&quot;&gt;&lt;property id=&quot;20148&quot; value=&quot;5&quot;/&gt;&lt;property id=&quot;20300&quot; value=&quot;Slide 29 - &amp;quot;Synchrotron Radiation: Spectrum&amp;quot;&quot;/&gt;&lt;property id=&quot;20307&quot; value=&quot;1672&quot;/&gt;&lt;/object&gt;&lt;object type=&quot;3&quot; unique_id=&quot;11391&quot;&gt;&lt;property id=&quot;20148&quot; value=&quot;5&quot;/&gt;&lt;property id=&quot;20300&quot; value=&quot;Slide 30 - &amp;quot;Synchrotron Radiation: Spectral Ageing&amp;quot;&quot;/&gt;&lt;property id=&quot;20307&quot; value=&quot;1673&quot;/&gt;&lt;/object&gt;&lt;object type=&quot;3&quot; unique_id=&quot;11590&quot;&gt;&lt;property id=&quot;20148&quot; value=&quot;5&quot;/&gt;&lt;property id=&quot;20300&quot; value=&quot;Slide 32 - &amp;quot;Inverse Compton Scattering: Spectrum&amp;quot;&quot;/&gt;&lt;property id=&quot;20307&quot; value=&quot;1674&quot;/&gt;&lt;/object&gt;&lt;object type=&quot;3&quot; unique_id=&quot;11932&quot;&gt;&lt;property id=&quot;20148&quot; value=&quot;5&quot;/&gt;&lt;property id=&quot;20300&quot; value=&quot;Slide 14 - &amp;quot;Hydrogen emission line series&amp;quot;&quot;/&gt;&lt;property id=&quot;20307&quot; value=&quot;1675&quot;/&gt;&lt;/object&gt;&lt;object type=&quot;3&quot; unique_id=&quot;28224&quot;&gt;&lt;property id=&quot;20148&quot; value=&quot;5&quot;/&gt;&lt;property id=&quot;20300&quot; value=&quot;Slide 12 - &amp;quot; Bound-Bound Emission-line radiation&amp;quot;&quot;/&gt;&lt;property id=&quot;20307&quot; value=&quot;1676&quot;/&gt;&lt;/object&gt;&lt;object type=&quot;3&quot; unique_id=&quot;28436&quot;&gt;&lt;property id=&quot;20148&quot; value=&quot;5&quot;/&gt;&lt;property id=&quot;20300&quot; value=&quot;Slide 21 - &amp;quot;Stromgren Sphere Radius: Derivation&amp;quot;&quot;/&gt;&lt;property id=&quot;20307&quot; value=&quot;1677&quot;/&gt;&lt;/object&gt;&lt;object type=&quot;3&quot; unique_id=&quot;28474&quot;&gt;&lt;property id=&quot;20148&quot; value=&quot;5&quot;/&gt;&lt;property id=&quot;20300&quot; value=&quot;Slide 22 - &amp;quot;Recombination Timescale: Derivation&amp;quot;&quot;/&gt;&lt;property id=&quot;20307&quot; value=&quot;1678&quot;/&gt;&lt;/object&gt;&lt;/object&gt;&lt;object type=&quot;8&quot; unique_id=&quot;10760&quot;&gt;&lt;/object&gt;&lt;/object&gt;&lt;/database&gt;"/>
</p:tagLst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5057</TotalTime>
  <Words>1492</Words>
  <Application>Microsoft Office PowerPoint</Application>
  <PresentationFormat>On-screen Show (4:3)</PresentationFormat>
  <Paragraphs>193</Paragraphs>
  <Slides>47</Slides>
  <Notes>3</Notes>
  <HiddenSlides>3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ＭＳ Ｐゴシック</vt:lpstr>
      <vt:lpstr>Arial</vt:lpstr>
      <vt:lpstr>Arial Unicode MS</vt:lpstr>
      <vt:lpstr>Cambria Math</vt:lpstr>
      <vt:lpstr>Franklin Gothic Book</vt:lpstr>
      <vt:lpstr>Symbol</vt:lpstr>
      <vt:lpstr>Times New Roman</vt:lpstr>
      <vt:lpstr>Wingdings</vt:lpstr>
      <vt:lpstr>Crop</vt:lpstr>
      <vt:lpstr>Equation</vt:lpstr>
      <vt:lpstr>University Astronomy</vt:lpstr>
      <vt:lpstr>JWST vs. Spitzer!</vt:lpstr>
      <vt:lpstr>JWST vs. Ground-based!</vt:lpstr>
      <vt:lpstr>Webb Diffraction Pattern</vt:lpstr>
      <vt:lpstr>Aims and outline for this lecture</vt:lpstr>
      <vt:lpstr>star formation process</vt:lpstr>
      <vt:lpstr>Star Formation Process</vt:lpstr>
      <vt:lpstr>Star Formation Process (cont.)</vt:lpstr>
      <vt:lpstr>Cloud Collapse</vt:lpstr>
      <vt:lpstr>Shu, Lizano, Adams</vt:lpstr>
      <vt:lpstr>star formation on the hr diagram</vt:lpstr>
      <vt:lpstr>Protostars on the HR Diagram</vt:lpstr>
      <vt:lpstr>Protostars on the HR Diagram</vt:lpstr>
      <vt:lpstr>Protostars on the HR Diagram</vt:lpstr>
      <vt:lpstr>Observed HR Diagram</vt:lpstr>
      <vt:lpstr>Protostars on the HR Diagram</vt:lpstr>
      <vt:lpstr>molecular clouds</vt:lpstr>
      <vt:lpstr>Molecular Clouds</vt:lpstr>
      <vt:lpstr>Molecular Cloud Support</vt:lpstr>
      <vt:lpstr>Densities</vt:lpstr>
      <vt:lpstr>Collapse Timescale</vt:lpstr>
      <vt:lpstr>Kelvin-Helmholtz Timescale</vt:lpstr>
      <vt:lpstr>The Jean’s Mass</vt:lpstr>
      <vt:lpstr>Jean’s Mass Examples</vt:lpstr>
      <vt:lpstr>Angular Momentum</vt:lpstr>
      <vt:lpstr>Angular Momentum of Sphere</vt:lpstr>
      <vt:lpstr>Angular Momentum Example</vt:lpstr>
      <vt:lpstr>Magnetic Fields</vt:lpstr>
      <vt:lpstr>Getting Rid of Magnetic Field and Angular Momentum</vt:lpstr>
      <vt:lpstr>evidence of disks and jets</vt:lpstr>
      <vt:lpstr>Evidence of Disks</vt:lpstr>
      <vt:lpstr>T Tauri Stars Herbig-Haro Objects</vt:lpstr>
      <vt:lpstr>Protostellar Jets</vt:lpstr>
      <vt:lpstr>Protoplanetary Disk</vt:lpstr>
      <vt:lpstr>Molecular Cloud Example B68</vt:lpstr>
      <vt:lpstr>star-forming region</vt:lpstr>
      <vt:lpstr>Star Formation Example M17</vt:lpstr>
      <vt:lpstr>Star Formation Example M42</vt:lpstr>
      <vt:lpstr>What is a HII Region?</vt:lpstr>
      <vt:lpstr>HII Regions</vt:lpstr>
      <vt:lpstr>HII Regions in The GC</vt:lpstr>
      <vt:lpstr>Triggered Star Formation</vt:lpstr>
      <vt:lpstr>initial mass function</vt:lpstr>
      <vt:lpstr>How Do We Learn About Star Formation</vt:lpstr>
      <vt:lpstr>Star Formation Output</vt:lpstr>
      <vt:lpstr>Initial Mass Function</vt:lpstr>
      <vt:lpstr>Arches IMF</vt:lpstr>
    </vt:vector>
  </TitlesOfParts>
  <Company>Center for Imaging Science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 Figer</dc:creator>
  <cp:lastModifiedBy>Don Figer</cp:lastModifiedBy>
  <cp:revision>611</cp:revision>
  <dcterms:created xsi:type="dcterms:W3CDTF">2007-01-08T01:06:37Z</dcterms:created>
  <dcterms:modified xsi:type="dcterms:W3CDTF">2022-03-22T15:33:48Z</dcterms:modified>
</cp:coreProperties>
</file>