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2" r:id="rId1"/>
  </p:sldMasterIdLst>
  <p:notesMasterIdLst>
    <p:notesMasterId r:id="rId36"/>
  </p:notesMasterIdLst>
  <p:sldIdLst>
    <p:sldId id="520" r:id="rId2"/>
    <p:sldId id="1718" r:id="rId3"/>
    <p:sldId id="1745" r:id="rId4"/>
    <p:sldId id="1740" r:id="rId5"/>
    <p:sldId id="1743" r:id="rId6"/>
    <p:sldId id="1744" r:id="rId7"/>
    <p:sldId id="1707" r:id="rId8"/>
    <p:sldId id="1709" r:id="rId9"/>
    <p:sldId id="1710" r:id="rId10"/>
    <p:sldId id="1739" r:id="rId11"/>
    <p:sldId id="1708" r:id="rId12"/>
    <p:sldId id="1720" r:id="rId13"/>
    <p:sldId id="1716" r:id="rId14"/>
    <p:sldId id="1717" r:id="rId15"/>
    <p:sldId id="1728" r:id="rId16"/>
    <p:sldId id="1741" r:id="rId17"/>
    <p:sldId id="1721" r:id="rId18"/>
    <p:sldId id="1737" r:id="rId19"/>
    <p:sldId id="1738" r:id="rId20"/>
    <p:sldId id="1736" r:id="rId21"/>
    <p:sldId id="1722" r:id="rId22"/>
    <p:sldId id="1723" r:id="rId23"/>
    <p:sldId id="1724" r:id="rId24"/>
    <p:sldId id="1725" r:id="rId25"/>
    <p:sldId id="1726" r:id="rId26"/>
    <p:sldId id="1742" r:id="rId27"/>
    <p:sldId id="1729" r:id="rId28"/>
    <p:sldId id="1730" r:id="rId29"/>
    <p:sldId id="1731" r:id="rId30"/>
    <p:sldId id="1732" r:id="rId31"/>
    <p:sldId id="1733" r:id="rId32"/>
    <p:sldId id="1734" r:id="rId33"/>
    <p:sldId id="1735" r:id="rId34"/>
    <p:sldId id="1727" r:id="rId35"/>
  </p:sldIdLst>
  <p:sldSz cx="9144000" cy="6858000" type="screen4x3"/>
  <p:notesSz cx="6858000" cy="9144000"/>
  <p:custDataLst>
    <p:tags r:id="rId37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0066FF"/>
    <a:srgbClr val="00FF00"/>
    <a:srgbClr val="000000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10" autoAdjust="0"/>
    <p:restoredTop sz="94640" autoAdjust="0"/>
  </p:normalViewPr>
  <p:slideViewPr>
    <p:cSldViewPr>
      <p:cViewPr varScale="1">
        <p:scale>
          <a:sx n="103" d="100"/>
          <a:sy n="103" d="100"/>
        </p:scale>
        <p:origin x="2696" y="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  <p:sld r:id="rId27" collapse="1"/>
      <p:sld r:id="rId28" collapse="1"/>
      <p:sld r:id="rId29" collapse="1"/>
      <p:sld r:id="rId30" collapse="1"/>
      <p:sld r:id="rId3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580"/>
    </p:cViewPr>
  </p:sorterViewPr>
  <p:notesViewPr>
    <p:cSldViewPr>
      <p:cViewPr varScale="1">
        <p:scale>
          <a:sx n="58" d="100"/>
          <a:sy n="58" d="100"/>
        </p:scale>
        <p:origin x="-990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9.xml"/><Relationship Id="rId13" Type="http://schemas.openxmlformats.org/officeDocument/2006/relationships/slide" Target="slides/slide14.xml"/><Relationship Id="rId18" Type="http://schemas.openxmlformats.org/officeDocument/2006/relationships/slide" Target="slides/slide20.xml"/><Relationship Id="rId26" Type="http://schemas.openxmlformats.org/officeDocument/2006/relationships/slide" Target="slides/slide29.xml"/><Relationship Id="rId3" Type="http://schemas.openxmlformats.org/officeDocument/2006/relationships/slide" Target="slides/slide3.xml"/><Relationship Id="rId21" Type="http://schemas.openxmlformats.org/officeDocument/2006/relationships/slide" Target="slides/slide23.xml"/><Relationship Id="rId7" Type="http://schemas.openxmlformats.org/officeDocument/2006/relationships/slide" Target="slides/slide8.xml"/><Relationship Id="rId12" Type="http://schemas.openxmlformats.org/officeDocument/2006/relationships/slide" Target="slides/slide13.xml"/><Relationship Id="rId17" Type="http://schemas.openxmlformats.org/officeDocument/2006/relationships/slide" Target="slides/slide19.xml"/><Relationship Id="rId25" Type="http://schemas.openxmlformats.org/officeDocument/2006/relationships/slide" Target="slides/slide28.xml"/><Relationship Id="rId2" Type="http://schemas.openxmlformats.org/officeDocument/2006/relationships/slide" Target="slides/slide2.xml"/><Relationship Id="rId16" Type="http://schemas.openxmlformats.org/officeDocument/2006/relationships/slide" Target="slides/slide18.xml"/><Relationship Id="rId20" Type="http://schemas.openxmlformats.org/officeDocument/2006/relationships/slide" Target="slides/slide22.xml"/><Relationship Id="rId29" Type="http://schemas.openxmlformats.org/officeDocument/2006/relationships/slide" Target="slides/slide32.xml"/><Relationship Id="rId1" Type="http://schemas.openxmlformats.org/officeDocument/2006/relationships/slide" Target="slides/slide1.xml"/><Relationship Id="rId6" Type="http://schemas.openxmlformats.org/officeDocument/2006/relationships/slide" Target="slides/slide7.xml"/><Relationship Id="rId11" Type="http://schemas.openxmlformats.org/officeDocument/2006/relationships/slide" Target="slides/slide12.xml"/><Relationship Id="rId24" Type="http://schemas.openxmlformats.org/officeDocument/2006/relationships/slide" Target="slides/slide27.xml"/><Relationship Id="rId5" Type="http://schemas.openxmlformats.org/officeDocument/2006/relationships/slide" Target="slides/slide6.xml"/><Relationship Id="rId15" Type="http://schemas.openxmlformats.org/officeDocument/2006/relationships/slide" Target="slides/slide17.xml"/><Relationship Id="rId23" Type="http://schemas.openxmlformats.org/officeDocument/2006/relationships/slide" Target="slides/slide25.xml"/><Relationship Id="rId28" Type="http://schemas.openxmlformats.org/officeDocument/2006/relationships/slide" Target="slides/slide31.xml"/><Relationship Id="rId10" Type="http://schemas.openxmlformats.org/officeDocument/2006/relationships/slide" Target="slides/slide11.xml"/><Relationship Id="rId19" Type="http://schemas.openxmlformats.org/officeDocument/2006/relationships/slide" Target="slides/slide21.xml"/><Relationship Id="rId31" Type="http://schemas.openxmlformats.org/officeDocument/2006/relationships/slide" Target="slides/slide34.xml"/><Relationship Id="rId4" Type="http://schemas.openxmlformats.org/officeDocument/2006/relationships/slide" Target="slides/slide5.xml"/><Relationship Id="rId9" Type="http://schemas.openxmlformats.org/officeDocument/2006/relationships/slide" Target="slides/slide10.xml"/><Relationship Id="rId14" Type="http://schemas.openxmlformats.org/officeDocument/2006/relationships/slide" Target="slides/slide15.xml"/><Relationship Id="rId22" Type="http://schemas.openxmlformats.org/officeDocument/2006/relationships/slide" Target="slides/slide24.xml"/><Relationship Id="rId27" Type="http://schemas.openxmlformats.org/officeDocument/2006/relationships/slide" Target="slides/slide30.xml"/><Relationship Id="rId30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711A129-A1F6-4A06-834E-A9F5110206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000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6346" y="1788454"/>
            <a:ext cx="6270922" cy="2098226"/>
          </a:xfrm>
        </p:spPr>
        <p:txBody>
          <a:bodyPr anchor="b">
            <a:noAutofit/>
          </a:bodyPr>
          <a:lstStyle>
            <a:lvl1pPr algn="ct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9930" y="3956280"/>
            <a:ext cx="5123755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4644" y="6453386"/>
            <a:ext cx="1205958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041" y="6453386"/>
            <a:ext cx="5267533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943797A3-D1BE-4603-B3D8-94DF49E7C3B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564643" y="744469"/>
            <a:ext cx="8005589" cy="5349671"/>
            <a:chOff x="564643" y="744469"/>
            <a:chExt cx="8005589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6113972" y="1685652"/>
              <a:ext cx="2456260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357"/>
                  </a:lnTo>
                  <a:lnTo>
                    <a:pt x="8761" y="935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564643" y="744469"/>
              <a:ext cx="2456505" cy="4408488"/>
            </a:xfrm>
            <a:custGeom>
              <a:avLst/>
              <a:gdLst/>
              <a:ahLst/>
              <a:cxnLst/>
              <a:rect l="l" t="t" r="r" b="b"/>
              <a:pathLst>
                <a:path w="10001" h="10000">
                  <a:moveTo>
                    <a:pt x="8762" y="0"/>
                  </a:moveTo>
                  <a:lnTo>
                    <a:pt x="10001" y="0"/>
                  </a:lnTo>
                  <a:lnTo>
                    <a:pt x="10001" y="10000"/>
                  </a:lnTo>
                  <a:lnTo>
                    <a:pt x="1" y="10000"/>
                  </a:lnTo>
                  <a:cubicBezTo>
                    <a:pt x="-2" y="9766"/>
                    <a:pt x="4" y="9586"/>
                    <a:pt x="1" y="9352"/>
                  </a:cubicBezTo>
                  <a:lnTo>
                    <a:pt x="8762" y="9346"/>
                  </a:lnTo>
                  <a:lnTo>
                    <a:pt x="8762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0097476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86041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1523999"/>
            <a:ext cx="7200900" cy="16764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1028700" y="3213847"/>
            <a:ext cx="7200900" cy="318695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60226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1527047"/>
            <a:ext cx="3335840" cy="457200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4052" y="1527047"/>
            <a:ext cx="3335840" cy="4572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1164FC-EDB3-4677-AD99-16BFEA955BA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84787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73152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1527048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8700" y="2460687"/>
            <a:ext cx="3335839" cy="365760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3760" y="1527048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3760" y="2460687"/>
            <a:ext cx="3335840" cy="365760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74909D-F225-49BD-B535-665D62BA7E5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90129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9464C3-F72B-4578-BA21-31D6575E063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73360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4CB930-2AD9-417C-B7C9-FD9DCB2CBCD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57653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69" y="1301361"/>
            <a:ext cx="7209728" cy="2852737"/>
          </a:xfrm>
        </p:spPr>
        <p:txBody>
          <a:bodyPr anchor="b">
            <a:normAutofit/>
          </a:bodyPr>
          <a:lstStyle>
            <a:lvl1pPr algn="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769" y="4216328"/>
            <a:ext cx="7209728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4181" y="6453386"/>
            <a:ext cx="1216807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234" y="6453386"/>
            <a:ext cx="5267533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4610431-892D-4A94-8C08-CB25A63EF69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Freeform 6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8" name="Freeform 7" title="Crop Mark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635360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7315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1523999"/>
            <a:ext cx="7200900" cy="4876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2987" y="6453386"/>
            <a:ext cx="90342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0173" y="6453386"/>
            <a:ext cx="4710623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4552" y="6453386"/>
            <a:ext cx="119721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C5958FB-8111-4A01-94AE-04E5FA4964B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 title="Side bar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14368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34" r:id="rId3"/>
    <p:sldLayoutId id="2147483726" r:id="rId4"/>
    <p:sldLayoutId id="2147483727" r:id="rId5"/>
    <p:sldLayoutId id="2147483728" r:id="rId6"/>
    <p:sldLayoutId id="2147483729" r:id="rId7"/>
    <p:sldLayoutId id="2147483733" r:id="rId8"/>
  </p:sldLayoutIdLst>
  <p:transition>
    <p:fade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6858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6858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6912">
          <p15:clr>
            <a:srgbClr val="F26B43"/>
          </p15:clr>
        </p15:guide>
        <p15:guide id="2" pos="936">
          <p15:clr>
            <a:srgbClr val="F26B43"/>
          </p15:clr>
        </p15:guide>
        <p15:guide id="3" pos="864">
          <p15:clr>
            <a:srgbClr val="F26B43"/>
          </p15:clr>
        </p15:guide>
        <p15:guide id="4" orient="horz" pos="1368">
          <p15:clr>
            <a:srgbClr val="F26B43"/>
          </p15:clr>
        </p15:guide>
        <p15:guide id="5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5184">
          <p15:clr>
            <a:srgbClr val="F26B43"/>
          </p15:clr>
        </p15:guide>
        <p15:guide id="10" pos="702">
          <p15:clr>
            <a:srgbClr val="F26B43"/>
          </p15:clr>
        </p15:guide>
        <p15:guide id="11" pos="6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6"/>
          <p:cNvSpPr>
            <a:spLocks noGrp="1" noChangeArrowheads="1"/>
          </p:cNvSpPr>
          <p:nvPr>
            <p:ph type="ctr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/>
              <a:t>University Astronomy</a:t>
            </a:r>
            <a:endParaRPr lang="en-US" altLang="en-US" dirty="0" smtClean="0"/>
          </a:p>
        </p:txBody>
      </p:sp>
      <p:sp>
        <p:nvSpPr>
          <p:cNvPr id="2052" name="Rectangle 7"/>
          <p:cNvSpPr>
            <a:spLocks noGrp="1" noChangeArrowheads="1"/>
          </p:cNvSpPr>
          <p:nvPr>
            <p:ph type="subTitle" idx="1"/>
          </p:nvPr>
        </p:nvSpPr>
        <p:spPr>
          <a:noFill/>
        </p:spPr>
        <p:txBody>
          <a:bodyPr/>
          <a:lstStyle/>
          <a:p>
            <a:r>
              <a:rPr lang="en-US" altLang="en-US" dirty="0" smtClean="0"/>
              <a:t>Professor Don Figer</a:t>
            </a:r>
          </a:p>
          <a:p>
            <a:r>
              <a:rPr lang="en-US" dirty="0" smtClean="0"/>
              <a:t>Stellar Structure III</a:t>
            </a:r>
            <a:endParaRPr lang="en-US" alt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3797A3-D1BE-4603-B3D8-94DF49E7C3B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 smtClean="0"/>
              <a:t>Convection Movie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5" name="Sunspot, Granulation and Convective Flow[1]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7950" y="1524000"/>
            <a:ext cx="6502400" cy="4876800"/>
          </a:xfrm>
        </p:spPr>
      </p:pic>
    </p:spTree>
    <p:extLst>
      <p:ext uri="{BB962C8B-B14F-4D97-AF65-F5344CB8AC3E}">
        <p14:creationId xmlns:p14="http://schemas.microsoft.com/office/powerpoint/2010/main" val="169246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6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3600" dirty="0" smtClean="0"/>
              <a:t>Radiative vs. Convection Transport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4998" y="1524000"/>
            <a:ext cx="6348304" cy="48768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30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 smtClean="0"/>
              <a:t>Heat Transfer vs. Mass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4306" y="1524000"/>
            <a:ext cx="4989688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48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 smtClean="0"/>
              <a:t>Is Radiation Pressure Small?</a:t>
            </a:r>
            <a:endParaRPr lang="en-US" altLang="en-US" baseline="-250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66800" y="1523999"/>
            <a:ext cx="7200900" cy="685801"/>
          </a:xfrm>
        </p:spPr>
        <p:txBody>
          <a:bodyPr>
            <a:normAutofit/>
          </a:bodyPr>
          <a:lstStyle/>
          <a:p>
            <a:r>
              <a:rPr lang="en-US" dirty="0" smtClean="0"/>
              <a:t>Earlier, we assumed that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r</a:t>
            </a:r>
            <a:r>
              <a:rPr lang="en-US" dirty="0" smtClean="0"/>
              <a:t>&lt;&lt;</a:t>
            </a:r>
            <a:r>
              <a:rPr lang="en-US" dirty="0" err="1" smtClean="0"/>
              <a:t>P</a:t>
            </a:r>
            <a:r>
              <a:rPr lang="en-US" baseline="-25000" dirty="0" err="1" smtClean="0"/>
              <a:t>gas</a:t>
            </a:r>
            <a:r>
              <a:rPr lang="en-US" dirty="0" smtClean="0"/>
              <a:t>. Was that a reasonable assumption?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307039" y="2489533"/>
                <a:ext cx="3696076" cy="9853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𝑔𝑎𝑠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skw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num>
                        <m:den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𝑘𝑇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𝑝𝑎𝑟𝑡𝑖𝑐𝑙𝑒</m:t>
                                  </m:r>
                                </m:sub>
                              </m:sSub>
                            </m:den>
                          </m:f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𝑝𝑎𝑟𝑡𝑖𝑐𝑙𝑒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7039" y="2489533"/>
                <a:ext cx="3696076" cy="98533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1"/>
          <p:cNvSpPr txBox="1">
            <a:spLocks/>
          </p:cNvSpPr>
          <p:nvPr/>
        </p:nvSpPr>
        <p:spPr>
          <a:xfrm>
            <a:off x="1066800" y="3677335"/>
            <a:ext cx="7200900" cy="37436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84048" indent="-384048" algn="l" defTabSz="6858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en-US" dirty="0" smtClean="0"/>
              <a:t>In center of the Sun, T~15(10</a:t>
            </a:r>
            <a:r>
              <a:rPr lang="en-US" baseline="30000" dirty="0" smtClean="0"/>
              <a:t>6</a:t>
            </a:r>
            <a:r>
              <a:rPr lang="en-US" dirty="0" smtClean="0"/>
              <a:t>) K, </a:t>
            </a:r>
            <a:r>
              <a:rPr lang="en-US" dirty="0" smtClean="0">
                <a:latin typeface="Symbol" panose="05050102010706020507" pitchFamily="18" charset="2"/>
              </a:rPr>
              <a:t>r</a:t>
            </a:r>
            <a:r>
              <a:rPr lang="en-US" dirty="0" smtClean="0"/>
              <a:t>~10</a:t>
            </a:r>
            <a:r>
              <a:rPr lang="en-US" baseline="30000" dirty="0" smtClean="0"/>
              <a:t>5</a:t>
            </a:r>
            <a:r>
              <a:rPr lang="en-US" dirty="0" smtClean="0"/>
              <a:t> kg/m</a:t>
            </a:r>
            <a:r>
              <a:rPr lang="en-US" baseline="30000" dirty="0" smtClean="0"/>
              <a:t>3</a:t>
            </a:r>
            <a:r>
              <a:rPr lang="en-US" dirty="0" smtClean="0"/>
              <a:t>, m=</a:t>
            </a:r>
            <a:r>
              <a:rPr lang="en-US" dirty="0" err="1" smtClean="0"/>
              <a:t>m</a:t>
            </a:r>
            <a:r>
              <a:rPr lang="en-US" baseline="-25000" dirty="0" err="1" smtClean="0"/>
              <a:t>p</a:t>
            </a:r>
            <a:r>
              <a:rPr lang="en-US" dirty="0" smtClean="0"/>
              <a:t>/2.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504159" y="4331433"/>
                <a:ext cx="2340064" cy="6661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𝑔𝑎𝑠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𝑐𝑒𝑛𝑡𝑒𝑟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~5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−4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4159" y="4331433"/>
                <a:ext cx="2340064" cy="66614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504159" y="5989549"/>
                <a:ext cx="2437847" cy="6661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𝑔𝑎𝑠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𝑐𝑒𝑛𝑡𝑒𝑟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~6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−10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4159" y="5989549"/>
                <a:ext cx="2437847" cy="66614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ontent Placeholder 1"/>
          <p:cNvSpPr txBox="1">
            <a:spLocks/>
          </p:cNvSpPr>
          <p:nvPr/>
        </p:nvSpPr>
        <p:spPr>
          <a:xfrm>
            <a:off x="1066800" y="5277310"/>
            <a:ext cx="7200900" cy="432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6858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en-US" dirty="0" smtClean="0"/>
              <a:t>At photosphere, T~5800 K, </a:t>
            </a:r>
            <a:r>
              <a:rPr lang="en-US" dirty="0" smtClean="0">
                <a:latin typeface="Symbol" panose="05050102010706020507" pitchFamily="18" charset="2"/>
              </a:rPr>
              <a:t>r</a:t>
            </a:r>
            <a:r>
              <a:rPr lang="en-US" dirty="0" smtClean="0"/>
              <a:t>~10</a:t>
            </a:r>
            <a:r>
              <a:rPr lang="en-US" baseline="30000" dirty="0" smtClean="0"/>
              <a:t>-2</a:t>
            </a:r>
            <a:r>
              <a:rPr lang="en-US" dirty="0" smtClean="0"/>
              <a:t> kg/m</a:t>
            </a:r>
            <a:r>
              <a:rPr lang="en-US" baseline="30000" dirty="0" smtClean="0"/>
              <a:t>3</a:t>
            </a:r>
            <a:r>
              <a:rPr lang="en-US" dirty="0" smtClean="0"/>
              <a:t>, m=</a:t>
            </a:r>
            <a:r>
              <a:rPr lang="en-US" dirty="0" err="1" smtClean="0"/>
              <a:t>m</a:t>
            </a:r>
            <a:r>
              <a:rPr lang="en-US" baseline="-25000" dirty="0" err="1" smtClean="0"/>
              <a:t>p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84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/>
      <p:bldP spid="7" grpId="0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 smtClean="0"/>
              <a:t>Radiation Pressure vs. Mass</a:t>
            </a:r>
            <a:endParaRPr lang="en-US" altLang="en-US" baseline="-250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66800" y="1523999"/>
            <a:ext cx="7200900" cy="388263"/>
          </a:xfrm>
        </p:spPr>
        <p:txBody>
          <a:bodyPr/>
          <a:lstStyle/>
          <a:p>
            <a:r>
              <a:rPr lang="en-US" dirty="0" smtClean="0"/>
              <a:t>Replace density with average density of star.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307039" y="2129523"/>
                <a:ext cx="3188758" cy="4269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𝑎𝑣𝑒𝑟𝑎𝑔𝑒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skw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skw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𝑀</m:t>
                          </m:r>
                        </m:num>
                        <m:den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/3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7039" y="2129523"/>
                <a:ext cx="3188758" cy="426976"/>
              </a:xfrm>
              <a:prstGeom prst="rect">
                <a:avLst/>
              </a:prstGeom>
              <a:blipFill rotWithShape="0">
                <a:blip r:embed="rId2"/>
                <a:stretch>
                  <a:fillRect l="-1145" t="-138571" b="-19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1"/>
          <p:cNvSpPr txBox="1">
            <a:spLocks/>
          </p:cNvSpPr>
          <p:nvPr/>
        </p:nvSpPr>
        <p:spPr>
          <a:xfrm>
            <a:off x="1066800" y="3625234"/>
            <a:ext cx="7200900" cy="4635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6858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en-US" dirty="0" smtClean="0"/>
              <a:t>Virial Theorem give T~M/R.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725665" y="2773760"/>
                <a:ext cx="1914307" cy="6342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𝑔𝑎𝑠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𝑀</m:t>
                          </m:r>
                        </m:den>
                      </m:f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𝑚𝑎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9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5665" y="2773760"/>
                <a:ext cx="1914307" cy="63421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ontent Placeholder 1"/>
          <p:cNvSpPr txBox="1">
            <a:spLocks/>
          </p:cNvSpPr>
          <p:nvPr/>
        </p:nvSpPr>
        <p:spPr>
          <a:xfrm>
            <a:off x="1066800" y="5120243"/>
            <a:ext cx="7200900" cy="838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6858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en-US" dirty="0" smtClean="0"/>
              <a:t>So, radiation pressure is more important for more massive stars.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040348" y="4306026"/>
                <a:ext cx="1063304" cy="5969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𝑔𝑎𝑠</m:t>
                              </m:r>
                            </m:sub>
                          </m:sSub>
                        </m:den>
                      </m:f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0348" y="4306026"/>
                <a:ext cx="1063304" cy="59695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676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/>
      <p:bldP spid="7" grpId="0"/>
      <p:bldP spid="8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 smtClean="0"/>
              <a:t>Radiation Pressure vs. Mass</a:t>
            </a:r>
            <a:endParaRPr lang="en-US" altLang="en-US" baseline="-250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7707" y="1524000"/>
            <a:ext cx="6602885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64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generation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01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Energy Generation in Stars</a:t>
            </a:r>
            <a:endParaRPr lang="en-US" altLang="en-US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Stars typically generate energy by converting hydrogen into helium.</a:t>
            </a:r>
          </a:p>
          <a:p>
            <a:r>
              <a:rPr lang="en-US" dirty="0" smtClean="0"/>
              <a:t>The liberated energy is equivalent to 27 MeV, which is equal to the difference in rest mass energy of a helium nucleus and four hydrogens.</a:t>
            </a:r>
          </a:p>
          <a:p>
            <a:r>
              <a:rPr lang="en-US" dirty="0">
                <a:latin typeface="Symbol" panose="05050102010706020507" pitchFamily="18" charset="2"/>
              </a:rPr>
              <a:t>D</a:t>
            </a:r>
            <a:r>
              <a:rPr lang="en-US" dirty="0" smtClean="0"/>
              <a:t>E=</a:t>
            </a:r>
            <a:r>
              <a:rPr lang="en-US" dirty="0" smtClean="0">
                <a:latin typeface="Symbol" panose="05050102010706020507" pitchFamily="18" charset="2"/>
              </a:rPr>
              <a:t>D</a:t>
            </a:r>
            <a:r>
              <a:rPr lang="en-US" dirty="0" smtClean="0"/>
              <a:t>Mc</a:t>
            </a:r>
            <a:r>
              <a:rPr lang="en-US" baseline="30000" dirty="0" smtClean="0"/>
              <a:t>2</a:t>
            </a:r>
            <a:r>
              <a:rPr lang="en-US" dirty="0" smtClean="0"/>
              <a:t>=(4*1.0081 AMU*1.67(10</a:t>
            </a:r>
            <a:r>
              <a:rPr lang="en-US" baseline="30000" dirty="0" smtClean="0"/>
              <a:t>-27</a:t>
            </a:r>
            <a:r>
              <a:rPr lang="en-US" dirty="0" smtClean="0"/>
              <a:t> </a:t>
            </a:r>
            <a:r>
              <a:rPr lang="en-US" dirty="0"/>
              <a:t>kg</a:t>
            </a:r>
            <a:r>
              <a:rPr lang="en-US" dirty="0" smtClean="0"/>
              <a:t>) </a:t>
            </a:r>
            <a:r>
              <a:rPr lang="en-US" dirty="0" smtClean="0">
                <a:latin typeface="Symbol" panose="05050102010706020507" pitchFamily="18" charset="2"/>
              </a:rPr>
              <a:t>-</a:t>
            </a:r>
            <a:r>
              <a:rPr lang="en-US" dirty="0" smtClean="0"/>
              <a:t> 4.0039 AMU*1.67(10</a:t>
            </a:r>
            <a:r>
              <a:rPr lang="en-US" baseline="30000" dirty="0" smtClean="0"/>
              <a:t>-27</a:t>
            </a:r>
            <a:r>
              <a:rPr lang="en-US" dirty="0" smtClean="0"/>
              <a:t> </a:t>
            </a:r>
            <a:r>
              <a:rPr lang="en-US" dirty="0"/>
              <a:t>kg</a:t>
            </a:r>
            <a:r>
              <a:rPr lang="en-US" dirty="0" smtClean="0"/>
              <a:t>))*c</a:t>
            </a:r>
            <a:r>
              <a:rPr lang="en-US" baseline="30000" dirty="0" smtClean="0"/>
              <a:t>2</a:t>
            </a:r>
            <a:r>
              <a:rPr lang="en-US" dirty="0" smtClean="0"/>
              <a:t>=27 MeV.</a:t>
            </a:r>
          </a:p>
          <a:p>
            <a:r>
              <a:rPr lang="en-US" dirty="0" smtClean="0"/>
              <a:t>The total initial rest mass energy is 4*938.3 MeV, so </a:t>
            </a:r>
            <a:r>
              <a:rPr lang="en-US" dirty="0" smtClean="0">
                <a:latin typeface="Symbol" panose="05050102010706020507" pitchFamily="18" charset="2"/>
              </a:rPr>
              <a:t>D</a:t>
            </a:r>
            <a:r>
              <a:rPr lang="en-US" dirty="0" smtClean="0"/>
              <a:t>E/E=0.007=0.7%.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27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Quantum Tunneling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3142" y="1524000"/>
            <a:ext cx="6752016" cy="48768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46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Quantum Tunneling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1883" y="1524000"/>
            <a:ext cx="6774534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0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JWST After Final Phasing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8700" y="1730871"/>
            <a:ext cx="7200900" cy="446305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41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 smtClean="0"/>
              <a:t>Gamov</a:t>
            </a:r>
            <a:r>
              <a:rPr lang="en-US" altLang="en-US" dirty="0" smtClean="0"/>
              <a:t> Peak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8130" y="1524000"/>
            <a:ext cx="6822040" cy="48768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42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PP Chain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5138" y="1524000"/>
            <a:ext cx="6648023" cy="48768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33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PP Chain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8700" y="1979251"/>
            <a:ext cx="7200900" cy="396629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02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PP Chain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8700" y="1598234"/>
            <a:ext cx="7200900" cy="472833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46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PP Chain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8700" y="1546681"/>
            <a:ext cx="7200900" cy="483143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27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Binding Energy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Fusion liberates energy to the left of the red line. Iron is the most bound nucleus. Energy has to be added to fuse Fe to heavier elements.</a:t>
            </a:r>
          </a:p>
          <a:p>
            <a:r>
              <a:rPr lang="en-US" dirty="0" smtClean="0"/>
              <a:t>Fusing H to He liberates the majority of the energy from H to Fe</a:t>
            </a:r>
            <a:r>
              <a:rPr lang="en-US" dirty="0" smtClean="0"/>
              <a:t>.</a:t>
            </a:r>
            <a:endParaRPr lang="en-US" dirty="0" smtClean="0"/>
          </a:p>
        </p:txBody>
      </p:sp>
      <p:pic>
        <p:nvPicPr>
          <p:cNvPr id="8" name="Content Placeholder 3"/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2483009" y="3213100"/>
            <a:ext cx="4292282" cy="318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05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assumptions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34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Rotation Not Important?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8700" y="2084958"/>
            <a:ext cx="7200900" cy="375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39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Rotation Not Important?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8721" y="1524000"/>
            <a:ext cx="6620857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65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B Field Not Important?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4364" y="1524000"/>
            <a:ext cx="6669571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67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Review</a:t>
            </a:r>
            <a:endParaRPr lang="en-US" altLang="en-US" dirty="0" smtClean="0"/>
          </a:p>
        </p:txBody>
      </p:sp>
      <p:sp>
        <p:nvSpPr>
          <p:cNvPr id="614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There are four equations of stellar structure</a:t>
            </a:r>
          </a:p>
          <a:p>
            <a:pPr lvl="1"/>
            <a:r>
              <a:rPr lang="en-US" altLang="en-US" dirty="0" smtClean="0"/>
              <a:t>conservation of mass, m(r)</a:t>
            </a:r>
          </a:p>
          <a:p>
            <a:pPr lvl="1"/>
            <a:r>
              <a:rPr lang="en-US" altLang="en-US" dirty="0" smtClean="0"/>
              <a:t>conservation of energy, L(r)</a:t>
            </a:r>
          </a:p>
          <a:p>
            <a:pPr lvl="1"/>
            <a:r>
              <a:rPr lang="en-US" altLang="en-US" dirty="0" smtClean="0"/>
              <a:t>hydrostatic equilibrium, </a:t>
            </a:r>
            <a:r>
              <a:rPr lang="en-US" altLang="en-US" dirty="0" smtClean="0">
                <a:latin typeface="Symbol" panose="05050102010706020507" pitchFamily="18" charset="2"/>
              </a:rPr>
              <a:t>r</a:t>
            </a:r>
            <a:r>
              <a:rPr lang="en-US" altLang="en-US" dirty="0" smtClean="0"/>
              <a:t>(r)</a:t>
            </a:r>
          </a:p>
          <a:p>
            <a:pPr lvl="1"/>
            <a:r>
              <a:rPr lang="en-US" altLang="en-US" dirty="0" smtClean="0"/>
              <a:t>energy transport, T(r)</a:t>
            </a:r>
          </a:p>
          <a:p>
            <a:r>
              <a:rPr lang="en-US" altLang="en-US" dirty="0" smtClean="0"/>
              <a:t>There are three additional ingredients</a:t>
            </a:r>
          </a:p>
          <a:p>
            <a:pPr lvl="1"/>
            <a:r>
              <a:rPr lang="en-US" altLang="en-US" dirty="0" smtClean="0"/>
              <a:t>equation of state, P(</a:t>
            </a:r>
            <a:r>
              <a:rPr lang="en-US" altLang="en-US" dirty="0" err="1" smtClean="0">
                <a:latin typeface="Symbol" panose="05050102010706020507" pitchFamily="18" charset="2"/>
              </a:rPr>
              <a:t>r</a:t>
            </a:r>
            <a:r>
              <a:rPr lang="en-US" altLang="en-US" dirty="0" err="1" smtClean="0"/>
              <a:t>,T</a:t>
            </a:r>
            <a:r>
              <a:rPr lang="en-US" altLang="en-US" dirty="0" smtClean="0"/>
              <a:t>)</a:t>
            </a:r>
          </a:p>
          <a:p>
            <a:pPr lvl="1"/>
            <a:r>
              <a:rPr lang="en-US" altLang="en-US" dirty="0" smtClean="0"/>
              <a:t>optical depth (</a:t>
            </a:r>
            <a:r>
              <a:rPr lang="en-US" altLang="en-US" dirty="0" smtClean="0">
                <a:latin typeface="Symbol" panose="05050102010706020507" pitchFamily="18" charset="2"/>
              </a:rPr>
              <a:t>t</a:t>
            </a:r>
            <a:r>
              <a:rPr lang="en-US" altLang="en-US" dirty="0" smtClean="0"/>
              <a:t>)</a:t>
            </a:r>
          </a:p>
          <a:p>
            <a:pPr lvl="1"/>
            <a:r>
              <a:rPr lang="en-US" altLang="en-US" dirty="0" smtClean="0"/>
              <a:t>energy generation rate, </a:t>
            </a:r>
            <a:r>
              <a:rPr lang="en-US" altLang="en-US" dirty="0" smtClean="0">
                <a:latin typeface="Symbol" panose="05050102010706020507" pitchFamily="18" charset="2"/>
              </a:rPr>
              <a:t>e</a:t>
            </a:r>
            <a:r>
              <a:rPr lang="en-US" altLang="en-US" dirty="0" smtClean="0"/>
              <a:t>(</a:t>
            </a:r>
            <a:r>
              <a:rPr lang="en-US" altLang="en-US" dirty="0" err="1" smtClean="0">
                <a:latin typeface="Symbol" panose="05050102010706020507" pitchFamily="18" charset="2"/>
              </a:rPr>
              <a:t>r</a:t>
            </a:r>
            <a:r>
              <a:rPr lang="en-US" altLang="en-US" dirty="0" err="1" smtClean="0"/>
              <a:t>,T</a:t>
            </a:r>
            <a:r>
              <a:rPr lang="en-US" altLang="en-US" dirty="0" smtClean="0"/>
              <a:t>)</a:t>
            </a:r>
          </a:p>
          <a:p>
            <a:r>
              <a:rPr lang="en-US" altLang="en-US" dirty="0" smtClean="0"/>
              <a:t>We can combine the ingredients and equations to determine the stellar structure under a set of simplifying assumptions.</a:t>
            </a:r>
            <a:endParaRPr lang="en-US" alt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1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Nearby Stars Not Important?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8700" y="1638173"/>
            <a:ext cx="7200900" cy="4648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36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Dynamics Not Important?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8700" y="1712500"/>
            <a:ext cx="7200900" cy="449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61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Dynamical Timescale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8700" y="1918673"/>
            <a:ext cx="7200900" cy="408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42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Kelvin-</a:t>
            </a:r>
            <a:r>
              <a:rPr lang="en-US" altLang="en-US" dirty="0" err="1" smtClean="0"/>
              <a:t>Helmoltz</a:t>
            </a:r>
            <a:r>
              <a:rPr lang="en-US" altLang="en-US" dirty="0" smtClean="0"/>
              <a:t> Timescale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8700" y="1970288"/>
            <a:ext cx="7200900" cy="398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36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Review</a:t>
            </a:r>
            <a:endParaRPr lang="en-US" altLang="en-US" dirty="0" smtClean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5263" y="1524000"/>
            <a:ext cx="6387774" cy="48768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56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heat transport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76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 smtClean="0"/>
              <a:t>Schwarzchild</a:t>
            </a:r>
            <a:r>
              <a:rPr lang="en-US" altLang="en-US" dirty="0" smtClean="0"/>
              <a:t> Criterion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Consider a parcel of gas in a star.</a:t>
            </a:r>
          </a:p>
          <a:p>
            <a:r>
              <a:rPr lang="en-US" dirty="0" smtClean="0"/>
              <a:t>If the temperature of the parcel exceeds that of its surroundings, then the gas in the parcel will have less density than its surroundings.</a:t>
            </a:r>
          </a:p>
          <a:p>
            <a:r>
              <a:rPr lang="en-US" dirty="0" smtClean="0"/>
              <a:t>The parcel will be buoyant.</a:t>
            </a:r>
          </a:p>
          <a:p>
            <a:r>
              <a:rPr lang="en-US" dirty="0" smtClean="0"/>
              <a:t>It will drift upwards to a location of even cooler (and more dense) gas. </a:t>
            </a:r>
          </a:p>
          <a:p>
            <a:r>
              <a:rPr lang="en-US" dirty="0" smtClean="0"/>
              <a:t>If it transfers its energy to its surroundings more quickly than it rises, then it will sink back down. If not, it will continue to rise. </a:t>
            </a:r>
          </a:p>
          <a:p>
            <a:r>
              <a:rPr lang="en-US" dirty="0" smtClean="0"/>
              <a:t>The balance between these two effects (rising and transferring heat) is at the “adiabatic limit,” where heat is transferred without bulk motion.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60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 smtClean="0"/>
              <a:t>Schwarzchild</a:t>
            </a:r>
            <a:r>
              <a:rPr lang="en-US" altLang="en-US" dirty="0" smtClean="0"/>
              <a:t> Criterion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8700" y="1781157"/>
            <a:ext cx="7200900" cy="436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79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 smtClean="0"/>
              <a:t>Schwarzchild</a:t>
            </a:r>
            <a:r>
              <a:rPr lang="en-US" altLang="en-US" dirty="0" smtClean="0"/>
              <a:t> Criterion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4750" y="1524000"/>
            <a:ext cx="6908800" cy="48768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876800" y="1776824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(convection)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66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Transport in the Sun</a:t>
            </a:r>
            <a:endParaRPr lang="en-US" altLang="en-US" dirty="0" smtClean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1804" y="1524000"/>
            <a:ext cx="5114692" cy="4876800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88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 smtClean="0"/>
              <a:t>Convection and Granules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9189" y="1524000"/>
            <a:ext cx="6459922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51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THEME_BG_IMAGE" val=""/>
  <p:tag name="MMPROD_TAG_VCONFIG" val="PD94bWwgdmVyc2lvbj0iMS4wIiBlbmNvZGluZz0iVVRGLTgiPz4NCjxjb25maWd1cmF0aW9uPg0KCTxjb2xvcnM+DQoJCTx1aWNvbG9yIG5hbWU9InByaW1hcnkiIHZhbHVlPSIweDZGODQ4OCIvPg0KCQk8dWljb2xvciBuYW1lPSJnbG93IiB2YWx1ZT0iMHgzNUQzMzQiLz4NCgkJPHVpY29sb3IgbmFtZT0idGV4dCIgdmFsdWU9IjB4RkZGRkZGIi8+DQoJCTx1aWNvbG9yIG5hbWU9ImxpZ2h0IiB2YWx1ZT0iMHg0RTVENjAiLz4NCgkJPHVpY29sb3IgbmFtZT0ic2hhZG93IiB2YWx1ZT0iMHgwMDAwMDAiLz4NCgkJPHVpY29sb3IgbmFtZT0iYmFja2dyb3VuZCIgdmFsdWU9IjB4NzI3OTcxIi8+DQoJPC9jb2xvcnM+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+DQoJCTx1aXNob3cgbmFtZT0idGh1bWJuYWlsIiB2YWx1ZT0idHJ1ZSIvPg0KCQk8dWlzaG93IG5hbWU9Im5vdGVzIiB2YWx1ZT0idHJ1ZSIvPg0KCQk8dWlzaG93IG5hbWU9InNlYXJjaCIgdmFsdWU9InRydWUiLz4NCgkJPHVpc2hvdyBuYW1lPSJhdHRhY2htZW50cyIgdmFsdWU9InRydWUiLz4NCgkJPHVpc2hvdyBuYW1lPSJ1dGlscyIgdmFsdWU9InRydWUiLz4NCgkJPHVpc2hvdyBuYW1lPSJ2b2x1bWUiIHZhbHVlPSJ0cnVlIi8+DQoJCTx1aXNob3cgbmFtZT0icGxheWJhciIgdmFsdWU9InRydWUiLz4NCgkJPHVpc2hvdyBuYW1lPSJ0YWxraW5naGVhZCIgdmFsdWU9InRydWUiLz4NCgkJPHVpc2hvdyBuYW1lPSJzaWRlYmFyb25yaWdodCIgdmFsdWU9InRydWUiLz4NCgkJPHVpc2hvdyBuYW1lPSJ2aWV3Y2hhbmdlIiB2YWx1ZT0idHJ1ZSIvPg0KCQk8dWlzaG93IG5hbWU9ImluaXRpYWxkaXNwbGF5bW9kZWlzbm9ybWFsIiB2YWx1ZT0idHJ1ZSIvPg0KCQk8dWlyZXBsYWNlIG5hbWU9ImxvZ28iIHZhbHVlPSIiLz4NCgkJPHVpcmVwbGFjZSBuYW1lPSJiZ2ltYWdlIiB2YWx1ZT0iIi8+DQoJCTx1aXJlcGxhY2UgbmFtZT0iaW5pdGlhbHRhYiIgdmFsdWU9Im91dGxpbmUiLz4NCgk8L2xheW91dD4NCgk8bGFuZ3VhZ2UgaWQ9ImVu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TE9BRElORyIgdmFsdWU9IkxvYWRpbmciLz4NCgkJPHVpdGV4dCBuYW1lPSJTQ1JVQkJBUlNUQVRVU19CVUZGRVJJTkciIHZhbHVlPSJCdWZmZXJpbmciLz4NCgkJPHVpdGV4dCBuYW1lPSJTQ1JVQkJBUlNUQVRVU19RVUVTVElPTiIgdmFsdWU9IkFuc3dlciBRdWVzdGlvbiIvPg0KCQk8dWl0ZXh0IG5hbWU9IlNDUlVCQkFSU1RBVFVTX1JFVklFV1FVSVoiIHZhbHVlPSJSZXZpZXdpbmcgUXVpeiIvPg0KCQk8IS0tIHN1YnN0aXR1dGlvbjogJW0gPT0gbWludXRlcyByZW1haW5pbmcgLS0+DQoJCTwhLS0gc3Vic3RpdHV0aW9uOiAlcyA9PSBzZWNvbmRzIHJlbWFpbmluZyAtLT4NCgkJPHVpdGV4dCBuYW1lPSJFTEFQU0VEIiB2YWx1ZT0iJW0gTWludXRlcyAlcyBTZWNvbmRzIFJlbWFpbmluZyIvPg0KCQk8dWl0ZXh0IG5hbWU9Ik5PVEZPVU5EIiB2YWx1ZT0iTm90aGluZyBGb3VuZCIvPg0KCQk8dWl0ZXh0IG5hbWU9IkFUVEFDSE1FTlRTIiB2YWx1ZT0iQXR0YWNobWVudH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WN0Ii8+DQoJCTx1aXRleHQgbmFtZT0iVEFCX09VVExJTkUiIHZhbHVlPSJPdXRsaW5lIi8+DQoJCTx1aXRleHQgbmFtZT0iVEFCX1RIVU1CIiB2YWx1ZT0iVGh1bWIiLz4NCgkJPHVpdGV4dCBuYW1lPSJUQUJfTk9URVMiIHZhbHVlPSJOb3RlcyIvPg0KCQk8dWl0ZXh0IG5hbWU9IlRBQl9TRUFSQ0giIHZhbHVlPSJTZWFyY2giLz4NCgkJPHVpdGV4dCBuYW1lPSJTTElERV9IRUFESU5HIiB2YWx1ZT0iU2xpZGUgVGl0bGUiLz4NCgkJPHVpdGV4dCBuYW1lPSJEVVJBVElPTl9IRUFESU5HIiB2YWx1ZT0iRHVyYXRpb24iLz4NCgkJPHVpdGV4dCBuYW1lPSJTRUFSQ0hfSEVBRElORyIgdmFsdWU9IlNlYXJjaCBmb3IgdGV4dDoiLz4NCgkJPHVpdGV4dCBuYW1lPSJUSFVNQl9IRUFESU5HIiB2YWx1ZT0iU2xpZGUiLz4NCgkJPHVpdGV4dCBuYW1lPSJUSFVNQl9JTkZPIiB2YWx1ZT0iU2xpZGUgVGl0bGUvRHVyYXRpb24iLz4NCgkJPHVpdGV4dCBuYW1lPSJBVFRBQ0hOQU1FX0hFQURJTkciIHZhbHVlPSJGaWxlIE5hbWUiLz4NCgkJPHVpdGV4dCBuYW1lPSJBVFRBQ0hTSVpFX0hFQURJTkciIHZhbHVlPSJTaXplIi8+DQoJCTx1aXRleHQgbmFtZT0iU0xJREVfTk9URVMiIHZhbHVlPSJTbGlkZSBOb3Rlcy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TaG93IHNpZGViYXIgdG8gcGFydGljaXBhbnRzIi8+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SB1aXRleHQgLS0+DQoJCTwhLS0gc3Vic3RpdHV0aW9uOiAlbiA9PSBzbGlkZSBudW1iZXIgLS0+DQoJCTx1aXRleHQgbmFtZT0iVU5OQU1FRFNMSURFVElUTEUiIHZhbHVlPSJGb2xpZSAlbiIvPg0KCQk8IS0tIHN1YnN0aXR1dGlvbjogJW4gPT0gc2xpZGUgbnVtYmVyIC0tPg0KCQk8IS0tIHN1YnN0aXR1dGlvbjogJXQgPT0gdG90YWwgc2xpZGUgY291bnQgLS0+DQoJCTx1aXRleHQgbmFtZT0iU0NSVUJCQVJTVEFUVVNfU0xJREVJTkZPIiB2YWx1ZT0iRm9saWUgJW4gLyAldCB8ICIvPg0KCQk8dWl0ZXh0IG5hbWU9IlNDUlVCQkFSU1RBVFVTX1NUT1BQRUQiIHZhbHVlPSJCZWVuZGV0Ii8+DQoJCTx1aXRleHQgbmFtZT0iU0NSVUJCQVJTVEFUVVNfUExBWUlORyIgdmFsdWU9IldpZWRlcmdhYmUiLz4NCgkJPHVpdGV4dCBuYW1lPSJTQ1JVQkJBUlNUQVRVU19OT0FVRElPIiB2YWx1ZT0iS2VpbiBBdWRpby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Ub24gY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IHVpdGV4dCAtLT4NCgkJPCEtLSBzdWJzdGl0dXRpb246ICVuID09IHNsaWRlIG51bWJlciAtLT4NCgkJPHVpdGV4dCBuYW1lPSJVTk5BTUVEU0xJREVUSVRMRSIgdmFsdWU9IkRpYXBvc2l0aXZlICVuIi8+DQoJCTwhLS0gc3Vic3RpdHV0aW9uOiAlbiA9PSBzbGlkZSBudW1iZXIgLS0+DQoJCTwhLS0gc3Vic3RpdHV0aW9uOiAldCA9PSB0b3RhbCBzbGlkZSBjb3VudCAtLT4NCgkJPHVpdGV4dCBuYW1lPSJTQ1JVQkJBUlNUQVRVU19TTElERUlORk8iIHZhbHVlPSJEaWFwb3NpdGl2ZSAlbiAvICV0IHwgIi8+DQoJCTx1aXRleHQgbmFtZT0iU0NSVUJCQVJTVEFUVVNfU1RPUFBFRCIgdmFsdWU9IkFycsOqdMOpZSIvPg0KCQk8dWl0ZXh0IG5hbWU9IlNDUlVCQkFSU1RBVFVTX1BMQVlJTkciIHZhbHVlPSJMZWN0dXJlIi8+DQoJCTx1aXRleHQgbmFtZT0iU0NSVUJCQVJTVEFUVVNfTk9BVURJTyIgdmFsdWU9IlBhcyBkZSBzb24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+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+DQoJCTwhLS0gc3Vic3RpdHV0aW9uOiAlcCA9PSBjdXJyZW50IHNwZWFrZXIncyB0aXRsZSAtLT4NCgkJPHVpdGV4dCBuYW1lPSJCSU9XSU5fVElUTEUiIHZhbHVlPSJCaW86ICVwIi8+DQoJCTx1aXRleHQgbmFtZT0iQklPQlROX1RJVExFIiB2YWx1ZT0iQmlvIDoiLz4NCgkJPHVpdGV4dCBuYW1lPSJESVZJREVSQlROX1RJVExFIiB2YWx1ZT0ifCIvPg0KCQk8dWl0ZXh0IG5hbWU9IkNPTlRBQ1RCVE5fVElUTEUiIHZhbHVlPSJDb250YWN0Ii8+DQoJCTx1aXRleHQgbmFtZT0iVEFCX09VVExJTkUiIHZhbHVlPSJQbGFuIi8+DQoJCTx1aXRleHQgbmFtZT0iVEFCX1RIVU1CIiB2YWx1ZT0iIE1pbmlhdHVyZSIvPg0KCQk8dWl0ZXh0IG5hbWU9IlRBQl9OT1RFUyIgdmFsdWU9Ik5vdGVzIi8+DQoJCTx1aXRleHQgbmFtZT0iVEFCX1NFQVJDSCIgdmFsdWU9IiBDaGVyY2hlci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Ob3RlcyBkZXMgZGlhcG9zaXRpdmVz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+DQoJCTx1aXRleHQgbmFtZT0iU0NSVUJCQVJTVEFUVVNfUExBWUlORyIgdmFsdWU9IuWGjeeUn+S4rSIvPg0KCQk8dWl0ZXh0IG5hbWU9IlNDUlVCQkFSU1RBVFVTX05PQVVESU8iIHZhbHVlPSLpn7Plo7DjgarjgZciLz4NCgkJPHVpdGV4dCBuYW1lPSJTQ1JVQkJBUlNUQVRVU19MT0FESU5HIiB2YWx1ZT0i44Ot44O844OJ5LitIi8+DQoJCTx1aXRleHQgbmFtZT0iU0NSVUJCQVJTVEFUVVNfQlVGRkVSSU5HIiB2YWx1ZT0i44OQ44OD44OV44Kh5LitIi8+DQoJCTx1aXRleHQgbmFtZT0iU0NSVUJCQVJTVEFUVVNfUVVFU1RJT04iIHZhbHVlPSLos6rllY/jgavnrZTjgYjjgabkuIvjgZXjgYQiLz4NCgkJPHVpdGV4dCBuYW1lPSJTQ1JVQkJBUlNUQVRVU19SRVZJRVdRVUlaIiB2YWx1ZT0i44Kv44Kk44K644KS44Os44OT44Ol44O844GX44Gm44GE44G+44GZIi8+DQoJCTwhLS0gc3Vic3RpdHV0aW9uOiAlbSA9PSBtaW51dGVzIHJlbWFpbmluZyAtLT4NCgkJPCEtLSBzdWJzdGl0dXRpb246ICVzID09IHNlY29uZHMgcmVtYWluaW5nIC0tPg0KCQk8dWl0ZXh0IG5hbWU9IkVMQVBTRUQiIHZhbHVlPSLmrovjgoogOiAlbSDliIYgJXMg56eSIi8+DQoJCTx1aXRleHQgbmFtZT0iTk9URk9VTkQiIHZhbHVlPSLkvZXjgoLopovjgaTjgYvjgorjgb7jgZvjgpMiLz4NCgkJPHVpdGV4dCBuYW1lPSJBVFRBQ0hNRU5UUyIgdmFsdWU9Iua3u+S7mCIvPg0KCQk8IS0tIHN1YnN0aXR1dGlvbjogJXAgPT0gY3VycmVudCBzcGVha2VyJ3MgdGl0bGUgLS0+DQoJCTx1aXRleHQgbmFtZT0iQklPV0lOX1RJVExFIiB2YWx1ZT0i57WM5q20IDogJXAiLz4NCgkJPHVpdGV4dCBuYW1lPSJCSU9CVE5fVElUTEUiIHZhbHVlPSLntYzmrbQiLz4NCgkJPHVpdGV4dCBuYW1lPSJESVZJREVSQlROX1RJVExFIiB2YWx1ZT0ifCIvPg0KCQk8dWl0ZXh0IG5hbWU9IkNPTlRBQ1RCVE5fVElUTEUiIHZhbHVlPSLjgYrllY/jgYTlkIjjgo/jgZs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/44Kk44OI44OrIi8+DQoJCTx1aXRleHQgbmFtZT0iRFVSQVRJT05fSEVBRElORyIgdmFsdWU9IumVt+OBlSIvPg0KCQk8dWl0ZXh0IG5hbWU9IlNFQVJDSF9IRUFESU5HIiB2YWx1ZT0i5qSc57Si44GZ44KL44OG44Kt44K544OIIDogIi8+DQoJCTx1aXRleHQgbmFtZT0iVEhVTUJfSEVBRElORyIgdmFsdWU9IuOCueODqeOCpOODiSIvPg0KCQk8dWl0ZXh0IG5hbWU9IlRIVU1CX0lORk8iIHZhbHVlPSLjgrnjg6njgqTjg4njgr/jgqTjg4jjg6sgLyDplbfjgZUiLz4NCgkJPHVpdGV4dCBuYW1lPSJBVFRBQ0hOQU1FX0hFQURJTkciIHZhbHVlPSLjg5XjgqHjgqTjg6vlkI0iLz4NCgkJPHVpdGV4dCBuYW1lPSJBVFRBQ0hTSVpFX0hFQURJTkciIHZhbHVlPSLjgrXjgqTjgroiLz4NCgkJPHVpdGV4dCBuYW1lPSJTTElERV9OT1RFUyIgdmFsdWU9IuOCueODqeOCpOODieODjuODvOODiC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jgrXjgqTjg4njg5Djg7zjgpLlj4LliqDogIXjgavopovjgZvjgosiLz4NCgkJPHVpdGV4dCBuYW1lPSJNVVRFIiB2YWx1ZT0i44Of44Ol44O844OIIi8+DQoJCTx1aXRleHQgbmFtZT0iRE9DV1JBUF9USVRMRSIgdmFsdWU9IlByZXNlbnRlciDmt7vku5jjg5XjgqHjgqTjg6siLz4NCgkJPHVpdGV4dCBuYW1lPSJET0NXUkFQX01TRyIgdmFsdWU9IuODnuOCpOOCs+ODs+ODlOODpeODvOOCv+OBq+S/neWtmCIvPg0KCQk8dWl0ZXh0IG5hbWU9IkRPQ1dSQVBfUFJPTVBUIiB2YWx1ZT0i44Kv44Oq44OD44Kv44GX44Gm44OA44Km44Oz44Ot44O844OJIi8+DQoJPC9sYW5ndWFnZT4NCgk8bGFuZ3VhZ2UgaWQ9Imtv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+DQoJCTx1aXRleHQgbmFtZT0iU0NSVUJCQVJTVEFUVVNfU0xJREVJTkZPIiB2YWx1ZT0i7Iqs65287J2065OcICVuIC8gJXQgfCAiLz4NCgkJPHVpdGV4dCBuYW1lPSJTQ1JVQkJBUlNUQVRVU19TVE9QUEVEIiB2YWx1ZT0i7KSR7KeA65CoIi8+DQoJCTx1aXRleHQgbmFtZT0iU0NSVUJCQVJTVEFUVVNfUExBWUlORyIgdmFsdWU9IuyerOyDnSIvPg0KCQk8dWl0ZXh0IG5hbWU9IlNDUlVCQkFSU1RBVFVTX05PQVVESU8iIHZhbHVlPSLsmKTrlJTsmKQg7JeG7J2MIi8+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+DQoJCTwhLS0gc3Vic3RpdHV0aW9uOiAlbSA9PSBtaW51dGVzIHJlbWFpbmluZyAtLT4NCgkJPCEtLSBzdWJzdGl0dXRpb246ICVzID09IHNlY29uZHMgcmVtYWluaW5nIC0tPg0KCQk8dWl0ZXh0IG5hbWU9IkVMQVBTRUQiIHZhbHVlPSIlbeu2hCAlc+y0iCDrgqjsnYwiLz4NCgkJPHVpdGV4dCBuYW1lPSJOT1RGT1VORCIgdmFsdWU9IuyXhuydjCIvPg0KCQk8dWl0ZXh0IG5hbWU9IkFUVEFDSE1FTlRTIiB2YWx1ZT0i7LKo67aAIO2MjOydvCIvPg0KCQk8IS0tIHN1YnN0aXR1dGlvbjogJXAgPT0gY3VycmVudCBzcGVha2VyJ3MgdGl0bGUgLS0+DQoJCTx1aXRleHQgbmFtZT0iQklPV0lOX1RJVExFIiB2YWx1ZT0i6rK966ClIOyGjOqwnDogJXAiLz4NCgkJPHVpdGV4dCBuYW1lPSJCSU9CVE5fVElUTEUiIHZhbHVlPSLqsr3roKUg7IaM6rCcIi8+DQoJCTx1aXRleHQgbmFtZT0iRElWSURFUkJUTl9USVRMRSIgdmFsdWU9InwiLz4NCgkJPHVpdGV4dCBuYW1lPSJDT05UQUNUQlROX1RJVExFIiB2YWx1ZT0i7Jew65297LKY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PC9jb25maWd1cmF0aW9uPg0K"/>
  <p:tag name="MMPROD_UIDATA" val="&lt;database version=&quot;6.0&quot;&gt;&lt;object type=&quot;1&quot; unique_id=&quot;10001&quot;&gt;&lt;property id=&quot;20141&quot; value=&quot;1051446&quot;/&gt;&lt;property id=&quot;20144&quot; value=&quot;0&quot;/&gt;&lt;property id=&quot;20146&quot; value=&quot;0&quot;/&gt;&lt;property id=&quot;20147&quot; value=&quot;0&quot;/&gt;&lt;property id=&quot;20148&quot; value=&quot;0&quot;/&gt;&lt;property id=&quot;20180&quot; value=&quot;0&quot;/&gt;&lt;property id=&quot;20181&quot; value=&quot;0&quot;/&gt;&lt;property id=&quot;20191&quot; value=&quot;rit&quot;/&gt;&lt;property id=&quot;20192&quot; value=&quot;https://connect.rit.edu&quot;/&gt;&lt;property id=&quot;20193&quot; value=&quot;0&quot;/&gt;&lt;property id=&quot;20224&quot; value=&quot;C:\Documents and Settings\dffpci\Desktop&quot;/&gt;&lt;property id=&quot;20250&quot; value=&quot;6&quot;/&gt;&lt;property id=&quot;20251&quot; value=&quot;0&quot;/&gt;&lt;property id=&quot;20259&quot; value=&quot;0&quot;/&gt;&lt;property id=&quot;20262&quot; value=&quot;4496691&quot;/&gt;&lt;object type=&quot;4&quot; unique_id=&quot;10005&quot;&gt;&lt;/object&gt;&lt;object type=&quot;2&quot; unique_id=&quot;10006&quot;&gt;&lt;object type=&quot;3&quot; unique_id=&quot;10042&quot;&gt;&lt;property id=&quot;20148&quot; value=&quot;5&quot;/&gt;&lt;property id=&quot;20300&quot; value=&quot;Slide 1 - &amp;quot;Astronomical Observational Techniques and Instrumentation&amp;quot;&quot;/&gt;&lt;property id=&quot;20303&quot; value=&quot;-1&quot;/&gt;&lt;property id=&quot;20307&quot; value=&quot;520&quot;/&gt;&lt;property id=&quot;20309&quot; value=&quot;-1&quot;/&gt;&lt;/object&gt;&lt;object type=&quot;3&quot; unique_id=&quot;10043&quot;&gt;&lt;property id=&quot;20148&quot; value=&quot;5&quot;/&gt;&lt;property id=&quot;20300&quot; value=&quot;Slide 2 - &amp;quot;Aims and outline for this lecture&amp;quot;&quot;/&gt;&lt;property id=&quot;20303&quot; value=&quot;-1&quot;/&gt;&lt;property id=&quot;20307&quot; value=&quot;524&quot;/&gt;&lt;property id=&quot;20309&quot; value=&quot;-1&quot;/&gt;&lt;/object&gt;&lt;object type=&quot;3&quot; unique_id=&quot;10045&quot;&gt;&lt;property id=&quot;20148&quot; value=&quot;5&quot;/&gt;&lt;property id=&quot;20300&quot; value=&quot;Slide 4 - &amp;quot;Blackbody Radiation: Heat Transfer&amp;quot;&quot;/&gt;&lt;property id=&quot;20303&quot; value=&quot;-1&quot;/&gt;&lt;property id=&quot;20307&quot; value=&quot;392&quot;/&gt;&lt;property id=&quot;20309&quot; value=&quot;-1&quot;/&gt;&lt;/object&gt;&lt;object type=&quot;3&quot; unique_id=&quot;10046&quot;&gt;&lt;property id=&quot;20148&quot; value=&quot;5&quot;/&gt;&lt;property id=&quot;20300&quot; value=&quot;Slide 3 - &amp;quot;Blackbody Radiation: Energy Transfer&amp;quot;&quot;/&gt;&lt;property id=&quot;20303&quot; value=&quot;-1&quot;/&gt;&lt;property id=&quot;20307&quot; value=&quot;393&quot;/&gt;&lt;property id=&quot;20309&quot; value=&quot;-1&quot;/&gt;&lt;/object&gt;&lt;object type=&quot;3&quot; unique_id=&quot;10047&quot;&gt;&lt;property id=&quot;20148&quot; value=&quot;5&quot;/&gt;&lt;property id=&quot;20300&quot; value=&quot;Slide 6 - &amp;quot;Blackbody Radiation: Planck’s Equation&amp;quot;&quot;/&gt;&lt;property id=&quot;20303&quot; value=&quot;-1&quot;/&gt;&lt;property id=&quot;20307&quot; value=&quot;394&quot;/&gt;&lt;property id=&quot;20309&quot; value=&quot;-1&quot;/&gt;&lt;/object&gt;&lt;object type=&quot;3&quot; unique_id=&quot;10048&quot;&gt;&lt;property id=&quot;20148&quot; value=&quot;5&quot;/&gt;&lt;property id=&quot;20300&quot; value=&quot;Slide 8 - &amp;quot;Blackbody Radiation: Wein’s Displacement Law&amp;quot;&quot;/&gt;&lt;property id=&quot;20303&quot; value=&quot;-1&quot;/&gt;&lt;property id=&quot;20307&quot; value=&quot;395&quot;/&gt;&lt;property id=&quot;20309&quot; value=&quot;-1&quot;/&gt;&lt;/object&gt;&lt;object type=&quot;3&quot; unique_id=&quot;10049&quot;&gt;&lt;property id=&quot;20148&quot; value=&quot;5&quot;/&gt;&lt;property id=&quot;20300&quot; value=&quot;Slide 9 - &amp;quot;Blackbody Radiation: Stefan-Boltzmann Law &amp;quot;&quot;/&gt;&lt;property id=&quot;20303&quot; value=&quot;-1&quot;/&gt;&lt;property id=&quot;20307&quot; value=&quot;396&quot;/&gt;&lt;property id=&quot;20309&quot; value=&quot;-1&quot;/&gt;&lt;/object&gt;&lt;object type=&quot;3&quot; unique_id=&quot;10050&quot;&gt;&lt;property id=&quot;20148&quot; value=&quot;5&quot;/&gt;&lt;property id=&quot;20300&quot; value=&quot;Slide 5 - &amp;quot;Blackbody Radiation: Objects&amp;quot;&quot;/&gt;&lt;property id=&quot;20303&quot; value=&quot;-1&quot;/&gt;&lt;property id=&quot;20307&quot; value=&quot;397&quot;/&gt;&lt;property id=&quot;20309&quot; value=&quot;-1&quot;/&gt;&lt;/object&gt;&lt;object type=&quot;3&quot; unique_id=&quot;10064&quot;&gt;&lt;property id=&quot;20148&quot; value=&quot;5&quot;/&gt;&lt;property id=&quot;20300&quot; value=&quot;Slide 16 - &amp;quot;Hydrogen-like lines&amp;quot;&quot;/&gt;&lt;property id=&quot;20303&quot; value=&quot;-1&quot;/&gt;&lt;property id=&quot;20307&quot; value=&quot;263&quot;/&gt;&lt;property id=&quot;20309&quot; value=&quot;-1&quot;/&gt;&lt;/object&gt;&lt;object type=&quot;3&quot; unique_id=&quot;10075&quot;&gt;&lt;property id=&quot;20148&quot; value=&quot;5&quot;/&gt;&lt;property id=&quot;20300&quot; value=&quot;Slide 34 - &amp;quot;Theory of Everything&amp;quot;&quot;/&gt;&lt;property id=&quot;20303&quot; value=&quot;-1&quot;/&gt;&lt;property id=&quot;20307&quot; value=&quot;265&quot;/&gt;&lt;property id=&quot;20309&quot; value=&quot;-1&quot;/&gt;&lt;/object&gt;&lt;object type=&quot;3&quot; unique_id=&quot;10544&quot;&gt;&lt;property id=&quot;20148&quot; value=&quot;5&quot;/&gt;&lt;property id=&quot;20300&quot; value=&quot;Slide 10 - &amp;quot;Blackbody Radiation: SB Law, derivation&amp;quot;&quot;/&gt;&lt;property id=&quot;20303&quot; value=&quot;-1&quot;/&gt;&lt;property id=&quot;20307&quot; value=&quot;1170&quot;/&gt;&lt;property id=&quot;20309&quot; value=&quot;-1&quot;/&gt;&lt;/object&gt;&lt;object type=&quot;3&quot; unique_id=&quot;10824&quot;&gt;&lt;property id=&quot;20148&quot; value=&quot;5&quot;/&gt;&lt;property id=&quot;20300&quot; value=&quot;Slide 7 - &amp;quot;Blackbody Radiation: Curves&amp;quot;&quot;/&gt;&lt;property id=&quot;20303&quot; value=&quot;-1&quot;/&gt;&lt;property id=&quot;20307&quot; value=&quot;1557&quot;/&gt;&lt;property id=&quot;20309&quot; value=&quot;-1&quot;/&gt;&lt;/object&gt;&lt;object type=&quot;3&quot; unique_id=&quot;10826&quot;&gt;&lt;property id=&quot;20148&quot; value=&quot;5&quot;/&gt;&lt;property id=&quot;20300&quot; value=&quot;Slide 11 - &amp;quot;Interactions Between Charged Particles&amp;quot;&quot;/&gt;&lt;property id=&quot;20303&quot; value=&quot;-1&quot;/&gt;&lt;property id=&quot;20307&quot; value=&quot;1545&quot;/&gt;&lt;property id=&quot;20309&quot; value=&quot;-1&quot;/&gt;&lt;/object&gt;&lt;object type=&quot;3&quot; unique_id=&quot;10827&quot;&gt;&lt;property id=&quot;20148&quot; value=&quot;5&quot;/&gt;&lt;property id=&quot;20300&quot; value=&quot;Slide 13 - &amp;quot;Hydrogen emission lines&amp;quot;&quot;/&gt;&lt;property id=&quot;20303&quot; value=&quot;-1&quot;/&gt;&lt;property id=&quot;20307&quot; value=&quot;1544&quot;/&gt;&lt;property id=&quot;20309&quot; value=&quot;-1&quot;/&gt;&lt;/object&gt;&lt;object type=&quot;3&quot; unique_id=&quot;10828&quot;&gt;&lt;property id=&quot;20148&quot; value=&quot;5&quot;/&gt;&lt;property id=&quot;20300&quot; value=&quot;Slide 15 - &amp;quot;Helium and carbon atoms&amp;quot;&quot;/&gt;&lt;property id=&quot;20303&quot; value=&quot;-1&quot;/&gt;&lt;property id=&quot;20307&quot; value=&quot;1546&quot;/&gt;&lt;property id=&quot;20309&quot; value=&quot;-1&quot;/&gt;&lt;/object&gt;&lt;object type=&quot;3&quot; unique_id=&quot;10874&quot;&gt;&lt;property id=&quot;20148&quot; value=&quot;5&quot;/&gt;&lt;property id=&quot;20300&quot; value=&quot;Slide 17 - &amp;quot;Free-free (Bremsstrahlung) Emission&amp;quot;&quot;/&gt;&lt;property id=&quot;20303&quot; value=&quot;-1&quot;/&gt;&lt;property id=&quot;20307&quot; value=&quot;1571&quot;/&gt;&lt;property id=&quot;20309&quot; value=&quot;-1&quot;/&gt;&lt;/object&gt;&lt;object type=&quot;3&quot; unique_id=&quot;10875&quot;&gt;&lt;property id=&quot;20148&quot; value=&quot;5&quot;/&gt;&lt;property id=&quot;20300&quot; value=&quot;Slide 18 - &amp;quot;Bremsstrahlung Emission: Notes&amp;quot;&quot;/&gt;&lt;property id=&quot;20303&quot; value=&quot;-1&quot;/&gt;&lt;property id=&quot;20307&quot; value=&quot;1670&quot;/&gt;&lt;property id=&quot;20309&quot; value=&quot;-1&quot;/&gt;&lt;/object&gt;&lt;object type=&quot;3&quot; unique_id=&quot;10876&quot;&gt;&lt;property id=&quot;20148&quot; value=&quot;5&quot;/&gt;&lt;property id=&quot;20300&quot; value=&quot;Slide 19 - &amp;quot;Free-free Emission: Spectrum&amp;quot;&quot;/&gt;&lt;property id=&quot;20303&quot; value=&quot;-1&quot;/&gt;&lt;property id=&quot;20307&quot; value=&quot;1671&quot;/&gt;&lt;property id=&quot;20309&quot; value=&quot;-1&quot;/&gt;&lt;/object&gt;&lt;object type=&quot;3&quot; unique_id=&quot;10877&quot;&gt;&lt;property id=&quot;20148&quot; value=&quot;5&quot;/&gt;&lt;property id=&quot;20300&quot; value=&quot;Slide 20 - &amp;quot;Free-free Emission: Stromgren Sphere&amp;quot;&quot;/&gt;&lt;property id=&quot;20303&quot; value=&quot;-1&quot;/&gt;&lt;property id=&quot;20307&quot; value=&quot;1573&quot;/&gt;&lt;property id=&quot;20309&quot; value=&quot;-1&quot;/&gt;&lt;/object&gt;&lt;object type=&quot;3&quot; unique_id=&quot;10878&quot;&gt;&lt;property id=&quot;20148&quot; value=&quot;5&quot;/&gt;&lt;property id=&quot;20300&quot; value=&quot;Slide 23 - &amp;quot;Free-free Emission: Star Formation Region&amp;quot;&quot;/&gt;&lt;property id=&quot;20303&quot; value=&quot;-1&quot;/&gt;&lt;property id=&quot;20307&quot; value=&quot;1668&quot;/&gt;&lt;property id=&quot;20309&quot; value=&quot;-1&quot;/&gt;&lt;/object&gt;&lt;object type=&quot;3&quot; unique_id=&quot;10879&quot;&gt;&lt;property id=&quot;20148&quot; value=&quot;5&quot;/&gt;&lt;property id=&quot;20300&quot; value=&quot;Slide 24 - &amp;quot;Free-free Emission: Galaxy Cluster&amp;quot;&quot;/&gt;&lt;property id=&quot;20303&quot; value=&quot;-1&quot;/&gt;&lt;property id=&quot;20307&quot; value=&quot;1669&quot;/&gt;&lt;property id=&quot;20309&quot; value=&quot;-1&quot;/&gt;&lt;/object&gt;&lt;object type=&quot;3&quot; unique_id=&quot;10880&quot;&gt;&lt;property id=&quot;20148&quot; value=&quot;5&quot;/&gt;&lt;property id=&quot;20300&quot; value=&quot;Slide 25 - &amp;quot;Synchrotron Radiation&amp;quot;&quot;/&gt;&lt;property id=&quot;20303&quot; value=&quot;-1&quot;/&gt;&lt;property id=&quot;20307&quot; value=&quot;1565&quot;/&gt;&lt;property id=&quot;20309&quot; value=&quot;-1&quot;/&gt;&lt;/object&gt;&lt;object type=&quot;3&quot; unique_id=&quot;10881&quot;&gt;&lt;property id=&quot;20148&quot; value=&quot;5&quot;/&gt;&lt;property id=&quot;20300&quot; value=&quot;Slide 26 - &amp;quot;Synchrotron Radiation: Illustration&amp;quot;&quot;/&gt;&lt;property id=&quot;20303&quot; value=&quot;-1&quot;/&gt;&lt;property id=&quot;20307&quot; value=&quot;1567&quot;/&gt;&lt;property id=&quot;20309&quot; value=&quot;-1&quot;/&gt;&lt;/object&gt;&lt;object type=&quot;3&quot; unique_id=&quot;10882&quot;&gt;&lt;property id=&quot;20148&quot; value=&quot;5&quot;/&gt;&lt;property id=&quot;20300&quot; value=&quot;Slide 27 - &amp;quot;Synchrotron Radiation: M87 Jet&amp;quot;&quot;/&gt;&lt;property id=&quot;20303&quot; value=&quot;-1&quot;/&gt;&lt;property id=&quot;20307&quot; value=&quot;1566&quot;/&gt;&lt;property id=&quot;20309&quot; value=&quot;-1&quot;/&gt;&lt;/object&gt;&lt;object type=&quot;3&quot; unique_id=&quot;10883&quot;&gt;&lt;property id=&quot;20148&quot; value=&quot;5&quot;/&gt;&lt;property id=&quot;20300&quot; value=&quot;Slide 28 - &amp;quot;Synchrotron Radiation: Relations&amp;quot;&quot;/&gt;&lt;property id=&quot;20303&quot; value=&quot;-1&quot;/&gt;&lt;property id=&quot;20307&quot; value=&quot;1568&quot;/&gt;&lt;property id=&quot;20309&quot; value=&quot;-1&quot;/&gt;&lt;/object&gt;&lt;object type=&quot;3&quot; unique_id=&quot;10884&quot;&gt;&lt;property id=&quot;20148&quot; value=&quot;5&quot;/&gt;&lt;property id=&quot;20300&quot; value=&quot;Slide 31 - &amp;quot;Inverse Compton Scattering&amp;quot;&quot;/&gt;&lt;property id=&quot;20303&quot; value=&quot;-1&quot;/&gt;&lt;property id=&quot;20307&quot; value=&quot;1564&quot;/&gt;&lt;property id=&quot;20309&quot; value=&quot;-1&quot;/&gt;&lt;/object&gt;&lt;object type=&quot;3&quot; unique_id=&quot;10885&quot;&gt;&lt;property id=&quot;20148&quot; value=&quot;5&quot;/&gt;&lt;property id=&quot;20300&quot; value=&quot;Slide 33 - &amp;quot;Multiwavelength Spectrum: M82&amp;quot;&quot;/&gt;&lt;property id=&quot;20303&quot; value=&quot;-1&quot;/&gt;&lt;property id=&quot;20307&quot; value=&quot;1562&quot;/&gt;&lt;property id=&quot;20309&quot; value=&quot;-1&quot;/&gt;&lt;/object&gt;&lt;object type=&quot;3&quot; unique_id=&quot;11166&quot;&gt;&lt;property id=&quot;20148&quot; value=&quot;5&quot;/&gt;&lt;property id=&quot;20300&quot; value=&quot;Slide 29 - &amp;quot;Synchrotron Radiation: Spectrum&amp;quot;&quot;/&gt;&lt;property id=&quot;20307&quot; value=&quot;1672&quot;/&gt;&lt;/object&gt;&lt;object type=&quot;3&quot; unique_id=&quot;11391&quot;&gt;&lt;property id=&quot;20148&quot; value=&quot;5&quot;/&gt;&lt;property id=&quot;20300&quot; value=&quot;Slide 30 - &amp;quot;Synchrotron Radiation: Spectral Ageing&amp;quot;&quot;/&gt;&lt;property id=&quot;20307&quot; value=&quot;1673&quot;/&gt;&lt;/object&gt;&lt;object type=&quot;3&quot; unique_id=&quot;11590&quot;&gt;&lt;property id=&quot;20148&quot; value=&quot;5&quot;/&gt;&lt;property id=&quot;20300&quot; value=&quot;Slide 32 - &amp;quot;Inverse Compton Scattering: Spectrum&amp;quot;&quot;/&gt;&lt;property id=&quot;20307&quot; value=&quot;1674&quot;/&gt;&lt;/object&gt;&lt;object type=&quot;3&quot; unique_id=&quot;11932&quot;&gt;&lt;property id=&quot;20148&quot; value=&quot;5&quot;/&gt;&lt;property id=&quot;20300&quot; value=&quot;Slide 14 - &amp;quot;Hydrogen emission line series&amp;quot;&quot;/&gt;&lt;property id=&quot;20307&quot; value=&quot;1675&quot;/&gt;&lt;/object&gt;&lt;object type=&quot;3&quot; unique_id=&quot;28224&quot;&gt;&lt;property id=&quot;20148&quot; value=&quot;5&quot;/&gt;&lt;property id=&quot;20300&quot; value=&quot;Slide 12 - &amp;quot; Bound-Bound Emission-line radiation&amp;quot;&quot;/&gt;&lt;property id=&quot;20307&quot; value=&quot;1676&quot;/&gt;&lt;/object&gt;&lt;object type=&quot;3&quot; unique_id=&quot;28436&quot;&gt;&lt;property id=&quot;20148&quot; value=&quot;5&quot;/&gt;&lt;property id=&quot;20300&quot; value=&quot;Slide 21 - &amp;quot;Stromgren Sphere Radius: Derivation&amp;quot;&quot;/&gt;&lt;property id=&quot;20307&quot; value=&quot;1677&quot;/&gt;&lt;/object&gt;&lt;object type=&quot;3&quot; unique_id=&quot;28474&quot;&gt;&lt;property id=&quot;20148&quot; value=&quot;5&quot;/&gt;&lt;property id=&quot;20300&quot; value=&quot;Slide 22 - &amp;quot;Recombination Timescale: Derivation&amp;quot;&quot;/&gt;&lt;property id=&quot;20307&quot; value=&quot;1678&quot;/&gt;&lt;/object&gt;&lt;/object&gt;&lt;object type=&quot;8&quot; unique_id=&quot;10760&quot;&gt;&lt;/object&gt;&lt;/object&gt;&lt;/database&gt;"/>
</p:tagLst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Crop</Template>
  <TotalTime>5107</TotalTime>
  <Words>499</Words>
  <Application>Microsoft Office PowerPoint</Application>
  <PresentationFormat>On-screen Show (4:3)</PresentationFormat>
  <Paragraphs>102</Paragraphs>
  <Slides>34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Cambria Math</vt:lpstr>
      <vt:lpstr>Franklin Gothic Book</vt:lpstr>
      <vt:lpstr>Symbol</vt:lpstr>
      <vt:lpstr>Times New Roman</vt:lpstr>
      <vt:lpstr>Crop</vt:lpstr>
      <vt:lpstr>University Astronomy</vt:lpstr>
      <vt:lpstr>JWST After Final Phasing</vt:lpstr>
      <vt:lpstr>Review</vt:lpstr>
      <vt:lpstr>heat transport</vt:lpstr>
      <vt:lpstr>Schwarzchild Criterion</vt:lpstr>
      <vt:lpstr>Schwarzchild Criterion</vt:lpstr>
      <vt:lpstr>Schwarzchild Criterion</vt:lpstr>
      <vt:lpstr>Transport in the Sun</vt:lpstr>
      <vt:lpstr>Convection and Granules</vt:lpstr>
      <vt:lpstr>Convection Movie</vt:lpstr>
      <vt:lpstr>Radiative vs. Convection Transport</vt:lpstr>
      <vt:lpstr>Heat Transfer vs. Mass</vt:lpstr>
      <vt:lpstr>Is Radiation Pressure Small?</vt:lpstr>
      <vt:lpstr>Radiation Pressure vs. Mass</vt:lpstr>
      <vt:lpstr>Radiation Pressure vs. Mass</vt:lpstr>
      <vt:lpstr>energy generation</vt:lpstr>
      <vt:lpstr>Energy Generation in Stars</vt:lpstr>
      <vt:lpstr>Quantum Tunneling</vt:lpstr>
      <vt:lpstr>Quantum Tunneling</vt:lpstr>
      <vt:lpstr>Gamov Peak</vt:lpstr>
      <vt:lpstr>PP Chain</vt:lpstr>
      <vt:lpstr>PP Chain</vt:lpstr>
      <vt:lpstr>PP Chain</vt:lpstr>
      <vt:lpstr>PP Chain</vt:lpstr>
      <vt:lpstr>Binding Energy</vt:lpstr>
      <vt:lpstr>assumptions</vt:lpstr>
      <vt:lpstr>Rotation Not Important?</vt:lpstr>
      <vt:lpstr>Rotation Not Important?</vt:lpstr>
      <vt:lpstr>B Field Not Important?</vt:lpstr>
      <vt:lpstr>Nearby Stars Not Important?</vt:lpstr>
      <vt:lpstr>Dynamics Not Important?</vt:lpstr>
      <vt:lpstr>Dynamical Timescale</vt:lpstr>
      <vt:lpstr>Kelvin-Helmoltz Timescale</vt:lpstr>
      <vt:lpstr>Review</vt:lpstr>
    </vt:vector>
  </TitlesOfParts>
  <Company>Center for Imaging Science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Don Figer</dc:creator>
  <cp:lastModifiedBy>Don Figer</cp:lastModifiedBy>
  <cp:revision>583</cp:revision>
  <dcterms:created xsi:type="dcterms:W3CDTF">2007-01-08T01:06:37Z</dcterms:created>
  <dcterms:modified xsi:type="dcterms:W3CDTF">2022-03-17T15:52:08Z</dcterms:modified>
</cp:coreProperties>
</file>