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9"/>
  </p:notesMasterIdLst>
  <p:sldIdLst>
    <p:sldId id="520" r:id="rId2"/>
    <p:sldId id="1723" r:id="rId3"/>
    <p:sldId id="1725" r:id="rId4"/>
    <p:sldId id="1699" r:id="rId5"/>
    <p:sldId id="1700" r:id="rId6"/>
    <p:sldId id="1701" r:id="rId7"/>
    <p:sldId id="1726" r:id="rId8"/>
    <p:sldId id="1721" r:id="rId9"/>
    <p:sldId id="1703" r:id="rId10"/>
    <p:sldId id="1720" r:id="rId11"/>
    <p:sldId id="1715" r:id="rId12"/>
    <p:sldId id="1722" r:id="rId13"/>
    <p:sldId id="1702" r:id="rId14"/>
    <p:sldId id="1714" r:id="rId15"/>
    <p:sldId id="1727" r:id="rId16"/>
    <p:sldId id="1704" r:id="rId17"/>
    <p:sldId id="1705" r:id="rId18"/>
    <p:sldId id="1706" r:id="rId19"/>
    <p:sldId id="1728" r:id="rId20"/>
    <p:sldId id="1708" r:id="rId21"/>
    <p:sldId id="1729" r:id="rId22"/>
    <p:sldId id="1709" r:id="rId23"/>
    <p:sldId id="1710" r:id="rId24"/>
    <p:sldId id="1711" r:id="rId25"/>
    <p:sldId id="1712" r:id="rId26"/>
    <p:sldId id="1713" r:id="rId27"/>
    <p:sldId id="1724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084" autoAdjust="0"/>
    <p:restoredTop sz="94640" autoAdjust="0"/>
  </p:normalViewPr>
  <p:slideViewPr>
    <p:cSldViewPr>
      <p:cViewPr varScale="1">
        <p:scale>
          <a:sx n="107" d="100"/>
          <a:sy n="107" d="100"/>
        </p:scale>
        <p:origin x="5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8"/>
    </p:cViewPr>
  </p:sorterViewPr>
  <p:notesViewPr>
    <p:cSldViewPr>
      <p:cViewPr varScale="1">
        <p:scale>
          <a:sx n="58" d="100"/>
          <a:sy n="58" d="100"/>
        </p:scale>
        <p:origin x="-9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4.xml"/><Relationship Id="rId21" Type="http://schemas.openxmlformats.org/officeDocument/2006/relationships/slide" Target="slides/slide2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1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11A129-A1F6-4A06-834E-A9F51102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974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0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335840" cy="4572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527047"/>
            <a:ext cx="333584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7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60687"/>
            <a:ext cx="3335839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460687"/>
            <a:ext cx="3335840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909D-F225-49BD-B535-665D62BA7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1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464C3-F72B-4578-BA21-31D6575E0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3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B930-2AD9-417C-B7C9-FD9DCB2CB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65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09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6DDA-F617-45B1-9DAF-F9021562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553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610431-892D-4A94-8C08-CB25A63EF6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27733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3999"/>
            <a:ext cx="72009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5958FB-8111-4A01-94AE-04E5FA496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1" r:id="rId7"/>
    <p:sldLayoutId id="2147483732" r:id="rId8"/>
    <p:sldLayoutId id="2147483733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University Astronomy</a:t>
            </a:r>
            <a:endParaRPr lang="en-US" alt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Professor Don Figer</a:t>
            </a:r>
          </a:p>
          <a:p>
            <a:r>
              <a:rPr lang="en-US" dirty="0" smtClean="0"/>
              <a:t>Stellar Structure II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Iron (</a:t>
            </a:r>
            <a:r>
              <a:rPr lang="en-US" altLang="en-US" dirty="0" err="1" smtClean="0"/>
              <a:t>FeV</a:t>
            </a:r>
            <a:r>
              <a:rPr lang="en-US" alt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plots/fev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36" y="1524000"/>
            <a:ext cx="37374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</a:t>
            </a:r>
            <a:r>
              <a:rPr lang="en-US" altLang="en-US" baseline="30000" smtClean="0">
                <a:latin typeface="Symbol" panose="05050102010706020507" pitchFamily="18" charset="2"/>
              </a:rPr>
              <a:t>-</a:t>
            </a:r>
            <a:r>
              <a:rPr lang="en-US" altLang="en-US" smtClean="0"/>
              <a:t> Opacity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What is 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Where does the extra electron come from?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 Opacity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 </a:t>
            </a:r>
            <a:r>
              <a:rPr lang="en-US" dirty="0" smtClean="0"/>
              <a:t>forms when there are excess free electrons that can combine with neutral hydrogen.</a:t>
            </a:r>
          </a:p>
          <a:p>
            <a:r>
              <a:rPr lang="en-US" dirty="0" smtClean="0"/>
              <a:t>The free electrons come from ionized metals, such as Na, K, Ca, and Al. </a:t>
            </a:r>
          </a:p>
          <a:p>
            <a:r>
              <a:rPr lang="en-US" dirty="0" smtClean="0"/>
              <a:t>Note that these metals have relatively low ionization potentials, so they do not require very high energy photons. </a:t>
            </a:r>
          </a:p>
          <a:p>
            <a:r>
              <a:rPr lang="en-US" dirty="0" smtClean="0"/>
              <a:t>This means that they can readily be ionized by starts with “average” temperatures</a:t>
            </a:r>
            <a:r>
              <a:rPr lang="en-US" dirty="0" smtClean="0"/>
              <a:t>. (</a:t>
            </a:r>
            <a:r>
              <a:rPr lang="en-US" altLang="en-US" dirty="0" err="1" smtClean="0">
                <a:latin typeface="Symbol" panose="05050102010706020507" pitchFamily="18" charset="2"/>
              </a:rPr>
              <a:t>k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H</a:t>
            </a:r>
            <a:r>
              <a:rPr lang="en-US" altLang="en-US" kern="600" baseline="10000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Symbol" panose="05050102010706020507" pitchFamily="18" charset="2"/>
              </a:rPr>
              <a:t>µ</a:t>
            </a:r>
            <a:r>
              <a:rPr lang="en-US" dirty="0" smtClean="0"/>
              <a:t>T</a:t>
            </a:r>
            <a:r>
              <a:rPr lang="en-US" baseline="30000" dirty="0" smtClean="0"/>
              <a:t>7.7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altLang="en-US" dirty="0"/>
              <a:t>H</a:t>
            </a:r>
            <a:r>
              <a:rPr lang="en-US" altLang="en-US" baseline="30000" dirty="0">
                <a:latin typeface="Symbol" panose="05050102010706020507" pitchFamily="18" charset="2"/>
              </a:rPr>
              <a:t>- </a:t>
            </a:r>
            <a:r>
              <a:rPr lang="en-US" dirty="0" smtClean="0"/>
              <a:t>has a very low ionization potential, corresponding to a wavelength of ~1.6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m.</a:t>
            </a:r>
          </a:p>
          <a:p>
            <a:r>
              <a:rPr lang="en-US" dirty="0" smtClean="0"/>
              <a:t>There is a “sweet spot” in temperature where it is high enough to ionize metals, providing free electrons, and low enough so that HI and </a:t>
            </a:r>
            <a:r>
              <a:rPr lang="en-US" altLang="en-US" dirty="0" smtClean="0"/>
              <a:t>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 </a:t>
            </a:r>
            <a:r>
              <a:rPr lang="en-US" dirty="0" smtClean="0"/>
              <a:t>are not ionized. </a:t>
            </a:r>
          </a:p>
          <a:p>
            <a:r>
              <a:rPr lang="en-US" dirty="0" smtClean="0"/>
              <a:t>This temperature range is 3000 </a:t>
            </a:r>
            <a:r>
              <a:rPr lang="en-US" dirty="0"/>
              <a:t>to </a:t>
            </a:r>
            <a:r>
              <a:rPr lang="en-US" dirty="0" smtClean="0"/>
              <a:t>10000 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Dominant Opacity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coolest stars, molecules provide the dominant source of opacity.</a:t>
            </a:r>
          </a:p>
          <a:p>
            <a:r>
              <a:rPr lang="en-US" altLang="en-US" dirty="0" smtClean="0"/>
              <a:t>Stars cooler than 7300 K (F0) have significant amounts of H</a:t>
            </a:r>
            <a:r>
              <a:rPr lang="en-US" altLang="en-US" baseline="30000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, so that is the dominant contributor to opacity.</a:t>
            </a:r>
          </a:p>
          <a:p>
            <a:r>
              <a:rPr lang="en-US" altLang="en-US" dirty="0" smtClean="0"/>
              <a:t>For somewhat hotter stars (A and B stars), photoionization is dominant.</a:t>
            </a:r>
          </a:p>
          <a:p>
            <a:r>
              <a:rPr lang="en-US" altLang="en-US" dirty="0" smtClean="0"/>
              <a:t>In O stars, He ionization and free-free absorption are dominant.</a:t>
            </a:r>
          </a:p>
          <a:p>
            <a:pPr lvl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Opacity vs. Mass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../_images/log_opaci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4" y="2133596"/>
            <a:ext cx="5486411" cy="36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Derivation of Equation of Radiative Transport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Derivation of Equation of Radiative Transport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2" y="1890712"/>
            <a:ext cx="5514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Derivation of Equation of Radiative Transport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00" y="1523999"/>
            <a:ext cx="7200900" cy="685801"/>
          </a:xfrm>
        </p:spPr>
        <p:txBody>
          <a:bodyPr/>
          <a:lstStyle/>
          <a:p>
            <a:r>
              <a:rPr lang="en-US" dirty="0" smtClean="0"/>
              <a:t>We can relate the radiative flux through a volume element in a star to the temperature difference across that element.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2267771"/>
                <a:ext cx="5638800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67771"/>
                <a:ext cx="5638800" cy="8180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/>
          <p:cNvSpPr txBox="1">
            <a:spLocks/>
          </p:cNvSpPr>
          <p:nvPr/>
        </p:nvSpPr>
        <p:spPr>
          <a:xfrm>
            <a:off x="1028700" y="3196212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Some of the flux is lost through absorption.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0800" y="3604850"/>
                <a:ext cx="3924372" cy="890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~−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𝜅𝜌</m:t>
                          </m:r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04850"/>
                <a:ext cx="3924372" cy="8909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/>
          <p:cNvSpPr txBox="1">
            <a:spLocks/>
          </p:cNvSpPr>
          <p:nvPr/>
        </p:nvSpPr>
        <p:spPr>
          <a:xfrm>
            <a:off x="1028700" y="4644012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The flux is related to the luminosity at a given radius.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5052650"/>
                <a:ext cx="3924372" cy="8206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052650"/>
                <a:ext cx="3924372" cy="8206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4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10" grpId="0"/>
      <p:bldP spid="11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Derivation of Equation of Radiative Transport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00" y="1523999"/>
            <a:ext cx="7200900" cy="685801"/>
          </a:xfrm>
        </p:spPr>
        <p:txBody>
          <a:bodyPr/>
          <a:lstStyle/>
          <a:p>
            <a:r>
              <a:rPr lang="en-US" dirty="0" smtClean="0"/>
              <a:t>Rearranging terms,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1100" y="2267771"/>
                <a:ext cx="7124700" cy="673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𝜅𝜌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𝜅𝜌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2267771"/>
                <a:ext cx="7124700" cy="673005"/>
              </a:xfrm>
              <a:prstGeom prst="rect">
                <a:avLst/>
              </a:prstGeom>
              <a:blipFill rotWithShape="0">
                <a:blip r:embed="rId2"/>
                <a:stretch>
                  <a:fillRect t="-363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/>
          <p:cNvSpPr txBox="1">
            <a:spLocks/>
          </p:cNvSpPr>
          <p:nvPr/>
        </p:nvSpPr>
        <p:spPr>
          <a:xfrm>
            <a:off x="1028700" y="3196212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Inverting, we find,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1100" y="3746595"/>
                <a:ext cx="7124700" cy="820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746595"/>
                <a:ext cx="7124700" cy="8208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4"/>
          <p:cNvSpPr txBox="1">
            <a:spLocks/>
          </p:cNvSpPr>
          <p:nvPr/>
        </p:nvSpPr>
        <p:spPr>
          <a:xfrm>
            <a:off x="1028700" y="4800599"/>
            <a:ext cx="72009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Proper integration of angles gives the exact equation which differs by a factor of ¾ with respect to the one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convection vs. radiation and the sun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four equations of stellar structure</a:t>
            </a:r>
          </a:p>
          <a:p>
            <a:pPr lvl="1"/>
            <a:r>
              <a:rPr lang="en-US" altLang="en-US" dirty="0" smtClean="0"/>
              <a:t>conservation of mass, m(r)</a:t>
            </a:r>
          </a:p>
          <a:p>
            <a:pPr lvl="1"/>
            <a:r>
              <a:rPr lang="en-US" altLang="en-US" dirty="0" smtClean="0"/>
              <a:t>conservation of energy, L(r)</a:t>
            </a:r>
          </a:p>
          <a:p>
            <a:pPr lvl="1"/>
            <a:r>
              <a:rPr lang="en-US" altLang="en-US" dirty="0" smtClean="0"/>
              <a:t>hydrostatic equilibrium, </a:t>
            </a:r>
            <a:r>
              <a:rPr lang="en-US" altLang="en-US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/>
              <a:t>(r)</a:t>
            </a:r>
          </a:p>
          <a:p>
            <a:pPr lvl="1"/>
            <a:r>
              <a:rPr lang="en-US" altLang="en-US" dirty="0" smtClean="0"/>
              <a:t>energy transport, T(r)</a:t>
            </a:r>
          </a:p>
          <a:p>
            <a:r>
              <a:rPr lang="en-US" altLang="en-US" dirty="0" smtClean="0"/>
              <a:t>There are three additional ingredients</a:t>
            </a:r>
          </a:p>
          <a:p>
            <a:pPr lvl="1"/>
            <a:r>
              <a:rPr lang="en-US" altLang="en-US" dirty="0" smtClean="0"/>
              <a:t>equation of state, P(</a:t>
            </a:r>
            <a:r>
              <a:rPr lang="en-US" altLang="en-US" dirty="0" err="1" smtClean="0">
                <a:latin typeface="Symbol" panose="05050102010706020507" pitchFamily="18" charset="2"/>
              </a:rPr>
              <a:t>r</a:t>
            </a:r>
            <a:r>
              <a:rPr lang="en-US" altLang="en-US" dirty="0" err="1" smtClean="0"/>
              <a:t>,T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optical depth (</a:t>
            </a:r>
            <a:r>
              <a:rPr lang="en-US" altLang="en-US" dirty="0" smtClean="0">
                <a:latin typeface="Symbol" panose="05050102010706020507" pitchFamily="18" charset="2"/>
              </a:rPr>
              <a:t>t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energy generation rate, </a:t>
            </a:r>
            <a:r>
              <a:rPr lang="en-US" altLang="en-US" dirty="0" smtClean="0">
                <a:latin typeface="Symbol" panose="05050102010706020507" pitchFamily="18" charset="2"/>
              </a:rPr>
              <a:t>e</a:t>
            </a:r>
            <a:r>
              <a:rPr lang="en-US" altLang="en-US" dirty="0" smtClean="0"/>
              <a:t>(</a:t>
            </a:r>
            <a:r>
              <a:rPr lang="en-US" altLang="en-US" dirty="0" err="1" smtClean="0">
                <a:latin typeface="Symbol" panose="05050102010706020507" pitchFamily="18" charset="2"/>
              </a:rPr>
              <a:t>r</a:t>
            </a:r>
            <a:r>
              <a:rPr lang="en-US" altLang="en-US" dirty="0" err="1" smtClean="0"/>
              <a:t>,T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We can combine the ingredients and equations to determine the stellar structure under a set of simplifying assumptions.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Radiative vs. Convection Transport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98" y="1524000"/>
            <a:ext cx="6348304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Radiative vs. Convection Transport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 descr="https://upload.wikimedia.org/wikipedia/commons/7/75/Heat_Transfer_in_Stars.png?15837975602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40" y="1524000"/>
            <a:ext cx="68672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Transport in the Sun</a:t>
            </a:r>
            <a:endParaRPr lang="en-US" alt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804" y="1524000"/>
            <a:ext cx="5114692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Convection and Granules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189" y="1524000"/>
            <a:ext cx="645992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Detailed Model for 1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Sun</a:t>
            </a:r>
            <a:endParaRPr lang="en-US" altLang="en-US" baseline="-25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772" y="1524000"/>
            <a:ext cx="37027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Detailed Model for 3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Sun</a:t>
            </a:r>
            <a:endParaRPr lang="en-US" altLang="en-US" baseline="-25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394" y="1524000"/>
            <a:ext cx="375551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Detailed Model for 15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Sun</a:t>
            </a:r>
            <a:endParaRPr lang="en-US" altLang="en-US" baseline="-25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916" y="1524000"/>
            <a:ext cx="37924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8" y="0"/>
            <a:ext cx="894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Radiative vs. Convection Transport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Energy is generally transported via radiation and convection in a star.</a:t>
            </a:r>
          </a:p>
          <a:p>
            <a:r>
              <a:rPr lang="en-US" altLang="en-US" dirty="0" smtClean="0"/>
              <a:t>The dominant transport mechanism depends on the temperature gradient and the opacity.</a:t>
            </a:r>
          </a:p>
          <a:p>
            <a:r>
              <a:rPr lang="en-US" altLang="en-US" dirty="0" smtClean="0"/>
              <a:t>For large opacities, the temperature gradient is high and the energy will be transported by convection.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Equation of Radiative Transport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523999"/>
            <a:ext cx="7200900" cy="838201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The diffusion of radiative energy is given by the equation of radiative transport (a.k.a. Eddington’s equation).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9814" y="2667000"/>
                <a:ext cx="3924372" cy="820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14" y="2667000"/>
                <a:ext cx="3924372" cy="8208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28700" y="3809999"/>
            <a:ext cx="7200900" cy="169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"/>
              </a:spcBef>
            </a:pPr>
            <a:r>
              <a:rPr lang="en-US" altLang="en-US" dirty="0">
                <a:latin typeface="Symbol" panose="05050102010706020507" pitchFamily="18" charset="2"/>
              </a:rPr>
              <a:t>k</a:t>
            </a:r>
            <a:r>
              <a:rPr lang="en-US" altLang="en-US" dirty="0" smtClean="0"/>
              <a:t> is the opacity, where </a:t>
            </a:r>
            <a:r>
              <a:rPr lang="en-US" altLang="en-US" dirty="0" smtClean="0">
                <a:latin typeface="Symbol" panose="05050102010706020507" pitchFamily="18" charset="2"/>
              </a:rPr>
              <a:t>k</a:t>
            </a:r>
            <a:r>
              <a:rPr lang="en-US" altLang="en-US" dirty="0" smtClean="0"/>
              <a:t>=</a:t>
            </a:r>
            <a:r>
              <a:rPr lang="en-US" altLang="en-US" dirty="0" smtClean="0">
                <a:latin typeface="Symbol" panose="05050102010706020507" pitchFamily="18" charset="2"/>
              </a:rPr>
              <a:t>t</a:t>
            </a:r>
            <a:r>
              <a:rPr lang="en-US" altLang="en-US" dirty="0" smtClean="0"/>
              <a:t>/</a:t>
            </a:r>
            <a:r>
              <a:rPr lang="en-US" altLang="en-US" dirty="0" err="1" smtClean="0">
                <a:latin typeface="Symbol" panose="05050102010706020507" pitchFamily="18" charset="2"/>
              </a:rPr>
              <a:t>r</a:t>
            </a:r>
            <a:r>
              <a:rPr lang="en-US" altLang="en-US" dirty="0" err="1" smtClean="0"/>
              <a:t>l</a:t>
            </a:r>
            <a:r>
              <a:rPr lang="en-US" altLang="en-US" dirty="0" smtClean="0"/>
              <a:t>, l is the path length, and it has units of cm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/g. </a:t>
            </a:r>
            <a:endParaRPr lang="en-US" altLang="en-US" dirty="0" smtClean="0"/>
          </a:p>
          <a:p>
            <a:pPr lvl="1" fontAlgn="auto">
              <a:spcBef>
                <a:spcPct val="5000"/>
              </a:spcBef>
            </a:pPr>
            <a:r>
              <a:rPr lang="en-US" altLang="en-US" dirty="0" smtClean="0"/>
              <a:t>Think </a:t>
            </a:r>
            <a:r>
              <a:rPr lang="en-US" altLang="en-US" dirty="0" smtClean="0"/>
              <a:t>of it as the effective cross section for absorption/scattering per unit mass of material</a:t>
            </a:r>
            <a:r>
              <a:rPr lang="en-US" altLang="en-US" dirty="0" smtClean="0"/>
              <a:t>.</a:t>
            </a:r>
          </a:p>
          <a:p>
            <a:pPr lvl="1" fontAlgn="auto">
              <a:spcBef>
                <a:spcPct val="5000"/>
              </a:spcBef>
            </a:pPr>
            <a:r>
              <a:rPr lang="en-US" altLang="en-US" dirty="0" smtClean="0"/>
              <a:t>It is a property of the material that varies with wavelength.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Happens to a Photon?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happens to photons in a star?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Opacity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opacity depends on the interactions between photons and particles.</a:t>
            </a:r>
          </a:p>
          <a:p>
            <a:r>
              <a:rPr lang="en-US" altLang="en-US" dirty="0" smtClean="0"/>
              <a:t>Common sources of opacity are:</a:t>
            </a:r>
          </a:p>
          <a:p>
            <a:pPr lvl="1"/>
            <a:r>
              <a:rPr lang="en-US" altLang="en-US" dirty="0" smtClean="0"/>
              <a:t>molecular transitions and </a:t>
            </a:r>
            <a:r>
              <a:rPr lang="en-US" altLang="en-US" dirty="0" smtClean="0"/>
              <a:t>dissociation (e.g.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and CO)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excitation and de-excitation of atoms and ions (bound-bound)</a:t>
            </a:r>
          </a:p>
          <a:p>
            <a:pPr lvl="1"/>
            <a:r>
              <a:rPr lang="en-US" altLang="en-US" dirty="0" smtClean="0"/>
              <a:t>ionization (bound-free)</a:t>
            </a:r>
          </a:p>
          <a:p>
            <a:pPr lvl="1"/>
            <a:r>
              <a:rPr lang="en-US" altLang="en-US" dirty="0" smtClean="0"/>
              <a:t>electron scattering off protons/ions</a:t>
            </a:r>
          </a:p>
          <a:p>
            <a:pPr lvl="1"/>
            <a:r>
              <a:rPr lang="en-US" altLang="en-US" dirty="0" smtClean="0"/>
              <a:t>photon scattering off electrons (Thomson)</a:t>
            </a:r>
          </a:p>
          <a:p>
            <a:pPr lvl="1"/>
            <a:r>
              <a:rPr lang="en-US" altLang="en-US" dirty="0" smtClean="0"/>
              <a:t>photoionization of H</a:t>
            </a:r>
            <a:r>
              <a:rPr lang="en-US" altLang="en-US" baseline="30000" dirty="0">
                <a:latin typeface="Symbol" panose="05050102010706020507" pitchFamily="18" charset="2"/>
              </a:rPr>
              <a:t>-</a:t>
            </a:r>
            <a:r>
              <a:rPr lang="en-US" altLang="en-US" baseline="30000" dirty="0" smtClean="0"/>
              <a:t> </a:t>
            </a:r>
          </a:p>
          <a:p>
            <a:r>
              <a:rPr lang="en-US" altLang="en-US" dirty="0" smtClean="0"/>
              <a:t>The total opacity is the sum of all </a:t>
            </a:r>
            <a:r>
              <a:rPr lang="en-US" altLang="en-US" dirty="0" smtClean="0"/>
              <a:t>opacities, integrated over all wavelengths.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Atomic Transitions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25" y="1524000"/>
            <a:ext cx="5326250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6&quot;/&gt;&lt;property id=&quot;20251&quot; value=&quot;0&quot;/&gt;&lt;property id=&quot;20259&quot; value=&quot;0&quot;/&gt;&lt;property id=&quot;20262&quot; value=&quot;4496691&quot;/&gt;&lt;object type=&quot;4&quot; unique_id=&quot;10005&quot;&gt;&lt;/object&gt;&lt;object type=&quot;2&quot; unique_id=&quot;10006&quot;&gt;&lt;object type=&quot;3&quot; unique_id=&quot;10042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520&quot;/&gt;&lt;property id=&quot;20309&quot; value=&quot;-1&quot;/&gt;&lt;/object&gt;&lt;object type=&quot;3&quot; unique_id=&quot;10043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524&quot;/&gt;&lt;property id=&quot;20309&quot; value=&quot;-1&quot;/&gt;&lt;/object&gt;&lt;object type=&quot;3&quot; unique_id=&quot;10045&quot;&gt;&lt;property id=&quot;20148&quot; value=&quot;5&quot;/&gt;&lt;property id=&quot;20300&quot; value=&quot;Slide 4 - &amp;quot;Blackbody Radiation: Heat Transfer&amp;quot;&quot;/&gt;&lt;property id=&quot;20303&quot; value=&quot;-1&quot;/&gt;&lt;property id=&quot;20307&quot; value=&quot;392&quot;/&gt;&lt;property id=&quot;20309&quot; value=&quot;-1&quot;/&gt;&lt;/object&gt;&lt;object type=&quot;3&quot; unique_id=&quot;10046&quot;&gt;&lt;property id=&quot;20148&quot; value=&quot;5&quot;/&gt;&lt;property id=&quot;20300&quot; value=&quot;Slide 3 - &amp;quot;Blackbody Radiation: Energy Transfer&amp;quot;&quot;/&gt;&lt;property id=&quot;20303&quot; value=&quot;-1&quot;/&gt;&lt;property id=&quot;20307&quot; value=&quot;393&quot;/&gt;&lt;property id=&quot;20309&quot; value=&quot;-1&quot;/&gt;&lt;/object&gt;&lt;object type=&quot;3&quot; unique_id=&quot;10047&quot;&gt;&lt;property id=&quot;20148&quot; value=&quot;5&quot;/&gt;&lt;property id=&quot;20300&quot; value=&quot;Slide 6 - &amp;quot;Blackbody Radiation: Planck’s Equation&amp;quot;&quot;/&gt;&lt;property id=&quot;20303&quot; value=&quot;-1&quot;/&gt;&lt;property id=&quot;20307&quot; value=&quot;394&quot;/&gt;&lt;property id=&quot;20309&quot; value=&quot;-1&quot;/&gt;&lt;/object&gt;&lt;object type=&quot;3&quot; unique_id=&quot;10048&quot;&gt;&lt;property id=&quot;20148&quot; value=&quot;5&quot;/&gt;&lt;property id=&quot;20300&quot; value=&quot;Slide 8 - &amp;quot;Blackbody Radiation: Wein’s Displacement Law&amp;quot;&quot;/&gt;&lt;property id=&quot;20303&quot; value=&quot;-1&quot;/&gt;&lt;property id=&quot;20307&quot; value=&quot;395&quot;/&gt;&lt;property id=&quot;20309&quot; value=&quot;-1&quot;/&gt;&lt;/object&gt;&lt;object type=&quot;3&quot; unique_id=&quot;10049&quot;&gt;&lt;property id=&quot;20148&quot; value=&quot;5&quot;/&gt;&lt;property id=&quot;20300&quot; value=&quot;Slide 9 - &amp;quot;Blackbody Radiation: Stefan-Boltzmann Law &amp;quot;&quot;/&gt;&lt;property id=&quot;20303&quot; value=&quot;-1&quot;/&gt;&lt;property id=&quot;20307&quot; value=&quot;396&quot;/&gt;&lt;property id=&quot;20309&quot; value=&quot;-1&quot;/&gt;&lt;/object&gt;&lt;object type=&quot;3&quot; unique_id=&quot;10050&quot;&gt;&lt;property id=&quot;20148&quot; value=&quot;5&quot;/&gt;&lt;property id=&quot;20300&quot; value=&quot;Slide 5 - &amp;quot;Blackbody Radiation: Objects&amp;quot;&quot;/&gt;&lt;property id=&quot;20303&quot; value=&quot;-1&quot;/&gt;&lt;property id=&quot;20307&quot; value=&quot;397&quot;/&gt;&lt;property id=&quot;20309&quot; value=&quot;-1&quot;/&gt;&lt;/object&gt;&lt;object type=&quot;3&quot; unique_id=&quot;10064&quot;&gt;&lt;property id=&quot;20148&quot; value=&quot;5&quot;/&gt;&lt;property id=&quot;20300&quot; value=&quot;Slide 16 - &amp;quot;Hydrogen-like lines&amp;quot;&quot;/&gt;&lt;property id=&quot;20303&quot; value=&quot;-1&quot;/&gt;&lt;property id=&quot;20307&quot; value=&quot;263&quot;/&gt;&lt;property id=&quot;20309&quot; value=&quot;-1&quot;/&gt;&lt;/object&gt;&lt;object type=&quot;3&quot; unique_id=&quot;10075&quot;&gt;&lt;property id=&quot;20148&quot; value=&quot;5&quot;/&gt;&lt;property id=&quot;20300&quot; value=&quot;Slide 34 - &amp;quot;Theory of Everything&amp;quot;&quot;/&gt;&lt;property id=&quot;20303&quot; value=&quot;-1&quot;/&gt;&lt;property id=&quot;20307&quot; value=&quot;265&quot;/&gt;&lt;property id=&quot;20309&quot; value=&quot;-1&quot;/&gt;&lt;/object&gt;&lt;object type=&quot;3&quot; unique_id=&quot;10544&quot;&gt;&lt;property id=&quot;20148&quot; value=&quot;5&quot;/&gt;&lt;property id=&quot;20300&quot; value=&quot;Slide 10 - &amp;quot;Blackbody Radiation: SB Law, derivation&amp;quot;&quot;/&gt;&lt;property id=&quot;20303&quot; value=&quot;-1&quot;/&gt;&lt;property id=&quot;20307&quot; value=&quot;1170&quot;/&gt;&lt;property id=&quot;20309&quot; value=&quot;-1&quot;/&gt;&lt;/object&gt;&lt;object type=&quot;3&quot; unique_id=&quot;10824&quot;&gt;&lt;property id=&quot;20148&quot; value=&quot;5&quot;/&gt;&lt;property id=&quot;20300&quot; value=&quot;Slide 7 - &amp;quot;Blackbody Radiation: Curves&amp;quot;&quot;/&gt;&lt;property id=&quot;20303&quot; value=&quot;-1&quot;/&gt;&lt;property id=&quot;20307&quot; value=&quot;1557&quot;/&gt;&lt;property id=&quot;20309&quot; value=&quot;-1&quot;/&gt;&lt;/object&gt;&lt;object type=&quot;3&quot; unique_id=&quot;10826&quot;&gt;&lt;property id=&quot;20148&quot; value=&quot;5&quot;/&gt;&lt;property id=&quot;20300&quot; value=&quot;Slide 11 - &amp;quot;Interactions Between Charged Particles&amp;quot;&quot;/&gt;&lt;property id=&quot;20303&quot; value=&quot;-1&quot;/&gt;&lt;property id=&quot;20307&quot; value=&quot;1545&quot;/&gt;&lt;property id=&quot;20309&quot; value=&quot;-1&quot;/&gt;&lt;/object&gt;&lt;object type=&quot;3&quot; unique_id=&quot;10827&quot;&gt;&lt;property id=&quot;20148&quot; value=&quot;5&quot;/&gt;&lt;property id=&quot;20300&quot; value=&quot;Slide 13 - &amp;quot;Hydrogen emission lines&amp;quot;&quot;/&gt;&lt;property id=&quot;20303&quot; value=&quot;-1&quot;/&gt;&lt;property id=&quot;20307&quot; value=&quot;1544&quot;/&gt;&lt;property id=&quot;20309&quot; value=&quot;-1&quot;/&gt;&lt;/object&gt;&lt;object type=&quot;3&quot; unique_id=&quot;10828&quot;&gt;&lt;property id=&quot;20148&quot; value=&quot;5&quot;/&gt;&lt;property id=&quot;20300&quot; value=&quot;Slide 15 - &amp;quot;Helium and carbon atoms&amp;quot;&quot;/&gt;&lt;property id=&quot;20303&quot; value=&quot;-1&quot;/&gt;&lt;property id=&quot;20307&quot; value=&quot;1546&quot;/&gt;&lt;property id=&quot;20309&quot; value=&quot;-1&quot;/&gt;&lt;/object&gt;&lt;object type=&quot;3&quot; unique_id=&quot;10874&quot;&gt;&lt;property id=&quot;20148&quot; value=&quot;5&quot;/&gt;&lt;property id=&quot;20300&quot; value=&quot;Slide 17 - &amp;quot;Free-free (Bremsstrahlung) Emission&amp;quot;&quot;/&gt;&lt;property id=&quot;20303&quot; value=&quot;-1&quot;/&gt;&lt;property id=&quot;20307&quot; value=&quot;1571&quot;/&gt;&lt;property id=&quot;20309&quot; value=&quot;-1&quot;/&gt;&lt;/object&gt;&lt;object type=&quot;3&quot; unique_id=&quot;10875&quot;&gt;&lt;property id=&quot;20148&quot; value=&quot;5&quot;/&gt;&lt;property id=&quot;20300&quot; value=&quot;Slide 18 - &amp;quot;Bremsstrahlung Emission: Notes&amp;quot;&quot;/&gt;&lt;property id=&quot;20303&quot; value=&quot;-1&quot;/&gt;&lt;property id=&quot;20307&quot; value=&quot;1670&quot;/&gt;&lt;property id=&quot;20309&quot; value=&quot;-1&quot;/&gt;&lt;/object&gt;&lt;object type=&quot;3&quot; unique_id=&quot;10876&quot;&gt;&lt;property id=&quot;20148&quot; value=&quot;5&quot;/&gt;&lt;property id=&quot;20300&quot; value=&quot;Slide 19 - &amp;quot;Free-free Emission: Spectrum&amp;quot;&quot;/&gt;&lt;property id=&quot;20303&quot; value=&quot;-1&quot;/&gt;&lt;property id=&quot;20307&quot; value=&quot;1671&quot;/&gt;&lt;property id=&quot;20309&quot; value=&quot;-1&quot;/&gt;&lt;/object&gt;&lt;object type=&quot;3&quot; unique_id=&quot;10877&quot;&gt;&lt;property id=&quot;20148&quot; value=&quot;5&quot;/&gt;&lt;property id=&quot;20300&quot; value=&quot;Slide 20 - &amp;quot;Free-free Emission: Stromgren Sphere&amp;quot;&quot;/&gt;&lt;property id=&quot;20303&quot; value=&quot;-1&quot;/&gt;&lt;property id=&quot;20307&quot; value=&quot;1573&quot;/&gt;&lt;property id=&quot;20309&quot; value=&quot;-1&quot;/&gt;&lt;/object&gt;&lt;object type=&quot;3&quot; unique_id=&quot;10878&quot;&gt;&lt;property id=&quot;20148&quot; value=&quot;5&quot;/&gt;&lt;property id=&quot;20300&quot; value=&quot;Slide 23 - &amp;quot;Free-free Emission: Star Formation Region&amp;quot;&quot;/&gt;&lt;property id=&quot;20303&quot; value=&quot;-1&quot;/&gt;&lt;property id=&quot;20307&quot; value=&quot;1668&quot;/&gt;&lt;property id=&quot;20309&quot; value=&quot;-1&quot;/&gt;&lt;/object&gt;&lt;object type=&quot;3&quot; unique_id=&quot;10879&quot;&gt;&lt;property id=&quot;20148&quot; value=&quot;5&quot;/&gt;&lt;property id=&quot;20300&quot; value=&quot;Slide 24 - &amp;quot;Free-free Emission: Galaxy Cluster&amp;quot;&quot;/&gt;&lt;property id=&quot;20303&quot; value=&quot;-1&quot;/&gt;&lt;property id=&quot;20307&quot; value=&quot;1669&quot;/&gt;&lt;property id=&quot;20309&quot; value=&quot;-1&quot;/&gt;&lt;/object&gt;&lt;object type=&quot;3&quot; unique_id=&quot;10880&quot;&gt;&lt;property id=&quot;20148&quot; value=&quot;5&quot;/&gt;&lt;property id=&quot;20300&quot; value=&quot;Slide 25 - &amp;quot;Synchrotron Radiation&amp;quot;&quot;/&gt;&lt;property id=&quot;20303&quot; value=&quot;-1&quot;/&gt;&lt;property id=&quot;20307&quot; value=&quot;1565&quot;/&gt;&lt;property id=&quot;20309&quot; value=&quot;-1&quot;/&gt;&lt;/object&gt;&lt;object type=&quot;3&quot; unique_id=&quot;10881&quot;&gt;&lt;property id=&quot;20148&quot; value=&quot;5&quot;/&gt;&lt;property id=&quot;20300&quot; value=&quot;Slide 26 - &amp;quot;Synchrotron Radiation: Illustration&amp;quot;&quot;/&gt;&lt;property id=&quot;20303&quot; value=&quot;-1&quot;/&gt;&lt;property id=&quot;20307&quot; value=&quot;1567&quot;/&gt;&lt;property id=&quot;20309&quot; value=&quot;-1&quot;/&gt;&lt;/object&gt;&lt;object type=&quot;3&quot; unique_id=&quot;10882&quot;&gt;&lt;property id=&quot;20148&quot; value=&quot;5&quot;/&gt;&lt;property id=&quot;20300&quot; value=&quot;Slide 27 - &amp;quot;Synchrotron Radiation: M87 Jet&amp;quot;&quot;/&gt;&lt;property id=&quot;20303&quot; value=&quot;-1&quot;/&gt;&lt;property id=&quot;20307&quot; value=&quot;1566&quot;/&gt;&lt;property id=&quot;20309&quot; value=&quot;-1&quot;/&gt;&lt;/object&gt;&lt;object type=&quot;3&quot; unique_id=&quot;10883&quot;&gt;&lt;property id=&quot;20148&quot; value=&quot;5&quot;/&gt;&lt;property id=&quot;20300&quot; value=&quot;Slide 28 - &amp;quot;Synchrotron Radiation: Relations&amp;quot;&quot;/&gt;&lt;property id=&quot;20303&quot; value=&quot;-1&quot;/&gt;&lt;property id=&quot;20307&quot; value=&quot;1568&quot;/&gt;&lt;property id=&quot;20309&quot; value=&quot;-1&quot;/&gt;&lt;/object&gt;&lt;object type=&quot;3&quot; unique_id=&quot;10884&quot;&gt;&lt;property id=&quot;20148&quot; value=&quot;5&quot;/&gt;&lt;property id=&quot;20300&quot; value=&quot;Slide 31 - &amp;quot;Inverse Compton Scattering&amp;quot;&quot;/&gt;&lt;property id=&quot;20303&quot; value=&quot;-1&quot;/&gt;&lt;property id=&quot;20307&quot; value=&quot;1564&quot;/&gt;&lt;property id=&quot;20309&quot; value=&quot;-1&quot;/&gt;&lt;/object&gt;&lt;object type=&quot;3&quot; unique_id=&quot;10885&quot;&gt;&lt;property id=&quot;20148&quot; value=&quot;5&quot;/&gt;&lt;property id=&quot;20300&quot; value=&quot;Slide 33 - &amp;quot;Multiwavelength Spectrum: M82&amp;quot;&quot;/&gt;&lt;property id=&quot;20303&quot; value=&quot;-1&quot;/&gt;&lt;property id=&quot;20307&quot; value=&quot;1562&quot;/&gt;&lt;property id=&quot;20309&quot; value=&quot;-1&quot;/&gt;&lt;/object&gt;&lt;object type=&quot;3&quot; unique_id=&quot;11166&quot;&gt;&lt;property id=&quot;20148&quot; value=&quot;5&quot;/&gt;&lt;property id=&quot;20300&quot; value=&quot;Slide 29 - &amp;quot;Synchrotron Radiation: Spectrum&amp;quot;&quot;/&gt;&lt;property id=&quot;20307&quot; value=&quot;1672&quot;/&gt;&lt;/object&gt;&lt;object type=&quot;3&quot; unique_id=&quot;11391&quot;&gt;&lt;property id=&quot;20148&quot; value=&quot;5&quot;/&gt;&lt;property id=&quot;20300&quot; value=&quot;Slide 30 - &amp;quot;Synchrotron Radiation: Spectral Ageing&amp;quot;&quot;/&gt;&lt;property id=&quot;20307&quot; value=&quot;1673&quot;/&gt;&lt;/object&gt;&lt;object type=&quot;3&quot; unique_id=&quot;11590&quot;&gt;&lt;property id=&quot;20148&quot; value=&quot;5&quot;/&gt;&lt;property id=&quot;20300&quot; value=&quot;Slide 32 - &amp;quot;Inverse Compton Scattering: Spectrum&amp;quot;&quot;/&gt;&lt;property id=&quot;20307&quot; value=&quot;1674&quot;/&gt;&lt;/object&gt;&lt;object type=&quot;3&quot; unique_id=&quot;11932&quot;&gt;&lt;property id=&quot;20148&quot; value=&quot;5&quot;/&gt;&lt;property id=&quot;20300&quot; value=&quot;Slide 14 - &amp;quot;Hydrogen emission line series&amp;quot;&quot;/&gt;&lt;property id=&quot;20307&quot; value=&quot;1675&quot;/&gt;&lt;/object&gt;&lt;object type=&quot;3&quot; unique_id=&quot;28224&quot;&gt;&lt;property id=&quot;20148&quot; value=&quot;5&quot;/&gt;&lt;property id=&quot;20300&quot; value=&quot;Slide 12 - &amp;quot; Bound-Bound Emission-line radiation&amp;quot;&quot;/&gt;&lt;property id=&quot;20307&quot; value=&quot;1676&quot;/&gt;&lt;/object&gt;&lt;object type=&quot;3&quot; unique_id=&quot;28436&quot;&gt;&lt;property id=&quot;20148&quot; value=&quot;5&quot;/&gt;&lt;property id=&quot;20300&quot; value=&quot;Slide 21 - &amp;quot;Stromgren Sphere Radius: Derivation&amp;quot;&quot;/&gt;&lt;property id=&quot;20307&quot; value=&quot;1677&quot;/&gt;&lt;/object&gt;&lt;object type=&quot;3&quot; unique_id=&quot;28474&quot;&gt;&lt;property id=&quot;20148&quot; value=&quot;5&quot;/&gt;&lt;property id=&quot;20300&quot; value=&quot;Slide 22 - &amp;quot;Recombination Timescale: Derivation&amp;quot;&quot;/&gt;&lt;property id=&quot;20307&quot; value=&quot;1678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5090</TotalTime>
  <Words>676</Words>
  <Application>Microsoft Office PowerPoint</Application>
  <PresentationFormat>On-screen Show (4:3)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Franklin Gothic Book</vt:lpstr>
      <vt:lpstr>Symbol</vt:lpstr>
      <vt:lpstr>Crop</vt:lpstr>
      <vt:lpstr>University Astronomy</vt:lpstr>
      <vt:lpstr>Review</vt:lpstr>
      <vt:lpstr>heat transport</vt:lpstr>
      <vt:lpstr>Radiative vs. Convection Transport</vt:lpstr>
      <vt:lpstr>Equation of Radiative Transport</vt:lpstr>
      <vt:lpstr>What Happens to a Photon?</vt:lpstr>
      <vt:lpstr>opacity</vt:lpstr>
      <vt:lpstr>Opacity</vt:lpstr>
      <vt:lpstr>Atomic Transitions</vt:lpstr>
      <vt:lpstr>Iron (FeV)</vt:lpstr>
      <vt:lpstr>H- Opacity</vt:lpstr>
      <vt:lpstr>H- Opacity</vt:lpstr>
      <vt:lpstr>Dominant Opacity</vt:lpstr>
      <vt:lpstr>Opacity vs. Mass</vt:lpstr>
      <vt:lpstr>Derivation of Equation of Radiative Transport</vt:lpstr>
      <vt:lpstr>Derivation of Equation of Radiative Transport</vt:lpstr>
      <vt:lpstr>Derivation of Equation of Radiative Transport</vt:lpstr>
      <vt:lpstr>Derivation of Equation of Radiative Transport</vt:lpstr>
      <vt:lpstr>convection vs. radiation and the sun</vt:lpstr>
      <vt:lpstr>Radiative vs. Convection Transport</vt:lpstr>
      <vt:lpstr>Radiative vs. Convection Transport</vt:lpstr>
      <vt:lpstr>Transport in the Sun</vt:lpstr>
      <vt:lpstr>Convection and Granules</vt:lpstr>
      <vt:lpstr>Detailed Model for 1 MSun</vt:lpstr>
      <vt:lpstr>Detailed Model for 3 MSun</vt:lpstr>
      <vt:lpstr>Detailed Model for 15 MSun</vt:lpstr>
      <vt:lpstr>PowerPoint Presentation</vt:lpstr>
    </vt:vector>
  </TitlesOfParts>
  <Company>Center for Imaging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572</cp:revision>
  <dcterms:created xsi:type="dcterms:W3CDTF">2007-01-08T01:06:37Z</dcterms:created>
  <dcterms:modified xsi:type="dcterms:W3CDTF">2022-03-15T14:08:02Z</dcterms:modified>
</cp:coreProperties>
</file>