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1"/>
  </p:notesMasterIdLst>
  <p:sldIdLst>
    <p:sldId id="520" r:id="rId2"/>
    <p:sldId id="1696" r:id="rId3"/>
    <p:sldId id="1697" r:id="rId4"/>
    <p:sldId id="1724" r:id="rId5"/>
    <p:sldId id="1698" r:id="rId6"/>
    <p:sldId id="1699" r:id="rId7"/>
    <p:sldId id="1700" r:id="rId8"/>
    <p:sldId id="1701" r:id="rId9"/>
    <p:sldId id="1702" r:id="rId10"/>
    <p:sldId id="1703" r:id="rId11"/>
    <p:sldId id="1704" r:id="rId12"/>
    <p:sldId id="1720" r:id="rId13"/>
    <p:sldId id="1726" r:id="rId14"/>
    <p:sldId id="1727" r:id="rId15"/>
    <p:sldId id="1705" r:id="rId16"/>
    <p:sldId id="1706" r:id="rId17"/>
    <p:sldId id="1707" r:id="rId18"/>
    <p:sldId id="1708" r:id="rId19"/>
    <p:sldId id="1709" r:id="rId20"/>
    <p:sldId id="1725" r:id="rId21"/>
    <p:sldId id="1711" r:id="rId22"/>
    <p:sldId id="1712" r:id="rId23"/>
    <p:sldId id="1713" r:id="rId24"/>
    <p:sldId id="1729" r:id="rId25"/>
    <p:sldId id="1730" r:id="rId26"/>
    <p:sldId id="1721" r:id="rId27"/>
    <p:sldId id="1714" r:id="rId28"/>
    <p:sldId id="1728" r:id="rId29"/>
    <p:sldId id="1722"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6" autoAdjust="0"/>
    <p:restoredTop sz="94640" autoAdjust="0"/>
  </p:normalViewPr>
  <p:slideViewPr>
    <p:cSldViewPr>
      <p:cViewPr varScale="1">
        <p:scale>
          <a:sx n="107" d="100"/>
          <a:sy n="107" d="100"/>
        </p:scale>
        <p:origin x="2568" y="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1523999"/>
            <a:ext cx="7200900" cy="2057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7" name="Content Placeholder 2"/>
          <p:cNvSpPr>
            <a:spLocks noGrp="1"/>
          </p:cNvSpPr>
          <p:nvPr>
            <p:ph idx="13"/>
          </p:nvPr>
        </p:nvSpPr>
        <p:spPr>
          <a:xfrm>
            <a:off x="1022644" y="3599568"/>
            <a:ext cx="3602736" cy="28538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4636088" y="3599568"/>
            <a:ext cx="3602736" cy="28538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605879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87764352"/>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4" r:id="rId3"/>
    <p:sldLayoutId id="2147483726" r:id="rId4"/>
    <p:sldLayoutId id="2147483727" r:id="rId5"/>
    <p:sldLayoutId id="2147483728" r:id="rId6"/>
    <p:sldLayoutId id="2147483729" r:id="rId7"/>
    <p:sldLayoutId id="2147483733" r:id="rId8"/>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1.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1.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dirty="0" smtClean="0"/>
              <a:t>Stellar Structure I</a:t>
            </a:r>
            <a:endParaRPr lang="en-US" altLang="en-US" dirty="0" smtClean="0"/>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Conservation of Energy</a:t>
            </a:r>
            <a:endParaRPr lang="en-US" altLang="en-US" dirty="0" smtClean="0"/>
          </a:p>
        </p:txBody>
      </p:sp>
      <p:sp>
        <p:nvSpPr>
          <p:cNvPr id="6148" name="Rectangle 3"/>
          <p:cNvSpPr>
            <a:spLocks noGrp="1" noChangeArrowheads="1"/>
          </p:cNvSpPr>
          <p:nvPr>
            <p:ph idx="1"/>
          </p:nvPr>
        </p:nvSpPr>
        <p:spPr/>
        <p:txBody>
          <a:bodyPr/>
          <a:lstStyle/>
          <a:p>
            <a:r>
              <a:rPr lang="en-US" altLang="en-US" dirty="0" smtClean="0"/>
              <a:t>The conservation of energy dictates that the luminous energy contributed by a mass shell is given by the energy generation rate per unit volume multiplied by the volume of the shell.</a:t>
            </a:r>
          </a:p>
          <a:p>
            <a:r>
              <a:rPr lang="en-US" altLang="en-US" dirty="0" smtClean="0"/>
              <a:t>The luminosity at r is L(r) and is L(r)+</a:t>
            </a:r>
            <a:r>
              <a:rPr lang="en-US" altLang="en-US" dirty="0" err="1" smtClean="0"/>
              <a:t>dL</a:t>
            </a:r>
            <a:r>
              <a:rPr lang="en-US" altLang="en-US" dirty="0" smtClean="0"/>
              <a:t> at </a:t>
            </a:r>
            <a:r>
              <a:rPr lang="en-US" altLang="en-US" dirty="0" err="1" smtClean="0"/>
              <a:t>r+dr</a:t>
            </a:r>
            <a:r>
              <a:rPr lang="en-US" altLang="en-US" dirty="0" smtClean="0"/>
              <a:t>.</a:t>
            </a:r>
          </a:p>
          <a:p>
            <a:r>
              <a:rPr lang="en-US" altLang="en-US" dirty="0" smtClean="0">
                <a:latin typeface="Symbol" panose="05050102010706020507" pitchFamily="18" charset="2"/>
              </a:rPr>
              <a:t>e</a:t>
            </a:r>
            <a:r>
              <a:rPr lang="en-US" altLang="en-US" dirty="0" smtClean="0"/>
              <a:t> is energy generated per unit mass per second (W/kg).</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10</a:t>
            </a:fld>
            <a:endParaRPr lang="en-US"/>
          </a:p>
        </p:txBody>
      </p:sp>
      <p:pic>
        <p:nvPicPr>
          <p:cNvPr id="10" name="Content Placeholder 9"/>
          <p:cNvPicPr>
            <a:picLocks noGrp="1" noChangeAspect="1"/>
          </p:cNvPicPr>
          <p:nvPr>
            <p:ph idx="13"/>
          </p:nvPr>
        </p:nvPicPr>
        <p:blipFill>
          <a:blip r:embed="rId2"/>
          <a:stretch>
            <a:fillRect/>
          </a:stretch>
        </p:blipFill>
        <p:spPr>
          <a:xfrm>
            <a:off x="1341782" y="3598863"/>
            <a:ext cx="2964760" cy="2854325"/>
          </a:xfrm>
        </p:spPr>
      </p:pic>
      <p:grpSp>
        <p:nvGrpSpPr>
          <p:cNvPr id="14" name="Group 13"/>
          <p:cNvGrpSpPr/>
          <p:nvPr/>
        </p:nvGrpSpPr>
        <p:grpSpPr>
          <a:xfrm>
            <a:off x="4572000" y="4066399"/>
            <a:ext cx="3897605" cy="1724801"/>
            <a:chOff x="4724400" y="3581400"/>
            <a:chExt cx="3897605" cy="1724801"/>
          </a:xfrm>
        </p:grpSpPr>
        <mc:AlternateContent xmlns:mc="http://schemas.openxmlformats.org/markup-compatibility/2006" xmlns:a14="http://schemas.microsoft.com/office/drawing/2010/main">
          <mc:Choice Requires="a14">
            <p:sp>
              <p:nvSpPr>
                <p:cNvPr id="6" name="TextBox 5"/>
                <p:cNvSpPr txBox="1"/>
                <p:nvPr/>
              </p:nvSpPr>
              <p:spPr>
                <a:xfrm>
                  <a:off x="4724400" y="3581400"/>
                  <a:ext cx="389760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𝑑𝐿</m:t>
                        </m:r>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r>
                          <a:rPr lang="en-US" sz="3200" b="0" i="1" smtClean="0">
                            <a:latin typeface="Cambria Math" panose="02040503050406030204" pitchFamily="18" charset="0"/>
                          </a:rPr>
                          <m:t>𝑑𝑟</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4724400" y="3581400"/>
                  <a:ext cx="3897605"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83179" y="4371201"/>
                  <a:ext cx="2980047"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panose="02040503050406030204" pitchFamily="18" charset="0"/>
                              </a:rPr>
                            </m:ctrlPr>
                          </m:fPr>
                          <m:num>
                            <m:r>
                              <a:rPr lang="en-US" sz="3200" i="1">
                                <a:latin typeface="Cambria Math" panose="02040503050406030204" pitchFamily="18" charset="0"/>
                              </a:rPr>
                              <m:t>𝑑</m:t>
                            </m:r>
                            <m:r>
                              <a:rPr lang="en-US" sz="3200" b="0" i="1" smtClean="0">
                                <a:latin typeface="Cambria Math" panose="02040503050406030204" pitchFamily="18" charset="0"/>
                              </a:rPr>
                              <m:t>𝐿</m:t>
                            </m:r>
                          </m:num>
                          <m:den>
                            <m:r>
                              <a:rPr lang="en-US" sz="3200" b="0" i="1" smtClean="0">
                                <a:latin typeface="Cambria Math" panose="02040503050406030204" pitchFamily="18" charset="0"/>
                              </a:rPr>
                              <m:t>𝑑𝑟</m:t>
                            </m:r>
                          </m:den>
                        </m:f>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r>
                          <a:rPr lang="en-US" sz="3200" i="1">
                            <a:latin typeface="Cambria Math" panose="02040503050406030204" pitchFamily="18" charset="0"/>
                            <a:ea typeface="Cambria Math" panose="02040503050406030204" pitchFamily="18" charset="0"/>
                          </a:rPr>
                          <m:t>𝜀</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5183179" y="4371201"/>
                  <a:ext cx="2980047" cy="935000"/>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69597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Hydrostatic Equilibrium</a:t>
            </a:r>
            <a:endParaRPr lang="en-US" altLang="en-US" dirty="0" smtClean="0"/>
          </a:p>
        </p:txBody>
      </p:sp>
      <p:sp>
        <p:nvSpPr>
          <p:cNvPr id="6148" name="Rectangle 3"/>
          <p:cNvSpPr>
            <a:spLocks noGrp="1" noChangeArrowheads="1"/>
          </p:cNvSpPr>
          <p:nvPr>
            <p:ph idx="1"/>
          </p:nvPr>
        </p:nvSpPr>
        <p:spPr/>
        <p:txBody>
          <a:bodyPr>
            <a:normAutofit fontScale="92500" lnSpcReduction="20000"/>
          </a:bodyPr>
          <a:lstStyle/>
          <a:p>
            <a:r>
              <a:rPr lang="en-US" altLang="en-US" smtClean="0"/>
              <a:t>Hydrostatic equilibrium describes the condition in which gas is neither rising nor falling – it is “static.”</a:t>
            </a:r>
          </a:p>
          <a:p>
            <a:r>
              <a:rPr lang="en-US" altLang="en-US" smtClean="0"/>
              <a:t>Consider a cylindrically-shaped collection of gas at radius r, area A, and thickness dr.</a:t>
            </a:r>
          </a:p>
          <a:p>
            <a:r>
              <a:rPr lang="en-US" altLang="en-US" smtClean="0"/>
              <a:t>The outward force is due to pressure on the bottom of the cylinder. The inward force is due to pressure on the top face plus gravity.</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11</a:t>
            </a:fld>
            <a:endParaRPr lang="en-US"/>
          </a:p>
        </p:txBody>
      </p:sp>
      <p:pic>
        <p:nvPicPr>
          <p:cNvPr id="10" name="Content Placeholder 9"/>
          <p:cNvPicPr>
            <a:picLocks noGrp="1" noChangeAspect="1"/>
          </p:cNvPicPr>
          <p:nvPr>
            <p:ph idx="13"/>
          </p:nvPr>
        </p:nvPicPr>
        <p:blipFill>
          <a:blip r:embed="rId2"/>
          <a:stretch>
            <a:fillRect/>
          </a:stretch>
        </p:blipFill>
        <p:spPr>
          <a:xfrm>
            <a:off x="1022350" y="3827025"/>
            <a:ext cx="3603625" cy="2398000"/>
          </a:xfrm>
        </p:spPr>
      </p:pic>
      <mc:AlternateContent xmlns:mc="http://schemas.openxmlformats.org/markup-compatibility/2006" xmlns:a14="http://schemas.microsoft.com/office/drawing/2010/main">
        <mc:Choice Requires="a14">
          <p:sp>
            <p:nvSpPr>
              <p:cNvPr id="6" name="TextBox 5"/>
              <p:cNvSpPr txBox="1"/>
              <p:nvPr/>
            </p:nvSpPr>
            <p:spPr>
              <a:xfrm>
                <a:off x="4598504" y="4120886"/>
                <a:ext cx="4464235" cy="714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𝑑𝑟</m:t>
                          </m:r>
                        </m:e>
                      </m:d>
                      <m:r>
                        <a:rPr lang="en-US" sz="2400" b="0" i="1" smtClean="0">
                          <a:latin typeface="Cambria Math" panose="02040503050406030204" pitchFamily="18" charset="0"/>
                        </a:rPr>
                        <m:t>𝐴</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𝐺𝑚</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e>
                          </m:d>
                          <m:r>
                            <a:rPr lang="en-US" sz="2400" b="0" i="1" smtClean="0">
                              <a:latin typeface="Cambria Math" panose="02040503050406030204" pitchFamily="18" charset="0"/>
                            </a:rPr>
                            <m:t>𝑑𝑚</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598504" y="4120886"/>
                <a:ext cx="4464235" cy="71436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24400" y="4924437"/>
                <a:ext cx="4244687" cy="714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𝑑𝑟</m:t>
                          </m:r>
                        </m:e>
                      </m:d>
                      <m:r>
                        <a:rPr lang="en-US" sz="2400" i="1">
                          <a:latin typeface="Cambria Math" panose="02040503050406030204" pitchFamily="18" charset="0"/>
                        </a:rPr>
                        <m:t>𝐴</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𝐺𝑚</m:t>
                          </m:r>
                          <m:d>
                            <m:dPr>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𝐴𝑑𝑟</m:t>
                          </m:r>
                        </m:num>
                        <m:den>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den>
                      </m:f>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724400" y="4924437"/>
                <a:ext cx="4244687" cy="71436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7248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Hydrostatic Equilibrium (cont.)</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Set the inward pressure equal to the output pressure in order to maintain equilibrium.</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585535" y="2286000"/>
                <a:ext cx="6532237" cy="81272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e>
                      </m:d>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𝐺𝑚</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𝑑𝑚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𝐴</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𝐺𝑚</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𝐴𝑑𝑟</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n-US"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85535" y="2286000"/>
                <a:ext cx="6532237" cy="81272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24000" y="3064674"/>
                <a:ext cx="4197367"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num>
                        <m:den>
                          <m:r>
                            <a:rPr lang="en-US" b="0" i="1" smtClean="0">
                              <a:latin typeface="Cambria Math" panose="02040503050406030204" pitchFamily="18" charset="0"/>
                            </a:rPr>
                            <m:t>𝑑𝑟</m:t>
                          </m:r>
                        </m:den>
                      </m:f>
                      <m:r>
                        <a:rPr lang="en-US" i="1">
                          <a:latin typeface="Cambria Math" panose="02040503050406030204" pitchFamily="18" charset="0"/>
                        </a:rPr>
                        <m:t>𝐴</m:t>
                      </m:r>
                      <m:r>
                        <a:rPr lang="en-US" b="0" i="1" smtClean="0">
                          <a:latin typeface="Cambria Math" panose="02040503050406030204" pitchFamily="18" charset="0"/>
                        </a:rPr>
                        <m:t>𝑑𝑟</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𝐺𝑚</m:t>
                          </m:r>
                          <m:d>
                            <m:dPr>
                              <m:ctrlPr>
                                <a:rPr lang="en-US" i="1">
                                  <a:latin typeface="Cambria Math" panose="02040503050406030204" pitchFamily="18" charset="0"/>
                                </a:rPr>
                              </m:ctrlPr>
                            </m:dPr>
                            <m:e>
                              <m:r>
                                <a:rPr lang="en-US" i="1">
                                  <a:latin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𝐴𝑑𝑟</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0" y="3064674"/>
                <a:ext cx="4197367" cy="53751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24000" y="3845143"/>
                <a:ext cx="2418226"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m:rPr>
                              <m:nor/>
                            </m:rPr>
                            <a:rPr lang="en-US" dirty="0"/>
                            <m:t> </m:t>
                          </m:r>
                        </m:num>
                        <m:den>
                          <m:r>
                            <a:rPr lang="en-US" b="0" i="1" smtClean="0">
                              <a:latin typeface="Cambria Math" panose="02040503050406030204" pitchFamily="18" charset="0"/>
                            </a:rPr>
                            <m:t>𝑑𝑟</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0" y="3845143"/>
                <a:ext cx="2418226" cy="5375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24000" y="4625612"/>
                <a:ext cx="3798604"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𝐺𝑚</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𝑟</m:t>
                              </m:r>
                            </m:e>
                          </m:d>
                          <m:r>
                            <a:rPr lang="en-US" i="1">
                              <a:latin typeface="Cambria Math" panose="02040503050406030204" pitchFamily="18" charset="0"/>
                            </a:rPr>
                            <m:t>𝐴𝑑𝑟</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𝐴𝑑𝑟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24000" y="4625612"/>
                <a:ext cx="3798604" cy="5375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24000" y="5406081"/>
                <a:ext cx="253781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𝑑𝑃</m:t>
                          </m:r>
                        </m:num>
                        <m:den>
                          <m:r>
                            <a:rPr lang="en-US" b="0" i="1" smtClean="0">
                              <a:latin typeface="Cambria Math" panose="02040503050406030204" pitchFamily="18" charset="0"/>
                            </a:rPr>
                            <m:t>𝑑𝑟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i="1">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𝑙𝑜𝑐𝑎𝑙</m:t>
                          </m:r>
                        </m:sub>
                      </m:sSub>
                      <m:r>
                        <a:rPr lang="en-US" i="1">
                          <a:latin typeface="Cambria Math" panose="02040503050406030204" pitchFamily="18" charset="0"/>
                          <a:ea typeface="Cambria Math" panose="02040503050406030204" pitchFamily="18" charset="0"/>
                        </a:rPr>
                        <m:t>𝜌</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524000" y="5406081"/>
                <a:ext cx="2537811" cy="525913"/>
              </a:xfrm>
              <a:prstGeom prst="rect">
                <a:avLst/>
              </a:prstGeom>
              <a:blipFill rotWithShape="0">
                <a:blip r:embed="rId6"/>
                <a:stretch>
                  <a:fillRect/>
                </a:stretch>
              </a:blipFill>
            </p:spPr>
            <p:txBody>
              <a:bodyPr/>
              <a:lstStyle/>
              <a:p>
                <a:r>
                  <a:rPr lang="en-US">
                    <a:noFill/>
                  </a:rPr>
                  <a:t> </a:t>
                </a:r>
              </a:p>
            </p:txBody>
          </p:sp>
        </mc:Fallback>
      </mc:AlternateContent>
      <p:sp>
        <p:nvSpPr>
          <p:cNvPr id="2" name="TextBox 1"/>
          <p:cNvSpPr txBox="1"/>
          <p:nvPr/>
        </p:nvSpPr>
        <p:spPr>
          <a:xfrm>
            <a:off x="1219200" y="6260068"/>
            <a:ext cx="6629400" cy="369332"/>
          </a:xfrm>
          <a:prstGeom prst="rect">
            <a:avLst/>
          </a:prstGeom>
          <a:noFill/>
        </p:spPr>
        <p:txBody>
          <a:bodyPr wrap="square" rtlCol="0">
            <a:spAutoFit/>
          </a:bodyPr>
          <a:lstStyle/>
          <a:p>
            <a:r>
              <a:rPr lang="en-US" dirty="0"/>
              <a:t>also see: https://www.youtube.com/watch?v=b-6RCIuNU10</a:t>
            </a:r>
          </a:p>
        </p:txBody>
      </p:sp>
    </p:spTree>
    <p:extLst>
      <p:ext uri="{BB962C8B-B14F-4D97-AF65-F5344CB8AC3E}">
        <p14:creationId xmlns:p14="http://schemas.microsoft.com/office/powerpoint/2010/main" val="165911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 grpId="0"/>
      <p:bldP spid="7" grpId="0"/>
      <p:bldP spid="8" grpId="0"/>
      <p:bldP spid="9" grpId="0"/>
      <p:bldP spid="1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Self-Regulation</a:t>
            </a:r>
            <a:endParaRPr lang="en-US" altLang="en-US" dirty="0" smtClean="0"/>
          </a:p>
        </p:txBody>
      </p:sp>
      <p:sp>
        <p:nvSpPr>
          <p:cNvPr id="6148" name="Rectangle 3"/>
          <p:cNvSpPr>
            <a:spLocks noGrp="1" noChangeArrowheads="1"/>
          </p:cNvSpPr>
          <p:nvPr>
            <p:ph idx="1"/>
          </p:nvPr>
        </p:nvSpPr>
        <p:spPr/>
        <p:txBody>
          <a:bodyPr/>
          <a:lstStyle/>
          <a:p>
            <a:r>
              <a:rPr lang="en-US" altLang="en-US" dirty="0" smtClean="0"/>
              <a:t>Hydrostatic equilibrium is a result of self-regulation in a star.</a:t>
            </a:r>
          </a:p>
          <a:p>
            <a:r>
              <a:rPr lang="en-US" altLang="en-US" dirty="0" smtClean="0"/>
              <a:t>Consider the case if the energy generation rate suddenly increased in the center of a star.</a:t>
            </a:r>
          </a:p>
          <a:p>
            <a:r>
              <a:rPr lang="en-US" altLang="en-US" dirty="0" smtClean="0"/>
              <a:t>The temperature and pressure at that location would increase, causing the core to expand.</a:t>
            </a:r>
          </a:p>
          <a:p>
            <a:r>
              <a:rPr lang="en-US" altLang="en-US" dirty="0" smtClean="0"/>
              <a:t>This would reduce the density and temperature in the core.</a:t>
            </a:r>
          </a:p>
          <a:p>
            <a:r>
              <a:rPr lang="en-US" altLang="en-US" dirty="0" smtClean="0"/>
              <a:t>So, the energy generation rate would decrease (due to less fusion).</a:t>
            </a:r>
          </a:p>
          <a:p>
            <a:r>
              <a:rPr lang="en-US" altLang="en-US" dirty="0" smtClean="0"/>
              <a:t>This would cause the core to contract.</a:t>
            </a:r>
          </a:p>
          <a:p>
            <a:r>
              <a:rPr lang="en-US" altLang="en-US" dirty="0" smtClean="0"/>
              <a:t>This self-regulation ensures that the star is kept in balance.</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13</a:t>
            </a:fld>
            <a:endParaRPr lang="en-US"/>
          </a:p>
        </p:txBody>
      </p:sp>
    </p:spTree>
    <p:extLst>
      <p:ext uri="{BB962C8B-B14F-4D97-AF65-F5344CB8AC3E}">
        <p14:creationId xmlns:p14="http://schemas.microsoft.com/office/powerpoint/2010/main" val="58153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What Happens If No Fuel?</a:t>
            </a:r>
          </a:p>
        </p:txBody>
      </p:sp>
      <p:sp>
        <p:nvSpPr>
          <p:cNvPr id="6148" name="Rectangle 3"/>
          <p:cNvSpPr>
            <a:spLocks noGrp="1" noChangeArrowheads="1"/>
          </p:cNvSpPr>
          <p:nvPr>
            <p:ph idx="1"/>
          </p:nvPr>
        </p:nvSpPr>
        <p:spPr/>
        <p:txBody>
          <a:bodyPr/>
          <a:lstStyle/>
          <a:p>
            <a:r>
              <a:rPr lang="en-US" altLang="en-US" dirty="0" smtClean="0"/>
              <a:t>Imagine that the core stopped producing energy (ran out of fuel for fusion).</a:t>
            </a:r>
          </a:p>
          <a:p>
            <a:r>
              <a:rPr lang="en-US" altLang="en-US" dirty="0" smtClean="0"/>
              <a:t>The gas in the core would still be hot just after the turnoff.</a:t>
            </a:r>
          </a:p>
          <a:p>
            <a:r>
              <a:rPr lang="en-US" altLang="en-US" dirty="0" smtClean="0"/>
              <a:t>Heat would escape the core through radiation and convection.</a:t>
            </a:r>
          </a:p>
          <a:p>
            <a:r>
              <a:rPr lang="en-US" altLang="en-US" dirty="0" smtClean="0"/>
              <a:t>Because of the lost heat, the gas would compress under gravity.</a:t>
            </a:r>
          </a:p>
          <a:p>
            <a:r>
              <a:rPr lang="en-US" altLang="en-US" dirty="0" smtClean="0"/>
              <a:t>The core would shrink, becoming hotter.</a:t>
            </a:r>
          </a:p>
          <a:p>
            <a:r>
              <a:rPr lang="en-US" altLang="en-US" dirty="0" smtClean="0"/>
              <a:t>Then, more energy would escape.</a:t>
            </a:r>
          </a:p>
          <a:p>
            <a:r>
              <a:rPr lang="en-US" altLang="en-US" dirty="0" smtClean="0"/>
              <a:t>And so on.</a:t>
            </a:r>
          </a:p>
          <a:p>
            <a:r>
              <a:rPr lang="en-US" altLang="en-US" dirty="0" smtClean="0"/>
              <a:t>This is core collapse and is a result of fuel exhaustion.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14</a:t>
            </a:fld>
            <a:endParaRPr lang="en-US"/>
          </a:p>
        </p:txBody>
      </p:sp>
    </p:spTree>
    <p:extLst>
      <p:ext uri="{BB962C8B-B14F-4D97-AF65-F5344CB8AC3E}">
        <p14:creationId xmlns:p14="http://schemas.microsoft.com/office/powerpoint/2010/main" val="211410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Energy Transport</a:t>
            </a:r>
            <a:endParaRPr lang="en-US" altLang="en-US" dirty="0" smtClean="0"/>
          </a:p>
        </p:txBody>
      </p:sp>
      <p:sp>
        <p:nvSpPr>
          <p:cNvPr id="6148" name="Rectangle 3"/>
          <p:cNvSpPr>
            <a:spLocks noGrp="1" noChangeArrowheads="1"/>
          </p:cNvSpPr>
          <p:nvPr>
            <p:ph idx="1"/>
          </p:nvPr>
        </p:nvSpPr>
        <p:spPr/>
        <p:txBody>
          <a:bodyPr>
            <a:normAutofit fontScale="92500" lnSpcReduction="10000"/>
          </a:bodyPr>
          <a:lstStyle/>
          <a:p>
            <a:r>
              <a:rPr lang="en-US" altLang="en-US" dirty="0" smtClean="0"/>
              <a:t>Stars shine because they are hot.</a:t>
            </a:r>
          </a:p>
          <a:p>
            <a:r>
              <a:rPr lang="en-US" altLang="en-US" dirty="0" smtClean="0"/>
              <a:t>Energy transports from the centers of stars to the outer parts.</a:t>
            </a:r>
          </a:p>
          <a:p>
            <a:pPr lvl="1"/>
            <a:r>
              <a:rPr lang="en-US" altLang="en-US" dirty="0" smtClean="0"/>
              <a:t>radiation (photons)</a:t>
            </a:r>
          </a:p>
          <a:p>
            <a:pPr lvl="1"/>
            <a:r>
              <a:rPr lang="en-US" altLang="en-US" dirty="0" smtClean="0"/>
              <a:t>convection (bulk motion)</a:t>
            </a:r>
          </a:p>
          <a:p>
            <a:pPr lvl="1"/>
            <a:r>
              <a:rPr lang="en-US" altLang="en-US" dirty="0" smtClean="0"/>
              <a:t>conduction (particle collisions)</a:t>
            </a:r>
          </a:p>
          <a:p>
            <a:r>
              <a:rPr lang="en-US" altLang="en-US" dirty="0" smtClean="0"/>
              <a:t>In gas that is fairly transparent (optically thin), radiation transports most of the energy. This is called radiative transport.</a:t>
            </a:r>
          </a:p>
          <a:p>
            <a:r>
              <a:rPr lang="en-US" altLang="en-US" dirty="0" smtClean="0"/>
              <a:t>In opaque </a:t>
            </a:r>
            <a:r>
              <a:rPr lang="en-US" altLang="en-US" dirty="0"/>
              <a:t>gas </a:t>
            </a:r>
            <a:r>
              <a:rPr lang="en-US" altLang="en-US" dirty="0" smtClean="0"/>
              <a:t>(</a:t>
            </a:r>
            <a:r>
              <a:rPr lang="en-US" altLang="en-US" dirty="0"/>
              <a:t>optically </a:t>
            </a:r>
            <a:r>
              <a:rPr lang="en-US" altLang="en-US" dirty="0" smtClean="0"/>
              <a:t>thick), the gas blocks the photons, thus getting hotter. The hot gas pushes upward, transporting energy to higher layers (thus cooling), and then it falls back down. This is called convective transport.</a:t>
            </a:r>
          </a:p>
          <a:p>
            <a:r>
              <a:rPr lang="en-US" altLang="en-US" dirty="0" smtClean="0"/>
              <a:t>Conduction is relatively inefficient in stars.</a:t>
            </a:r>
          </a:p>
          <a:p>
            <a:r>
              <a:rPr lang="en-US" altLang="en-US" dirty="0" smtClean="0"/>
              <a:t>The equations of energy transport are more complicated than the other equations of stellar structure.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15</a:t>
            </a:fld>
            <a:endParaRPr lang="en-US"/>
          </a:p>
        </p:txBody>
      </p:sp>
    </p:spTree>
    <p:extLst>
      <p:ext uri="{BB962C8B-B14F-4D97-AF65-F5344CB8AC3E}">
        <p14:creationId xmlns:p14="http://schemas.microsoft.com/office/powerpoint/2010/main" val="3200677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smtClean="0"/>
              <a:t>Equations of Stellar Structure</a:t>
            </a:r>
            <a:endParaRPr lang="en-US" altLang="en-US" dirty="0" smtClean="0"/>
          </a:p>
        </p:txBody>
      </p:sp>
      <p:sp>
        <p:nvSpPr>
          <p:cNvPr id="6148" name="Rectangle 3"/>
          <p:cNvSpPr>
            <a:spLocks noGrp="1" noChangeArrowheads="1"/>
          </p:cNvSpPr>
          <p:nvPr>
            <p:ph idx="1"/>
          </p:nvPr>
        </p:nvSpPr>
        <p:spPr/>
        <p:txBody>
          <a:bodyPr/>
          <a:lstStyle/>
          <a:p>
            <a:pPr eaLnBrk="1" hangingPunct="1">
              <a:spcBef>
                <a:spcPct val="5000"/>
              </a:spcBef>
              <a:spcAft>
                <a:spcPts val="600"/>
              </a:spcAft>
            </a:pPr>
            <a:r>
              <a:rPr lang="en-US" altLang="en-US" dirty="0" smtClean="0"/>
              <a:t>The four equations of stellar structure have four unknowns – m(r), L(r</a:t>
            </a:r>
            <a:r>
              <a:rPr lang="en-US" altLang="en-US" smtClean="0"/>
              <a:t>), </a:t>
            </a:r>
            <a:r>
              <a:rPr lang="en-US" altLang="en-US" smtClean="0">
                <a:latin typeface="Symbol" panose="05050102010706020507" pitchFamily="18" charset="2"/>
              </a:rPr>
              <a:t>r</a:t>
            </a:r>
            <a:r>
              <a:rPr lang="en-US" altLang="en-US" smtClean="0"/>
              <a:t>(r</a:t>
            </a:r>
            <a:r>
              <a:rPr lang="en-US" altLang="en-US" dirty="0" smtClean="0"/>
              <a:t>), and T(r).</a:t>
            </a:r>
          </a:p>
          <a:p>
            <a:pPr eaLnBrk="1" hangingPunct="1">
              <a:spcBef>
                <a:spcPct val="5000"/>
              </a:spcBef>
              <a:spcAft>
                <a:spcPts val="600"/>
              </a:spcAft>
            </a:pPr>
            <a:r>
              <a:rPr lang="en-US" altLang="en-US" dirty="0" smtClean="0"/>
              <a:t>They can be solved under the constraints of P(</a:t>
            </a:r>
            <a:r>
              <a:rPr lang="en-US" altLang="en-US" dirty="0" err="1" smtClean="0">
                <a:latin typeface="Symbol" panose="05050102010706020507" pitchFamily="18" charset="2"/>
              </a:rPr>
              <a:t>r</a:t>
            </a:r>
            <a:r>
              <a:rPr lang="en-US" altLang="en-US" dirty="0" err="1" smtClean="0"/>
              <a:t>,T</a:t>
            </a:r>
            <a:r>
              <a:rPr lang="en-US" altLang="en-US" dirty="0" smtClean="0"/>
              <a:t>), </a:t>
            </a:r>
            <a:r>
              <a:rPr lang="en-US" altLang="en-US" dirty="0" smtClean="0">
                <a:latin typeface="Symbol" panose="05050102010706020507" pitchFamily="18" charset="2"/>
              </a:rPr>
              <a:t>t</a:t>
            </a:r>
            <a:r>
              <a:rPr lang="en-US" altLang="en-US" dirty="0" smtClean="0"/>
              <a:t>, and </a:t>
            </a:r>
            <a:r>
              <a:rPr lang="en-US" altLang="en-US" dirty="0" smtClean="0">
                <a:latin typeface="Symbol" panose="05050102010706020507" pitchFamily="18" charset="2"/>
              </a:rPr>
              <a:t>e</a:t>
            </a:r>
            <a:r>
              <a:rPr lang="en-US" altLang="en-US" dirty="0" smtClean="0"/>
              <a:t>.</a:t>
            </a:r>
          </a:p>
          <a:p>
            <a:pPr eaLnBrk="1" hangingPunct="1">
              <a:spcBef>
                <a:spcPct val="5000"/>
              </a:spcBef>
              <a:spcAft>
                <a:spcPts val="600"/>
              </a:spcAft>
            </a:pPr>
            <a:r>
              <a:rPr lang="en-US" altLang="en-US" dirty="0" smtClean="0"/>
              <a:t>Boundary conditions:</a:t>
            </a:r>
          </a:p>
          <a:p>
            <a:pPr lvl="1">
              <a:spcBef>
                <a:spcPct val="5000"/>
              </a:spcBef>
              <a:spcAft>
                <a:spcPts val="600"/>
              </a:spcAft>
            </a:pPr>
            <a:r>
              <a:rPr lang="en-US" altLang="en-US" dirty="0" smtClean="0"/>
              <a:t>at r=0, M=0, L=0</a:t>
            </a:r>
          </a:p>
          <a:p>
            <a:pPr lvl="1">
              <a:spcBef>
                <a:spcPct val="5000"/>
              </a:spcBef>
              <a:spcAft>
                <a:spcPts val="600"/>
              </a:spcAft>
            </a:pPr>
            <a:r>
              <a:rPr lang="en-US" altLang="en-US" dirty="0" smtClean="0"/>
              <a:t>at r=</a:t>
            </a:r>
            <a:r>
              <a:rPr lang="en-US" altLang="en-US" dirty="0" err="1" smtClean="0"/>
              <a:t>R</a:t>
            </a:r>
            <a:r>
              <a:rPr lang="en-US" altLang="en-US" baseline="-25000" dirty="0" err="1" smtClean="0"/>
              <a:t>star</a:t>
            </a:r>
            <a:r>
              <a:rPr lang="en-US" altLang="en-US" dirty="0" smtClean="0"/>
              <a:t>, T=</a:t>
            </a:r>
            <a:r>
              <a:rPr lang="en-US" altLang="en-US" dirty="0" err="1" smtClean="0"/>
              <a:t>T</a:t>
            </a:r>
            <a:r>
              <a:rPr lang="en-US" altLang="en-US" baseline="-25000" dirty="0" err="1" smtClean="0"/>
              <a:t>star</a:t>
            </a:r>
            <a:r>
              <a:rPr lang="en-US" altLang="en-US" dirty="0" smtClean="0"/>
              <a:t>, P=0, </a:t>
            </a:r>
            <a:r>
              <a:rPr lang="en-US" altLang="en-US" dirty="0" smtClean="0">
                <a:latin typeface="Symbol" panose="05050102010706020507" pitchFamily="18" charset="2"/>
              </a:rPr>
              <a:t>r</a:t>
            </a:r>
            <a:r>
              <a:rPr lang="en-US" altLang="en-US" dirty="0" smtClean="0"/>
              <a:t>=0</a:t>
            </a:r>
          </a:p>
          <a:p>
            <a:pPr lvl="1">
              <a:spcBef>
                <a:spcPct val="5000"/>
              </a:spcBef>
              <a:spcAft>
                <a:spcPts val="600"/>
              </a:spcAft>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spTree>
    <p:extLst>
      <p:ext uri="{BB962C8B-B14F-4D97-AF65-F5344CB8AC3E}">
        <p14:creationId xmlns:p14="http://schemas.microsoft.com/office/powerpoint/2010/main" val="417607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Energy Generation</a:t>
            </a:r>
          </a:p>
        </p:txBody>
      </p:sp>
      <p:sp>
        <p:nvSpPr>
          <p:cNvPr id="6148" name="Rectangle 3"/>
          <p:cNvSpPr>
            <a:spLocks noGrp="1" noChangeArrowheads="1"/>
          </p:cNvSpPr>
          <p:nvPr>
            <p:ph idx="1"/>
          </p:nvPr>
        </p:nvSpPr>
        <p:spPr/>
        <p:txBody>
          <a:bodyPr/>
          <a:lstStyle/>
          <a:p>
            <a:pPr eaLnBrk="1" hangingPunct="1"/>
            <a:r>
              <a:rPr lang="en-US" altLang="en-US" dirty="0" smtClean="0"/>
              <a:t>Energy is generated in a star through nuclear fusion, such as in the proton-proton chain or the CNO cycle.</a:t>
            </a:r>
          </a:p>
          <a:p>
            <a:pPr eaLnBrk="1" hangingPunct="1"/>
            <a:r>
              <a:rPr lang="en-US" altLang="en-US" dirty="0" smtClean="0"/>
              <a:t>The amount of energy liberated is equivalent to the change in rest mass energies of the input and output particles. </a:t>
            </a:r>
          </a:p>
          <a:p>
            <a:pPr eaLnBrk="1" hangingPunct="1"/>
            <a:r>
              <a:rPr lang="en-US" altLang="en-US" dirty="0" smtClean="0"/>
              <a:t>For the PP chain, the input particles consist of four protons. The output consists of one helium nucleus. </a:t>
            </a:r>
          </a:p>
          <a:p>
            <a:pPr eaLnBrk="1" hangingPunct="1"/>
            <a:r>
              <a:rPr lang="en-US" altLang="en-US" dirty="0" smtClean="0"/>
              <a:t>M</a:t>
            </a:r>
            <a:r>
              <a:rPr lang="en-US" altLang="en-US" baseline="-25000" dirty="0" smtClean="0"/>
              <a:t>4 p</a:t>
            </a:r>
            <a:r>
              <a:rPr lang="en-US" altLang="en-US" dirty="0" smtClean="0"/>
              <a:t>=6.6905(10</a:t>
            </a:r>
            <a:r>
              <a:rPr lang="en-US" altLang="en-US" baseline="30000" dirty="0" smtClean="0"/>
              <a:t>-27</a:t>
            </a:r>
            <a:r>
              <a:rPr lang="en-US" altLang="en-US" dirty="0" smtClean="0"/>
              <a:t>) kg</a:t>
            </a:r>
          </a:p>
          <a:p>
            <a:r>
              <a:rPr lang="en-US" altLang="en-US" dirty="0" smtClean="0"/>
              <a:t>M</a:t>
            </a:r>
            <a:r>
              <a:rPr lang="en-US" altLang="en-US" baseline="-25000" dirty="0" smtClean="0"/>
              <a:t>1 He</a:t>
            </a:r>
            <a:r>
              <a:rPr lang="en-US" altLang="en-US" dirty="0" smtClean="0"/>
              <a:t>=6.6447(10</a:t>
            </a:r>
            <a:r>
              <a:rPr lang="en-US" altLang="en-US" baseline="30000" dirty="0"/>
              <a:t>-27</a:t>
            </a:r>
            <a:r>
              <a:rPr lang="en-US" altLang="en-US" dirty="0" smtClean="0"/>
              <a:t>) kg</a:t>
            </a:r>
          </a:p>
          <a:p>
            <a:r>
              <a:rPr lang="en-US" altLang="en-US" dirty="0" smtClean="0">
                <a:latin typeface="Symbol" panose="05050102010706020507" pitchFamily="18" charset="2"/>
              </a:rPr>
              <a:t>D</a:t>
            </a:r>
            <a:r>
              <a:rPr lang="en-US" altLang="en-US" dirty="0" smtClean="0"/>
              <a:t>M=0.0458(10</a:t>
            </a:r>
            <a:r>
              <a:rPr lang="en-US" altLang="en-US" baseline="30000" dirty="0"/>
              <a:t>-27</a:t>
            </a:r>
            <a:r>
              <a:rPr lang="en-US" altLang="en-US" dirty="0" smtClean="0"/>
              <a:t>) kg</a:t>
            </a:r>
          </a:p>
          <a:p>
            <a:r>
              <a:rPr lang="en-US" altLang="en-US" dirty="0">
                <a:latin typeface="Symbol" panose="05050102010706020507" pitchFamily="18" charset="2"/>
              </a:rPr>
              <a:t>D</a:t>
            </a:r>
            <a:r>
              <a:rPr lang="en-US" altLang="en-US" dirty="0" smtClean="0"/>
              <a:t>Mc</a:t>
            </a:r>
            <a:r>
              <a:rPr lang="en-US" altLang="en-US" baseline="30000" dirty="0" smtClean="0"/>
              <a:t>2</a:t>
            </a:r>
            <a:r>
              <a:rPr lang="en-US" altLang="en-US" dirty="0" smtClean="0"/>
              <a:t>=4.1(10</a:t>
            </a:r>
            <a:r>
              <a:rPr lang="en-US" altLang="en-US" baseline="30000" dirty="0" smtClean="0"/>
              <a:t>-12</a:t>
            </a:r>
            <a:r>
              <a:rPr lang="en-US" altLang="en-US" dirty="0" smtClean="0"/>
              <a:t>) J</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Tree>
    <p:extLst>
      <p:ext uri="{BB962C8B-B14F-4D97-AF65-F5344CB8AC3E}">
        <p14:creationId xmlns:p14="http://schemas.microsoft.com/office/powerpoint/2010/main" val="319861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Lifetime of Sun</a:t>
            </a:r>
          </a:p>
        </p:txBody>
      </p:sp>
      <p:sp>
        <p:nvSpPr>
          <p:cNvPr id="6148" name="Rectangle 3"/>
          <p:cNvSpPr>
            <a:spLocks noGrp="1" noChangeArrowheads="1"/>
          </p:cNvSpPr>
          <p:nvPr>
            <p:ph idx="1"/>
          </p:nvPr>
        </p:nvSpPr>
        <p:spPr/>
        <p:txBody>
          <a:bodyPr/>
          <a:lstStyle/>
          <a:p>
            <a:pPr eaLnBrk="1" hangingPunct="1"/>
            <a:r>
              <a:rPr lang="en-US" altLang="en-US" dirty="0" smtClean="0"/>
              <a:t>The total amount of energy that would be generated by the Sun if it converted all of its hydrogen into helium via the PP chain is equal to the total amount of hydrogen multiplied by the amount of energy generated for each reaction. </a:t>
            </a:r>
          </a:p>
          <a:p>
            <a:r>
              <a:rPr lang="en-US" altLang="en-US" dirty="0" smtClean="0">
                <a:latin typeface="Symbol" panose="05050102010706020507" pitchFamily="18" charset="2"/>
              </a:rPr>
              <a:t>D</a:t>
            </a:r>
            <a:r>
              <a:rPr lang="en-US" altLang="en-US" dirty="0" smtClean="0"/>
              <a:t>M</a:t>
            </a:r>
            <a:r>
              <a:rPr lang="en-US" altLang="en-US" baseline="-25000" dirty="0" smtClean="0"/>
              <a:t>4H</a:t>
            </a:r>
            <a:r>
              <a:rPr lang="en-US" sz="1600" baseline="-25000" dirty="0" smtClean="0">
                <a:latin typeface="Wingdings" panose="05000000000000000000" pitchFamily="2" charset="2"/>
              </a:rPr>
              <a:t>à</a:t>
            </a:r>
            <a:r>
              <a:rPr lang="en-US" baseline="-25000" dirty="0" smtClean="0">
                <a:latin typeface="+mj-lt"/>
                <a:cs typeface="Arial" panose="020B0604020202020204" pitchFamily="34" charset="0"/>
              </a:rPr>
              <a:t>He</a:t>
            </a:r>
            <a:r>
              <a:rPr lang="en-US" altLang="en-US" dirty="0" smtClean="0"/>
              <a:t>c</a:t>
            </a:r>
            <a:r>
              <a:rPr lang="en-US" altLang="en-US" baseline="30000" dirty="0" smtClean="0"/>
              <a:t>2</a:t>
            </a:r>
            <a:r>
              <a:rPr lang="en-US" altLang="en-US" dirty="0" smtClean="0"/>
              <a:t>*(</a:t>
            </a:r>
            <a:r>
              <a:rPr lang="en-US" altLang="en-US" dirty="0" err="1" smtClean="0"/>
              <a:t>M</a:t>
            </a:r>
            <a:r>
              <a:rPr lang="en-US" altLang="en-US" baseline="-25000" dirty="0" err="1" smtClean="0"/>
              <a:t>Sun</a:t>
            </a:r>
            <a:r>
              <a:rPr lang="en-US" altLang="en-US" dirty="0" smtClean="0"/>
              <a:t>/(4m</a:t>
            </a:r>
            <a:r>
              <a:rPr lang="en-US" altLang="en-US" baseline="-25000" dirty="0" smtClean="0"/>
              <a:t>p</a:t>
            </a:r>
            <a:r>
              <a:rPr lang="en-US" altLang="en-US" dirty="0" smtClean="0"/>
              <a:t>))~10</a:t>
            </a:r>
            <a:r>
              <a:rPr lang="en-US" altLang="en-US" baseline="30000" dirty="0" smtClean="0"/>
              <a:t>45</a:t>
            </a:r>
            <a:r>
              <a:rPr lang="en-US" altLang="en-US" dirty="0" smtClean="0"/>
              <a:t> J</a:t>
            </a:r>
          </a:p>
          <a:p>
            <a:r>
              <a:rPr lang="en-US" altLang="en-US" dirty="0" smtClean="0"/>
              <a:t>Given the luminosity of the Sun, this would take 100 </a:t>
            </a:r>
            <a:r>
              <a:rPr lang="en-US" altLang="en-US" dirty="0" err="1" smtClean="0"/>
              <a:t>Gyrs</a:t>
            </a:r>
            <a:r>
              <a:rPr lang="en-US" altLang="en-US" dirty="0" smtClean="0"/>
              <a:t> to consume.</a:t>
            </a:r>
          </a:p>
          <a:p>
            <a:r>
              <a:rPr lang="en-US" altLang="en-US" dirty="0" smtClean="0"/>
              <a:t>The real lifetime is one tenth as long because only one tenth of the mass of the Sun gets burned.</a:t>
            </a:r>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Tree>
    <p:extLst>
      <p:ext uri="{BB962C8B-B14F-4D97-AF65-F5344CB8AC3E}">
        <p14:creationId xmlns:p14="http://schemas.microsoft.com/office/powerpoint/2010/main" val="418402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Lifespans of Stars</a:t>
            </a:r>
          </a:p>
        </p:txBody>
      </p:sp>
      <p:sp>
        <p:nvSpPr>
          <p:cNvPr id="6148" name="Rectangle 3"/>
          <p:cNvSpPr>
            <a:spLocks noGrp="1" noChangeArrowheads="1"/>
          </p:cNvSpPr>
          <p:nvPr>
            <p:ph idx="1"/>
          </p:nvPr>
        </p:nvSpPr>
        <p:spPr/>
        <p:txBody>
          <a:bodyPr/>
          <a:lstStyle/>
          <a:p>
            <a:pPr eaLnBrk="1" hangingPunct="1"/>
            <a:r>
              <a:rPr lang="en-US" altLang="en-US" dirty="0" smtClean="0"/>
              <a:t>Luminosity is a strong function of mass, so lower mass stars have a much lower energy generation rate.</a:t>
            </a:r>
          </a:p>
          <a:p>
            <a:pPr eaLnBrk="1" hangingPunct="1"/>
            <a:r>
              <a:rPr lang="en-US" altLang="en-US" dirty="0" smtClean="0"/>
              <a:t>Because of this, lower mass stars live longest.</a:t>
            </a:r>
          </a:p>
          <a:p>
            <a:pPr eaLnBrk="1" hangingPunct="1"/>
            <a:r>
              <a:rPr lang="en-US" altLang="en-US" dirty="0" smtClean="0"/>
              <a:t>This means that lower mass stars are more common than higher mass stars. </a:t>
            </a:r>
          </a:p>
          <a:p>
            <a:pPr eaLnBrk="1" hangingPunct="1"/>
            <a:r>
              <a:rPr lang="en-US" altLang="en-US" dirty="0" smtClean="0"/>
              <a:t>Another factor is that more lower mass stars form than higher mass stars.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spTree>
    <p:extLst>
      <p:ext uri="{BB962C8B-B14F-4D97-AF65-F5344CB8AC3E}">
        <p14:creationId xmlns:p14="http://schemas.microsoft.com/office/powerpoint/2010/main" val="251787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Reminders</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Midterm #2</a:t>
            </a:r>
          </a:p>
          <a:p>
            <a:pPr>
              <a:spcBef>
                <a:spcPct val="5000"/>
              </a:spcBef>
            </a:pPr>
            <a:r>
              <a:rPr lang="en-US" altLang="en-US" dirty="0" smtClean="0"/>
              <a:t>Thursday, 3/24</a:t>
            </a:r>
          </a:p>
          <a:p>
            <a:pPr>
              <a:spcBef>
                <a:spcPct val="5000"/>
              </a:spcBef>
            </a:pPr>
            <a:r>
              <a:rPr lang="en-US" altLang="en-US" dirty="0" smtClean="0"/>
              <a:t>similar format to that for midterm #1</a:t>
            </a:r>
          </a:p>
          <a:p>
            <a:pPr>
              <a:spcBef>
                <a:spcPct val="5000"/>
              </a:spcBef>
            </a:pPr>
            <a:r>
              <a:rPr lang="en-US" altLang="en-US" dirty="0" smtClean="0"/>
              <a:t>includes material in reading assignments, lectures, and homework sets covering HW5-8</a:t>
            </a:r>
          </a:p>
          <a:p>
            <a:pPr>
              <a:spcBef>
                <a:spcPct val="5000"/>
              </a:spcBef>
            </a:pPr>
            <a:r>
              <a:rPr lang="en-US" altLang="en-US" smtClean="0"/>
              <a:t>review sessions</a:t>
            </a: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equation of state and pressure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5050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Equation of State</a:t>
            </a:r>
            <a:endParaRPr lang="en-US" altLang="en-US" dirty="0" smtClean="0"/>
          </a:p>
        </p:txBody>
      </p:sp>
      <mc:AlternateContent xmlns:mc="http://schemas.openxmlformats.org/markup-compatibility/2006" xmlns:a14="http://schemas.microsoft.com/office/drawing/2010/main">
        <mc:Choice Requires="a14">
          <p:sp>
            <p:nvSpPr>
              <p:cNvPr id="6148" name="Rectangle 3"/>
              <p:cNvSpPr>
                <a:spLocks noGrp="1" noChangeArrowheads="1"/>
              </p:cNvSpPr>
              <p:nvPr>
                <p:ph idx="1"/>
              </p:nvPr>
            </p:nvSpPr>
            <p:spPr/>
            <p:txBody>
              <a:bodyPr/>
              <a:lstStyle/>
              <a:p>
                <a:r>
                  <a:rPr lang="en-US" altLang="en-US" dirty="0" smtClean="0"/>
                  <a:t>An equation of state relates pressure to temperature and density.</a:t>
                </a:r>
              </a:p>
              <a:p>
                <a:r>
                  <a:rPr lang="en-US" altLang="en-US" dirty="0" smtClean="0"/>
                  <a:t>In a star, the total pressure is normally due to gas and radiation.</a:t>
                </a:r>
              </a:p>
              <a:p>
                <a:r>
                  <a:rPr lang="en-US" altLang="en-US" dirty="0" smtClean="0"/>
                  <a:t>The gas pressure can be represented by the ideal gas law.</a:t>
                </a:r>
              </a:p>
              <a:p>
                <a:r>
                  <a:rPr lang="en-US" altLang="en-US" dirty="0" smtClean="0"/>
                  <a:t>The radiation pressure is the photon energy flux divided by the speed of light.</a:t>
                </a:r>
              </a:p>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𝑃</m:t>
                        </m:r>
                      </m:e>
                      <m:sub>
                        <m:r>
                          <a:rPr lang="en-US" altLang="en-US" b="0" i="1" smtClean="0">
                            <a:latin typeface="Cambria Math" panose="02040503050406030204" pitchFamily="18" charset="0"/>
                          </a:rPr>
                          <m:t>𝑡𝑜𝑡𝑎𝑙</m:t>
                        </m:r>
                      </m:sub>
                    </m:sSub>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𝑎𝑡𝑜𝑚𝑠</m:t>
                        </m:r>
                        <m:r>
                          <a:rPr lang="en-US" altLang="en-US" b="0" i="1" smtClean="0">
                            <a:latin typeface="Cambria Math" panose="02040503050406030204" pitchFamily="18" charset="0"/>
                          </a:rPr>
                          <m:t>/</m:t>
                        </m:r>
                        <m:r>
                          <a:rPr lang="en-US" altLang="en-US" b="0" i="1" smtClean="0">
                            <a:latin typeface="Cambria Math" panose="02040503050406030204" pitchFamily="18" charset="0"/>
                          </a:rPr>
                          <m:t>𝑖𝑜𝑛𝑠</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𝑒𝑙𝑒𝑐𝑡𝑟𝑜𝑛𝑠</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𝑟𝑎𝑑𝑖𝑎𝑡𝑖𝑜𝑛</m:t>
                        </m:r>
                      </m:sub>
                    </m:sSub>
                  </m:oMath>
                </a14:m>
                <a:endParaRPr lang="en-US" altLang="en-US" dirty="0" smtClean="0"/>
              </a:p>
              <a:p>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i="1">
                            <a:latin typeface="Cambria Math" panose="02040503050406030204" pitchFamily="18" charset="0"/>
                          </a:rPr>
                          <m:t>𝑡𝑜𝑡𝑎𝑙</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b="0" i="1" smtClean="0">
                            <a:latin typeface="Cambria Math" panose="02040503050406030204" pitchFamily="18" charset="0"/>
                          </a:rPr>
                          <m:t>𝑔𝑎𝑠</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𝑃</m:t>
                        </m:r>
                      </m:e>
                      <m:sub>
                        <m:r>
                          <a:rPr lang="en-US" altLang="en-US" i="1">
                            <a:latin typeface="Cambria Math" panose="02040503050406030204" pitchFamily="18" charset="0"/>
                          </a:rPr>
                          <m:t>𝑟𝑎𝑑𝑖𝑎𝑡𝑖𝑜𝑛</m:t>
                        </m:r>
                      </m:sub>
                    </m:sSub>
                  </m:oMath>
                </a14:m>
                <a:endParaRPr lang="en-US" altLang="en-US" dirty="0"/>
              </a:p>
              <a:p>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80E317C-2D38-45AD-93CC-2F339010EF5B}" type="slidenum">
              <a:rPr lang="en-US" smtClean="0"/>
              <a:pPr/>
              <a:t>21</a:t>
            </a:fld>
            <a:endParaRPr lang="en-US"/>
          </a:p>
        </p:txBody>
      </p:sp>
    </p:spTree>
    <p:extLst>
      <p:ext uri="{BB962C8B-B14F-4D97-AF65-F5344CB8AC3E}">
        <p14:creationId xmlns:p14="http://schemas.microsoft.com/office/powerpoint/2010/main" val="23360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Gas Pressure</a:t>
            </a:r>
          </a:p>
        </p:txBody>
      </p:sp>
      <p:sp>
        <p:nvSpPr>
          <p:cNvPr id="6148" name="Rectangle 3"/>
          <p:cNvSpPr>
            <a:spLocks noGrp="1" noChangeArrowheads="1"/>
          </p:cNvSpPr>
          <p:nvPr>
            <p:ph idx="1"/>
          </p:nvPr>
        </p:nvSpPr>
        <p:spPr/>
        <p:txBody>
          <a:bodyPr/>
          <a:lstStyle/>
          <a:p>
            <a:pPr eaLnBrk="1" hangingPunct="1"/>
            <a:r>
              <a:rPr lang="en-US" altLang="en-US" dirty="0" smtClean="0"/>
              <a:t>One common form of the ideal gas law is PV=</a:t>
            </a:r>
            <a:r>
              <a:rPr lang="en-US" altLang="en-US" dirty="0" err="1" smtClean="0"/>
              <a:t>NkT</a:t>
            </a:r>
            <a:r>
              <a:rPr lang="en-US" altLang="en-US" dirty="0" smtClean="0"/>
              <a:t>, where P is pressure, V is volume, N is particle number (ions/atoms and electrons), k is Boltzmann’s constant, and T is temperature.</a:t>
            </a:r>
          </a:p>
          <a:p>
            <a:pPr eaLnBrk="1" hangingPunct="1"/>
            <a:r>
              <a:rPr lang="en-US" altLang="en-US" dirty="0" smtClean="0"/>
              <a:t>We can convert this to P=</a:t>
            </a:r>
            <a:r>
              <a:rPr lang="en-US" altLang="en-US" dirty="0" err="1" smtClean="0"/>
              <a:t>NkT</a:t>
            </a:r>
            <a:r>
              <a:rPr lang="en-US" altLang="en-US" dirty="0" smtClean="0"/>
              <a:t>/V.</a:t>
            </a:r>
          </a:p>
          <a:p>
            <a:pPr eaLnBrk="1" hangingPunct="1"/>
            <a:r>
              <a:rPr lang="en-US" altLang="en-US" dirty="0" smtClean="0"/>
              <a:t>N/V can be rewritten as </a:t>
            </a:r>
            <a:r>
              <a:rPr lang="en-US" altLang="en-US" dirty="0" smtClean="0">
                <a:latin typeface="Symbol" panose="05050102010706020507" pitchFamily="18" charset="2"/>
              </a:rPr>
              <a:t>r</a:t>
            </a:r>
            <a:r>
              <a:rPr lang="en-US" altLang="en-US" dirty="0" smtClean="0"/>
              <a:t>/m, where m is the mass per particle.</a:t>
            </a:r>
          </a:p>
          <a:p>
            <a:pPr eaLnBrk="1" hangingPunct="1"/>
            <a:r>
              <a:rPr lang="en-US" altLang="en-US" dirty="0" smtClean="0"/>
              <a:t>m can be rewritten as </a:t>
            </a:r>
            <a:r>
              <a:rPr lang="en-US" altLang="en-US" dirty="0" err="1" smtClean="0">
                <a:latin typeface="Symbol" panose="05050102010706020507" pitchFamily="18" charset="2"/>
              </a:rPr>
              <a:t>m</a:t>
            </a:r>
            <a:r>
              <a:rPr lang="en-US" altLang="en-US" dirty="0" err="1" smtClean="0"/>
              <a:t>m</a:t>
            </a:r>
            <a:r>
              <a:rPr lang="en-US" altLang="en-US" baseline="-25000" dirty="0" err="1" smtClean="0"/>
              <a:t>p</a:t>
            </a:r>
            <a:r>
              <a:rPr lang="en-US" altLang="en-US" dirty="0" smtClean="0"/>
              <a:t>, where </a:t>
            </a:r>
            <a:r>
              <a:rPr lang="en-US" altLang="en-US" dirty="0" smtClean="0">
                <a:latin typeface="Symbol" panose="05050102010706020507" pitchFamily="18" charset="2"/>
              </a:rPr>
              <a:t>m</a:t>
            </a:r>
            <a:r>
              <a:rPr lang="en-US" altLang="en-US" dirty="0" smtClean="0"/>
              <a:t> is the mean molecular weight (which is equal to the number of atomic mass units per particle), and </a:t>
            </a:r>
            <a:r>
              <a:rPr lang="en-US" altLang="en-US" dirty="0" err="1" smtClean="0"/>
              <a:t>m</a:t>
            </a:r>
            <a:r>
              <a:rPr lang="en-US" altLang="en-US" baseline="-25000" dirty="0" err="1" smtClean="0"/>
              <a:t>p</a:t>
            </a:r>
            <a:r>
              <a:rPr lang="en-US" altLang="en-US" dirty="0" smtClean="0"/>
              <a:t> is the mass of a proton.</a:t>
            </a:r>
          </a:p>
          <a:p>
            <a:pPr eaLnBrk="1" hangingPunct="1"/>
            <a:r>
              <a:rPr lang="en-US" altLang="en-US" dirty="0" smtClean="0"/>
              <a:t>Using our assumption of spherical symmetry, we find:</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2940047" y="5231608"/>
                <a:ext cx="3263907" cy="1092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𝑟</m:t>
                          </m:r>
                        </m:e>
                      </m:d>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𝜌</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𝑟</m:t>
                              </m:r>
                            </m:e>
                          </m:d>
                          <m:r>
                            <a:rPr lang="en-US" sz="3200" b="0" i="1" smtClean="0">
                              <a:latin typeface="Cambria Math" panose="02040503050406030204" pitchFamily="18" charset="0"/>
                              <a:ea typeface="Cambria Math" panose="02040503050406030204" pitchFamily="18" charset="0"/>
                            </a:rPr>
                            <m:t>𝑘𝑇</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𝑟</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𝜇</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𝑚</m:t>
                              </m:r>
                            </m:e>
                            <m:sub>
                              <m:r>
                                <a:rPr lang="en-US" sz="3200" b="0" i="1" smtClean="0">
                                  <a:latin typeface="Cambria Math" panose="02040503050406030204" pitchFamily="18" charset="0"/>
                                  <a:ea typeface="Cambria Math" panose="02040503050406030204" pitchFamily="18" charset="0"/>
                                </a:rPr>
                                <m:t>𝑝</m:t>
                              </m:r>
                            </m:sub>
                          </m:sSub>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940047" y="5231608"/>
                <a:ext cx="3263907" cy="10929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116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Radiation Pressure</a:t>
            </a:r>
          </a:p>
        </p:txBody>
      </p:sp>
      <p:sp>
        <p:nvSpPr>
          <p:cNvPr id="6148" name="Rectangle 3"/>
          <p:cNvSpPr>
            <a:spLocks noGrp="1" noChangeArrowheads="1"/>
          </p:cNvSpPr>
          <p:nvPr>
            <p:ph sz="half" idx="1"/>
          </p:nvPr>
        </p:nvSpPr>
        <p:spPr/>
        <p:txBody>
          <a:bodyPr>
            <a:normAutofit lnSpcReduction="10000"/>
          </a:bodyPr>
          <a:lstStyle/>
          <a:p>
            <a:pPr eaLnBrk="1" hangingPunct="1">
              <a:spcBef>
                <a:spcPct val="5000"/>
              </a:spcBef>
            </a:pPr>
            <a:r>
              <a:rPr lang="en-US" altLang="en-US" dirty="0" smtClean="0"/>
              <a:t>Photons have momentum (E/c=</a:t>
            </a:r>
            <a:r>
              <a:rPr lang="en-US" altLang="en-US" dirty="0" err="1" smtClean="0"/>
              <a:t>h</a:t>
            </a:r>
            <a:r>
              <a:rPr lang="en-US" altLang="en-US" dirty="0" err="1" smtClean="0">
                <a:latin typeface="Symbol" panose="05050102010706020507" pitchFamily="18" charset="2"/>
              </a:rPr>
              <a:t>n</a:t>
            </a:r>
            <a:r>
              <a:rPr lang="en-US" altLang="en-US" dirty="0" smtClean="0"/>
              <a:t>/c=h/</a:t>
            </a:r>
            <a:r>
              <a:rPr lang="en-US" altLang="en-US" dirty="0" smtClean="0">
                <a:latin typeface="Symbol" panose="05050102010706020507" pitchFamily="18" charset="2"/>
              </a:rPr>
              <a:t>l</a:t>
            </a:r>
            <a:r>
              <a:rPr lang="en-US" altLang="en-US" dirty="0" smtClean="0"/>
              <a:t>) and can exert pressure (I/c), where I is intensity (W/m</a:t>
            </a:r>
            <a:r>
              <a:rPr lang="en-US" altLang="en-US" baseline="30000" dirty="0" smtClean="0"/>
              <a:t>2</a:t>
            </a:r>
            <a:r>
              <a:rPr lang="en-US" altLang="en-US" dirty="0" smtClean="0"/>
              <a:t>).</a:t>
            </a:r>
          </a:p>
          <a:p>
            <a:pPr eaLnBrk="1" hangingPunct="1">
              <a:spcBef>
                <a:spcPct val="5000"/>
              </a:spcBef>
            </a:pPr>
            <a:r>
              <a:rPr lang="en-US" altLang="en-US" dirty="0" smtClean="0"/>
              <a:t>The momentum is conserved when a photon strikes a particle.</a:t>
            </a:r>
          </a:p>
          <a:p>
            <a:pPr eaLnBrk="1" hangingPunct="1">
              <a:spcBef>
                <a:spcPct val="5000"/>
              </a:spcBef>
            </a:pPr>
            <a:r>
              <a:rPr lang="en-US" altLang="en-US" dirty="0" smtClean="0"/>
              <a:t>The momentum along the normal direction of the interaction is transferred.</a:t>
            </a:r>
          </a:p>
          <a:p>
            <a:pPr eaLnBrk="1" hangingPunct="1">
              <a:spcBef>
                <a:spcPct val="5000"/>
              </a:spcBef>
            </a:pPr>
            <a:r>
              <a:rPr lang="en-US" altLang="en-US" dirty="0" smtClean="0"/>
              <a:t>For perfect reflection, the particle attains twice the original </a:t>
            </a:r>
            <a:r>
              <a:rPr lang="en-US" altLang="en-US" dirty="0"/>
              <a:t>momentum of the photon </a:t>
            </a:r>
            <a:r>
              <a:rPr lang="en-US" altLang="en-US" dirty="0" smtClean="0"/>
              <a:t>(along the normal direction).</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1028" name="Picture 4" descr="Image result for radiation pressu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283479"/>
            <a:ext cx="3335337" cy="305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90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Radiation Pressure &amp; Comets</a:t>
            </a:r>
          </a:p>
        </p:txBody>
      </p:sp>
      <p:sp>
        <p:nvSpPr>
          <p:cNvPr id="2" name="Content Placeholder 1"/>
          <p:cNvSpPr>
            <a:spLocks noGrp="1"/>
          </p:cNvSpPr>
          <p:nvPr>
            <p:ph sz="half" idx="1"/>
          </p:nvPr>
        </p:nvSpPr>
        <p:spPr/>
        <p:txBody>
          <a:bodyPr>
            <a:normAutofit fontScale="85000" lnSpcReduction="20000"/>
          </a:bodyPr>
          <a:lstStyle/>
          <a:p>
            <a:r>
              <a:rPr lang="en-US" dirty="0" smtClean="0"/>
              <a:t>We can see the effects of radiation </a:t>
            </a:r>
            <a:r>
              <a:rPr lang="en-US" dirty="0"/>
              <a:t>pressure </a:t>
            </a:r>
            <a:r>
              <a:rPr lang="en-US" dirty="0" smtClean="0"/>
              <a:t>in many astronomical phenomena, such as the appearance of comets.</a:t>
            </a:r>
          </a:p>
          <a:p>
            <a:r>
              <a:rPr lang="en-US" dirty="0" smtClean="0"/>
              <a:t>When </a:t>
            </a:r>
            <a:r>
              <a:rPr lang="en-US" dirty="0"/>
              <a:t>a comet approaches the Sun, it warms up and its surface begins to evaporate. </a:t>
            </a:r>
            <a:endParaRPr lang="en-US" dirty="0" smtClean="0"/>
          </a:p>
          <a:p>
            <a:r>
              <a:rPr lang="en-US" dirty="0" smtClean="0"/>
              <a:t>Some </a:t>
            </a:r>
            <a:r>
              <a:rPr lang="en-US" dirty="0"/>
              <a:t>of the gases and dust form tails when they leave the comet. </a:t>
            </a:r>
            <a:endParaRPr lang="en-US" dirty="0" smtClean="0"/>
          </a:p>
          <a:p>
            <a:r>
              <a:rPr lang="en-US" dirty="0" smtClean="0"/>
              <a:t>The </a:t>
            </a:r>
            <a:r>
              <a:rPr lang="en-US" dirty="0"/>
              <a:t>ion tail (or gas tail) is composed mainly of ionized </a:t>
            </a:r>
            <a:r>
              <a:rPr lang="en-US" dirty="0" smtClean="0"/>
              <a:t>gases, and it is pushed by the charged particles in the solar wind.</a:t>
            </a:r>
          </a:p>
          <a:p>
            <a:r>
              <a:rPr lang="en-US" dirty="0" smtClean="0"/>
              <a:t>The dust tail is composed of heavier and neutral particles that fall behind the comet as it moves.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pic>
        <p:nvPicPr>
          <p:cNvPr id="1026" name="Picture 2" descr="Figure shows a comet with a bright white part labeled nucleus. The part around this is labeled coma. Two tails radiate from here. They are labeled gas tail and dust tai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422026"/>
            <a:ext cx="3335337" cy="27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2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Radiation Pressure &amp; Solar Sails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pic>
        <p:nvPicPr>
          <p:cNvPr id="2050" name="Picture 2" descr="http://www.hpcf.upr.edu/~abel/phl/sail/AAS_Miss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937147"/>
            <a:ext cx="7200900" cy="405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5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Radiation Pressure in Stars</a:t>
            </a:r>
          </a:p>
        </p:txBody>
      </p:sp>
      <mc:AlternateContent xmlns:mc="http://schemas.openxmlformats.org/markup-compatibility/2006" xmlns:a14="http://schemas.microsoft.com/office/drawing/2010/main">
        <mc:Choice Requires="a14">
          <p:sp>
            <p:nvSpPr>
              <p:cNvPr id="6148" name="Rectangle 3"/>
              <p:cNvSpPr>
                <a:spLocks noGrp="1" noChangeArrowheads="1"/>
              </p:cNvSpPr>
              <p:nvPr>
                <p:ph idx="1"/>
              </p:nvPr>
            </p:nvSpPr>
            <p:spPr/>
            <p:txBody>
              <a:bodyPr/>
              <a:lstStyle/>
              <a:p>
                <a:pPr eaLnBrk="1" hangingPunct="1"/>
                <a:r>
                  <a:rPr lang="en-US" altLang="en-US" dirty="0" smtClean="0"/>
                  <a:t>The radiation pressure is </a:t>
                </a:r>
                <a:r>
                  <a:rPr lang="en-US" altLang="en-US" dirty="0" err="1" smtClean="0"/>
                  <a:t>P</a:t>
                </a:r>
                <a:r>
                  <a:rPr lang="en-US" altLang="en-US" baseline="-25000" dirty="0" err="1" smtClean="0"/>
                  <a:t>rad</a:t>
                </a:r>
                <a:r>
                  <a:rPr lang="en-US" altLang="en-US" dirty="0" smtClean="0"/>
                  <a:t>=u/3, where u is the energy density of the radiation field.</a:t>
                </a:r>
              </a:p>
              <a:p>
                <a:r>
                  <a:rPr lang="en-US" altLang="en-US" dirty="0" smtClean="0"/>
                  <a:t>Check the units. Pressure is force (N) per area (m</a:t>
                </a:r>
                <a:r>
                  <a:rPr lang="en-US" altLang="en-US" baseline="30000" dirty="0"/>
                  <a:t>2</a:t>
                </a:r>
                <a:r>
                  <a:rPr lang="en-US" altLang="en-US" dirty="0" smtClean="0"/>
                  <a:t>). Energy density is energy (J) per volume (m</a:t>
                </a:r>
                <a:r>
                  <a:rPr lang="en-US" altLang="en-US" baseline="30000" dirty="0" smtClean="0"/>
                  <a:t>3</a:t>
                </a:r>
                <a:r>
                  <a:rPr lang="en-US" altLang="en-US" dirty="0" smtClean="0"/>
                  <a:t>). Energy (J) has units of force (N) times distance (m), so J/m</a:t>
                </a:r>
                <a:r>
                  <a:rPr lang="en-US" altLang="en-US" baseline="30000" dirty="0"/>
                  <a:t>3</a:t>
                </a:r>
                <a:r>
                  <a:rPr lang="en-US" altLang="en-US" dirty="0" smtClean="0"/>
                  <a:t> is the same as N/m</a:t>
                </a:r>
                <a:r>
                  <a:rPr lang="en-US" altLang="en-US" baseline="30000" dirty="0" smtClean="0"/>
                  <a:t>2</a:t>
                </a:r>
                <a:r>
                  <a:rPr lang="en-US" altLang="en-US" dirty="0" smtClean="0"/>
                  <a:t>. It checks out!</a:t>
                </a:r>
              </a:p>
              <a:p>
                <a:pPr eaLnBrk="1" hangingPunct="1"/>
                <a:r>
                  <a:rPr lang="en-US" altLang="en-US" dirty="0" smtClean="0"/>
                  <a:t>The energy density of photons generated by a blackbody is 4</a:t>
                </a:r>
                <a:r>
                  <a:rPr lang="en-US" altLang="en-US" dirty="0" smtClean="0">
                    <a:latin typeface="Symbol" panose="05050102010706020507" pitchFamily="18" charset="2"/>
                  </a:rPr>
                  <a:t>s</a:t>
                </a:r>
                <a:r>
                  <a:rPr lang="en-US" altLang="en-US" dirty="0" smtClean="0"/>
                  <a:t>T</a:t>
                </a:r>
                <a:r>
                  <a:rPr lang="en-US" altLang="en-US" baseline="30000" dirty="0" smtClean="0"/>
                  <a:t>4</a:t>
                </a:r>
                <a:r>
                  <a:rPr lang="en-US" altLang="en-US" dirty="0" smtClean="0"/>
                  <a:t>/c=aT</a:t>
                </a:r>
                <a:r>
                  <a:rPr lang="en-US" altLang="en-US" baseline="30000" dirty="0" smtClean="0"/>
                  <a:t>4</a:t>
                </a:r>
                <a:r>
                  <a:rPr lang="en-US" altLang="en-US" dirty="0" smtClean="0"/>
                  <a:t>, where a is the “radiation constant,” and is equal to </a:t>
                </a:r>
                <a14:m>
                  <m:oMath xmlns:m="http://schemas.openxmlformats.org/officeDocument/2006/math">
                    <m:f>
                      <m:fPr>
                        <m:type m:val="lin"/>
                        <m:ctrlPr>
                          <a:rPr lang="en-US" altLang="en-US" i="1" smtClean="0">
                            <a:latin typeface="Cambria Math" panose="02040503050406030204" pitchFamily="18" charset="0"/>
                          </a:rPr>
                        </m:ctrlPr>
                      </m:fPr>
                      <m:num>
                        <m:r>
                          <a:rPr lang="en-US" altLang="en-US" b="0" i="1" smtClean="0">
                            <a:latin typeface="Cambria Math" panose="02040503050406030204" pitchFamily="18" charset="0"/>
                          </a:rPr>
                          <m:t>8</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𝜋</m:t>
                            </m:r>
                          </m:e>
                          <m:sup>
                            <m:r>
                              <a:rPr lang="en-US" altLang="en-US" b="0" i="1" smtClean="0">
                                <a:latin typeface="Cambria Math" panose="02040503050406030204" pitchFamily="18" charset="0"/>
                              </a:rPr>
                              <m:t>5</m:t>
                            </m:r>
                          </m:sup>
                        </m:sSup>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𝑘</m:t>
                            </m:r>
                          </m:e>
                          <m:sup>
                            <m:r>
                              <a:rPr lang="en-US" altLang="en-US" b="0" i="1" smtClean="0">
                                <a:latin typeface="Cambria Math" panose="02040503050406030204" pitchFamily="18" charset="0"/>
                              </a:rPr>
                              <m:t>4</m:t>
                            </m:r>
                          </m:sup>
                        </m:sSup>
                      </m:num>
                      <m:den>
                        <m:r>
                          <a:rPr lang="en-US" altLang="en-US" b="0" i="1" smtClean="0">
                            <a:latin typeface="Cambria Math" panose="02040503050406030204" pitchFamily="18" charset="0"/>
                          </a:rPr>
                          <m:t>15</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3</m:t>
                            </m:r>
                          </m:sup>
                        </m:sSup>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h</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m:t>
                        </m:r>
                        <m:f>
                          <m:fPr>
                            <m:type m:val="lin"/>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4</m:t>
                            </m:r>
                            <m:r>
                              <a:rPr lang="en-US" altLang="en-US" b="0" i="1" smtClean="0">
                                <a:latin typeface="Cambria Math" panose="02040503050406030204" pitchFamily="18" charset="0"/>
                                <a:ea typeface="Cambria Math" panose="02040503050406030204" pitchFamily="18" charset="0"/>
                              </a:rPr>
                              <m:t>𝜎</m:t>
                            </m:r>
                          </m:num>
                          <m:den>
                            <m:r>
                              <a:rPr lang="en-US" altLang="en-US" b="0" i="1" smtClean="0">
                                <a:latin typeface="Cambria Math" panose="02040503050406030204" pitchFamily="18" charset="0"/>
                              </a:rPr>
                              <m:t>𝑐</m:t>
                            </m:r>
                          </m:den>
                        </m:f>
                      </m:den>
                    </m:f>
                  </m:oMath>
                </a14:m>
                <a:r>
                  <a:rPr lang="en-US" altLang="en-US" dirty="0" smtClean="0"/>
                  <a:t>.</a:t>
                </a:r>
              </a:p>
            </p:txBody>
          </p:sp>
        </mc:Choice>
        <mc:Fallback xmlns="">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r="-67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2092988" y="4728704"/>
                <a:ext cx="4958024" cy="9862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𝑟𝑎𝑑</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𝑢</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3</m:t>
                          </m:r>
                        </m:den>
                      </m:f>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𝜎</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𝑇</m:t>
                              </m:r>
                            </m:e>
                            <m:sup>
                              <m:r>
                                <a:rPr lang="en-US" sz="3200" b="0" i="1" smtClean="0">
                                  <a:latin typeface="Cambria Math" panose="02040503050406030204" pitchFamily="18" charset="0"/>
                                  <a:ea typeface="Cambria Math" panose="02040503050406030204" pitchFamily="18" charset="0"/>
                                </a:rPr>
                                <m:t>4</m:t>
                              </m:r>
                            </m:sup>
                          </m:sSup>
                        </m:num>
                        <m:den>
                          <m:r>
                            <a:rPr lang="en-US" sz="3200" b="0" i="1" smtClean="0">
                              <a:latin typeface="Cambria Math" panose="02040503050406030204" pitchFamily="18" charset="0"/>
                            </a:rPr>
                            <m:t>𝑐</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𝑎</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𝑇</m:t>
                          </m:r>
                        </m:e>
                        <m:sup>
                          <m:r>
                            <a:rPr lang="en-US" sz="3200" b="0" i="1" smtClean="0">
                              <a:latin typeface="Cambria Math" panose="02040503050406030204" pitchFamily="18" charset="0"/>
                            </a:rPr>
                            <m:t>4</m:t>
                          </m:r>
                        </m:sup>
                      </m:sSup>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2092988" y="4728704"/>
                <a:ext cx="4958024" cy="98629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902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Total Pressure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820889" y="3021808"/>
                <a:ext cx="7942111" cy="1092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𝑡𝑜𝑡𝑎𝑙</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𝑔𝑎𝑠</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𝑟𝑎𝑑</m:t>
                          </m:r>
                        </m:sub>
                      </m:sSub>
                      <m:r>
                        <a:rPr lang="en-US" sz="3200" b="0" i="1" smtClean="0">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𝜌</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𝑟</m:t>
                              </m:r>
                            </m:e>
                          </m:d>
                          <m:r>
                            <a:rPr lang="en-US" sz="3200" i="1">
                              <a:latin typeface="Cambria Math" panose="02040503050406030204" pitchFamily="18" charset="0"/>
                              <a:ea typeface="Cambria Math" panose="02040503050406030204" pitchFamily="18" charset="0"/>
                            </a:rPr>
                            <m:t>𝑘𝑇</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𝑟</m:t>
                          </m:r>
                          <m:r>
                            <a:rPr lang="en-US" sz="3200" i="1">
                              <a:latin typeface="Cambria Math" panose="02040503050406030204" pitchFamily="18" charset="0"/>
                              <a:ea typeface="Cambria Math" panose="02040503050406030204" pitchFamily="18" charset="0"/>
                            </a:rPr>
                            <m:t>)</m:t>
                          </m:r>
                        </m:num>
                        <m:den>
                          <m:r>
                            <a:rPr lang="en-US" sz="3200" i="1">
                              <a:latin typeface="Cambria Math" panose="02040503050406030204" pitchFamily="18" charset="0"/>
                              <a:ea typeface="Cambria Math" panose="02040503050406030204" pitchFamily="18" charset="0"/>
                            </a:rPr>
                            <m:t>𝜇</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𝑚</m:t>
                              </m:r>
                            </m:e>
                            <m:sub>
                              <m:r>
                                <a:rPr lang="en-US" sz="3200" i="1">
                                  <a:latin typeface="Cambria Math" panose="02040503050406030204" pitchFamily="18" charset="0"/>
                                  <a:ea typeface="Cambria Math" panose="02040503050406030204" pitchFamily="18" charset="0"/>
                                </a:rPr>
                                <m:t>𝑝</m:t>
                              </m:r>
                            </m:sub>
                          </m:sSub>
                        </m:den>
                      </m:f>
                      <m:r>
                        <a:rPr lang="en-US" sz="3200" b="0" i="1" smtClean="0">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𝑎</m:t>
                      </m:r>
                      <m:sSup>
                        <m:sSupPr>
                          <m:ctrlPr>
                            <a:rPr lang="en-US" sz="3200" i="1">
                              <a:latin typeface="Cambria Math" panose="02040503050406030204" pitchFamily="18" charset="0"/>
                            </a:rPr>
                          </m:ctrlPr>
                        </m:sSupPr>
                        <m:e>
                          <m:r>
                            <a:rPr lang="en-US" sz="3200" i="1">
                              <a:latin typeface="Cambria Math" panose="02040503050406030204" pitchFamily="18" charset="0"/>
                            </a:rPr>
                            <m:t>𝑇</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e>
                        <m:sup>
                          <m:r>
                            <a:rPr lang="en-US" sz="3200" i="1">
                              <a:latin typeface="Cambria Math" panose="02040503050406030204" pitchFamily="18" charset="0"/>
                            </a:rPr>
                            <m:t>4</m:t>
                          </m:r>
                        </m:sup>
                      </m:sSup>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820889" y="3021808"/>
                <a:ext cx="7942111" cy="10929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956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7" name="Rectangle 2"/>
              <p:cNvSpPr>
                <a:spLocks noGrp="1" noChangeArrowheads="1"/>
              </p:cNvSpPr>
              <p:nvPr>
                <p:ph type="title"/>
              </p:nvPr>
            </p:nvSpPr>
            <p:spPr/>
            <p:txBody>
              <a:bodyPr>
                <a:normAutofit fontScale="90000"/>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𝑔𝑎𝑠</m:t>
                          </m:r>
                        </m:sub>
                      </m:sSub>
                      <m:r>
                        <a:rPr lang="en-US" b="0" i="1" smtClean="0">
                          <a:latin typeface="Cambria Math" panose="02040503050406030204" pitchFamily="18" charset="0"/>
                        </a:rPr>
                        <m:t> </m:t>
                      </m:r>
                      <m:r>
                        <a:rPr lang="en-US" b="0" i="1" smtClean="0">
                          <a:latin typeface="Cambria Math" panose="02040503050406030204" pitchFamily="18" charset="0"/>
                        </a:rPr>
                        <m:t>𝑣𝑠</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𝑟𝑎𝑑</m:t>
                          </m:r>
                        </m:sub>
                      </m:sSub>
                    </m:oMath>
                  </m:oMathPara>
                </a14:m>
                <a:endParaRPr lang="en-US" altLang="en-US" dirty="0" smtClean="0"/>
              </a:p>
            </p:txBody>
          </p:sp>
        </mc:Choice>
        <mc:Fallback xmlns="">
          <p:sp>
            <p:nvSpPr>
              <p:cNvPr id="6147" name="Rectangle 2"/>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4" name="Content Placeholder 3"/>
          <p:cNvSpPr>
            <a:spLocks noGrp="1"/>
          </p:cNvSpPr>
          <p:nvPr>
            <p:ph idx="1"/>
          </p:nvPr>
        </p:nvSpPr>
        <p:spPr/>
        <p:txBody>
          <a:bodyPr>
            <a:normAutofit fontScale="92500" lnSpcReduction="10000"/>
          </a:bodyPr>
          <a:lstStyle/>
          <a:p>
            <a:r>
              <a:rPr lang="en-US" dirty="0" smtClean="0"/>
              <a:t>Set </a:t>
            </a:r>
            <a:r>
              <a:rPr lang="en-US" dirty="0" err="1" smtClean="0"/>
              <a:t>P</a:t>
            </a:r>
            <a:r>
              <a:rPr lang="en-US" baseline="-25000" dirty="0" err="1" smtClean="0"/>
              <a:t>gas</a:t>
            </a:r>
            <a:r>
              <a:rPr lang="en-US" dirty="0" smtClean="0"/>
              <a:t> to </a:t>
            </a:r>
            <a:r>
              <a:rPr lang="en-US" dirty="0" err="1" smtClean="0"/>
              <a:t>P</a:t>
            </a:r>
            <a:r>
              <a:rPr lang="en-US" baseline="-25000" dirty="0" err="1" smtClean="0"/>
              <a:t>radiation</a:t>
            </a:r>
            <a:r>
              <a:rPr lang="en-US" baseline="-25000" dirty="0" smtClean="0"/>
              <a:t>  </a:t>
            </a:r>
            <a:r>
              <a:rPr lang="en-US" dirty="0" smtClean="0"/>
              <a:t>to find temperature at which they are equal.</a:t>
            </a:r>
          </a:p>
          <a:p>
            <a:r>
              <a:rPr lang="en-US" dirty="0" smtClean="0"/>
              <a:t>Solve for T and take log of both sides.</a:t>
            </a:r>
          </a:p>
          <a:p>
            <a:r>
              <a:rPr lang="en-US" dirty="0" smtClean="0"/>
              <a:t>Stars with high T (massive stars) will be dominated by radiation pressure whereas those with low T (low mass stars) will be dominated by gas pressure.</a:t>
            </a:r>
          </a:p>
          <a:p>
            <a:r>
              <a:rPr lang="en-US" dirty="0" smtClean="0"/>
              <a:t>Solar core pressure dominated by gas pressure (T&lt;T</a:t>
            </a:r>
            <a:r>
              <a:rPr lang="en-US" baseline="-25000" dirty="0" smtClean="0"/>
              <a:t>c</a:t>
            </a:r>
            <a:r>
              <a:rPr lang="en-US" dirty="0" smtClean="0"/>
              <a:t>~200 MK)</a:t>
            </a:r>
          </a:p>
          <a:p>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pic>
        <p:nvPicPr>
          <p:cNvPr id="9" name="Content Placeholder 8"/>
          <p:cNvPicPr>
            <a:picLocks noGrp="1" noChangeAspect="1"/>
          </p:cNvPicPr>
          <p:nvPr>
            <p:ph idx="14"/>
          </p:nvPr>
        </p:nvPicPr>
        <p:blipFill>
          <a:blip r:embed="rId3"/>
          <a:stretch>
            <a:fillRect/>
          </a:stretch>
        </p:blipFill>
        <p:spPr>
          <a:xfrm>
            <a:off x="4635500" y="4013205"/>
            <a:ext cx="3603625" cy="202564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38200" y="3886200"/>
                <a:ext cx="3677482" cy="1048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r>
                            <a:rPr lang="en-US" sz="2800" i="1">
                              <a:latin typeface="Cambria Math" panose="02040503050406030204" pitchFamily="18" charset="0"/>
                              <a:ea typeface="Cambria Math" panose="02040503050406030204" pitchFamily="18" charset="0"/>
                            </a:rPr>
                            <m:t>𝑘𝑇</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𝑎</m:t>
                      </m:r>
                      <m:sSup>
                        <m:sSupPr>
                          <m:ctrlPr>
                            <a:rPr lang="en-US" sz="2800" i="1">
                              <a:latin typeface="Cambria Math" panose="02040503050406030204" pitchFamily="18" charset="0"/>
                            </a:rPr>
                          </m:ctrlPr>
                        </m:sSupPr>
                        <m:e>
                          <m:r>
                            <a:rPr lang="en-US" sz="2800" i="1">
                              <a:latin typeface="Cambria Math" panose="02040503050406030204" pitchFamily="18" charset="0"/>
                            </a:rPr>
                            <m:t>𝑇</m:t>
                          </m:r>
                        </m:e>
                        <m:sup>
                          <m:r>
                            <a:rPr lang="en-US" sz="2800" i="1">
                              <a:latin typeface="Cambria Math" panose="02040503050406030204" pitchFamily="18" charset="0"/>
                            </a:rPr>
                            <m:t>4</m:t>
                          </m:r>
                        </m:sup>
                      </m:sSup>
                      <m:r>
                        <a:rPr lang="en-US" sz="2800" i="1">
                          <a:latin typeface="Cambria Math" panose="02040503050406030204" pitchFamily="18" charset="0"/>
                        </a:rPr>
                        <m:t>(</m:t>
                      </m:r>
                      <m:r>
                        <a:rPr lang="en-US" sz="2800" i="1">
                          <a:latin typeface="Cambria Math" panose="02040503050406030204" pitchFamily="18" charset="0"/>
                        </a:rPr>
                        <m:t>𝑟</m:t>
                      </m:r>
                      <m:r>
                        <a:rPr lang="en-US" sz="2800" i="1">
                          <a:latin typeface="Cambria Math" panose="02040503050406030204" pitchFamily="18" charset="0"/>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838200" y="3886200"/>
                <a:ext cx="3677482" cy="10486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16825" y="5110474"/>
                <a:ext cx="2720232" cy="1048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𝑇</m:t>
                          </m:r>
                        </m:e>
                        <m:sup>
                          <m:r>
                            <a:rPr lang="en-US" sz="2800" b="0" i="1" smtClean="0">
                              <a:latin typeface="Cambria Math" panose="02040503050406030204" pitchFamily="18" charset="0"/>
                            </a:rPr>
                            <m:t>3</m:t>
                          </m:r>
                        </m:sup>
                      </m:sSup>
                      <m:d>
                        <m:dPr>
                          <m:ctrlPr>
                            <a:rPr lang="en-US" sz="2800" i="1">
                              <a:latin typeface="Cambria Math" panose="02040503050406030204" pitchFamily="18" charset="0"/>
                            </a:rPr>
                          </m:ctrlPr>
                        </m:dPr>
                        <m:e>
                          <m:r>
                            <a:rPr lang="en-US" sz="2800" i="1">
                              <a:latin typeface="Cambria Math" panose="02040503050406030204" pitchFamily="18" charset="0"/>
                            </a:rPr>
                            <m:t>𝑟</m:t>
                          </m:r>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3</m:t>
                          </m:r>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r>
                            <a:rPr lang="en-US" sz="2800" i="1">
                              <a:latin typeface="Cambria Math" panose="02040503050406030204" pitchFamily="18" charset="0"/>
                              <a:ea typeface="Cambria Math" panose="02040503050406030204" pitchFamily="18" charset="0"/>
                            </a:rPr>
                            <m:t>𝑘</m:t>
                          </m:r>
                        </m:num>
                        <m:den>
                          <m:r>
                            <a:rPr lang="en-US" sz="2800" b="0" i="1" smtClean="0">
                              <a:latin typeface="Cambria Math" panose="02040503050406030204" pitchFamily="18" charset="0"/>
                              <a:ea typeface="Cambria Math" panose="02040503050406030204" pitchFamily="18" charset="0"/>
                            </a:rPr>
                            <m:t>𝑎</m:t>
                          </m:r>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316825" y="5110474"/>
                <a:ext cx="2720232" cy="104862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4167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sz="3600" dirty="0" smtClean="0"/>
              <a:t>Temperature at Center of the Sun</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We can combine the total pressure equation with the equation of hydrostatic equilibrium to calculate the central temperature of the Sun.</a:t>
            </a:r>
          </a:p>
          <a:p>
            <a:pPr eaLnBrk="1" hangingPunct="1">
              <a:spcBef>
                <a:spcPct val="5000"/>
              </a:spcBef>
            </a:pPr>
            <a:endParaRPr lang="en-US" altLang="en-US" dirty="0" smtClean="0"/>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769797" y="2466417"/>
                <a:ext cx="6068392" cy="956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𝑡𝑜𝑡𝑎𝑙</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𝑔𝑎𝑠</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𝑟𝑎𝑑</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𝑔𝑎𝑠</m:t>
                          </m:r>
                        </m:sub>
                      </m:sSub>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r>
                            <a:rPr lang="en-US" sz="2800" i="1">
                              <a:latin typeface="Cambria Math" panose="02040503050406030204" pitchFamily="18" charset="0"/>
                              <a:ea typeface="Cambria Math" panose="02040503050406030204" pitchFamily="18" charset="0"/>
                            </a:rPr>
                            <m:t>𝑘𝑇</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den>
                      </m:f>
                    </m:oMath>
                  </m:oMathPara>
                </a14:m>
                <a:endParaRPr lang="en-US" sz="2800" dirty="0" smtClean="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69797" y="2466417"/>
                <a:ext cx="6068392" cy="9562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41248" y="3551864"/>
                <a:ext cx="2725490"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𝑇</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𝑟</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e>
                          </m:d>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oMath>
                  </m:oMathPara>
                </a14:m>
                <a:endParaRPr lang="en-US" sz="2800" dirty="0" smtClean="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441248" y="3551864"/>
                <a:ext cx="2725490" cy="89357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00200" y="4574602"/>
                <a:ext cx="6407587"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𝑐</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=0</m:t>
                          </m:r>
                        </m:e>
                      </m:d>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𝜌</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=0</m:t>
                              </m:r>
                            </m:e>
                          </m:d>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𝑐</m:t>
                              </m:r>
                            </m:sub>
                          </m:sSub>
                        </m:num>
                        <m:den>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𝜌</m:t>
                              </m:r>
                            </m:e>
                            <m:sub>
                              <m:r>
                                <a:rPr lang="en-US" sz="2800" b="0" i="1" smtClean="0">
                                  <a:latin typeface="Cambria Math" panose="02040503050406030204" pitchFamily="18" charset="0"/>
                                  <a:ea typeface="Cambria Math" panose="02040503050406030204" pitchFamily="18" charset="0"/>
                                </a:rPr>
                                <m:t>𝑐</m:t>
                              </m:r>
                            </m:sub>
                          </m:sSub>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oMath>
                  </m:oMathPara>
                </a14:m>
                <a:endParaRPr lang="en-US" sz="2800" dirty="0" smtClean="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00200" y="4574602"/>
                <a:ext cx="6407587" cy="89357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37577" y="5597339"/>
                <a:ext cx="6132833"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𝑐</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𝐺𝑀</m:t>
                          </m:r>
                          <m:r>
                            <a:rPr lang="en-US" sz="2800" i="1">
                              <a:latin typeface="Cambria Math" panose="02040503050406030204" pitchFamily="18" charset="0"/>
                              <a:ea typeface="Cambria Math" panose="02040503050406030204" pitchFamily="18" charset="0"/>
                            </a:rPr>
                            <m:t>𝜌</m:t>
                          </m:r>
                        </m:num>
                        <m:den>
                          <m:r>
                            <a:rPr lang="en-US" sz="2800" b="0" i="1" smtClean="0">
                              <a:latin typeface="Cambria Math" panose="02040503050406030204" pitchFamily="18" charset="0"/>
                              <a:ea typeface="Cambria Math" panose="02040503050406030204" pitchFamily="18" charset="0"/>
                            </a:rPr>
                            <m:t>𝑅</m:t>
                          </m:r>
                        </m:den>
                      </m:f>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𝑠𝑜</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𝑇</m:t>
                          </m:r>
                        </m:e>
                        <m:sub>
                          <m:r>
                            <a:rPr lang="en-US" sz="2800" i="1">
                              <a:latin typeface="Cambria Math" panose="02040503050406030204" pitchFamily="18" charset="0"/>
                              <a:ea typeface="Cambria Math" panose="02040503050406030204" pitchFamily="18" charset="0"/>
                            </a:rPr>
                            <m:t>𝑐</m:t>
                          </m:r>
                        </m:sub>
                      </m:sSub>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𝐺𝑀</m:t>
                          </m:r>
                        </m:num>
                        <m:den>
                          <m:r>
                            <a:rPr lang="en-US" sz="2800" b="0" i="1" smtClean="0">
                              <a:latin typeface="Cambria Math" panose="02040503050406030204" pitchFamily="18" charset="0"/>
                              <a:ea typeface="Cambria Math" panose="02040503050406030204" pitchFamily="18" charset="0"/>
                            </a:rPr>
                            <m:t>𝑅</m:t>
                          </m:r>
                        </m:den>
                      </m:f>
                      <m:f>
                        <m:fPr>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𝜇</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𝑚</m:t>
                              </m:r>
                            </m:e>
                            <m:sub>
                              <m:r>
                                <a:rPr lang="en-US" sz="2800" i="1">
                                  <a:latin typeface="Cambria Math" panose="02040503050406030204" pitchFamily="18" charset="0"/>
                                  <a:ea typeface="Cambria Math" panose="02040503050406030204" pitchFamily="18" charset="0"/>
                                </a:rPr>
                                <m:t>𝑝</m:t>
                              </m:r>
                            </m:sub>
                          </m:sSub>
                        </m:num>
                        <m:den>
                          <m:r>
                            <a:rPr lang="en-US" sz="2800" i="1">
                              <a:latin typeface="Cambria Math" panose="02040503050406030204" pitchFamily="18" charset="0"/>
                              <a:ea typeface="Cambria Math" panose="02040503050406030204" pitchFamily="18" charset="0"/>
                            </a:rPr>
                            <m:t>𝑘</m:t>
                          </m:r>
                        </m:den>
                      </m:f>
                      <m:r>
                        <a:rPr lang="en-US" sz="2800" b="0" i="1" smtClean="0">
                          <a:latin typeface="Cambria Math" panose="02040503050406030204" pitchFamily="18" charset="0"/>
                          <a:ea typeface="Cambria Math" panose="02040503050406030204" pitchFamily="18" charset="0"/>
                        </a:rPr>
                        <m:t>~15</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10</m:t>
                          </m:r>
                          <m:r>
                            <a:rPr lang="en-US" sz="2800" b="0" i="1" baseline="30000" smtClean="0">
                              <a:latin typeface="Cambria Math" panose="02040503050406030204" pitchFamily="18" charset="0"/>
                              <a:ea typeface="Cambria Math" panose="02040503050406030204" pitchFamily="18" charset="0"/>
                            </a:rPr>
                            <m:t>6</m:t>
                          </m:r>
                        </m:e>
                      </m:d>
                      <m:r>
                        <a:rPr lang="en-US" sz="2800" b="0" i="1" smtClean="0">
                          <a:latin typeface="Cambria Math" panose="02040503050406030204" pitchFamily="18" charset="0"/>
                          <a:ea typeface="Cambria Math" panose="02040503050406030204" pitchFamily="18" charset="0"/>
                        </a:rPr>
                        <m:t>𝐾</m:t>
                      </m:r>
                    </m:oMath>
                  </m:oMathPara>
                </a14:m>
                <a:endParaRPr lang="en-US" sz="2800" dirty="0" smtClean="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37577" y="5597339"/>
                <a:ext cx="6132833" cy="80945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70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5"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describe understanding of stellar structure</a:t>
            </a:r>
          </a:p>
          <a:p>
            <a:pPr eaLnBrk="1" hangingPunct="1">
              <a:spcBef>
                <a:spcPct val="5000"/>
              </a:spcBef>
            </a:pPr>
            <a:r>
              <a:rPr lang="en-US" altLang="en-US" dirty="0" smtClean="0"/>
              <a:t>present equations that govern stellar structure</a:t>
            </a:r>
          </a:p>
          <a:p>
            <a:pPr lvl="1">
              <a:spcBef>
                <a:spcPct val="5000"/>
              </a:spcBef>
            </a:pPr>
            <a:r>
              <a:rPr lang="en-US" altLang="en-US" dirty="0" smtClean="0"/>
              <a:t>conservation of mass</a:t>
            </a:r>
          </a:p>
          <a:p>
            <a:pPr lvl="1">
              <a:spcBef>
                <a:spcPct val="5000"/>
              </a:spcBef>
            </a:pPr>
            <a:r>
              <a:rPr lang="en-US" altLang="en-US" dirty="0" smtClean="0"/>
              <a:t>conservation of energy</a:t>
            </a:r>
          </a:p>
          <a:p>
            <a:pPr lvl="1">
              <a:spcBef>
                <a:spcPct val="5000"/>
              </a:spcBef>
            </a:pPr>
            <a:r>
              <a:rPr lang="en-US" altLang="en-US" dirty="0" smtClean="0"/>
              <a:t>hydrostatic equilibrium</a:t>
            </a:r>
          </a:p>
          <a:p>
            <a:pPr lvl="1">
              <a:spcBef>
                <a:spcPct val="5000"/>
              </a:spcBef>
            </a:pPr>
            <a:r>
              <a:rPr lang="en-US" altLang="en-US" dirty="0" smtClean="0"/>
              <a:t>energy transport</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2536768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stellar structure physics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62550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What is a Star?</a:t>
            </a:r>
            <a:endParaRPr lang="en-US" altLang="en-US" dirty="0" smtClean="0"/>
          </a:p>
        </p:txBody>
      </p:sp>
      <p:sp>
        <p:nvSpPr>
          <p:cNvPr id="6148" name="Rectangle 3"/>
          <p:cNvSpPr>
            <a:spLocks noGrp="1" noChangeArrowheads="1"/>
          </p:cNvSpPr>
          <p:nvPr>
            <p:ph idx="1"/>
          </p:nvPr>
        </p:nvSpPr>
        <p:spPr/>
        <p:txBody>
          <a:bodyPr/>
          <a:lstStyle/>
          <a:p>
            <a:r>
              <a:rPr lang="en-US" altLang="en-US" dirty="0" smtClean="0"/>
              <a:t>held together by self-gravity</a:t>
            </a:r>
          </a:p>
          <a:p>
            <a:r>
              <a:rPr lang="en-US" altLang="en-US" dirty="0" smtClean="0"/>
              <a:t>stabilized from collapse</a:t>
            </a:r>
          </a:p>
          <a:p>
            <a:r>
              <a:rPr lang="en-US" altLang="en-US" dirty="0" smtClean="0"/>
              <a:t>generates energy through fusion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5</a:t>
            </a:fld>
            <a:endParaRPr lang="en-US"/>
          </a:p>
        </p:txBody>
      </p:sp>
    </p:spTree>
    <p:extLst>
      <p:ext uri="{BB962C8B-B14F-4D97-AF65-F5344CB8AC3E}">
        <p14:creationId xmlns:p14="http://schemas.microsoft.com/office/powerpoint/2010/main" val="153712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Basic Assumptions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spherical and spherically symmetric</a:t>
            </a:r>
          </a:p>
          <a:p>
            <a:r>
              <a:rPr lang="en-US" altLang="en-US" dirty="0" smtClean="0"/>
              <a:t>no rotation</a:t>
            </a:r>
          </a:p>
          <a:p>
            <a:r>
              <a:rPr lang="en-US" altLang="en-US" dirty="0" smtClean="0"/>
              <a:t>no external forces</a:t>
            </a:r>
          </a:p>
          <a:p>
            <a:r>
              <a:rPr lang="en-US" altLang="en-US" dirty="0" smtClean="0"/>
              <a:t>uniform initial composition</a:t>
            </a:r>
          </a:p>
          <a:p>
            <a:r>
              <a:rPr lang="en-US" altLang="en-US" dirty="0" smtClean="0"/>
              <a:t>non-relativistic (Newtonian)</a:t>
            </a:r>
          </a:p>
          <a:p>
            <a:r>
              <a:rPr lang="en-US" altLang="en-US" dirty="0" smtClean="0"/>
              <a:t>constant (d/dt~0)</a:t>
            </a:r>
          </a:p>
          <a:p>
            <a:r>
              <a:rPr lang="en-US" altLang="en-US" dirty="0" smtClean="0"/>
              <a:t>no magnetic fields</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6</a:t>
            </a:fld>
            <a:endParaRPr lang="en-US"/>
          </a:p>
        </p:txBody>
      </p:sp>
    </p:spTree>
    <p:extLst>
      <p:ext uri="{BB962C8B-B14F-4D97-AF65-F5344CB8AC3E}">
        <p14:creationId xmlns:p14="http://schemas.microsoft.com/office/powerpoint/2010/main" val="344778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Governing Equations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conservation of mass, m(r), mass is neither created nor destroyed</a:t>
            </a:r>
          </a:p>
          <a:p>
            <a:r>
              <a:rPr lang="en-US" altLang="en-US" dirty="0" smtClean="0"/>
              <a:t>conservation of energy, L(r), change in energy flux equals the local rate of energy release</a:t>
            </a:r>
          </a:p>
          <a:p>
            <a:r>
              <a:rPr lang="en-US" altLang="en-US" dirty="0" smtClean="0"/>
              <a:t>hydrostatic equilibrium, </a:t>
            </a:r>
            <a:r>
              <a:rPr lang="en-US" altLang="en-US" dirty="0" smtClean="0">
                <a:latin typeface="Symbol" panose="05050102010706020507" pitchFamily="18" charset="2"/>
              </a:rPr>
              <a:t>r</a:t>
            </a:r>
            <a:r>
              <a:rPr lang="en-US" altLang="en-US" dirty="0" smtClean="0"/>
              <a:t>(r), forces due to pressure differences balance gravity</a:t>
            </a:r>
          </a:p>
          <a:p>
            <a:r>
              <a:rPr lang="en-US" altLang="en-US" dirty="0" smtClean="0"/>
              <a:t>energy transport, T(r), relates energy flux to the local gradient of temperature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7</a:t>
            </a:fld>
            <a:endParaRPr lang="en-US"/>
          </a:p>
        </p:txBody>
      </p:sp>
    </p:spTree>
    <p:extLst>
      <p:ext uri="{BB962C8B-B14F-4D97-AF65-F5344CB8AC3E}">
        <p14:creationId xmlns:p14="http://schemas.microsoft.com/office/powerpoint/2010/main" val="3326884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Ingredients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equation of state, P(</a:t>
            </a:r>
            <a:r>
              <a:rPr lang="en-US" altLang="en-US" dirty="0" err="1" smtClean="0">
                <a:latin typeface="Symbol" panose="05050102010706020507" pitchFamily="18" charset="2"/>
              </a:rPr>
              <a:t>r</a:t>
            </a:r>
            <a:r>
              <a:rPr lang="en-US" altLang="en-US" dirty="0" err="1" smtClean="0"/>
              <a:t>,T</a:t>
            </a:r>
            <a:r>
              <a:rPr lang="en-US" altLang="en-US" dirty="0" smtClean="0"/>
              <a:t>)</a:t>
            </a:r>
          </a:p>
          <a:p>
            <a:r>
              <a:rPr lang="en-US" altLang="en-US" dirty="0" smtClean="0"/>
              <a:t>optical depth (</a:t>
            </a:r>
            <a:r>
              <a:rPr lang="en-US" altLang="en-US" dirty="0" smtClean="0">
                <a:latin typeface="Symbol" panose="05050102010706020507" pitchFamily="18" charset="2"/>
              </a:rPr>
              <a:t>t</a:t>
            </a:r>
            <a:r>
              <a:rPr lang="en-US" altLang="en-US" dirty="0" smtClean="0"/>
              <a:t>)</a:t>
            </a:r>
          </a:p>
          <a:p>
            <a:r>
              <a:rPr lang="en-US" altLang="en-US" dirty="0" smtClean="0"/>
              <a:t>energy generation rate, </a:t>
            </a:r>
            <a:r>
              <a:rPr lang="en-US" altLang="en-US" dirty="0" smtClean="0">
                <a:latin typeface="Symbol" panose="05050102010706020507" pitchFamily="18" charset="2"/>
              </a:rPr>
              <a:t>e</a:t>
            </a:r>
            <a:r>
              <a:rPr lang="en-US" altLang="en-US" dirty="0" smtClean="0"/>
              <a:t>(</a:t>
            </a:r>
            <a:r>
              <a:rPr lang="en-US" altLang="en-US" dirty="0" err="1">
                <a:latin typeface="Symbol" panose="05050102010706020507" pitchFamily="18" charset="2"/>
              </a:rPr>
              <a:t>r</a:t>
            </a:r>
            <a:r>
              <a:rPr lang="en-US" altLang="en-US" dirty="0" err="1" smtClean="0"/>
              <a:t>,T</a:t>
            </a:r>
            <a:r>
              <a:rPr lang="en-US" altLang="en-US" dirty="0" smtClean="0"/>
              <a: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4289465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Conservation of Mass</a:t>
            </a:r>
            <a:endParaRPr lang="en-US" altLang="en-US" dirty="0" smtClean="0"/>
          </a:p>
        </p:txBody>
      </p:sp>
      <p:sp>
        <p:nvSpPr>
          <p:cNvPr id="6148" name="Rectangle 3"/>
          <p:cNvSpPr>
            <a:spLocks noGrp="1" noChangeArrowheads="1"/>
          </p:cNvSpPr>
          <p:nvPr>
            <p:ph idx="1"/>
          </p:nvPr>
        </p:nvSpPr>
        <p:spPr/>
        <p:txBody>
          <a:bodyPr/>
          <a:lstStyle/>
          <a:p>
            <a:r>
              <a:rPr lang="en-US" altLang="en-US" dirty="0" smtClean="0"/>
              <a:t>Conservation of mass means that mass is neither created, nor destroyed.</a:t>
            </a:r>
          </a:p>
          <a:p>
            <a:r>
              <a:rPr lang="en-US" altLang="en-US" dirty="0" smtClean="0"/>
              <a:t>Stars convert some mass into energy, but that can be ignored for the purposes of deriving stellar structure.</a:t>
            </a:r>
          </a:p>
          <a:p>
            <a:r>
              <a:rPr lang="en-US" altLang="en-US" dirty="0" smtClean="0"/>
              <a:t>Consider the mass in a shell at a particular radius.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9</a:t>
            </a:fld>
            <a:endParaRPr lang="en-US"/>
          </a:p>
        </p:txBody>
      </p:sp>
      <p:pic>
        <p:nvPicPr>
          <p:cNvPr id="11" name="Content Placeholder 10"/>
          <p:cNvPicPr>
            <a:picLocks noGrp="1" noChangeAspect="1"/>
          </p:cNvPicPr>
          <p:nvPr>
            <p:ph idx="13"/>
          </p:nvPr>
        </p:nvPicPr>
        <p:blipFill>
          <a:blip r:embed="rId2"/>
          <a:stretch>
            <a:fillRect/>
          </a:stretch>
        </p:blipFill>
        <p:spPr>
          <a:xfrm>
            <a:off x="1303276" y="3598863"/>
            <a:ext cx="3041773" cy="2854325"/>
          </a:xfrm>
        </p:spPr>
      </p:pic>
      <p:grpSp>
        <p:nvGrpSpPr>
          <p:cNvPr id="9" name="Group 8"/>
          <p:cNvGrpSpPr/>
          <p:nvPr/>
        </p:nvGrpSpPr>
        <p:grpSpPr>
          <a:xfrm>
            <a:off x="4796571" y="4101326"/>
            <a:ext cx="3505200" cy="1849399"/>
            <a:chOff x="4796571" y="3733800"/>
            <a:chExt cx="3505200" cy="1849399"/>
          </a:xfrm>
        </p:grpSpPr>
        <mc:AlternateContent xmlns:mc="http://schemas.openxmlformats.org/markup-compatibility/2006" xmlns:a14="http://schemas.microsoft.com/office/drawing/2010/main">
          <mc:Choice Requires="a14">
            <p:sp>
              <p:nvSpPr>
                <p:cNvPr id="16" name="TextBox 15"/>
                <p:cNvSpPr txBox="1"/>
                <p:nvPr/>
              </p:nvSpPr>
              <p:spPr>
                <a:xfrm>
                  <a:off x="4796571" y="3733800"/>
                  <a:ext cx="35052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𝑑𝑚</m:t>
                        </m:r>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r>
                          <a:rPr lang="en-US" sz="3200" b="0" i="1" smtClean="0">
                            <a:latin typeface="Cambria Math" panose="02040503050406030204" pitchFamily="18" charset="0"/>
                          </a:rPr>
                          <m:t>𝑑𝑟</m:t>
                        </m:r>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96571" y="3733800"/>
                  <a:ext cx="3505200"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96571" y="4648200"/>
                  <a:ext cx="3505200" cy="934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panose="02040503050406030204" pitchFamily="18" charset="0"/>
                              </a:rPr>
                            </m:ctrlPr>
                          </m:fPr>
                          <m:num>
                            <m:r>
                              <a:rPr lang="en-US" sz="3200" i="1">
                                <a:latin typeface="Cambria Math" panose="02040503050406030204" pitchFamily="18" charset="0"/>
                              </a:rPr>
                              <m:t>𝑑𝑚</m:t>
                            </m:r>
                          </m:num>
                          <m:den>
                            <m:r>
                              <a:rPr lang="en-US" sz="3200" b="0" i="1" smtClean="0">
                                <a:latin typeface="Cambria Math" panose="02040503050406030204" pitchFamily="18" charset="0"/>
                              </a:rPr>
                              <m:t>𝑑𝑟</m:t>
                            </m:r>
                          </m:den>
                        </m:f>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rPr>
                          <m:t>(</m:t>
                        </m:r>
                        <m:r>
                          <a:rPr lang="en-US" sz="3200" b="0" i="1" smtClean="0">
                            <a:latin typeface="Cambria Math" panose="02040503050406030204" pitchFamily="18" charset="0"/>
                          </a:rPr>
                          <m:t>𝑟</m:t>
                        </m:r>
                        <m:r>
                          <a:rPr lang="en-US" sz="3200" b="0" i="1" smtClean="0">
                            <a:latin typeface="Cambria Math" panose="02040503050406030204" pitchFamily="18" charset="0"/>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796571" y="4648200"/>
                  <a:ext cx="3505200" cy="934999"/>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35881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5238</TotalTime>
  <Words>1554</Words>
  <Application>Microsoft Office PowerPoint</Application>
  <PresentationFormat>On-screen Show (4:3)</PresentationFormat>
  <Paragraphs>189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Cambria Math</vt:lpstr>
      <vt:lpstr>Franklin Gothic Book</vt:lpstr>
      <vt:lpstr>Symbol</vt:lpstr>
      <vt:lpstr>Wingdings</vt:lpstr>
      <vt:lpstr>Crop</vt:lpstr>
      <vt:lpstr>University Astronomy</vt:lpstr>
      <vt:lpstr>Reminders</vt:lpstr>
      <vt:lpstr>Aims and outline for this lecture</vt:lpstr>
      <vt:lpstr>stellar structure physics</vt:lpstr>
      <vt:lpstr>What is a Star?</vt:lpstr>
      <vt:lpstr>Basic Assumptions</vt:lpstr>
      <vt:lpstr>Governing Equations</vt:lpstr>
      <vt:lpstr>Ingredients</vt:lpstr>
      <vt:lpstr>Conservation of Mass</vt:lpstr>
      <vt:lpstr>Conservation of Energy</vt:lpstr>
      <vt:lpstr>Hydrostatic Equilibrium</vt:lpstr>
      <vt:lpstr>Hydrostatic Equilibrium (cont.)</vt:lpstr>
      <vt:lpstr>Self-Regulation</vt:lpstr>
      <vt:lpstr>What Happens If No Fuel?</vt:lpstr>
      <vt:lpstr>Energy Transport</vt:lpstr>
      <vt:lpstr>Equations of Stellar Structure</vt:lpstr>
      <vt:lpstr>Energy Generation</vt:lpstr>
      <vt:lpstr>Lifetime of Sun</vt:lpstr>
      <vt:lpstr>Lifespans of Stars</vt:lpstr>
      <vt:lpstr>equation of state and pressure</vt:lpstr>
      <vt:lpstr>Equation of State</vt:lpstr>
      <vt:lpstr>Gas Pressure</vt:lpstr>
      <vt:lpstr>Radiation Pressure</vt:lpstr>
      <vt:lpstr>Radiation Pressure &amp; Comets</vt:lpstr>
      <vt:lpstr>Radiation Pressure &amp; Solar Sails</vt:lpstr>
      <vt:lpstr>Radiation Pressure in Stars</vt:lpstr>
      <vt:lpstr>Total Pressure</vt:lpstr>
      <vt:lpstr>P_gas  vs.  P_rad</vt:lpstr>
      <vt:lpstr>Temperature at Center of the Sun</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629</cp:revision>
  <dcterms:created xsi:type="dcterms:W3CDTF">2007-01-08T01:06:37Z</dcterms:created>
  <dcterms:modified xsi:type="dcterms:W3CDTF">2022-03-15T16:01:00Z</dcterms:modified>
</cp:coreProperties>
</file>