
<file path=[Content_Types].xml><?xml version="1.0" encoding="utf-8"?>
<Types xmlns="http://schemas.openxmlformats.org/package/2006/content-types">
  <Default Extension="png" ContentType="image/png"/>
  <Default Extension="emf" ContentType="image/x-e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29"/>
  </p:notesMasterIdLst>
  <p:sldIdLst>
    <p:sldId id="520" r:id="rId2"/>
    <p:sldId id="1696" r:id="rId3"/>
    <p:sldId id="1759" r:id="rId4"/>
    <p:sldId id="1697" r:id="rId5"/>
    <p:sldId id="1706" r:id="rId6"/>
    <p:sldId id="1748" r:id="rId7"/>
    <p:sldId id="1760" r:id="rId8"/>
    <p:sldId id="1698" r:id="rId9"/>
    <p:sldId id="1762" r:id="rId10"/>
    <p:sldId id="1764" r:id="rId11"/>
    <p:sldId id="1766" r:id="rId12"/>
    <p:sldId id="1765" r:id="rId13"/>
    <p:sldId id="1747" r:id="rId14"/>
    <p:sldId id="1752" r:id="rId15"/>
    <p:sldId id="1750" r:id="rId16"/>
    <p:sldId id="1751" r:id="rId17"/>
    <p:sldId id="1749" r:id="rId18"/>
    <p:sldId id="1753" r:id="rId19"/>
    <p:sldId id="1754" r:id="rId20"/>
    <p:sldId id="1699" r:id="rId21"/>
    <p:sldId id="1763" r:id="rId22"/>
    <p:sldId id="1746" r:id="rId23"/>
    <p:sldId id="1700" r:id="rId24"/>
    <p:sldId id="1701" r:id="rId25"/>
    <p:sldId id="1767" r:id="rId26"/>
    <p:sldId id="1757" r:id="rId27"/>
    <p:sldId id="1758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66FF"/>
    <a:srgbClr val="00FF00"/>
    <a:srgbClr val="0000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0084" autoAdjust="0"/>
    <p:restoredTop sz="95740" autoAdjust="0"/>
  </p:normalViewPr>
  <p:slideViewPr>
    <p:cSldViewPr>
      <p:cViewPr varScale="1">
        <p:scale>
          <a:sx n="85" d="100"/>
          <a:sy n="85" d="100"/>
        </p:scale>
        <p:origin x="121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96"/>
    </p:cViewPr>
  </p:sorterViewPr>
  <p:notesViewPr>
    <p:cSldViewPr>
      <p:cViewPr varScale="1">
        <p:scale>
          <a:sx n="58" d="100"/>
          <a:sy n="58" d="100"/>
        </p:scale>
        <p:origin x="-99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0.xml"/><Relationship Id="rId13" Type="http://schemas.openxmlformats.org/officeDocument/2006/relationships/slide" Target="slides/slide26.xml"/><Relationship Id="rId3" Type="http://schemas.openxmlformats.org/officeDocument/2006/relationships/slide" Target="slides/slide4.xml"/><Relationship Id="rId7" Type="http://schemas.openxmlformats.org/officeDocument/2006/relationships/slide" Target="slides/slide12.xml"/><Relationship Id="rId12" Type="http://schemas.openxmlformats.org/officeDocument/2006/relationships/slide" Target="slides/slide25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11.xml"/><Relationship Id="rId11" Type="http://schemas.openxmlformats.org/officeDocument/2006/relationships/slide" Target="slides/slide24.xml"/><Relationship Id="rId5" Type="http://schemas.openxmlformats.org/officeDocument/2006/relationships/slide" Target="slides/slide10.xml"/><Relationship Id="rId10" Type="http://schemas.openxmlformats.org/officeDocument/2006/relationships/slide" Target="slides/slide23.xml"/><Relationship Id="rId4" Type="http://schemas.openxmlformats.org/officeDocument/2006/relationships/slide" Target="slides/slide8.xml"/><Relationship Id="rId9" Type="http://schemas.openxmlformats.org/officeDocument/2006/relationships/slide" Target="slides/slide22.xml"/><Relationship Id="rId14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711A129-A1F6-4A06-834E-A9F511020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0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30 protoplanetary disks, or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proplyds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as imaged by Hubble in the Orion Nebula. Hubble is a brilliant resource for identifying these disk signatures in the optical, but has little power to probe the internal features of these disks, even from its location in space. (NASA/ESA AND L. RICCI (ESO))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11A129-A1F6-4A06-834E-A9F51102068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81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These 20 protoplanetary disks, as they appear in the most recent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ApJ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letters paper (in press), showcase the diversity and intricate details found in both face-on and tilted protoplanetary disks imaged by the DSHARP team. (S. M. ANDREWS ET AL. AND THE DSHARP COLLABORATION, ARXIV:1812.04040)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11A129-A1F6-4A06-834E-A9F51102068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89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43797A3-D1BE-4603-B3D8-94DF49E7C3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09747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604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527047"/>
            <a:ext cx="3335840" cy="4572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1527047"/>
            <a:ext cx="3335840" cy="457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1164FC-EDB3-4677-AD99-16BFEA955B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478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315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27048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2460687"/>
            <a:ext cx="3335839" cy="3657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1527048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2460687"/>
            <a:ext cx="3335840" cy="3657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4909D-F225-49BD-B535-665D62BA7E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012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9464C3-F72B-4578-BA21-31D6575E06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336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CB930-2AD9-417C-B7C9-FD9DCB2CBC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765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524000"/>
            <a:ext cx="7205472" cy="2286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33272" y="3886200"/>
            <a:ext cx="7205472" cy="2286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2893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4610431-892D-4A94-8C08-CB25A63EF69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85968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31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23999"/>
            <a:ext cx="7200900" cy="4876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C5958FB-8111-4A01-94AE-04E5FA4964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436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36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5184">
          <p15:clr>
            <a:srgbClr val="F26B43"/>
          </p15:clr>
        </p15:guide>
        <p15:guide id="10" pos="702">
          <p15:clr>
            <a:srgbClr val="F26B43"/>
          </p15:clr>
        </p15:guide>
        <p15:guide id="11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xoplanets.org/" TargetMode="External"/><Relationship Id="rId2" Type="http://schemas.openxmlformats.org/officeDocument/2006/relationships/hyperlink" Target="http://exoplanetarchive.ipac.caltech.edu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6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University Astronomy</a:t>
            </a:r>
            <a:endParaRPr lang="en-US" altLang="en-US" dirty="0" smtClean="0"/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/>
              <a:t>Professor Don Figer</a:t>
            </a:r>
          </a:p>
          <a:p>
            <a:pPr eaLnBrk="1" hangingPunct="1"/>
            <a:r>
              <a:rPr lang="en-US" altLang="en-US" dirty="0" smtClean="0"/>
              <a:t>Exoplanets I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797A3-D1BE-4603-B3D8-94DF49E7C3B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Stellar Reflex Motion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 star orbited by a planet will move in response to the gravitational pull of the planet.</a:t>
            </a:r>
          </a:p>
          <a:p>
            <a:r>
              <a:rPr lang="en-US" altLang="en-US" dirty="0" smtClean="0"/>
              <a:t>The velocity of this motion depends on the ratio of the masses, that is, a big planet will pull the star harder than a small planet.</a:t>
            </a:r>
          </a:p>
          <a:p>
            <a:r>
              <a:rPr lang="en-US" altLang="en-US" dirty="0" smtClean="0"/>
              <a:t>The two bodies orbit a common point, called the barycenter.</a:t>
            </a:r>
          </a:p>
          <a:p>
            <a:r>
              <a:rPr lang="en-US" altLang="en-US" dirty="0" smtClean="0"/>
              <a:t>The barycenter is located at the center of mass of the system.</a:t>
            </a:r>
          </a:p>
          <a:p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5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Stellar Reflex Motion Speed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According to Newton’s 3</a:t>
            </a:r>
            <a:r>
              <a:rPr lang="en-US" altLang="en-US" baseline="30000" dirty="0" smtClean="0"/>
              <a:t>rd</a:t>
            </a:r>
            <a:r>
              <a:rPr lang="en-US" altLang="en-US" dirty="0" smtClean="0"/>
              <a:t> Law, the gravitational force on the star is equal, but opposite, to the gravitational force on the planet.</a:t>
            </a:r>
          </a:p>
          <a:p>
            <a:r>
              <a:rPr lang="en-US" altLang="en-US" dirty="0"/>
              <a:t>So, </a:t>
            </a:r>
            <a:r>
              <a:rPr lang="en-US" altLang="en-US" dirty="0" err="1"/>
              <a:t>F</a:t>
            </a:r>
            <a:r>
              <a:rPr lang="en-US" altLang="en-US" baseline="-25000" dirty="0" err="1"/>
              <a:t>star,planet</a:t>
            </a:r>
            <a:r>
              <a:rPr lang="en-US" altLang="en-US" dirty="0"/>
              <a:t>=-</a:t>
            </a:r>
            <a:r>
              <a:rPr lang="en-US" altLang="en-US" dirty="0" err="1" smtClean="0"/>
              <a:t>F</a:t>
            </a:r>
            <a:r>
              <a:rPr lang="en-US" altLang="en-US" baseline="-25000" dirty="0" err="1" smtClean="0"/>
              <a:t>planet,star</a:t>
            </a:r>
            <a:r>
              <a:rPr lang="en-US" altLang="en-US" dirty="0"/>
              <a:t>.</a:t>
            </a:r>
          </a:p>
          <a:p>
            <a:r>
              <a:rPr lang="en-US" altLang="en-US" dirty="0" smtClean="0"/>
              <a:t>According to Newton’s 2</a:t>
            </a:r>
            <a:r>
              <a:rPr lang="en-US" altLang="en-US" baseline="30000" dirty="0" smtClean="0"/>
              <a:t>nd</a:t>
            </a:r>
            <a:r>
              <a:rPr lang="en-US" altLang="en-US" dirty="0" smtClean="0"/>
              <a:t> Law, the force on each body is the mass of that body times the acceleration.</a:t>
            </a:r>
          </a:p>
          <a:p>
            <a:r>
              <a:rPr lang="en-US" altLang="en-US" dirty="0" err="1" smtClean="0"/>
              <a:t>m</a:t>
            </a:r>
            <a:r>
              <a:rPr lang="en-US" altLang="en-US" baseline="-25000" dirty="0" err="1" smtClean="0"/>
              <a:t>star</a:t>
            </a:r>
            <a:r>
              <a:rPr lang="en-US" altLang="en-US" dirty="0" err="1" smtClean="0"/>
              <a:t>a</a:t>
            </a:r>
            <a:r>
              <a:rPr lang="en-US" altLang="en-US" baseline="-25000" dirty="0" err="1" smtClean="0"/>
              <a:t>star</a:t>
            </a:r>
            <a:r>
              <a:rPr lang="en-US" altLang="en-US" dirty="0" smtClean="0"/>
              <a:t>=</a:t>
            </a:r>
            <a:r>
              <a:rPr lang="en-US" altLang="en-US" dirty="0" err="1" smtClean="0"/>
              <a:t>m</a:t>
            </a:r>
            <a:r>
              <a:rPr lang="en-US" altLang="en-US" baseline="-25000" dirty="0" err="1" smtClean="0"/>
              <a:t>planet</a:t>
            </a:r>
            <a:r>
              <a:rPr lang="en-US" altLang="en-US" dirty="0" err="1" smtClean="0"/>
              <a:t>a</a:t>
            </a:r>
            <a:r>
              <a:rPr lang="en-US" altLang="en-US" baseline="-25000" dirty="0" err="1" smtClean="0"/>
              <a:t>planet</a:t>
            </a:r>
            <a:r>
              <a:rPr lang="en-US" altLang="en-US" dirty="0" smtClean="0"/>
              <a:t>, or, assuming circular orbits,</a:t>
            </a:r>
          </a:p>
          <a:p>
            <a:r>
              <a:rPr lang="en-US" altLang="en-US" dirty="0" err="1" smtClean="0"/>
              <a:t>m</a:t>
            </a:r>
            <a:r>
              <a:rPr lang="en-US" altLang="en-US" baseline="-25000" dirty="0" err="1" smtClean="0"/>
              <a:t>star</a:t>
            </a:r>
            <a:r>
              <a:rPr lang="en-US" altLang="en-US" dirty="0" smtClean="0"/>
              <a:t>(v</a:t>
            </a:r>
            <a:r>
              <a:rPr lang="en-US" altLang="en-US" baseline="30000" dirty="0" smtClean="0"/>
              <a:t>2</a:t>
            </a:r>
            <a:r>
              <a:rPr lang="en-US" altLang="en-US" baseline="-25000" dirty="0" smtClean="0"/>
              <a:t>star</a:t>
            </a:r>
            <a:r>
              <a:rPr lang="en-US" altLang="en-US" dirty="0" smtClean="0"/>
              <a:t>/</a:t>
            </a:r>
            <a:r>
              <a:rPr lang="en-US" altLang="en-US" dirty="0" err="1" smtClean="0"/>
              <a:t>r</a:t>
            </a:r>
            <a:r>
              <a:rPr lang="en-US" altLang="en-US" baseline="-25000" dirty="0" err="1" smtClean="0"/>
              <a:t>star</a:t>
            </a:r>
            <a:r>
              <a:rPr lang="en-US" altLang="en-US" dirty="0" smtClean="0"/>
              <a:t>)=</a:t>
            </a:r>
            <a:r>
              <a:rPr lang="en-US" altLang="en-US" dirty="0" err="1" smtClean="0"/>
              <a:t>m</a:t>
            </a:r>
            <a:r>
              <a:rPr lang="en-US" altLang="en-US" baseline="-25000" dirty="0" err="1" smtClean="0"/>
              <a:t>planet</a:t>
            </a:r>
            <a:r>
              <a:rPr lang="en-US" altLang="en-US" dirty="0" smtClean="0"/>
              <a:t>(v</a:t>
            </a:r>
            <a:r>
              <a:rPr lang="en-US" altLang="en-US" baseline="30000" dirty="0" smtClean="0"/>
              <a:t>2</a:t>
            </a:r>
            <a:r>
              <a:rPr lang="en-US" altLang="en-US" baseline="-25000" dirty="0" smtClean="0"/>
              <a:t>planet</a:t>
            </a:r>
            <a:r>
              <a:rPr lang="en-US" altLang="en-US" dirty="0" smtClean="0"/>
              <a:t>/</a:t>
            </a:r>
            <a:r>
              <a:rPr lang="en-US" altLang="en-US" dirty="0" err="1" smtClean="0"/>
              <a:t>r</a:t>
            </a:r>
            <a:r>
              <a:rPr lang="en-US" altLang="en-US" baseline="-25000" dirty="0" err="1" smtClean="0"/>
              <a:t>planet</a:t>
            </a:r>
            <a:r>
              <a:rPr lang="en-US" altLang="en-US" dirty="0" smtClean="0"/>
              <a:t>), where r is the distance between the body and the common point of rotation.</a:t>
            </a:r>
          </a:p>
          <a:p>
            <a:r>
              <a:rPr lang="en-US" altLang="en-US" dirty="0" smtClean="0"/>
              <a:t>Because </a:t>
            </a:r>
            <a:r>
              <a:rPr lang="en-US" altLang="en-US" dirty="0" err="1" smtClean="0"/>
              <a:t>m</a:t>
            </a:r>
            <a:r>
              <a:rPr lang="en-US" altLang="en-US" baseline="-25000" dirty="0" err="1" smtClean="0"/>
              <a:t>star</a:t>
            </a:r>
            <a:r>
              <a:rPr lang="en-US" altLang="en-US" dirty="0" smtClean="0"/>
              <a:t>&gt;&gt;</a:t>
            </a:r>
            <a:r>
              <a:rPr lang="en-US" altLang="en-US" dirty="0" err="1" smtClean="0"/>
              <a:t>m</a:t>
            </a:r>
            <a:r>
              <a:rPr lang="en-US" altLang="en-US" baseline="-25000" dirty="0" err="1" smtClean="0"/>
              <a:t>planet</a:t>
            </a:r>
            <a:r>
              <a:rPr lang="en-US" altLang="en-US" dirty="0" smtClean="0"/>
              <a:t>, and </a:t>
            </a:r>
            <a:r>
              <a:rPr lang="en-US" altLang="en-US" dirty="0" err="1" smtClean="0"/>
              <a:t>r</a:t>
            </a:r>
            <a:r>
              <a:rPr lang="en-US" altLang="en-US" baseline="-25000" dirty="0" err="1" smtClean="0"/>
              <a:t>planet</a:t>
            </a:r>
            <a:r>
              <a:rPr lang="en-US" altLang="en-US" dirty="0" smtClean="0"/>
              <a:t>&gt;</a:t>
            </a:r>
            <a:r>
              <a:rPr lang="en-US" altLang="en-US" dirty="0" err="1" smtClean="0"/>
              <a:t>r</a:t>
            </a:r>
            <a:r>
              <a:rPr lang="en-US" altLang="en-US" baseline="-25000" dirty="0" err="1" smtClean="0"/>
              <a:t>star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v</a:t>
            </a:r>
            <a:r>
              <a:rPr lang="en-US" altLang="en-US" baseline="-25000" dirty="0" err="1" smtClean="0"/>
              <a:t>planet</a:t>
            </a:r>
            <a:r>
              <a:rPr lang="en-US" altLang="en-US" dirty="0" smtClean="0"/>
              <a:t>&gt;</a:t>
            </a:r>
            <a:r>
              <a:rPr lang="en-US" altLang="en-US" dirty="0" err="1" smtClean="0"/>
              <a:t>v</a:t>
            </a:r>
            <a:r>
              <a:rPr lang="en-US" altLang="en-US" baseline="-25000" dirty="0" err="1" smtClean="0"/>
              <a:t>star</a:t>
            </a:r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3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Center of Mass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148" name="Rectangle 3"/>
              <p:cNvSpPr>
                <a:spLocks noGrp="1" noChangeArrowheads="1"/>
              </p:cNvSpPr>
              <p:nvPr>
                <p:ph sz="half"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altLang="en-US" dirty="0" smtClean="0"/>
                  <a:t>The center of mass for a system of masses is located at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en-US" dirty="0" smtClean="0"/>
                  <a:t>where M is the total of all masses, m</a:t>
                </a:r>
                <a:r>
                  <a:rPr lang="en-US" altLang="en-US" baseline="-25000" dirty="0" smtClean="0"/>
                  <a:t>i</a:t>
                </a:r>
                <a:r>
                  <a:rPr lang="en-US" altLang="en-US" dirty="0" smtClean="0"/>
                  <a:t>, and </a:t>
                </a:r>
                <a:r>
                  <a:rPr lang="en-US" altLang="en-US" dirty="0" err="1" smtClean="0"/>
                  <a:t>r</a:t>
                </a:r>
                <a:r>
                  <a:rPr lang="en-US" altLang="en-US" baseline="-25000" dirty="0" err="1" smtClean="0"/>
                  <a:t>i</a:t>
                </a:r>
                <a:r>
                  <a:rPr lang="en-US" altLang="en-US" dirty="0" smtClean="0"/>
                  <a:t> are the distances between the objects and the </a:t>
                </a:r>
                <a:r>
                  <a:rPr lang="en-US" altLang="en-US" dirty="0" smtClean="0"/>
                  <a:t>origin of </a:t>
                </a:r>
                <a:r>
                  <a:rPr lang="en-US" altLang="en-US" smtClean="0"/>
                  <a:t>the coordinate system.</a:t>
                </a:r>
                <a:endParaRPr lang="en-US" altLang="en-US" dirty="0" smtClean="0"/>
              </a:p>
              <a:p>
                <a:r>
                  <a:rPr lang="en-US" altLang="en-US" dirty="0" smtClean="0"/>
                  <a:t>Consider the Earth-Moon system shown below. Set origin at Earth.</a:t>
                </a:r>
              </a:p>
              <a:p>
                <a:r>
                  <a:rPr lang="en-US" altLang="en-US" dirty="0" smtClean="0"/>
                  <a:t>In this case,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⨁</m:t>
                            </m:r>
                          </m:sub>
                        </m:s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𝑚𝑜𝑜𝑛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⨁</m:t>
                            </m:r>
                          </m:sub>
                        </m:sSub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×0+</m:t>
                        </m:r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𝑚𝑜𝑜𝑛</m:t>
                            </m:r>
                          </m:sub>
                        </m:sSub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dirty="0" smtClean="0"/>
              </a:p>
              <a:p>
                <a:r>
                  <a:rPr lang="en-US" altLang="en-US" dirty="0" smtClean="0"/>
                  <a:t>So,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𝑚𝑜𝑜𝑛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⨁</m:t>
                            </m:r>
                          </m:sub>
                        </m:s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𝑚𝑜𝑜𝑛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⨁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𝑚𝑜𝑜𝑛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en-US" b="0" dirty="0" smtClean="0"/>
              </a:p>
            </p:txBody>
          </p:sp>
        </mc:Choice>
        <mc:Fallback>
          <p:sp>
            <p:nvSpPr>
              <p:cNvPr id="61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508" t="-6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2627683" y="3886200"/>
            <a:ext cx="401722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0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Velocity Method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radial velocity of a star is the speed of the star along the line of sight from us to the star.</a:t>
                </a:r>
              </a:p>
              <a:p>
                <a:r>
                  <a:rPr lang="en-US" dirty="0" smtClean="0"/>
                  <a:t>The value can be positive or negative.</a:t>
                </a:r>
              </a:p>
              <a:p>
                <a:r>
                  <a:rPr lang="en-US" dirty="0" smtClean="0"/>
                  <a:t>It can be measured through the Doppler shift.</a:t>
                </a:r>
              </a:p>
              <a:p>
                <a:r>
                  <a:rPr lang="en-US" dirty="0" smtClean="0"/>
                  <a:t>The wavelength shift is proportional to the velocity of the star, such that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dirty="0" smtClean="0"/>
                  <a:t>, where c is the speed of light.</a:t>
                </a:r>
                <a:endParaRPr lang="en-US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1645" t="-1067" r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94263" y="2102737"/>
            <a:ext cx="3335337" cy="342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0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Shift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4350" y="1524000"/>
            <a:ext cx="5689600" cy="4876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Velocity Curve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If a planet is present, then the radial velocity varies in a sinusoidal shape with a period of P.</a:t>
            </a:r>
          </a:p>
          <a:p>
            <a:r>
              <a:rPr lang="en-US" dirty="0" smtClean="0"/>
              <a:t>In the diagram below, the solid orbit is for the star and the dashed is for the planet.</a:t>
            </a:r>
          </a:p>
          <a:p>
            <a:r>
              <a:rPr lang="en-US" dirty="0" smtClean="0"/>
              <a:t>The plot shows the variation of the velocities with an amplitude of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A</a:t>
            </a:r>
            <a:r>
              <a:rPr lang="en-US" dirty="0" smtClean="0"/>
              <a:t> for the star</a:t>
            </a:r>
            <a:r>
              <a:rPr lang="en-US" dirty="0"/>
              <a:t>.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cm</a:t>
            </a:r>
            <a:r>
              <a:rPr lang="en-US" dirty="0" smtClean="0"/>
              <a:t> is the common motion of the system.</a:t>
            </a:r>
          </a:p>
          <a:p>
            <a:r>
              <a:rPr lang="en-US" dirty="0" smtClean="0"/>
              <a:t>For inclinations not equal to 90 degrees, we measure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A</a:t>
            </a:r>
            <a:r>
              <a:rPr lang="en-US" dirty="0" err="1" smtClean="0"/>
              <a:t>sini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1424589" y="3886200"/>
            <a:ext cx="642340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1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Radial Velocity from Spectra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spectrum is used to measure the velocity. </a:t>
            </a:r>
          </a:p>
          <a:p>
            <a:r>
              <a:rPr lang="en-US" dirty="0" smtClean="0"/>
              <a:t>The figure on the right shows spectra of 17 nearly identical stars in a cluster.</a:t>
            </a:r>
          </a:p>
          <a:p>
            <a:r>
              <a:rPr lang="en-US" dirty="0" smtClean="0"/>
              <a:t>The CO </a:t>
            </a:r>
            <a:r>
              <a:rPr lang="en-US" dirty="0" err="1" smtClean="0"/>
              <a:t>bandhead</a:t>
            </a:r>
            <a:r>
              <a:rPr lang="en-US" dirty="0" smtClean="0"/>
              <a:t> appears to be shifted slightly for some of the stars, indicating that they have different radial velocities than the others.</a:t>
            </a:r>
          </a:p>
          <a:p>
            <a:r>
              <a:rPr lang="en-US" dirty="0" smtClean="0"/>
              <a:t>For detecting exoplanets, the shift is very small, about a thousand times smaller than in the figure, requiring very high spectral resolution.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47051" y="1527175"/>
            <a:ext cx="322976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1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Curve for 51 Peg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radial velocity curve for 51 </a:t>
            </a:r>
            <a:r>
              <a:rPr lang="en-US" dirty="0" err="1" smtClean="0"/>
              <a:t>Pegasi</a:t>
            </a:r>
            <a:r>
              <a:rPr lang="en-US" dirty="0" smtClean="0"/>
              <a:t> has a period of approximately 4 days and an amplitude of 50 m/s, or around just one six millionth the speed of light.</a:t>
            </a:r>
          </a:p>
          <a:p>
            <a:r>
              <a:rPr lang="en-US" dirty="0" smtClean="0"/>
              <a:t>With such a short period, planet must be close to the star.</a:t>
            </a:r>
          </a:p>
          <a:p>
            <a:r>
              <a:rPr lang="en-US" dirty="0" smtClean="0"/>
              <a:t>The planet has a mass similar to Jupiter (~M</a:t>
            </a:r>
            <a:r>
              <a:rPr lang="en-US" baseline="-25000" dirty="0" smtClean="0"/>
              <a:t>J</a:t>
            </a:r>
            <a:r>
              <a:rPr lang="en-US" dirty="0" smtClean="0"/>
              <a:t>).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94263" y="2526691"/>
            <a:ext cx="3335337" cy="25729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3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Velocities for some Examples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2846" y="1524000"/>
            <a:ext cx="6572608" cy="4876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Cell as a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2272331"/>
            <a:ext cx="7200900" cy="338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Aims and outline for this lecture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review the methods for identifying exoplanets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radial velocity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transit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direct imaging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microlensing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determine </a:t>
            </a:r>
            <a:r>
              <a:rPr lang="en-US" altLang="en-US" dirty="0"/>
              <a:t>if exoplanets are in habitable zone</a:t>
            </a:r>
          </a:p>
          <a:p>
            <a:pPr>
              <a:spcBef>
                <a:spcPct val="5000"/>
              </a:spcBef>
            </a:pPr>
            <a:r>
              <a:rPr lang="en-US" altLang="en-US" dirty="0"/>
              <a:t>examine Kepler discoveries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discuss </a:t>
            </a:r>
            <a:r>
              <a:rPr lang="en-US" altLang="en-US" dirty="0" err="1" smtClean="0"/>
              <a:t>Starshot</a:t>
            </a:r>
            <a:endParaRPr lang="en-US" altLang="en-US" dirty="0"/>
          </a:p>
          <a:p>
            <a:pPr>
              <a:spcBef>
                <a:spcPct val="5000"/>
              </a:spcBef>
            </a:pPr>
            <a:r>
              <a:rPr lang="en-US" altLang="en-US" dirty="0"/>
              <a:t>TESS mission</a:t>
            </a:r>
          </a:p>
          <a:p>
            <a:pPr>
              <a:spcBef>
                <a:spcPct val="5000"/>
              </a:spcBef>
            </a:pPr>
            <a:r>
              <a:rPr lang="en-US" altLang="en-US" dirty="0"/>
              <a:t>JWST</a:t>
            </a:r>
          </a:p>
          <a:p>
            <a:pPr>
              <a:spcBef>
                <a:spcPct val="5000"/>
              </a:spcBef>
            </a:pPr>
            <a:r>
              <a:rPr lang="en-US" altLang="en-US" dirty="0"/>
              <a:t>Project Blue and </a:t>
            </a:r>
            <a:r>
              <a:rPr lang="en-US" altLang="en-US" dirty="0" err="1"/>
              <a:t>Proxima</a:t>
            </a:r>
            <a:r>
              <a:rPr lang="en-US" altLang="en-US" dirty="0"/>
              <a:t> Centauri b</a:t>
            </a:r>
          </a:p>
          <a:p>
            <a:pPr lvl="1">
              <a:spcBef>
                <a:spcPct val="5000"/>
              </a:spcBef>
            </a:pPr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Best Radial Velocity Targets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This method generally detects planets that</a:t>
            </a:r>
          </a:p>
          <a:p>
            <a:pPr lvl="1"/>
            <a:r>
              <a:rPr lang="en-US" dirty="0" smtClean="0"/>
              <a:t>orbit edge on</a:t>
            </a:r>
          </a:p>
          <a:p>
            <a:pPr lvl="1"/>
            <a:r>
              <a:rPr lang="en-US" dirty="0" smtClean="0"/>
              <a:t>are massive compared to star</a:t>
            </a:r>
          </a:p>
          <a:p>
            <a:pPr lvl="1"/>
            <a:r>
              <a:rPr lang="en-US" dirty="0" smtClean="0"/>
              <a:t>have a short period</a:t>
            </a:r>
            <a:endParaRPr lang="en-US" dirty="0"/>
          </a:p>
        </p:txBody>
      </p:sp>
      <p:pic>
        <p:nvPicPr>
          <p:cNvPr id="2050" name="Picture 2" descr="Figure 1: Currently confirmed planets (from December 2014), showing planetary masses as a function of period. To date, the radial velocity method (red), and the transit method (green), are by far the most successful planet-finding techniques. Figure 42 from the report.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4263" y="2605307"/>
            <a:ext cx="3335337" cy="241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1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 technique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Transit Method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94263" y="2126716"/>
            <a:ext cx="3335337" cy="337291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 this method, the planet transits in front of the star, thereby blocking some of its light.</a:t>
            </a:r>
          </a:p>
          <a:p>
            <a:r>
              <a:rPr lang="en-US" dirty="0" smtClean="0"/>
              <a:t>A light curve shows the dip in the total light observed from the star.</a:t>
            </a:r>
          </a:p>
          <a:p>
            <a:r>
              <a:rPr lang="en-US" dirty="0" smtClean="0"/>
              <a:t>The figure on the right shows Venus transiting the Sun.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0" y="553837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(don’t look at the Sun)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37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Transit Light Curve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The figure on the right shows a planet transiting a star.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As the planet “ingresses” into eclipse, the brightness of the star appears to dim.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The shape of the dip can tell us about the size of the planet, the orbital inclination, and the presence of an atmosphere around the planet.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94263" y="1765056"/>
            <a:ext cx="3335337" cy="409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6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Sample Transit Light Curves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2561298"/>
            <a:ext cx="7200900" cy="280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9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Transit Animation</a:t>
            </a:r>
          </a:p>
        </p:txBody>
      </p:sp>
      <p:pic>
        <p:nvPicPr>
          <p:cNvPr id="6" name="Exoplanet_Single_Transit-HD_10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700" y="1936750"/>
            <a:ext cx="7200900" cy="405130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4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Example for Jupiter Transit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Jupiter has a diameter that is roughly one tenth that of the Sun.</a:t>
            </a:r>
          </a:p>
          <a:p>
            <a:r>
              <a:rPr lang="en-US" dirty="0" smtClean="0"/>
              <a:t>The apparent flux from the Sun, as Jupiter eclipses it, will be reduced by the ratio of areas of the two objects.</a:t>
            </a:r>
          </a:p>
          <a:p>
            <a:r>
              <a:rPr lang="en-US" dirty="0" smtClean="0"/>
              <a:t>So, the reduction is (1/10)</a:t>
            </a:r>
            <a:r>
              <a:rPr lang="en-US" baseline="30000" dirty="0" smtClean="0"/>
              <a:t>2</a:t>
            </a:r>
            <a:r>
              <a:rPr lang="en-US" dirty="0" smtClean="0"/>
              <a:t>=0.01=1%.</a:t>
            </a:r>
          </a:p>
          <a:p>
            <a:r>
              <a:rPr lang="en-US" dirty="0" smtClean="0"/>
              <a:t>How long would it take for Jupiter to transit all the way across the Sun, as seen from afar?</a:t>
            </a:r>
          </a:p>
          <a:p>
            <a:r>
              <a:rPr lang="en-US" dirty="0" smtClean="0"/>
              <a:t>t=d/v, where d is diameter of the Sun and v is Jupiter’s orbital velocity and is equal to circumference/period.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57911" y="4953000"/>
                <a:ext cx="7833689" cy="15048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𝑡𝑟𝑎𝑛𝑠𝑖𝑡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⨀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⨁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⨁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5⋅100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⨀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5 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𝐴𝑈</m:t>
                                          </m:r>
                                        </m:e>
                                      </m:d>
                                    </m:e>
                                    <m:sup>
                                      <m:f>
                                        <m:fPr>
                                          <m:type m:val="skw"/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sup>
                                  </m:sSup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⨁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5⋅100</m:t>
                                      </m:r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100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⨁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500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h𝑜𝑢𝑟𝑠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911" y="4953000"/>
                <a:ext cx="7833689" cy="15048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284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Measuring Sizes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Size of planet can be inferred from ingress (time between first and second contact).</a:t>
            </a:r>
          </a:p>
          <a:p>
            <a:r>
              <a:rPr lang="en-US" dirty="0" smtClean="0"/>
              <a:t>Size of star can be inferred from time between second and fourth contact.</a:t>
            </a:r>
          </a:p>
          <a:p>
            <a:r>
              <a:rPr lang="en-US" dirty="0" smtClean="0"/>
              <a:t>Ingress is the phase between 1</a:t>
            </a:r>
            <a:r>
              <a:rPr lang="en-US" baseline="30000" dirty="0" smtClean="0"/>
              <a:t>st</a:t>
            </a:r>
            <a:r>
              <a:rPr lang="en-US" dirty="0" smtClean="0"/>
              <a:t> and 2</a:t>
            </a:r>
            <a:r>
              <a:rPr lang="en-US" baseline="30000" dirty="0" smtClean="0"/>
              <a:t>nd</a:t>
            </a:r>
            <a:r>
              <a:rPr lang="en-US" dirty="0" smtClean="0"/>
              <a:t> contact.</a:t>
            </a:r>
          </a:p>
          <a:p>
            <a:r>
              <a:rPr lang="en-US" dirty="0" smtClean="0"/>
              <a:t>Egress is the phase between 3</a:t>
            </a:r>
            <a:r>
              <a:rPr lang="en-US" baseline="30000" dirty="0" smtClean="0"/>
              <a:t>rd</a:t>
            </a:r>
            <a:r>
              <a:rPr lang="en-US" dirty="0" smtClean="0"/>
              <a:t> and 4</a:t>
            </a:r>
            <a:r>
              <a:rPr lang="en-US" baseline="30000" dirty="0" smtClean="0"/>
              <a:t>th</a:t>
            </a:r>
            <a:r>
              <a:rPr lang="en-US" dirty="0" smtClean="0"/>
              <a:t> contact.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94263" y="2013603"/>
            <a:ext cx="3335337" cy="359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0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Exoplanet Definition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An exoplanet is a planet that does not orbit our Sun.</a:t>
            </a:r>
          </a:p>
          <a:p>
            <a:pPr lvl="1"/>
            <a:r>
              <a:rPr lang="en-US" altLang="en-US" dirty="0" smtClean="0"/>
              <a:t>usually is meant to mean planets that orbit other stars</a:t>
            </a:r>
          </a:p>
          <a:p>
            <a:pPr lvl="1"/>
            <a:r>
              <a:rPr lang="en-US" altLang="en-US" dirty="0" smtClean="0"/>
              <a:t>could include free-floating planets, such as “failed stars,” aka brown dwarfs</a:t>
            </a:r>
          </a:p>
          <a:p>
            <a:r>
              <a:rPr lang="en-US" altLang="en-US" dirty="0" smtClean="0"/>
              <a:t>The term is short for “extrasolar planet,” where solar means Sun.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3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Known Exoplanets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Exoplanets were the stuff of science fiction when I was a student!</a:t>
            </a:r>
          </a:p>
          <a:p>
            <a:r>
              <a:rPr lang="en-US" dirty="0" smtClean="0"/>
              <a:t>The few people who were searching for exoplanets were operating outside the established field of astronomy.</a:t>
            </a:r>
          </a:p>
          <a:p>
            <a:r>
              <a:rPr lang="en-US" dirty="0"/>
              <a:t>Discovery of the first extrasolar planet was announced Oct. </a:t>
            </a:r>
            <a:r>
              <a:rPr lang="en-US" dirty="0" smtClean="0"/>
              <a:t>6, 1995, </a:t>
            </a:r>
            <a:r>
              <a:rPr lang="en-US" dirty="0"/>
              <a:t>at a meeting in Florence, Italy, by Michel Mayor and Didier </a:t>
            </a:r>
            <a:r>
              <a:rPr lang="en-US" dirty="0" err="1"/>
              <a:t>Queloz</a:t>
            </a:r>
            <a:r>
              <a:rPr lang="en-US" dirty="0"/>
              <a:t> of the Geneva Observatory in Switzerland, and confirmed a week later by </a:t>
            </a:r>
            <a:r>
              <a:rPr lang="en-US" dirty="0" smtClean="0"/>
              <a:t>Geoff Marcy </a:t>
            </a:r>
            <a:r>
              <a:rPr lang="en-US" dirty="0"/>
              <a:t>and </a:t>
            </a:r>
            <a:r>
              <a:rPr lang="en-US" dirty="0" smtClean="0"/>
              <a:t>Paul Butler </a:t>
            </a:r>
            <a:r>
              <a:rPr lang="en-US" dirty="0"/>
              <a:t>at Lick Observatory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There are now over 4,000 confirmed exoplanets and a similar number of candidates. Over 600 are in multiple planet systems.</a:t>
            </a:r>
          </a:p>
          <a:p>
            <a:r>
              <a:rPr lang="en-US" dirty="0" smtClean="0"/>
              <a:t>Keep up with the latest at:</a:t>
            </a:r>
            <a:endParaRPr lang="en-US" dirty="0"/>
          </a:p>
          <a:p>
            <a:pPr lvl="1"/>
            <a:r>
              <a:rPr lang="en-US" dirty="0">
                <a:hlinkClick r:id="rId2"/>
              </a:rPr>
              <a:t>http://exoplanetarchive.ipac.caltech.edu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://exoplanets.org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8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Exoplanet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common are planets?</a:t>
            </a:r>
          </a:p>
          <a:p>
            <a:r>
              <a:rPr lang="en-US" dirty="0" smtClean="0"/>
              <a:t>Are habitable planets common?</a:t>
            </a:r>
          </a:p>
          <a:p>
            <a:r>
              <a:rPr lang="en-US" dirty="0" smtClean="0"/>
              <a:t>Do other planetary systems look like ours?</a:t>
            </a:r>
          </a:p>
          <a:p>
            <a:r>
              <a:rPr lang="en-US" dirty="0" smtClean="0"/>
              <a:t>Are planetary systems different around different types of stars?</a:t>
            </a:r>
          </a:p>
          <a:p>
            <a:r>
              <a:rPr lang="en-US" dirty="0" smtClean="0"/>
              <a:t>Do all planetary systems have similar formation histories?</a:t>
            </a:r>
          </a:p>
          <a:p>
            <a:r>
              <a:rPr lang="en-US" dirty="0" smtClean="0"/>
              <a:t>Is there life elsewhere?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1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detection techniques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Planet Detection Techniques</a:t>
            </a:r>
            <a:endParaRPr lang="en-US" altLang="en-US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radial velocity</a:t>
            </a:r>
          </a:p>
          <a:p>
            <a:r>
              <a:rPr lang="en-US" altLang="en-US" smtClean="0"/>
              <a:t>transit</a:t>
            </a:r>
          </a:p>
          <a:p>
            <a:r>
              <a:rPr lang="en-US" altLang="en-US" smtClean="0"/>
              <a:t>direct imaging</a:t>
            </a:r>
          </a:p>
          <a:p>
            <a:r>
              <a:rPr lang="en-US" altLang="en-US" smtClean="0"/>
              <a:t>gravitational microlensing</a:t>
            </a:r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6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velocity technique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1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+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+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"/>
  <p:tag name="MMPROD_UIDATA" val="&lt;database version=&quot;6.0&quot;&gt;&lt;object type=&quot;1&quot; unique_id=&quot;10001&quot;&gt;&lt;property id=&quot;20141&quot; value=&quot;1051446&quot;/&gt;&lt;property id=&quot;20144&quot; value=&quot;0&quot;/&gt;&lt;property id=&quot;20146&quot; value=&quot;0&quot;/&gt;&lt;property id=&quot;20147&quot; value=&quot;0&quot;/&gt;&lt;property id=&quot;20148&quot; value=&quot;0&quot;/&gt;&lt;property id=&quot;20180&quot; value=&quot;0&quot;/&gt;&lt;property id=&quot;20181&quot; value=&quot;0&quot;/&gt;&lt;property id=&quot;20191&quot; value=&quot;rit&quot;/&gt;&lt;property id=&quot;20192&quot; value=&quot;https://connect.rit.edu&quot;/&gt;&lt;property id=&quot;20193&quot; value=&quot;0&quot;/&gt;&lt;property id=&quot;20224&quot; value=&quot;C:\Documents and Settings\dffpci\Desktop&quot;/&gt;&lt;property id=&quot;20250&quot; value=&quot;6&quot;/&gt;&lt;property id=&quot;20251&quot; value=&quot;0&quot;/&gt;&lt;property id=&quot;20259&quot; value=&quot;0&quot;/&gt;&lt;property id=&quot;20262&quot; value=&quot;4496691&quot;/&gt;&lt;object type=&quot;4&quot; unique_id=&quot;10005&quot;&gt;&lt;/object&gt;&lt;object type=&quot;2&quot; unique_id=&quot;10006&quot;&gt;&lt;object type=&quot;3&quot; unique_id=&quot;10042&quot;&gt;&lt;property id=&quot;20148&quot; value=&quot;5&quot;/&gt;&lt;property id=&quot;20300&quot; value=&quot;Slide 1 - &amp;quot;Astronomical Observational Techniques and Instrumentation&amp;quot;&quot;/&gt;&lt;property id=&quot;20303&quot; value=&quot;-1&quot;/&gt;&lt;property id=&quot;20307&quot; value=&quot;520&quot;/&gt;&lt;property id=&quot;20309&quot; value=&quot;-1&quot;/&gt;&lt;/object&gt;&lt;object type=&quot;3&quot; unique_id=&quot;10043&quot;&gt;&lt;property id=&quot;20148&quot; value=&quot;5&quot;/&gt;&lt;property id=&quot;20300&quot; value=&quot;Slide 2 - &amp;quot;Aims and outline for this lecture&amp;quot;&quot;/&gt;&lt;property id=&quot;20303&quot; value=&quot;-1&quot;/&gt;&lt;property id=&quot;20307&quot; value=&quot;524&quot;/&gt;&lt;property id=&quot;20309&quot; value=&quot;-1&quot;/&gt;&lt;/object&gt;&lt;object type=&quot;3&quot; unique_id=&quot;10045&quot;&gt;&lt;property id=&quot;20148&quot; value=&quot;5&quot;/&gt;&lt;property id=&quot;20300&quot; value=&quot;Slide 4 - &amp;quot;Blackbody Radiation: Heat Transfer&amp;quot;&quot;/&gt;&lt;property id=&quot;20303&quot; value=&quot;-1&quot;/&gt;&lt;property id=&quot;20307&quot; value=&quot;392&quot;/&gt;&lt;property id=&quot;20309&quot; value=&quot;-1&quot;/&gt;&lt;/object&gt;&lt;object type=&quot;3&quot; unique_id=&quot;10046&quot;&gt;&lt;property id=&quot;20148&quot; value=&quot;5&quot;/&gt;&lt;property id=&quot;20300&quot; value=&quot;Slide 3 - &amp;quot;Blackbody Radiation: Energy Transfer&amp;quot;&quot;/&gt;&lt;property id=&quot;20303&quot; value=&quot;-1&quot;/&gt;&lt;property id=&quot;20307&quot; value=&quot;393&quot;/&gt;&lt;property id=&quot;20309&quot; value=&quot;-1&quot;/&gt;&lt;/object&gt;&lt;object type=&quot;3&quot; unique_id=&quot;10047&quot;&gt;&lt;property id=&quot;20148&quot; value=&quot;5&quot;/&gt;&lt;property id=&quot;20300&quot; value=&quot;Slide 6 - &amp;quot;Blackbody Radiation: Planck’s Equation&amp;quot;&quot;/&gt;&lt;property id=&quot;20303&quot; value=&quot;-1&quot;/&gt;&lt;property id=&quot;20307&quot; value=&quot;394&quot;/&gt;&lt;property id=&quot;20309&quot; value=&quot;-1&quot;/&gt;&lt;/object&gt;&lt;object type=&quot;3&quot; unique_id=&quot;10048&quot;&gt;&lt;property id=&quot;20148&quot; value=&quot;5&quot;/&gt;&lt;property id=&quot;20300&quot; value=&quot;Slide 8 - &amp;quot;Blackbody Radiation: Wein’s Displacement Law&amp;quot;&quot;/&gt;&lt;property id=&quot;20303&quot; value=&quot;-1&quot;/&gt;&lt;property id=&quot;20307&quot; value=&quot;395&quot;/&gt;&lt;property id=&quot;20309&quot; value=&quot;-1&quot;/&gt;&lt;/object&gt;&lt;object type=&quot;3&quot; unique_id=&quot;10049&quot;&gt;&lt;property id=&quot;20148&quot; value=&quot;5&quot;/&gt;&lt;property id=&quot;20300&quot; value=&quot;Slide 9 - &amp;quot;Blackbody Radiation: Stefan-Boltzmann Law &amp;quot;&quot;/&gt;&lt;property id=&quot;20303&quot; value=&quot;-1&quot;/&gt;&lt;property id=&quot;20307&quot; value=&quot;396&quot;/&gt;&lt;property id=&quot;20309&quot; value=&quot;-1&quot;/&gt;&lt;/object&gt;&lt;object type=&quot;3&quot; unique_id=&quot;10050&quot;&gt;&lt;property id=&quot;20148&quot; value=&quot;5&quot;/&gt;&lt;property id=&quot;20300&quot; value=&quot;Slide 5 - &amp;quot;Blackbody Radiation: Objects&amp;quot;&quot;/&gt;&lt;property id=&quot;20303&quot; value=&quot;-1&quot;/&gt;&lt;property id=&quot;20307&quot; value=&quot;397&quot;/&gt;&lt;property id=&quot;20309&quot; value=&quot;-1&quot;/&gt;&lt;/object&gt;&lt;object type=&quot;3&quot; unique_id=&quot;10064&quot;&gt;&lt;property id=&quot;20148&quot; value=&quot;5&quot;/&gt;&lt;property id=&quot;20300&quot; value=&quot;Slide 16 - &amp;quot;Hydrogen-like lines&amp;quot;&quot;/&gt;&lt;property id=&quot;20303&quot; value=&quot;-1&quot;/&gt;&lt;property id=&quot;20307&quot; value=&quot;263&quot;/&gt;&lt;property id=&quot;20309&quot; value=&quot;-1&quot;/&gt;&lt;/object&gt;&lt;object type=&quot;3&quot; unique_id=&quot;10075&quot;&gt;&lt;property id=&quot;20148&quot; value=&quot;5&quot;/&gt;&lt;property id=&quot;20300&quot; value=&quot;Slide 34 - &amp;quot;Theory of Everything&amp;quot;&quot;/&gt;&lt;property id=&quot;20303&quot; value=&quot;-1&quot;/&gt;&lt;property id=&quot;20307&quot; value=&quot;265&quot;/&gt;&lt;property id=&quot;20309&quot; value=&quot;-1&quot;/&gt;&lt;/object&gt;&lt;object type=&quot;3&quot; unique_id=&quot;10544&quot;&gt;&lt;property id=&quot;20148&quot; value=&quot;5&quot;/&gt;&lt;property id=&quot;20300&quot; value=&quot;Slide 10 - &amp;quot;Blackbody Radiation: SB Law, derivation&amp;quot;&quot;/&gt;&lt;property id=&quot;20303&quot; value=&quot;-1&quot;/&gt;&lt;property id=&quot;20307&quot; value=&quot;1170&quot;/&gt;&lt;property id=&quot;20309&quot; value=&quot;-1&quot;/&gt;&lt;/object&gt;&lt;object type=&quot;3&quot; unique_id=&quot;10824&quot;&gt;&lt;property id=&quot;20148&quot; value=&quot;5&quot;/&gt;&lt;property id=&quot;20300&quot; value=&quot;Slide 7 - &amp;quot;Blackbody Radiation: Curves&amp;quot;&quot;/&gt;&lt;property id=&quot;20303&quot; value=&quot;-1&quot;/&gt;&lt;property id=&quot;20307&quot; value=&quot;1557&quot;/&gt;&lt;property id=&quot;20309&quot; value=&quot;-1&quot;/&gt;&lt;/object&gt;&lt;object type=&quot;3&quot; unique_id=&quot;10826&quot;&gt;&lt;property id=&quot;20148&quot; value=&quot;5&quot;/&gt;&lt;property id=&quot;20300&quot; value=&quot;Slide 11 - &amp;quot;Interactions Between Charged Particles&amp;quot;&quot;/&gt;&lt;property id=&quot;20303&quot; value=&quot;-1&quot;/&gt;&lt;property id=&quot;20307&quot; value=&quot;1545&quot;/&gt;&lt;property id=&quot;20309&quot; value=&quot;-1&quot;/&gt;&lt;/object&gt;&lt;object type=&quot;3&quot; unique_id=&quot;10827&quot;&gt;&lt;property id=&quot;20148&quot; value=&quot;5&quot;/&gt;&lt;property id=&quot;20300&quot; value=&quot;Slide 13 - &amp;quot;Hydrogen emission lines&amp;quot;&quot;/&gt;&lt;property id=&quot;20303&quot; value=&quot;-1&quot;/&gt;&lt;property id=&quot;20307&quot; value=&quot;1544&quot;/&gt;&lt;property id=&quot;20309&quot; value=&quot;-1&quot;/&gt;&lt;/object&gt;&lt;object type=&quot;3&quot; unique_id=&quot;10828&quot;&gt;&lt;property id=&quot;20148&quot; value=&quot;5&quot;/&gt;&lt;property id=&quot;20300&quot; value=&quot;Slide 15 - &amp;quot;Helium and carbon atoms&amp;quot;&quot;/&gt;&lt;property id=&quot;20303&quot; value=&quot;-1&quot;/&gt;&lt;property id=&quot;20307&quot; value=&quot;1546&quot;/&gt;&lt;property id=&quot;20309&quot; value=&quot;-1&quot;/&gt;&lt;/object&gt;&lt;object type=&quot;3&quot; unique_id=&quot;10874&quot;&gt;&lt;property id=&quot;20148&quot; value=&quot;5&quot;/&gt;&lt;property id=&quot;20300&quot; value=&quot;Slide 17 - &amp;quot;Free-free (Bremsstrahlung) Emission&amp;quot;&quot;/&gt;&lt;property id=&quot;20303&quot; value=&quot;-1&quot;/&gt;&lt;property id=&quot;20307&quot; value=&quot;1571&quot;/&gt;&lt;property id=&quot;20309&quot; value=&quot;-1&quot;/&gt;&lt;/object&gt;&lt;object type=&quot;3&quot; unique_id=&quot;10875&quot;&gt;&lt;property id=&quot;20148&quot; value=&quot;5&quot;/&gt;&lt;property id=&quot;20300&quot; value=&quot;Slide 18 - &amp;quot;Bremsstrahlung Emission: Notes&amp;quot;&quot;/&gt;&lt;property id=&quot;20303&quot; value=&quot;-1&quot;/&gt;&lt;property id=&quot;20307&quot; value=&quot;1670&quot;/&gt;&lt;property id=&quot;20309&quot; value=&quot;-1&quot;/&gt;&lt;/object&gt;&lt;object type=&quot;3&quot; unique_id=&quot;10876&quot;&gt;&lt;property id=&quot;20148&quot; value=&quot;5&quot;/&gt;&lt;property id=&quot;20300&quot; value=&quot;Slide 19 - &amp;quot;Free-free Emission: Spectrum&amp;quot;&quot;/&gt;&lt;property id=&quot;20303&quot; value=&quot;-1&quot;/&gt;&lt;property id=&quot;20307&quot; value=&quot;1671&quot;/&gt;&lt;property id=&quot;20309&quot; value=&quot;-1&quot;/&gt;&lt;/object&gt;&lt;object type=&quot;3&quot; unique_id=&quot;10877&quot;&gt;&lt;property id=&quot;20148&quot; value=&quot;5&quot;/&gt;&lt;property id=&quot;20300&quot; value=&quot;Slide 20 - &amp;quot;Free-free Emission: Stromgren Sphere&amp;quot;&quot;/&gt;&lt;property id=&quot;20303&quot; value=&quot;-1&quot;/&gt;&lt;property id=&quot;20307&quot; value=&quot;1573&quot;/&gt;&lt;property id=&quot;20309&quot; value=&quot;-1&quot;/&gt;&lt;/object&gt;&lt;object type=&quot;3&quot; unique_id=&quot;10878&quot;&gt;&lt;property id=&quot;20148&quot; value=&quot;5&quot;/&gt;&lt;property id=&quot;20300&quot; value=&quot;Slide 23 - &amp;quot;Free-free Emission: Star Formation Region&amp;quot;&quot;/&gt;&lt;property id=&quot;20303&quot; value=&quot;-1&quot;/&gt;&lt;property id=&quot;20307&quot; value=&quot;1668&quot;/&gt;&lt;property id=&quot;20309&quot; value=&quot;-1&quot;/&gt;&lt;/object&gt;&lt;object type=&quot;3&quot; unique_id=&quot;10879&quot;&gt;&lt;property id=&quot;20148&quot; value=&quot;5&quot;/&gt;&lt;property id=&quot;20300&quot; value=&quot;Slide 24 - &amp;quot;Free-free Emission: Galaxy Cluster&amp;quot;&quot;/&gt;&lt;property id=&quot;20303&quot; value=&quot;-1&quot;/&gt;&lt;property id=&quot;20307&quot; value=&quot;1669&quot;/&gt;&lt;property id=&quot;20309&quot; value=&quot;-1&quot;/&gt;&lt;/object&gt;&lt;object type=&quot;3&quot; unique_id=&quot;10880&quot;&gt;&lt;property id=&quot;20148&quot; value=&quot;5&quot;/&gt;&lt;property id=&quot;20300&quot; value=&quot;Slide 25 - &amp;quot;Synchrotron Radiation&amp;quot;&quot;/&gt;&lt;property id=&quot;20303&quot; value=&quot;-1&quot;/&gt;&lt;property id=&quot;20307&quot; value=&quot;1565&quot;/&gt;&lt;property id=&quot;20309&quot; value=&quot;-1&quot;/&gt;&lt;/object&gt;&lt;object type=&quot;3&quot; unique_id=&quot;10881&quot;&gt;&lt;property id=&quot;20148&quot; value=&quot;5&quot;/&gt;&lt;property id=&quot;20300&quot; value=&quot;Slide 26 - &amp;quot;Synchrotron Radiation: Illustration&amp;quot;&quot;/&gt;&lt;property id=&quot;20303&quot; value=&quot;-1&quot;/&gt;&lt;property id=&quot;20307&quot; value=&quot;1567&quot;/&gt;&lt;property id=&quot;20309&quot; value=&quot;-1&quot;/&gt;&lt;/object&gt;&lt;object type=&quot;3&quot; unique_id=&quot;10882&quot;&gt;&lt;property id=&quot;20148&quot; value=&quot;5&quot;/&gt;&lt;property id=&quot;20300&quot; value=&quot;Slide 27 - &amp;quot;Synchrotron Radiation: M87 Jet&amp;quot;&quot;/&gt;&lt;property id=&quot;20303&quot; value=&quot;-1&quot;/&gt;&lt;property id=&quot;20307&quot; value=&quot;1566&quot;/&gt;&lt;property id=&quot;20309&quot; value=&quot;-1&quot;/&gt;&lt;/object&gt;&lt;object type=&quot;3&quot; unique_id=&quot;10883&quot;&gt;&lt;property id=&quot;20148&quot; value=&quot;5&quot;/&gt;&lt;property id=&quot;20300&quot; value=&quot;Slide 28 - &amp;quot;Synchrotron Radiation: Relations&amp;quot;&quot;/&gt;&lt;property id=&quot;20303&quot; value=&quot;-1&quot;/&gt;&lt;property id=&quot;20307&quot; value=&quot;1568&quot;/&gt;&lt;property id=&quot;20309&quot; value=&quot;-1&quot;/&gt;&lt;/object&gt;&lt;object type=&quot;3&quot; unique_id=&quot;10884&quot;&gt;&lt;property id=&quot;20148&quot; value=&quot;5&quot;/&gt;&lt;property id=&quot;20300&quot; value=&quot;Slide 31 - &amp;quot;Inverse Compton Scattering&amp;quot;&quot;/&gt;&lt;property id=&quot;20303&quot; value=&quot;-1&quot;/&gt;&lt;property id=&quot;20307&quot; value=&quot;1564&quot;/&gt;&lt;property id=&quot;20309&quot; value=&quot;-1&quot;/&gt;&lt;/object&gt;&lt;object type=&quot;3&quot; unique_id=&quot;10885&quot;&gt;&lt;property id=&quot;20148&quot; value=&quot;5&quot;/&gt;&lt;property id=&quot;20300&quot; value=&quot;Slide 33 - &amp;quot;Multiwavelength Spectrum: M82&amp;quot;&quot;/&gt;&lt;property id=&quot;20303&quot; value=&quot;-1&quot;/&gt;&lt;property id=&quot;20307&quot; value=&quot;1562&quot;/&gt;&lt;property id=&quot;20309&quot; value=&quot;-1&quot;/&gt;&lt;/object&gt;&lt;object type=&quot;3&quot; unique_id=&quot;11166&quot;&gt;&lt;property id=&quot;20148&quot; value=&quot;5&quot;/&gt;&lt;property id=&quot;20300&quot; value=&quot;Slide 29 - &amp;quot;Synchrotron Radiation: Spectrum&amp;quot;&quot;/&gt;&lt;property id=&quot;20307&quot; value=&quot;1672&quot;/&gt;&lt;/object&gt;&lt;object type=&quot;3&quot; unique_id=&quot;11391&quot;&gt;&lt;property id=&quot;20148&quot; value=&quot;5&quot;/&gt;&lt;property id=&quot;20300&quot; value=&quot;Slide 30 - &amp;quot;Synchrotron Radiation: Spectral Ageing&amp;quot;&quot;/&gt;&lt;property id=&quot;20307&quot; value=&quot;1673&quot;/&gt;&lt;/object&gt;&lt;object type=&quot;3&quot; unique_id=&quot;11590&quot;&gt;&lt;property id=&quot;20148&quot; value=&quot;5&quot;/&gt;&lt;property id=&quot;20300&quot; value=&quot;Slide 32 - &amp;quot;Inverse Compton Scattering: Spectrum&amp;quot;&quot;/&gt;&lt;property id=&quot;20307&quot; value=&quot;1674&quot;/&gt;&lt;/object&gt;&lt;object type=&quot;3&quot; unique_id=&quot;11932&quot;&gt;&lt;property id=&quot;20148&quot; value=&quot;5&quot;/&gt;&lt;property id=&quot;20300&quot; value=&quot;Slide 14 - &amp;quot;Hydrogen emission line series&amp;quot;&quot;/&gt;&lt;property id=&quot;20307&quot; value=&quot;1675&quot;/&gt;&lt;/object&gt;&lt;object type=&quot;3&quot; unique_id=&quot;28224&quot;&gt;&lt;property id=&quot;20148&quot; value=&quot;5&quot;/&gt;&lt;property id=&quot;20300&quot; value=&quot;Slide 12 - &amp;quot; Bound-Bound Emission-line radiation&amp;quot;&quot;/&gt;&lt;property id=&quot;20307&quot; value=&quot;1676&quot;/&gt;&lt;/object&gt;&lt;object type=&quot;3&quot; unique_id=&quot;28436&quot;&gt;&lt;property id=&quot;20148&quot; value=&quot;5&quot;/&gt;&lt;property id=&quot;20300&quot; value=&quot;Slide 21 - &amp;quot;Stromgren Sphere Radius: Derivation&amp;quot;&quot;/&gt;&lt;property id=&quot;20307&quot; value=&quot;1677&quot;/&gt;&lt;/object&gt;&lt;object type=&quot;3&quot; unique_id=&quot;28474&quot;&gt;&lt;property id=&quot;20148&quot; value=&quot;5&quot;/&gt;&lt;property id=&quot;20300&quot; value=&quot;Slide 22 - &amp;quot;Recombination Timescale: Derivation&amp;quot;&quot;/&gt;&lt;property id=&quot;20307&quot; value=&quot;1678&quot;/&gt;&lt;/object&gt;&lt;/object&gt;&lt;object type=&quot;8&quot; unique_id=&quot;10760&quot;&gt;&lt;/object&gt;&lt;/object&gt;&lt;/database&gt;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4652</TotalTime>
  <Words>1157</Words>
  <Application>Microsoft Office PowerPoint</Application>
  <PresentationFormat>On-screen Show (4:3)</PresentationFormat>
  <Paragraphs>138</Paragraphs>
  <Slides>27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Cambria Math</vt:lpstr>
      <vt:lpstr>Franklin Gothic Book</vt:lpstr>
      <vt:lpstr>Crop</vt:lpstr>
      <vt:lpstr>University Astronomy</vt:lpstr>
      <vt:lpstr>Aims and outline for this lecture</vt:lpstr>
      <vt:lpstr>background</vt:lpstr>
      <vt:lpstr>Exoplanet Definition</vt:lpstr>
      <vt:lpstr>Known Exoplanets</vt:lpstr>
      <vt:lpstr>Exoplanet Questions</vt:lpstr>
      <vt:lpstr>detection techniques</vt:lpstr>
      <vt:lpstr>Planet Detection Techniques</vt:lpstr>
      <vt:lpstr>radial velocity technique</vt:lpstr>
      <vt:lpstr>Stellar Reflex Motion</vt:lpstr>
      <vt:lpstr>Stellar Reflex Motion Speed</vt:lpstr>
      <vt:lpstr>Center of Mass</vt:lpstr>
      <vt:lpstr>Radial Velocity Method</vt:lpstr>
      <vt:lpstr>Doppler Shift</vt:lpstr>
      <vt:lpstr>Radial Velocity Curve</vt:lpstr>
      <vt:lpstr>Radial Velocity from Spectra</vt:lpstr>
      <vt:lpstr>Curve for 51 Peg</vt:lpstr>
      <vt:lpstr>Velocities for some Examples</vt:lpstr>
      <vt:lpstr>Gas Cell as a Reference</vt:lpstr>
      <vt:lpstr>Best Radial Velocity Targets</vt:lpstr>
      <vt:lpstr>transit technique</vt:lpstr>
      <vt:lpstr>Transit Method</vt:lpstr>
      <vt:lpstr>Transit Light Curve</vt:lpstr>
      <vt:lpstr>Sample Transit Light Curves</vt:lpstr>
      <vt:lpstr>Transit Animation</vt:lpstr>
      <vt:lpstr>Example for Jupiter Transit</vt:lpstr>
      <vt:lpstr>Measuring Sizes</vt:lpstr>
    </vt:vector>
  </TitlesOfParts>
  <Company>Center for Imaging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 Figer</dc:creator>
  <cp:lastModifiedBy>Don Figer</cp:lastModifiedBy>
  <cp:revision>524</cp:revision>
  <dcterms:created xsi:type="dcterms:W3CDTF">2007-01-08T01:06:37Z</dcterms:created>
  <dcterms:modified xsi:type="dcterms:W3CDTF">2022-02-22T19:13:03Z</dcterms:modified>
</cp:coreProperties>
</file>