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0"/>
  </p:notesMasterIdLst>
  <p:sldIdLst>
    <p:sldId id="520" r:id="rId2"/>
    <p:sldId id="1696" r:id="rId3"/>
    <p:sldId id="1730" r:id="rId4"/>
    <p:sldId id="1697" r:id="rId5"/>
    <p:sldId id="1698" r:id="rId6"/>
    <p:sldId id="1699" r:id="rId7"/>
    <p:sldId id="1700" r:id="rId8"/>
    <p:sldId id="1701" r:id="rId9"/>
    <p:sldId id="1702" r:id="rId10"/>
    <p:sldId id="1731" r:id="rId11"/>
    <p:sldId id="1703" r:id="rId12"/>
    <p:sldId id="1704" r:id="rId13"/>
    <p:sldId id="1705" r:id="rId14"/>
    <p:sldId id="1706" r:id="rId15"/>
    <p:sldId id="1707" r:id="rId16"/>
    <p:sldId id="1729" r:id="rId17"/>
    <p:sldId id="1708" r:id="rId18"/>
    <p:sldId id="1709" r:id="rId19"/>
    <p:sldId id="1710" r:id="rId20"/>
    <p:sldId id="1711" r:id="rId21"/>
    <p:sldId id="1712" r:id="rId22"/>
    <p:sldId id="1732" r:id="rId23"/>
    <p:sldId id="1713" r:id="rId24"/>
    <p:sldId id="1714" r:id="rId25"/>
    <p:sldId id="1715" r:id="rId26"/>
    <p:sldId id="1716" r:id="rId27"/>
    <p:sldId id="1717" r:id="rId28"/>
    <p:sldId id="1718" r:id="rId29"/>
    <p:sldId id="1719" r:id="rId30"/>
    <p:sldId id="1720" r:id="rId31"/>
    <p:sldId id="1721" r:id="rId32"/>
    <p:sldId id="1722" r:id="rId33"/>
    <p:sldId id="1727" r:id="rId34"/>
    <p:sldId id="1723" r:id="rId35"/>
    <p:sldId id="1724" r:id="rId36"/>
    <p:sldId id="1725" r:id="rId37"/>
    <p:sldId id="1726" r:id="rId38"/>
    <p:sldId id="1728"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65" autoAdjust="0"/>
    <p:restoredTop sz="95740" autoAdjust="0"/>
  </p:normalViewPr>
  <p:slideViewPr>
    <p:cSldViewPr>
      <p:cViewPr varScale="1">
        <p:scale>
          <a:sx n="106" d="100"/>
          <a:sy n="106" d="100"/>
        </p:scale>
        <p:origin x="326"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fa.harvard.edu/~clada/pubs_html/b68_vel.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13</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1191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23</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9328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24</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42478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14</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59878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136737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43062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2625490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1585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19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74823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308058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29333C-D6B3-49C0-BAE9-5302A94C4698}" type="slidenum">
              <a:rPr lang="en-US" altLang="en-US"/>
              <a:pPr>
                <a:spcBef>
                  <a:spcPct val="0"/>
                </a:spcBef>
              </a:pPr>
              <a:t>21</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B68 is thought to be in hydrostatic equilibrium, such that the outward radiation pressure balances the inward force of gravity. The cloud should contract as it radiates gravitational energy converted into kinetic energy.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green contours are measurements of Av estimated by NIR color excesses (Alves et al. 2001).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molecular line widths are very small, ~0.1 km/s, suggesting T~10 K. For the molecular maps, the color scale corresponds to thermal emission, and the contours correspond to molecular emission.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hlinkClick r:id="rId3"/>
              </a:rPr>
              <a:t>https://www.cfa.harvard.edu/~clada/pubs_html/b68_vel.html</a:t>
            </a:r>
            <a:endParaRPr lang="en-US" altLang="en-US" smtClean="0">
              <a:latin typeface="Arial" panose="020B0604020202020204" pitchFamily="34" charset="0"/>
            </a:endParaRPr>
          </a:p>
        </p:txBody>
      </p:sp>
    </p:spTree>
    <p:extLst>
      <p:ext uri="{BB962C8B-B14F-4D97-AF65-F5344CB8AC3E}">
        <p14:creationId xmlns:p14="http://schemas.microsoft.com/office/powerpoint/2010/main" val="15117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8534375"/>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4052" y="1527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3813048"/>
            <a:ext cx="333756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1742257"/>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a:prstGeom prst="rect">
            <a:avLst/>
          </a:prstGeo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628135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0" r:id="rId7"/>
    <p:sldLayoutId id="2147483731" r:id="rId8"/>
    <p:sldLayoutId id="2147483732"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zR3Igc3Rhf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Solar System I</a:t>
            </a:r>
          </a:p>
        </p:txBody>
      </p:sp>
      <p:sp>
        <p:nvSpPr>
          <p:cNvPr id="2" name="Slide Number Placeholder 1"/>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solar system models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spTree>
    <p:extLst>
      <p:ext uri="{BB962C8B-B14F-4D97-AF65-F5344CB8AC3E}">
        <p14:creationId xmlns:p14="http://schemas.microsoft.com/office/powerpoint/2010/main" val="1210644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Motions</a:t>
            </a:r>
            <a:endParaRPr lang="en-US" altLang="en-US" dirty="0" smtClean="0"/>
          </a:p>
        </p:txBody>
      </p:sp>
      <p:sp>
        <p:nvSpPr>
          <p:cNvPr id="5" name="Content Placeholder 4"/>
          <p:cNvSpPr>
            <a:spLocks noGrp="1"/>
          </p:cNvSpPr>
          <p:nvPr>
            <p:ph sz="half" idx="1"/>
          </p:nvPr>
        </p:nvSpPr>
        <p:spPr/>
        <p:txBody>
          <a:bodyPr/>
          <a:lstStyle/>
          <a:p>
            <a:r>
              <a:rPr lang="en-US" dirty="0" smtClean="0"/>
              <a:t>Objects in the Solar System orbit the Sun.</a:t>
            </a:r>
          </a:p>
          <a:p>
            <a:r>
              <a:rPr lang="en-US" dirty="0" smtClean="0"/>
              <a:t>The orbits are nearly circular, roughly in the same plane, and are in the same direction.</a:t>
            </a:r>
          </a:p>
          <a:p>
            <a:r>
              <a:rPr lang="en-US" dirty="0" smtClean="0"/>
              <a:t>Most planets rotate in the same direction of their orbital motion.</a:t>
            </a:r>
          </a:p>
          <a:p>
            <a:r>
              <a:rPr lang="en-US" dirty="0" smtClean="0"/>
              <a:t>Moons are similar, yet orbit other bodies.</a:t>
            </a:r>
          </a:p>
          <a:p>
            <a:endParaRPr lang="en-US" dirty="0"/>
          </a:p>
        </p:txBody>
      </p:sp>
      <p:pic>
        <p:nvPicPr>
          <p:cNvPr id="7" name="Content Placeholder 6"/>
          <p:cNvPicPr>
            <a:picLocks noGrp="1" noChangeAspect="1"/>
          </p:cNvPicPr>
          <p:nvPr>
            <p:ph sz="half" idx="2"/>
          </p:nvPr>
        </p:nvPicPr>
        <p:blipFill>
          <a:blip r:embed="rId2"/>
          <a:stretch>
            <a:fillRect/>
          </a:stretch>
        </p:blipFill>
        <p:spPr>
          <a:xfrm>
            <a:off x="5201740" y="1527175"/>
            <a:ext cx="2720383" cy="4572000"/>
          </a:xfrm>
        </p:spPr>
      </p:pic>
      <p:sp>
        <p:nvSpPr>
          <p:cNvPr id="2" name="Slide Number Placeholder 1"/>
          <p:cNvSpPr>
            <a:spLocks noGrp="1"/>
          </p:cNvSpPr>
          <p:nvPr>
            <p:ph type="sldNum" sz="quarter" idx="12"/>
          </p:nvPr>
        </p:nvSpPr>
        <p:spPr/>
        <p:txBody>
          <a:bodyPr/>
          <a:lstStyle/>
          <a:p>
            <a:fld id="{A80E317C-2D38-45AD-93CC-2F339010EF5B}" type="slidenum">
              <a:rPr lang="en-US" smtClean="0"/>
              <a:pPr/>
              <a:t>11</a:t>
            </a:fld>
            <a:endParaRPr lang="en-US"/>
          </a:p>
        </p:txBody>
      </p:sp>
    </p:spTree>
    <p:extLst>
      <p:ext uri="{BB962C8B-B14F-4D97-AF65-F5344CB8AC3E}">
        <p14:creationId xmlns:p14="http://schemas.microsoft.com/office/powerpoint/2010/main" val="22117065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Historical Models</a:t>
            </a:r>
            <a:endParaRPr lang="en-US" altLang="en-US" dirty="0" smtClean="0"/>
          </a:p>
        </p:txBody>
      </p:sp>
      <p:sp>
        <p:nvSpPr>
          <p:cNvPr id="5" name="Content Placeholder 4"/>
          <p:cNvSpPr>
            <a:spLocks noGrp="1"/>
          </p:cNvSpPr>
          <p:nvPr>
            <p:ph sz="half" idx="1"/>
          </p:nvPr>
        </p:nvSpPr>
        <p:spPr/>
        <p:txBody>
          <a:bodyPr/>
          <a:lstStyle/>
          <a:p>
            <a:r>
              <a:rPr lang="en-US" dirty="0" smtClean="0"/>
              <a:t>Ancient Greeks thought Earth was at the center of the Solar System (Ptolemy).</a:t>
            </a:r>
          </a:p>
          <a:p>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12</a:t>
            </a:fld>
            <a:endParaRPr lang="en-US"/>
          </a:p>
        </p:txBody>
      </p:sp>
      <p:pic>
        <p:nvPicPr>
          <p:cNvPr id="8" name="Content Placeholder 7"/>
          <p:cNvPicPr>
            <a:picLocks noGrp="1" noChangeAspect="1"/>
          </p:cNvPicPr>
          <p:nvPr>
            <p:ph sz="half" idx="13"/>
          </p:nvPr>
        </p:nvPicPr>
        <p:blipFill>
          <a:blip r:embed="rId2"/>
          <a:stretch>
            <a:fillRect/>
          </a:stretch>
        </p:blipFill>
        <p:spPr>
          <a:xfrm>
            <a:off x="2978255" y="3886200"/>
            <a:ext cx="3316077" cy="2286000"/>
          </a:xfrm>
        </p:spPr>
      </p:pic>
    </p:spTree>
    <p:extLst>
      <p:ext uri="{BB962C8B-B14F-4D97-AF65-F5344CB8AC3E}">
        <p14:creationId xmlns:p14="http://schemas.microsoft.com/office/powerpoint/2010/main" val="35063394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Copernican Model</a:t>
            </a:r>
          </a:p>
        </p:txBody>
      </p:sp>
      <p:sp>
        <p:nvSpPr>
          <p:cNvPr id="3" name="Content Placeholder 2"/>
          <p:cNvSpPr>
            <a:spLocks noGrp="1"/>
          </p:cNvSpPr>
          <p:nvPr>
            <p:ph sz="half" idx="1"/>
          </p:nvPr>
        </p:nvSpPr>
        <p:spPr/>
        <p:txBody>
          <a:bodyPr>
            <a:normAutofit fontScale="92500" lnSpcReduction="10000"/>
          </a:bodyPr>
          <a:lstStyle/>
          <a:p>
            <a:r>
              <a:rPr lang="en-US" dirty="0" smtClean="0"/>
              <a:t>Copernicus (1543) put the Sun at the center (</a:t>
            </a:r>
            <a:r>
              <a:rPr lang="en-US" b="1" dirty="0" smtClean="0"/>
              <a:t>helio</a:t>
            </a:r>
            <a:r>
              <a:rPr lang="en-US" dirty="0" smtClean="0"/>
              <a:t>centric) of the Solar System (and the Universe!).</a:t>
            </a:r>
          </a:p>
          <a:p>
            <a:r>
              <a:rPr lang="en-US" dirty="0" smtClean="0"/>
              <a:t>The model had several features that are different than the geocentric Ptolemaic model.</a:t>
            </a:r>
          </a:p>
          <a:p>
            <a:pPr lvl="1"/>
            <a:r>
              <a:rPr lang="en-US" dirty="0" smtClean="0"/>
              <a:t>Planets orbit around Sun.</a:t>
            </a:r>
          </a:p>
          <a:p>
            <a:pPr lvl="1"/>
            <a:r>
              <a:rPr lang="en-US" dirty="0" smtClean="0"/>
              <a:t>Earth rotates, revolves, and is on a tilted axis.</a:t>
            </a:r>
          </a:p>
          <a:p>
            <a:pPr lvl="1"/>
            <a:r>
              <a:rPr lang="en-US" dirty="0" smtClean="0"/>
              <a:t>Retrograde is caused by Earth motion.</a:t>
            </a:r>
          </a:p>
          <a:p>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pic>
        <p:nvPicPr>
          <p:cNvPr id="2050" name="Picture 2" descr="Nicholas Copernicu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4263" y="2750036"/>
            <a:ext cx="3335337" cy="212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2086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err="1" smtClean="0"/>
              <a:t>Keplerian</a:t>
            </a:r>
            <a:r>
              <a:rPr lang="en-US" altLang="en-US" dirty="0" smtClean="0"/>
              <a:t> Model</a:t>
            </a:r>
          </a:p>
        </p:txBody>
      </p:sp>
      <p:sp>
        <p:nvSpPr>
          <p:cNvPr id="3" name="Content Placeholder 2"/>
          <p:cNvSpPr>
            <a:spLocks noGrp="1"/>
          </p:cNvSpPr>
          <p:nvPr>
            <p:ph sz="half" idx="1"/>
          </p:nvPr>
        </p:nvSpPr>
        <p:spPr/>
        <p:txBody>
          <a:bodyPr>
            <a:normAutofit/>
          </a:bodyPr>
          <a:lstStyle/>
          <a:p>
            <a:r>
              <a:rPr lang="en-US" dirty="0" smtClean="0"/>
              <a:t>Kepler realized that orbits are elliptical (1</a:t>
            </a:r>
            <a:r>
              <a:rPr lang="en-US" baseline="30000" dirty="0" smtClean="0"/>
              <a:t>st</a:t>
            </a:r>
            <a:r>
              <a:rPr lang="en-US" dirty="0" smtClean="0"/>
              <a:t> law).</a:t>
            </a:r>
          </a:p>
          <a:p>
            <a:r>
              <a:rPr lang="en-US" dirty="0" smtClean="0"/>
              <a:t>Planets sweep equal areas in equal time (2</a:t>
            </a:r>
            <a:r>
              <a:rPr lang="en-US" baseline="30000" dirty="0" smtClean="0"/>
              <a:t>nd</a:t>
            </a:r>
            <a:r>
              <a:rPr lang="en-US" dirty="0" smtClean="0"/>
              <a:t> law).</a:t>
            </a:r>
          </a:p>
          <a:p>
            <a:r>
              <a:rPr lang="en-US" dirty="0" smtClean="0"/>
              <a:t>The square of the orbital period is proportional to the cube of the distance to the Sun (3</a:t>
            </a:r>
            <a:r>
              <a:rPr lang="en-US" baseline="30000" dirty="0" smtClean="0"/>
              <a:t>rd</a:t>
            </a:r>
            <a:r>
              <a:rPr lang="en-US" dirty="0" smtClean="0"/>
              <a:t> law).</a:t>
            </a:r>
          </a:p>
          <a:p>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pic>
        <p:nvPicPr>
          <p:cNvPr id="6" name="Content Placeholder 5"/>
          <p:cNvPicPr>
            <a:picLocks noGrp="1" noChangeAspect="1"/>
          </p:cNvPicPr>
          <p:nvPr>
            <p:ph sz="half" idx="13"/>
          </p:nvPr>
        </p:nvPicPr>
        <p:blipFill>
          <a:blip r:embed="rId3"/>
          <a:stretch>
            <a:fillRect/>
          </a:stretch>
        </p:blipFill>
        <p:spPr>
          <a:xfrm>
            <a:off x="3118625" y="3886200"/>
            <a:ext cx="3035338" cy="2286000"/>
          </a:xfrm>
          <a:prstGeom prst="rect">
            <a:avLst/>
          </a:prstGeom>
        </p:spPr>
      </p:pic>
    </p:spTree>
    <p:extLst>
      <p:ext uri="{BB962C8B-B14F-4D97-AF65-F5344CB8AC3E}">
        <p14:creationId xmlns:p14="http://schemas.microsoft.com/office/powerpoint/2010/main" val="2571743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pic>
        <p:nvPicPr>
          <p:cNvPr id="3074" name="Picture 2" descr="Kepler's 2nd Law 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2341" y="1524000"/>
            <a:ext cx="665361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184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2</a:t>
            </a:r>
            <a:r>
              <a:rPr lang="en-US" altLang="en-US" baseline="30000" dirty="0" smtClean="0"/>
              <a:t>nd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234" y="1523999"/>
            <a:ext cx="7419533" cy="4946355"/>
          </a:xfrm>
        </p:spPr>
      </p:pic>
    </p:spTree>
    <p:extLst>
      <p:ext uri="{BB962C8B-B14F-4D97-AF65-F5344CB8AC3E}">
        <p14:creationId xmlns:p14="http://schemas.microsoft.com/office/powerpoint/2010/main" val="1042647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Kepler’s 3</a:t>
            </a:r>
            <a:r>
              <a:rPr lang="en-US" altLang="en-US" baseline="30000" dirty="0" smtClean="0"/>
              <a:t>rd</a:t>
            </a:r>
            <a:r>
              <a:rPr lang="en-US" altLang="en-US" dirty="0" smtClean="0"/>
              <a:t> Law</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pic>
        <p:nvPicPr>
          <p:cNvPr id="4" name="Content Placeholder 3"/>
          <p:cNvPicPr>
            <a:picLocks noGrp="1" noChangeAspect="1"/>
          </p:cNvPicPr>
          <p:nvPr>
            <p:ph idx="1"/>
          </p:nvPr>
        </p:nvPicPr>
        <p:blipFill>
          <a:blip r:embed="rId3"/>
          <a:stretch>
            <a:fillRect/>
          </a:stretch>
        </p:blipFill>
        <p:spPr>
          <a:xfrm>
            <a:off x="1576317" y="1524000"/>
            <a:ext cx="6105665" cy="4876800"/>
          </a:xfrm>
          <a:prstGeom prst="rect">
            <a:avLst/>
          </a:prstGeom>
        </p:spPr>
      </p:pic>
    </p:spTree>
    <p:extLst>
      <p:ext uri="{BB962C8B-B14F-4D97-AF65-F5344CB8AC3E}">
        <p14:creationId xmlns:p14="http://schemas.microsoft.com/office/powerpoint/2010/main" val="3428598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Question</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18</a:t>
            </a:fld>
            <a:endParaRPr lang="en-US"/>
          </a:p>
        </p:txBody>
      </p:sp>
      <p:sp>
        <p:nvSpPr>
          <p:cNvPr id="3" name="Content Placeholder 2"/>
          <p:cNvSpPr>
            <a:spLocks noGrp="1"/>
          </p:cNvSpPr>
          <p:nvPr>
            <p:ph idx="1"/>
          </p:nvPr>
        </p:nvSpPr>
        <p:spPr/>
        <p:txBody>
          <a:bodyPr/>
          <a:lstStyle/>
          <a:p>
            <a:r>
              <a:rPr lang="en-US" dirty="0" smtClean="0"/>
              <a:t>Asteroids are about 4 AU away from the Sun. What is their orbital period?</a:t>
            </a:r>
          </a:p>
          <a:p>
            <a:pPr lvl="1"/>
            <a:r>
              <a:rPr lang="en-US" dirty="0" smtClean="0"/>
              <a:t>a) 4 years</a:t>
            </a:r>
          </a:p>
          <a:p>
            <a:pPr lvl="1"/>
            <a:r>
              <a:rPr lang="en-US" dirty="0" smtClean="0"/>
              <a:t>b) 8 </a:t>
            </a:r>
            <a:r>
              <a:rPr lang="en-US" dirty="0"/>
              <a:t>years</a:t>
            </a:r>
          </a:p>
          <a:p>
            <a:pPr lvl="1"/>
            <a:r>
              <a:rPr lang="en-US" dirty="0" smtClean="0"/>
              <a:t>c) 16 </a:t>
            </a:r>
            <a:r>
              <a:rPr lang="en-US" dirty="0"/>
              <a:t>years</a:t>
            </a:r>
          </a:p>
          <a:p>
            <a:pPr lvl="1"/>
            <a:r>
              <a:rPr lang="en-US" dirty="0" smtClean="0"/>
              <a:t>d) 64 </a:t>
            </a:r>
            <a:r>
              <a:rPr lang="en-US" dirty="0"/>
              <a:t>years</a:t>
            </a:r>
          </a:p>
          <a:p>
            <a:pPr lvl="1"/>
            <a:endParaRPr lang="en-US" dirty="0"/>
          </a:p>
        </p:txBody>
      </p:sp>
    </p:spTree>
    <p:extLst>
      <p:ext uri="{BB962C8B-B14F-4D97-AF65-F5344CB8AC3E}">
        <p14:creationId xmlns:p14="http://schemas.microsoft.com/office/powerpoint/2010/main" val="36800490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Answer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sp>
        <p:nvSpPr>
          <p:cNvPr id="3" name="Content Placeholder 2"/>
          <p:cNvSpPr>
            <a:spLocks noGrp="1"/>
          </p:cNvSpPr>
          <p:nvPr>
            <p:ph idx="1"/>
          </p:nvPr>
        </p:nvSpPr>
        <p:spPr/>
        <p:txBody>
          <a:bodyPr/>
          <a:lstStyle/>
          <a:p>
            <a:r>
              <a:rPr lang="en-US" dirty="0" smtClean="0"/>
              <a:t>Asteroids are about 4 AU away from the Sun. What is their orbital period?</a:t>
            </a:r>
          </a:p>
          <a:p>
            <a:pPr lvl="1"/>
            <a:r>
              <a:rPr lang="en-US" dirty="0" smtClean="0"/>
              <a:t>a) 4 years</a:t>
            </a:r>
          </a:p>
          <a:p>
            <a:pPr lvl="1"/>
            <a:r>
              <a:rPr lang="en-US" dirty="0" smtClean="0">
                <a:solidFill>
                  <a:srgbClr val="FF0000"/>
                </a:solidFill>
              </a:rPr>
              <a:t>b) </a:t>
            </a:r>
            <a:r>
              <a:rPr lang="en-US" b="1" dirty="0" smtClean="0">
                <a:solidFill>
                  <a:srgbClr val="FF0000"/>
                </a:solidFill>
              </a:rPr>
              <a:t>8 </a:t>
            </a:r>
            <a:r>
              <a:rPr lang="en-US" b="1" dirty="0">
                <a:solidFill>
                  <a:srgbClr val="FF0000"/>
                </a:solidFill>
              </a:rPr>
              <a:t>years</a:t>
            </a:r>
          </a:p>
          <a:p>
            <a:pPr lvl="1"/>
            <a:r>
              <a:rPr lang="en-US" dirty="0" smtClean="0"/>
              <a:t>c) 16 </a:t>
            </a:r>
            <a:r>
              <a:rPr lang="en-US" dirty="0"/>
              <a:t>years</a:t>
            </a:r>
          </a:p>
          <a:p>
            <a:pPr lvl="1"/>
            <a:r>
              <a:rPr lang="en-US" dirty="0" smtClean="0">
                <a:solidFill>
                  <a:schemeClr val="tx1"/>
                </a:solidFill>
              </a:rPr>
              <a:t>d) 64 years</a:t>
            </a:r>
          </a:p>
          <a:p>
            <a:r>
              <a:rPr lang="en-US" dirty="0" smtClean="0"/>
              <a:t>Distance cubed is 4*4*4=64. The square root of that number is 8.</a:t>
            </a:r>
            <a:endParaRPr lang="en-US" dirty="0"/>
          </a:p>
        </p:txBody>
      </p:sp>
    </p:spTree>
    <p:extLst>
      <p:ext uri="{BB962C8B-B14F-4D97-AF65-F5344CB8AC3E}">
        <p14:creationId xmlns:p14="http://schemas.microsoft.com/office/powerpoint/2010/main" val="930713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introduce the Solar System</a:t>
            </a:r>
          </a:p>
          <a:p>
            <a:pPr eaLnBrk="1" hangingPunct="1">
              <a:spcBef>
                <a:spcPct val="5000"/>
              </a:spcBef>
            </a:pPr>
            <a:r>
              <a:rPr lang="en-US" altLang="en-US" dirty="0" smtClean="0"/>
              <a:t>review historical models for the Solar System</a:t>
            </a:r>
          </a:p>
          <a:p>
            <a:pPr eaLnBrk="1" hangingPunct="1">
              <a:spcBef>
                <a:spcPct val="5000"/>
              </a:spcBef>
            </a:pPr>
            <a:r>
              <a:rPr lang="en-US" altLang="en-US" dirty="0" smtClean="0"/>
              <a:t>introduce orbital mechanics</a:t>
            </a:r>
          </a:p>
          <a:p>
            <a:pPr eaLnBrk="1" hangingPunct="1">
              <a:spcBef>
                <a:spcPct val="5000"/>
              </a:spcBef>
            </a:pPr>
            <a:r>
              <a:rPr lang="en-US" altLang="en-US" dirty="0" smtClean="0"/>
              <a:t>review characteristics of planets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Newton’s Laws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law: An </a:t>
            </a:r>
            <a:r>
              <a:rPr lang="en-US" dirty="0"/>
              <a:t>object either remains at rest or continues to move at a constant velocity, unless acted upon by a force</a:t>
            </a:r>
            <a:r>
              <a:rPr lang="en-US" dirty="0" smtClean="0"/>
              <a:t>.</a:t>
            </a:r>
            <a:endParaRPr lang="en-US" dirty="0"/>
          </a:p>
          <a:p>
            <a:r>
              <a:rPr lang="en-US" dirty="0" smtClean="0"/>
              <a:t>2</a:t>
            </a:r>
            <a:r>
              <a:rPr lang="en-US" baseline="30000" dirty="0" smtClean="0"/>
              <a:t>nd</a:t>
            </a:r>
            <a:r>
              <a:rPr lang="en-US" dirty="0" smtClean="0"/>
              <a:t> law: The </a:t>
            </a:r>
            <a:r>
              <a:rPr lang="en-US" dirty="0"/>
              <a:t>vector sum of the forces F on an object is equal to the mass m of that object multiplied by the acceleration a of the object: </a:t>
            </a:r>
            <a:r>
              <a:rPr lang="en-US" b="1" dirty="0"/>
              <a:t>F</a:t>
            </a:r>
            <a:r>
              <a:rPr lang="en-US" dirty="0"/>
              <a:t> = m</a:t>
            </a:r>
            <a:r>
              <a:rPr lang="en-US" b="1" dirty="0"/>
              <a:t>a</a:t>
            </a:r>
            <a:r>
              <a:rPr lang="en-US" dirty="0" smtClean="0"/>
              <a:t>.</a:t>
            </a:r>
            <a:endParaRPr lang="en-US" dirty="0"/>
          </a:p>
          <a:p>
            <a:r>
              <a:rPr lang="en-US" dirty="0" smtClean="0"/>
              <a:t>3</a:t>
            </a:r>
            <a:r>
              <a:rPr lang="en-US" baseline="30000" dirty="0" smtClean="0"/>
              <a:t>rd</a:t>
            </a:r>
            <a:r>
              <a:rPr lang="en-US" dirty="0" smtClean="0"/>
              <a:t> law: When </a:t>
            </a:r>
            <a:r>
              <a:rPr lang="en-US" dirty="0"/>
              <a:t>one body exerts a force on a second body, the second body simultaneously exerts a force equal in magnitude and opposite in direction on the first body.</a:t>
            </a:r>
          </a:p>
        </p:txBody>
      </p:sp>
    </p:spTree>
    <p:extLst>
      <p:ext uri="{BB962C8B-B14F-4D97-AF65-F5344CB8AC3E}">
        <p14:creationId xmlns:p14="http://schemas.microsoft.com/office/powerpoint/2010/main" val="34405360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Newton’s Law of Gravitation</a:t>
            </a:r>
          </a:p>
        </p:txBody>
      </p:sp>
      <p:sp>
        <p:nvSpPr>
          <p:cNvPr id="3" name="Content Placeholder 2"/>
          <p:cNvSpPr>
            <a:spLocks noGrp="1"/>
          </p:cNvSpPr>
          <p:nvPr>
            <p:ph sz="half" idx="1"/>
          </p:nvPr>
        </p:nvSpPr>
        <p:spPr/>
        <p:txBody>
          <a:bodyPr/>
          <a:lstStyle/>
          <a:p>
            <a:r>
              <a:rPr lang="en-US" dirty="0"/>
              <a:t>Every point mass attracts every single other point mass by a force acting along the line intersecting both points. </a:t>
            </a:r>
            <a:endParaRPr lang="en-US" dirty="0" smtClean="0"/>
          </a:p>
          <a:p>
            <a:r>
              <a:rPr lang="en-US" dirty="0" smtClean="0"/>
              <a:t>The </a:t>
            </a:r>
            <a:r>
              <a:rPr lang="en-US" dirty="0"/>
              <a:t>force is proportional to the product of the two masses and inversely proportional to the square of the distance between </a:t>
            </a:r>
            <a:r>
              <a:rPr lang="en-US" dirty="0" smtClean="0"/>
              <a:t>them.</a:t>
            </a:r>
          </a:p>
          <a:p>
            <a:r>
              <a:rPr lang="en-US" dirty="0" smtClean="0"/>
              <a:t>G=6.67(10</a:t>
            </a:r>
            <a:r>
              <a:rPr lang="en-US" baseline="30000" dirty="0" smtClean="0"/>
              <a:t>-11</a:t>
            </a:r>
            <a:r>
              <a:rPr lang="en-US" dirty="0" smtClean="0"/>
              <a:t>) m</a:t>
            </a:r>
            <a:r>
              <a:rPr lang="en-US" baseline="30000" dirty="0" smtClean="0"/>
              <a:t>3</a:t>
            </a:r>
            <a:r>
              <a:rPr lang="en-US" dirty="0" smtClean="0"/>
              <a:t>/kg/s</a:t>
            </a:r>
            <a:r>
              <a:rPr lang="en-US" baseline="30000" dirty="0" smtClean="0"/>
              <a:t>2</a:t>
            </a:r>
            <a:endParaRPr lang="en-US" baseline="30000"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21</a:t>
            </a:fld>
            <a:endParaRPr lang="en-US"/>
          </a:p>
        </p:txBody>
      </p:sp>
      <p:pic>
        <p:nvPicPr>
          <p:cNvPr id="9218" name="Picture 2" descr="Diagram of two masses attracting one anothe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94263" y="2645807"/>
            <a:ext cx="3335337" cy="233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60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planets</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p:spTree>
    <p:extLst>
      <p:ext uri="{BB962C8B-B14F-4D97-AF65-F5344CB8AC3E}">
        <p14:creationId xmlns:p14="http://schemas.microsoft.com/office/powerpoint/2010/main" val="8037515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pPr eaLnBrk="1" hangingPunct="1"/>
            <a:r>
              <a:rPr lang="en-US" altLang="en-US" dirty="0" smtClean="0"/>
              <a:t>Rocky and Gas Planets</a:t>
            </a:r>
          </a:p>
        </p:txBody>
      </p:sp>
      <p:sp>
        <p:nvSpPr>
          <p:cNvPr id="5" name="Content Placeholder 4"/>
          <p:cNvSpPr>
            <a:spLocks noGrp="1"/>
          </p:cNvSpPr>
          <p:nvPr>
            <p:ph sz="half" idx="1"/>
          </p:nvPr>
        </p:nvSpPr>
        <p:spPr/>
        <p:txBody>
          <a:bodyPr/>
          <a:lstStyle/>
          <a:p>
            <a:r>
              <a:rPr lang="en-US" dirty="0" smtClean="0"/>
              <a:t>Rocky planets are like the Earth, and are thus sometimes called “terrestrial planets.” They are small and close to the Sun.</a:t>
            </a:r>
          </a:p>
          <a:p>
            <a:r>
              <a:rPr lang="en-US" dirty="0" smtClean="0"/>
              <a:t>Gas planets are like Jupiter, and are thus sometimes called “Jovian planets.” They are large and far from the Sun.</a:t>
            </a:r>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7" name="Content Placeholder 6"/>
          <p:cNvPicPr>
            <a:picLocks noGrp="1" noChangeAspect="1"/>
          </p:cNvPicPr>
          <p:nvPr>
            <p:ph sz="half" idx="13"/>
          </p:nvPr>
        </p:nvPicPr>
        <p:blipFill>
          <a:blip r:embed="rId3"/>
          <a:stretch>
            <a:fillRect/>
          </a:stretch>
        </p:blipFill>
        <p:spPr>
          <a:xfrm>
            <a:off x="2691529" y="3886200"/>
            <a:ext cx="3889529" cy="2286000"/>
          </a:xfrm>
          <a:prstGeom prst="rect">
            <a:avLst/>
          </a:prstGeom>
        </p:spPr>
      </p:pic>
    </p:spTree>
    <p:extLst>
      <p:ext uri="{BB962C8B-B14F-4D97-AF65-F5344CB8AC3E}">
        <p14:creationId xmlns:p14="http://schemas.microsoft.com/office/powerpoint/2010/main" val="3829418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pic>
        <p:nvPicPr>
          <p:cNvPr id="13" name="Picture 12"/>
          <p:cNvPicPr>
            <a:picLocks noChangeAspect="1"/>
          </p:cNvPicPr>
          <p:nvPr/>
        </p:nvPicPr>
        <p:blipFill>
          <a:blip r:embed="rId3"/>
          <a:stretch>
            <a:fillRect/>
          </a:stretch>
        </p:blipFill>
        <p:spPr>
          <a:xfrm>
            <a:off x="62371" y="45499"/>
            <a:ext cx="9019257" cy="6767001"/>
          </a:xfrm>
          <a:prstGeom prst="rect">
            <a:avLst/>
          </a:prstGeom>
        </p:spPr>
      </p:pic>
    </p:spTree>
    <p:extLst>
      <p:ext uri="{BB962C8B-B14F-4D97-AF65-F5344CB8AC3E}">
        <p14:creationId xmlns:p14="http://schemas.microsoft.com/office/powerpoint/2010/main" val="2208804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Planet Interiors</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pic>
        <p:nvPicPr>
          <p:cNvPr id="10244" name="Picture 4" descr="http://lasp.colorado.edu/~bagenal/3750/ClassNotes/Class15.16/TP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0" y="2711244"/>
            <a:ext cx="7200900" cy="250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74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Terrestrial Planet Layers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Interiors differentiated early in the planet’s history when the material was molten.</a:t>
            </a:r>
          </a:p>
          <a:p>
            <a:r>
              <a:rPr lang="en-US" dirty="0" smtClean="0"/>
              <a:t>The highest density materials sank to the center.</a:t>
            </a:r>
          </a:p>
          <a:p>
            <a:r>
              <a:rPr lang="en-US" dirty="0" smtClean="0"/>
              <a:t>Heat of formation dissipates more quickly for small objects, such as Mercury and the Moon.</a:t>
            </a:r>
          </a:p>
          <a:p>
            <a:r>
              <a:rPr lang="en-US" dirty="0" smtClean="0"/>
              <a:t>Some heat is still leftover from formation, thus driving geological activity.</a:t>
            </a:r>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pic>
        <p:nvPicPr>
          <p:cNvPr id="13314" name="Picture 2" descr="http://lasp.colorado.edu/~bagenal/3750/ClassNotes/Class15.16/TPanatomy.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667305"/>
            <a:ext cx="3335337" cy="229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166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Jovian Planets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Jovian planets are big (~4 to 10 times size of Earth).</a:t>
            </a:r>
          </a:p>
          <a:p>
            <a:r>
              <a:rPr lang="en-US" dirty="0" smtClean="0"/>
              <a:t>They are less dense than rocky planets, roughly density of water.</a:t>
            </a:r>
          </a:p>
          <a:p>
            <a:r>
              <a:rPr lang="en-US" dirty="0" smtClean="0"/>
              <a:t>They are mostly gas (hydrogen and helium).</a:t>
            </a:r>
          </a:p>
          <a:p>
            <a:r>
              <a:rPr lang="en-US" dirty="0" smtClean="0"/>
              <a:t>They have many moons.</a:t>
            </a:r>
          </a:p>
          <a:p>
            <a:r>
              <a:rPr lang="en-US" dirty="0" smtClean="0"/>
              <a:t>Central pressures not high enough to fuse hydrogen, such that they are not stars.</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p:pic>
        <p:nvPicPr>
          <p:cNvPr id="14338" name="Picture 2" descr="planet interior structures"/>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2732392" y="3886200"/>
            <a:ext cx="380780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811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 vs. UN</a:t>
            </a:r>
            <a:endParaRPr lang="en-US" dirty="0"/>
          </a:p>
        </p:txBody>
      </p:sp>
      <p:sp>
        <p:nvSpPr>
          <p:cNvPr id="3" name="Content Placeholder 2"/>
          <p:cNvSpPr>
            <a:spLocks noGrp="1"/>
          </p:cNvSpPr>
          <p:nvPr>
            <p:ph sz="half" idx="1"/>
          </p:nvPr>
        </p:nvSpPr>
        <p:spPr/>
        <p:txBody>
          <a:bodyPr>
            <a:normAutofit/>
          </a:bodyPr>
          <a:lstStyle/>
          <a:p>
            <a:r>
              <a:rPr lang="en-US" dirty="0" smtClean="0"/>
              <a:t>JS are massive enough to have pressure sufficient to make metallic hydrogen.</a:t>
            </a:r>
          </a:p>
          <a:p>
            <a:r>
              <a:rPr lang="en-US" dirty="0" smtClean="0"/>
              <a:t>N has internal heat that drives atmospheric contrasts, like JS.</a:t>
            </a:r>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pic>
        <p:nvPicPr>
          <p:cNvPr id="6" name="Content Placeholder 5"/>
          <p:cNvPicPr>
            <a:picLocks noGrp="1" noChangeAspect="1"/>
          </p:cNvPicPr>
          <p:nvPr>
            <p:ph sz="half" idx="13"/>
          </p:nvPr>
        </p:nvPicPr>
        <p:blipFill>
          <a:blip r:embed="rId2"/>
          <a:stretch>
            <a:fillRect/>
          </a:stretch>
        </p:blipFill>
        <p:spPr>
          <a:xfrm>
            <a:off x="3207110" y="3886200"/>
            <a:ext cx="2858368" cy="2286000"/>
          </a:xfrm>
          <a:prstGeom prst="rect">
            <a:avLst/>
          </a:prstGeom>
        </p:spPr>
      </p:pic>
    </p:spTree>
    <p:extLst>
      <p:ext uri="{BB962C8B-B14F-4D97-AF65-F5344CB8AC3E}">
        <p14:creationId xmlns:p14="http://schemas.microsoft.com/office/powerpoint/2010/main" val="3750385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Mercury</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Mercury is made of metal and rock with an iron core.</a:t>
            </a:r>
          </a:p>
          <a:p>
            <a:r>
              <a:rPr lang="en-US" dirty="0" smtClean="0"/>
              <a:t>It rotates three times every two years.</a:t>
            </a:r>
          </a:p>
          <a:p>
            <a:r>
              <a:rPr lang="en-US" dirty="0" smtClean="0"/>
              <a:t>The surface toward the Sun is hot (430 C), the night side is cold (-170 C).</a:t>
            </a:r>
          </a:p>
          <a:p>
            <a:r>
              <a:rPr lang="en-US" dirty="0" smtClean="0"/>
              <a:t>Poles are constantly cold (-100 C) because the axis is not tilted.</a:t>
            </a:r>
          </a:p>
          <a:p>
            <a:r>
              <a:rPr lang="en-US" dirty="0" smtClean="0"/>
              <a:t>Mariner 10 (1974) and Messenger (2011) visited.</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p:pic>
        <p:nvPicPr>
          <p:cNvPr id="1026" name="Picture 2" descr="https://upload.wikimedia.org/wikipedia/commons/thumb/e/ea/PIA19450-PlanetMercury-CalorisBasin-20150501.jpg/1920px-PIA19450-PlanetMercury-CalorisBasin-201505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734402"/>
            <a:ext cx="3335337" cy="215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44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solar system size</a:t>
            </a:r>
            <a:endParaRPr lang="en-US" dirty="0"/>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27785378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Venus is similar to size of Earth but covered by clouds.</a:t>
            </a:r>
          </a:p>
          <a:p>
            <a:r>
              <a:rPr lang="en-US" dirty="0" smtClean="0"/>
              <a:t>It is hotter than Mercury and the heat is distributed.</a:t>
            </a:r>
          </a:p>
          <a:p>
            <a:r>
              <a:rPr lang="en-US" dirty="0" smtClean="0"/>
              <a:t>The atmospheric pressure is very high.</a:t>
            </a:r>
          </a:p>
          <a:p>
            <a:r>
              <a:rPr lang="en-US" dirty="0" smtClean="0"/>
              <a:t>It is volcanically active with little evidence of erosion.</a:t>
            </a:r>
          </a:p>
          <a:p>
            <a:r>
              <a:rPr lang="en-US" dirty="0" err="1" smtClean="0"/>
              <a:t>Venera</a:t>
            </a:r>
            <a:r>
              <a:rPr lang="en-US" dirty="0" smtClean="0"/>
              <a:t> landed (1975) and Magellan mapped (1990).</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30</a:t>
            </a:fld>
            <a:endParaRPr lang="en-US"/>
          </a:p>
        </p:txBody>
      </p:sp>
      <p:pic>
        <p:nvPicPr>
          <p:cNvPr id="2050" name="Picture 2" descr="http://www.mappery.com/maps/Magellan-Venus-Map.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562424"/>
            <a:ext cx="3335337" cy="25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814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a:t>
            </a:r>
            <a:endParaRPr lang="en-US" dirty="0"/>
          </a:p>
        </p:txBody>
      </p:sp>
      <p:sp>
        <p:nvSpPr>
          <p:cNvPr id="7" name="Content Placeholder 6"/>
          <p:cNvSpPr>
            <a:spLocks noGrp="1"/>
          </p:cNvSpPr>
          <p:nvPr>
            <p:ph sz="half" idx="1"/>
          </p:nvPr>
        </p:nvSpPr>
        <p:spPr/>
        <p:txBody>
          <a:bodyPr/>
          <a:lstStyle/>
          <a:p>
            <a:r>
              <a:rPr lang="en-US" dirty="0" smtClean="0"/>
              <a:t>Earth is where you are right now.</a:t>
            </a:r>
          </a:p>
          <a:p>
            <a:r>
              <a:rPr lang="en-US" dirty="0" smtClean="0"/>
              <a:t>It has abundant water and abundant semi-intelligent life.</a:t>
            </a:r>
          </a:p>
          <a:p>
            <a:r>
              <a:rPr lang="en-US" dirty="0" smtClean="0"/>
              <a:t>The Moon is relatively large.</a:t>
            </a:r>
          </a:p>
          <a:p>
            <a:r>
              <a:rPr lang="en-US" dirty="0" smtClean="0"/>
              <a:t>The Earth is round (not flat).</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pic>
        <p:nvPicPr>
          <p:cNvPr id="3074" name="Picture 2" descr="Image result for eart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145506"/>
            <a:ext cx="3335337"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250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Mars</a:t>
            </a:r>
            <a:endParaRPr lang="en-US" dirty="0"/>
          </a:p>
        </p:txBody>
      </p:sp>
      <p:sp>
        <p:nvSpPr>
          <p:cNvPr id="7" name="Content Placeholder 6"/>
          <p:cNvSpPr>
            <a:spLocks noGrp="1"/>
          </p:cNvSpPr>
          <p:nvPr>
            <p:ph sz="half" idx="1"/>
          </p:nvPr>
        </p:nvSpPr>
        <p:spPr/>
        <p:txBody>
          <a:bodyPr/>
          <a:lstStyle/>
          <a:p>
            <a:r>
              <a:rPr lang="en-US" dirty="0" smtClean="0"/>
              <a:t>Mars has a thin atmosphere of CO</a:t>
            </a:r>
            <a:r>
              <a:rPr lang="en-US" baseline="-25000" dirty="0" smtClean="0"/>
              <a:t>2</a:t>
            </a:r>
            <a:r>
              <a:rPr lang="en-US" dirty="0" smtClean="0"/>
              <a:t>.</a:t>
            </a:r>
          </a:p>
          <a:p>
            <a:r>
              <a:rPr lang="en-US" dirty="0" smtClean="0"/>
              <a:t>It has dormant volcanoes, a large canyon, evidence of water in the past, and frozen water now.</a:t>
            </a:r>
          </a:p>
          <a:p>
            <a:r>
              <a:rPr lang="en-US" dirty="0" smtClean="0"/>
              <a:t>It has no protection from UV light nor cosmic rays.</a:t>
            </a:r>
          </a:p>
          <a:p>
            <a:r>
              <a:rPr lang="en-US" dirty="0" smtClean="0"/>
              <a:t>Many spacecraft visited, e.g. Viking (1976), Pathfinder, rovers, etc.</a:t>
            </a:r>
          </a:p>
          <a:p>
            <a:r>
              <a:rPr lang="en-US" dirty="0" smtClean="0"/>
              <a:t>There is evidence of present-day water.</a:t>
            </a:r>
            <a:endParaRPr lang="en-US" dirty="0"/>
          </a:p>
        </p:txBody>
      </p:sp>
      <p:pic>
        <p:nvPicPr>
          <p:cNvPr id="4098" name="Picture 2" descr="http://spacetoday.org/images/Mars/Mars2001GlobalDustStormHubb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94263" y="1677440"/>
            <a:ext cx="3336925" cy="1985470"/>
          </a:xfrm>
        </p:spPr>
      </p:pic>
      <p:sp>
        <p:nvSpPr>
          <p:cNvPr id="4" name="Slide Number Placeholder 3"/>
          <p:cNvSpPr>
            <a:spLocks noGrp="1"/>
          </p:cNvSpPr>
          <p:nvPr>
            <p:ph type="sldNum" sz="quarter" idx="12"/>
          </p:nvPr>
        </p:nvSpPr>
        <p:spPr/>
        <p:txBody>
          <a:bodyPr/>
          <a:lstStyle/>
          <a:p>
            <a:fld id="{A80E317C-2D38-45AD-93CC-2F339010EF5B}" type="slidenum">
              <a:rPr lang="en-US" smtClean="0"/>
              <a:pPr/>
              <a:t>32</a:t>
            </a:fld>
            <a:endParaRPr lang="en-US"/>
          </a:p>
        </p:txBody>
      </p:sp>
      <p:pic>
        <p:nvPicPr>
          <p:cNvPr id="4100" name="Picture 4" descr="Mars Cross Bedding Outcrop"/>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5017596" y="3813175"/>
            <a:ext cx="309025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24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a:t>
            </a:r>
            <a:r>
              <a:rPr lang="en-US" dirty="0" err="1" smtClean="0"/>
              <a:t>InSight</a:t>
            </a:r>
            <a:r>
              <a:rPr lang="en-US" dirty="0" smtClean="0"/>
              <a:t> Mission</a:t>
            </a:r>
            <a:endParaRPr lang="en-US" dirty="0"/>
          </a:p>
        </p:txBody>
      </p:sp>
      <p:sp>
        <p:nvSpPr>
          <p:cNvPr id="7" name="Content Placeholder 6"/>
          <p:cNvSpPr>
            <a:spLocks noGrp="1"/>
          </p:cNvSpPr>
          <p:nvPr>
            <p:ph sz="half" idx="1"/>
          </p:nvPr>
        </p:nvSpPr>
        <p:spPr/>
        <p:txBody>
          <a:bodyPr/>
          <a:lstStyle/>
          <a:p>
            <a:r>
              <a:rPr lang="en-US" dirty="0" err="1" smtClean="0"/>
              <a:t>InSight</a:t>
            </a:r>
            <a:r>
              <a:rPr lang="en-US" dirty="0"/>
              <a:t> (Interior Exploration using Seismic Investigations, Geodesy and Heat Transport</a:t>
            </a:r>
            <a:r>
              <a:rPr lang="en-US" dirty="0" smtClean="0"/>
              <a:t>) landed on Mars in late 2018.</a:t>
            </a:r>
          </a:p>
          <a:p>
            <a:r>
              <a:rPr lang="en-US" dirty="0" smtClean="0"/>
              <a:t>It’s primary mission is to determine the interior structure of Mars using seismometers.</a:t>
            </a:r>
          </a:p>
          <a:p>
            <a:endParaRPr lang="en-US" dirty="0"/>
          </a:p>
        </p:txBody>
      </p:sp>
      <p:pic>
        <p:nvPicPr>
          <p:cNvPr id="5122" name="Picture 2" descr="An artist's rendition of the InSight lander operating on the surface of Mar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894263" y="1731069"/>
            <a:ext cx="3336925" cy="18782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80E317C-2D38-45AD-93CC-2F339010EF5B}" type="slidenum">
              <a:rPr lang="en-US" smtClean="0"/>
              <a:pPr/>
              <a:t>33</a:t>
            </a:fld>
            <a:endParaRPr lang="en-US"/>
          </a:p>
        </p:txBody>
      </p:sp>
      <p:pic>
        <p:nvPicPr>
          <p:cNvPr id="5124" name="Picture 4" descr="Image result for picture from mars insight"/>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5411827" y="3813175"/>
            <a:ext cx="230179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657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Jupiter</a:t>
            </a:r>
            <a:endParaRPr lang="en-US" dirty="0"/>
          </a:p>
        </p:txBody>
      </p:sp>
      <p:sp>
        <p:nvSpPr>
          <p:cNvPr id="7" name="Content Placeholder 6"/>
          <p:cNvSpPr>
            <a:spLocks noGrp="1"/>
          </p:cNvSpPr>
          <p:nvPr>
            <p:ph sz="half" idx="1"/>
          </p:nvPr>
        </p:nvSpPr>
        <p:spPr/>
        <p:txBody>
          <a:bodyPr>
            <a:normAutofit fontScale="85000" lnSpcReduction="20000"/>
          </a:bodyPr>
          <a:lstStyle/>
          <a:p>
            <a:r>
              <a:rPr lang="en-US" dirty="0" smtClean="0"/>
              <a:t>Jupiter is over a thousand times bigger in volume than the Earth, yet is only ~300 times more massive.</a:t>
            </a:r>
          </a:p>
          <a:p>
            <a:r>
              <a:rPr lang="en-US" dirty="0" smtClean="0"/>
              <a:t>It has ~0.001 the mass of the Sun, too little to become a star.</a:t>
            </a:r>
          </a:p>
          <a:p>
            <a:r>
              <a:rPr lang="en-US" dirty="0" smtClean="0"/>
              <a:t>Its composition is similar to the Sun.</a:t>
            </a:r>
          </a:p>
          <a:p>
            <a:r>
              <a:rPr lang="en-US" dirty="0" smtClean="0"/>
              <a:t>It has many moons (&gt;70) and a faint ring.</a:t>
            </a:r>
          </a:p>
          <a:p>
            <a:r>
              <a:rPr lang="en-US" dirty="0" smtClean="0"/>
              <a:t>It has a strong magnetic field, aurora, and lightning.</a:t>
            </a:r>
          </a:p>
          <a:p>
            <a:r>
              <a:rPr lang="en-US" dirty="0" smtClean="0"/>
              <a:t>Its bands formed by winds. Spots are storms.</a:t>
            </a:r>
          </a:p>
          <a:p>
            <a:r>
              <a:rPr lang="en-US" dirty="0" smtClean="0"/>
              <a:t>It has been visited by Voyager (1970s), Galileo, and Juno.</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pic>
        <p:nvPicPr>
          <p:cNvPr id="7170" name="Picture 2" descr="Jupiter's mass is 300 times that of our planet, yet itâs the fastest-spinning planet in the Solar System"/>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639950"/>
            <a:ext cx="3335337" cy="2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63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Saturn</a:t>
            </a:r>
            <a:endParaRPr lang="en-US" dirty="0"/>
          </a:p>
        </p:txBody>
      </p:sp>
      <p:sp>
        <p:nvSpPr>
          <p:cNvPr id="7" name="Content Placeholder 6"/>
          <p:cNvSpPr>
            <a:spLocks noGrp="1"/>
          </p:cNvSpPr>
          <p:nvPr>
            <p:ph sz="half" idx="1"/>
          </p:nvPr>
        </p:nvSpPr>
        <p:spPr/>
        <p:txBody>
          <a:bodyPr/>
          <a:lstStyle/>
          <a:p>
            <a:r>
              <a:rPr lang="en-US" dirty="0" smtClean="0"/>
              <a:t>Saturn is similar to Jupiter, but with a huge ring system.</a:t>
            </a:r>
          </a:p>
          <a:p>
            <a:r>
              <a:rPr lang="en-US" dirty="0" smtClean="0"/>
              <a:t>It has many moons (&gt;62), including Titan that is covered in clouds.</a:t>
            </a:r>
          </a:p>
          <a:p>
            <a:r>
              <a:rPr lang="en-US" dirty="0" smtClean="0"/>
              <a:t>Saturn’s rings are made of mostly chunks of water ice up to a few meters in size.</a:t>
            </a:r>
          </a:p>
          <a:p>
            <a:r>
              <a:rPr lang="en-US" dirty="0" smtClean="0"/>
              <a:t>It was visited by Voyager and Cassini spacecraft.</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35</a:t>
            </a:fld>
            <a:endParaRPr lang="en-US"/>
          </a:p>
        </p:txBody>
      </p:sp>
      <p:pic>
        <p:nvPicPr>
          <p:cNvPr id="8194" name="Picture 2" descr="Related imag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653058"/>
            <a:ext cx="3335337" cy="2320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662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Uranus</a:t>
            </a:r>
            <a:endParaRPr lang="en-US" dirty="0"/>
          </a:p>
        </p:txBody>
      </p:sp>
      <p:sp>
        <p:nvSpPr>
          <p:cNvPr id="7" name="Content Placeholder 6"/>
          <p:cNvSpPr>
            <a:spLocks noGrp="1"/>
          </p:cNvSpPr>
          <p:nvPr>
            <p:ph sz="half" idx="1"/>
          </p:nvPr>
        </p:nvSpPr>
        <p:spPr/>
        <p:txBody>
          <a:bodyPr>
            <a:normAutofit lnSpcReduction="10000"/>
          </a:bodyPr>
          <a:lstStyle/>
          <a:p>
            <a:r>
              <a:rPr lang="en-US" dirty="0" smtClean="0"/>
              <a:t>Uranus is an icy planet.</a:t>
            </a:r>
          </a:p>
          <a:p>
            <a:r>
              <a:rPr lang="en-US" dirty="0" smtClean="0"/>
              <a:t>Its rotation axis is tilted nearly 90 degrees.</a:t>
            </a:r>
          </a:p>
          <a:p>
            <a:r>
              <a:rPr lang="en-US" dirty="0" smtClean="0"/>
              <a:t>It is barely visible with naked eye. (Sir William Herschel first tracked it, thinking it was a comet – he earned a few hundred bucks from the King!).</a:t>
            </a:r>
          </a:p>
          <a:p>
            <a:r>
              <a:rPr lang="en-US" dirty="0" smtClean="0"/>
              <a:t>It has a ring system (discovered on an airplane!).</a:t>
            </a:r>
          </a:p>
          <a:p>
            <a:r>
              <a:rPr lang="en-US" dirty="0" smtClean="0"/>
              <a:t>Its moons orbit in the plane of the rings.</a:t>
            </a:r>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pic>
        <p:nvPicPr>
          <p:cNvPr id="9218" name="Picture 2" descr="slide 1 - Keck Telescope views of Uranus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562424"/>
            <a:ext cx="3335337" cy="25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29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Neptune</a:t>
            </a:r>
            <a:endParaRPr lang="en-US" dirty="0"/>
          </a:p>
        </p:txBody>
      </p:sp>
      <p:sp>
        <p:nvSpPr>
          <p:cNvPr id="7" name="Content Placeholder 6"/>
          <p:cNvSpPr>
            <a:spLocks noGrp="1"/>
          </p:cNvSpPr>
          <p:nvPr>
            <p:ph sz="half" idx="1"/>
          </p:nvPr>
        </p:nvSpPr>
        <p:spPr/>
        <p:txBody>
          <a:bodyPr/>
          <a:lstStyle/>
          <a:p>
            <a:r>
              <a:rPr lang="en-US" dirty="0" smtClean="0"/>
              <a:t>Neptune is similar to Uranus.</a:t>
            </a:r>
          </a:p>
          <a:p>
            <a:r>
              <a:rPr lang="en-US" dirty="0" smtClean="0"/>
              <a:t>It was discovered after a prediction by Alexis </a:t>
            </a:r>
            <a:r>
              <a:rPr lang="en-US" dirty="0" err="1" smtClean="0"/>
              <a:t>Bouvard</a:t>
            </a:r>
            <a:r>
              <a:rPr lang="en-US" dirty="0" smtClean="0"/>
              <a:t> based on the orbit of Uranus. (Galileo thought it was a star.)</a:t>
            </a:r>
          </a:p>
          <a:p>
            <a:r>
              <a:rPr lang="en-US" dirty="0" smtClean="0"/>
              <a:t>It has 14 moons, with Triton being the largest and which rotates retrograde.</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pic>
        <p:nvPicPr>
          <p:cNvPr id="10242" name="Picture 2" descr="https://upload.wikimedia.org/wikipedia/commons/thumb/b/b9/Neptune%2C_Earth_size_comparison_2.jpg/1920px-Neptune%2C_Earth_size_comparison_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561555"/>
            <a:ext cx="3335337" cy="2503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8111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a:bodyPr>
              <a:lstStyle/>
              <a:p>
                <a:r>
                  <a:rPr lang="en-US" dirty="0" smtClean="0"/>
                  <a:t>Bodies in the Solar System are heated by the Sun.</a:t>
                </a:r>
              </a:p>
              <a:p>
                <a:r>
                  <a:rPr lang="en-US" dirty="0" smtClean="0"/>
                  <a:t>The heat is proportional to the total luminosity of the Sun and decreases with increasing distance from the Sun.</a:t>
                </a:r>
              </a:p>
              <a:p>
                <a:r>
                  <a:rPr lang="en-US" dirty="0" smtClean="0"/>
                  <a:t>The radiant energy at the </a:t>
                </a:r>
                <a:r>
                  <a:rPr lang="en-US" dirty="0" err="1" smtClean="0"/>
                  <a:t>loca</a:t>
                </a:r>
                <a:r>
                  <a:rPr lang="en-US" dirty="0" smtClean="0"/>
                  <a:t>tion of the body is </a:t>
                </a:r>
                <a14:m>
                  <m:oMath xmlns:m="http://schemas.openxmlformats.org/officeDocument/2006/math">
                    <m:r>
                      <a:rPr lang="en-US" i="1">
                        <a:latin typeface="Cambria Math" panose="02040503050406030204" pitchFamily="18" charset="0"/>
                      </a:rPr>
                      <m:t>𝐹</m:t>
                    </m:r>
                    <m:r>
                      <a:rPr lang="en-US" b="0" i="1" smtClean="0">
                        <a:latin typeface="Cambria Math" panose="02040503050406030204" pitchFamily="18" charset="0"/>
                      </a:rPr>
                      <m:t>𝑙𝑢𝑥</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ea typeface="Cambria Math" panose="02040503050406030204" pitchFamily="18" charset="0"/>
                              </a:rPr>
                              <m:t>⊙</m:t>
                            </m:r>
                          </m:sub>
                        </m:sSub>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𝐴𝑏𝑠𝑜𝑟𝑏𝑒𝑑</m:t>
                    </m:r>
                    <m:r>
                      <a:rPr lang="en-US" b="0" i="1" smtClean="0">
                        <a:latin typeface="Cambria Math" panose="02040503050406030204" pitchFamily="18" charset="0"/>
                      </a:rPr>
                      <m:t> </m:t>
                    </m:r>
                    <m:r>
                      <a:rPr lang="en-US" i="1">
                        <a:latin typeface="Cambria Math" panose="02040503050406030204" pitchFamily="18" charset="0"/>
                      </a:rPr>
                      <m:t>𝐹</m:t>
                    </m:r>
                    <m:r>
                      <a:rPr lang="en-US" b="0" i="1" smtClean="0">
                        <a:latin typeface="Cambria Math" panose="02040503050406030204" pitchFamily="18" charset="0"/>
                      </a:rPr>
                      <m:t>𝑙𝑢𝑥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ea typeface="Cambria Math" panose="02040503050406030204" pitchFamily="18" charset="0"/>
                              </a:rPr>
                              <m:t>⊙</m:t>
                            </m:r>
                          </m:sub>
                        </m:sSub>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i="1">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US" dirty="0" smtClean="0"/>
                  <a:t>, where A is the albedo and R is the radius of the planet.</a:t>
                </a:r>
              </a:p>
              <a:p>
                <a:r>
                  <a:rPr lang="en-US" dirty="0" smtClean="0"/>
                  <a:t>The planet radiates like a blackbody, such that </a:t>
                </a:r>
                <a14:m>
                  <m:oMath xmlns:m="http://schemas.openxmlformats.org/officeDocument/2006/math">
                    <m:r>
                      <a:rPr lang="en-US" b="0" i="1" smtClean="0">
                        <a:latin typeface="Cambria Math" panose="02040503050406030204" pitchFamily="18" charset="0"/>
                      </a:rPr>
                      <m:t>𝐸𝑚𝑖𝑡𝑡𝑒𝑑</m:t>
                    </m:r>
                    <m:r>
                      <a:rPr lang="en-US" b="0" i="1" smtClean="0">
                        <a:latin typeface="Cambria Math" panose="02040503050406030204" pitchFamily="18" charset="0"/>
                      </a:rPr>
                      <m:t> </m:t>
                    </m:r>
                    <m:r>
                      <a:rPr lang="en-US" i="1">
                        <a:latin typeface="Cambria Math" panose="02040503050406030204" pitchFamily="18" charset="0"/>
                      </a:rPr>
                      <m:t>𝐹𝑙𝑢𝑥</m:t>
                    </m:r>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𝑇</m:t>
                        </m:r>
                      </m:e>
                      <m:sup>
                        <m:r>
                          <a:rPr lang="en-US" b="0" i="1" smtClean="0">
                            <a:latin typeface="Cambria Math" panose="02040503050406030204" pitchFamily="18" charset="0"/>
                            <a:ea typeface="Cambria Math" panose="02040503050406030204" pitchFamily="18" charset="0"/>
                          </a:rPr>
                          <m:t>4</m:t>
                        </m:r>
                      </m:sup>
                    </m:sSup>
                    <m:r>
                      <a:rPr lang="en-US" b="0" i="0" smtClean="0">
                        <a:latin typeface="Cambria Math" panose="02040503050406030204" pitchFamily="18" charset="0"/>
                        <a:ea typeface="Cambria Math" panose="02040503050406030204" pitchFamily="18" charset="0"/>
                      </a:rPr>
                      <m:t>.</m:t>
                    </m:r>
                  </m:oMath>
                </a14:m>
                <a:r>
                  <a:rPr lang="en-US" dirty="0" smtClean="0"/>
                  <a:t> </a:t>
                </a:r>
              </a:p>
              <a:p>
                <a:r>
                  <a:rPr lang="en-US" dirty="0" smtClean="0"/>
                  <a:t>By equating the absorbed and emitted flux, and normalizing to values for Earth, we find: </a:t>
                </a:r>
                <a14:m>
                  <m:oMath xmlns:m="http://schemas.openxmlformats.org/officeDocument/2006/math">
                    <m:r>
                      <a:rPr lang="en-US" b="0" i="1" smtClean="0">
                        <a:latin typeface="Cambria Math" panose="02040503050406030204" pitchFamily="18" charset="0"/>
                      </a:rPr>
                      <m:t>𝑇</m:t>
                    </m:r>
                    <m:r>
                      <a:rPr lang="en-US" i="1">
                        <a:latin typeface="Cambria Math" panose="02040503050406030204" pitchFamily="18" charset="0"/>
                      </a:rPr>
                      <m:t>=</m:t>
                    </m:r>
                    <m:r>
                      <a:rPr lang="en-US" b="0" i="1" smtClean="0">
                        <a:latin typeface="Cambria Math" panose="02040503050406030204" pitchFamily="18" charset="0"/>
                      </a:rPr>
                      <m:t>279</m:t>
                    </m:r>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𝐴</m:t>
                            </m:r>
                          </m:e>
                        </m:d>
                      </m:e>
                      <m:sup>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up>
                    </m:sSup>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1 </m:t>
                                </m:r>
                                <m:r>
                                  <a:rPr lang="en-US" i="1">
                                    <a:latin typeface="Cambria Math" panose="02040503050406030204" pitchFamily="18" charset="0"/>
                                  </a:rPr>
                                  <m:t>𝐴𝑈</m:t>
                                </m:r>
                              </m:den>
                            </m:f>
                          </m:e>
                        </m:d>
                      </m:e>
                      <m:sup>
                        <m:r>
                          <a:rPr lang="en-US" b="0" i="1" smtClean="0">
                            <a:latin typeface="Cambria Math" panose="02040503050406030204" pitchFamily="18" charset="0"/>
                          </a:rPr>
                          <m:t>−1/2</m:t>
                        </m:r>
                      </m:sup>
                    </m:sSup>
                    <m:r>
                      <a:rPr lang="en-US">
                        <a:latin typeface="Cambria Math" panose="02040503050406030204" pitchFamily="18" charset="0"/>
                        <a:ea typeface="Cambria Math" panose="02040503050406030204" pitchFamily="18" charset="0"/>
                      </a:rPr>
                      <m:t>.</m:t>
                    </m:r>
                  </m:oMath>
                </a14:m>
                <a:r>
                  <a:rPr lang="en-US" dirty="0" smtClean="0"/>
                  <a:t> </a:t>
                </a:r>
              </a:p>
              <a:p>
                <a:r>
                  <a:rPr lang="en-US" dirty="0" smtClean="0"/>
                  <a:t>This neglects Greenhouse Effect.</a:t>
                </a:r>
                <a:endParaRPr lang="en-US" dirty="0"/>
              </a:p>
              <a:p>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0">
                <a:blip r:embed="rId2"/>
                <a:stretch>
                  <a:fillRect l="-762" t="-1000" r="-6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32425518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The Solar System</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As its name implies, the Solar System is the collection of bodies that are gravitationally bound by the Sun. </a:t>
            </a:r>
          </a:p>
          <a:p>
            <a:pPr eaLnBrk="1" hangingPunct="1">
              <a:spcBef>
                <a:spcPct val="5000"/>
              </a:spcBef>
            </a:pPr>
            <a:r>
              <a:rPr lang="en-US" altLang="en-US" dirty="0" smtClean="0"/>
              <a:t>Gravitationally bound means that objects don’t fly away.</a:t>
            </a:r>
          </a:p>
          <a:p>
            <a:pPr eaLnBrk="1" hangingPunct="1">
              <a:spcBef>
                <a:spcPct val="5000"/>
              </a:spcBef>
            </a:pPr>
            <a:r>
              <a:rPr lang="en-US" altLang="en-US" dirty="0" smtClean="0"/>
              <a:t>It </a:t>
            </a:r>
            <a:r>
              <a:rPr lang="en-US" altLang="en-US" dirty="0" smtClean="0"/>
              <a:t>consists of the Sun, planets, asteroids, comets, dust, solar wind, etc.</a:t>
            </a:r>
          </a:p>
          <a:p>
            <a:pPr eaLnBrk="1" hangingPunct="1">
              <a:spcBef>
                <a:spcPct val="5000"/>
              </a:spcBef>
            </a:pP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4</a:t>
            </a:fld>
            <a:endParaRPr lang="en-US"/>
          </a:p>
        </p:txBody>
      </p:sp>
    </p:spTree>
    <p:extLst>
      <p:ext uri="{BB962C8B-B14F-4D97-AF65-F5344CB8AC3E}">
        <p14:creationId xmlns:p14="http://schemas.microsoft.com/office/powerpoint/2010/main" val="2784135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Solar System Size Scales</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457146" y="1524000"/>
            <a:ext cx="6344008" cy="4876800"/>
          </a:xfrm>
        </p:spPr>
      </p:pic>
      <p:sp>
        <p:nvSpPr>
          <p:cNvPr id="2" name="Slide Number Placeholder 1"/>
          <p:cNvSpPr>
            <a:spLocks noGrp="1"/>
          </p:cNvSpPr>
          <p:nvPr>
            <p:ph type="sldNum" sz="quarter" idx="12"/>
          </p:nvPr>
        </p:nvSpPr>
        <p:spPr/>
        <p:txBody>
          <a:bodyPr/>
          <a:lstStyle/>
          <a:p>
            <a:fld id="{A80E317C-2D38-45AD-93CC-2F339010EF5B}" type="slidenum">
              <a:rPr lang="en-US" smtClean="0"/>
              <a:pPr/>
              <a:t>5</a:t>
            </a:fld>
            <a:endParaRPr lang="en-US"/>
          </a:p>
        </p:txBody>
      </p:sp>
    </p:spTree>
    <p:extLst>
      <p:ext uri="{BB962C8B-B14F-4D97-AF65-F5344CB8AC3E}">
        <p14:creationId xmlns:p14="http://schemas.microsoft.com/office/powerpoint/2010/main" val="3510033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smtClean="0"/>
              <a:t>Solar System Size Scales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sp>
        <p:nvSpPr>
          <p:cNvPr id="4" name="Content Placeholder 3"/>
          <p:cNvSpPr>
            <a:spLocks noGrp="1"/>
          </p:cNvSpPr>
          <p:nvPr>
            <p:ph idx="1"/>
          </p:nvPr>
        </p:nvSpPr>
        <p:spPr/>
        <p:txBody>
          <a:bodyPr/>
          <a:lstStyle/>
          <a:p>
            <a:r>
              <a:rPr lang="en-US" dirty="0" smtClean="0"/>
              <a:t>Most visualizations of the Solar System are not to scale.</a:t>
            </a:r>
          </a:p>
          <a:p>
            <a:r>
              <a:rPr lang="en-US" dirty="0" smtClean="0"/>
              <a:t>For instance, the picture on the following slide preserves the relationships between the sizes of the planets and Sun but not their distances.</a:t>
            </a:r>
            <a:endParaRPr lang="en-US" dirty="0"/>
          </a:p>
        </p:txBody>
      </p:sp>
    </p:spTree>
    <p:extLst>
      <p:ext uri="{BB962C8B-B14F-4D97-AF65-F5344CB8AC3E}">
        <p14:creationId xmlns:p14="http://schemas.microsoft.com/office/powerpoint/2010/main" val="24453271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Solar System Visualization</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117616" y="1524000"/>
            <a:ext cx="7023068" cy="4876800"/>
          </a:xfrm>
        </p:spPr>
      </p:pic>
      <p:sp>
        <p:nvSpPr>
          <p:cNvPr id="2" name="Slide Number Placeholder 1"/>
          <p:cNvSpPr>
            <a:spLocks noGrp="1"/>
          </p:cNvSpPr>
          <p:nvPr>
            <p:ph type="sldNum" sz="quarter" idx="12"/>
          </p:nvPr>
        </p:nvSpPr>
        <p:spPr/>
        <p:txBody>
          <a:bodyPr/>
          <a:lstStyle/>
          <a:p>
            <a:fld id="{A80E317C-2D38-45AD-93CC-2F339010EF5B}" type="slidenum">
              <a:rPr lang="en-US" smtClean="0"/>
              <a:pPr/>
              <a:t>7</a:t>
            </a:fld>
            <a:endParaRPr lang="en-US"/>
          </a:p>
        </p:txBody>
      </p:sp>
    </p:spTree>
    <p:extLst>
      <p:ext uri="{BB962C8B-B14F-4D97-AF65-F5344CB8AC3E}">
        <p14:creationId xmlns:p14="http://schemas.microsoft.com/office/powerpoint/2010/main" val="19842533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Watch this Video</a:t>
            </a:r>
            <a:endParaRPr lang="en-US" altLang="en-US" dirty="0" smtClean="0"/>
          </a:p>
        </p:txBody>
      </p:sp>
      <p:sp>
        <p:nvSpPr>
          <p:cNvPr id="4" name="Content Placeholder 3"/>
          <p:cNvSpPr>
            <a:spLocks noGrp="1"/>
          </p:cNvSpPr>
          <p:nvPr>
            <p:ph idx="1"/>
          </p:nvPr>
        </p:nvSpPr>
        <p:spPr/>
        <p:txBody>
          <a:bodyPr/>
          <a:lstStyle/>
          <a:p>
            <a:r>
              <a:rPr lang="en-US" dirty="0" smtClean="0">
                <a:hlinkClick r:id="rId2"/>
              </a:rPr>
              <a:t>Cool Video About the Scale of the Solar System</a:t>
            </a:r>
            <a:endParaRPr lang="en-US" dirty="0" smtClean="0"/>
          </a:p>
          <a:p>
            <a:r>
              <a:rPr lang="en-US" dirty="0" smtClean="0"/>
              <a:t>https://www.youtube.com/watch?v=zR3Igc3Rhfg</a:t>
            </a:r>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8</a:t>
            </a:fld>
            <a:endParaRPr lang="en-US"/>
          </a:p>
        </p:txBody>
      </p:sp>
    </p:spTree>
    <p:extLst>
      <p:ext uri="{BB962C8B-B14F-4D97-AF65-F5344CB8AC3E}">
        <p14:creationId xmlns:p14="http://schemas.microsoft.com/office/powerpoint/2010/main" val="3696721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Solar System Geography</a:t>
            </a:r>
            <a:endParaRPr lang="en-US" altLang="en-US" dirty="0" smtClean="0"/>
          </a:p>
        </p:txBody>
      </p:sp>
      <p:pic>
        <p:nvPicPr>
          <p:cNvPr id="3" name="Content Placeholder 2"/>
          <p:cNvPicPr>
            <a:picLocks noGrp="1" noChangeAspect="1"/>
          </p:cNvPicPr>
          <p:nvPr>
            <p:ph idx="1"/>
          </p:nvPr>
        </p:nvPicPr>
        <p:blipFill>
          <a:blip r:embed="rId2"/>
          <a:stretch>
            <a:fillRect/>
          </a:stretch>
        </p:blipFill>
        <p:spPr>
          <a:xfrm>
            <a:off x="1028700" y="2347118"/>
            <a:ext cx="7200900" cy="3230563"/>
          </a:xfrm>
        </p:spPr>
      </p:pic>
      <p:sp>
        <p:nvSpPr>
          <p:cNvPr id="2" name="Slide Number Placeholder 1"/>
          <p:cNvSpPr>
            <a:spLocks noGrp="1"/>
          </p:cNvSpPr>
          <p:nvPr>
            <p:ph type="sldNum" sz="quarter" idx="12"/>
          </p:nvPr>
        </p:nvSpPr>
        <p:spPr/>
        <p:txBody>
          <a:bodyPr/>
          <a:lstStyle/>
          <a:p>
            <a:fld id="{A80E317C-2D38-45AD-93CC-2F339010EF5B}" type="slidenum">
              <a:rPr lang="en-US" smtClean="0"/>
              <a:pPr/>
              <a:t>9</a:t>
            </a:fld>
            <a:endParaRPr lang="en-US"/>
          </a:p>
        </p:txBody>
      </p:sp>
    </p:spTree>
    <p:extLst>
      <p:ext uri="{BB962C8B-B14F-4D97-AF65-F5344CB8AC3E}">
        <p14:creationId xmlns:p14="http://schemas.microsoft.com/office/powerpoint/2010/main" val="2681090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4343</TotalTime>
  <Words>2443</Words>
  <Application>Microsoft Office PowerPoint</Application>
  <PresentationFormat>On-screen Show (4:3)</PresentationFormat>
  <Paragraphs>267</Paragraphs>
  <Slides>38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Cambria Math</vt:lpstr>
      <vt:lpstr>Franklin Gothic Book</vt:lpstr>
      <vt:lpstr>Crop</vt:lpstr>
      <vt:lpstr>University Astronomy</vt:lpstr>
      <vt:lpstr>Aims and outline for this lecture</vt:lpstr>
      <vt:lpstr>solar system size</vt:lpstr>
      <vt:lpstr>The Solar System</vt:lpstr>
      <vt:lpstr>Solar System Size Scales</vt:lpstr>
      <vt:lpstr>Solar System Size Scales</vt:lpstr>
      <vt:lpstr>Solar System Visualization</vt:lpstr>
      <vt:lpstr>Watch this Video</vt:lpstr>
      <vt:lpstr>Solar System Geography</vt:lpstr>
      <vt:lpstr>solar system models</vt:lpstr>
      <vt:lpstr>Motions</vt:lpstr>
      <vt:lpstr>Historical Models</vt:lpstr>
      <vt:lpstr>Copernican Model</vt:lpstr>
      <vt:lpstr>Keplerian Model</vt:lpstr>
      <vt:lpstr>Kepler’s 2nd Law</vt:lpstr>
      <vt:lpstr>Kepler’s 2nd Law</vt:lpstr>
      <vt:lpstr>Kepler’s 3rd Law</vt:lpstr>
      <vt:lpstr>Question</vt:lpstr>
      <vt:lpstr>Answer</vt:lpstr>
      <vt:lpstr>Newton’s Laws</vt:lpstr>
      <vt:lpstr>Newton’s Law of Gravitation</vt:lpstr>
      <vt:lpstr>the planets</vt:lpstr>
      <vt:lpstr>Rocky and Gas Planets</vt:lpstr>
      <vt:lpstr>PowerPoint Presentation</vt:lpstr>
      <vt:lpstr>Terrestrial Planet Interiors</vt:lpstr>
      <vt:lpstr>Terrestrial Planet Layers</vt:lpstr>
      <vt:lpstr>Jovian Planets</vt:lpstr>
      <vt:lpstr>JS vs. UN</vt:lpstr>
      <vt:lpstr>Mercury</vt:lpstr>
      <vt:lpstr>Venus</vt:lpstr>
      <vt:lpstr>Earth</vt:lpstr>
      <vt:lpstr>Mars</vt:lpstr>
      <vt:lpstr>NASA InSight Mission</vt:lpstr>
      <vt:lpstr>Jupiter</vt:lpstr>
      <vt:lpstr>Saturn</vt:lpstr>
      <vt:lpstr>Uranus</vt:lpstr>
      <vt:lpstr>Neptune</vt:lpstr>
      <vt:lpstr>Temperatures</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437</cp:revision>
  <dcterms:created xsi:type="dcterms:W3CDTF">2007-01-08T01:06:37Z</dcterms:created>
  <dcterms:modified xsi:type="dcterms:W3CDTF">2022-02-06T01:54:48Z</dcterms:modified>
</cp:coreProperties>
</file>