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9"/>
  </p:notesMasterIdLst>
  <p:sldIdLst>
    <p:sldId id="520" r:id="rId2"/>
    <p:sldId id="1763" r:id="rId3"/>
    <p:sldId id="1696" r:id="rId4"/>
    <p:sldId id="1755" r:id="rId5"/>
    <p:sldId id="1756" r:id="rId6"/>
    <p:sldId id="1757" r:id="rId7"/>
    <p:sldId id="1758" r:id="rId8"/>
    <p:sldId id="1762" r:id="rId9"/>
    <p:sldId id="1764" r:id="rId10"/>
    <p:sldId id="1754" r:id="rId11"/>
    <p:sldId id="1765" r:id="rId12"/>
    <p:sldId id="1697" r:id="rId13"/>
    <p:sldId id="1700" r:id="rId14"/>
    <p:sldId id="1701" r:id="rId15"/>
    <p:sldId id="1702" r:id="rId16"/>
    <p:sldId id="1703" r:id="rId17"/>
    <p:sldId id="1770" r:id="rId18"/>
    <p:sldId id="1771" r:id="rId19"/>
    <p:sldId id="1704" r:id="rId20"/>
    <p:sldId id="1705" r:id="rId21"/>
    <p:sldId id="1706" r:id="rId22"/>
    <p:sldId id="1707" r:id="rId23"/>
    <p:sldId id="1768" r:id="rId24"/>
    <p:sldId id="1711" r:id="rId25"/>
    <p:sldId id="1712" r:id="rId26"/>
    <p:sldId id="1713" r:id="rId27"/>
    <p:sldId id="1714" r:id="rId28"/>
    <p:sldId id="1715" r:id="rId29"/>
    <p:sldId id="1716" r:id="rId30"/>
    <p:sldId id="1717" r:id="rId31"/>
    <p:sldId id="1718" r:id="rId32"/>
    <p:sldId id="1719" r:id="rId33"/>
    <p:sldId id="1720" r:id="rId34"/>
    <p:sldId id="1721" r:id="rId35"/>
    <p:sldId id="1722" r:id="rId36"/>
    <p:sldId id="1769" r:id="rId37"/>
    <p:sldId id="1723" r:id="rId38"/>
    <p:sldId id="1724" r:id="rId39"/>
    <p:sldId id="1725" r:id="rId40"/>
    <p:sldId id="1726" r:id="rId41"/>
    <p:sldId id="1727" r:id="rId42"/>
    <p:sldId id="1728" r:id="rId43"/>
    <p:sldId id="1729" r:id="rId44"/>
    <p:sldId id="1730" r:id="rId45"/>
    <p:sldId id="1731" r:id="rId46"/>
    <p:sldId id="1732" r:id="rId47"/>
    <p:sldId id="1743" r:id="rId48"/>
    <p:sldId id="1766" r:id="rId49"/>
    <p:sldId id="1745" r:id="rId50"/>
    <p:sldId id="1746" r:id="rId51"/>
    <p:sldId id="1747" r:id="rId52"/>
    <p:sldId id="1748" r:id="rId53"/>
    <p:sldId id="1749" r:id="rId54"/>
    <p:sldId id="1767" r:id="rId55"/>
    <p:sldId id="1752" r:id="rId56"/>
    <p:sldId id="1751" r:id="rId57"/>
    <p:sldId id="1753" r:id="rId58"/>
  </p:sldIdLst>
  <p:sldSz cx="9144000" cy="6858000" type="screen4x3"/>
  <p:notesSz cx="6858000" cy="91440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79" autoAdjust="0"/>
    <p:restoredTop sz="95740" autoAdjust="0"/>
  </p:normalViewPr>
  <p:slideViewPr>
    <p:cSldViewPr>
      <p:cViewPr varScale="1">
        <p:scale>
          <a:sx n="78" d="100"/>
          <a:sy n="78" d="100"/>
        </p:scale>
        <p:origin x="52"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00" d="100"/>
        <a:sy n="100" d="100"/>
      </p:scale>
      <p:origin x="0" y="-18676"/>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29.xml"/><Relationship Id="rId4" Type="http://schemas.openxmlformats.org/officeDocument/2006/relationships/slide" Target="slides/slide5.xml"/><Relationship Id="rId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Neutron" TargetMode="External"/><Relationship Id="rId13" Type="http://schemas.openxmlformats.org/officeDocument/2006/relationships/hyperlink" Target="http://en.wikipedia.org/wiki/Gamma_rays" TargetMode="External"/><Relationship Id="rId18" Type="http://schemas.openxmlformats.org/officeDocument/2006/relationships/hyperlink" Target="http://en.wikipedia.org/wiki/Helium-3" TargetMode="External"/><Relationship Id="rId3" Type="http://schemas.openxmlformats.org/officeDocument/2006/relationships/hyperlink" Target="http://en.wikipedia.org/wiki/Hydrogen" TargetMode="External"/><Relationship Id="rId7" Type="http://schemas.openxmlformats.org/officeDocument/2006/relationships/hyperlink" Target="http://en.wikipedia.org/wiki/Neutrino" TargetMode="External"/><Relationship Id="rId12" Type="http://schemas.openxmlformats.org/officeDocument/2006/relationships/hyperlink" Target="http://en.wikipedia.org/wiki/Electron" TargetMode="External"/><Relationship Id="rId17" Type="http://schemas.openxmlformats.org/officeDocument/2006/relationships/hyperlink" Target="http://en.wikipedia.org/wiki/Helium" TargetMode="External"/><Relationship Id="rId2" Type="http://schemas.openxmlformats.org/officeDocument/2006/relationships/slide" Target="../slides/slide13.xml"/><Relationship Id="rId16" Type="http://schemas.openxmlformats.org/officeDocument/2006/relationships/hyperlink" Target="http://en.wikipedia.org/wiki/Isotope" TargetMode="External"/><Relationship Id="rId1" Type="http://schemas.openxmlformats.org/officeDocument/2006/relationships/notesMaster" Target="../notesMasters/notesMaster1.xml"/><Relationship Id="rId6" Type="http://schemas.openxmlformats.org/officeDocument/2006/relationships/hyperlink" Target="http://en.wikipedia.org/wiki/Positron" TargetMode="External"/><Relationship Id="rId11" Type="http://schemas.openxmlformats.org/officeDocument/2006/relationships/hyperlink" Target="http://en.wikipedia.org/wiki/Wikipedia:Citing_sources" TargetMode="External"/><Relationship Id="rId5" Type="http://schemas.openxmlformats.org/officeDocument/2006/relationships/hyperlink" Target="http://en.wikipedia.org/wiki/Deuterium" TargetMode="External"/><Relationship Id="rId15" Type="http://schemas.openxmlformats.org/officeDocument/2006/relationships/hyperlink" Target="http://en.wikipedia.org/wiki/Gamma_ray" TargetMode="External"/><Relationship Id="rId10" Type="http://schemas.openxmlformats.org/officeDocument/2006/relationships/hyperlink" Target="http://en.wikipedia.org/wiki/Positron_emission" TargetMode="External"/><Relationship Id="rId19" Type="http://schemas.openxmlformats.org/officeDocument/2006/relationships/hyperlink" Target="http://en.wikipedia.org/wiki/Helium-4" TargetMode="External"/><Relationship Id="rId4" Type="http://schemas.openxmlformats.org/officeDocument/2006/relationships/hyperlink" Target="http://en.wikipedia.org/wiki/Proton" TargetMode="External"/><Relationship Id="rId9" Type="http://schemas.openxmlformats.org/officeDocument/2006/relationships/hyperlink" Target="http://en.wikipedia.org/wiki/Electronvolt" TargetMode="External"/><Relationship Id="rId14" Type="http://schemas.openxmlformats.org/officeDocument/2006/relationships/hyperlink" Target="http://en.wikipedia.org/wiki/Phot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Star" TargetMode="External"/><Relationship Id="rId13" Type="http://schemas.openxmlformats.org/officeDocument/2006/relationships/hyperlink" Target="http://en.wikipedia.org/wiki/Carl_Friedrich_von_Weizs%C3%A4cker" TargetMode="External"/><Relationship Id="rId3" Type="http://schemas.openxmlformats.org/officeDocument/2006/relationships/hyperlink" Target="http://en.wikipedia.org/wiki/Carbon" TargetMode="External"/><Relationship Id="rId7" Type="http://schemas.openxmlformats.org/officeDocument/2006/relationships/hyperlink" Target="http://en.wikipedia.org/wiki/Nuclear_reaction" TargetMode="External"/><Relationship Id="rId12" Type="http://schemas.openxmlformats.org/officeDocument/2006/relationships/hyperlink" Target="http://en.wikipedia.org/wiki/Sun" TargetMode="External"/><Relationship Id="rId2" Type="http://schemas.openxmlformats.org/officeDocument/2006/relationships/slide" Target="../slides/slide19.xml"/><Relationship Id="rId16" Type="http://schemas.openxmlformats.org/officeDocument/2006/relationships/hyperlink" Target="http://en.wikipedia.org/wiki/1939" TargetMode="External"/><Relationship Id="rId1" Type="http://schemas.openxmlformats.org/officeDocument/2006/relationships/notesMaster" Target="../notesMasters/notesMaster1.xml"/><Relationship Id="rId6" Type="http://schemas.openxmlformats.org/officeDocument/2006/relationships/hyperlink" Target="http://en.wikipedia.org/wiki/Nuclear_fusion" TargetMode="External"/><Relationship Id="rId11" Type="http://schemas.openxmlformats.org/officeDocument/2006/relationships/hyperlink" Target="http://en.wikipedia.org/wiki/Proton-proton_chain" TargetMode="External"/><Relationship Id="rId5" Type="http://schemas.openxmlformats.org/officeDocument/2006/relationships/hyperlink" Target="http://en.wikipedia.org/wiki/Oxygen" TargetMode="External"/><Relationship Id="rId15" Type="http://schemas.openxmlformats.org/officeDocument/2006/relationships/hyperlink" Target="http://en.wikipedia.org/wiki/1938" TargetMode="External"/><Relationship Id="rId10" Type="http://schemas.openxmlformats.org/officeDocument/2006/relationships/hyperlink" Target="http://en.wikipedia.org/wiki/Helium" TargetMode="External"/><Relationship Id="rId4" Type="http://schemas.openxmlformats.org/officeDocument/2006/relationships/hyperlink" Target="http://en.wikipedia.org/wiki/Nitrogen" TargetMode="External"/><Relationship Id="rId9" Type="http://schemas.openxmlformats.org/officeDocument/2006/relationships/hyperlink" Target="http://en.wikipedia.org/wiki/Hydrogen" TargetMode="External"/><Relationship Id="rId14" Type="http://schemas.openxmlformats.org/officeDocument/2006/relationships/hyperlink" Target="http://en.wikipedia.org/wiki/Hans_Beth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Neutrino" TargetMode="External"/><Relationship Id="rId3" Type="http://schemas.openxmlformats.org/officeDocument/2006/relationships/hyperlink" Target="http://en.wikipedia.org/wiki/Nuclear_fusion" TargetMode="External"/><Relationship Id="rId7" Type="http://schemas.openxmlformats.org/officeDocument/2006/relationships/hyperlink" Target="http://en.wikipedia.org/wiki/Gamma_ra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Positron" TargetMode="External"/><Relationship Id="rId5" Type="http://schemas.openxmlformats.org/officeDocument/2006/relationships/hyperlink" Target="http://en.wikipedia.org/wiki/Alpha_particle" TargetMode="External"/><Relationship Id="rId10" Type="http://schemas.openxmlformats.org/officeDocument/2006/relationships/hyperlink" Target="http://en.wikipedia.org/wiki/Stellar_evolution" TargetMode="External"/><Relationship Id="rId4" Type="http://schemas.openxmlformats.org/officeDocument/2006/relationships/hyperlink" Target="http://en.wikipedia.org/wiki/Proton" TargetMode="External"/><Relationship Id="rId9" Type="http://schemas.openxmlformats.org/officeDocument/2006/relationships/hyperlink" Target="http://en.wikipedia.org/wiki/Catalys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6B72F2-4741-43E3-A543-6EF8FE000049}" type="slidenum">
              <a:rPr lang="en-US" altLang="en-US"/>
              <a:pPr>
                <a:spcBef>
                  <a:spcPct val="0"/>
                </a:spcBef>
              </a:pPr>
              <a:t>13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lnSpc>
                <a:spcPct val="90000"/>
              </a:lnSpc>
            </a:pPr>
            <a:r>
              <a:rPr lang="en-US" altLang="en-US" smtClean="0">
                <a:latin typeface="Arial" panose="020B0604020202020204" pitchFamily="34" charset="0"/>
              </a:rPr>
              <a:t>The first step involves the fusion of two hydrogen nuclei 1</a:t>
            </a:r>
            <a:r>
              <a:rPr lang="en-US" altLang="en-US" smtClean="0">
                <a:latin typeface="Arial" panose="020B0604020202020204" pitchFamily="34" charset="0"/>
                <a:hlinkClick r:id="rId3" tooltip="Hydrogen"/>
              </a:rPr>
              <a:t>H</a:t>
            </a:r>
            <a:r>
              <a:rPr lang="en-US" altLang="en-US" smtClean="0">
                <a:latin typeface="Arial" panose="020B0604020202020204" pitchFamily="34" charset="0"/>
              </a:rPr>
              <a:t> (</a:t>
            </a:r>
            <a:r>
              <a:rPr lang="en-US" altLang="en-US" smtClean="0">
                <a:latin typeface="Arial" panose="020B0604020202020204" pitchFamily="34" charset="0"/>
                <a:hlinkClick r:id="rId4" tooltip="Proton"/>
              </a:rPr>
              <a:t>protons</a:t>
            </a:r>
            <a:r>
              <a:rPr lang="en-US" altLang="en-US" smtClean="0">
                <a:latin typeface="Arial" panose="020B0604020202020204" pitchFamily="34" charset="0"/>
              </a:rPr>
              <a:t>) into </a:t>
            </a:r>
            <a:r>
              <a:rPr lang="en-US" altLang="en-US" smtClean="0">
                <a:latin typeface="Arial" panose="020B0604020202020204" pitchFamily="34" charset="0"/>
                <a:hlinkClick r:id="rId5" tooltip="Deuterium"/>
              </a:rPr>
              <a:t>deuterium</a:t>
            </a:r>
            <a:r>
              <a:rPr lang="en-US" altLang="en-US" smtClean="0">
                <a:latin typeface="Arial" panose="020B0604020202020204" pitchFamily="34" charset="0"/>
              </a:rPr>
              <a:t> 2H, releasing a </a:t>
            </a:r>
            <a:r>
              <a:rPr lang="en-US" altLang="en-US" smtClean="0">
                <a:latin typeface="Arial" panose="020B0604020202020204" pitchFamily="34" charset="0"/>
                <a:hlinkClick r:id="rId6" tooltip="Positron"/>
              </a:rPr>
              <a:t>positron</a:t>
            </a:r>
            <a:r>
              <a:rPr lang="en-US" altLang="en-US" smtClean="0">
                <a:latin typeface="Arial" panose="020B0604020202020204" pitchFamily="34" charset="0"/>
              </a:rPr>
              <a:t> and a </a:t>
            </a:r>
            <a:r>
              <a:rPr lang="en-US" altLang="en-US" smtClean="0">
                <a:latin typeface="Arial" panose="020B0604020202020204" pitchFamily="34" charset="0"/>
                <a:hlinkClick r:id="rId7" tooltip="Neutrino"/>
              </a:rPr>
              <a:t>neutrino</a:t>
            </a:r>
            <a:r>
              <a:rPr lang="en-US" altLang="en-US" smtClean="0">
                <a:latin typeface="Arial" panose="020B0604020202020204" pitchFamily="34" charset="0"/>
              </a:rPr>
              <a:t> as one proton changes into a </a:t>
            </a:r>
            <a:r>
              <a:rPr lang="en-US" altLang="en-US" smtClean="0">
                <a:latin typeface="Arial" panose="020B0604020202020204" pitchFamily="34" charset="0"/>
                <a:hlinkClick r:id="rId8" tooltip="Neutron"/>
              </a:rPr>
              <a:t>neutron</a:t>
            </a:r>
            <a:r>
              <a:rPr lang="en-US" altLang="en-US" smtClean="0">
                <a:latin typeface="Arial" panose="020B0604020202020204" pitchFamily="34" charset="0"/>
              </a:rPr>
              <a:t>.</a:t>
            </a:r>
          </a:p>
          <a:p>
            <a:pPr lvl="1" eaLnBrk="1" hangingPunct="1">
              <a:lnSpc>
                <a:spcPct val="90000"/>
              </a:lnSpc>
            </a:pPr>
            <a:r>
              <a:rPr lang="en-US" altLang="en-US" smtClean="0">
                <a:latin typeface="Arial" panose="020B0604020202020204" pitchFamily="34" charset="0"/>
              </a:rPr>
              <a:t>1H + 1H → 2H + </a:t>
            </a:r>
            <a:r>
              <a:rPr lang="en-US" altLang="en-US" smtClean="0">
                <a:latin typeface="Arial" panose="020B0604020202020204" pitchFamily="34" charset="0"/>
                <a:hlinkClick r:id="rId6" tooltip="Positron"/>
              </a:rPr>
              <a:t>e+</a:t>
            </a:r>
            <a:r>
              <a:rPr lang="en-US" altLang="en-US" smtClean="0">
                <a:latin typeface="Arial" panose="020B0604020202020204" pitchFamily="34" charset="0"/>
              </a:rPr>
              <a:t> + </a:t>
            </a:r>
            <a:r>
              <a:rPr lang="en-US" altLang="en-US" smtClean="0">
                <a:latin typeface="Arial" panose="020B0604020202020204" pitchFamily="34" charset="0"/>
                <a:hlinkClick r:id="rId7" tooltip="Neutrino"/>
              </a:rPr>
              <a:t>νe</a:t>
            </a:r>
            <a:r>
              <a:rPr lang="en-US" altLang="en-US" smtClean="0">
                <a:latin typeface="Arial" panose="020B0604020202020204" pitchFamily="34" charset="0"/>
              </a:rPr>
              <a:t> </a:t>
            </a:r>
          </a:p>
          <a:p>
            <a:pPr eaLnBrk="1" hangingPunct="1">
              <a:lnSpc>
                <a:spcPct val="90000"/>
              </a:lnSpc>
            </a:pPr>
            <a:r>
              <a:rPr lang="en-US" altLang="en-US" smtClean="0">
                <a:latin typeface="Arial" panose="020B0604020202020204" pitchFamily="34" charset="0"/>
              </a:rPr>
              <a:t>with the neutrinos released in this step carrying energies up to 0.42 </a:t>
            </a:r>
            <a:r>
              <a:rPr lang="en-US" altLang="en-US" smtClean="0">
                <a:latin typeface="Arial" panose="020B0604020202020204" pitchFamily="34" charset="0"/>
                <a:hlinkClick r:id="rId9" tooltip="Electronvolt"/>
              </a:rPr>
              <a:t>MeV</a:t>
            </a:r>
            <a:r>
              <a:rPr lang="en-US" altLang="en-US" smtClean="0">
                <a:latin typeface="Arial" panose="020B0604020202020204" pitchFamily="34" charset="0"/>
              </a:rPr>
              <a:t>.</a:t>
            </a:r>
          </a:p>
          <a:p>
            <a:pPr eaLnBrk="1" hangingPunct="1">
              <a:lnSpc>
                <a:spcPct val="90000"/>
              </a:lnSpc>
            </a:pPr>
            <a:r>
              <a:rPr lang="en-US" altLang="en-US" smtClean="0">
                <a:latin typeface="Arial" panose="020B0604020202020204" pitchFamily="34" charset="0"/>
              </a:rPr>
              <a:t>This first step is extremely slow, because it depends on </a:t>
            </a:r>
            <a:r>
              <a:rPr lang="en-US" altLang="en-US" smtClean="0">
                <a:latin typeface="Arial" panose="020B0604020202020204" pitchFamily="34" charset="0"/>
                <a:hlinkClick r:id="rId10" tooltip="Positron emission"/>
              </a:rPr>
              <a:t>an endoergic beta positive decay</a:t>
            </a:r>
            <a:r>
              <a:rPr lang="en-US" altLang="en-US" smtClean="0">
                <a:latin typeface="Arial" panose="020B0604020202020204" pitchFamily="34" charset="0"/>
              </a:rPr>
              <a:t>, which requires energy to be absorbed, to convert one proton into a neutron. In fact this is the limiting step, with a proton waiting an average of 109 years before fusing into deuterium[</a:t>
            </a:r>
            <a:r>
              <a:rPr lang="en-US" altLang="en-US" i="1" smtClean="0">
                <a:latin typeface="Arial" panose="020B0604020202020204" pitchFamily="34" charset="0"/>
                <a:hlinkClick r:id="rId11" tooltip="Wikipedia:Citing sources"/>
              </a:rPr>
              <a:t>citation needed</a:t>
            </a:r>
            <a:r>
              <a:rPr lang="en-US" altLang="en-US" smtClean="0">
                <a:latin typeface="Arial" panose="020B0604020202020204" pitchFamily="34" charset="0"/>
              </a:rPr>
              <a:t>].</a:t>
            </a:r>
          </a:p>
          <a:p>
            <a:pPr eaLnBrk="1" hangingPunct="1">
              <a:lnSpc>
                <a:spcPct val="90000"/>
              </a:lnSpc>
            </a:pPr>
            <a:r>
              <a:rPr lang="en-US" altLang="en-US" smtClean="0">
                <a:latin typeface="Arial" panose="020B0604020202020204" pitchFamily="34" charset="0"/>
              </a:rPr>
              <a:t>The positron immediately annihilates with an </a:t>
            </a:r>
            <a:r>
              <a:rPr lang="en-US" altLang="en-US" smtClean="0">
                <a:latin typeface="Arial" panose="020B0604020202020204" pitchFamily="34" charset="0"/>
                <a:hlinkClick r:id="rId12" tooltip="Electron"/>
              </a:rPr>
              <a:t>electron</a:t>
            </a:r>
            <a:r>
              <a:rPr lang="en-US" altLang="en-US" smtClean="0">
                <a:latin typeface="Arial" panose="020B0604020202020204" pitchFamily="34" charset="0"/>
              </a:rPr>
              <a:t>, and their mass energy is carried off by two </a:t>
            </a:r>
            <a:r>
              <a:rPr lang="en-US" altLang="en-US" smtClean="0">
                <a:latin typeface="Arial" panose="020B0604020202020204" pitchFamily="34" charset="0"/>
                <a:hlinkClick r:id="rId13" tooltip="Gamma rays"/>
              </a:rPr>
              <a:t>gamma ray</a:t>
            </a:r>
            <a:r>
              <a:rPr lang="en-US" altLang="en-US" smtClean="0">
                <a:latin typeface="Arial" panose="020B0604020202020204" pitchFamily="34" charset="0"/>
              </a:rPr>
              <a:t> </a:t>
            </a:r>
            <a:r>
              <a:rPr lang="en-US" altLang="en-US" smtClean="0">
                <a:latin typeface="Arial" panose="020B0604020202020204" pitchFamily="34" charset="0"/>
                <a:hlinkClick r:id="rId14" tooltip="Photon"/>
              </a:rPr>
              <a:t>photons</a:t>
            </a:r>
            <a:r>
              <a:rPr lang="en-US" altLang="en-US" smtClean="0">
                <a:latin typeface="Arial" panose="020B0604020202020204" pitchFamily="34" charset="0"/>
              </a:rPr>
              <a:t>.</a:t>
            </a:r>
          </a:p>
          <a:p>
            <a:pPr lvl="1" eaLnBrk="1" hangingPunct="1">
              <a:lnSpc>
                <a:spcPct val="90000"/>
              </a:lnSpc>
            </a:pPr>
            <a:r>
              <a:rPr lang="en-US" altLang="en-US" smtClean="0">
                <a:latin typeface="Arial" panose="020B0604020202020204" pitchFamily="34" charset="0"/>
              </a:rPr>
              <a:t>e+ + e− → 2</a:t>
            </a:r>
            <a:r>
              <a:rPr lang="en-US" altLang="en-US" smtClean="0">
                <a:latin typeface="Arial" panose="020B0604020202020204" pitchFamily="34" charset="0"/>
                <a:hlinkClick r:id="rId15" tooltip="Gamma ray"/>
              </a:rPr>
              <a:t>γ</a:t>
            </a:r>
            <a:r>
              <a:rPr lang="en-US" altLang="en-US" smtClean="0">
                <a:latin typeface="Arial" panose="020B0604020202020204" pitchFamily="34" charset="0"/>
              </a:rPr>
              <a:t> + 1.02 MeV </a:t>
            </a:r>
          </a:p>
          <a:p>
            <a:pPr eaLnBrk="1" hangingPunct="1">
              <a:lnSpc>
                <a:spcPct val="90000"/>
              </a:lnSpc>
            </a:pPr>
            <a:r>
              <a:rPr lang="en-US" altLang="en-US" smtClean="0">
                <a:latin typeface="Arial" panose="020B0604020202020204" pitchFamily="34" charset="0"/>
              </a:rPr>
              <a:t>After this, the deuterium produced in the first stage can fuse with another hydrogen to produce a light </a:t>
            </a:r>
            <a:r>
              <a:rPr lang="en-US" altLang="en-US" smtClean="0">
                <a:latin typeface="Arial" panose="020B0604020202020204" pitchFamily="34" charset="0"/>
                <a:hlinkClick r:id="rId16" tooltip="Isotope"/>
              </a:rPr>
              <a:t>isotope</a:t>
            </a:r>
            <a:r>
              <a:rPr lang="en-US" altLang="en-US" smtClean="0">
                <a:latin typeface="Arial" panose="020B0604020202020204" pitchFamily="34" charset="0"/>
              </a:rPr>
              <a:t> of </a:t>
            </a:r>
            <a:r>
              <a:rPr lang="en-US" altLang="en-US" smtClean="0">
                <a:latin typeface="Arial" panose="020B0604020202020204" pitchFamily="34" charset="0"/>
                <a:hlinkClick r:id="rId17" tooltip="Helium"/>
              </a:rPr>
              <a:t>helium</a:t>
            </a:r>
            <a:r>
              <a:rPr lang="en-US" altLang="en-US" smtClean="0">
                <a:latin typeface="Arial" panose="020B0604020202020204" pitchFamily="34" charset="0"/>
              </a:rPr>
              <a:t>, </a:t>
            </a:r>
            <a:r>
              <a:rPr lang="en-US" altLang="en-US" smtClean="0">
                <a:latin typeface="Arial" panose="020B0604020202020204" pitchFamily="34" charset="0"/>
                <a:hlinkClick r:id="rId18" tooltip="Helium-3"/>
              </a:rPr>
              <a:t>3He</a:t>
            </a:r>
            <a:r>
              <a:rPr lang="en-US" altLang="en-US" smtClean="0">
                <a:latin typeface="Arial" panose="020B0604020202020204" pitchFamily="34" charset="0"/>
              </a:rPr>
              <a:t>:</a:t>
            </a:r>
          </a:p>
          <a:p>
            <a:pPr lvl="1" eaLnBrk="1" hangingPunct="1">
              <a:lnSpc>
                <a:spcPct val="90000"/>
              </a:lnSpc>
            </a:pPr>
            <a:r>
              <a:rPr lang="en-US" altLang="en-US" smtClean="0">
                <a:latin typeface="Arial" panose="020B0604020202020204" pitchFamily="34" charset="0"/>
              </a:rPr>
              <a:t>2H + 1H → 3He + </a:t>
            </a:r>
            <a:r>
              <a:rPr lang="en-US" altLang="en-US" smtClean="0">
                <a:latin typeface="Arial" panose="020B0604020202020204" pitchFamily="34" charset="0"/>
                <a:hlinkClick r:id="rId15" tooltip="Gamma ray"/>
              </a:rPr>
              <a:t>γ</a:t>
            </a:r>
            <a:r>
              <a:rPr lang="en-US" altLang="en-US" smtClean="0">
                <a:latin typeface="Arial" panose="020B0604020202020204" pitchFamily="34" charset="0"/>
              </a:rPr>
              <a:t> + 5.49 MeV </a:t>
            </a:r>
          </a:p>
          <a:p>
            <a:pPr eaLnBrk="1" hangingPunct="1">
              <a:lnSpc>
                <a:spcPct val="90000"/>
              </a:lnSpc>
            </a:pPr>
            <a:r>
              <a:rPr lang="en-US" altLang="en-US" smtClean="0">
                <a:latin typeface="Arial" panose="020B0604020202020204" pitchFamily="34" charset="0"/>
              </a:rPr>
              <a:t>From here there are three possible paths to generate helium isotope </a:t>
            </a:r>
            <a:r>
              <a:rPr lang="en-US" altLang="en-US" smtClean="0">
                <a:latin typeface="Arial" panose="020B0604020202020204" pitchFamily="34" charset="0"/>
                <a:hlinkClick r:id="rId19" tooltip="Helium-4"/>
              </a:rPr>
              <a:t>4He</a:t>
            </a:r>
            <a:r>
              <a:rPr lang="en-US" altLang="en-US" smtClean="0">
                <a:latin typeface="Arial" panose="020B0604020202020204" pitchFamily="34" charset="0"/>
              </a:rPr>
              <a:t>. In pp1 helium-4 comes from fusing two of the helium-3 nuclei produced; the pp2 and pp3 branches fuse 3He with a pre-existing 4He to make Beryllium. In the Sun, branch pp1 takes place with a frequency of 86%, pp2 with 14% and pp3 with 0.11%. There is also an extremely rare pp4 branch.</a:t>
            </a:r>
            <a:endParaRPr lang="en-US" altLang="en-US" b="1" smtClean="0">
              <a:latin typeface="Arial" panose="020B0604020202020204" pitchFamily="34" charset="0"/>
            </a:endParaRPr>
          </a:p>
          <a:p>
            <a:pPr eaLnBrk="1" hangingPunct="1">
              <a:lnSpc>
                <a:spcPct val="90000"/>
              </a:lnSpc>
            </a:pPr>
            <a:endParaRPr lang="en-US" altLang="en-US" smtClean="0">
              <a:latin typeface="Arial" panose="020B0604020202020204" pitchFamily="34" charset="0"/>
            </a:endParaRPr>
          </a:p>
        </p:txBody>
      </p:sp>
    </p:spTree>
    <p:extLst>
      <p:ext uri="{BB962C8B-B14F-4D97-AF65-F5344CB8AC3E}">
        <p14:creationId xmlns:p14="http://schemas.microsoft.com/office/powerpoint/2010/main" val="64763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C2937E-925B-450C-A1C3-ECC6AA457B23}" type="slidenum">
              <a:rPr lang="en-US" altLang="en-US"/>
              <a:pPr>
                <a:spcBef>
                  <a:spcPct val="0"/>
                </a:spcBef>
              </a:pPr>
              <a:t>22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coulombic repulsion of a Carbon nucleus is much greater than that in a hydrogen nucleus, so it takes higher temperatures to start the CNO cycle.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mass at which stellar burning begins to favor the CNO cycle is ~1.5 Msun.</a:t>
            </a:r>
          </a:p>
        </p:txBody>
      </p:sp>
    </p:spTree>
    <p:extLst>
      <p:ext uri="{BB962C8B-B14F-4D97-AF65-F5344CB8AC3E}">
        <p14:creationId xmlns:p14="http://schemas.microsoft.com/office/powerpoint/2010/main" val="156897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C9D644-0538-4AAA-B894-125A073F6D61}" type="slidenum">
              <a:rPr lang="en-US" altLang="en-US"/>
              <a:pPr>
                <a:spcBef>
                  <a:spcPct val="0"/>
                </a:spcBef>
              </a:pPr>
              <a:t>24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b="1" i="1" smtClean="0">
                <a:latin typeface="Arial" panose="020B0604020202020204" pitchFamily="34" charset="0"/>
              </a:rPr>
              <a:t>Interstellar Cloud Evolution</a:t>
            </a:r>
            <a:r>
              <a:rPr lang="en-US" altLang="en-US" smtClean="0">
                <a:latin typeface="Arial" panose="020B0604020202020204" pitchFamily="34" charset="0"/>
              </a:rPr>
              <a:t> Artist’s conception of the changes in an interstellar cloud during the early evolutionary stages outlined in Table 19.1. Shown are a stage 1 interstellar cloud; a stage 2 fragment; a smaller, hotter stage 3 fragment; and a stage 4/stage 5 protostar. (Not drawn to scale.) The duration of each stage, in years, is also indicated. </a:t>
            </a:r>
          </a:p>
        </p:txBody>
      </p:sp>
    </p:spTree>
    <p:extLst>
      <p:ext uri="{BB962C8B-B14F-4D97-AF65-F5344CB8AC3E}">
        <p14:creationId xmlns:p14="http://schemas.microsoft.com/office/powerpoint/2010/main" val="325099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84109A-7C38-4C37-AB3B-537763B3AD17}" type="slidenum">
              <a:rPr lang="en-US" altLang="en-US"/>
              <a:pPr>
                <a:spcBef>
                  <a:spcPct val="0"/>
                </a:spcBef>
              </a:pPr>
              <a:t>25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951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EE2DA1-B873-4D38-9142-361254C8A728}" type="slidenum">
              <a:rPr lang="en-US" altLang="en-US"/>
              <a:pPr>
                <a:spcBef>
                  <a:spcPct val="0"/>
                </a:spcBef>
              </a:pPr>
              <a:t>26</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Protostar on the H–R Diagram Diagram of the approximate evolutionary track followed by an interstellar cloud fragment before reaching the end of the Kelvin–Helmholtz contraction phase as a stage 4 protostar.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Newborn Star on the H–R Diagram The changes in a protostar’s observed properties are shown by the path of decreasing luminosity, from stage 4 to stage 6, often called the Hayashi track. At stage 7, the newborn star has arrived on the main sequence.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This is a good link:</a:t>
            </a:r>
          </a:p>
          <a:p>
            <a:pPr eaLnBrk="1" hangingPunct="1"/>
            <a:r>
              <a:rPr lang="en-US" altLang="en-US" smtClean="0">
                <a:latin typeface="Arial" panose="020B0604020202020204" pitchFamily="34" charset="0"/>
              </a:rPr>
              <a:t>http://lifeng.lamost.org/courses/astrotoday/CHAISSON/AT319/HTML/AT31902.HTM</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6153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6A5EF-9663-428B-88A4-C242D218D5A4}" type="slidenum">
              <a:rPr lang="en-US" altLang="en-US"/>
              <a:pPr>
                <a:spcBef>
                  <a:spcPct val="0"/>
                </a:spcBef>
              </a:pPr>
              <a:t>27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21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3BB1C0-B48E-4540-95C8-00BDE444B769}" type="slidenum">
              <a:rPr lang="en-US" altLang="en-US"/>
              <a:pPr>
                <a:spcBef>
                  <a:spcPct val="0"/>
                </a:spcBef>
              </a:pPr>
              <a:t>29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076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5199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26BB95-32A7-4CD9-936D-9FBBAA188A7F}" type="slidenum">
              <a:rPr lang="en-US" altLang="en-US"/>
              <a:pPr>
                <a:spcBef>
                  <a:spcPct val="0"/>
                </a:spcBef>
              </a:pPr>
              <a:t>32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7554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1925E-3080-481E-8454-3F01B7F981F0}" type="slidenum">
              <a:rPr lang="en-US" altLang="en-US"/>
              <a:pPr>
                <a:spcBef>
                  <a:spcPct val="0"/>
                </a:spcBef>
              </a:pPr>
              <a:t>34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16842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EFCFCB-03D1-4DE4-AE75-0528285B049D}" type="slidenum">
              <a:rPr lang="en-US" altLang="en-US"/>
              <a:pPr>
                <a:spcBef>
                  <a:spcPct val="0"/>
                </a:spcBef>
              </a:pPr>
              <a:t>35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454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38BFBA-8FB3-4042-BC1F-EE962C0883DF}" type="slidenum">
              <a:rPr lang="en-US" altLang="en-US"/>
              <a:pPr>
                <a:spcBef>
                  <a:spcPct val="0"/>
                </a:spcBef>
              </a:pPr>
              <a:t>14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altLang="en-US" sz="1000" b="1" smtClean="0">
                <a:latin typeface="Arial" panose="020B0604020202020204" pitchFamily="34" charset="0"/>
              </a:rPr>
              <a:t>The pp I branch</a:t>
            </a:r>
          </a:p>
          <a:p>
            <a:pPr lvl="1" eaLnBrk="1" hangingPunct="1">
              <a:lnSpc>
                <a:spcPct val="80000"/>
              </a:lnSpc>
            </a:pPr>
            <a:r>
              <a:rPr lang="en-US" altLang="en-US" sz="1000" smtClean="0">
                <a:latin typeface="Arial" panose="020B0604020202020204" pitchFamily="34" charset="0"/>
              </a:rPr>
              <a:t>3He +3He → 4He + 1H + 1H + 12.86 MeV </a:t>
            </a:r>
          </a:p>
          <a:p>
            <a:pPr eaLnBrk="1" hangingPunct="1">
              <a:lnSpc>
                <a:spcPct val="80000"/>
              </a:lnSpc>
            </a:pPr>
            <a:r>
              <a:rPr lang="en-US" altLang="en-US" sz="1000" smtClean="0">
                <a:latin typeface="Arial" panose="020B0604020202020204" pitchFamily="34" charset="0"/>
              </a:rPr>
              <a:t>The complete pp I chain reaction releases a net energy of 26.7 MeV when one considers that the first two steps must be done twice to obtain the two He3 nuclei. Also, note that the energies in parentheses are total yields and could be apportioned to any of the products. For instance, in the first step, the 1.442 MeV comes from 0.42 MeV from the neutrino and 1.02 MeV from the positron (when it immediately annihilates with an electron). The pp I branch is dominant at temperatures of 10 to 14 megakelvins (MK). Below 10 MK, the PP chain does not produce much 4He.</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 branch</a:t>
            </a:r>
          </a:p>
          <a:p>
            <a:pPr eaLnBrk="1" hangingPunct="1">
              <a:lnSpc>
                <a:spcPct val="80000"/>
              </a:lnSpc>
            </a:pPr>
            <a:r>
              <a:rPr lang="en-US" altLang="en-US" sz="1000" smtClean="0">
                <a:latin typeface="Arial" panose="020B0604020202020204" pitchFamily="34" charset="0"/>
              </a:rPr>
              <a:t>      3He + 4He→7Be + γ      7Be + e−→7Li + νe      7Li + 1H→4He + 4He</a:t>
            </a:r>
          </a:p>
          <a:p>
            <a:pPr eaLnBrk="1" hangingPunct="1">
              <a:lnSpc>
                <a:spcPct val="80000"/>
              </a:lnSpc>
            </a:pPr>
            <a:r>
              <a:rPr lang="en-US" altLang="en-US" sz="1000" smtClean="0">
                <a:latin typeface="Arial" panose="020B0604020202020204" pitchFamily="34" charset="0"/>
              </a:rPr>
              <a:t>The pp II branch is dominant at temperatures of 14 to 23 MK.</a:t>
            </a:r>
          </a:p>
          <a:p>
            <a:pPr eaLnBrk="1" hangingPunct="1">
              <a:lnSpc>
                <a:spcPct val="80000"/>
              </a:lnSpc>
            </a:pPr>
            <a:r>
              <a:rPr lang="en-US" altLang="en-US" sz="1000" smtClean="0">
                <a:latin typeface="Arial" panose="020B0604020202020204" pitchFamily="34" charset="0"/>
              </a:rPr>
              <a:t>90% of the neutrinos produced in the reaction 7Be(e−,νe)7Li* carry an energy of 0.861 MeV, while the remaining 10% carry 0.383 MeV (depending on whether lithium-7 is in the ground state or an excited state, respectively).</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III branch</a:t>
            </a:r>
          </a:p>
          <a:p>
            <a:pPr eaLnBrk="1" hangingPunct="1">
              <a:lnSpc>
                <a:spcPct val="80000"/>
              </a:lnSpc>
            </a:pPr>
            <a:r>
              <a:rPr lang="en-US" altLang="en-US" sz="1000" smtClean="0">
                <a:latin typeface="Arial" panose="020B0604020202020204" pitchFamily="34" charset="0"/>
              </a:rPr>
              <a:t>      3He + 4He→7Be + γ      7Be + 1H→8B + γ      8B→8Be + e+ + νe      8Be↔4He + 4He</a:t>
            </a:r>
          </a:p>
          <a:p>
            <a:pPr eaLnBrk="1" hangingPunct="1">
              <a:lnSpc>
                <a:spcPct val="80000"/>
              </a:lnSpc>
            </a:pPr>
            <a:r>
              <a:rPr lang="en-US" altLang="en-US" sz="1000" smtClean="0">
                <a:latin typeface="Arial" panose="020B0604020202020204" pitchFamily="34" charset="0"/>
              </a:rPr>
              <a:t>The pp III chain is dominant if the temperature exceeds 23 MK.</a:t>
            </a:r>
          </a:p>
          <a:p>
            <a:pPr eaLnBrk="1" hangingPunct="1">
              <a:lnSpc>
                <a:spcPct val="80000"/>
              </a:lnSpc>
            </a:pPr>
            <a:r>
              <a:rPr lang="en-US" altLang="en-US" sz="1000" smtClean="0">
                <a:latin typeface="Arial" panose="020B0604020202020204" pitchFamily="34" charset="0"/>
              </a:rPr>
              <a:t>The pp III chain is not a major source of energy in the Sun (only 0.11%), but was very important in the solar neutrino problem because it generates very high energy neutrinos (up to 14.06 MeV).</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IV or Hep</a:t>
            </a:r>
          </a:p>
          <a:p>
            <a:pPr eaLnBrk="1" hangingPunct="1">
              <a:lnSpc>
                <a:spcPct val="80000"/>
              </a:lnSpc>
            </a:pPr>
            <a:r>
              <a:rPr lang="en-US" altLang="en-US" sz="1000" smtClean="0">
                <a:latin typeface="Arial" panose="020B0604020202020204" pitchFamily="34" charset="0"/>
              </a:rPr>
              <a:t>This reaction is predicted but has never been observed due to its great rarity (about 0.3 parts per million in the Sun). In this reaction, Helium-3 reacts directly with a proton to give helium-4, with an even higher possible neutrino energy (up to 18.8 MeV).</a:t>
            </a:r>
          </a:p>
          <a:p>
            <a:pPr lvl="1" eaLnBrk="1" hangingPunct="1">
              <a:lnSpc>
                <a:spcPct val="80000"/>
              </a:lnSpc>
            </a:pPr>
            <a:r>
              <a:rPr lang="en-US" altLang="en-US" sz="1000" smtClean="0">
                <a:latin typeface="Arial" panose="020B0604020202020204" pitchFamily="34" charset="0"/>
              </a:rPr>
              <a:t>3He + 1H → 4He + νe + e+ </a:t>
            </a:r>
          </a:p>
          <a:p>
            <a:pPr eaLnBrk="1" hangingPunct="1">
              <a:lnSpc>
                <a:spcPct val="80000"/>
              </a:lnSpc>
            </a:pP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13739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D2DDED-42A5-44C1-81B6-11B5BC1FD6E9}" type="slidenum">
              <a:rPr lang="en-US" altLang="en-US"/>
              <a:pPr>
                <a:spcBef>
                  <a:spcPct val="0"/>
                </a:spcBef>
              </a:pPr>
              <a:t>37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137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DE58F4-BF4E-405F-BFB5-4AF391EE1F26}" type="slidenum">
              <a:rPr lang="en-US" altLang="en-US"/>
              <a:pPr>
                <a:spcBef>
                  <a:spcPct val="0"/>
                </a:spcBef>
              </a:pPr>
              <a:t>38</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1705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A5AD9A-2E2E-4B90-B1DE-EFEDD649FF23}" type="slidenum">
              <a:rPr lang="en-US" altLang="en-US"/>
              <a:pPr>
                <a:spcBef>
                  <a:spcPct val="0"/>
                </a:spcBef>
              </a:pPr>
              <a:t>39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92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7E1F70-FA74-4A5C-8270-0AE1BC4FF2A8}" type="slidenum">
              <a:rPr lang="en-US" altLang="en-US"/>
              <a:pPr>
                <a:spcBef>
                  <a:spcPct val="0"/>
                </a:spcBef>
              </a:pPr>
              <a:t>40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25182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7B6BA-9431-4F6E-950D-FF516B9CED5F}" type="slidenum">
              <a:rPr lang="en-US" altLang="en-US"/>
              <a:pPr>
                <a:spcBef>
                  <a:spcPct val="0"/>
                </a:spcBef>
              </a:pPr>
              <a:t>41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500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C021FC-8BD7-4C67-B075-BF7E129AB8F7}" type="slidenum">
              <a:rPr lang="en-US" altLang="en-US"/>
              <a:pPr>
                <a:spcBef>
                  <a:spcPct val="0"/>
                </a:spcBef>
              </a:pPr>
              <a:t>42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592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B50180-BF76-4266-9BBE-C5226E91F750}" type="slidenum">
              <a:rPr lang="en-US" altLang="en-US"/>
              <a:pPr>
                <a:spcBef>
                  <a:spcPct val="0"/>
                </a:spcBef>
              </a:pPr>
              <a:t>43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48592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962605-39E3-4DB9-9695-066AF738B039}" type="slidenum">
              <a:rPr lang="en-US" altLang="en-US"/>
              <a:pPr>
                <a:spcBef>
                  <a:spcPct val="0"/>
                </a:spcBef>
              </a:pPr>
              <a:t>44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29071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76027C-3F6D-40A7-9AE2-188171584C8D}" type="slidenum">
              <a:rPr lang="en-US" altLang="en-US"/>
              <a:pPr>
                <a:spcBef>
                  <a:spcPct val="0"/>
                </a:spcBef>
              </a:pPr>
              <a:t>45</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28861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6F9923-3DD1-4344-A02D-DC33E680CDAF}" type="slidenum">
              <a:rPr lang="en-US" altLang="en-US"/>
              <a:pPr>
                <a:spcBef>
                  <a:spcPct val="0"/>
                </a:spcBef>
              </a:pPr>
              <a:t>46</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latin typeface="Arial" panose="020B0604020202020204" pitchFamily="34" charset="0"/>
              </a:rPr>
              <a:t>Luminosity of dust is around a few 10^6 Lsun, comparable to Pistol star. However, the ionizing rate is far higher than what the Pistol star contributes. Note that the morphology is assymetric with more intensity to the north. This is in the direction of the hot Quintuplet stars, and they ionize the surface of the expanding ejecta. </a:t>
            </a:r>
          </a:p>
        </p:txBody>
      </p:sp>
    </p:spTree>
    <p:extLst>
      <p:ext uri="{BB962C8B-B14F-4D97-AF65-F5344CB8AC3E}">
        <p14:creationId xmlns:p14="http://schemas.microsoft.com/office/powerpoint/2010/main" val="16660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1A6F14-0638-4477-87D6-1BDD2B34358F}" type="slidenum">
              <a:rPr lang="en-US" altLang="en-US"/>
              <a:pPr>
                <a:spcBef>
                  <a:spcPct val="0"/>
                </a:spcBef>
              </a:pPr>
              <a:t>15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Gamow peak is the product of the Maxwell-Boltzmann distribution with the tunnelling probability of the nuclei through their Coulomb barrier. This is the energy region where the reaction is more likely to take place: at higher energies, the number of particles becomes insignificant while at lower energies the tunnelling through the Coulomb barrier makes the reaction improbable. The dimension of the Maxwell-Boltzmann distribution and of the Gamow peak is keV-1, while the tunnelling probability is dimensionless. </a:t>
            </a:r>
          </a:p>
        </p:txBody>
      </p:sp>
    </p:spTree>
    <p:extLst>
      <p:ext uri="{BB962C8B-B14F-4D97-AF65-F5344CB8AC3E}">
        <p14:creationId xmlns:p14="http://schemas.microsoft.com/office/powerpoint/2010/main" val="166120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90E611-54DC-4D5B-8705-A4B6F9DBA7C0}" type="slidenum">
              <a:rPr lang="en-US" altLang="en-US"/>
              <a:pPr eaLnBrk="1" hangingPunct="1">
                <a:spcBef>
                  <a:spcPct val="0"/>
                </a:spcBef>
              </a:pPr>
              <a:t>49</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5264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DBF2A0-DED6-4EFA-A394-D7D4965FB19A}" type="slidenum">
              <a:rPr lang="en-US" altLang="en-US"/>
              <a:pPr eaLnBrk="1" hangingPunct="1">
                <a:spcBef>
                  <a:spcPct val="0"/>
                </a:spcBef>
              </a:pPr>
              <a:t>50</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25394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EB13AC-1D9D-4F35-88CE-497374530F1C}" type="slidenum">
              <a:rPr lang="en-US" altLang="en-US"/>
              <a:pPr eaLnBrk="1" hangingPunct="1">
                <a:spcBef>
                  <a:spcPct val="0"/>
                </a:spcBef>
              </a:pPr>
              <a:t>51</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420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CDC07E3-FE26-47BD-A8EE-41CBC3436C42}" type="slidenum">
              <a:rPr lang="en-US" altLang="en-US"/>
              <a:pPr eaLnBrk="1" hangingPunct="1">
                <a:spcBef>
                  <a:spcPct val="0"/>
                </a:spcBef>
              </a:pPr>
              <a:t>52</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29456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96C1DE-5CE8-4969-9E03-D155B3A2AC37}" type="slidenum">
              <a:rPr lang="en-US" altLang="en-US"/>
              <a:pPr eaLnBrk="1" hangingPunct="1">
                <a:spcBef>
                  <a:spcPct val="0"/>
                </a:spcBef>
              </a:pPr>
              <a:t>53</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980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91616AA-28B3-48EC-88EA-DE6DEFADDEA2}" type="slidenum">
              <a:rPr lang="en-US" altLang="en-US"/>
              <a:pPr eaLnBrk="1" hangingPunct="1">
                <a:spcBef>
                  <a:spcPct val="0"/>
                </a:spcBef>
              </a:pPr>
              <a:t>55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66611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40ADE7D-5BE3-4DFA-B146-DBC777283726}" type="slidenum">
              <a:rPr lang="en-US" altLang="en-US"/>
              <a:pPr eaLnBrk="1" hangingPunct="1">
                <a:spcBef>
                  <a:spcPct val="0"/>
                </a:spcBef>
              </a:pPr>
              <a:t>56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95262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8936B4-CDA9-4A1E-9074-81DEFA005E2B}" type="slidenum">
              <a:rPr lang="en-US" altLang="en-US"/>
              <a:pPr eaLnBrk="1" hangingPunct="1">
                <a:spcBef>
                  <a:spcPct val="0"/>
                </a:spcBef>
              </a:pPr>
              <a:t>57</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Stephan's Quintet is a picturesque but clearly troubled grouping of galaxies about 300 million light-years away toward the high-flying constellation Pegasus. Spanning over 200,000 light-years at that distance, this composite false-color image illustrates the powerful nature of this multiple galaxy collision, showing x-ray data from the Chandra Observatory in blue superposed on optical data in yellow. The x-rays from the central blue cloud running vertically through the image are produced by gas heated to millions of degrees by an energetic shock on a cosmic scale. The shock was likely the result of the interstellar gas in the large spiral galaxy, seen immediately to the right of the cloud, colliding with the quintet's tenuous intergalactic gas as this galaxy plunged through group's central regions. In fact, over billions of years, repeated passages of the group galaxies through the hot intergalactic gas should progressively strip them of their own star forming material. In this view, the large spiral galaxy just seen peeking above the bottom edge is an unrelated foreground galaxy a mere 35 million light-years distant.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022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093BBE-F437-4A60-8D5E-0AE6FD226065}" type="slidenum">
              <a:rPr lang="en-US" altLang="en-US"/>
              <a:pPr>
                <a:spcBef>
                  <a:spcPct val="0"/>
                </a:spcBef>
              </a:pPr>
              <a:t>16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Rates for the PP Chain</a:t>
            </a:r>
          </a:p>
          <a:p>
            <a:pPr eaLnBrk="1" hangingPunct="1"/>
            <a:r>
              <a:rPr lang="en-US" altLang="en-US" smtClean="0">
                <a:latin typeface="Arial" panose="020B0604020202020204" pitchFamily="34" charset="0"/>
              </a:rPr>
              <a:t>The average time required for a nucleus to undergo each step of this sequence in a typical stellar interior is indicated in the figure shown above. Thus, for example, a hydrogen nucleus waits on the average 1 billion years before it undergoes an interaction with another hydrogen nucleus to initiate the sequence! Since all other steps require much less time than this, it is this initial step that controls the rate of the reaction. This incredibly small rate nevertheless accounts for the luminosities of normal stars because there are so many hydrogen atoms in the core of a star that at any one instant many are undergoing the reactions of the PP chain.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7858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38BFBA-8FB3-4042-BC1F-EE962C0883DF}" type="slidenum">
              <a:rPr lang="en-US" altLang="en-US"/>
              <a:pPr>
                <a:spcBef>
                  <a:spcPct val="0"/>
                </a:spcBef>
              </a:pPr>
              <a:t>17</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altLang="en-US" sz="1000" b="1" smtClean="0">
                <a:latin typeface="Arial" panose="020B0604020202020204" pitchFamily="34" charset="0"/>
              </a:rPr>
              <a:t>The pp I branch</a:t>
            </a:r>
          </a:p>
          <a:p>
            <a:pPr lvl="1" eaLnBrk="1" hangingPunct="1">
              <a:lnSpc>
                <a:spcPct val="80000"/>
              </a:lnSpc>
            </a:pPr>
            <a:r>
              <a:rPr lang="en-US" altLang="en-US" sz="1000" smtClean="0">
                <a:latin typeface="Arial" panose="020B0604020202020204" pitchFamily="34" charset="0"/>
              </a:rPr>
              <a:t>3He +3He → 4He + 1H + 1H + 12.86 MeV </a:t>
            </a:r>
          </a:p>
          <a:p>
            <a:pPr eaLnBrk="1" hangingPunct="1">
              <a:lnSpc>
                <a:spcPct val="80000"/>
              </a:lnSpc>
            </a:pPr>
            <a:r>
              <a:rPr lang="en-US" altLang="en-US" sz="1000" smtClean="0">
                <a:latin typeface="Arial" panose="020B0604020202020204" pitchFamily="34" charset="0"/>
              </a:rPr>
              <a:t>The complete pp I chain reaction releases a net energy of 26.7 MeV when one considers that the first two steps must be done twice to obtain the two He3 nuclei. Also, note that the energies in parentheses are total yields and could be apportioned to any of the products. For instance, in the first step, the 1.442 MeV comes from 0.42 MeV from the neutrino and 1.02 MeV from the positron (when it immediately annihilates with an electron). The pp I branch is dominant at temperatures of 10 to 14 megakelvins (MK). Below 10 MK, the PP chain does not produce much 4He.</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 branch</a:t>
            </a:r>
          </a:p>
          <a:p>
            <a:pPr eaLnBrk="1" hangingPunct="1">
              <a:lnSpc>
                <a:spcPct val="80000"/>
              </a:lnSpc>
            </a:pPr>
            <a:r>
              <a:rPr lang="en-US" altLang="en-US" sz="1000" smtClean="0">
                <a:latin typeface="Arial" panose="020B0604020202020204" pitchFamily="34" charset="0"/>
              </a:rPr>
              <a:t>      3He + 4He→7Be + γ      7Be + e−→7Li + νe      7Li + 1H→4He + 4He</a:t>
            </a:r>
          </a:p>
          <a:p>
            <a:pPr eaLnBrk="1" hangingPunct="1">
              <a:lnSpc>
                <a:spcPct val="80000"/>
              </a:lnSpc>
            </a:pPr>
            <a:r>
              <a:rPr lang="en-US" altLang="en-US" sz="1000" smtClean="0">
                <a:latin typeface="Arial" panose="020B0604020202020204" pitchFamily="34" charset="0"/>
              </a:rPr>
              <a:t>The pp II branch is dominant at temperatures of 14 to 23 MK.</a:t>
            </a:r>
          </a:p>
          <a:p>
            <a:pPr eaLnBrk="1" hangingPunct="1">
              <a:lnSpc>
                <a:spcPct val="80000"/>
              </a:lnSpc>
            </a:pPr>
            <a:r>
              <a:rPr lang="en-US" altLang="en-US" sz="1000" smtClean="0">
                <a:latin typeface="Arial" panose="020B0604020202020204" pitchFamily="34" charset="0"/>
              </a:rPr>
              <a:t>90% of the neutrinos produced in the reaction 7Be(e−,νe)7Li* carry an energy of 0.861 MeV, while the remaining 10% carry 0.383 MeV (depending on whether lithium-7 is in the ground state or an excited state, respectively).</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III branch</a:t>
            </a:r>
          </a:p>
          <a:p>
            <a:pPr eaLnBrk="1" hangingPunct="1">
              <a:lnSpc>
                <a:spcPct val="80000"/>
              </a:lnSpc>
            </a:pPr>
            <a:r>
              <a:rPr lang="en-US" altLang="en-US" sz="1000" smtClean="0">
                <a:latin typeface="Arial" panose="020B0604020202020204" pitchFamily="34" charset="0"/>
              </a:rPr>
              <a:t>      3He + 4He→7Be + γ      7Be + 1H→8B + γ      8B→8Be + e+ + νe      8Be↔4He + 4He</a:t>
            </a:r>
          </a:p>
          <a:p>
            <a:pPr eaLnBrk="1" hangingPunct="1">
              <a:lnSpc>
                <a:spcPct val="80000"/>
              </a:lnSpc>
            </a:pPr>
            <a:r>
              <a:rPr lang="en-US" altLang="en-US" sz="1000" smtClean="0">
                <a:latin typeface="Arial" panose="020B0604020202020204" pitchFamily="34" charset="0"/>
              </a:rPr>
              <a:t>The pp III chain is dominant if the temperature exceeds 23 MK.</a:t>
            </a:r>
          </a:p>
          <a:p>
            <a:pPr eaLnBrk="1" hangingPunct="1">
              <a:lnSpc>
                <a:spcPct val="80000"/>
              </a:lnSpc>
            </a:pPr>
            <a:r>
              <a:rPr lang="en-US" altLang="en-US" sz="1000" smtClean="0">
                <a:latin typeface="Arial" panose="020B0604020202020204" pitchFamily="34" charset="0"/>
              </a:rPr>
              <a:t>The pp III chain is not a major source of energy in the Sun (only 0.11%), but was very important in the solar neutrino problem because it generates very high energy neutrinos (up to 14.06 MeV).</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IV or Hep</a:t>
            </a:r>
          </a:p>
          <a:p>
            <a:pPr eaLnBrk="1" hangingPunct="1">
              <a:lnSpc>
                <a:spcPct val="80000"/>
              </a:lnSpc>
            </a:pPr>
            <a:r>
              <a:rPr lang="en-US" altLang="en-US" sz="1000" smtClean="0">
                <a:latin typeface="Arial" panose="020B0604020202020204" pitchFamily="34" charset="0"/>
              </a:rPr>
              <a:t>This reaction is predicted but has never been observed due to its great rarity (about 0.3 parts per million in the Sun). In this reaction, Helium-3 reacts directly with a proton to give helium-4, with an even higher possible neutrino energy (up to 18.8 MeV).</a:t>
            </a:r>
          </a:p>
          <a:p>
            <a:pPr lvl="1" eaLnBrk="1" hangingPunct="1">
              <a:lnSpc>
                <a:spcPct val="80000"/>
              </a:lnSpc>
            </a:pPr>
            <a:r>
              <a:rPr lang="en-US" altLang="en-US" sz="1000" smtClean="0">
                <a:latin typeface="Arial" panose="020B0604020202020204" pitchFamily="34" charset="0"/>
              </a:rPr>
              <a:t>3He + 1H → 4He + νe + e+ </a:t>
            </a:r>
          </a:p>
          <a:p>
            <a:pPr eaLnBrk="1" hangingPunct="1">
              <a:lnSpc>
                <a:spcPct val="80000"/>
              </a:lnSpc>
            </a:pP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00324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38BFBA-8FB3-4042-BC1F-EE962C0883DF}" type="slidenum">
              <a:rPr lang="en-US" altLang="en-US"/>
              <a:pPr>
                <a:spcBef>
                  <a:spcPct val="0"/>
                </a:spcBef>
              </a:pPr>
              <a:t>18</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altLang="en-US" sz="1000" b="1" smtClean="0">
                <a:latin typeface="Arial" panose="020B0604020202020204" pitchFamily="34" charset="0"/>
              </a:rPr>
              <a:t>The pp I branch</a:t>
            </a:r>
          </a:p>
          <a:p>
            <a:pPr lvl="1" eaLnBrk="1" hangingPunct="1">
              <a:lnSpc>
                <a:spcPct val="80000"/>
              </a:lnSpc>
            </a:pPr>
            <a:r>
              <a:rPr lang="en-US" altLang="en-US" sz="1000" smtClean="0">
                <a:latin typeface="Arial" panose="020B0604020202020204" pitchFamily="34" charset="0"/>
              </a:rPr>
              <a:t>3He +3He → 4He + 1H + 1H + 12.86 MeV </a:t>
            </a:r>
          </a:p>
          <a:p>
            <a:pPr eaLnBrk="1" hangingPunct="1">
              <a:lnSpc>
                <a:spcPct val="80000"/>
              </a:lnSpc>
            </a:pPr>
            <a:r>
              <a:rPr lang="en-US" altLang="en-US" sz="1000" smtClean="0">
                <a:latin typeface="Arial" panose="020B0604020202020204" pitchFamily="34" charset="0"/>
              </a:rPr>
              <a:t>The complete pp I chain reaction releases a net energy of 26.7 MeV when one considers that the first two steps must be done twice to obtain the two He3 nuclei. Also, note that the energies in parentheses are total yields and could be apportioned to any of the products. For instance, in the first step, the 1.442 MeV comes from 0.42 MeV from the neutrino and 1.02 MeV from the positron (when it immediately annihilates with an electron). The pp I branch is dominant at temperatures of 10 to 14 megakelvins (MK). Below 10 MK, the PP chain does not produce much 4He.</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 branch</a:t>
            </a:r>
          </a:p>
          <a:p>
            <a:pPr eaLnBrk="1" hangingPunct="1">
              <a:lnSpc>
                <a:spcPct val="80000"/>
              </a:lnSpc>
            </a:pPr>
            <a:r>
              <a:rPr lang="en-US" altLang="en-US" sz="1000" smtClean="0">
                <a:latin typeface="Arial" panose="020B0604020202020204" pitchFamily="34" charset="0"/>
              </a:rPr>
              <a:t>      3He + 4He→7Be + γ      7Be + e−→7Li + νe      7Li + 1H→4He + 4He</a:t>
            </a:r>
          </a:p>
          <a:p>
            <a:pPr eaLnBrk="1" hangingPunct="1">
              <a:lnSpc>
                <a:spcPct val="80000"/>
              </a:lnSpc>
            </a:pPr>
            <a:r>
              <a:rPr lang="en-US" altLang="en-US" sz="1000" smtClean="0">
                <a:latin typeface="Arial" panose="020B0604020202020204" pitchFamily="34" charset="0"/>
              </a:rPr>
              <a:t>The pp II branch is dominant at temperatures of 14 to 23 MK.</a:t>
            </a:r>
          </a:p>
          <a:p>
            <a:pPr eaLnBrk="1" hangingPunct="1">
              <a:lnSpc>
                <a:spcPct val="80000"/>
              </a:lnSpc>
            </a:pPr>
            <a:r>
              <a:rPr lang="en-US" altLang="en-US" sz="1000" smtClean="0">
                <a:latin typeface="Arial" panose="020B0604020202020204" pitchFamily="34" charset="0"/>
              </a:rPr>
              <a:t>90% of the neutrinos produced in the reaction 7Be(e−,νe)7Li* carry an energy of 0.861 MeV, while the remaining 10% carry 0.383 MeV (depending on whether lithium-7 is in the ground state or an excited state, respectively).</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III branch</a:t>
            </a:r>
          </a:p>
          <a:p>
            <a:pPr eaLnBrk="1" hangingPunct="1">
              <a:lnSpc>
                <a:spcPct val="80000"/>
              </a:lnSpc>
            </a:pPr>
            <a:r>
              <a:rPr lang="en-US" altLang="en-US" sz="1000" smtClean="0">
                <a:latin typeface="Arial" panose="020B0604020202020204" pitchFamily="34" charset="0"/>
              </a:rPr>
              <a:t>      3He + 4He→7Be + γ      7Be + 1H→8B + γ      8B→8Be + e+ + νe      8Be↔4He + 4He</a:t>
            </a:r>
          </a:p>
          <a:p>
            <a:pPr eaLnBrk="1" hangingPunct="1">
              <a:lnSpc>
                <a:spcPct val="80000"/>
              </a:lnSpc>
            </a:pPr>
            <a:r>
              <a:rPr lang="en-US" altLang="en-US" sz="1000" smtClean="0">
                <a:latin typeface="Arial" panose="020B0604020202020204" pitchFamily="34" charset="0"/>
              </a:rPr>
              <a:t>The pp III chain is dominant if the temperature exceeds 23 MK.</a:t>
            </a:r>
          </a:p>
          <a:p>
            <a:pPr eaLnBrk="1" hangingPunct="1">
              <a:lnSpc>
                <a:spcPct val="80000"/>
              </a:lnSpc>
            </a:pPr>
            <a:r>
              <a:rPr lang="en-US" altLang="en-US" sz="1000" smtClean="0">
                <a:latin typeface="Arial" panose="020B0604020202020204" pitchFamily="34" charset="0"/>
              </a:rPr>
              <a:t>The pp III chain is not a major source of energy in the Sun (only 0.11%), but was very important in the solar neutrino problem because it generates very high energy neutrinos (up to 14.06 MeV).</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IV or Hep</a:t>
            </a:r>
          </a:p>
          <a:p>
            <a:pPr eaLnBrk="1" hangingPunct="1">
              <a:lnSpc>
                <a:spcPct val="80000"/>
              </a:lnSpc>
            </a:pPr>
            <a:r>
              <a:rPr lang="en-US" altLang="en-US" sz="1000" smtClean="0">
                <a:latin typeface="Arial" panose="020B0604020202020204" pitchFamily="34" charset="0"/>
              </a:rPr>
              <a:t>This reaction is predicted but has never been observed due to its great rarity (about 0.3 parts per million in the Sun). In this reaction, Helium-3 reacts directly with a proton to give helium-4, with an even higher possible neutrino energy (up to 18.8 MeV).</a:t>
            </a:r>
          </a:p>
          <a:p>
            <a:pPr lvl="1" eaLnBrk="1" hangingPunct="1">
              <a:lnSpc>
                <a:spcPct val="80000"/>
              </a:lnSpc>
            </a:pPr>
            <a:r>
              <a:rPr lang="en-US" altLang="en-US" sz="1000" smtClean="0">
                <a:latin typeface="Arial" panose="020B0604020202020204" pitchFamily="34" charset="0"/>
              </a:rPr>
              <a:t>3He + 1H → 4He + νe + e+ </a:t>
            </a:r>
          </a:p>
          <a:p>
            <a:pPr eaLnBrk="1" hangingPunct="1">
              <a:lnSpc>
                <a:spcPct val="80000"/>
              </a:lnSpc>
            </a:pP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83919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644693-CE63-47BE-AC25-70ABD0A3B02D}" type="slidenum">
              <a:rPr lang="en-US" altLang="en-US"/>
              <a:pPr>
                <a:spcBef>
                  <a:spcPct val="0"/>
                </a:spcBef>
              </a:pPr>
              <a:t>19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a:t>
            </a:r>
            <a:r>
              <a:rPr lang="en-US" altLang="en-US" b="1" smtClean="0">
                <a:latin typeface="Arial" panose="020B0604020202020204" pitchFamily="34" charset="0"/>
              </a:rPr>
              <a:t>CNO cycle</a:t>
            </a:r>
            <a:r>
              <a:rPr lang="en-US" altLang="en-US" smtClean="0">
                <a:latin typeface="Arial" panose="020B0604020202020204" pitchFamily="34" charset="0"/>
              </a:rPr>
              <a:t> (for </a:t>
            </a:r>
            <a:r>
              <a:rPr lang="en-US" altLang="en-US" smtClean="0">
                <a:latin typeface="Arial" panose="020B0604020202020204" pitchFamily="34" charset="0"/>
                <a:hlinkClick r:id="rId3" tooltip="Carbon"/>
              </a:rPr>
              <a:t>carbon</a:t>
            </a:r>
            <a:r>
              <a:rPr lang="en-US" altLang="en-US" smtClean="0">
                <a:latin typeface="Arial" panose="020B0604020202020204" pitchFamily="34" charset="0"/>
              </a:rPr>
              <a:t>-</a:t>
            </a:r>
            <a:r>
              <a:rPr lang="en-US" altLang="en-US" smtClean="0">
                <a:latin typeface="Arial" panose="020B0604020202020204" pitchFamily="34" charset="0"/>
                <a:hlinkClick r:id="rId4" tooltip="Nitrogen"/>
              </a:rPr>
              <a:t>nitrogen</a:t>
            </a:r>
            <a:r>
              <a:rPr lang="en-US" altLang="en-US" smtClean="0">
                <a:latin typeface="Arial" panose="020B0604020202020204" pitchFamily="34" charset="0"/>
              </a:rPr>
              <a:t>-</a:t>
            </a:r>
            <a:r>
              <a:rPr lang="en-US" altLang="en-US" smtClean="0">
                <a:latin typeface="Arial" panose="020B0604020202020204" pitchFamily="34" charset="0"/>
                <a:hlinkClick r:id="rId5" tooltip="Oxygen"/>
              </a:rPr>
              <a:t>oxygen</a:t>
            </a:r>
            <a:r>
              <a:rPr lang="en-US" altLang="en-US" smtClean="0">
                <a:latin typeface="Arial" panose="020B0604020202020204" pitchFamily="34" charset="0"/>
              </a:rPr>
              <a:t>), or sometimes </a:t>
            </a:r>
            <a:r>
              <a:rPr lang="en-US" altLang="en-US" b="1" smtClean="0">
                <a:latin typeface="Arial" panose="020B0604020202020204" pitchFamily="34" charset="0"/>
              </a:rPr>
              <a:t>Bethe-Weizsäcker-cycle</a:t>
            </a:r>
            <a:r>
              <a:rPr lang="en-US" altLang="en-US" smtClean="0">
                <a:latin typeface="Arial" panose="020B0604020202020204" pitchFamily="34" charset="0"/>
              </a:rPr>
              <a:t>, is one of two </a:t>
            </a:r>
            <a:r>
              <a:rPr lang="en-US" altLang="en-US" smtClean="0">
                <a:latin typeface="Arial" panose="020B0604020202020204" pitchFamily="34" charset="0"/>
                <a:hlinkClick r:id="rId6" tooltip="Nuclear fusion"/>
              </a:rPr>
              <a:t>fusion</a:t>
            </a:r>
            <a:r>
              <a:rPr lang="en-US" altLang="en-US" smtClean="0">
                <a:latin typeface="Arial" panose="020B0604020202020204" pitchFamily="34" charset="0"/>
              </a:rPr>
              <a:t> </a:t>
            </a:r>
            <a:r>
              <a:rPr lang="en-US" altLang="en-US" smtClean="0">
                <a:latin typeface="Arial" panose="020B0604020202020204" pitchFamily="34" charset="0"/>
                <a:hlinkClick r:id="rId7" tooltip="Nuclear reaction"/>
              </a:rPr>
              <a:t>reactions</a:t>
            </a:r>
            <a:r>
              <a:rPr lang="en-US" altLang="en-US" smtClean="0">
                <a:latin typeface="Arial" panose="020B0604020202020204" pitchFamily="34" charset="0"/>
              </a:rPr>
              <a:t> by which </a:t>
            </a:r>
            <a:r>
              <a:rPr lang="en-US" altLang="en-US" smtClean="0">
                <a:latin typeface="Arial" panose="020B0604020202020204" pitchFamily="34" charset="0"/>
                <a:hlinkClick r:id="rId8" tooltip="Star"/>
              </a:rPr>
              <a:t>stars</a:t>
            </a:r>
            <a:r>
              <a:rPr lang="en-US" altLang="en-US" smtClean="0">
                <a:latin typeface="Arial" panose="020B0604020202020204" pitchFamily="34" charset="0"/>
              </a:rPr>
              <a:t> convert </a:t>
            </a:r>
            <a:r>
              <a:rPr lang="en-US" altLang="en-US" smtClean="0">
                <a:latin typeface="Arial" panose="020B0604020202020204" pitchFamily="34" charset="0"/>
                <a:hlinkClick r:id="rId9" tooltip="Hydrogen"/>
              </a:rPr>
              <a:t>hydrogen</a:t>
            </a:r>
            <a:r>
              <a:rPr lang="en-US" altLang="en-US" smtClean="0">
                <a:latin typeface="Arial" panose="020B0604020202020204" pitchFamily="34" charset="0"/>
              </a:rPr>
              <a:t> to </a:t>
            </a:r>
            <a:r>
              <a:rPr lang="en-US" altLang="en-US" smtClean="0">
                <a:latin typeface="Arial" panose="020B0604020202020204" pitchFamily="34" charset="0"/>
                <a:hlinkClick r:id="rId10" tooltip="Helium"/>
              </a:rPr>
              <a:t>helium</a:t>
            </a:r>
            <a:r>
              <a:rPr lang="en-US" altLang="en-US" smtClean="0">
                <a:latin typeface="Arial" panose="020B0604020202020204" pitchFamily="34" charset="0"/>
              </a:rPr>
              <a:t>, the other being the </a:t>
            </a:r>
            <a:r>
              <a:rPr lang="en-US" altLang="en-US" smtClean="0">
                <a:latin typeface="Arial" panose="020B0604020202020204" pitchFamily="34" charset="0"/>
                <a:hlinkClick r:id="rId11" tooltip="Proton-proton chain"/>
              </a:rPr>
              <a:t>proton-proton chain</a:t>
            </a:r>
            <a:r>
              <a:rPr lang="en-US" altLang="en-US" smtClean="0">
                <a:latin typeface="Arial" panose="020B0604020202020204" pitchFamily="34" charset="0"/>
              </a:rPr>
              <a:t>.</a:t>
            </a:r>
          </a:p>
          <a:p>
            <a:pPr eaLnBrk="1" hangingPunct="1"/>
            <a:r>
              <a:rPr lang="en-US" altLang="en-US" smtClean="0">
                <a:latin typeface="Arial" panose="020B0604020202020204" pitchFamily="34" charset="0"/>
              </a:rPr>
              <a:t>The proton-proton chain is more important in stars the mass of the </a:t>
            </a:r>
            <a:r>
              <a:rPr lang="en-US" altLang="en-US" smtClean="0">
                <a:latin typeface="Arial" panose="020B0604020202020204" pitchFamily="34" charset="0"/>
                <a:hlinkClick r:id="rId12" tooltip="Sun"/>
              </a:rPr>
              <a:t>sun</a:t>
            </a:r>
            <a:r>
              <a:rPr lang="en-US" altLang="en-US" smtClean="0">
                <a:latin typeface="Arial" panose="020B0604020202020204" pitchFamily="34" charset="0"/>
              </a:rPr>
              <a:t> or less. Only 1.7% of 4He nuclei being produced in the Sun are born in the CNO cycle. However theoretical models show that the CNO cycle is the dominant source of energy in heavier stars. The CNO process was proposed by </a:t>
            </a:r>
            <a:r>
              <a:rPr lang="en-US" altLang="en-US" smtClean="0">
                <a:latin typeface="Arial" panose="020B0604020202020204" pitchFamily="34" charset="0"/>
                <a:hlinkClick r:id="rId13" tooltip="Carl Friedrich von Weizsäcker"/>
              </a:rPr>
              <a:t>Carl von Weizsäcker</a:t>
            </a:r>
            <a:r>
              <a:rPr lang="en-US" altLang="en-US" smtClean="0">
                <a:latin typeface="Arial" panose="020B0604020202020204" pitchFamily="34" charset="0"/>
                <a:hlinkClick r:id="" action="ppaction://noaction"/>
              </a:rPr>
              <a:t>[1]</a:t>
            </a:r>
            <a:r>
              <a:rPr lang="en-US" altLang="en-US" smtClean="0">
                <a:latin typeface="Arial" panose="020B0604020202020204" pitchFamily="34" charset="0"/>
              </a:rPr>
              <a:t> and </a:t>
            </a:r>
            <a:r>
              <a:rPr lang="en-US" altLang="en-US" smtClean="0">
                <a:latin typeface="Arial" panose="020B0604020202020204" pitchFamily="34" charset="0"/>
                <a:hlinkClick r:id="rId14" tooltip="Hans Bethe"/>
              </a:rPr>
              <a:t>Hans Bethe</a:t>
            </a:r>
            <a:r>
              <a:rPr lang="en-US" altLang="en-US" smtClean="0">
                <a:latin typeface="Arial" panose="020B0604020202020204" pitchFamily="34" charset="0"/>
                <a:hlinkClick r:id="" action="ppaction://noaction"/>
              </a:rPr>
              <a:t>[2]</a:t>
            </a:r>
            <a:r>
              <a:rPr lang="en-US" altLang="en-US" smtClean="0">
                <a:latin typeface="Arial" panose="020B0604020202020204" pitchFamily="34" charset="0"/>
              </a:rPr>
              <a:t> independently in </a:t>
            </a:r>
            <a:r>
              <a:rPr lang="en-US" altLang="en-US" smtClean="0">
                <a:latin typeface="Arial" panose="020B0604020202020204" pitchFamily="34" charset="0"/>
                <a:hlinkClick r:id="rId15" tooltip="1938"/>
              </a:rPr>
              <a:t>1938</a:t>
            </a:r>
            <a:r>
              <a:rPr lang="en-US" altLang="en-US" smtClean="0">
                <a:latin typeface="Arial" panose="020B0604020202020204" pitchFamily="34" charset="0"/>
              </a:rPr>
              <a:t> and </a:t>
            </a:r>
            <a:r>
              <a:rPr lang="en-US" altLang="en-US" smtClean="0">
                <a:latin typeface="Arial" panose="020B0604020202020204" pitchFamily="34" charset="0"/>
                <a:hlinkClick r:id="rId16" tooltip="1939"/>
              </a:rPr>
              <a:t>1939</a:t>
            </a:r>
            <a:r>
              <a:rPr lang="en-US" altLang="en-US" smtClean="0">
                <a:latin typeface="Arial" panose="020B0604020202020204" pitchFamily="34" charset="0"/>
              </a:rPr>
              <a:t>, respectively.</a:t>
            </a:r>
          </a:p>
        </p:txBody>
      </p:sp>
    </p:spTree>
    <p:extLst>
      <p:ext uri="{BB962C8B-B14F-4D97-AF65-F5344CB8AC3E}">
        <p14:creationId xmlns:p14="http://schemas.microsoft.com/office/powerpoint/2010/main" val="305657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426E6-ED4E-4683-9F8C-FC8596946827}" type="slidenum">
              <a:rPr lang="en-US" altLang="en-US"/>
              <a:pPr>
                <a:spcBef>
                  <a:spcPct val="0"/>
                </a:spcBef>
              </a:pPr>
              <a:t>20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net result of the cycle is to </a:t>
            </a:r>
            <a:r>
              <a:rPr lang="en-US" altLang="en-US" smtClean="0">
                <a:latin typeface="Arial" panose="020B0604020202020204" pitchFamily="34" charset="0"/>
                <a:hlinkClick r:id="rId3" tooltip="Nuclear fusion"/>
              </a:rPr>
              <a:t>fuse</a:t>
            </a:r>
            <a:r>
              <a:rPr lang="en-US" altLang="en-US" smtClean="0">
                <a:latin typeface="Arial" panose="020B0604020202020204" pitchFamily="34" charset="0"/>
              </a:rPr>
              <a:t> four </a:t>
            </a:r>
            <a:r>
              <a:rPr lang="en-US" altLang="en-US" smtClean="0">
                <a:latin typeface="Arial" panose="020B0604020202020204" pitchFamily="34" charset="0"/>
                <a:hlinkClick r:id="rId4" tooltip="Proton"/>
              </a:rPr>
              <a:t>protons</a:t>
            </a:r>
            <a:r>
              <a:rPr lang="en-US" altLang="en-US" smtClean="0">
                <a:latin typeface="Arial" panose="020B0604020202020204" pitchFamily="34" charset="0"/>
              </a:rPr>
              <a:t> into an </a:t>
            </a:r>
            <a:r>
              <a:rPr lang="en-US" altLang="en-US" smtClean="0">
                <a:latin typeface="Arial" panose="020B0604020202020204" pitchFamily="34" charset="0"/>
                <a:hlinkClick r:id="rId5" tooltip="Alpha particle"/>
              </a:rPr>
              <a:t>alpha particle</a:t>
            </a:r>
            <a:r>
              <a:rPr lang="en-US" altLang="en-US" smtClean="0">
                <a:latin typeface="Arial" panose="020B0604020202020204" pitchFamily="34" charset="0"/>
              </a:rPr>
              <a:t> plus two </a:t>
            </a:r>
            <a:r>
              <a:rPr lang="en-US" altLang="en-US" smtClean="0">
                <a:latin typeface="Arial" panose="020B0604020202020204" pitchFamily="34" charset="0"/>
                <a:hlinkClick r:id="rId6" tooltip="Positron"/>
              </a:rPr>
              <a:t>positrons</a:t>
            </a:r>
            <a:r>
              <a:rPr lang="en-US" altLang="en-US" smtClean="0">
                <a:latin typeface="Arial" panose="020B0604020202020204" pitchFamily="34" charset="0"/>
              </a:rPr>
              <a:t> (annihilating with electrons and releasing energy in the form of </a:t>
            </a:r>
            <a:r>
              <a:rPr lang="en-US" altLang="en-US" smtClean="0">
                <a:latin typeface="Arial" panose="020B0604020202020204" pitchFamily="34" charset="0"/>
                <a:hlinkClick r:id="rId7" tooltip="Gamma ray"/>
              </a:rPr>
              <a:t>gamma rays</a:t>
            </a:r>
            <a:r>
              <a:rPr lang="en-US" altLang="en-US" smtClean="0">
                <a:latin typeface="Arial" panose="020B0604020202020204" pitchFamily="34" charset="0"/>
              </a:rPr>
              <a:t>) plus two </a:t>
            </a:r>
            <a:r>
              <a:rPr lang="en-US" altLang="en-US" smtClean="0">
                <a:latin typeface="Arial" panose="020B0604020202020204" pitchFamily="34" charset="0"/>
                <a:hlinkClick r:id="rId8" tooltip="Neutrino"/>
              </a:rPr>
              <a:t>neutrinos</a:t>
            </a:r>
            <a:r>
              <a:rPr lang="en-US" altLang="en-US" smtClean="0">
                <a:latin typeface="Arial" panose="020B0604020202020204" pitchFamily="34" charset="0"/>
              </a:rPr>
              <a:t> which escape from the star carrying away some energy. The carbon, oxygen, and nitrogen nuclei serve as </a:t>
            </a:r>
            <a:r>
              <a:rPr lang="en-US" altLang="en-US" smtClean="0">
                <a:latin typeface="Arial" panose="020B0604020202020204" pitchFamily="34" charset="0"/>
                <a:hlinkClick r:id="rId9" tooltip="Catalyst"/>
              </a:rPr>
              <a:t>catalysts</a:t>
            </a:r>
            <a:r>
              <a:rPr lang="en-US" altLang="en-US" smtClean="0">
                <a:latin typeface="Arial" panose="020B0604020202020204" pitchFamily="34" charset="0"/>
              </a:rPr>
              <a:t> and are regenerated.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While the total number of "catalytic" CNO nuclei is conserved in the cycle, in </a:t>
            </a:r>
            <a:r>
              <a:rPr lang="en-US" altLang="en-US" smtClean="0">
                <a:latin typeface="Arial" panose="020B0604020202020204" pitchFamily="34" charset="0"/>
                <a:hlinkClick r:id="rId10" tooltip="Stellar evolution"/>
              </a:rPr>
              <a:t>stellar evolution</a:t>
            </a:r>
            <a:r>
              <a:rPr lang="en-US" altLang="en-US" smtClean="0">
                <a:latin typeface="Arial" panose="020B0604020202020204" pitchFamily="34" charset="0"/>
              </a:rPr>
              <a:t> the relative proportions of the nuclei are altered. When the cycle is run to equilibrium, the ratio of the 12C/13C nuclei is driven to 3.5, and 14N becomes the most numerous nucleus, regardless of initial composition. During a star's evolution, convective mixing episodes bring material in which the CNO cycle has operated from the star's interior to the surface, altering the observed composition of the star. Red giant stars are observed to have lower 12C/13C and 12C/14N ratios than main sequence stars, which is considered to be proof of nuclear energy generation in stars by hydrogen fusion.</a:t>
            </a:r>
          </a:p>
        </p:txBody>
      </p:sp>
    </p:spTree>
    <p:extLst>
      <p:ext uri="{BB962C8B-B14F-4D97-AF65-F5344CB8AC3E}">
        <p14:creationId xmlns:p14="http://schemas.microsoft.com/office/powerpoint/2010/main" val="146780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2FB78E-F0AA-4CDD-AF55-14979E143F47}" type="slidenum">
              <a:rPr lang="en-US" altLang="en-US"/>
              <a:pPr>
                <a:spcBef>
                  <a:spcPct val="0"/>
                </a:spcBef>
              </a:pPr>
              <a:t>21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CNO cycle has several branches that are favored based on temperature. </a:t>
            </a:r>
          </a:p>
        </p:txBody>
      </p:sp>
    </p:spTree>
    <p:extLst>
      <p:ext uri="{BB962C8B-B14F-4D97-AF65-F5344CB8AC3E}">
        <p14:creationId xmlns:p14="http://schemas.microsoft.com/office/powerpoint/2010/main" val="28421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a:prstGeom prst="rect">
            <a:avLst/>
          </a:prstGeo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600200"/>
            <a:ext cx="72009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aption and fig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560336"/>
            <a:ext cx="7200900" cy="685800"/>
          </a:xfrm>
        </p:spPr>
        <p:txBody>
          <a:bodyPr/>
          <a:lstStyle>
            <a:lvl1pPr marL="0" indent="0">
              <a:buNone/>
              <a:defRPr/>
            </a:lvl1pPr>
            <a:lvl2pPr marL="530352" indent="0">
              <a:buNone/>
              <a:defRPr/>
            </a:lvl2pPr>
            <a:lvl3pPr marL="987552" indent="0">
              <a:buNone/>
              <a:defRPr/>
            </a:lvl3pPr>
            <a:lvl4pPr marL="1444752" indent="0">
              <a:buNone/>
              <a:defRPr/>
            </a:lvl4pPr>
            <a:lvl5pPr marL="1901952" indent="0">
              <a:buNone/>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
        <p:nvSpPr>
          <p:cNvPr id="10" name="Content Placeholder 2"/>
          <p:cNvSpPr>
            <a:spLocks noGrp="1"/>
          </p:cNvSpPr>
          <p:nvPr>
            <p:ph idx="14"/>
          </p:nvPr>
        </p:nvSpPr>
        <p:spPr>
          <a:xfrm>
            <a:off x="1028700" y="2307697"/>
            <a:ext cx="7200900" cy="4093103"/>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087563917"/>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600200"/>
            <a:ext cx="3335840" cy="47244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600200"/>
            <a:ext cx="3335840" cy="4724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
        <p:nvSpPr>
          <p:cNvPr id="8"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1590676"/>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555654"/>
            <a:ext cx="3335839" cy="369274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60020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555654"/>
            <a:ext cx="3335840" cy="369274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
        <p:nvSpPr>
          <p:cNvPr id="10"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
        <p:nvSpPr>
          <p:cNvPr id="6"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600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9624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177901769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0231570"/>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2" r:id="rId3"/>
    <p:sldLayoutId id="2147483726" r:id="rId4"/>
    <p:sldLayoutId id="2147483727" r:id="rId5"/>
    <p:sldLayoutId id="2147483728" r:id="rId6"/>
    <p:sldLayoutId id="2147483729" r:id="rId7"/>
    <p:sldLayoutId id="2147483730" r:id="rId8"/>
    <p:sldLayoutId id="2147483731"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7/78/FusionintheSun.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Energy Sources</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dirty="0" smtClean="0"/>
              <a:t>describe energy sources of astronomical objects</a:t>
            </a:r>
          </a:p>
          <a:p>
            <a:pPr lvl="1"/>
            <a:r>
              <a:rPr lang="en-US" altLang="en-US" dirty="0" smtClean="0"/>
              <a:t>stars: nuclear reactions</a:t>
            </a:r>
          </a:p>
          <a:p>
            <a:pPr lvl="1"/>
            <a:r>
              <a:rPr lang="en-US" altLang="en-US" dirty="0" err="1" smtClean="0"/>
              <a:t>protostars</a:t>
            </a:r>
            <a:r>
              <a:rPr lang="en-US" altLang="en-US" dirty="0" smtClean="0"/>
              <a:t>: gravitational energy</a:t>
            </a:r>
          </a:p>
          <a:p>
            <a:pPr lvl="1"/>
            <a:r>
              <a:rPr lang="en-US" altLang="en-US" dirty="0" smtClean="0"/>
              <a:t>nebulae/clouds: stellar heating and ionizing radiation</a:t>
            </a:r>
          </a:p>
          <a:p>
            <a:pPr lvl="1"/>
            <a:r>
              <a:rPr lang="en-US" altLang="en-US" dirty="0" smtClean="0"/>
              <a:t>Active Galactic Nuclei (AGN)</a:t>
            </a:r>
          </a:p>
          <a:p>
            <a:pPr lvl="1"/>
            <a:r>
              <a:rPr lang="en-US" altLang="en-US" dirty="0" smtClean="0"/>
              <a:t>galaxy clusters: shocks</a:t>
            </a:r>
          </a:p>
        </p:txBody>
      </p:sp>
      <p:sp>
        <p:nvSpPr>
          <p:cNvPr id="5" name="Text Placeholder 4"/>
          <p:cNvSpPr>
            <a:spLocks noGrp="1"/>
          </p:cNvSpPr>
          <p:nvPr>
            <p:ph type="body" sz="quarter" idx="13"/>
          </p:nvPr>
        </p:nvSpPr>
        <p:spPr/>
        <p:txBody>
          <a:bodyPr>
            <a:normAutofit fontScale="92500"/>
          </a:bodyPr>
          <a:lstStyle/>
          <a:p>
            <a:r>
              <a:rPr lang="en-US" altLang="en-US" dirty="0"/>
              <a:t>Aims and outline for this lecture</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spTree>
    <p:extLst>
      <p:ext uri="{BB962C8B-B14F-4D97-AF65-F5344CB8AC3E}">
        <p14:creationId xmlns:p14="http://schemas.microsoft.com/office/powerpoint/2010/main" val="42939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spTree>
    <p:extLst>
      <p:ext uri="{BB962C8B-B14F-4D97-AF65-F5344CB8AC3E}">
        <p14:creationId xmlns:p14="http://schemas.microsoft.com/office/powerpoint/2010/main" val="409575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un_parts_b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1893" y="1915885"/>
            <a:ext cx="5094514" cy="3635829"/>
          </a:xfrm>
        </p:spPr>
      </p:pic>
      <p:sp>
        <p:nvSpPr>
          <p:cNvPr id="5" name="Text Placeholder 4"/>
          <p:cNvSpPr>
            <a:spLocks noGrp="1"/>
          </p:cNvSpPr>
          <p:nvPr>
            <p:ph type="body" sz="quarter" idx="13"/>
          </p:nvPr>
        </p:nvSpPr>
        <p:spPr/>
        <p:txBody>
          <a:bodyPr/>
          <a:lstStyle/>
          <a:p>
            <a:r>
              <a:rPr lang="en-US" altLang="en-US" dirty="0"/>
              <a:t>Stars</a:t>
            </a:r>
            <a:endParaRPr lang="en-US" dirty="0"/>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spTree>
    <p:extLst>
      <p:ext uri="{BB962C8B-B14F-4D97-AF65-F5344CB8AC3E}">
        <p14:creationId xmlns:p14="http://schemas.microsoft.com/office/powerpoint/2010/main" val="1185227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FusionintheSun.sv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121406" y="1600200"/>
            <a:ext cx="3015488" cy="4267200"/>
          </a:xfrm>
        </p:spPr>
      </p:pic>
      <p:sp>
        <p:nvSpPr>
          <p:cNvPr id="5" name="Text Placeholder 4"/>
          <p:cNvSpPr>
            <a:spLocks noGrp="1"/>
          </p:cNvSpPr>
          <p:nvPr>
            <p:ph type="body" sz="quarter" idx="13"/>
          </p:nvPr>
        </p:nvSpPr>
        <p:spPr/>
        <p:txBody>
          <a:bodyPr>
            <a:normAutofit/>
          </a:bodyPr>
          <a:lstStyle/>
          <a:p>
            <a:r>
              <a:rPr lang="en-US" altLang="en-US" dirty="0" smtClean="0"/>
              <a:t>Proton-proton Chain</a:t>
            </a:r>
            <a:endParaRPr lang="en-US" dirty="0"/>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spTree>
    <p:extLst>
      <p:ext uri="{BB962C8B-B14F-4D97-AF65-F5344CB8AC3E}">
        <p14:creationId xmlns:p14="http://schemas.microsoft.com/office/powerpoint/2010/main" val="357587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a:spcBef>
                <a:spcPct val="0"/>
              </a:spcBef>
              <a:buNone/>
            </a:pPr>
            <a:r>
              <a:rPr lang="en-US" altLang="en-US" dirty="0">
                <a:latin typeface="Arial" panose="020B0604020202020204" pitchFamily="34" charset="0"/>
              </a:rPr>
              <a:t>PPI (85% for Sun): </a:t>
            </a:r>
          </a:p>
          <a:p>
            <a:pPr>
              <a:spcBef>
                <a:spcPct val="0"/>
              </a:spcBef>
              <a:buNone/>
            </a:pPr>
            <a:r>
              <a:rPr lang="en-US" altLang="en-US" dirty="0">
                <a:solidFill>
                  <a:srgbClr val="0066FF"/>
                </a:solidFill>
                <a:latin typeface="Arial" panose="020B0604020202020204" pitchFamily="34" charset="0"/>
              </a:rPr>
              <a:t>H1 + H1 -&gt; D2 + e+ + nu(1) (1.442 MeV) </a:t>
            </a:r>
          </a:p>
          <a:p>
            <a:pPr>
              <a:spcBef>
                <a:spcPct val="0"/>
              </a:spcBef>
              <a:buNone/>
            </a:pPr>
            <a:r>
              <a:rPr lang="en-US" altLang="en-US" dirty="0">
                <a:solidFill>
                  <a:srgbClr val="0066FF"/>
                </a:solidFill>
                <a:latin typeface="Arial" panose="020B0604020202020204" pitchFamily="34" charset="0"/>
              </a:rPr>
              <a:t>D2 + H1 -&gt; He3 + gamma (5.493 MeV)</a:t>
            </a:r>
            <a:r>
              <a:rPr lang="en-US" altLang="en-US" dirty="0">
                <a:latin typeface="Arial" panose="020B0604020202020204" pitchFamily="34" charset="0"/>
              </a:rPr>
              <a:t> </a:t>
            </a:r>
          </a:p>
          <a:p>
            <a:pPr>
              <a:spcBef>
                <a:spcPct val="0"/>
              </a:spcBef>
              <a:buNone/>
            </a:pPr>
            <a:r>
              <a:rPr lang="en-US" altLang="en-US" dirty="0">
                <a:latin typeface="Arial" panose="020B0604020202020204" pitchFamily="34" charset="0"/>
              </a:rPr>
              <a:t>He3 + He3 -&gt; He4 + 2H1 (12.859 MeV) </a:t>
            </a:r>
          </a:p>
          <a:p>
            <a:pPr>
              <a:spcBef>
                <a:spcPct val="0"/>
              </a:spcBef>
              <a:buNone/>
            </a:pPr>
            <a:endParaRPr lang="en-US" altLang="en-US" dirty="0">
              <a:latin typeface="Arial" panose="020B0604020202020204" pitchFamily="34" charset="0"/>
            </a:endParaRPr>
          </a:p>
          <a:p>
            <a:pPr>
              <a:spcBef>
                <a:spcPct val="0"/>
              </a:spcBef>
              <a:buNone/>
            </a:pPr>
            <a:r>
              <a:rPr lang="en-US" altLang="en-US" dirty="0">
                <a:latin typeface="Arial" panose="020B0604020202020204" pitchFamily="34" charset="0"/>
              </a:rPr>
              <a:t>PPII (15%): </a:t>
            </a:r>
          </a:p>
          <a:p>
            <a:pPr>
              <a:spcBef>
                <a:spcPct val="0"/>
              </a:spcBef>
              <a:buNone/>
            </a:pPr>
            <a:r>
              <a:rPr lang="en-US" altLang="en-US" dirty="0">
                <a:solidFill>
                  <a:srgbClr val="0066FF"/>
                </a:solidFill>
                <a:latin typeface="Arial" panose="020B0604020202020204" pitchFamily="34" charset="0"/>
              </a:rPr>
              <a:t>H1 + H1 -&gt; D2 + e+ + nu(1) (1.442 MeV) </a:t>
            </a:r>
          </a:p>
          <a:p>
            <a:pPr>
              <a:spcBef>
                <a:spcPct val="0"/>
              </a:spcBef>
              <a:buNone/>
            </a:pPr>
            <a:r>
              <a:rPr lang="en-US" altLang="en-US" dirty="0">
                <a:solidFill>
                  <a:srgbClr val="0066FF"/>
                </a:solidFill>
                <a:latin typeface="Arial" panose="020B0604020202020204" pitchFamily="34" charset="0"/>
              </a:rPr>
              <a:t>D2 + H1 -&gt; He3 + gamma (5.493 MeV) </a:t>
            </a:r>
          </a:p>
          <a:p>
            <a:pPr>
              <a:spcBef>
                <a:spcPct val="0"/>
              </a:spcBef>
              <a:buNone/>
            </a:pPr>
            <a:r>
              <a:rPr lang="en-US" altLang="en-US" dirty="0">
                <a:solidFill>
                  <a:srgbClr val="00B050"/>
                </a:solidFill>
                <a:latin typeface="Arial" panose="020B0604020202020204" pitchFamily="34" charset="0"/>
              </a:rPr>
              <a:t>He3 + He4 -&gt; Be7 + gamma (1.586 MeV) </a:t>
            </a:r>
          </a:p>
          <a:p>
            <a:pPr>
              <a:spcBef>
                <a:spcPct val="0"/>
              </a:spcBef>
              <a:buNone/>
            </a:pPr>
            <a:r>
              <a:rPr lang="en-US" altLang="en-US" dirty="0">
                <a:latin typeface="Arial" panose="020B0604020202020204" pitchFamily="34" charset="0"/>
              </a:rPr>
              <a:t>Be7 + e- -&gt; Li7 + nu(2) (0.861 MeV) </a:t>
            </a:r>
          </a:p>
          <a:p>
            <a:pPr>
              <a:spcBef>
                <a:spcPct val="0"/>
              </a:spcBef>
              <a:buNone/>
            </a:pPr>
            <a:r>
              <a:rPr lang="en-US" altLang="en-US" dirty="0">
                <a:latin typeface="Arial" panose="020B0604020202020204" pitchFamily="34" charset="0"/>
              </a:rPr>
              <a:t>Li7 + H1 -&gt; He4 + He4 (17.347 MeV) </a:t>
            </a:r>
          </a:p>
          <a:p>
            <a:pPr>
              <a:spcBef>
                <a:spcPct val="0"/>
              </a:spcBef>
              <a:buNone/>
            </a:pPr>
            <a:endParaRPr lang="en-US" altLang="en-US" dirty="0">
              <a:latin typeface="Arial" panose="020B0604020202020204" pitchFamily="34" charset="0"/>
            </a:endParaRPr>
          </a:p>
          <a:p>
            <a:pPr>
              <a:spcBef>
                <a:spcPct val="0"/>
              </a:spcBef>
              <a:buNone/>
            </a:pPr>
            <a:r>
              <a:rPr lang="en-US" altLang="en-US" dirty="0">
                <a:latin typeface="Arial" panose="020B0604020202020204" pitchFamily="34" charset="0"/>
              </a:rPr>
              <a:t>PPIII (0.01%): </a:t>
            </a:r>
          </a:p>
          <a:p>
            <a:pPr>
              <a:spcBef>
                <a:spcPct val="0"/>
              </a:spcBef>
              <a:buNone/>
            </a:pPr>
            <a:r>
              <a:rPr lang="en-US" altLang="en-US" dirty="0">
                <a:solidFill>
                  <a:srgbClr val="0066FF"/>
                </a:solidFill>
                <a:latin typeface="Arial" panose="020B0604020202020204" pitchFamily="34" charset="0"/>
              </a:rPr>
              <a:t>H1 + H1 -&gt; D2 + e+ + nu(1) (1.442 MeV) </a:t>
            </a:r>
          </a:p>
          <a:p>
            <a:pPr>
              <a:spcBef>
                <a:spcPct val="0"/>
              </a:spcBef>
              <a:buNone/>
            </a:pPr>
            <a:r>
              <a:rPr lang="en-US" altLang="en-US" dirty="0">
                <a:solidFill>
                  <a:srgbClr val="0066FF"/>
                </a:solidFill>
                <a:latin typeface="Arial" panose="020B0604020202020204" pitchFamily="34" charset="0"/>
              </a:rPr>
              <a:t>D2 + H1 -&gt; He3 + gamma (5.493 MeV) </a:t>
            </a:r>
          </a:p>
          <a:p>
            <a:pPr>
              <a:spcBef>
                <a:spcPct val="0"/>
              </a:spcBef>
              <a:buNone/>
            </a:pPr>
            <a:r>
              <a:rPr lang="en-US" altLang="en-US" dirty="0">
                <a:solidFill>
                  <a:srgbClr val="00B050"/>
                </a:solidFill>
                <a:latin typeface="Arial" panose="020B0604020202020204" pitchFamily="34" charset="0"/>
              </a:rPr>
              <a:t>He3 + He4 -&gt; Be7 + gamma (1.586 MeV) </a:t>
            </a:r>
          </a:p>
          <a:p>
            <a:pPr>
              <a:spcBef>
                <a:spcPct val="0"/>
              </a:spcBef>
              <a:buNone/>
            </a:pPr>
            <a:r>
              <a:rPr lang="en-US" altLang="en-US" dirty="0">
                <a:latin typeface="Arial" panose="020B0604020202020204" pitchFamily="34" charset="0"/>
              </a:rPr>
              <a:t>Be7 + H1 -&gt; B8 + gamma (0.135 MeV) </a:t>
            </a:r>
          </a:p>
          <a:p>
            <a:pPr>
              <a:spcBef>
                <a:spcPct val="0"/>
              </a:spcBef>
              <a:buNone/>
            </a:pPr>
            <a:r>
              <a:rPr lang="en-US" altLang="en-US" dirty="0">
                <a:latin typeface="Arial" panose="020B0604020202020204" pitchFamily="34" charset="0"/>
              </a:rPr>
              <a:t>B8 -&gt; Be8 + e+ + nu(3) (followed by spontaneous decay...) </a:t>
            </a:r>
          </a:p>
          <a:p>
            <a:pPr>
              <a:spcBef>
                <a:spcPct val="0"/>
              </a:spcBef>
              <a:buNone/>
            </a:pPr>
            <a:r>
              <a:rPr lang="en-US" altLang="en-US" dirty="0">
                <a:latin typeface="Arial" panose="020B0604020202020204" pitchFamily="34" charset="0"/>
              </a:rPr>
              <a:t>Be8 -&gt; 2He4 (18.074 MeV) </a:t>
            </a:r>
          </a:p>
          <a:p>
            <a:pPr>
              <a:spcBef>
                <a:spcPct val="0"/>
              </a:spcBef>
              <a:buFontTx/>
              <a:buNone/>
            </a:pPr>
            <a:endParaRPr lang="en-US" altLang="en-US" dirty="0">
              <a:latin typeface="Arial" panose="020B0604020202020204" pitchFamily="34" charset="0"/>
            </a:endParaRPr>
          </a:p>
          <a:p>
            <a:endParaRPr lang="en-US" dirty="0"/>
          </a:p>
        </p:txBody>
      </p:sp>
      <p:sp>
        <p:nvSpPr>
          <p:cNvPr id="5" name="Text Placeholder 4"/>
          <p:cNvSpPr>
            <a:spLocks noGrp="1"/>
          </p:cNvSpPr>
          <p:nvPr>
            <p:ph type="body" sz="quarter" idx="13"/>
          </p:nvPr>
        </p:nvSpPr>
        <p:spPr/>
        <p:txBody>
          <a:bodyPr>
            <a:normAutofit/>
          </a:bodyPr>
          <a:lstStyle/>
          <a:p>
            <a:r>
              <a:rPr lang="en-US" altLang="en-US" dirty="0" smtClean="0"/>
              <a:t>PP Chain, Three Branches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spTree>
    <p:extLst>
      <p:ext uri="{BB962C8B-B14F-4D97-AF65-F5344CB8AC3E}">
        <p14:creationId xmlns:p14="http://schemas.microsoft.com/office/powerpoint/2010/main" val="330449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sz="half" idx="1"/>
          </p:nvPr>
        </p:nvSpPr>
        <p:spPr/>
        <p:txBody>
          <a:bodyPr/>
          <a:lstStyle/>
          <a:p>
            <a:r>
              <a:rPr lang="en-US" altLang="en-US" dirty="0" smtClean="0"/>
              <a:t>Protons in center of star </a:t>
            </a:r>
          </a:p>
          <a:p>
            <a:pPr lvl="1"/>
            <a:r>
              <a:rPr lang="en-US" altLang="en-US" dirty="0" smtClean="0"/>
              <a:t>have high energies</a:t>
            </a:r>
          </a:p>
          <a:p>
            <a:pPr lvl="1"/>
            <a:r>
              <a:rPr lang="en-US" altLang="en-US" dirty="0" smtClean="0"/>
              <a:t>have the same charge (they repel each other)</a:t>
            </a:r>
          </a:p>
          <a:p>
            <a:r>
              <a:rPr lang="en-US" altLang="en-US" dirty="0" smtClean="0"/>
              <a:t>At sufficiently high energy, particles will fuse.</a:t>
            </a:r>
          </a:p>
          <a:p>
            <a:r>
              <a:rPr lang="en-US" altLang="en-US" dirty="0" smtClean="0"/>
              <a:t>The Gamow peak is the location in energy where the product of tunneling probabilities and particle distribution coincide to create the maximum rate.</a:t>
            </a:r>
          </a:p>
          <a:p>
            <a:endParaRPr lang="en-US" altLang="en-US" dirty="0" smtClean="0"/>
          </a:p>
        </p:txBody>
      </p:sp>
      <p:sp>
        <p:nvSpPr>
          <p:cNvPr id="6" name="Slide Number Placeholder 5"/>
          <p:cNvSpPr>
            <a:spLocks noGrp="1"/>
          </p:cNvSpPr>
          <p:nvPr>
            <p:ph type="sldNum" sz="quarter" idx="12"/>
          </p:nvPr>
        </p:nvSpPr>
        <p:spPr/>
        <p:txBody>
          <a:bodyPr/>
          <a:lstStyle/>
          <a:p>
            <a:pPr>
              <a:defRPr/>
            </a:pPr>
            <a:fld id="{A82B4225-522D-4B0B-9422-305588B0E6B8}" type="slidenum">
              <a:rPr lang="en-US" altLang="en-US" smtClean="0"/>
              <a:pPr>
                <a:defRPr/>
              </a:pPr>
              <a:t>15</a:t>
            </a:fld>
            <a:endParaRPr lang="en-US" altLang="en-US"/>
          </a:p>
        </p:txBody>
      </p:sp>
      <p:sp>
        <p:nvSpPr>
          <p:cNvPr id="4" name="Text Placeholder 3"/>
          <p:cNvSpPr>
            <a:spLocks noGrp="1"/>
          </p:cNvSpPr>
          <p:nvPr>
            <p:ph type="body" sz="quarter" idx="13"/>
          </p:nvPr>
        </p:nvSpPr>
        <p:spPr/>
        <p:txBody>
          <a:bodyPr>
            <a:normAutofit/>
          </a:bodyPr>
          <a:lstStyle/>
          <a:p>
            <a:r>
              <a:rPr lang="en-US" altLang="en-US" dirty="0" smtClean="0"/>
              <a:t>Gamow </a:t>
            </a:r>
            <a:r>
              <a:rPr lang="en-US" altLang="en-US" dirty="0"/>
              <a:t>Peak</a:t>
            </a:r>
            <a:endParaRPr lang="en-US" dirty="0"/>
          </a:p>
        </p:txBody>
      </p:sp>
      <p:pic>
        <p:nvPicPr>
          <p:cNvPr id="3" name="Content Placeholder 2"/>
          <p:cNvPicPr>
            <a:picLocks noGrp="1" noChangeAspect="1"/>
          </p:cNvPicPr>
          <p:nvPr>
            <p:ph sz="half" idx="2"/>
          </p:nvPr>
        </p:nvPicPr>
        <p:blipFill>
          <a:blip r:embed="rId3"/>
          <a:stretch>
            <a:fillRect/>
          </a:stretch>
        </p:blipFill>
        <p:spPr>
          <a:xfrm>
            <a:off x="4894263" y="2657710"/>
            <a:ext cx="3335337" cy="2609380"/>
          </a:xfrm>
          <a:prstGeom prst="rect">
            <a:avLst/>
          </a:prstGeom>
        </p:spPr>
      </p:pic>
    </p:spTree>
    <p:extLst>
      <p:ext uri="{BB962C8B-B14F-4D97-AF65-F5344CB8AC3E}">
        <p14:creationId xmlns:p14="http://schemas.microsoft.com/office/powerpoint/2010/main" val="216697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pp-ch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62150" y="2233612"/>
            <a:ext cx="5334000" cy="3000375"/>
          </a:xfrm>
        </p:spPr>
      </p:pic>
      <p:sp>
        <p:nvSpPr>
          <p:cNvPr id="5" name="Text Placeholder 4"/>
          <p:cNvSpPr>
            <a:spLocks noGrp="1"/>
          </p:cNvSpPr>
          <p:nvPr>
            <p:ph type="body" sz="quarter" idx="13"/>
          </p:nvPr>
        </p:nvSpPr>
        <p:spPr/>
        <p:txBody>
          <a:bodyPr>
            <a:normAutofit/>
          </a:bodyPr>
          <a:lstStyle/>
          <a:p>
            <a:r>
              <a:rPr lang="en-US" altLang="en-US" dirty="0"/>
              <a:t>PP Chain </a:t>
            </a:r>
            <a:r>
              <a:rPr lang="en-US" altLang="en-US" dirty="0" smtClean="0"/>
              <a:t>Timescales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spTree>
    <p:extLst>
      <p:ext uri="{BB962C8B-B14F-4D97-AF65-F5344CB8AC3E}">
        <p14:creationId xmlns:p14="http://schemas.microsoft.com/office/powerpoint/2010/main" val="176223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028700" y="2131806"/>
            <a:ext cx="7200900" cy="3203987"/>
          </a:xfrm>
          <a:prstGeom prst="rect">
            <a:avLst/>
          </a:prstGeo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
        <p:nvSpPr>
          <p:cNvPr id="5" name="Text Placeholder 4"/>
          <p:cNvSpPr>
            <a:spLocks noGrp="1"/>
          </p:cNvSpPr>
          <p:nvPr>
            <p:ph type="body" sz="quarter" idx="13"/>
          </p:nvPr>
        </p:nvSpPr>
        <p:spPr/>
        <p:txBody>
          <a:bodyPr>
            <a:normAutofit/>
          </a:bodyPr>
          <a:lstStyle/>
          <a:p>
            <a:r>
              <a:rPr lang="en-US" altLang="en-US" dirty="0" smtClean="0"/>
              <a:t>PP Chain Branch Timescales</a:t>
            </a:r>
            <a:endParaRPr lang="en-US" dirty="0"/>
          </a:p>
        </p:txBody>
      </p:sp>
    </p:spTree>
    <p:extLst>
      <p:ext uri="{BB962C8B-B14F-4D97-AF65-F5344CB8AC3E}">
        <p14:creationId xmlns:p14="http://schemas.microsoft.com/office/powerpoint/2010/main" val="3821119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
        <p:nvSpPr>
          <p:cNvPr id="5" name="Text Placeholder 4"/>
          <p:cNvSpPr>
            <a:spLocks noGrp="1"/>
          </p:cNvSpPr>
          <p:nvPr>
            <p:ph type="body" sz="quarter" idx="13"/>
          </p:nvPr>
        </p:nvSpPr>
        <p:spPr/>
        <p:txBody>
          <a:bodyPr>
            <a:normAutofit/>
          </a:bodyPr>
          <a:lstStyle/>
          <a:p>
            <a:r>
              <a:rPr lang="en-US" altLang="en-US" dirty="0" smtClean="0"/>
              <a:t>PP Chain Versus Temperature</a:t>
            </a:r>
            <a:endParaRPr lang="en-US" dirty="0"/>
          </a:p>
        </p:txBody>
      </p:sp>
      <p:pic>
        <p:nvPicPr>
          <p:cNvPr id="4" name="Content Placeholder 3"/>
          <p:cNvPicPr>
            <a:picLocks noGrp="1" noChangeAspect="1"/>
          </p:cNvPicPr>
          <p:nvPr>
            <p:ph idx="1"/>
          </p:nvPr>
        </p:nvPicPr>
        <p:blipFill>
          <a:blip r:embed="rId3"/>
          <a:stretch>
            <a:fillRect/>
          </a:stretch>
        </p:blipFill>
        <p:spPr>
          <a:xfrm>
            <a:off x="1938454" y="1600200"/>
            <a:ext cx="5381392" cy="4267200"/>
          </a:xfrm>
          <a:prstGeom prst="rect">
            <a:avLst/>
          </a:prstGeom>
        </p:spPr>
      </p:pic>
    </p:spTree>
    <p:extLst>
      <p:ext uri="{BB962C8B-B14F-4D97-AF65-F5344CB8AC3E}">
        <p14:creationId xmlns:p14="http://schemas.microsoft.com/office/powerpoint/2010/main" val="3321022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Image:CNO Cycle.s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5550" y="1600200"/>
            <a:ext cx="4267200" cy="4267200"/>
          </a:xfrm>
        </p:spPr>
      </p:pic>
      <p:sp>
        <p:nvSpPr>
          <p:cNvPr id="5" name="Text Placeholder 4"/>
          <p:cNvSpPr>
            <a:spLocks noGrp="1"/>
          </p:cNvSpPr>
          <p:nvPr>
            <p:ph type="body" sz="quarter" idx="13"/>
          </p:nvPr>
        </p:nvSpPr>
        <p:spPr/>
        <p:txBody>
          <a:bodyPr>
            <a:normAutofit/>
          </a:bodyPr>
          <a:lstStyle/>
          <a:p>
            <a:r>
              <a:rPr lang="en-US" altLang="en-US" dirty="0" smtClean="0"/>
              <a:t>CNO </a:t>
            </a:r>
            <a:r>
              <a:rPr lang="en-US" altLang="en-US" dirty="0"/>
              <a:t>cycle</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spTree>
    <p:extLst>
      <p:ext uri="{BB962C8B-B14F-4D97-AF65-F5344CB8AC3E}">
        <p14:creationId xmlns:p14="http://schemas.microsoft.com/office/powerpoint/2010/main" val="31663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review</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3981259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1028700" y="685800"/>
            <a:ext cx="7200900" cy="1485900"/>
          </a:xfrm>
          <a:prstGeom prst="rect">
            <a:avLst/>
          </a:prstGeom>
        </p:spPr>
        <p:txBody>
          <a:bodyPr>
            <a:normAutofit/>
          </a:bodyPr>
          <a:lstStyle/>
          <a:p>
            <a:pPr eaLnBrk="1" hangingPunct="1"/>
            <a:r>
              <a:rPr lang="en-US" altLang="en-US" dirty="0" smtClean="0"/>
              <a:t>CNO cycle</a:t>
            </a:r>
          </a:p>
        </p:txBody>
      </p:sp>
      <p:graphicFrame>
        <p:nvGraphicFramePr>
          <p:cNvPr id="2315324" name="Group 60"/>
          <p:cNvGraphicFramePr>
            <a:graphicFrameLocks noGrp="1"/>
          </p:cNvGraphicFramePr>
          <p:nvPr>
            <p:ph type="tbl" idx="4294967295"/>
            <p:extLst>
              <p:ext uri="{D42A27DB-BD31-4B8C-83A1-F6EECF244321}">
                <p14:modId xmlns:p14="http://schemas.microsoft.com/office/powerpoint/2010/main" val="132354864"/>
              </p:ext>
            </p:extLst>
          </p:nvPr>
        </p:nvGraphicFramePr>
        <p:xfrm>
          <a:off x="914400" y="2057400"/>
          <a:ext cx="8229600" cy="4610102"/>
        </p:xfrm>
        <a:graphic>
          <a:graphicData uri="http://schemas.openxmlformats.org/drawingml/2006/table">
            <a:tbl>
              <a:tblPr/>
              <a:tblGrid>
                <a:gridCol w="2017713">
                  <a:extLst>
                    <a:ext uri="{9D8B030D-6E8A-4147-A177-3AD203B41FA5}">
                      <a16:colId xmlns:a16="http://schemas.microsoft.com/office/drawing/2014/main" val="20000"/>
                    </a:ext>
                  </a:extLst>
                </a:gridCol>
                <a:gridCol w="811212">
                  <a:extLst>
                    <a:ext uri="{9D8B030D-6E8A-4147-A177-3AD203B41FA5}">
                      <a16:colId xmlns:a16="http://schemas.microsoft.com/office/drawing/2014/main" val="20001"/>
                    </a:ext>
                  </a:extLst>
                </a:gridCol>
                <a:gridCol w="2854325">
                  <a:extLst>
                    <a:ext uri="{9D8B030D-6E8A-4147-A177-3AD203B41FA5}">
                      <a16:colId xmlns:a16="http://schemas.microsoft.com/office/drawing/2014/main" val="20002"/>
                    </a:ext>
                  </a:extLst>
                </a:gridCol>
                <a:gridCol w="2546350">
                  <a:extLst>
                    <a:ext uri="{9D8B030D-6E8A-4147-A177-3AD203B41FA5}">
                      <a16:colId xmlns:a16="http://schemas.microsoft.com/office/drawing/2014/main" val="20003"/>
                    </a:ext>
                  </a:extLst>
                </a:gridCol>
              </a:tblGrid>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dirty="0" smtClean="0">
                          <a:ln>
                            <a:noFill/>
                          </a:ln>
                          <a:solidFill>
                            <a:srgbClr val="000000"/>
                          </a:solidFill>
                          <a:effectLst/>
                          <a:latin typeface="Arial" charset="0"/>
                        </a:rPr>
                        <a:t>12</a:t>
                      </a:r>
                      <a:r>
                        <a:rPr kumimoji="0" lang="en-US" sz="2400" b="0" i="0" u="none" strike="noStrike" cap="none" normalizeH="0" baseline="0" dirty="0" smtClean="0">
                          <a:ln>
                            <a:noFill/>
                          </a:ln>
                          <a:solidFill>
                            <a:srgbClr val="000000"/>
                          </a:solidFill>
                          <a:effectLst/>
                          <a:latin typeface="Arial" charset="0"/>
                        </a:rPr>
                        <a:t>C + </a:t>
                      </a:r>
                      <a:r>
                        <a:rPr kumimoji="0" lang="en-US" sz="2400" b="0" i="0" u="none" strike="noStrike" cap="none" normalizeH="0" baseline="30000" dirty="0" smtClean="0">
                          <a:ln>
                            <a:noFill/>
                          </a:ln>
                          <a:solidFill>
                            <a:srgbClr val="000000"/>
                          </a:solidFill>
                          <a:effectLst/>
                          <a:latin typeface="Arial" charset="0"/>
                        </a:rPr>
                        <a:t>1</a:t>
                      </a:r>
                      <a:r>
                        <a:rPr kumimoji="0" lang="en-US" sz="2400" b="0" i="0" u="none" strike="noStrike" cap="none" normalizeH="0" baseline="0" dirty="0" smtClean="0">
                          <a:ln>
                            <a:noFill/>
                          </a:ln>
                          <a:solidFill>
                            <a:srgbClr val="000000"/>
                          </a:solidFill>
                          <a:effectLst/>
                          <a:latin typeface="Arial" charset="0"/>
                        </a:rPr>
                        <a:t>H</a:t>
                      </a:r>
                      <a:endParaRPr kumimoji="0" lang="en-US" sz="24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13</a:t>
                      </a:r>
                      <a:r>
                        <a:rPr kumimoji="0" lang="en-US" sz="2400" b="0" i="0" u="none" strike="noStrike" cap="none" normalizeH="0" baseline="0" smtClean="0">
                          <a:ln>
                            <a:noFill/>
                          </a:ln>
                          <a:solidFill>
                            <a:srgbClr val="000000"/>
                          </a:solidFill>
                          <a:effectLst/>
                          <a:latin typeface="Arial" charset="0"/>
                        </a:rPr>
                        <a:t>N + γ</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+1.95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608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13</a:t>
                      </a:r>
                      <a:r>
                        <a:rPr kumimoji="0" lang="en-US" sz="2400" b="0" i="0" u="none" strike="noStrike" cap="none" normalizeH="0" baseline="0" smtClean="0">
                          <a:ln>
                            <a:noFill/>
                          </a:ln>
                          <a:solidFill>
                            <a:srgbClr val="000000"/>
                          </a:solidFill>
                          <a:effectLst/>
                          <a:latin typeface="Arial" charset="0"/>
                        </a:rPr>
                        <a:t>N</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dirty="0" smtClean="0">
                          <a:ln>
                            <a:noFill/>
                          </a:ln>
                          <a:solidFill>
                            <a:srgbClr val="000000"/>
                          </a:solidFill>
                          <a:effectLst/>
                          <a:latin typeface="Arial" charset="0"/>
                        </a:rPr>
                        <a:t>13</a:t>
                      </a:r>
                      <a:r>
                        <a:rPr kumimoji="0" lang="en-US" sz="2400" b="0" i="0" u="none" strike="noStrike" cap="none" normalizeH="0" baseline="0" dirty="0" smtClean="0">
                          <a:ln>
                            <a:noFill/>
                          </a:ln>
                          <a:solidFill>
                            <a:srgbClr val="000000"/>
                          </a:solidFill>
                          <a:effectLst/>
                          <a:latin typeface="Arial" charset="0"/>
                        </a:rPr>
                        <a:t>C + e</a:t>
                      </a:r>
                      <a:r>
                        <a:rPr kumimoji="0" lang="en-US" sz="2400" b="0" i="0" u="none" strike="noStrike" cap="none" normalizeH="0" baseline="30000" dirty="0" smtClean="0">
                          <a:ln>
                            <a:noFill/>
                          </a:ln>
                          <a:solidFill>
                            <a:srgbClr val="000000"/>
                          </a:solidFill>
                          <a:effectLst/>
                          <a:latin typeface="Arial" charset="0"/>
                        </a:rPr>
                        <a:t>+</a:t>
                      </a:r>
                      <a:r>
                        <a:rPr kumimoji="0" lang="en-US" sz="2400" b="0" i="0" u="none" strike="noStrike" cap="none" normalizeH="0" baseline="0" dirty="0" smtClean="0">
                          <a:ln>
                            <a:noFill/>
                          </a:ln>
                          <a:solidFill>
                            <a:srgbClr val="000000"/>
                          </a:solidFill>
                          <a:effectLst/>
                          <a:latin typeface="Arial" charset="0"/>
                        </a:rPr>
                        <a:t> + </a:t>
                      </a:r>
                      <a:r>
                        <a:rPr kumimoji="0" lang="en-US" sz="2400" b="0" i="0" u="none" strike="noStrike" cap="none" normalizeH="0" baseline="0" dirty="0" err="1" smtClean="0">
                          <a:ln>
                            <a:noFill/>
                          </a:ln>
                          <a:solidFill>
                            <a:srgbClr val="000000"/>
                          </a:solidFill>
                          <a:effectLst/>
                          <a:latin typeface="Arial" charset="0"/>
                        </a:rPr>
                        <a:t>ν</a:t>
                      </a:r>
                      <a:r>
                        <a:rPr kumimoji="0" lang="en-US" sz="2400" b="0" i="0" u="none" strike="noStrike" cap="none" normalizeH="0" baseline="-30000" dirty="0" err="1" smtClean="0">
                          <a:ln>
                            <a:noFill/>
                          </a:ln>
                          <a:solidFill>
                            <a:srgbClr val="000000"/>
                          </a:solidFill>
                          <a:effectLst/>
                          <a:latin typeface="Arial" charset="0"/>
                        </a:rPr>
                        <a:t>e</a:t>
                      </a: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+2.22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7100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13</a:t>
                      </a:r>
                      <a:r>
                        <a:rPr kumimoji="0" lang="en-US" sz="2400" b="0" i="0" u="none" strike="noStrike" cap="none" normalizeH="0" baseline="0" smtClean="0">
                          <a:ln>
                            <a:noFill/>
                          </a:ln>
                          <a:solidFill>
                            <a:srgbClr val="000000"/>
                          </a:solidFill>
                          <a:effectLst/>
                          <a:latin typeface="Arial" charset="0"/>
                        </a:rPr>
                        <a:t>C + </a:t>
                      </a:r>
                      <a:r>
                        <a:rPr kumimoji="0" lang="en-US" sz="2400" b="0" i="0" u="none" strike="noStrike" cap="none" normalizeH="0" baseline="30000" smtClean="0">
                          <a:ln>
                            <a:noFill/>
                          </a:ln>
                          <a:solidFill>
                            <a:srgbClr val="000000"/>
                          </a:solidFill>
                          <a:effectLst/>
                          <a:latin typeface="Arial" charset="0"/>
                        </a:rPr>
                        <a:t>1</a:t>
                      </a:r>
                      <a:r>
                        <a:rPr kumimoji="0" lang="en-US" sz="2400" b="0" i="0" u="none" strike="noStrike" cap="none" normalizeH="0" baseline="0" smtClean="0">
                          <a:ln>
                            <a:noFill/>
                          </a:ln>
                          <a:solidFill>
                            <a:srgbClr val="000000"/>
                          </a:solidFill>
                          <a:effectLst/>
                          <a:latin typeface="Arial" charset="0"/>
                        </a:rPr>
                        <a:t>H</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14</a:t>
                      </a:r>
                      <a:r>
                        <a:rPr kumimoji="0" lang="en-US" sz="2400" b="0" i="0" u="none" strike="noStrike" cap="none" normalizeH="0" baseline="0" smtClean="0">
                          <a:ln>
                            <a:noFill/>
                          </a:ln>
                          <a:solidFill>
                            <a:srgbClr val="000000"/>
                          </a:solidFill>
                          <a:effectLst/>
                          <a:latin typeface="Arial" charset="0"/>
                        </a:rPr>
                        <a:t>N + γ</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+7.54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14</a:t>
                      </a:r>
                      <a:r>
                        <a:rPr kumimoji="0" lang="en-US" sz="2400" b="0" i="0" u="none" strike="noStrike" cap="none" normalizeH="0" baseline="0" smtClean="0">
                          <a:ln>
                            <a:noFill/>
                          </a:ln>
                          <a:solidFill>
                            <a:srgbClr val="000000"/>
                          </a:solidFill>
                          <a:effectLst/>
                          <a:latin typeface="Arial" charset="0"/>
                        </a:rPr>
                        <a:t>N + </a:t>
                      </a:r>
                      <a:r>
                        <a:rPr kumimoji="0" lang="en-US" sz="2400" b="0" i="0" u="none" strike="noStrike" cap="none" normalizeH="0" baseline="30000" smtClean="0">
                          <a:ln>
                            <a:noFill/>
                          </a:ln>
                          <a:solidFill>
                            <a:srgbClr val="000000"/>
                          </a:solidFill>
                          <a:effectLst/>
                          <a:latin typeface="Arial" charset="0"/>
                        </a:rPr>
                        <a:t>1</a:t>
                      </a:r>
                      <a:r>
                        <a:rPr kumimoji="0" lang="en-US" sz="2400" b="0" i="0" u="none" strike="noStrike" cap="none" normalizeH="0" baseline="0" smtClean="0">
                          <a:ln>
                            <a:noFill/>
                          </a:ln>
                          <a:solidFill>
                            <a:srgbClr val="000000"/>
                          </a:solidFill>
                          <a:effectLst/>
                          <a:latin typeface="Arial" charset="0"/>
                        </a:rPr>
                        <a:t>H</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O + γ</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+7.35 MeV</a:t>
                      </a: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O</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N + e</a:t>
                      </a:r>
                      <a:r>
                        <a:rPr kumimoji="0" lang="en-US" sz="2400" b="0" i="0" u="none" strike="noStrike" cap="none" normalizeH="0" baseline="30000" smtClean="0">
                          <a:ln>
                            <a:noFill/>
                          </a:ln>
                          <a:solidFill>
                            <a:srgbClr val="000000"/>
                          </a:solidFill>
                          <a:effectLst/>
                          <a:latin typeface="Arial" charset="0"/>
                        </a:rPr>
                        <a:t>+</a:t>
                      </a:r>
                      <a:r>
                        <a:rPr kumimoji="0" lang="en-US" sz="2400" b="0" i="0" u="none" strike="noStrike" cap="none" normalizeH="0" baseline="0" smtClean="0">
                          <a:ln>
                            <a:noFill/>
                          </a:ln>
                          <a:solidFill>
                            <a:srgbClr val="000000"/>
                          </a:solidFill>
                          <a:effectLst/>
                          <a:latin typeface="Arial" charset="0"/>
                        </a:rPr>
                        <a:t> + ν</a:t>
                      </a:r>
                      <a:r>
                        <a:rPr kumimoji="0" lang="en-US" sz="2400" b="0" i="0" u="none" strike="noStrike" cap="none" normalizeH="0" baseline="-30000" smtClean="0">
                          <a:ln>
                            <a:noFill/>
                          </a:ln>
                          <a:solidFill>
                            <a:srgbClr val="000000"/>
                          </a:solidFill>
                          <a:effectLst/>
                          <a:latin typeface="Arial" charset="0"/>
                        </a:rPr>
                        <a:t>e</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+2.75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N + </a:t>
                      </a:r>
                      <a:r>
                        <a:rPr kumimoji="0" lang="en-US" sz="2400" b="0" i="0" u="none" strike="noStrike" cap="none" normalizeH="0" baseline="30000" smtClean="0">
                          <a:ln>
                            <a:noFill/>
                          </a:ln>
                          <a:solidFill>
                            <a:srgbClr val="000000"/>
                          </a:solidFill>
                          <a:effectLst/>
                          <a:latin typeface="Arial" charset="0"/>
                        </a:rPr>
                        <a:t>1</a:t>
                      </a:r>
                      <a:r>
                        <a:rPr kumimoji="0" lang="en-US" sz="2400" b="0" i="0" u="none" strike="noStrike" cap="none" normalizeH="0" baseline="0" smtClean="0">
                          <a:ln>
                            <a:noFill/>
                          </a:ln>
                          <a:solidFill>
                            <a:srgbClr val="000000"/>
                          </a:solidFill>
                          <a:effectLst/>
                          <a:latin typeface="Arial" charset="0"/>
                        </a:rPr>
                        <a:t>H</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12</a:t>
                      </a:r>
                      <a:r>
                        <a:rPr kumimoji="0" lang="en-US" sz="2400" b="0" i="0" u="none" strike="noStrike" cap="none" normalizeH="0" baseline="0" smtClean="0">
                          <a:ln>
                            <a:noFill/>
                          </a:ln>
                          <a:solidFill>
                            <a:srgbClr val="000000"/>
                          </a:solidFill>
                          <a:effectLst/>
                          <a:latin typeface="Arial" charset="0"/>
                        </a:rPr>
                        <a:t>C + </a:t>
                      </a:r>
                      <a:r>
                        <a:rPr kumimoji="0" lang="en-US" sz="2400" b="0" i="0" u="none" strike="noStrike" cap="none" normalizeH="0" baseline="30000" smtClean="0">
                          <a:ln>
                            <a:noFill/>
                          </a:ln>
                          <a:solidFill>
                            <a:srgbClr val="000000"/>
                          </a:solidFill>
                          <a:effectLst/>
                          <a:latin typeface="Arial" charset="0"/>
                        </a:rPr>
                        <a:t>4</a:t>
                      </a:r>
                      <a:r>
                        <a:rPr kumimoji="0" lang="en-US" sz="2400" b="0" i="0" u="none" strike="noStrike" cap="none" normalizeH="0" baseline="0" smtClean="0">
                          <a:ln>
                            <a:noFill/>
                          </a:ln>
                          <a:solidFill>
                            <a:srgbClr val="000000"/>
                          </a:solidFill>
                          <a:effectLst/>
                          <a:latin typeface="Arial" charset="0"/>
                        </a:rPr>
                        <a:t>He</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+4.96 MeV</a:t>
                      </a: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pPr>
              <a:defRPr/>
            </a:pPr>
            <a:fld id="{E49464C3-F72B-4578-BA21-31D6575E0633}" type="slidenum">
              <a:rPr lang="en-US" smtClean="0"/>
              <a:pPr>
                <a:defRPr/>
              </a:pPr>
              <a:t>20</a:t>
            </a:fld>
            <a:endParaRPr lang="en-US"/>
          </a:p>
        </p:txBody>
      </p:sp>
    </p:spTree>
    <p:extLst>
      <p:ext uri="{BB962C8B-B14F-4D97-AF65-F5344CB8AC3E}">
        <p14:creationId xmlns:p14="http://schemas.microsoft.com/office/powerpoint/2010/main" val="249618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5"/>
          <p:cNvSpPr>
            <a:spLocks noGrp="1" noChangeArrowheads="1"/>
          </p:cNvSpPr>
          <p:nvPr>
            <p:ph idx="1"/>
          </p:nvPr>
        </p:nvSpPr>
        <p:spPr/>
        <p:txBody>
          <a:bodyPr/>
          <a:lstStyle/>
          <a:p>
            <a:r>
              <a:rPr lang="en-US" altLang="en-US" smtClean="0"/>
              <a:t>The CNO cycle has several branches that are favored based on temperature.</a:t>
            </a:r>
          </a:p>
        </p:txBody>
      </p:sp>
      <p:sp>
        <p:nvSpPr>
          <p:cNvPr id="6" name="Slide Number Placeholder 5"/>
          <p:cNvSpPr>
            <a:spLocks noGrp="1"/>
          </p:cNvSpPr>
          <p:nvPr>
            <p:ph type="sldNum" sz="quarter" idx="12"/>
          </p:nvPr>
        </p:nvSpPr>
        <p:spPr/>
        <p:txBody>
          <a:bodyPr/>
          <a:lstStyle/>
          <a:p>
            <a:fld id="{A80E317C-2D38-45AD-93CC-2F339010EF5B}" type="slidenum">
              <a:rPr lang="en-US" smtClean="0"/>
              <a:pPr/>
              <a:t>21</a:t>
            </a:fld>
            <a:endParaRPr lang="en-US"/>
          </a:p>
        </p:txBody>
      </p:sp>
      <p:sp>
        <p:nvSpPr>
          <p:cNvPr id="5" name="Text Placeholder 4"/>
          <p:cNvSpPr>
            <a:spLocks noGrp="1"/>
          </p:cNvSpPr>
          <p:nvPr>
            <p:ph type="body" sz="quarter" idx="13"/>
          </p:nvPr>
        </p:nvSpPr>
        <p:spPr/>
        <p:txBody>
          <a:bodyPr>
            <a:normAutofit/>
          </a:bodyPr>
          <a:lstStyle/>
          <a:p>
            <a:r>
              <a:rPr lang="en-US" altLang="en-US" dirty="0" smtClean="0"/>
              <a:t>CNO cycle</a:t>
            </a:r>
            <a:endParaRPr lang="en-US" dirty="0"/>
          </a:p>
        </p:txBody>
      </p:sp>
      <p:pic>
        <p:nvPicPr>
          <p:cNvPr id="11" name="Content Placeholder 10"/>
          <p:cNvPicPr>
            <a:picLocks noGrp="1" noChangeAspect="1"/>
          </p:cNvPicPr>
          <p:nvPr>
            <p:ph idx="14"/>
          </p:nvPr>
        </p:nvPicPr>
        <p:blipFill>
          <a:blip r:embed="rId3"/>
          <a:stretch>
            <a:fillRect/>
          </a:stretch>
        </p:blipFill>
        <p:spPr>
          <a:xfrm>
            <a:off x="1576934" y="2308225"/>
            <a:ext cx="6104432" cy="4092575"/>
          </a:xfrm>
          <a:prstGeom prst="rect">
            <a:avLst/>
          </a:prstGeom>
        </p:spPr>
      </p:pic>
    </p:spTree>
    <p:extLst>
      <p:ext uri="{BB962C8B-B14F-4D97-AF65-F5344CB8AC3E}">
        <p14:creationId xmlns:p14="http://schemas.microsoft.com/office/powerpoint/2010/main" val="85734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6"/>
          <p:cNvSpPr>
            <a:spLocks noGrp="1" noChangeArrowheads="1"/>
          </p:cNvSpPr>
          <p:nvPr>
            <p:ph idx="1"/>
          </p:nvPr>
        </p:nvSpPr>
        <p:spPr/>
        <p:txBody>
          <a:bodyPr/>
          <a:lstStyle/>
          <a:p>
            <a:r>
              <a:rPr lang="en-US" altLang="en-US" smtClean="0"/>
              <a:t>The CNO cycle produces more energy than the PP chain at higher temperatures.</a:t>
            </a:r>
          </a:p>
        </p:txBody>
      </p:sp>
      <p:sp>
        <p:nvSpPr>
          <p:cNvPr id="6" name="Slide Number Placeholder 5"/>
          <p:cNvSpPr>
            <a:spLocks noGrp="1"/>
          </p:cNvSpPr>
          <p:nvPr>
            <p:ph type="sldNum" sz="quarter" idx="12"/>
          </p:nvPr>
        </p:nvSpPr>
        <p:spPr/>
        <p:txBody>
          <a:bodyPr/>
          <a:lstStyle/>
          <a:p>
            <a:fld id="{A80E317C-2D38-45AD-93CC-2F339010EF5B}" type="slidenum">
              <a:rPr lang="en-US" smtClean="0"/>
              <a:pPr/>
              <a:t>22</a:t>
            </a:fld>
            <a:endParaRPr lang="en-US"/>
          </a:p>
        </p:txBody>
      </p:sp>
      <p:sp>
        <p:nvSpPr>
          <p:cNvPr id="5" name="Text Placeholder 4"/>
          <p:cNvSpPr>
            <a:spLocks noGrp="1"/>
          </p:cNvSpPr>
          <p:nvPr>
            <p:ph type="body" sz="quarter" idx="13"/>
          </p:nvPr>
        </p:nvSpPr>
        <p:spPr/>
        <p:txBody>
          <a:bodyPr>
            <a:normAutofit/>
          </a:bodyPr>
          <a:lstStyle/>
          <a:p>
            <a:r>
              <a:rPr lang="en-US" altLang="en-US" dirty="0" smtClean="0"/>
              <a:t>CNO vs PP</a:t>
            </a:r>
            <a:endParaRPr lang="en-US" dirty="0"/>
          </a:p>
        </p:txBody>
      </p:sp>
      <p:pic>
        <p:nvPicPr>
          <p:cNvPr id="16" name="Content Placeholder 15"/>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1924218" y="2308225"/>
            <a:ext cx="5409863" cy="4092575"/>
          </a:xfrm>
        </p:spPr>
      </p:pic>
    </p:spTree>
    <p:extLst>
      <p:ext uri="{BB962C8B-B14F-4D97-AF65-F5344CB8AC3E}">
        <p14:creationId xmlns:p14="http://schemas.microsoft.com/office/powerpoint/2010/main" val="63360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protostars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spTree>
    <p:extLst>
      <p:ext uri="{BB962C8B-B14F-4D97-AF65-F5344CB8AC3E}">
        <p14:creationId xmlns:p14="http://schemas.microsoft.com/office/powerpoint/2010/main" val="2796640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ACHDBX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406650" y="2082800"/>
            <a:ext cx="4445000" cy="3302000"/>
          </a:xfr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sp>
        <p:nvSpPr>
          <p:cNvPr id="5" name="Text Placeholder 4"/>
          <p:cNvSpPr>
            <a:spLocks noGrp="1"/>
          </p:cNvSpPr>
          <p:nvPr>
            <p:ph type="body" sz="quarter" idx="13"/>
          </p:nvPr>
        </p:nvSpPr>
        <p:spPr/>
        <p:txBody>
          <a:bodyPr>
            <a:normAutofit/>
          </a:bodyPr>
          <a:lstStyle/>
          <a:p>
            <a:r>
              <a:rPr lang="en-US" altLang="en-US" dirty="0" err="1" smtClean="0"/>
              <a:t>Protostars</a:t>
            </a:r>
            <a:endParaRPr lang="en-US" dirty="0"/>
          </a:p>
        </p:txBody>
      </p:sp>
    </p:spTree>
    <p:extLst>
      <p:ext uri="{BB962C8B-B14F-4D97-AF65-F5344CB8AC3E}">
        <p14:creationId xmlns:p14="http://schemas.microsoft.com/office/powerpoint/2010/main" val="413933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idx="1"/>
          </p:nvPr>
        </p:nvSpPr>
        <p:spPr/>
        <p:txBody>
          <a:bodyPr/>
          <a:lstStyle/>
          <a:p>
            <a:r>
              <a:rPr lang="en-US" altLang="en-US" smtClean="0"/>
              <a:t>As molecular cloud contracts, gravitational potential energy of particles is converted into kinetic energy.</a:t>
            </a:r>
          </a:p>
          <a:p>
            <a:r>
              <a:rPr lang="en-US" altLang="en-US" smtClean="0"/>
              <a:t>With higher kinetic energies, the collision rate between particles increases, i.e. temperature and thermal radiation increase.</a:t>
            </a:r>
          </a:p>
          <a:p>
            <a:r>
              <a:rPr lang="en-US" altLang="en-US" smtClean="0"/>
              <a:t>At sufficiently high density, the gas becomes opaque to escaping radiation at shorter wavelengths, making it difficult to observe the star formation process.</a:t>
            </a:r>
          </a:p>
          <a:p>
            <a:r>
              <a:rPr lang="en-US" altLang="en-US" smtClean="0"/>
              <a:t>The radiation generated by gravitational energy cannot counterbalance the force of gravity of the overlying material. </a:t>
            </a:r>
          </a:p>
          <a:p>
            <a:r>
              <a:rPr lang="en-US" altLang="en-US" smtClean="0"/>
              <a:t>Temperature increase until nuclear fusion turns on.</a:t>
            </a:r>
          </a:p>
          <a:p>
            <a:endParaRPr lang="en-US" altLang="en-US" dirty="0" smtClean="0"/>
          </a:p>
        </p:txBody>
      </p:sp>
      <p:sp>
        <p:nvSpPr>
          <p:cNvPr id="5" name="Text Placeholder 4"/>
          <p:cNvSpPr>
            <a:spLocks noGrp="1"/>
          </p:cNvSpPr>
          <p:nvPr>
            <p:ph type="body" sz="quarter" idx="13"/>
          </p:nvPr>
        </p:nvSpPr>
        <p:spPr/>
        <p:txBody>
          <a:bodyPr>
            <a:normAutofit/>
          </a:bodyPr>
          <a:lstStyle/>
          <a:p>
            <a:r>
              <a:rPr lang="en-US" altLang="en-US" dirty="0" smtClean="0"/>
              <a:t>Gravitational </a:t>
            </a:r>
            <a:r>
              <a:rPr lang="en-US" altLang="en-US" dirty="0"/>
              <a:t>Energy</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spTree>
    <p:extLst>
      <p:ext uri="{BB962C8B-B14F-4D97-AF65-F5344CB8AC3E}">
        <p14:creationId xmlns:p14="http://schemas.microsoft.com/office/powerpoint/2010/main" val="232722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7" name="Text Placeholder 6"/>
          <p:cNvSpPr>
            <a:spLocks noGrp="1"/>
          </p:cNvSpPr>
          <p:nvPr>
            <p:ph type="body" sz="quarter" idx="13"/>
          </p:nvPr>
        </p:nvSpPr>
        <p:spPr/>
        <p:txBody>
          <a:bodyPr>
            <a:normAutofit/>
          </a:bodyPr>
          <a:lstStyle/>
          <a:p>
            <a:r>
              <a:rPr lang="en-US" altLang="en-US" dirty="0" smtClean="0"/>
              <a:t>Hayashi </a:t>
            </a:r>
            <a:r>
              <a:rPr lang="en-US" altLang="en-US" dirty="0"/>
              <a:t>Track</a:t>
            </a:r>
            <a:endParaRPr lang="en-US" dirty="0"/>
          </a:p>
        </p:txBody>
      </p:sp>
      <p:grpSp>
        <p:nvGrpSpPr>
          <p:cNvPr id="18" name="Group 17"/>
          <p:cNvGrpSpPr/>
          <p:nvPr/>
        </p:nvGrpSpPr>
        <p:grpSpPr>
          <a:xfrm>
            <a:off x="941991" y="2171700"/>
            <a:ext cx="7260018" cy="4362450"/>
            <a:chOff x="323850" y="1371600"/>
            <a:chExt cx="8591550" cy="5162550"/>
          </a:xfrm>
        </p:grpSpPr>
        <p:grpSp>
          <p:nvGrpSpPr>
            <p:cNvPr id="19" name="Group 18"/>
            <p:cNvGrpSpPr/>
            <p:nvPr/>
          </p:nvGrpSpPr>
          <p:grpSpPr>
            <a:xfrm>
              <a:off x="323850" y="1371600"/>
              <a:ext cx="8591550" cy="5162550"/>
              <a:chOff x="323850" y="1371600"/>
              <a:chExt cx="8591550" cy="5162550"/>
            </a:xfrm>
          </p:grpSpPr>
          <p:pic>
            <p:nvPicPr>
              <p:cNvPr id="27" name="Picture 3" descr="AACHDBY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1371600"/>
                <a:ext cx="41814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AACHDBW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71600"/>
                <a:ext cx="41814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p:cNvSpPr txBox="1">
              <a:spLocks noChangeArrowheads="1"/>
            </p:cNvSpPr>
            <p:nvPr/>
          </p:nvSpPr>
          <p:spPr bwMode="auto">
            <a:xfrm>
              <a:off x="6569075" y="2438400"/>
              <a:ext cx="1508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gravitational energy</a:t>
              </a:r>
            </a:p>
          </p:txBody>
        </p:sp>
        <p:sp>
          <p:nvSpPr>
            <p:cNvPr id="21" name="Text Box 6"/>
            <p:cNvSpPr txBox="1">
              <a:spLocks noChangeArrowheads="1"/>
            </p:cNvSpPr>
            <p:nvPr/>
          </p:nvSpPr>
          <p:spPr bwMode="auto">
            <a:xfrm>
              <a:off x="6721475" y="3048000"/>
              <a:ext cx="1128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nuclear fusion</a:t>
              </a:r>
            </a:p>
          </p:txBody>
        </p:sp>
        <p:sp>
          <p:nvSpPr>
            <p:cNvPr id="22" name="Line 7"/>
            <p:cNvSpPr>
              <a:spLocks noChangeShapeType="1"/>
            </p:cNvSpPr>
            <p:nvPr/>
          </p:nvSpPr>
          <p:spPr bwMode="auto">
            <a:xfrm>
              <a:off x="7315200" y="26670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
            <p:cNvSpPr>
              <a:spLocks noChangeShapeType="1"/>
            </p:cNvSpPr>
            <p:nvPr/>
          </p:nvSpPr>
          <p:spPr bwMode="auto">
            <a:xfrm>
              <a:off x="7235825" y="3284538"/>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9"/>
            <p:cNvSpPr txBox="1">
              <a:spLocks noChangeArrowheads="1"/>
            </p:cNvSpPr>
            <p:nvPr/>
          </p:nvSpPr>
          <p:spPr bwMode="auto">
            <a:xfrm>
              <a:off x="5562600" y="4389438"/>
              <a:ext cx="2581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100,000 years from 4 to 6</a:t>
              </a:r>
            </a:p>
            <a:p>
              <a:pPr eaLnBrk="1" hangingPunct="1">
                <a:spcBef>
                  <a:spcPct val="0"/>
                </a:spcBef>
                <a:buFontTx/>
                <a:buNone/>
              </a:pPr>
              <a:r>
                <a:rPr lang="en-US" altLang="en-US" sz="1200">
                  <a:latin typeface="Arial" panose="020B0604020202020204" pitchFamily="34" charset="0"/>
                </a:rPr>
                <a:t>10 million years from 6 to 7</a:t>
              </a:r>
            </a:p>
            <a:p>
              <a:pPr eaLnBrk="1" hangingPunct="1">
                <a:spcBef>
                  <a:spcPct val="0"/>
                </a:spcBef>
                <a:buFontTx/>
                <a:buNone/>
              </a:pPr>
              <a:r>
                <a:rPr lang="en-US" altLang="en-US" sz="1200">
                  <a:latin typeface="Arial" panose="020B0604020202020204" pitchFamily="34" charset="0"/>
                </a:rPr>
                <a:t>timescales depend heavily on mass</a:t>
              </a:r>
            </a:p>
          </p:txBody>
        </p:sp>
        <p:sp>
          <p:nvSpPr>
            <p:cNvPr id="25" name="Text Box 10"/>
            <p:cNvSpPr txBox="1">
              <a:spLocks noChangeArrowheads="1"/>
            </p:cNvSpPr>
            <p:nvPr/>
          </p:nvSpPr>
          <p:spPr bwMode="auto">
            <a:xfrm>
              <a:off x="2362200" y="2011363"/>
              <a:ext cx="1693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hydrostatic equilibrium</a:t>
              </a:r>
            </a:p>
          </p:txBody>
        </p:sp>
        <p:sp>
          <p:nvSpPr>
            <p:cNvPr id="26" name="Line 11"/>
            <p:cNvSpPr>
              <a:spLocks noChangeShapeType="1"/>
            </p:cNvSpPr>
            <p:nvPr/>
          </p:nvSpPr>
          <p:spPr bwMode="auto">
            <a:xfrm>
              <a:off x="3048000" y="2286000"/>
              <a:ext cx="530225" cy="244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spTree>
    <p:extLst>
      <p:ext uri="{BB962C8B-B14F-4D97-AF65-F5344CB8AC3E}">
        <p14:creationId xmlns:p14="http://schemas.microsoft.com/office/powerpoint/2010/main" val="2636814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0000" lnSpcReduction="20000"/>
          </a:bodyPr>
          <a:lstStyle/>
          <a:p>
            <a:r>
              <a:rPr lang="en-US" altLang="en-US" dirty="0"/>
              <a:t>Stages of Star Formation on the H-R Diagram</a:t>
            </a:r>
            <a:endParaRPr lang="en-US" dirty="0"/>
          </a:p>
        </p:txBody>
      </p:sp>
      <p:pic>
        <p:nvPicPr>
          <p:cNvPr id="8" name="Picture 3" descr="17-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2683"/>
          <a:stretch>
            <a:fillRect/>
          </a:stretch>
        </p:blipFill>
        <p:spPr bwMode="auto">
          <a:xfrm>
            <a:off x="1143000" y="1600200"/>
            <a:ext cx="7772400" cy="46233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p:spTree>
    <p:extLst>
      <p:ext uri="{BB962C8B-B14F-4D97-AF65-F5344CB8AC3E}">
        <p14:creationId xmlns:p14="http://schemas.microsoft.com/office/powerpoint/2010/main" val="74301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9"/>
          <p:cNvSpPr>
            <a:spLocks noGrp="1" noChangeArrowheads="1"/>
          </p:cNvSpPr>
          <p:nvPr>
            <p:ph type="title" idx="4294967295"/>
          </p:nvPr>
        </p:nvSpPr>
        <p:spPr>
          <a:xfrm>
            <a:off x="1028700" y="685800"/>
            <a:ext cx="7200900" cy="1485900"/>
          </a:xfrm>
          <a:prstGeom prst="rect">
            <a:avLst/>
          </a:prstGeom>
        </p:spPr>
        <p:txBody>
          <a:bodyPr>
            <a:normAutofit/>
          </a:bodyPr>
          <a:lstStyle/>
          <a:p>
            <a:pPr eaLnBrk="1" hangingPunct="1"/>
            <a:r>
              <a:rPr lang="en-US" altLang="en-US" smtClean="0"/>
              <a:t>Arrival on the Main Sequence</a:t>
            </a:r>
          </a:p>
        </p:txBody>
      </p:sp>
      <p:sp>
        <p:nvSpPr>
          <p:cNvPr id="40965" name="Rectangle 11"/>
          <p:cNvSpPr>
            <a:spLocks noGrp="1" noChangeArrowheads="1"/>
          </p:cNvSpPr>
          <p:nvPr>
            <p:ph sz="half" idx="1"/>
          </p:nvPr>
        </p:nvSpPr>
        <p:spPr/>
        <p:txBody>
          <a:bodyPr/>
          <a:lstStyle/>
          <a:p>
            <a:pPr eaLnBrk="1" hangingPunct="1"/>
            <a:r>
              <a:rPr lang="en-US" altLang="en-US" sz="2000" smtClean="0"/>
              <a:t>The mass of the protostar determines:</a:t>
            </a:r>
          </a:p>
          <a:p>
            <a:pPr lvl="1" eaLnBrk="1" hangingPunct="1"/>
            <a:r>
              <a:rPr lang="en-US" altLang="en-US" sz="1800" smtClean="0"/>
              <a:t>how long the protostar phase will last</a:t>
            </a:r>
          </a:p>
          <a:p>
            <a:pPr lvl="1" eaLnBrk="1" hangingPunct="1"/>
            <a:r>
              <a:rPr lang="en-US" altLang="en-US" sz="1800" smtClean="0"/>
              <a:t>where the new-born star will land on the MS</a:t>
            </a:r>
          </a:p>
          <a:p>
            <a:pPr lvl="1" eaLnBrk="1" hangingPunct="1"/>
            <a:r>
              <a:rPr lang="en-US" altLang="en-US" sz="1800" smtClean="0"/>
              <a:t>i.e., what spectral type the star will have while on the main sequence</a:t>
            </a:r>
          </a:p>
        </p:txBody>
      </p:sp>
      <p:sp>
        <p:nvSpPr>
          <p:cNvPr id="4" name="Content Placeholder 3"/>
          <p:cNvSpPr>
            <a:spLocks noGrp="1"/>
          </p:cNvSpPr>
          <p:nvPr>
            <p:ph sz="half" idx="2"/>
          </p:nvPr>
        </p:nvSpPr>
        <p:spPr/>
        <p:txBody>
          <a:bodyPr/>
          <a:lstStyle/>
          <a:p>
            <a:endParaRPr lang="en-US"/>
          </a:p>
        </p:txBody>
      </p:sp>
      <p:pic>
        <p:nvPicPr>
          <p:cNvPr id="11" name="Picture 4" descr="17-07"/>
          <p:cNvPicPr>
            <a:picLocks noChangeAspect="1" noChangeArrowheads="1"/>
          </p:cNvPicPr>
          <p:nvPr/>
        </p:nvPicPr>
        <p:blipFill>
          <a:blip r:embed="rId2">
            <a:extLst>
              <a:ext uri="{28A0092B-C50C-407E-A947-70E740481C1C}">
                <a14:useLocalDpi xmlns:a14="http://schemas.microsoft.com/office/drawing/2010/main" val="0"/>
              </a:ext>
            </a:extLst>
          </a:blip>
          <a:srcRect l="1645" r="-308" b="12500"/>
          <a:stretch>
            <a:fillRect/>
          </a:stretch>
        </p:blipFill>
        <p:spPr bwMode="auto">
          <a:xfrm>
            <a:off x="4572000" y="1676400"/>
            <a:ext cx="42084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F1164FC-EDB3-4677-AD99-16BFEA955BA0}" type="slidenum">
              <a:rPr lang="en-US" smtClean="0"/>
              <a:pPr>
                <a:defRPr/>
              </a:pPr>
              <a:t>28</a:t>
            </a:fld>
            <a:endParaRPr lang="en-US"/>
          </a:p>
        </p:txBody>
      </p:sp>
    </p:spTree>
    <p:extLst>
      <p:ext uri="{BB962C8B-B14F-4D97-AF65-F5344CB8AC3E}">
        <p14:creationId xmlns:p14="http://schemas.microsoft.com/office/powerpoint/2010/main" val="5972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1028700" y="685800"/>
            <a:ext cx="7200900" cy="1485900"/>
          </a:xfrm>
          <a:prstGeom prst="rect">
            <a:avLst/>
          </a:prstGeom>
        </p:spPr>
        <p:txBody>
          <a:bodyPr/>
          <a:lstStyle/>
          <a:p>
            <a:pPr eaLnBrk="1" hangingPunct="1"/>
            <a:r>
              <a:rPr lang="en-US" altLang="en-US" dirty="0" err="1" smtClean="0"/>
              <a:t>Protostar</a:t>
            </a:r>
            <a:r>
              <a:rPr lang="en-US" altLang="en-US" dirty="0" smtClean="0"/>
              <a:t> Luminosity</a:t>
            </a:r>
          </a:p>
        </p:txBody>
      </p:sp>
      <p:graphicFrame>
        <p:nvGraphicFramePr>
          <p:cNvPr id="41988" name="Object 3"/>
          <p:cNvGraphicFramePr>
            <a:graphicFrameLocks noChangeAspect="1"/>
          </p:cNvGraphicFramePr>
          <p:nvPr>
            <p:extLst>
              <p:ext uri="{D42A27DB-BD31-4B8C-83A1-F6EECF244321}">
                <p14:modId xmlns:p14="http://schemas.microsoft.com/office/powerpoint/2010/main" val="3197573886"/>
              </p:ext>
            </p:extLst>
          </p:nvPr>
        </p:nvGraphicFramePr>
        <p:xfrm>
          <a:off x="1326548" y="1981200"/>
          <a:ext cx="6490904" cy="4724400"/>
        </p:xfrm>
        <a:graphic>
          <a:graphicData uri="http://schemas.openxmlformats.org/presentationml/2006/ole">
            <mc:AlternateContent xmlns:mc="http://schemas.openxmlformats.org/markup-compatibility/2006">
              <mc:Choice xmlns:v="urn:schemas-microsoft-com:vml" Requires="v">
                <p:oleObj spid="_x0000_s38963" name="Equation" r:id="rId4" imgW="4876800" imgH="3556000" progId="Equation.3">
                  <p:embed/>
                </p:oleObj>
              </mc:Choice>
              <mc:Fallback>
                <p:oleObj name="Equation" r:id="rId4" imgW="4876800" imgH="3556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548" y="1981200"/>
                        <a:ext cx="6490904" cy="4724400"/>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E49464C3-F72B-4578-BA21-31D6575E0633}" type="slidenum">
              <a:rPr lang="en-US" smtClean="0"/>
              <a:pPr>
                <a:defRPr/>
              </a:pPr>
              <a:t>29</a:t>
            </a:fld>
            <a:endParaRPr lang="en-US"/>
          </a:p>
        </p:txBody>
      </p:sp>
    </p:spTree>
    <p:extLst>
      <p:ext uri="{BB962C8B-B14F-4D97-AF65-F5344CB8AC3E}">
        <p14:creationId xmlns:p14="http://schemas.microsoft.com/office/powerpoint/2010/main" val="4175360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smtClean="0"/>
              <a:t>What emission mechanism produces this type of energy distribution?</a:t>
            </a:r>
          </a:p>
          <a:p>
            <a:pPr lvl="1"/>
            <a:r>
              <a:rPr lang="en-US" altLang="en-US" smtClean="0"/>
              <a:t>a) free-free</a:t>
            </a:r>
          </a:p>
          <a:p>
            <a:pPr lvl="1"/>
            <a:r>
              <a:rPr lang="en-US" altLang="en-US" smtClean="0"/>
              <a:t>b) blackbody</a:t>
            </a:r>
          </a:p>
          <a:p>
            <a:pPr lvl="1"/>
            <a:r>
              <a:rPr lang="en-US" altLang="en-US" smtClean="0"/>
              <a:t>c) synchrotron</a:t>
            </a:r>
          </a:p>
          <a:p>
            <a:pPr lvl="1"/>
            <a:r>
              <a:rPr lang="en-US" altLang="en-US" smtClean="0"/>
              <a:t>d) Bremsstrahlung</a:t>
            </a:r>
          </a:p>
          <a:p>
            <a:pPr lvl="1"/>
            <a:r>
              <a:rPr lang="en-US" altLang="en-US" smtClean="0"/>
              <a:t>e) inverse-Compton</a:t>
            </a:r>
          </a:p>
          <a:p>
            <a:endParaRPr lang="en-US" altLang="en-US" smtClean="0"/>
          </a:p>
          <a:p>
            <a:r>
              <a:rPr lang="en-US" altLang="en-US" smtClean="0"/>
              <a:t>vote!</a:t>
            </a:r>
            <a:endParaRPr lang="en-US" altLang="en-US" dirty="0" smtClean="0"/>
          </a:p>
        </p:txBody>
      </p:sp>
      <p:sp>
        <p:nvSpPr>
          <p:cNvPr id="7" name="Text Placeholder 6"/>
          <p:cNvSpPr>
            <a:spLocks noGrp="1"/>
          </p:cNvSpPr>
          <p:nvPr>
            <p:ph type="body" sz="quarter" idx="13"/>
          </p:nvPr>
        </p:nvSpPr>
        <p:spPr/>
        <p:txBody>
          <a:bodyPr/>
          <a:lstStyle/>
          <a:p>
            <a:r>
              <a:rPr lang="en-US" dirty="0" smtClean="0"/>
              <a:t>Question</a:t>
            </a:r>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65"/>
          <a:stretch/>
        </p:blipFill>
        <p:spPr bwMode="auto">
          <a:xfrm>
            <a:off x="5436883" y="3047999"/>
            <a:ext cx="3335337" cy="31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B68 is thought to be in hydrostatic equilibrium, such that the outward pressure balances the inward force of gravity. The cloud should contract as it cools/radiates gravitational energy converted into kinetic energy.</a:t>
            </a:r>
          </a:p>
          <a:p>
            <a:endParaRPr lang="en-US" smtClean="0"/>
          </a:p>
          <a:p>
            <a:endParaRPr lang="en-US" dirty="0"/>
          </a:p>
        </p:txBody>
      </p:sp>
      <p:pic>
        <p:nvPicPr>
          <p:cNvPr id="5" name="Content Placeholder 4"/>
          <p:cNvPicPr>
            <a:picLocks noGrp="1" noChangeAspect="1"/>
          </p:cNvPicPr>
          <p:nvPr>
            <p:ph sz="half" idx="13"/>
          </p:nvPr>
        </p:nvPicPr>
        <p:blipFill>
          <a:blip r:embed="rId3"/>
          <a:stretch>
            <a:fillRect/>
          </a:stretch>
        </p:blipFill>
        <p:spPr>
          <a:xfrm>
            <a:off x="1524000" y="2971800"/>
            <a:ext cx="7086600" cy="3463496"/>
          </a:xfrm>
        </p:spPr>
      </p:pic>
      <p:sp>
        <p:nvSpPr>
          <p:cNvPr id="8" name="Text Placeholder 7"/>
          <p:cNvSpPr>
            <a:spLocks noGrp="1"/>
          </p:cNvSpPr>
          <p:nvPr>
            <p:ph type="body" sz="quarter" idx="14"/>
          </p:nvPr>
        </p:nvSpPr>
        <p:spPr/>
        <p:txBody>
          <a:bodyPr>
            <a:normAutofit/>
          </a:bodyPr>
          <a:lstStyle/>
          <a:p>
            <a:r>
              <a:rPr lang="en-US" altLang="en-US" dirty="0" smtClean="0"/>
              <a:t>Gravitational </a:t>
            </a:r>
            <a:r>
              <a:rPr lang="en-US" altLang="en-US" dirty="0"/>
              <a:t>Energy: B68</a:t>
            </a:r>
            <a:endParaRPr lang="en-US" dirty="0"/>
          </a:p>
        </p:txBody>
      </p:sp>
      <p:sp>
        <p:nvSpPr>
          <p:cNvPr id="11" name="Slide Number Placeholder 10"/>
          <p:cNvSpPr>
            <a:spLocks noGrp="1"/>
          </p:cNvSpPr>
          <p:nvPr>
            <p:ph type="sldNum" sz="quarter" idx="12"/>
          </p:nvPr>
        </p:nvSpPr>
        <p:spPr/>
        <p:txBody>
          <a:bodyPr/>
          <a:lstStyle/>
          <a:p>
            <a:pPr>
              <a:defRPr/>
            </a:pPr>
            <a:fld id="{A82B4225-522D-4B0B-9422-305588B0E6B8}" type="slidenum">
              <a:rPr lang="en-US" altLang="en-US" smtClean="0"/>
              <a:pPr>
                <a:defRPr/>
              </a:pPr>
              <a:t>30</a:t>
            </a:fld>
            <a:endParaRPr lang="en-US" altLang="en-US"/>
          </a:p>
        </p:txBody>
      </p:sp>
    </p:spTree>
    <p:extLst>
      <p:ext uri="{BB962C8B-B14F-4D97-AF65-F5344CB8AC3E}">
        <p14:creationId xmlns:p14="http://schemas.microsoft.com/office/powerpoint/2010/main" val="303372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r>
              <a:rPr lang="en-US" altLang="en-US" dirty="0"/>
              <a:t>Disks &amp; infrared emission</a:t>
            </a:r>
            <a:endParaRPr lang="en-US" dirty="0"/>
          </a:p>
        </p:txBody>
      </p:sp>
      <p:grpSp>
        <p:nvGrpSpPr>
          <p:cNvPr id="46083" name="Group 2"/>
          <p:cNvGrpSpPr>
            <a:grpSpLocks/>
          </p:cNvGrpSpPr>
          <p:nvPr/>
        </p:nvGrpSpPr>
        <p:grpSpPr bwMode="auto">
          <a:xfrm>
            <a:off x="730250" y="1260475"/>
            <a:ext cx="7477125" cy="4757738"/>
            <a:chOff x="508" y="826"/>
            <a:chExt cx="4710" cy="2997"/>
          </a:xfrm>
        </p:grpSpPr>
        <p:sp>
          <p:nvSpPr>
            <p:cNvPr id="46086" name="Freeform 3"/>
            <p:cNvSpPr>
              <a:spLocks/>
            </p:cNvSpPr>
            <p:nvPr/>
          </p:nvSpPr>
          <p:spPr bwMode="auto">
            <a:xfrm>
              <a:off x="3393" y="929"/>
              <a:ext cx="1825" cy="2431"/>
            </a:xfrm>
            <a:custGeom>
              <a:avLst/>
              <a:gdLst>
                <a:gd name="T0" fmla="*/ 0 w 1825"/>
                <a:gd name="T1" fmla="*/ 0 h 2431"/>
                <a:gd name="T2" fmla="*/ 1824 w 1825"/>
                <a:gd name="T3" fmla="*/ 0 h 2431"/>
                <a:gd name="T4" fmla="*/ 1824 w 1825"/>
                <a:gd name="T5" fmla="*/ 2430 h 2431"/>
                <a:gd name="T6" fmla="*/ 0 w 1825"/>
                <a:gd name="T7" fmla="*/ 2430 h 2431"/>
                <a:gd name="T8" fmla="*/ 0 w 1825"/>
                <a:gd name="T9" fmla="*/ 0 h 2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 h="2431">
                  <a:moveTo>
                    <a:pt x="0" y="0"/>
                  </a:moveTo>
                  <a:lnTo>
                    <a:pt x="1824" y="0"/>
                  </a:lnTo>
                  <a:lnTo>
                    <a:pt x="1824" y="2430"/>
                  </a:lnTo>
                  <a:lnTo>
                    <a:pt x="0" y="2430"/>
                  </a:lnTo>
                  <a:lnTo>
                    <a:pt x="0" y="0"/>
                  </a:lnTo>
                </a:path>
              </a:pathLst>
            </a:custGeom>
            <a:solidFill>
              <a:srgbClr val="E3E3E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Freeform 4"/>
            <p:cNvSpPr>
              <a:spLocks/>
            </p:cNvSpPr>
            <p:nvPr/>
          </p:nvSpPr>
          <p:spPr bwMode="auto">
            <a:xfrm>
              <a:off x="3393" y="925"/>
              <a:ext cx="1825" cy="2435"/>
            </a:xfrm>
            <a:custGeom>
              <a:avLst/>
              <a:gdLst>
                <a:gd name="T0" fmla="*/ 0 w 1825"/>
                <a:gd name="T1" fmla="*/ 0 h 2435"/>
                <a:gd name="T2" fmla="*/ 1824 w 1825"/>
                <a:gd name="T3" fmla="*/ 0 h 2435"/>
                <a:gd name="T4" fmla="*/ 1824 w 1825"/>
                <a:gd name="T5" fmla="*/ 2434 h 2435"/>
                <a:gd name="T6" fmla="*/ 0 w 1825"/>
                <a:gd name="T7" fmla="*/ 2434 h 2435"/>
                <a:gd name="T8" fmla="*/ 0 w 1825"/>
                <a:gd name="T9" fmla="*/ 0 h 2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 h="2435">
                  <a:moveTo>
                    <a:pt x="0" y="0"/>
                  </a:moveTo>
                  <a:lnTo>
                    <a:pt x="1824" y="0"/>
                  </a:lnTo>
                  <a:lnTo>
                    <a:pt x="1824" y="2434"/>
                  </a:lnTo>
                  <a:lnTo>
                    <a:pt x="0" y="2434"/>
                  </a:lnTo>
                  <a:lnTo>
                    <a:pt x="0"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5"/>
            <p:cNvSpPr>
              <a:spLocks noChangeShapeType="1"/>
            </p:cNvSpPr>
            <p:nvPr/>
          </p:nvSpPr>
          <p:spPr bwMode="auto">
            <a:xfrm>
              <a:off x="3393" y="925"/>
              <a:ext cx="0" cy="24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Line 6"/>
            <p:cNvSpPr>
              <a:spLocks noChangeShapeType="1"/>
            </p:cNvSpPr>
            <p:nvPr/>
          </p:nvSpPr>
          <p:spPr bwMode="auto">
            <a:xfrm>
              <a:off x="3360" y="3359"/>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Line 7"/>
            <p:cNvSpPr>
              <a:spLocks noChangeShapeType="1"/>
            </p:cNvSpPr>
            <p:nvPr/>
          </p:nvSpPr>
          <p:spPr bwMode="auto">
            <a:xfrm>
              <a:off x="3360" y="3013"/>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Line 8"/>
            <p:cNvSpPr>
              <a:spLocks noChangeShapeType="1"/>
            </p:cNvSpPr>
            <p:nvPr/>
          </p:nvSpPr>
          <p:spPr bwMode="auto">
            <a:xfrm>
              <a:off x="3360" y="2668"/>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Line 9"/>
            <p:cNvSpPr>
              <a:spLocks noChangeShapeType="1"/>
            </p:cNvSpPr>
            <p:nvPr/>
          </p:nvSpPr>
          <p:spPr bwMode="auto">
            <a:xfrm>
              <a:off x="3360" y="2324"/>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Line 10"/>
            <p:cNvSpPr>
              <a:spLocks noChangeShapeType="1"/>
            </p:cNvSpPr>
            <p:nvPr/>
          </p:nvSpPr>
          <p:spPr bwMode="auto">
            <a:xfrm>
              <a:off x="3360" y="1988"/>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Line 11"/>
            <p:cNvSpPr>
              <a:spLocks noChangeShapeType="1"/>
            </p:cNvSpPr>
            <p:nvPr/>
          </p:nvSpPr>
          <p:spPr bwMode="auto">
            <a:xfrm>
              <a:off x="3360" y="1644"/>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Line 12"/>
            <p:cNvSpPr>
              <a:spLocks noChangeShapeType="1"/>
            </p:cNvSpPr>
            <p:nvPr/>
          </p:nvSpPr>
          <p:spPr bwMode="auto">
            <a:xfrm>
              <a:off x="3360" y="1300"/>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Line 13"/>
            <p:cNvSpPr>
              <a:spLocks noChangeShapeType="1"/>
            </p:cNvSpPr>
            <p:nvPr/>
          </p:nvSpPr>
          <p:spPr bwMode="auto">
            <a:xfrm>
              <a:off x="3355" y="924"/>
              <a:ext cx="7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Line 14"/>
            <p:cNvSpPr>
              <a:spLocks noChangeShapeType="1"/>
            </p:cNvSpPr>
            <p:nvPr/>
          </p:nvSpPr>
          <p:spPr bwMode="auto">
            <a:xfrm>
              <a:off x="3393" y="3359"/>
              <a:ext cx="18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Line 15"/>
            <p:cNvSpPr>
              <a:spLocks noChangeShapeType="1"/>
            </p:cNvSpPr>
            <p:nvPr/>
          </p:nvSpPr>
          <p:spPr bwMode="auto">
            <a:xfrm flipV="1">
              <a:off x="3393"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Line 16"/>
            <p:cNvSpPr>
              <a:spLocks noChangeShapeType="1"/>
            </p:cNvSpPr>
            <p:nvPr/>
          </p:nvSpPr>
          <p:spPr bwMode="auto">
            <a:xfrm flipV="1">
              <a:off x="3754"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Line 17"/>
            <p:cNvSpPr>
              <a:spLocks noChangeShapeType="1"/>
            </p:cNvSpPr>
            <p:nvPr/>
          </p:nvSpPr>
          <p:spPr bwMode="auto">
            <a:xfrm flipV="1">
              <a:off x="4117"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Line 18"/>
            <p:cNvSpPr>
              <a:spLocks noChangeShapeType="1"/>
            </p:cNvSpPr>
            <p:nvPr/>
          </p:nvSpPr>
          <p:spPr bwMode="auto">
            <a:xfrm flipV="1">
              <a:off x="4471"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Line 19"/>
            <p:cNvSpPr>
              <a:spLocks noChangeShapeType="1"/>
            </p:cNvSpPr>
            <p:nvPr/>
          </p:nvSpPr>
          <p:spPr bwMode="auto">
            <a:xfrm flipV="1">
              <a:off x="4834"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Line 20"/>
            <p:cNvSpPr>
              <a:spLocks noChangeShapeType="1"/>
            </p:cNvSpPr>
            <p:nvPr/>
          </p:nvSpPr>
          <p:spPr bwMode="auto">
            <a:xfrm flipV="1">
              <a:off x="5218"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Line 21"/>
            <p:cNvSpPr>
              <a:spLocks noChangeShapeType="1"/>
            </p:cNvSpPr>
            <p:nvPr/>
          </p:nvSpPr>
          <p:spPr bwMode="auto">
            <a:xfrm>
              <a:off x="3626" y="113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Line 22"/>
            <p:cNvSpPr>
              <a:spLocks noChangeShapeType="1"/>
            </p:cNvSpPr>
            <p:nvPr/>
          </p:nvSpPr>
          <p:spPr bwMode="auto">
            <a:xfrm>
              <a:off x="3660" y="1186"/>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Line 23"/>
            <p:cNvSpPr>
              <a:spLocks noChangeShapeType="1"/>
            </p:cNvSpPr>
            <p:nvPr/>
          </p:nvSpPr>
          <p:spPr bwMode="auto">
            <a:xfrm>
              <a:off x="3696" y="125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Line 24"/>
            <p:cNvSpPr>
              <a:spLocks noChangeShapeType="1"/>
            </p:cNvSpPr>
            <p:nvPr/>
          </p:nvSpPr>
          <p:spPr bwMode="auto">
            <a:xfrm>
              <a:off x="3730" y="132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Line 25"/>
            <p:cNvSpPr>
              <a:spLocks noChangeShapeType="1"/>
            </p:cNvSpPr>
            <p:nvPr/>
          </p:nvSpPr>
          <p:spPr bwMode="auto">
            <a:xfrm>
              <a:off x="3781" y="142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Line 26"/>
            <p:cNvSpPr>
              <a:spLocks noChangeShapeType="1"/>
            </p:cNvSpPr>
            <p:nvPr/>
          </p:nvSpPr>
          <p:spPr bwMode="auto">
            <a:xfrm flipV="1">
              <a:off x="3833" y="1541"/>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Line 27"/>
            <p:cNvSpPr>
              <a:spLocks noChangeShapeType="1"/>
            </p:cNvSpPr>
            <p:nvPr/>
          </p:nvSpPr>
          <p:spPr bwMode="auto">
            <a:xfrm>
              <a:off x="3876" y="1653"/>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Line 28"/>
            <p:cNvSpPr>
              <a:spLocks noChangeShapeType="1"/>
            </p:cNvSpPr>
            <p:nvPr/>
          </p:nvSpPr>
          <p:spPr bwMode="auto">
            <a:xfrm flipV="1">
              <a:off x="3963" y="1867"/>
              <a:ext cx="0" cy="1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Line 29"/>
            <p:cNvSpPr>
              <a:spLocks noChangeShapeType="1"/>
            </p:cNvSpPr>
            <p:nvPr/>
          </p:nvSpPr>
          <p:spPr bwMode="auto">
            <a:xfrm>
              <a:off x="3996" y="1979"/>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Line 30"/>
            <p:cNvSpPr>
              <a:spLocks noChangeShapeType="1"/>
            </p:cNvSpPr>
            <p:nvPr/>
          </p:nvSpPr>
          <p:spPr bwMode="auto">
            <a:xfrm flipV="1">
              <a:off x="4117" y="2298"/>
              <a:ext cx="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Line 31"/>
            <p:cNvSpPr>
              <a:spLocks noChangeShapeType="1"/>
            </p:cNvSpPr>
            <p:nvPr/>
          </p:nvSpPr>
          <p:spPr bwMode="auto">
            <a:xfrm flipV="1">
              <a:off x="4143" y="237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Line 32"/>
            <p:cNvSpPr>
              <a:spLocks noChangeShapeType="1"/>
            </p:cNvSpPr>
            <p:nvPr/>
          </p:nvSpPr>
          <p:spPr bwMode="auto">
            <a:xfrm flipV="1">
              <a:off x="4255" y="2635"/>
              <a:ext cx="0" cy="2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Line 33"/>
            <p:cNvSpPr>
              <a:spLocks noChangeShapeType="1"/>
            </p:cNvSpPr>
            <p:nvPr/>
          </p:nvSpPr>
          <p:spPr bwMode="auto">
            <a:xfrm flipV="1">
              <a:off x="4393" y="2763"/>
              <a:ext cx="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Line 34"/>
            <p:cNvSpPr>
              <a:spLocks noChangeShapeType="1"/>
            </p:cNvSpPr>
            <p:nvPr/>
          </p:nvSpPr>
          <p:spPr bwMode="auto">
            <a:xfrm flipV="1">
              <a:off x="4471" y="2876"/>
              <a:ext cx="0" cy="1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Line 35"/>
            <p:cNvSpPr>
              <a:spLocks noChangeShapeType="1"/>
            </p:cNvSpPr>
            <p:nvPr/>
          </p:nvSpPr>
          <p:spPr bwMode="auto">
            <a:xfrm>
              <a:off x="3626" y="113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Line 36"/>
            <p:cNvSpPr>
              <a:spLocks noChangeShapeType="1"/>
            </p:cNvSpPr>
            <p:nvPr/>
          </p:nvSpPr>
          <p:spPr bwMode="auto">
            <a:xfrm>
              <a:off x="3660" y="118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Line 37"/>
            <p:cNvSpPr>
              <a:spLocks noChangeShapeType="1"/>
            </p:cNvSpPr>
            <p:nvPr/>
          </p:nvSpPr>
          <p:spPr bwMode="auto">
            <a:xfrm>
              <a:off x="3696" y="125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Line 38"/>
            <p:cNvSpPr>
              <a:spLocks noChangeShapeType="1"/>
            </p:cNvSpPr>
            <p:nvPr/>
          </p:nvSpPr>
          <p:spPr bwMode="auto">
            <a:xfrm>
              <a:off x="3730" y="1324"/>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Line 39"/>
            <p:cNvSpPr>
              <a:spLocks noChangeShapeType="1"/>
            </p:cNvSpPr>
            <p:nvPr/>
          </p:nvSpPr>
          <p:spPr bwMode="auto">
            <a:xfrm>
              <a:off x="3781" y="1420"/>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Line 40"/>
            <p:cNvSpPr>
              <a:spLocks noChangeShapeType="1"/>
            </p:cNvSpPr>
            <p:nvPr/>
          </p:nvSpPr>
          <p:spPr bwMode="auto">
            <a:xfrm>
              <a:off x="3833" y="1549"/>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Line 41"/>
            <p:cNvSpPr>
              <a:spLocks noChangeShapeType="1"/>
            </p:cNvSpPr>
            <p:nvPr/>
          </p:nvSpPr>
          <p:spPr bwMode="auto">
            <a:xfrm>
              <a:off x="3876" y="1653"/>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Line 42"/>
            <p:cNvSpPr>
              <a:spLocks noChangeShapeType="1"/>
            </p:cNvSpPr>
            <p:nvPr/>
          </p:nvSpPr>
          <p:spPr bwMode="auto">
            <a:xfrm>
              <a:off x="3963" y="1885"/>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Line 43"/>
            <p:cNvSpPr>
              <a:spLocks noChangeShapeType="1"/>
            </p:cNvSpPr>
            <p:nvPr/>
          </p:nvSpPr>
          <p:spPr bwMode="auto">
            <a:xfrm>
              <a:off x="3996" y="1979"/>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Line 44"/>
            <p:cNvSpPr>
              <a:spLocks noChangeShapeType="1"/>
            </p:cNvSpPr>
            <p:nvPr/>
          </p:nvSpPr>
          <p:spPr bwMode="auto">
            <a:xfrm>
              <a:off x="4117" y="2324"/>
              <a:ext cx="0" cy="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Line 45"/>
            <p:cNvSpPr>
              <a:spLocks noChangeShapeType="1"/>
            </p:cNvSpPr>
            <p:nvPr/>
          </p:nvSpPr>
          <p:spPr bwMode="auto">
            <a:xfrm>
              <a:off x="4143" y="2385"/>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Line 46"/>
            <p:cNvSpPr>
              <a:spLocks noChangeShapeType="1"/>
            </p:cNvSpPr>
            <p:nvPr/>
          </p:nvSpPr>
          <p:spPr bwMode="auto">
            <a:xfrm>
              <a:off x="4255" y="2659"/>
              <a:ext cx="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Line 47"/>
            <p:cNvSpPr>
              <a:spLocks noChangeShapeType="1"/>
            </p:cNvSpPr>
            <p:nvPr/>
          </p:nvSpPr>
          <p:spPr bwMode="auto">
            <a:xfrm>
              <a:off x="4393" y="2789"/>
              <a:ext cx="0" cy="1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Line 48"/>
            <p:cNvSpPr>
              <a:spLocks noChangeShapeType="1"/>
            </p:cNvSpPr>
            <p:nvPr/>
          </p:nvSpPr>
          <p:spPr bwMode="auto">
            <a:xfrm>
              <a:off x="4471" y="2893"/>
              <a:ext cx="0" cy="1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Line 49"/>
            <p:cNvSpPr>
              <a:spLocks noChangeShapeType="1"/>
            </p:cNvSpPr>
            <p:nvPr/>
          </p:nvSpPr>
          <p:spPr bwMode="auto">
            <a:xfrm>
              <a:off x="3626" y="1136"/>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Line 50"/>
            <p:cNvSpPr>
              <a:spLocks noChangeShapeType="1"/>
            </p:cNvSpPr>
            <p:nvPr/>
          </p:nvSpPr>
          <p:spPr bwMode="auto">
            <a:xfrm>
              <a:off x="3660" y="1186"/>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Line 51"/>
            <p:cNvSpPr>
              <a:spLocks noChangeShapeType="1"/>
            </p:cNvSpPr>
            <p:nvPr/>
          </p:nvSpPr>
          <p:spPr bwMode="auto">
            <a:xfrm>
              <a:off x="3696" y="1256"/>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Line 52"/>
            <p:cNvSpPr>
              <a:spLocks noChangeShapeType="1"/>
            </p:cNvSpPr>
            <p:nvPr/>
          </p:nvSpPr>
          <p:spPr bwMode="auto">
            <a:xfrm>
              <a:off x="3705" y="1230"/>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3"/>
            <p:cNvSpPr>
              <a:spLocks noChangeShapeType="1"/>
            </p:cNvSpPr>
            <p:nvPr/>
          </p:nvSpPr>
          <p:spPr bwMode="auto">
            <a:xfrm>
              <a:off x="3730" y="1324"/>
              <a:ext cx="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4"/>
            <p:cNvSpPr>
              <a:spLocks noChangeShapeType="1"/>
            </p:cNvSpPr>
            <p:nvPr/>
          </p:nvSpPr>
          <p:spPr bwMode="auto">
            <a:xfrm>
              <a:off x="3781" y="142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5"/>
            <p:cNvSpPr>
              <a:spLocks noChangeShapeType="1"/>
            </p:cNvSpPr>
            <p:nvPr/>
          </p:nvSpPr>
          <p:spPr bwMode="auto">
            <a:xfrm>
              <a:off x="3833" y="1549"/>
              <a:ext cx="1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6"/>
            <p:cNvSpPr>
              <a:spLocks noChangeShapeType="1"/>
            </p:cNvSpPr>
            <p:nvPr/>
          </p:nvSpPr>
          <p:spPr bwMode="auto">
            <a:xfrm>
              <a:off x="3876" y="1653"/>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Line 57"/>
            <p:cNvSpPr>
              <a:spLocks noChangeShapeType="1"/>
            </p:cNvSpPr>
            <p:nvPr/>
          </p:nvSpPr>
          <p:spPr bwMode="auto">
            <a:xfrm>
              <a:off x="3963" y="1885"/>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Line 58"/>
            <p:cNvSpPr>
              <a:spLocks noChangeShapeType="1"/>
            </p:cNvSpPr>
            <p:nvPr/>
          </p:nvSpPr>
          <p:spPr bwMode="auto">
            <a:xfrm>
              <a:off x="3996" y="1979"/>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Line 59"/>
            <p:cNvSpPr>
              <a:spLocks noChangeShapeType="1"/>
            </p:cNvSpPr>
            <p:nvPr/>
          </p:nvSpPr>
          <p:spPr bwMode="auto">
            <a:xfrm>
              <a:off x="4117" y="2324"/>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Line 60"/>
            <p:cNvSpPr>
              <a:spLocks noChangeShapeType="1"/>
            </p:cNvSpPr>
            <p:nvPr/>
          </p:nvSpPr>
          <p:spPr bwMode="auto">
            <a:xfrm>
              <a:off x="4255" y="265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Line 61"/>
            <p:cNvSpPr>
              <a:spLocks noChangeShapeType="1"/>
            </p:cNvSpPr>
            <p:nvPr/>
          </p:nvSpPr>
          <p:spPr bwMode="auto">
            <a:xfrm>
              <a:off x="4393" y="278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2"/>
            <p:cNvSpPr>
              <a:spLocks noChangeShapeType="1"/>
            </p:cNvSpPr>
            <p:nvPr/>
          </p:nvSpPr>
          <p:spPr bwMode="auto">
            <a:xfrm>
              <a:off x="4471" y="2893"/>
              <a:ext cx="2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3"/>
            <p:cNvSpPr>
              <a:spLocks noChangeShapeType="1"/>
            </p:cNvSpPr>
            <p:nvPr/>
          </p:nvSpPr>
          <p:spPr bwMode="auto">
            <a:xfrm flipH="1">
              <a:off x="3617" y="1136"/>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4"/>
            <p:cNvSpPr>
              <a:spLocks noChangeShapeType="1"/>
            </p:cNvSpPr>
            <p:nvPr/>
          </p:nvSpPr>
          <p:spPr bwMode="auto">
            <a:xfrm flipH="1">
              <a:off x="3643" y="1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Line 65"/>
            <p:cNvSpPr>
              <a:spLocks noChangeShapeType="1"/>
            </p:cNvSpPr>
            <p:nvPr/>
          </p:nvSpPr>
          <p:spPr bwMode="auto">
            <a:xfrm flipH="1">
              <a:off x="3687" y="1256"/>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Line 66"/>
            <p:cNvSpPr>
              <a:spLocks noChangeShapeType="1"/>
            </p:cNvSpPr>
            <p:nvPr/>
          </p:nvSpPr>
          <p:spPr bwMode="auto">
            <a:xfrm flipH="1">
              <a:off x="3713" y="132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Line 67"/>
            <p:cNvSpPr>
              <a:spLocks noChangeShapeType="1"/>
            </p:cNvSpPr>
            <p:nvPr/>
          </p:nvSpPr>
          <p:spPr bwMode="auto">
            <a:xfrm flipH="1">
              <a:off x="3773" y="1420"/>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Line 68"/>
            <p:cNvSpPr>
              <a:spLocks noChangeShapeType="1"/>
            </p:cNvSpPr>
            <p:nvPr/>
          </p:nvSpPr>
          <p:spPr bwMode="auto">
            <a:xfrm flipH="1">
              <a:off x="3816" y="154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69"/>
            <p:cNvSpPr>
              <a:spLocks noChangeShapeType="1"/>
            </p:cNvSpPr>
            <p:nvPr/>
          </p:nvSpPr>
          <p:spPr bwMode="auto">
            <a:xfrm flipH="1">
              <a:off x="3868" y="1653"/>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0"/>
            <p:cNvSpPr>
              <a:spLocks noChangeShapeType="1"/>
            </p:cNvSpPr>
            <p:nvPr/>
          </p:nvSpPr>
          <p:spPr bwMode="auto">
            <a:xfrm flipH="1">
              <a:off x="3954" y="1885"/>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1"/>
            <p:cNvSpPr>
              <a:spLocks noChangeShapeType="1"/>
            </p:cNvSpPr>
            <p:nvPr/>
          </p:nvSpPr>
          <p:spPr bwMode="auto">
            <a:xfrm flipH="1">
              <a:off x="3988" y="1979"/>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2"/>
            <p:cNvSpPr>
              <a:spLocks noChangeShapeType="1"/>
            </p:cNvSpPr>
            <p:nvPr/>
          </p:nvSpPr>
          <p:spPr bwMode="auto">
            <a:xfrm flipH="1">
              <a:off x="4110" y="232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3"/>
            <p:cNvSpPr>
              <a:spLocks noChangeShapeType="1"/>
            </p:cNvSpPr>
            <p:nvPr/>
          </p:nvSpPr>
          <p:spPr bwMode="auto">
            <a:xfrm flipH="1">
              <a:off x="4239" y="2659"/>
              <a:ext cx="1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Line 74"/>
            <p:cNvSpPr>
              <a:spLocks noChangeShapeType="1"/>
            </p:cNvSpPr>
            <p:nvPr/>
          </p:nvSpPr>
          <p:spPr bwMode="auto">
            <a:xfrm flipH="1">
              <a:off x="4385" y="2789"/>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8" name="Line 75"/>
            <p:cNvSpPr>
              <a:spLocks noChangeShapeType="1"/>
            </p:cNvSpPr>
            <p:nvPr/>
          </p:nvSpPr>
          <p:spPr bwMode="auto">
            <a:xfrm flipH="1">
              <a:off x="4446" y="2893"/>
              <a:ext cx="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9" name="Line 76"/>
            <p:cNvSpPr>
              <a:spLocks noChangeShapeType="1"/>
            </p:cNvSpPr>
            <p:nvPr/>
          </p:nvSpPr>
          <p:spPr bwMode="auto">
            <a:xfrm>
              <a:off x="3593" y="2099"/>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0" name="Line 77"/>
            <p:cNvSpPr>
              <a:spLocks noChangeShapeType="1"/>
            </p:cNvSpPr>
            <p:nvPr/>
          </p:nvSpPr>
          <p:spPr bwMode="auto">
            <a:xfrm>
              <a:off x="3600"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1" name="Line 78"/>
            <p:cNvSpPr>
              <a:spLocks noChangeShapeType="1"/>
            </p:cNvSpPr>
            <p:nvPr/>
          </p:nvSpPr>
          <p:spPr bwMode="auto">
            <a:xfrm>
              <a:off x="3626" y="2091"/>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2" name="Line 79"/>
            <p:cNvSpPr>
              <a:spLocks noChangeShapeType="1"/>
            </p:cNvSpPr>
            <p:nvPr/>
          </p:nvSpPr>
          <p:spPr bwMode="auto">
            <a:xfrm>
              <a:off x="3643" y="2066"/>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3" name="Line 80"/>
            <p:cNvSpPr>
              <a:spLocks noChangeShapeType="1"/>
            </p:cNvSpPr>
            <p:nvPr/>
          </p:nvSpPr>
          <p:spPr bwMode="auto">
            <a:xfrm>
              <a:off x="3660" y="2099"/>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4" name="Line 81"/>
            <p:cNvSpPr>
              <a:spLocks noChangeShapeType="1"/>
            </p:cNvSpPr>
            <p:nvPr/>
          </p:nvSpPr>
          <p:spPr bwMode="auto">
            <a:xfrm>
              <a:off x="3669"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5" name="Line 82"/>
            <p:cNvSpPr>
              <a:spLocks noChangeShapeType="1"/>
            </p:cNvSpPr>
            <p:nvPr/>
          </p:nvSpPr>
          <p:spPr bwMode="auto">
            <a:xfrm>
              <a:off x="3696" y="2135"/>
              <a:ext cx="2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6" name="Line 83"/>
            <p:cNvSpPr>
              <a:spLocks noChangeShapeType="1"/>
            </p:cNvSpPr>
            <p:nvPr/>
          </p:nvSpPr>
          <p:spPr bwMode="auto">
            <a:xfrm>
              <a:off x="3722" y="210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7" name="Line 84"/>
            <p:cNvSpPr>
              <a:spLocks noChangeShapeType="1"/>
            </p:cNvSpPr>
            <p:nvPr/>
          </p:nvSpPr>
          <p:spPr bwMode="auto">
            <a:xfrm>
              <a:off x="3730" y="2186"/>
              <a:ext cx="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8" name="Line 85"/>
            <p:cNvSpPr>
              <a:spLocks noChangeShapeType="1"/>
            </p:cNvSpPr>
            <p:nvPr/>
          </p:nvSpPr>
          <p:spPr bwMode="auto">
            <a:xfrm>
              <a:off x="3754" y="2160"/>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9" name="Line 86"/>
            <p:cNvSpPr>
              <a:spLocks noChangeShapeType="1"/>
            </p:cNvSpPr>
            <p:nvPr/>
          </p:nvSpPr>
          <p:spPr bwMode="auto">
            <a:xfrm>
              <a:off x="3781" y="228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0" name="Line 87"/>
            <p:cNvSpPr>
              <a:spLocks noChangeShapeType="1"/>
            </p:cNvSpPr>
            <p:nvPr/>
          </p:nvSpPr>
          <p:spPr bwMode="auto">
            <a:xfrm>
              <a:off x="3799" y="2255"/>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1" name="Line 88"/>
            <p:cNvSpPr>
              <a:spLocks noChangeShapeType="1"/>
            </p:cNvSpPr>
            <p:nvPr/>
          </p:nvSpPr>
          <p:spPr bwMode="auto">
            <a:xfrm>
              <a:off x="3833" y="2385"/>
              <a:ext cx="1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2" name="Line 89"/>
            <p:cNvSpPr>
              <a:spLocks noChangeShapeType="1"/>
            </p:cNvSpPr>
            <p:nvPr/>
          </p:nvSpPr>
          <p:spPr bwMode="auto">
            <a:xfrm>
              <a:off x="3843" y="2358"/>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3" name="Line 90"/>
            <p:cNvSpPr>
              <a:spLocks noChangeShapeType="1"/>
            </p:cNvSpPr>
            <p:nvPr/>
          </p:nvSpPr>
          <p:spPr bwMode="auto">
            <a:xfrm>
              <a:off x="3876" y="247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4" name="Line 91"/>
            <p:cNvSpPr>
              <a:spLocks noChangeShapeType="1"/>
            </p:cNvSpPr>
            <p:nvPr/>
          </p:nvSpPr>
          <p:spPr bwMode="auto">
            <a:xfrm>
              <a:off x="3893" y="2454"/>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5" name="Line 92"/>
            <p:cNvSpPr>
              <a:spLocks noChangeShapeType="1"/>
            </p:cNvSpPr>
            <p:nvPr/>
          </p:nvSpPr>
          <p:spPr bwMode="auto">
            <a:xfrm>
              <a:off x="3963" y="2694"/>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6" name="Line 93"/>
            <p:cNvSpPr>
              <a:spLocks noChangeShapeType="1"/>
            </p:cNvSpPr>
            <p:nvPr/>
          </p:nvSpPr>
          <p:spPr bwMode="auto">
            <a:xfrm>
              <a:off x="3972" y="266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7" name="Line 94"/>
            <p:cNvSpPr>
              <a:spLocks noChangeShapeType="1"/>
            </p:cNvSpPr>
            <p:nvPr/>
          </p:nvSpPr>
          <p:spPr bwMode="auto">
            <a:xfrm>
              <a:off x="3996" y="2798"/>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8" name="Line 95"/>
            <p:cNvSpPr>
              <a:spLocks noChangeShapeType="1"/>
            </p:cNvSpPr>
            <p:nvPr/>
          </p:nvSpPr>
          <p:spPr bwMode="auto">
            <a:xfrm>
              <a:off x="4005" y="2771"/>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9" name="Line 96"/>
            <p:cNvSpPr>
              <a:spLocks noChangeShapeType="1"/>
            </p:cNvSpPr>
            <p:nvPr/>
          </p:nvSpPr>
          <p:spPr bwMode="auto">
            <a:xfrm>
              <a:off x="4117" y="3117"/>
              <a:ext cx="3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0" name="Line 97"/>
            <p:cNvSpPr>
              <a:spLocks noChangeShapeType="1"/>
            </p:cNvSpPr>
            <p:nvPr/>
          </p:nvSpPr>
          <p:spPr bwMode="auto">
            <a:xfrm>
              <a:off x="4152" y="3091"/>
              <a:ext cx="0" cy="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1" name="Line 98"/>
            <p:cNvSpPr>
              <a:spLocks noChangeShapeType="1"/>
            </p:cNvSpPr>
            <p:nvPr/>
          </p:nvSpPr>
          <p:spPr bwMode="auto">
            <a:xfrm>
              <a:off x="4143" y="3065"/>
              <a:ext cx="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2" name="Line 99"/>
            <p:cNvSpPr>
              <a:spLocks noChangeShapeType="1"/>
            </p:cNvSpPr>
            <p:nvPr/>
          </p:nvSpPr>
          <p:spPr bwMode="auto">
            <a:xfrm>
              <a:off x="4168" y="3039"/>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 name="Line 100"/>
            <p:cNvSpPr>
              <a:spLocks noChangeShapeType="1"/>
            </p:cNvSpPr>
            <p:nvPr/>
          </p:nvSpPr>
          <p:spPr bwMode="auto">
            <a:xfrm>
              <a:off x="4255" y="2979"/>
              <a:ext cx="3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4" name="Line 101"/>
            <p:cNvSpPr>
              <a:spLocks noChangeShapeType="1"/>
            </p:cNvSpPr>
            <p:nvPr/>
          </p:nvSpPr>
          <p:spPr bwMode="auto">
            <a:xfrm>
              <a:off x="4290" y="2954"/>
              <a:ext cx="0" cy="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5" name="Line 102"/>
            <p:cNvSpPr>
              <a:spLocks noChangeShapeType="1"/>
            </p:cNvSpPr>
            <p:nvPr/>
          </p:nvSpPr>
          <p:spPr bwMode="auto">
            <a:xfrm>
              <a:off x="4393" y="3021"/>
              <a:ext cx="3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6" name="Line 103"/>
            <p:cNvSpPr>
              <a:spLocks noChangeShapeType="1"/>
            </p:cNvSpPr>
            <p:nvPr/>
          </p:nvSpPr>
          <p:spPr bwMode="auto">
            <a:xfrm>
              <a:off x="4429" y="2996"/>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7" name="Line 104"/>
            <p:cNvSpPr>
              <a:spLocks noChangeShapeType="1"/>
            </p:cNvSpPr>
            <p:nvPr/>
          </p:nvSpPr>
          <p:spPr bwMode="auto">
            <a:xfrm>
              <a:off x="4471" y="3176"/>
              <a:ext cx="3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8" name="Line 105"/>
            <p:cNvSpPr>
              <a:spLocks noChangeShapeType="1"/>
            </p:cNvSpPr>
            <p:nvPr/>
          </p:nvSpPr>
          <p:spPr bwMode="auto">
            <a:xfrm>
              <a:off x="4505" y="3150"/>
              <a:ext cx="0" cy="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9" name="Line 106"/>
            <p:cNvSpPr>
              <a:spLocks noChangeShapeType="1"/>
            </p:cNvSpPr>
            <p:nvPr/>
          </p:nvSpPr>
          <p:spPr bwMode="auto">
            <a:xfrm flipH="1">
              <a:off x="3583" y="2099"/>
              <a:ext cx="1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0" name="Line 107"/>
            <p:cNvSpPr>
              <a:spLocks noChangeShapeType="1"/>
            </p:cNvSpPr>
            <p:nvPr/>
          </p:nvSpPr>
          <p:spPr bwMode="auto">
            <a:xfrm>
              <a:off x="3583"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1" name="Line 108"/>
            <p:cNvSpPr>
              <a:spLocks noChangeShapeType="1"/>
            </p:cNvSpPr>
            <p:nvPr/>
          </p:nvSpPr>
          <p:spPr bwMode="auto">
            <a:xfrm flipH="1">
              <a:off x="3609" y="2091"/>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Line 109"/>
            <p:cNvSpPr>
              <a:spLocks noChangeShapeType="1"/>
            </p:cNvSpPr>
            <p:nvPr/>
          </p:nvSpPr>
          <p:spPr bwMode="auto">
            <a:xfrm>
              <a:off x="3609" y="2066"/>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Line 110"/>
            <p:cNvSpPr>
              <a:spLocks noChangeShapeType="1"/>
            </p:cNvSpPr>
            <p:nvPr/>
          </p:nvSpPr>
          <p:spPr bwMode="auto">
            <a:xfrm flipH="1">
              <a:off x="3652" y="2099"/>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Line 111"/>
            <p:cNvSpPr>
              <a:spLocks noChangeShapeType="1"/>
            </p:cNvSpPr>
            <p:nvPr/>
          </p:nvSpPr>
          <p:spPr bwMode="auto">
            <a:xfrm>
              <a:off x="3652"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112"/>
            <p:cNvSpPr>
              <a:spLocks noChangeShapeType="1"/>
            </p:cNvSpPr>
            <p:nvPr/>
          </p:nvSpPr>
          <p:spPr bwMode="auto">
            <a:xfrm flipH="1">
              <a:off x="3669" y="2135"/>
              <a:ext cx="2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113"/>
            <p:cNvSpPr>
              <a:spLocks noChangeShapeType="1"/>
            </p:cNvSpPr>
            <p:nvPr/>
          </p:nvSpPr>
          <p:spPr bwMode="auto">
            <a:xfrm>
              <a:off x="3669" y="210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114"/>
            <p:cNvSpPr>
              <a:spLocks noChangeShapeType="1"/>
            </p:cNvSpPr>
            <p:nvPr/>
          </p:nvSpPr>
          <p:spPr bwMode="auto">
            <a:xfrm flipH="1">
              <a:off x="3713" y="2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Line 115"/>
            <p:cNvSpPr>
              <a:spLocks noChangeShapeType="1"/>
            </p:cNvSpPr>
            <p:nvPr/>
          </p:nvSpPr>
          <p:spPr bwMode="auto">
            <a:xfrm>
              <a:off x="3713" y="2160"/>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9" name="Line 116"/>
            <p:cNvSpPr>
              <a:spLocks noChangeShapeType="1"/>
            </p:cNvSpPr>
            <p:nvPr/>
          </p:nvSpPr>
          <p:spPr bwMode="auto">
            <a:xfrm flipH="1">
              <a:off x="3763" y="228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117"/>
            <p:cNvSpPr>
              <a:spLocks noChangeShapeType="1"/>
            </p:cNvSpPr>
            <p:nvPr/>
          </p:nvSpPr>
          <p:spPr bwMode="auto">
            <a:xfrm>
              <a:off x="3763" y="2255"/>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118"/>
            <p:cNvSpPr>
              <a:spLocks noChangeShapeType="1"/>
            </p:cNvSpPr>
            <p:nvPr/>
          </p:nvSpPr>
          <p:spPr bwMode="auto">
            <a:xfrm flipH="1">
              <a:off x="3816" y="2385"/>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2" name="Line 119"/>
            <p:cNvSpPr>
              <a:spLocks noChangeShapeType="1"/>
            </p:cNvSpPr>
            <p:nvPr/>
          </p:nvSpPr>
          <p:spPr bwMode="auto">
            <a:xfrm>
              <a:off x="3816" y="2358"/>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3" name="Line 120"/>
            <p:cNvSpPr>
              <a:spLocks noChangeShapeType="1"/>
            </p:cNvSpPr>
            <p:nvPr/>
          </p:nvSpPr>
          <p:spPr bwMode="auto">
            <a:xfrm flipH="1">
              <a:off x="3859" y="247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4" name="Line 121"/>
            <p:cNvSpPr>
              <a:spLocks noChangeShapeType="1"/>
            </p:cNvSpPr>
            <p:nvPr/>
          </p:nvSpPr>
          <p:spPr bwMode="auto">
            <a:xfrm>
              <a:off x="3859" y="2454"/>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5" name="Line 122"/>
            <p:cNvSpPr>
              <a:spLocks noChangeShapeType="1"/>
            </p:cNvSpPr>
            <p:nvPr/>
          </p:nvSpPr>
          <p:spPr bwMode="auto">
            <a:xfrm flipH="1">
              <a:off x="3946" y="269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6" name="Line 123"/>
            <p:cNvSpPr>
              <a:spLocks noChangeShapeType="1"/>
            </p:cNvSpPr>
            <p:nvPr/>
          </p:nvSpPr>
          <p:spPr bwMode="auto">
            <a:xfrm>
              <a:off x="3946" y="266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7" name="Line 124"/>
            <p:cNvSpPr>
              <a:spLocks noChangeShapeType="1"/>
            </p:cNvSpPr>
            <p:nvPr/>
          </p:nvSpPr>
          <p:spPr bwMode="auto">
            <a:xfrm flipH="1">
              <a:off x="3988" y="2798"/>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8" name="Line 125"/>
            <p:cNvSpPr>
              <a:spLocks noChangeShapeType="1"/>
            </p:cNvSpPr>
            <p:nvPr/>
          </p:nvSpPr>
          <p:spPr bwMode="auto">
            <a:xfrm>
              <a:off x="3988" y="2771"/>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9" name="Line 126"/>
            <p:cNvSpPr>
              <a:spLocks noChangeShapeType="1"/>
            </p:cNvSpPr>
            <p:nvPr/>
          </p:nvSpPr>
          <p:spPr bwMode="auto">
            <a:xfrm flipH="1">
              <a:off x="4110" y="3065"/>
              <a:ext cx="3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0" name="Line 127"/>
            <p:cNvSpPr>
              <a:spLocks noChangeShapeType="1"/>
            </p:cNvSpPr>
            <p:nvPr/>
          </p:nvSpPr>
          <p:spPr bwMode="auto">
            <a:xfrm>
              <a:off x="4110" y="3039"/>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1" name="Line 128"/>
            <p:cNvSpPr>
              <a:spLocks noChangeShapeType="1"/>
            </p:cNvSpPr>
            <p:nvPr/>
          </p:nvSpPr>
          <p:spPr bwMode="auto">
            <a:xfrm flipH="1">
              <a:off x="4221" y="2979"/>
              <a:ext cx="3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2" name="Line 129"/>
            <p:cNvSpPr>
              <a:spLocks noChangeShapeType="1"/>
            </p:cNvSpPr>
            <p:nvPr/>
          </p:nvSpPr>
          <p:spPr bwMode="auto">
            <a:xfrm>
              <a:off x="4221" y="2954"/>
              <a:ext cx="0" cy="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3" name="Line 130"/>
            <p:cNvSpPr>
              <a:spLocks noChangeShapeType="1"/>
            </p:cNvSpPr>
            <p:nvPr/>
          </p:nvSpPr>
          <p:spPr bwMode="auto">
            <a:xfrm flipH="1">
              <a:off x="4429" y="3176"/>
              <a:ext cx="4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4" name="Line 131"/>
            <p:cNvSpPr>
              <a:spLocks noChangeShapeType="1"/>
            </p:cNvSpPr>
            <p:nvPr/>
          </p:nvSpPr>
          <p:spPr bwMode="auto">
            <a:xfrm>
              <a:off x="3593" y="2099"/>
              <a:ext cx="1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5" name="Line 132"/>
            <p:cNvSpPr>
              <a:spLocks noChangeShapeType="1"/>
            </p:cNvSpPr>
            <p:nvPr/>
          </p:nvSpPr>
          <p:spPr bwMode="auto">
            <a:xfrm>
              <a:off x="3566" y="2099"/>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6" name="Line 133"/>
            <p:cNvSpPr>
              <a:spLocks noChangeShapeType="1"/>
            </p:cNvSpPr>
            <p:nvPr/>
          </p:nvSpPr>
          <p:spPr bwMode="auto">
            <a:xfrm flipV="1">
              <a:off x="3626" y="2082"/>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7" name="Line 134"/>
            <p:cNvSpPr>
              <a:spLocks noChangeShapeType="1"/>
            </p:cNvSpPr>
            <p:nvPr/>
          </p:nvSpPr>
          <p:spPr bwMode="auto">
            <a:xfrm>
              <a:off x="3600" y="2082"/>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8" name="Line 135"/>
            <p:cNvSpPr>
              <a:spLocks noChangeShapeType="1"/>
            </p:cNvSpPr>
            <p:nvPr/>
          </p:nvSpPr>
          <p:spPr bwMode="auto">
            <a:xfrm>
              <a:off x="3660" y="209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9" name="Line 136"/>
            <p:cNvSpPr>
              <a:spLocks noChangeShapeType="1"/>
            </p:cNvSpPr>
            <p:nvPr/>
          </p:nvSpPr>
          <p:spPr bwMode="auto">
            <a:xfrm>
              <a:off x="3634" y="2099"/>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0" name="Line 137"/>
            <p:cNvSpPr>
              <a:spLocks noChangeShapeType="1"/>
            </p:cNvSpPr>
            <p:nvPr/>
          </p:nvSpPr>
          <p:spPr bwMode="auto">
            <a:xfrm>
              <a:off x="3696" y="2135"/>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1" name="Line 138"/>
            <p:cNvSpPr>
              <a:spLocks noChangeShapeType="1"/>
            </p:cNvSpPr>
            <p:nvPr/>
          </p:nvSpPr>
          <p:spPr bwMode="auto">
            <a:xfrm>
              <a:off x="3669" y="2135"/>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2" name="Line 139"/>
            <p:cNvSpPr>
              <a:spLocks noChangeShapeType="1"/>
            </p:cNvSpPr>
            <p:nvPr/>
          </p:nvSpPr>
          <p:spPr bwMode="auto">
            <a:xfrm>
              <a:off x="3730" y="2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3" name="Line 140"/>
            <p:cNvSpPr>
              <a:spLocks noChangeShapeType="1"/>
            </p:cNvSpPr>
            <p:nvPr/>
          </p:nvSpPr>
          <p:spPr bwMode="auto">
            <a:xfrm>
              <a:off x="3705" y="2186"/>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4" name="Line 141"/>
            <p:cNvSpPr>
              <a:spLocks noChangeShapeType="1"/>
            </p:cNvSpPr>
            <p:nvPr/>
          </p:nvSpPr>
          <p:spPr bwMode="auto">
            <a:xfrm flipV="1">
              <a:off x="3781" y="2272"/>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5" name="Line 142"/>
            <p:cNvSpPr>
              <a:spLocks noChangeShapeType="1"/>
            </p:cNvSpPr>
            <p:nvPr/>
          </p:nvSpPr>
          <p:spPr bwMode="auto">
            <a:xfrm>
              <a:off x="3754" y="2272"/>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6" name="Line 143"/>
            <p:cNvSpPr>
              <a:spLocks noChangeShapeType="1"/>
            </p:cNvSpPr>
            <p:nvPr/>
          </p:nvSpPr>
          <p:spPr bwMode="auto">
            <a:xfrm flipV="1">
              <a:off x="3833" y="237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7" name="Line 144"/>
            <p:cNvSpPr>
              <a:spLocks noChangeShapeType="1"/>
            </p:cNvSpPr>
            <p:nvPr/>
          </p:nvSpPr>
          <p:spPr bwMode="auto">
            <a:xfrm>
              <a:off x="3807" y="2376"/>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8" name="Line 145"/>
            <p:cNvSpPr>
              <a:spLocks noChangeShapeType="1"/>
            </p:cNvSpPr>
            <p:nvPr/>
          </p:nvSpPr>
          <p:spPr bwMode="auto">
            <a:xfrm>
              <a:off x="3876" y="247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9" name="Line 146"/>
            <p:cNvSpPr>
              <a:spLocks noChangeShapeType="1"/>
            </p:cNvSpPr>
            <p:nvPr/>
          </p:nvSpPr>
          <p:spPr bwMode="auto">
            <a:xfrm>
              <a:off x="3852" y="2479"/>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0" name="Line 147"/>
            <p:cNvSpPr>
              <a:spLocks noChangeShapeType="1"/>
            </p:cNvSpPr>
            <p:nvPr/>
          </p:nvSpPr>
          <p:spPr bwMode="auto">
            <a:xfrm>
              <a:off x="3963" y="269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1" name="Line 148"/>
            <p:cNvSpPr>
              <a:spLocks noChangeShapeType="1"/>
            </p:cNvSpPr>
            <p:nvPr/>
          </p:nvSpPr>
          <p:spPr bwMode="auto">
            <a:xfrm>
              <a:off x="3937" y="2694"/>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2" name="Line 149"/>
            <p:cNvSpPr>
              <a:spLocks noChangeShapeType="1"/>
            </p:cNvSpPr>
            <p:nvPr/>
          </p:nvSpPr>
          <p:spPr bwMode="auto">
            <a:xfrm>
              <a:off x="3996" y="2798"/>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3" name="Line 150"/>
            <p:cNvSpPr>
              <a:spLocks noChangeShapeType="1"/>
            </p:cNvSpPr>
            <p:nvPr/>
          </p:nvSpPr>
          <p:spPr bwMode="auto">
            <a:xfrm>
              <a:off x="3972" y="2798"/>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4" name="Line 151"/>
            <p:cNvSpPr>
              <a:spLocks noChangeShapeType="1"/>
            </p:cNvSpPr>
            <p:nvPr/>
          </p:nvSpPr>
          <p:spPr bwMode="auto">
            <a:xfrm flipV="1">
              <a:off x="4117" y="3109"/>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5" name="Line 152"/>
            <p:cNvSpPr>
              <a:spLocks noChangeShapeType="1"/>
            </p:cNvSpPr>
            <p:nvPr/>
          </p:nvSpPr>
          <p:spPr bwMode="auto">
            <a:xfrm>
              <a:off x="4093" y="3109"/>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6" name="Line 153"/>
            <p:cNvSpPr>
              <a:spLocks noChangeShapeType="1"/>
            </p:cNvSpPr>
            <p:nvPr/>
          </p:nvSpPr>
          <p:spPr bwMode="auto">
            <a:xfrm>
              <a:off x="4143" y="3065"/>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7" name="Line 154"/>
            <p:cNvSpPr>
              <a:spLocks noChangeShapeType="1"/>
            </p:cNvSpPr>
            <p:nvPr/>
          </p:nvSpPr>
          <p:spPr bwMode="auto">
            <a:xfrm>
              <a:off x="4117" y="3065"/>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8" name="Line 155"/>
            <p:cNvSpPr>
              <a:spLocks noChangeShapeType="1"/>
            </p:cNvSpPr>
            <p:nvPr/>
          </p:nvSpPr>
          <p:spPr bwMode="auto">
            <a:xfrm flipV="1">
              <a:off x="4255" y="2971"/>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9" name="Line 156"/>
            <p:cNvSpPr>
              <a:spLocks noChangeShapeType="1"/>
            </p:cNvSpPr>
            <p:nvPr/>
          </p:nvSpPr>
          <p:spPr bwMode="auto">
            <a:xfrm>
              <a:off x="4230" y="2971"/>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0" name="Line 157"/>
            <p:cNvSpPr>
              <a:spLocks noChangeShapeType="1"/>
            </p:cNvSpPr>
            <p:nvPr/>
          </p:nvSpPr>
          <p:spPr bwMode="auto">
            <a:xfrm flipV="1">
              <a:off x="4393" y="3013"/>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1" name="Line 158"/>
            <p:cNvSpPr>
              <a:spLocks noChangeShapeType="1"/>
            </p:cNvSpPr>
            <p:nvPr/>
          </p:nvSpPr>
          <p:spPr bwMode="auto">
            <a:xfrm>
              <a:off x="4368" y="3013"/>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2" name="Line 159"/>
            <p:cNvSpPr>
              <a:spLocks noChangeShapeType="1"/>
            </p:cNvSpPr>
            <p:nvPr/>
          </p:nvSpPr>
          <p:spPr bwMode="auto">
            <a:xfrm flipV="1">
              <a:off x="4471" y="3168"/>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3" name="Line 160"/>
            <p:cNvSpPr>
              <a:spLocks noChangeShapeType="1"/>
            </p:cNvSpPr>
            <p:nvPr/>
          </p:nvSpPr>
          <p:spPr bwMode="auto">
            <a:xfrm>
              <a:off x="4446" y="3168"/>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4" name="Line 161"/>
            <p:cNvSpPr>
              <a:spLocks noChangeShapeType="1"/>
            </p:cNvSpPr>
            <p:nvPr/>
          </p:nvSpPr>
          <p:spPr bwMode="auto">
            <a:xfrm>
              <a:off x="3593" y="2099"/>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5" name="Line 162"/>
            <p:cNvSpPr>
              <a:spLocks noChangeShapeType="1"/>
            </p:cNvSpPr>
            <p:nvPr/>
          </p:nvSpPr>
          <p:spPr bwMode="auto">
            <a:xfrm>
              <a:off x="3566" y="2108"/>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6" name="Line 163"/>
            <p:cNvSpPr>
              <a:spLocks noChangeShapeType="1"/>
            </p:cNvSpPr>
            <p:nvPr/>
          </p:nvSpPr>
          <p:spPr bwMode="auto">
            <a:xfrm>
              <a:off x="3626" y="2091"/>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7" name="Line 164"/>
            <p:cNvSpPr>
              <a:spLocks noChangeShapeType="1"/>
            </p:cNvSpPr>
            <p:nvPr/>
          </p:nvSpPr>
          <p:spPr bwMode="auto">
            <a:xfrm>
              <a:off x="3600" y="2091"/>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8" name="Line 165"/>
            <p:cNvSpPr>
              <a:spLocks noChangeShapeType="1"/>
            </p:cNvSpPr>
            <p:nvPr/>
          </p:nvSpPr>
          <p:spPr bwMode="auto">
            <a:xfrm>
              <a:off x="3660" y="209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9" name="Line 166"/>
            <p:cNvSpPr>
              <a:spLocks noChangeShapeType="1"/>
            </p:cNvSpPr>
            <p:nvPr/>
          </p:nvSpPr>
          <p:spPr bwMode="auto">
            <a:xfrm>
              <a:off x="3634" y="2099"/>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0" name="Line 167"/>
            <p:cNvSpPr>
              <a:spLocks noChangeShapeType="1"/>
            </p:cNvSpPr>
            <p:nvPr/>
          </p:nvSpPr>
          <p:spPr bwMode="auto">
            <a:xfrm>
              <a:off x="3696" y="2135"/>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1" name="Line 168"/>
            <p:cNvSpPr>
              <a:spLocks noChangeShapeType="1"/>
            </p:cNvSpPr>
            <p:nvPr/>
          </p:nvSpPr>
          <p:spPr bwMode="auto">
            <a:xfrm>
              <a:off x="3669" y="2135"/>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2" name="Line 169"/>
            <p:cNvSpPr>
              <a:spLocks noChangeShapeType="1"/>
            </p:cNvSpPr>
            <p:nvPr/>
          </p:nvSpPr>
          <p:spPr bwMode="auto">
            <a:xfrm>
              <a:off x="3730" y="2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3" name="Line 170"/>
            <p:cNvSpPr>
              <a:spLocks noChangeShapeType="1"/>
            </p:cNvSpPr>
            <p:nvPr/>
          </p:nvSpPr>
          <p:spPr bwMode="auto">
            <a:xfrm>
              <a:off x="3705" y="2186"/>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4" name="Line 171"/>
            <p:cNvSpPr>
              <a:spLocks noChangeShapeType="1"/>
            </p:cNvSpPr>
            <p:nvPr/>
          </p:nvSpPr>
          <p:spPr bwMode="auto">
            <a:xfrm>
              <a:off x="3781" y="228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5" name="Line 172"/>
            <p:cNvSpPr>
              <a:spLocks noChangeShapeType="1"/>
            </p:cNvSpPr>
            <p:nvPr/>
          </p:nvSpPr>
          <p:spPr bwMode="auto">
            <a:xfrm>
              <a:off x="3754" y="2280"/>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6" name="Line 173"/>
            <p:cNvSpPr>
              <a:spLocks noChangeShapeType="1"/>
            </p:cNvSpPr>
            <p:nvPr/>
          </p:nvSpPr>
          <p:spPr bwMode="auto">
            <a:xfrm>
              <a:off x="3833" y="2385"/>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7" name="Line 174"/>
            <p:cNvSpPr>
              <a:spLocks noChangeShapeType="1"/>
            </p:cNvSpPr>
            <p:nvPr/>
          </p:nvSpPr>
          <p:spPr bwMode="auto">
            <a:xfrm>
              <a:off x="3807" y="2385"/>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8" name="Line 175"/>
            <p:cNvSpPr>
              <a:spLocks noChangeShapeType="1"/>
            </p:cNvSpPr>
            <p:nvPr/>
          </p:nvSpPr>
          <p:spPr bwMode="auto">
            <a:xfrm>
              <a:off x="3876" y="2479"/>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9" name="Line 176"/>
            <p:cNvSpPr>
              <a:spLocks noChangeShapeType="1"/>
            </p:cNvSpPr>
            <p:nvPr/>
          </p:nvSpPr>
          <p:spPr bwMode="auto">
            <a:xfrm>
              <a:off x="3852" y="2488"/>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0" name="Line 177"/>
            <p:cNvSpPr>
              <a:spLocks noChangeShapeType="1"/>
            </p:cNvSpPr>
            <p:nvPr/>
          </p:nvSpPr>
          <p:spPr bwMode="auto">
            <a:xfrm>
              <a:off x="3963" y="2694"/>
              <a:ext cx="0"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1" name="Line 178"/>
            <p:cNvSpPr>
              <a:spLocks noChangeShapeType="1"/>
            </p:cNvSpPr>
            <p:nvPr/>
          </p:nvSpPr>
          <p:spPr bwMode="auto">
            <a:xfrm>
              <a:off x="3937" y="2704"/>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2" name="Line 179"/>
            <p:cNvSpPr>
              <a:spLocks noChangeShapeType="1"/>
            </p:cNvSpPr>
            <p:nvPr/>
          </p:nvSpPr>
          <p:spPr bwMode="auto">
            <a:xfrm>
              <a:off x="3996" y="2798"/>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3" name="Line 180"/>
            <p:cNvSpPr>
              <a:spLocks noChangeShapeType="1"/>
            </p:cNvSpPr>
            <p:nvPr/>
          </p:nvSpPr>
          <p:spPr bwMode="auto">
            <a:xfrm>
              <a:off x="3972" y="2798"/>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4" name="Line 181"/>
            <p:cNvSpPr>
              <a:spLocks noChangeShapeType="1"/>
            </p:cNvSpPr>
            <p:nvPr/>
          </p:nvSpPr>
          <p:spPr bwMode="auto">
            <a:xfrm>
              <a:off x="4117" y="3117"/>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5" name="Line 182"/>
            <p:cNvSpPr>
              <a:spLocks noChangeShapeType="1"/>
            </p:cNvSpPr>
            <p:nvPr/>
          </p:nvSpPr>
          <p:spPr bwMode="auto">
            <a:xfrm>
              <a:off x="4093" y="3117"/>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6" name="Line 183"/>
            <p:cNvSpPr>
              <a:spLocks noChangeShapeType="1"/>
            </p:cNvSpPr>
            <p:nvPr/>
          </p:nvSpPr>
          <p:spPr bwMode="auto">
            <a:xfrm>
              <a:off x="4143" y="3065"/>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7" name="Line 184"/>
            <p:cNvSpPr>
              <a:spLocks noChangeShapeType="1"/>
            </p:cNvSpPr>
            <p:nvPr/>
          </p:nvSpPr>
          <p:spPr bwMode="auto">
            <a:xfrm>
              <a:off x="4117" y="3074"/>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8" name="Line 185"/>
            <p:cNvSpPr>
              <a:spLocks noChangeShapeType="1"/>
            </p:cNvSpPr>
            <p:nvPr/>
          </p:nvSpPr>
          <p:spPr bwMode="auto">
            <a:xfrm>
              <a:off x="4255" y="2979"/>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9" name="Line 186"/>
            <p:cNvSpPr>
              <a:spLocks noChangeShapeType="1"/>
            </p:cNvSpPr>
            <p:nvPr/>
          </p:nvSpPr>
          <p:spPr bwMode="auto">
            <a:xfrm>
              <a:off x="4230" y="2987"/>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0" name="Line 187"/>
            <p:cNvSpPr>
              <a:spLocks noChangeShapeType="1"/>
            </p:cNvSpPr>
            <p:nvPr/>
          </p:nvSpPr>
          <p:spPr bwMode="auto">
            <a:xfrm>
              <a:off x="4393" y="3021"/>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1" name="Line 188"/>
            <p:cNvSpPr>
              <a:spLocks noChangeShapeType="1"/>
            </p:cNvSpPr>
            <p:nvPr/>
          </p:nvSpPr>
          <p:spPr bwMode="auto">
            <a:xfrm>
              <a:off x="4368" y="3029"/>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2" name="Line 189"/>
            <p:cNvSpPr>
              <a:spLocks noChangeShapeType="1"/>
            </p:cNvSpPr>
            <p:nvPr/>
          </p:nvSpPr>
          <p:spPr bwMode="auto">
            <a:xfrm>
              <a:off x="4471" y="3176"/>
              <a:ext cx="0" cy="1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3" name="Line 190"/>
            <p:cNvSpPr>
              <a:spLocks noChangeShapeType="1"/>
            </p:cNvSpPr>
            <p:nvPr/>
          </p:nvSpPr>
          <p:spPr bwMode="auto">
            <a:xfrm>
              <a:off x="4446" y="3195"/>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4" name="Freeform 191"/>
            <p:cNvSpPr>
              <a:spLocks/>
            </p:cNvSpPr>
            <p:nvPr/>
          </p:nvSpPr>
          <p:spPr bwMode="auto">
            <a:xfrm>
              <a:off x="3593" y="1186"/>
              <a:ext cx="879" cy="2121"/>
            </a:xfrm>
            <a:custGeom>
              <a:avLst/>
              <a:gdLst>
                <a:gd name="T0" fmla="*/ 0 w 879"/>
                <a:gd name="T1" fmla="*/ 0 h 2121"/>
                <a:gd name="T2" fmla="*/ 33 w 879"/>
                <a:gd name="T3" fmla="*/ 8 h 2121"/>
                <a:gd name="T4" fmla="*/ 68 w 879"/>
                <a:gd name="T5" fmla="*/ 34 h 2121"/>
                <a:gd name="T6" fmla="*/ 103 w 879"/>
                <a:gd name="T7" fmla="*/ 86 h 2121"/>
                <a:gd name="T8" fmla="*/ 137 w 879"/>
                <a:gd name="T9" fmla="*/ 146 h 2121"/>
                <a:gd name="T10" fmla="*/ 188 w 879"/>
                <a:gd name="T11" fmla="*/ 249 h 2121"/>
                <a:gd name="T12" fmla="*/ 240 w 879"/>
                <a:gd name="T13" fmla="*/ 353 h 2121"/>
                <a:gd name="T14" fmla="*/ 284 w 879"/>
                <a:gd name="T15" fmla="*/ 457 h 2121"/>
                <a:gd name="T16" fmla="*/ 370 w 879"/>
                <a:gd name="T17" fmla="*/ 681 h 2121"/>
                <a:gd name="T18" fmla="*/ 404 w 879"/>
                <a:gd name="T19" fmla="*/ 784 h 2121"/>
                <a:gd name="T20" fmla="*/ 525 w 879"/>
                <a:gd name="T21" fmla="*/ 1102 h 2121"/>
                <a:gd name="T22" fmla="*/ 551 w 879"/>
                <a:gd name="T23" fmla="*/ 1181 h 2121"/>
                <a:gd name="T24" fmla="*/ 663 w 879"/>
                <a:gd name="T25" fmla="*/ 1508 h 2121"/>
                <a:gd name="T26" fmla="*/ 800 w 879"/>
                <a:gd name="T27" fmla="*/ 1896 h 2121"/>
                <a:gd name="T28" fmla="*/ 878 w 879"/>
                <a:gd name="T29" fmla="*/ 2120 h 2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9" h="2121">
                  <a:moveTo>
                    <a:pt x="0" y="0"/>
                  </a:moveTo>
                  <a:lnTo>
                    <a:pt x="33" y="8"/>
                  </a:lnTo>
                  <a:lnTo>
                    <a:pt x="68" y="34"/>
                  </a:lnTo>
                  <a:lnTo>
                    <a:pt x="103" y="86"/>
                  </a:lnTo>
                  <a:lnTo>
                    <a:pt x="137" y="146"/>
                  </a:lnTo>
                  <a:lnTo>
                    <a:pt x="188" y="249"/>
                  </a:lnTo>
                  <a:lnTo>
                    <a:pt x="240" y="353"/>
                  </a:lnTo>
                  <a:lnTo>
                    <a:pt x="284" y="457"/>
                  </a:lnTo>
                  <a:lnTo>
                    <a:pt x="370" y="681"/>
                  </a:lnTo>
                  <a:lnTo>
                    <a:pt x="404" y="784"/>
                  </a:lnTo>
                  <a:lnTo>
                    <a:pt x="525" y="1102"/>
                  </a:lnTo>
                  <a:lnTo>
                    <a:pt x="551" y="1181"/>
                  </a:lnTo>
                  <a:lnTo>
                    <a:pt x="663" y="1508"/>
                  </a:lnTo>
                  <a:lnTo>
                    <a:pt x="800" y="1896"/>
                  </a:lnTo>
                  <a:lnTo>
                    <a:pt x="878" y="2120"/>
                  </a:lnTo>
                </a:path>
              </a:pathLst>
            </a:custGeom>
            <a:noFill/>
            <a:ln w="12700" cap="rnd" cmpd="sng">
              <a:solidFill>
                <a:srgbClr val="0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5" name="Freeform 192"/>
            <p:cNvSpPr>
              <a:spLocks/>
            </p:cNvSpPr>
            <p:nvPr/>
          </p:nvSpPr>
          <p:spPr bwMode="auto">
            <a:xfrm>
              <a:off x="3593" y="2091"/>
              <a:ext cx="611" cy="1266"/>
            </a:xfrm>
            <a:custGeom>
              <a:avLst/>
              <a:gdLst>
                <a:gd name="T0" fmla="*/ 0 w 611"/>
                <a:gd name="T1" fmla="*/ 8 h 1266"/>
                <a:gd name="T2" fmla="*/ 33 w 611"/>
                <a:gd name="T3" fmla="*/ 0 h 1266"/>
                <a:gd name="T4" fmla="*/ 68 w 611"/>
                <a:gd name="T5" fmla="*/ 8 h 1266"/>
                <a:gd name="T6" fmla="*/ 103 w 611"/>
                <a:gd name="T7" fmla="*/ 43 h 1266"/>
                <a:gd name="T8" fmla="*/ 137 w 611"/>
                <a:gd name="T9" fmla="*/ 94 h 1266"/>
                <a:gd name="T10" fmla="*/ 188 w 611"/>
                <a:gd name="T11" fmla="*/ 189 h 1266"/>
                <a:gd name="T12" fmla="*/ 240 w 611"/>
                <a:gd name="T13" fmla="*/ 293 h 1266"/>
                <a:gd name="T14" fmla="*/ 284 w 611"/>
                <a:gd name="T15" fmla="*/ 387 h 1266"/>
                <a:gd name="T16" fmla="*/ 370 w 611"/>
                <a:gd name="T17" fmla="*/ 603 h 1266"/>
                <a:gd name="T18" fmla="*/ 404 w 611"/>
                <a:gd name="T19" fmla="*/ 706 h 1266"/>
                <a:gd name="T20" fmla="*/ 525 w 611"/>
                <a:gd name="T21" fmla="*/ 1025 h 1266"/>
                <a:gd name="T22" fmla="*/ 551 w 611"/>
                <a:gd name="T23" fmla="*/ 1103 h 1266"/>
                <a:gd name="T24" fmla="*/ 593 w 611"/>
                <a:gd name="T25" fmla="*/ 1216 h 1266"/>
                <a:gd name="T26" fmla="*/ 603 w 611"/>
                <a:gd name="T27" fmla="*/ 1242 h 1266"/>
                <a:gd name="T28" fmla="*/ 610 w 611"/>
                <a:gd name="T29" fmla="*/ 1265 h 1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1" h="1266">
                  <a:moveTo>
                    <a:pt x="0" y="8"/>
                  </a:moveTo>
                  <a:lnTo>
                    <a:pt x="33" y="0"/>
                  </a:lnTo>
                  <a:lnTo>
                    <a:pt x="68" y="8"/>
                  </a:lnTo>
                  <a:lnTo>
                    <a:pt x="103" y="43"/>
                  </a:lnTo>
                  <a:lnTo>
                    <a:pt x="137" y="94"/>
                  </a:lnTo>
                  <a:lnTo>
                    <a:pt x="188" y="189"/>
                  </a:lnTo>
                  <a:lnTo>
                    <a:pt x="240" y="293"/>
                  </a:lnTo>
                  <a:lnTo>
                    <a:pt x="284" y="387"/>
                  </a:lnTo>
                  <a:lnTo>
                    <a:pt x="370" y="603"/>
                  </a:lnTo>
                  <a:lnTo>
                    <a:pt x="404" y="706"/>
                  </a:lnTo>
                  <a:lnTo>
                    <a:pt x="525" y="1025"/>
                  </a:lnTo>
                  <a:lnTo>
                    <a:pt x="551" y="1103"/>
                  </a:lnTo>
                  <a:lnTo>
                    <a:pt x="593" y="1216"/>
                  </a:lnTo>
                  <a:lnTo>
                    <a:pt x="603" y="1242"/>
                  </a:lnTo>
                  <a:lnTo>
                    <a:pt x="610" y="1265"/>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6" name="Rectangle 193"/>
            <p:cNvSpPr>
              <a:spLocks noChangeArrowheads="1"/>
            </p:cNvSpPr>
            <p:nvPr/>
          </p:nvSpPr>
          <p:spPr bwMode="auto">
            <a:xfrm>
              <a:off x="3604" y="1113"/>
              <a:ext cx="44"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77" name="Rectangle 194"/>
            <p:cNvSpPr>
              <a:spLocks noChangeArrowheads="1"/>
            </p:cNvSpPr>
            <p:nvPr/>
          </p:nvSpPr>
          <p:spPr bwMode="auto">
            <a:xfrm>
              <a:off x="3638" y="1165"/>
              <a:ext cx="45"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78" name="Rectangle 195"/>
            <p:cNvSpPr>
              <a:spLocks noChangeArrowheads="1"/>
            </p:cNvSpPr>
            <p:nvPr/>
          </p:nvSpPr>
          <p:spPr bwMode="auto">
            <a:xfrm>
              <a:off x="3673" y="1234"/>
              <a:ext cx="45" cy="45"/>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79" name="Rectangle 196"/>
            <p:cNvSpPr>
              <a:spLocks noChangeArrowheads="1"/>
            </p:cNvSpPr>
            <p:nvPr/>
          </p:nvSpPr>
          <p:spPr bwMode="auto">
            <a:xfrm>
              <a:off x="3709" y="1304"/>
              <a:ext cx="41" cy="42"/>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0" name="Rectangle 197"/>
            <p:cNvSpPr>
              <a:spLocks noChangeArrowheads="1"/>
            </p:cNvSpPr>
            <p:nvPr/>
          </p:nvSpPr>
          <p:spPr bwMode="auto">
            <a:xfrm>
              <a:off x="3758" y="1399"/>
              <a:ext cx="45" cy="41"/>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1" name="Rectangle 198"/>
            <p:cNvSpPr>
              <a:spLocks noChangeArrowheads="1"/>
            </p:cNvSpPr>
            <p:nvPr/>
          </p:nvSpPr>
          <p:spPr bwMode="auto">
            <a:xfrm>
              <a:off x="3811" y="1527"/>
              <a:ext cx="44"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2" name="Rectangle 199"/>
            <p:cNvSpPr>
              <a:spLocks noChangeArrowheads="1"/>
            </p:cNvSpPr>
            <p:nvPr/>
          </p:nvSpPr>
          <p:spPr bwMode="auto">
            <a:xfrm>
              <a:off x="3856" y="1631"/>
              <a:ext cx="41"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3" name="Rectangle 200"/>
            <p:cNvSpPr>
              <a:spLocks noChangeArrowheads="1"/>
            </p:cNvSpPr>
            <p:nvPr/>
          </p:nvSpPr>
          <p:spPr bwMode="auto">
            <a:xfrm>
              <a:off x="3941" y="1862"/>
              <a:ext cx="43"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4" name="Rectangle 201"/>
            <p:cNvSpPr>
              <a:spLocks noChangeArrowheads="1"/>
            </p:cNvSpPr>
            <p:nvPr/>
          </p:nvSpPr>
          <p:spPr bwMode="auto">
            <a:xfrm>
              <a:off x="3976" y="1956"/>
              <a:ext cx="43" cy="45"/>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5" name="Rectangle 202"/>
            <p:cNvSpPr>
              <a:spLocks noChangeArrowheads="1"/>
            </p:cNvSpPr>
            <p:nvPr/>
          </p:nvSpPr>
          <p:spPr bwMode="auto">
            <a:xfrm>
              <a:off x="4097" y="2302"/>
              <a:ext cx="42"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6" name="Rectangle 203"/>
            <p:cNvSpPr>
              <a:spLocks noChangeArrowheads="1"/>
            </p:cNvSpPr>
            <p:nvPr/>
          </p:nvSpPr>
          <p:spPr bwMode="auto">
            <a:xfrm>
              <a:off x="4121" y="2362"/>
              <a:ext cx="43"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7" name="Rectangle 204"/>
            <p:cNvSpPr>
              <a:spLocks noChangeArrowheads="1"/>
            </p:cNvSpPr>
            <p:nvPr/>
          </p:nvSpPr>
          <p:spPr bwMode="auto">
            <a:xfrm>
              <a:off x="4234" y="2639"/>
              <a:ext cx="44" cy="42"/>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8" name="Rectangle 205"/>
            <p:cNvSpPr>
              <a:spLocks noChangeArrowheads="1"/>
            </p:cNvSpPr>
            <p:nvPr/>
          </p:nvSpPr>
          <p:spPr bwMode="auto">
            <a:xfrm>
              <a:off x="4372" y="2767"/>
              <a:ext cx="44"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9" name="Rectangle 206"/>
            <p:cNvSpPr>
              <a:spLocks noChangeArrowheads="1"/>
            </p:cNvSpPr>
            <p:nvPr/>
          </p:nvSpPr>
          <p:spPr bwMode="auto">
            <a:xfrm>
              <a:off x="4450" y="2871"/>
              <a:ext cx="43"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90" name="Rectangle 207"/>
            <p:cNvSpPr>
              <a:spLocks noChangeArrowheads="1"/>
            </p:cNvSpPr>
            <p:nvPr/>
          </p:nvSpPr>
          <p:spPr bwMode="auto">
            <a:xfrm>
              <a:off x="3550" y="2058"/>
              <a:ext cx="85"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91" name="Line 208"/>
            <p:cNvSpPr>
              <a:spLocks noChangeShapeType="1"/>
            </p:cNvSpPr>
            <p:nvPr/>
          </p:nvSpPr>
          <p:spPr bwMode="auto">
            <a:xfrm flipH="1" flipV="1">
              <a:off x="3566" y="2075"/>
              <a:ext cx="27"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2" name="Line 209"/>
            <p:cNvSpPr>
              <a:spLocks noChangeShapeType="1"/>
            </p:cNvSpPr>
            <p:nvPr/>
          </p:nvSpPr>
          <p:spPr bwMode="auto">
            <a:xfrm>
              <a:off x="3593" y="2099"/>
              <a:ext cx="24"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3" name="Line 210"/>
            <p:cNvSpPr>
              <a:spLocks noChangeShapeType="1"/>
            </p:cNvSpPr>
            <p:nvPr/>
          </p:nvSpPr>
          <p:spPr bwMode="auto">
            <a:xfrm flipH="1">
              <a:off x="3566" y="2099"/>
              <a:ext cx="27"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4" name="Line 211"/>
            <p:cNvSpPr>
              <a:spLocks noChangeShapeType="1"/>
            </p:cNvSpPr>
            <p:nvPr/>
          </p:nvSpPr>
          <p:spPr bwMode="auto">
            <a:xfrm flipV="1">
              <a:off x="3593" y="2075"/>
              <a:ext cx="24"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5" name="Rectangle 212"/>
            <p:cNvSpPr>
              <a:spLocks noChangeArrowheads="1"/>
            </p:cNvSpPr>
            <p:nvPr/>
          </p:nvSpPr>
          <p:spPr bwMode="auto">
            <a:xfrm>
              <a:off x="3586" y="2050"/>
              <a:ext cx="84"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96" name="Line 213"/>
            <p:cNvSpPr>
              <a:spLocks noChangeShapeType="1"/>
            </p:cNvSpPr>
            <p:nvPr/>
          </p:nvSpPr>
          <p:spPr bwMode="auto">
            <a:xfrm flipH="1" flipV="1">
              <a:off x="3600" y="2066"/>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7" name="Line 214"/>
            <p:cNvSpPr>
              <a:spLocks noChangeShapeType="1"/>
            </p:cNvSpPr>
            <p:nvPr/>
          </p:nvSpPr>
          <p:spPr bwMode="auto">
            <a:xfrm>
              <a:off x="3626" y="2091"/>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8" name="Line 215"/>
            <p:cNvSpPr>
              <a:spLocks noChangeShapeType="1"/>
            </p:cNvSpPr>
            <p:nvPr/>
          </p:nvSpPr>
          <p:spPr bwMode="auto">
            <a:xfrm flipH="1">
              <a:off x="3600" y="2091"/>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9" name="Line 216"/>
            <p:cNvSpPr>
              <a:spLocks noChangeShapeType="1"/>
            </p:cNvSpPr>
            <p:nvPr/>
          </p:nvSpPr>
          <p:spPr bwMode="auto">
            <a:xfrm flipV="1">
              <a:off x="3626" y="2066"/>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0" name="Rectangle 217"/>
            <p:cNvSpPr>
              <a:spLocks noChangeArrowheads="1"/>
            </p:cNvSpPr>
            <p:nvPr/>
          </p:nvSpPr>
          <p:spPr bwMode="auto">
            <a:xfrm>
              <a:off x="3621" y="2062"/>
              <a:ext cx="88" cy="8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01" name="Line 218"/>
            <p:cNvSpPr>
              <a:spLocks noChangeShapeType="1"/>
            </p:cNvSpPr>
            <p:nvPr/>
          </p:nvSpPr>
          <p:spPr bwMode="auto">
            <a:xfrm flipH="1" flipV="1">
              <a:off x="3634" y="2075"/>
              <a:ext cx="26"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2" name="Line 219"/>
            <p:cNvSpPr>
              <a:spLocks noChangeShapeType="1"/>
            </p:cNvSpPr>
            <p:nvPr/>
          </p:nvSpPr>
          <p:spPr bwMode="auto">
            <a:xfrm>
              <a:off x="3660" y="2099"/>
              <a:ext cx="27"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3" name="Line 220"/>
            <p:cNvSpPr>
              <a:spLocks noChangeShapeType="1"/>
            </p:cNvSpPr>
            <p:nvPr/>
          </p:nvSpPr>
          <p:spPr bwMode="auto">
            <a:xfrm flipH="1">
              <a:off x="3634" y="2099"/>
              <a:ext cx="26"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4" name="Line 221"/>
            <p:cNvSpPr>
              <a:spLocks noChangeShapeType="1"/>
            </p:cNvSpPr>
            <p:nvPr/>
          </p:nvSpPr>
          <p:spPr bwMode="auto">
            <a:xfrm flipV="1">
              <a:off x="3660" y="2075"/>
              <a:ext cx="27"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5" name="Rectangle 222"/>
            <p:cNvSpPr>
              <a:spLocks noChangeArrowheads="1"/>
            </p:cNvSpPr>
            <p:nvPr/>
          </p:nvSpPr>
          <p:spPr bwMode="auto">
            <a:xfrm>
              <a:off x="3653" y="2092"/>
              <a:ext cx="85"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06" name="Line 223"/>
            <p:cNvSpPr>
              <a:spLocks noChangeShapeType="1"/>
            </p:cNvSpPr>
            <p:nvPr/>
          </p:nvSpPr>
          <p:spPr bwMode="auto">
            <a:xfrm flipH="1" flipV="1">
              <a:off x="3669" y="2108"/>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7" name="Line 224"/>
            <p:cNvSpPr>
              <a:spLocks noChangeShapeType="1"/>
            </p:cNvSpPr>
            <p:nvPr/>
          </p:nvSpPr>
          <p:spPr bwMode="auto">
            <a:xfrm>
              <a:off x="3696" y="213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8" name="Line 225"/>
            <p:cNvSpPr>
              <a:spLocks noChangeShapeType="1"/>
            </p:cNvSpPr>
            <p:nvPr/>
          </p:nvSpPr>
          <p:spPr bwMode="auto">
            <a:xfrm flipH="1">
              <a:off x="3669" y="2135"/>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9" name="Line 226"/>
            <p:cNvSpPr>
              <a:spLocks noChangeShapeType="1"/>
            </p:cNvSpPr>
            <p:nvPr/>
          </p:nvSpPr>
          <p:spPr bwMode="auto">
            <a:xfrm flipV="1">
              <a:off x="3696" y="2108"/>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0" name="Rectangle 227"/>
            <p:cNvSpPr>
              <a:spLocks noChangeArrowheads="1"/>
            </p:cNvSpPr>
            <p:nvPr/>
          </p:nvSpPr>
          <p:spPr bwMode="auto">
            <a:xfrm>
              <a:off x="3688" y="2144"/>
              <a:ext cx="86"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11" name="Line 228"/>
            <p:cNvSpPr>
              <a:spLocks noChangeShapeType="1"/>
            </p:cNvSpPr>
            <p:nvPr/>
          </p:nvSpPr>
          <p:spPr bwMode="auto">
            <a:xfrm flipH="1" flipV="1">
              <a:off x="3705" y="2160"/>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2" name="Line 229"/>
            <p:cNvSpPr>
              <a:spLocks noChangeShapeType="1"/>
            </p:cNvSpPr>
            <p:nvPr/>
          </p:nvSpPr>
          <p:spPr bwMode="auto">
            <a:xfrm>
              <a:off x="3730" y="2186"/>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3" name="Line 230"/>
            <p:cNvSpPr>
              <a:spLocks noChangeShapeType="1"/>
            </p:cNvSpPr>
            <p:nvPr/>
          </p:nvSpPr>
          <p:spPr bwMode="auto">
            <a:xfrm flipH="1">
              <a:off x="3705" y="2186"/>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4" name="Line 231"/>
            <p:cNvSpPr>
              <a:spLocks noChangeShapeType="1"/>
            </p:cNvSpPr>
            <p:nvPr/>
          </p:nvSpPr>
          <p:spPr bwMode="auto">
            <a:xfrm flipV="1">
              <a:off x="3730" y="2160"/>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5" name="Rectangle 232"/>
            <p:cNvSpPr>
              <a:spLocks noChangeArrowheads="1"/>
            </p:cNvSpPr>
            <p:nvPr/>
          </p:nvSpPr>
          <p:spPr bwMode="auto">
            <a:xfrm>
              <a:off x="3738" y="2239"/>
              <a:ext cx="88"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16" name="Line 233"/>
            <p:cNvSpPr>
              <a:spLocks noChangeShapeType="1"/>
            </p:cNvSpPr>
            <p:nvPr/>
          </p:nvSpPr>
          <p:spPr bwMode="auto">
            <a:xfrm flipH="1" flipV="1">
              <a:off x="3754" y="2255"/>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7" name="Line 234"/>
            <p:cNvSpPr>
              <a:spLocks noChangeShapeType="1"/>
            </p:cNvSpPr>
            <p:nvPr/>
          </p:nvSpPr>
          <p:spPr bwMode="auto">
            <a:xfrm>
              <a:off x="3781" y="2280"/>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8" name="Line 235"/>
            <p:cNvSpPr>
              <a:spLocks noChangeShapeType="1"/>
            </p:cNvSpPr>
            <p:nvPr/>
          </p:nvSpPr>
          <p:spPr bwMode="auto">
            <a:xfrm flipH="1">
              <a:off x="3754" y="2280"/>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9" name="Line 236"/>
            <p:cNvSpPr>
              <a:spLocks noChangeShapeType="1"/>
            </p:cNvSpPr>
            <p:nvPr/>
          </p:nvSpPr>
          <p:spPr bwMode="auto">
            <a:xfrm flipV="1">
              <a:off x="3781" y="225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0" name="Rectangle 237"/>
            <p:cNvSpPr>
              <a:spLocks noChangeArrowheads="1"/>
            </p:cNvSpPr>
            <p:nvPr/>
          </p:nvSpPr>
          <p:spPr bwMode="auto">
            <a:xfrm>
              <a:off x="3791" y="2346"/>
              <a:ext cx="85"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21" name="Line 238"/>
            <p:cNvSpPr>
              <a:spLocks noChangeShapeType="1"/>
            </p:cNvSpPr>
            <p:nvPr/>
          </p:nvSpPr>
          <p:spPr bwMode="auto">
            <a:xfrm flipH="1" flipV="1">
              <a:off x="3807" y="2358"/>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2" name="Line 239"/>
            <p:cNvSpPr>
              <a:spLocks noChangeShapeType="1"/>
            </p:cNvSpPr>
            <p:nvPr/>
          </p:nvSpPr>
          <p:spPr bwMode="auto">
            <a:xfrm>
              <a:off x="3833" y="238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3" name="Line 240"/>
            <p:cNvSpPr>
              <a:spLocks noChangeShapeType="1"/>
            </p:cNvSpPr>
            <p:nvPr/>
          </p:nvSpPr>
          <p:spPr bwMode="auto">
            <a:xfrm flipH="1">
              <a:off x="3807" y="238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4" name="Line 241"/>
            <p:cNvSpPr>
              <a:spLocks noChangeShapeType="1"/>
            </p:cNvSpPr>
            <p:nvPr/>
          </p:nvSpPr>
          <p:spPr bwMode="auto">
            <a:xfrm flipV="1">
              <a:off x="3833" y="2358"/>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5" name="Rectangle 242"/>
            <p:cNvSpPr>
              <a:spLocks noChangeArrowheads="1"/>
            </p:cNvSpPr>
            <p:nvPr/>
          </p:nvSpPr>
          <p:spPr bwMode="auto">
            <a:xfrm>
              <a:off x="3835" y="2438"/>
              <a:ext cx="85" cy="8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26" name="Line 243"/>
            <p:cNvSpPr>
              <a:spLocks noChangeShapeType="1"/>
            </p:cNvSpPr>
            <p:nvPr/>
          </p:nvSpPr>
          <p:spPr bwMode="auto">
            <a:xfrm flipH="1" flipV="1">
              <a:off x="3852" y="2454"/>
              <a:ext cx="24"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7" name="Line 244"/>
            <p:cNvSpPr>
              <a:spLocks noChangeShapeType="1"/>
            </p:cNvSpPr>
            <p:nvPr/>
          </p:nvSpPr>
          <p:spPr bwMode="auto">
            <a:xfrm>
              <a:off x="3876" y="2479"/>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8" name="Line 245"/>
            <p:cNvSpPr>
              <a:spLocks noChangeShapeType="1"/>
            </p:cNvSpPr>
            <p:nvPr/>
          </p:nvSpPr>
          <p:spPr bwMode="auto">
            <a:xfrm flipH="1">
              <a:off x="3852" y="2479"/>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9" name="Line 246"/>
            <p:cNvSpPr>
              <a:spLocks noChangeShapeType="1"/>
            </p:cNvSpPr>
            <p:nvPr/>
          </p:nvSpPr>
          <p:spPr bwMode="auto">
            <a:xfrm flipV="1">
              <a:off x="3876" y="2454"/>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0" name="Rectangle 247"/>
            <p:cNvSpPr>
              <a:spLocks noChangeArrowheads="1"/>
            </p:cNvSpPr>
            <p:nvPr/>
          </p:nvSpPr>
          <p:spPr bwMode="auto">
            <a:xfrm>
              <a:off x="3920" y="2652"/>
              <a:ext cx="87"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31" name="Line 248"/>
            <p:cNvSpPr>
              <a:spLocks noChangeShapeType="1"/>
            </p:cNvSpPr>
            <p:nvPr/>
          </p:nvSpPr>
          <p:spPr bwMode="auto">
            <a:xfrm flipH="1" flipV="1">
              <a:off x="3937" y="2668"/>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2" name="Line 249"/>
            <p:cNvSpPr>
              <a:spLocks noChangeShapeType="1"/>
            </p:cNvSpPr>
            <p:nvPr/>
          </p:nvSpPr>
          <p:spPr bwMode="auto">
            <a:xfrm>
              <a:off x="3963" y="2694"/>
              <a:ext cx="25"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3" name="Line 250"/>
            <p:cNvSpPr>
              <a:spLocks noChangeShapeType="1"/>
            </p:cNvSpPr>
            <p:nvPr/>
          </p:nvSpPr>
          <p:spPr bwMode="auto">
            <a:xfrm flipH="1">
              <a:off x="3937" y="2694"/>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4" name="Line 251"/>
            <p:cNvSpPr>
              <a:spLocks noChangeShapeType="1"/>
            </p:cNvSpPr>
            <p:nvPr/>
          </p:nvSpPr>
          <p:spPr bwMode="auto">
            <a:xfrm flipV="1">
              <a:off x="3963" y="2668"/>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5" name="Rectangle 252"/>
            <p:cNvSpPr>
              <a:spLocks noChangeArrowheads="1"/>
            </p:cNvSpPr>
            <p:nvPr/>
          </p:nvSpPr>
          <p:spPr bwMode="auto">
            <a:xfrm>
              <a:off x="3955" y="2756"/>
              <a:ext cx="86"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36" name="Line 253"/>
            <p:cNvSpPr>
              <a:spLocks noChangeShapeType="1"/>
            </p:cNvSpPr>
            <p:nvPr/>
          </p:nvSpPr>
          <p:spPr bwMode="auto">
            <a:xfrm flipH="1" flipV="1">
              <a:off x="3972" y="2771"/>
              <a:ext cx="24"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7" name="Line 254"/>
            <p:cNvSpPr>
              <a:spLocks noChangeShapeType="1"/>
            </p:cNvSpPr>
            <p:nvPr/>
          </p:nvSpPr>
          <p:spPr bwMode="auto">
            <a:xfrm>
              <a:off x="3996" y="2798"/>
              <a:ext cx="27"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8" name="Line 255"/>
            <p:cNvSpPr>
              <a:spLocks noChangeShapeType="1"/>
            </p:cNvSpPr>
            <p:nvPr/>
          </p:nvSpPr>
          <p:spPr bwMode="auto">
            <a:xfrm flipH="1">
              <a:off x="3972" y="2798"/>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9" name="Line 256"/>
            <p:cNvSpPr>
              <a:spLocks noChangeShapeType="1"/>
            </p:cNvSpPr>
            <p:nvPr/>
          </p:nvSpPr>
          <p:spPr bwMode="auto">
            <a:xfrm flipV="1">
              <a:off x="3996" y="2771"/>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0" name="Rectangle 257"/>
            <p:cNvSpPr>
              <a:spLocks noChangeArrowheads="1"/>
            </p:cNvSpPr>
            <p:nvPr/>
          </p:nvSpPr>
          <p:spPr bwMode="auto">
            <a:xfrm>
              <a:off x="4074" y="3078"/>
              <a:ext cx="86" cy="8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41" name="Line 258"/>
            <p:cNvSpPr>
              <a:spLocks noChangeShapeType="1"/>
            </p:cNvSpPr>
            <p:nvPr/>
          </p:nvSpPr>
          <p:spPr bwMode="auto">
            <a:xfrm flipH="1" flipV="1">
              <a:off x="4093" y="3091"/>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2" name="Line 259"/>
            <p:cNvSpPr>
              <a:spLocks noChangeShapeType="1"/>
            </p:cNvSpPr>
            <p:nvPr/>
          </p:nvSpPr>
          <p:spPr bwMode="auto">
            <a:xfrm>
              <a:off x="4117" y="3117"/>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3" name="Line 260"/>
            <p:cNvSpPr>
              <a:spLocks noChangeShapeType="1"/>
            </p:cNvSpPr>
            <p:nvPr/>
          </p:nvSpPr>
          <p:spPr bwMode="auto">
            <a:xfrm flipH="1">
              <a:off x="4093" y="3117"/>
              <a:ext cx="24"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4" name="Line 261"/>
            <p:cNvSpPr>
              <a:spLocks noChangeShapeType="1"/>
            </p:cNvSpPr>
            <p:nvPr/>
          </p:nvSpPr>
          <p:spPr bwMode="auto">
            <a:xfrm flipV="1">
              <a:off x="4117" y="3091"/>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5" name="Rectangle 262"/>
            <p:cNvSpPr>
              <a:spLocks noChangeArrowheads="1"/>
            </p:cNvSpPr>
            <p:nvPr/>
          </p:nvSpPr>
          <p:spPr bwMode="auto">
            <a:xfrm>
              <a:off x="4102" y="3022"/>
              <a:ext cx="86" cy="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46" name="Line 263"/>
            <p:cNvSpPr>
              <a:spLocks noChangeShapeType="1"/>
            </p:cNvSpPr>
            <p:nvPr/>
          </p:nvSpPr>
          <p:spPr bwMode="auto">
            <a:xfrm flipH="1" flipV="1">
              <a:off x="4117" y="3039"/>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7" name="Line 264"/>
            <p:cNvSpPr>
              <a:spLocks noChangeShapeType="1"/>
            </p:cNvSpPr>
            <p:nvPr/>
          </p:nvSpPr>
          <p:spPr bwMode="auto">
            <a:xfrm>
              <a:off x="4143" y="3065"/>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8" name="Line 265"/>
            <p:cNvSpPr>
              <a:spLocks noChangeShapeType="1"/>
            </p:cNvSpPr>
            <p:nvPr/>
          </p:nvSpPr>
          <p:spPr bwMode="auto">
            <a:xfrm flipH="1">
              <a:off x="4117" y="3065"/>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9" name="Line 266"/>
            <p:cNvSpPr>
              <a:spLocks noChangeShapeType="1"/>
            </p:cNvSpPr>
            <p:nvPr/>
          </p:nvSpPr>
          <p:spPr bwMode="auto">
            <a:xfrm flipV="1">
              <a:off x="4143" y="3039"/>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0" name="Rectangle 267"/>
            <p:cNvSpPr>
              <a:spLocks noChangeArrowheads="1"/>
            </p:cNvSpPr>
            <p:nvPr/>
          </p:nvSpPr>
          <p:spPr bwMode="auto">
            <a:xfrm>
              <a:off x="4214" y="2939"/>
              <a:ext cx="86"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51" name="Line 268"/>
            <p:cNvSpPr>
              <a:spLocks noChangeShapeType="1"/>
            </p:cNvSpPr>
            <p:nvPr/>
          </p:nvSpPr>
          <p:spPr bwMode="auto">
            <a:xfrm flipH="1" flipV="1">
              <a:off x="4230" y="2954"/>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2" name="Line 269"/>
            <p:cNvSpPr>
              <a:spLocks noChangeShapeType="1"/>
            </p:cNvSpPr>
            <p:nvPr/>
          </p:nvSpPr>
          <p:spPr bwMode="auto">
            <a:xfrm>
              <a:off x="4255" y="2979"/>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3" name="Line 270"/>
            <p:cNvSpPr>
              <a:spLocks noChangeShapeType="1"/>
            </p:cNvSpPr>
            <p:nvPr/>
          </p:nvSpPr>
          <p:spPr bwMode="auto">
            <a:xfrm flipH="1">
              <a:off x="4230" y="2979"/>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4" name="Line 271"/>
            <p:cNvSpPr>
              <a:spLocks noChangeShapeType="1"/>
            </p:cNvSpPr>
            <p:nvPr/>
          </p:nvSpPr>
          <p:spPr bwMode="auto">
            <a:xfrm flipV="1">
              <a:off x="4255" y="2954"/>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5" name="Rectangle 272"/>
            <p:cNvSpPr>
              <a:spLocks noChangeArrowheads="1"/>
            </p:cNvSpPr>
            <p:nvPr/>
          </p:nvSpPr>
          <p:spPr bwMode="auto">
            <a:xfrm>
              <a:off x="4353" y="2979"/>
              <a:ext cx="87" cy="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56" name="Line 273"/>
            <p:cNvSpPr>
              <a:spLocks noChangeShapeType="1"/>
            </p:cNvSpPr>
            <p:nvPr/>
          </p:nvSpPr>
          <p:spPr bwMode="auto">
            <a:xfrm flipH="1" flipV="1">
              <a:off x="4368" y="2996"/>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7" name="Line 274"/>
            <p:cNvSpPr>
              <a:spLocks noChangeShapeType="1"/>
            </p:cNvSpPr>
            <p:nvPr/>
          </p:nvSpPr>
          <p:spPr bwMode="auto">
            <a:xfrm>
              <a:off x="4393" y="3021"/>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8" name="Line 275"/>
            <p:cNvSpPr>
              <a:spLocks noChangeShapeType="1"/>
            </p:cNvSpPr>
            <p:nvPr/>
          </p:nvSpPr>
          <p:spPr bwMode="auto">
            <a:xfrm flipH="1">
              <a:off x="4368" y="3021"/>
              <a:ext cx="25"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9" name="Line 276"/>
            <p:cNvSpPr>
              <a:spLocks noChangeShapeType="1"/>
            </p:cNvSpPr>
            <p:nvPr/>
          </p:nvSpPr>
          <p:spPr bwMode="auto">
            <a:xfrm flipV="1">
              <a:off x="4393" y="2996"/>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0" name="Rectangle 277"/>
            <p:cNvSpPr>
              <a:spLocks noChangeArrowheads="1"/>
            </p:cNvSpPr>
            <p:nvPr/>
          </p:nvSpPr>
          <p:spPr bwMode="auto">
            <a:xfrm>
              <a:off x="4430" y="3134"/>
              <a:ext cx="85" cy="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61" name="Line 278"/>
            <p:cNvSpPr>
              <a:spLocks noChangeShapeType="1"/>
            </p:cNvSpPr>
            <p:nvPr/>
          </p:nvSpPr>
          <p:spPr bwMode="auto">
            <a:xfrm flipH="1" flipV="1">
              <a:off x="4446" y="3150"/>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2" name="Line 279"/>
            <p:cNvSpPr>
              <a:spLocks noChangeShapeType="1"/>
            </p:cNvSpPr>
            <p:nvPr/>
          </p:nvSpPr>
          <p:spPr bwMode="auto">
            <a:xfrm>
              <a:off x="4471" y="3176"/>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3" name="Line 280"/>
            <p:cNvSpPr>
              <a:spLocks noChangeShapeType="1"/>
            </p:cNvSpPr>
            <p:nvPr/>
          </p:nvSpPr>
          <p:spPr bwMode="auto">
            <a:xfrm flipH="1">
              <a:off x="4446" y="3176"/>
              <a:ext cx="25"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4" name="Line 281"/>
            <p:cNvSpPr>
              <a:spLocks noChangeShapeType="1"/>
            </p:cNvSpPr>
            <p:nvPr/>
          </p:nvSpPr>
          <p:spPr bwMode="auto">
            <a:xfrm flipV="1">
              <a:off x="4471" y="3150"/>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5" name="Rectangle 282"/>
            <p:cNvSpPr>
              <a:spLocks noChangeArrowheads="1"/>
            </p:cNvSpPr>
            <p:nvPr/>
          </p:nvSpPr>
          <p:spPr bwMode="auto">
            <a:xfrm>
              <a:off x="3119" y="2564"/>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366" name="Rectangle 283"/>
            <p:cNvSpPr>
              <a:spLocks noChangeArrowheads="1"/>
            </p:cNvSpPr>
            <p:nvPr/>
          </p:nvSpPr>
          <p:spPr bwMode="auto">
            <a:xfrm>
              <a:off x="2995" y="1191"/>
              <a:ext cx="3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4</a:t>
              </a:r>
            </a:p>
          </p:txBody>
        </p:sp>
        <p:grpSp>
          <p:nvGrpSpPr>
            <p:cNvPr id="46367" name="Group 284"/>
            <p:cNvGrpSpPr>
              <a:grpSpLocks/>
            </p:cNvGrpSpPr>
            <p:nvPr/>
          </p:nvGrpSpPr>
          <p:grpSpPr bwMode="auto">
            <a:xfrm>
              <a:off x="3270" y="3439"/>
              <a:ext cx="1805" cy="384"/>
              <a:chOff x="3270" y="3439"/>
              <a:chExt cx="1805" cy="384"/>
            </a:xfrm>
          </p:grpSpPr>
          <p:sp>
            <p:nvSpPr>
              <p:cNvPr id="46683" name="Rectangle 285"/>
              <p:cNvSpPr>
                <a:spLocks noChangeArrowheads="1"/>
              </p:cNvSpPr>
              <p:nvPr/>
            </p:nvSpPr>
            <p:spPr bwMode="auto">
              <a:xfrm>
                <a:off x="3270" y="3439"/>
                <a:ext cx="2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0.1</a:t>
                </a:r>
              </a:p>
            </p:txBody>
          </p:sp>
          <p:sp>
            <p:nvSpPr>
              <p:cNvPr id="46684" name="Rectangle 286"/>
              <p:cNvSpPr>
                <a:spLocks noChangeArrowheads="1"/>
              </p:cNvSpPr>
              <p:nvPr/>
            </p:nvSpPr>
            <p:spPr bwMode="auto">
              <a:xfrm>
                <a:off x="3666" y="3439"/>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685" name="Rectangle 287"/>
              <p:cNvSpPr>
                <a:spLocks noChangeArrowheads="1"/>
              </p:cNvSpPr>
              <p:nvPr/>
            </p:nvSpPr>
            <p:spPr bwMode="auto">
              <a:xfrm>
                <a:off x="4002" y="3439"/>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p>
            </p:txBody>
          </p:sp>
          <p:sp>
            <p:nvSpPr>
              <p:cNvPr id="46686" name="Rectangle 288"/>
              <p:cNvSpPr>
                <a:spLocks noChangeArrowheads="1"/>
              </p:cNvSpPr>
              <p:nvPr/>
            </p:nvSpPr>
            <p:spPr bwMode="auto">
              <a:xfrm>
                <a:off x="4329" y="3439"/>
                <a:ext cx="3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a:t>
                </a:r>
              </a:p>
            </p:txBody>
          </p:sp>
          <p:sp>
            <p:nvSpPr>
              <p:cNvPr id="46687" name="Rectangle 289"/>
              <p:cNvSpPr>
                <a:spLocks noChangeArrowheads="1"/>
              </p:cNvSpPr>
              <p:nvPr/>
            </p:nvSpPr>
            <p:spPr bwMode="auto">
              <a:xfrm>
                <a:off x="4667" y="3439"/>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1000</a:t>
                </a:r>
              </a:p>
            </p:txBody>
          </p:sp>
          <p:sp>
            <p:nvSpPr>
              <p:cNvPr id="46688" name="Rectangle 290"/>
              <p:cNvSpPr>
                <a:spLocks noChangeArrowheads="1"/>
              </p:cNvSpPr>
              <p:nvPr/>
            </p:nvSpPr>
            <p:spPr bwMode="auto">
              <a:xfrm>
                <a:off x="3713" y="3611"/>
                <a:ext cx="11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Wavelength (</a:t>
                </a:r>
                <a:r>
                  <a:rPr lang="en-US" altLang="en-US" sz="1600">
                    <a:latin typeface="Symbol" panose="05050102010706020507" pitchFamily="18" charset="2"/>
                  </a:rPr>
                  <a:t>m</a:t>
                </a:r>
                <a:r>
                  <a:rPr lang="en-US" altLang="en-US" sz="1600">
                    <a:latin typeface="Comic Sans MS" panose="030F0702030302020204" pitchFamily="66" charset="0"/>
                  </a:rPr>
                  <a:t>m)</a:t>
                </a:r>
              </a:p>
            </p:txBody>
          </p:sp>
        </p:grpSp>
        <p:sp>
          <p:nvSpPr>
            <p:cNvPr id="46368" name="Rectangle 291"/>
            <p:cNvSpPr>
              <a:spLocks noChangeArrowheads="1"/>
            </p:cNvSpPr>
            <p:nvPr/>
          </p:nvSpPr>
          <p:spPr bwMode="auto">
            <a:xfrm>
              <a:off x="3802" y="1310"/>
              <a:ext cx="3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latin typeface="Comic Sans MS" panose="030F0702030302020204" pitchFamily="66" charset="0"/>
                </a:rPr>
                <a:t>Vega</a:t>
              </a:r>
            </a:p>
          </p:txBody>
        </p:sp>
        <p:sp>
          <p:nvSpPr>
            <p:cNvPr id="46369" name="Rectangle 292"/>
            <p:cNvSpPr>
              <a:spLocks noChangeArrowheads="1"/>
            </p:cNvSpPr>
            <p:nvPr/>
          </p:nvSpPr>
          <p:spPr bwMode="auto">
            <a:xfrm>
              <a:off x="3376" y="3157"/>
              <a:ext cx="6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3300"/>
                  </a:solidFill>
                  <a:latin typeface="Symbol" panose="05050102010706020507" pitchFamily="18" charset="2"/>
                </a:rPr>
                <a:t>b</a:t>
              </a:r>
              <a:r>
                <a:rPr lang="en-US" altLang="en-US" sz="1400">
                  <a:solidFill>
                    <a:srgbClr val="FF3300"/>
                  </a:solidFill>
                  <a:latin typeface="Comic Sans MS" panose="030F0702030302020204" pitchFamily="66" charset="0"/>
                </a:rPr>
                <a:t> Pic x 0.1</a:t>
              </a:r>
            </a:p>
          </p:txBody>
        </p:sp>
        <p:sp>
          <p:nvSpPr>
            <p:cNvPr id="46370" name="Line 293"/>
            <p:cNvSpPr>
              <a:spLocks noChangeShapeType="1"/>
            </p:cNvSpPr>
            <p:nvPr/>
          </p:nvSpPr>
          <p:spPr bwMode="auto">
            <a:xfrm>
              <a:off x="4420" y="2347"/>
              <a:ext cx="232" cy="0"/>
            </a:xfrm>
            <a:prstGeom prst="line">
              <a:avLst/>
            </a:prstGeom>
            <a:noFill/>
            <a:ln w="12700">
              <a:solidFill>
                <a:srgbClr val="0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1" name="Rectangle 294"/>
            <p:cNvSpPr>
              <a:spLocks noChangeArrowheads="1"/>
            </p:cNvSpPr>
            <p:nvPr/>
          </p:nvSpPr>
          <p:spPr bwMode="auto">
            <a:xfrm>
              <a:off x="4628" y="2249"/>
              <a:ext cx="4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latin typeface="Comic Sans MS" panose="030F0702030302020204" pitchFamily="66" charset="0"/>
                </a:rPr>
                <a:t>9700 K</a:t>
              </a:r>
            </a:p>
          </p:txBody>
        </p:sp>
        <p:sp>
          <p:nvSpPr>
            <p:cNvPr id="46372" name="Freeform 295"/>
            <p:cNvSpPr>
              <a:spLocks/>
            </p:cNvSpPr>
            <p:nvPr/>
          </p:nvSpPr>
          <p:spPr bwMode="auto">
            <a:xfrm>
              <a:off x="1181" y="919"/>
              <a:ext cx="1797" cy="2448"/>
            </a:xfrm>
            <a:custGeom>
              <a:avLst/>
              <a:gdLst>
                <a:gd name="T0" fmla="*/ 0 w 1797"/>
                <a:gd name="T1" fmla="*/ 0 h 2448"/>
                <a:gd name="T2" fmla="*/ 1796 w 1797"/>
                <a:gd name="T3" fmla="*/ 0 h 2448"/>
                <a:gd name="T4" fmla="*/ 1796 w 1797"/>
                <a:gd name="T5" fmla="*/ 2447 h 2448"/>
                <a:gd name="T6" fmla="*/ 0 w 1797"/>
                <a:gd name="T7" fmla="*/ 2447 h 2448"/>
                <a:gd name="T8" fmla="*/ 0 w 1797"/>
                <a:gd name="T9" fmla="*/ 0 h 2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 h="2448">
                  <a:moveTo>
                    <a:pt x="0" y="0"/>
                  </a:moveTo>
                  <a:lnTo>
                    <a:pt x="1796" y="0"/>
                  </a:lnTo>
                  <a:lnTo>
                    <a:pt x="1796" y="2447"/>
                  </a:lnTo>
                  <a:lnTo>
                    <a:pt x="0" y="2447"/>
                  </a:lnTo>
                  <a:lnTo>
                    <a:pt x="0" y="0"/>
                  </a:lnTo>
                </a:path>
              </a:pathLst>
            </a:custGeom>
            <a:solidFill>
              <a:srgbClr val="E3E3E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73" name="Freeform 296"/>
            <p:cNvSpPr>
              <a:spLocks/>
            </p:cNvSpPr>
            <p:nvPr/>
          </p:nvSpPr>
          <p:spPr bwMode="auto">
            <a:xfrm>
              <a:off x="1181" y="919"/>
              <a:ext cx="1797" cy="2448"/>
            </a:xfrm>
            <a:custGeom>
              <a:avLst/>
              <a:gdLst>
                <a:gd name="T0" fmla="*/ 0 w 1797"/>
                <a:gd name="T1" fmla="*/ 0 h 2448"/>
                <a:gd name="T2" fmla="*/ 1796 w 1797"/>
                <a:gd name="T3" fmla="*/ 0 h 2448"/>
                <a:gd name="T4" fmla="*/ 1796 w 1797"/>
                <a:gd name="T5" fmla="*/ 2447 h 2448"/>
                <a:gd name="T6" fmla="*/ 0 w 1797"/>
                <a:gd name="T7" fmla="*/ 2447 h 2448"/>
                <a:gd name="T8" fmla="*/ 0 w 1797"/>
                <a:gd name="T9" fmla="*/ 0 h 2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 h="2448">
                  <a:moveTo>
                    <a:pt x="0" y="0"/>
                  </a:moveTo>
                  <a:lnTo>
                    <a:pt x="1796" y="0"/>
                  </a:lnTo>
                  <a:lnTo>
                    <a:pt x="1796" y="2447"/>
                  </a:lnTo>
                  <a:lnTo>
                    <a:pt x="0" y="2447"/>
                  </a:lnTo>
                  <a:lnTo>
                    <a:pt x="0"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74" name="Line 297"/>
            <p:cNvSpPr>
              <a:spLocks noChangeShapeType="1"/>
            </p:cNvSpPr>
            <p:nvPr/>
          </p:nvSpPr>
          <p:spPr bwMode="auto">
            <a:xfrm>
              <a:off x="1181" y="919"/>
              <a:ext cx="0" cy="24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5" name="Line 298"/>
            <p:cNvSpPr>
              <a:spLocks noChangeShapeType="1"/>
            </p:cNvSpPr>
            <p:nvPr/>
          </p:nvSpPr>
          <p:spPr bwMode="auto">
            <a:xfrm>
              <a:off x="1156" y="3366"/>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6" name="Line 299"/>
            <p:cNvSpPr>
              <a:spLocks noChangeShapeType="1"/>
            </p:cNvSpPr>
            <p:nvPr/>
          </p:nvSpPr>
          <p:spPr bwMode="auto">
            <a:xfrm>
              <a:off x="1156" y="3012"/>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7" name="Line 300"/>
            <p:cNvSpPr>
              <a:spLocks noChangeShapeType="1"/>
            </p:cNvSpPr>
            <p:nvPr/>
          </p:nvSpPr>
          <p:spPr bwMode="auto">
            <a:xfrm>
              <a:off x="1156" y="2668"/>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8" name="Line 301"/>
            <p:cNvSpPr>
              <a:spLocks noChangeShapeType="1"/>
            </p:cNvSpPr>
            <p:nvPr/>
          </p:nvSpPr>
          <p:spPr bwMode="auto">
            <a:xfrm>
              <a:off x="1156" y="2316"/>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9" name="Line 302"/>
            <p:cNvSpPr>
              <a:spLocks noChangeShapeType="1"/>
            </p:cNvSpPr>
            <p:nvPr/>
          </p:nvSpPr>
          <p:spPr bwMode="auto">
            <a:xfrm>
              <a:off x="1156" y="1971"/>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0" name="Line 303"/>
            <p:cNvSpPr>
              <a:spLocks noChangeShapeType="1"/>
            </p:cNvSpPr>
            <p:nvPr/>
          </p:nvSpPr>
          <p:spPr bwMode="auto">
            <a:xfrm>
              <a:off x="1156" y="1617"/>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1" name="Line 304"/>
            <p:cNvSpPr>
              <a:spLocks noChangeShapeType="1"/>
            </p:cNvSpPr>
            <p:nvPr/>
          </p:nvSpPr>
          <p:spPr bwMode="auto">
            <a:xfrm>
              <a:off x="1156" y="1272"/>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2" name="Line 305"/>
            <p:cNvSpPr>
              <a:spLocks noChangeShapeType="1"/>
            </p:cNvSpPr>
            <p:nvPr/>
          </p:nvSpPr>
          <p:spPr bwMode="auto">
            <a:xfrm>
              <a:off x="1156" y="919"/>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3" name="Line 306"/>
            <p:cNvSpPr>
              <a:spLocks noChangeShapeType="1"/>
            </p:cNvSpPr>
            <p:nvPr/>
          </p:nvSpPr>
          <p:spPr bwMode="auto">
            <a:xfrm>
              <a:off x="1181" y="3366"/>
              <a:ext cx="179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4" name="Line 307"/>
            <p:cNvSpPr>
              <a:spLocks noChangeShapeType="1"/>
            </p:cNvSpPr>
            <p:nvPr/>
          </p:nvSpPr>
          <p:spPr bwMode="auto">
            <a:xfrm flipV="1">
              <a:off x="1181"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5" name="Line 308"/>
            <p:cNvSpPr>
              <a:spLocks noChangeShapeType="1"/>
            </p:cNvSpPr>
            <p:nvPr/>
          </p:nvSpPr>
          <p:spPr bwMode="auto">
            <a:xfrm flipV="1">
              <a:off x="1545"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6" name="Line 309"/>
            <p:cNvSpPr>
              <a:spLocks noChangeShapeType="1"/>
            </p:cNvSpPr>
            <p:nvPr/>
          </p:nvSpPr>
          <p:spPr bwMode="auto">
            <a:xfrm flipV="1">
              <a:off x="1897"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7" name="Line 310"/>
            <p:cNvSpPr>
              <a:spLocks noChangeShapeType="1"/>
            </p:cNvSpPr>
            <p:nvPr/>
          </p:nvSpPr>
          <p:spPr bwMode="auto">
            <a:xfrm flipV="1">
              <a:off x="2260"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8" name="Line 311"/>
            <p:cNvSpPr>
              <a:spLocks noChangeShapeType="1"/>
            </p:cNvSpPr>
            <p:nvPr/>
          </p:nvSpPr>
          <p:spPr bwMode="auto">
            <a:xfrm flipV="1">
              <a:off x="2614"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9" name="Line 312"/>
            <p:cNvSpPr>
              <a:spLocks noChangeShapeType="1"/>
            </p:cNvSpPr>
            <p:nvPr/>
          </p:nvSpPr>
          <p:spPr bwMode="auto">
            <a:xfrm flipV="1">
              <a:off x="2977"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0" name="Line 313"/>
            <p:cNvSpPr>
              <a:spLocks noChangeShapeType="1"/>
            </p:cNvSpPr>
            <p:nvPr/>
          </p:nvSpPr>
          <p:spPr bwMode="auto">
            <a:xfrm>
              <a:off x="2656" y="2410"/>
              <a:ext cx="0" cy="17"/>
            </a:xfrm>
            <a:prstGeom prst="line">
              <a:avLst/>
            </a:prstGeom>
            <a:noFill/>
            <a:ln w="12700">
              <a:solidFill>
                <a:srgbClr val="FF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1" name="Line 314"/>
            <p:cNvSpPr>
              <a:spLocks noChangeShapeType="1"/>
            </p:cNvSpPr>
            <p:nvPr/>
          </p:nvSpPr>
          <p:spPr bwMode="auto">
            <a:xfrm flipV="1">
              <a:off x="1380" y="1988"/>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2" name="Line 315"/>
            <p:cNvSpPr>
              <a:spLocks noChangeShapeType="1"/>
            </p:cNvSpPr>
            <p:nvPr/>
          </p:nvSpPr>
          <p:spPr bwMode="auto">
            <a:xfrm>
              <a:off x="1415" y="1928"/>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3" name="Line 316"/>
            <p:cNvSpPr>
              <a:spLocks noChangeShapeType="1"/>
            </p:cNvSpPr>
            <p:nvPr/>
          </p:nvSpPr>
          <p:spPr bwMode="auto">
            <a:xfrm>
              <a:off x="1389" y="1928"/>
              <a:ext cx="60"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4" name="Line 317"/>
            <p:cNvSpPr>
              <a:spLocks noChangeShapeType="1"/>
            </p:cNvSpPr>
            <p:nvPr/>
          </p:nvSpPr>
          <p:spPr bwMode="auto">
            <a:xfrm flipV="1">
              <a:off x="1449" y="1824"/>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5" name="Line 318"/>
            <p:cNvSpPr>
              <a:spLocks noChangeShapeType="1"/>
            </p:cNvSpPr>
            <p:nvPr/>
          </p:nvSpPr>
          <p:spPr bwMode="auto">
            <a:xfrm flipV="1">
              <a:off x="1484" y="176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6" name="Line 319"/>
            <p:cNvSpPr>
              <a:spLocks noChangeShapeType="1"/>
            </p:cNvSpPr>
            <p:nvPr/>
          </p:nvSpPr>
          <p:spPr bwMode="auto">
            <a:xfrm flipV="1">
              <a:off x="1519" y="1694"/>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7" name="Line 320"/>
            <p:cNvSpPr>
              <a:spLocks noChangeShapeType="1"/>
            </p:cNvSpPr>
            <p:nvPr/>
          </p:nvSpPr>
          <p:spPr bwMode="auto">
            <a:xfrm flipV="1">
              <a:off x="1571" y="159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8" name="Line 321"/>
            <p:cNvSpPr>
              <a:spLocks noChangeShapeType="1"/>
            </p:cNvSpPr>
            <p:nvPr/>
          </p:nvSpPr>
          <p:spPr bwMode="auto">
            <a:xfrm>
              <a:off x="1553" y="1591"/>
              <a:ext cx="52"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9" name="Line 322"/>
            <p:cNvSpPr>
              <a:spLocks noChangeShapeType="1"/>
            </p:cNvSpPr>
            <p:nvPr/>
          </p:nvSpPr>
          <p:spPr bwMode="auto">
            <a:xfrm flipV="1">
              <a:off x="1622" y="1583"/>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0" name="Line 323"/>
            <p:cNvSpPr>
              <a:spLocks noChangeShapeType="1"/>
            </p:cNvSpPr>
            <p:nvPr/>
          </p:nvSpPr>
          <p:spPr bwMode="auto">
            <a:xfrm flipV="1">
              <a:off x="1665" y="1609"/>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1" name="Line 324"/>
            <p:cNvSpPr>
              <a:spLocks noChangeShapeType="1"/>
            </p:cNvSpPr>
            <p:nvPr/>
          </p:nvSpPr>
          <p:spPr bwMode="auto">
            <a:xfrm flipV="1">
              <a:off x="1751" y="1694"/>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2" name="Line 325"/>
            <p:cNvSpPr>
              <a:spLocks noChangeShapeType="1"/>
            </p:cNvSpPr>
            <p:nvPr/>
          </p:nvSpPr>
          <p:spPr bwMode="auto">
            <a:xfrm flipV="1">
              <a:off x="1786" y="1635"/>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3" name="Line 326"/>
            <p:cNvSpPr>
              <a:spLocks noChangeShapeType="1"/>
            </p:cNvSpPr>
            <p:nvPr/>
          </p:nvSpPr>
          <p:spPr bwMode="auto">
            <a:xfrm flipV="1">
              <a:off x="1897" y="170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4" name="Line 327"/>
            <p:cNvSpPr>
              <a:spLocks noChangeShapeType="1"/>
            </p:cNvSpPr>
            <p:nvPr/>
          </p:nvSpPr>
          <p:spPr bwMode="auto">
            <a:xfrm flipV="1">
              <a:off x="1924" y="172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5" name="Line 328"/>
            <p:cNvSpPr>
              <a:spLocks noChangeShapeType="1"/>
            </p:cNvSpPr>
            <p:nvPr/>
          </p:nvSpPr>
          <p:spPr bwMode="auto">
            <a:xfrm flipV="1">
              <a:off x="2044" y="178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6" name="Line 329"/>
            <p:cNvSpPr>
              <a:spLocks noChangeShapeType="1"/>
            </p:cNvSpPr>
            <p:nvPr/>
          </p:nvSpPr>
          <p:spPr bwMode="auto">
            <a:xfrm flipV="1">
              <a:off x="2182" y="1902"/>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7" name="Line 330"/>
            <p:cNvSpPr>
              <a:spLocks noChangeShapeType="1"/>
            </p:cNvSpPr>
            <p:nvPr/>
          </p:nvSpPr>
          <p:spPr bwMode="auto">
            <a:xfrm flipV="1">
              <a:off x="2260" y="1858"/>
              <a:ext cx="0" cy="2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8" name="Line 331"/>
            <p:cNvSpPr>
              <a:spLocks noChangeShapeType="1"/>
            </p:cNvSpPr>
            <p:nvPr/>
          </p:nvSpPr>
          <p:spPr bwMode="auto">
            <a:xfrm flipV="1">
              <a:off x="2451" y="2169"/>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9" name="Line 332"/>
            <p:cNvSpPr>
              <a:spLocks noChangeShapeType="1"/>
            </p:cNvSpPr>
            <p:nvPr/>
          </p:nvSpPr>
          <p:spPr bwMode="auto">
            <a:xfrm flipV="1">
              <a:off x="2494" y="2221"/>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0" name="Line 333"/>
            <p:cNvSpPr>
              <a:spLocks noChangeShapeType="1"/>
            </p:cNvSpPr>
            <p:nvPr/>
          </p:nvSpPr>
          <p:spPr bwMode="auto">
            <a:xfrm flipV="1">
              <a:off x="2536" y="2368"/>
              <a:ext cx="0" cy="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1" name="Line 334"/>
            <p:cNvSpPr>
              <a:spLocks noChangeShapeType="1"/>
            </p:cNvSpPr>
            <p:nvPr/>
          </p:nvSpPr>
          <p:spPr bwMode="auto">
            <a:xfrm flipV="1">
              <a:off x="2580" y="2436"/>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2" name="Line 335"/>
            <p:cNvSpPr>
              <a:spLocks noChangeShapeType="1"/>
            </p:cNvSpPr>
            <p:nvPr/>
          </p:nvSpPr>
          <p:spPr bwMode="auto">
            <a:xfrm flipV="1">
              <a:off x="2589" y="2479"/>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3" name="Line 336"/>
            <p:cNvSpPr>
              <a:spLocks noChangeShapeType="1"/>
            </p:cNvSpPr>
            <p:nvPr/>
          </p:nvSpPr>
          <p:spPr bwMode="auto">
            <a:xfrm flipV="1">
              <a:off x="2631" y="2599"/>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4" name="Line 337"/>
            <p:cNvSpPr>
              <a:spLocks noChangeShapeType="1"/>
            </p:cNvSpPr>
            <p:nvPr/>
          </p:nvSpPr>
          <p:spPr bwMode="auto">
            <a:xfrm>
              <a:off x="1380" y="1997"/>
              <a:ext cx="0" cy="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5" name="Line 338"/>
            <p:cNvSpPr>
              <a:spLocks noChangeShapeType="1"/>
            </p:cNvSpPr>
            <p:nvPr/>
          </p:nvSpPr>
          <p:spPr bwMode="auto">
            <a:xfrm>
              <a:off x="1415" y="1928"/>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6" name="Line 339"/>
            <p:cNvSpPr>
              <a:spLocks noChangeShapeType="1"/>
            </p:cNvSpPr>
            <p:nvPr/>
          </p:nvSpPr>
          <p:spPr bwMode="auto">
            <a:xfrm>
              <a:off x="1449" y="1832"/>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7" name="Line 340"/>
            <p:cNvSpPr>
              <a:spLocks noChangeShapeType="1"/>
            </p:cNvSpPr>
            <p:nvPr/>
          </p:nvSpPr>
          <p:spPr bwMode="auto">
            <a:xfrm>
              <a:off x="1484" y="1772"/>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8" name="Line 341"/>
            <p:cNvSpPr>
              <a:spLocks noChangeShapeType="1"/>
            </p:cNvSpPr>
            <p:nvPr/>
          </p:nvSpPr>
          <p:spPr bwMode="auto">
            <a:xfrm>
              <a:off x="1519" y="170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9" name="Line 342"/>
            <p:cNvSpPr>
              <a:spLocks noChangeShapeType="1"/>
            </p:cNvSpPr>
            <p:nvPr/>
          </p:nvSpPr>
          <p:spPr bwMode="auto">
            <a:xfrm>
              <a:off x="1571" y="1600"/>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0" name="Line 343"/>
            <p:cNvSpPr>
              <a:spLocks noChangeShapeType="1"/>
            </p:cNvSpPr>
            <p:nvPr/>
          </p:nvSpPr>
          <p:spPr bwMode="auto">
            <a:xfrm>
              <a:off x="1622" y="159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1" name="Line 344"/>
            <p:cNvSpPr>
              <a:spLocks noChangeShapeType="1"/>
            </p:cNvSpPr>
            <p:nvPr/>
          </p:nvSpPr>
          <p:spPr bwMode="auto">
            <a:xfrm>
              <a:off x="1596" y="1600"/>
              <a:ext cx="60"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2" name="Line 345"/>
            <p:cNvSpPr>
              <a:spLocks noChangeShapeType="1"/>
            </p:cNvSpPr>
            <p:nvPr/>
          </p:nvSpPr>
          <p:spPr bwMode="auto">
            <a:xfrm>
              <a:off x="1665" y="1617"/>
              <a:ext cx="0" cy="1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3" name="Line 346"/>
            <p:cNvSpPr>
              <a:spLocks noChangeShapeType="1"/>
            </p:cNvSpPr>
            <p:nvPr/>
          </p:nvSpPr>
          <p:spPr bwMode="auto">
            <a:xfrm>
              <a:off x="1751" y="170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4" name="Line 347"/>
            <p:cNvSpPr>
              <a:spLocks noChangeShapeType="1"/>
            </p:cNvSpPr>
            <p:nvPr/>
          </p:nvSpPr>
          <p:spPr bwMode="auto">
            <a:xfrm>
              <a:off x="1786" y="164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5" name="Line 348"/>
            <p:cNvSpPr>
              <a:spLocks noChangeShapeType="1"/>
            </p:cNvSpPr>
            <p:nvPr/>
          </p:nvSpPr>
          <p:spPr bwMode="auto">
            <a:xfrm>
              <a:off x="1897" y="1712"/>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6" name="Line 349"/>
            <p:cNvSpPr>
              <a:spLocks noChangeShapeType="1"/>
            </p:cNvSpPr>
            <p:nvPr/>
          </p:nvSpPr>
          <p:spPr bwMode="auto">
            <a:xfrm>
              <a:off x="1924" y="1730"/>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7" name="Line 350"/>
            <p:cNvSpPr>
              <a:spLocks noChangeShapeType="1"/>
            </p:cNvSpPr>
            <p:nvPr/>
          </p:nvSpPr>
          <p:spPr bwMode="auto">
            <a:xfrm>
              <a:off x="2044" y="1790"/>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8" name="Line 351"/>
            <p:cNvSpPr>
              <a:spLocks noChangeShapeType="1"/>
            </p:cNvSpPr>
            <p:nvPr/>
          </p:nvSpPr>
          <p:spPr bwMode="auto">
            <a:xfrm>
              <a:off x="2182" y="1910"/>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9" name="Line 352"/>
            <p:cNvSpPr>
              <a:spLocks noChangeShapeType="1"/>
            </p:cNvSpPr>
            <p:nvPr/>
          </p:nvSpPr>
          <p:spPr bwMode="auto">
            <a:xfrm>
              <a:off x="2451" y="2186"/>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0" name="Line 353"/>
            <p:cNvSpPr>
              <a:spLocks noChangeShapeType="1"/>
            </p:cNvSpPr>
            <p:nvPr/>
          </p:nvSpPr>
          <p:spPr bwMode="auto">
            <a:xfrm>
              <a:off x="2494" y="2238"/>
              <a:ext cx="0" cy="1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1" name="Line 354"/>
            <p:cNvSpPr>
              <a:spLocks noChangeShapeType="1"/>
            </p:cNvSpPr>
            <p:nvPr/>
          </p:nvSpPr>
          <p:spPr bwMode="auto">
            <a:xfrm>
              <a:off x="2536" y="2374"/>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2" name="Line 355"/>
            <p:cNvSpPr>
              <a:spLocks noChangeShapeType="1"/>
            </p:cNvSpPr>
            <p:nvPr/>
          </p:nvSpPr>
          <p:spPr bwMode="auto">
            <a:xfrm>
              <a:off x="2580" y="2454"/>
              <a:ext cx="0" cy="1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3" name="Line 356"/>
            <p:cNvSpPr>
              <a:spLocks noChangeShapeType="1"/>
            </p:cNvSpPr>
            <p:nvPr/>
          </p:nvSpPr>
          <p:spPr bwMode="auto">
            <a:xfrm>
              <a:off x="2589" y="2496"/>
              <a:ext cx="0" cy="1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4" name="Line 357"/>
            <p:cNvSpPr>
              <a:spLocks noChangeShapeType="1"/>
            </p:cNvSpPr>
            <p:nvPr/>
          </p:nvSpPr>
          <p:spPr bwMode="auto">
            <a:xfrm>
              <a:off x="2631" y="2617"/>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5" name="Line 358"/>
            <p:cNvSpPr>
              <a:spLocks noChangeShapeType="1"/>
            </p:cNvSpPr>
            <p:nvPr/>
          </p:nvSpPr>
          <p:spPr bwMode="auto">
            <a:xfrm>
              <a:off x="1380" y="1997"/>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6" name="Line 359"/>
            <p:cNvSpPr>
              <a:spLocks noChangeShapeType="1"/>
            </p:cNvSpPr>
            <p:nvPr/>
          </p:nvSpPr>
          <p:spPr bwMode="auto">
            <a:xfrm>
              <a:off x="1415" y="1928"/>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7" name="Line 360"/>
            <p:cNvSpPr>
              <a:spLocks noChangeShapeType="1"/>
            </p:cNvSpPr>
            <p:nvPr/>
          </p:nvSpPr>
          <p:spPr bwMode="auto">
            <a:xfrm>
              <a:off x="1449" y="1832"/>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8" name="Line 361"/>
            <p:cNvSpPr>
              <a:spLocks noChangeShapeType="1"/>
            </p:cNvSpPr>
            <p:nvPr/>
          </p:nvSpPr>
          <p:spPr bwMode="auto">
            <a:xfrm>
              <a:off x="1484" y="1772"/>
              <a:ext cx="25"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9" name="Line 362"/>
            <p:cNvSpPr>
              <a:spLocks noChangeShapeType="1"/>
            </p:cNvSpPr>
            <p:nvPr/>
          </p:nvSpPr>
          <p:spPr bwMode="auto">
            <a:xfrm>
              <a:off x="1519" y="1703"/>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0" name="Line 363"/>
            <p:cNvSpPr>
              <a:spLocks noChangeShapeType="1"/>
            </p:cNvSpPr>
            <p:nvPr/>
          </p:nvSpPr>
          <p:spPr bwMode="auto">
            <a:xfrm>
              <a:off x="1571" y="1600"/>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1" name="Line 364"/>
            <p:cNvSpPr>
              <a:spLocks noChangeShapeType="1"/>
            </p:cNvSpPr>
            <p:nvPr/>
          </p:nvSpPr>
          <p:spPr bwMode="auto">
            <a:xfrm>
              <a:off x="1622" y="1591"/>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2" name="Line 365"/>
            <p:cNvSpPr>
              <a:spLocks noChangeShapeType="1"/>
            </p:cNvSpPr>
            <p:nvPr/>
          </p:nvSpPr>
          <p:spPr bwMode="auto">
            <a:xfrm>
              <a:off x="1665" y="1617"/>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3" name="Line 366"/>
            <p:cNvSpPr>
              <a:spLocks noChangeShapeType="1"/>
            </p:cNvSpPr>
            <p:nvPr/>
          </p:nvSpPr>
          <p:spPr bwMode="auto">
            <a:xfrm>
              <a:off x="1751" y="1703"/>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4" name="Line 367"/>
            <p:cNvSpPr>
              <a:spLocks noChangeShapeType="1"/>
            </p:cNvSpPr>
            <p:nvPr/>
          </p:nvSpPr>
          <p:spPr bwMode="auto">
            <a:xfrm>
              <a:off x="1786" y="1643"/>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5" name="Line 368"/>
            <p:cNvSpPr>
              <a:spLocks noChangeShapeType="1"/>
            </p:cNvSpPr>
            <p:nvPr/>
          </p:nvSpPr>
          <p:spPr bwMode="auto">
            <a:xfrm>
              <a:off x="1897" y="1712"/>
              <a:ext cx="3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6" name="Line 369"/>
            <p:cNvSpPr>
              <a:spLocks noChangeShapeType="1"/>
            </p:cNvSpPr>
            <p:nvPr/>
          </p:nvSpPr>
          <p:spPr bwMode="auto">
            <a:xfrm>
              <a:off x="2451" y="2186"/>
              <a:ext cx="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7" name="Line 370"/>
            <p:cNvSpPr>
              <a:spLocks noChangeShapeType="1"/>
            </p:cNvSpPr>
            <p:nvPr/>
          </p:nvSpPr>
          <p:spPr bwMode="auto">
            <a:xfrm>
              <a:off x="2494" y="2238"/>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8" name="Line 371"/>
            <p:cNvSpPr>
              <a:spLocks noChangeShapeType="1"/>
            </p:cNvSpPr>
            <p:nvPr/>
          </p:nvSpPr>
          <p:spPr bwMode="auto">
            <a:xfrm>
              <a:off x="2536" y="2374"/>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9" name="Line 372"/>
            <p:cNvSpPr>
              <a:spLocks noChangeShapeType="1"/>
            </p:cNvSpPr>
            <p:nvPr/>
          </p:nvSpPr>
          <p:spPr bwMode="auto">
            <a:xfrm>
              <a:off x="2580" y="2454"/>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0" name="Line 373"/>
            <p:cNvSpPr>
              <a:spLocks noChangeShapeType="1"/>
            </p:cNvSpPr>
            <p:nvPr/>
          </p:nvSpPr>
          <p:spPr bwMode="auto">
            <a:xfrm>
              <a:off x="2589" y="2496"/>
              <a:ext cx="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1" name="Line 374"/>
            <p:cNvSpPr>
              <a:spLocks noChangeShapeType="1"/>
            </p:cNvSpPr>
            <p:nvPr/>
          </p:nvSpPr>
          <p:spPr bwMode="auto">
            <a:xfrm>
              <a:off x="2631" y="2617"/>
              <a:ext cx="25"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2" name="Line 375"/>
            <p:cNvSpPr>
              <a:spLocks noChangeShapeType="1"/>
            </p:cNvSpPr>
            <p:nvPr/>
          </p:nvSpPr>
          <p:spPr bwMode="auto">
            <a:xfrm>
              <a:off x="2656" y="2685"/>
              <a:ext cx="2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3" name="Line 376"/>
            <p:cNvSpPr>
              <a:spLocks noChangeShapeType="1"/>
            </p:cNvSpPr>
            <p:nvPr/>
          </p:nvSpPr>
          <p:spPr bwMode="auto">
            <a:xfrm>
              <a:off x="2726" y="2824"/>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4" name="Line 377"/>
            <p:cNvSpPr>
              <a:spLocks noChangeShapeType="1"/>
            </p:cNvSpPr>
            <p:nvPr/>
          </p:nvSpPr>
          <p:spPr bwMode="auto">
            <a:xfrm flipH="1">
              <a:off x="1372" y="1997"/>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5" name="Line 378"/>
            <p:cNvSpPr>
              <a:spLocks noChangeShapeType="1"/>
            </p:cNvSpPr>
            <p:nvPr/>
          </p:nvSpPr>
          <p:spPr bwMode="auto">
            <a:xfrm flipH="1">
              <a:off x="1433" y="1832"/>
              <a:ext cx="1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6" name="Line 379"/>
            <p:cNvSpPr>
              <a:spLocks noChangeShapeType="1"/>
            </p:cNvSpPr>
            <p:nvPr/>
          </p:nvSpPr>
          <p:spPr bwMode="auto">
            <a:xfrm flipH="1">
              <a:off x="1458" y="1772"/>
              <a:ext cx="2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7" name="Line 380"/>
            <p:cNvSpPr>
              <a:spLocks noChangeShapeType="1"/>
            </p:cNvSpPr>
            <p:nvPr/>
          </p:nvSpPr>
          <p:spPr bwMode="auto">
            <a:xfrm flipH="1">
              <a:off x="1500" y="1703"/>
              <a:ext cx="1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8" name="Line 381"/>
            <p:cNvSpPr>
              <a:spLocks noChangeShapeType="1"/>
            </p:cNvSpPr>
            <p:nvPr/>
          </p:nvSpPr>
          <p:spPr bwMode="auto">
            <a:xfrm flipH="1">
              <a:off x="1605" y="1591"/>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9" name="Line 382"/>
            <p:cNvSpPr>
              <a:spLocks noChangeShapeType="1"/>
            </p:cNvSpPr>
            <p:nvPr/>
          </p:nvSpPr>
          <p:spPr bwMode="auto">
            <a:xfrm flipH="1">
              <a:off x="1647" y="1617"/>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0" name="Line 383"/>
            <p:cNvSpPr>
              <a:spLocks noChangeShapeType="1"/>
            </p:cNvSpPr>
            <p:nvPr/>
          </p:nvSpPr>
          <p:spPr bwMode="auto">
            <a:xfrm flipH="1">
              <a:off x="1735" y="1703"/>
              <a:ext cx="1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1" name="Line 384"/>
            <p:cNvSpPr>
              <a:spLocks noChangeShapeType="1"/>
            </p:cNvSpPr>
            <p:nvPr/>
          </p:nvSpPr>
          <p:spPr bwMode="auto">
            <a:xfrm flipH="1">
              <a:off x="1777" y="1643"/>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2" name="Line 385"/>
            <p:cNvSpPr>
              <a:spLocks noChangeShapeType="1"/>
            </p:cNvSpPr>
            <p:nvPr/>
          </p:nvSpPr>
          <p:spPr bwMode="auto">
            <a:xfrm flipH="1">
              <a:off x="1888" y="1730"/>
              <a:ext cx="3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3" name="Line 386"/>
            <p:cNvSpPr>
              <a:spLocks noChangeShapeType="1"/>
            </p:cNvSpPr>
            <p:nvPr/>
          </p:nvSpPr>
          <p:spPr bwMode="auto">
            <a:xfrm>
              <a:off x="2451" y="2186"/>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4" name="Line 387"/>
            <p:cNvSpPr>
              <a:spLocks noChangeShapeType="1"/>
            </p:cNvSpPr>
            <p:nvPr/>
          </p:nvSpPr>
          <p:spPr bwMode="auto">
            <a:xfrm flipH="1">
              <a:off x="2484" y="2238"/>
              <a:ext cx="10"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5" name="Line 388"/>
            <p:cNvSpPr>
              <a:spLocks noChangeShapeType="1"/>
            </p:cNvSpPr>
            <p:nvPr/>
          </p:nvSpPr>
          <p:spPr bwMode="auto">
            <a:xfrm flipH="1">
              <a:off x="2527" y="2374"/>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6" name="Line 389"/>
            <p:cNvSpPr>
              <a:spLocks noChangeShapeType="1"/>
            </p:cNvSpPr>
            <p:nvPr/>
          </p:nvSpPr>
          <p:spPr bwMode="auto">
            <a:xfrm>
              <a:off x="2580" y="2454"/>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7" name="Line 390"/>
            <p:cNvSpPr>
              <a:spLocks noChangeShapeType="1"/>
            </p:cNvSpPr>
            <p:nvPr/>
          </p:nvSpPr>
          <p:spPr bwMode="auto">
            <a:xfrm>
              <a:off x="2580" y="2427"/>
              <a:ext cx="0" cy="61"/>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8" name="Line 391"/>
            <p:cNvSpPr>
              <a:spLocks noChangeShapeType="1"/>
            </p:cNvSpPr>
            <p:nvPr/>
          </p:nvSpPr>
          <p:spPr bwMode="auto">
            <a:xfrm flipH="1">
              <a:off x="2580" y="2496"/>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9" name="Line 392"/>
            <p:cNvSpPr>
              <a:spLocks noChangeShapeType="1"/>
            </p:cNvSpPr>
            <p:nvPr/>
          </p:nvSpPr>
          <p:spPr bwMode="auto">
            <a:xfrm flipH="1">
              <a:off x="2709" y="2824"/>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0" name="Line 393"/>
            <p:cNvSpPr>
              <a:spLocks noChangeShapeType="1"/>
            </p:cNvSpPr>
            <p:nvPr/>
          </p:nvSpPr>
          <p:spPr bwMode="auto">
            <a:xfrm>
              <a:off x="1380" y="2392"/>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1" name="Line 394"/>
            <p:cNvSpPr>
              <a:spLocks noChangeShapeType="1"/>
            </p:cNvSpPr>
            <p:nvPr/>
          </p:nvSpPr>
          <p:spPr bwMode="auto">
            <a:xfrm>
              <a:off x="1415" y="2247"/>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2" name="Line 395"/>
            <p:cNvSpPr>
              <a:spLocks noChangeShapeType="1"/>
            </p:cNvSpPr>
            <p:nvPr/>
          </p:nvSpPr>
          <p:spPr bwMode="auto">
            <a:xfrm flipV="1">
              <a:off x="1449" y="2134"/>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3" name="Line 396"/>
            <p:cNvSpPr>
              <a:spLocks noChangeShapeType="1"/>
            </p:cNvSpPr>
            <p:nvPr/>
          </p:nvSpPr>
          <p:spPr bwMode="auto">
            <a:xfrm flipV="1">
              <a:off x="1484" y="2091"/>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4" name="Line 397"/>
            <p:cNvSpPr>
              <a:spLocks noChangeShapeType="1"/>
            </p:cNvSpPr>
            <p:nvPr/>
          </p:nvSpPr>
          <p:spPr bwMode="auto">
            <a:xfrm flipV="1">
              <a:off x="1519" y="2057"/>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5" name="Line 398"/>
            <p:cNvSpPr>
              <a:spLocks noChangeShapeType="1"/>
            </p:cNvSpPr>
            <p:nvPr/>
          </p:nvSpPr>
          <p:spPr bwMode="auto">
            <a:xfrm flipV="1">
              <a:off x="1571" y="2030"/>
              <a:ext cx="0" cy="1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6" name="Line 399"/>
            <p:cNvSpPr>
              <a:spLocks noChangeShapeType="1"/>
            </p:cNvSpPr>
            <p:nvPr/>
          </p:nvSpPr>
          <p:spPr bwMode="auto">
            <a:xfrm flipV="1">
              <a:off x="1622" y="2066"/>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7" name="Line 400"/>
            <p:cNvSpPr>
              <a:spLocks noChangeShapeType="1"/>
            </p:cNvSpPr>
            <p:nvPr/>
          </p:nvSpPr>
          <p:spPr bwMode="auto">
            <a:xfrm>
              <a:off x="1665" y="2143"/>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8" name="Line 401"/>
            <p:cNvSpPr>
              <a:spLocks noChangeShapeType="1"/>
            </p:cNvSpPr>
            <p:nvPr/>
          </p:nvSpPr>
          <p:spPr bwMode="auto">
            <a:xfrm flipV="1">
              <a:off x="1751" y="2307"/>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9" name="Line 402"/>
            <p:cNvSpPr>
              <a:spLocks noChangeShapeType="1"/>
            </p:cNvSpPr>
            <p:nvPr/>
          </p:nvSpPr>
          <p:spPr bwMode="auto">
            <a:xfrm flipV="1">
              <a:off x="1897" y="2488"/>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0" name="Line 403"/>
            <p:cNvSpPr>
              <a:spLocks noChangeShapeType="1"/>
            </p:cNvSpPr>
            <p:nvPr/>
          </p:nvSpPr>
          <p:spPr bwMode="auto">
            <a:xfrm flipV="1">
              <a:off x="1924" y="2401"/>
              <a:ext cx="0" cy="1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1" name="Line 404"/>
            <p:cNvSpPr>
              <a:spLocks noChangeShapeType="1"/>
            </p:cNvSpPr>
            <p:nvPr/>
          </p:nvSpPr>
          <p:spPr bwMode="auto">
            <a:xfrm flipV="1">
              <a:off x="2044" y="2254"/>
              <a:ext cx="0" cy="1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2" name="Line 405"/>
            <p:cNvSpPr>
              <a:spLocks noChangeShapeType="1"/>
            </p:cNvSpPr>
            <p:nvPr/>
          </p:nvSpPr>
          <p:spPr bwMode="auto">
            <a:xfrm flipV="1">
              <a:off x="2182" y="2238"/>
              <a:ext cx="0" cy="1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3" name="Line 406"/>
            <p:cNvSpPr>
              <a:spLocks noChangeShapeType="1"/>
            </p:cNvSpPr>
            <p:nvPr/>
          </p:nvSpPr>
          <p:spPr bwMode="auto">
            <a:xfrm>
              <a:off x="1380" y="2392"/>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4" name="Line 407"/>
            <p:cNvSpPr>
              <a:spLocks noChangeShapeType="1"/>
            </p:cNvSpPr>
            <p:nvPr/>
          </p:nvSpPr>
          <p:spPr bwMode="auto">
            <a:xfrm>
              <a:off x="1415" y="2247"/>
              <a:ext cx="0" cy="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5" name="Line 408"/>
            <p:cNvSpPr>
              <a:spLocks noChangeShapeType="1"/>
            </p:cNvSpPr>
            <p:nvPr/>
          </p:nvSpPr>
          <p:spPr bwMode="auto">
            <a:xfrm>
              <a:off x="1449" y="2143"/>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6" name="Line 409"/>
            <p:cNvSpPr>
              <a:spLocks noChangeShapeType="1"/>
            </p:cNvSpPr>
            <p:nvPr/>
          </p:nvSpPr>
          <p:spPr bwMode="auto">
            <a:xfrm>
              <a:off x="1484" y="2099"/>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7" name="Line 410"/>
            <p:cNvSpPr>
              <a:spLocks noChangeShapeType="1"/>
            </p:cNvSpPr>
            <p:nvPr/>
          </p:nvSpPr>
          <p:spPr bwMode="auto">
            <a:xfrm>
              <a:off x="1519" y="2066"/>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8" name="Line 411"/>
            <p:cNvSpPr>
              <a:spLocks noChangeShapeType="1"/>
            </p:cNvSpPr>
            <p:nvPr/>
          </p:nvSpPr>
          <p:spPr bwMode="auto">
            <a:xfrm>
              <a:off x="1571" y="2040"/>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9" name="Line 412"/>
            <p:cNvSpPr>
              <a:spLocks noChangeShapeType="1"/>
            </p:cNvSpPr>
            <p:nvPr/>
          </p:nvSpPr>
          <p:spPr bwMode="auto">
            <a:xfrm>
              <a:off x="1622" y="2075"/>
              <a:ext cx="0" cy="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 name="Line 413"/>
            <p:cNvSpPr>
              <a:spLocks noChangeShapeType="1"/>
            </p:cNvSpPr>
            <p:nvPr/>
          </p:nvSpPr>
          <p:spPr bwMode="auto">
            <a:xfrm>
              <a:off x="1665" y="2143"/>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1" name="Line 414"/>
            <p:cNvSpPr>
              <a:spLocks noChangeShapeType="1"/>
            </p:cNvSpPr>
            <p:nvPr/>
          </p:nvSpPr>
          <p:spPr bwMode="auto">
            <a:xfrm>
              <a:off x="1751" y="2316"/>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2" name="Line 415"/>
            <p:cNvSpPr>
              <a:spLocks noChangeShapeType="1"/>
            </p:cNvSpPr>
            <p:nvPr/>
          </p:nvSpPr>
          <p:spPr bwMode="auto">
            <a:xfrm>
              <a:off x="1897" y="2496"/>
              <a:ext cx="0" cy="1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3" name="Line 416"/>
            <p:cNvSpPr>
              <a:spLocks noChangeShapeType="1"/>
            </p:cNvSpPr>
            <p:nvPr/>
          </p:nvSpPr>
          <p:spPr bwMode="auto">
            <a:xfrm>
              <a:off x="1924" y="2418"/>
              <a:ext cx="0" cy="1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4" name="Line 417"/>
            <p:cNvSpPr>
              <a:spLocks noChangeShapeType="1"/>
            </p:cNvSpPr>
            <p:nvPr/>
          </p:nvSpPr>
          <p:spPr bwMode="auto">
            <a:xfrm>
              <a:off x="2044" y="2271"/>
              <a:ext cx="0" cy="1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5" name="Line 418"/>
            <p:cNvSpPr>
              <a:spLocks noChangeShapeType="1"/>
            </p:cNvSpPr>
            <p:nvPr/>
          </p:nvSpPr>
          <p:spPr bwMode="auto">
            <a:xfrm>
              <a:off x="2182" y="2254"/>
              <a:ext cx="0" cy="1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6" name="Line 419"/>
            <p:cNvSpPr>
              <a:spLocks noChangeShapeType="1"/>
            </p:cNvSpPr>
            <p:nvPr/>
          </p:nvSpPr>
          <p:spPr bwMode="auto">
            <a:xfrm>
              <a:off x="1380" y="2392"/>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7" name="Line 420"/>
            <p:cNvSpPr>
              <a:spLocks noChangeShapeType="1"/>
            </p:cNvSpPr>
            <p:nvPr/>
          </p:nvSpPr>
          <p:spPr bwMode="auto">
            <a:xfrm>
              <a:off x="1415" y="2247"/>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8" name="Line 421"/>
            <p:cNvSpPr>
              <a:spLocks noChangeShapeType="1"/>
            </p:cNvSpPr>
            <p:nvPr/>
          </p:nvSpPr>
          <p:spPr bwMode="auto">
            <a:xfrm>
              <a:off x="1449" y="2143"/>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9" name="Line 422"/>
            <p:cNvSpPr>
              <a:spLocks noChangeShapeType="1"/>
            </p:cNvSpPr>
            <p:nvPr/>
          </p:nvSpPr>
          <p:spPr bwMode="auto">
            <a:xfrm>
              <a:off x="1519" y="2066"/>
              <a:ext cx="1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0" name="Line 423"/>
            <p:cNvSpPr>
              <a:spLocks noChangeShapeType="1"/>
            </p:cNvSpPr>
            <p:nvPr/>
          </p:nvSpPr>
          <p:spPr bwMode="auto">
            <a:xfrm>
              <a:off x="1571" y="2040"/>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1" name="Line 424"/>
            <p:cNvSpPr>
              <a:spLocks noChangeShapeType="1"/>
            </p:cNvSpPr>
            <p:nvPr/>
          </p:nvSpPr>
          <p:spPr bwMode="auto">
            <a:xfrm>
              <a:off x="1622" y="2075"/>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2" name="Line 425"/>
            <p:cNvSpPr>
              <a:spLocks noChangeShapeType="1"/>
            </p:cNvSpPr>
            <p:nvPr/>
          </p:nvSpPr>
          <p:spPr bwMode="auto">
            <a:xfrm>
              <a:off x="1665" y="2143"/>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3" name="Line 426"/>
            <p:cNvSpPr>
              <a:spLocks noChangeShapeType="1"/>
            </p:cNvSpPr>
            <p:nvPr/>
          </p:nvSpPr>
          <p:spPr bwMode="auto">
            <a:xfrm>
              <a:off x="1751" y="2316"/>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4" name="Line 427"/>
            <p:cNvSpPr>
              <a:spLocks noChangeShapeType="1"/>
            </p:cNvSpPr>
            <p:nvPr/>
          </p:nvSpPr>
          <p:spPr bwMode="auto">
            <a:xfrm>
              <a:off x="1786" y="2316"/>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5" name="Line 428"/>
            <p:cNvSpPr>
              <a:spLocks noChangeShapeType="1"/>
            </p:cNvSpPr>
            <p:nvPr/>
          </p:nvSpPr>
          <p:spPr bwMode="auto">
            <a:xfrm>
              <a:off x="2536" y="2729"/>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6" name="Line 429"/>
            <p:cNvSpPr>
              <a:spLocks noChangeShapeType="1"/>
            </p:cNvSpPr>
            <p:nvPr/>
          </p:nvSpPr>
          <p:spPr bwMode="auto">
            <a:xfrm>
              <a:off x="2589" y="2832"/>
              <a:ext cx="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7" name="Line 430"/>
            <p:cNvSpPr>
              <a:spLocks noChangeShapeType="1"/>
            </p:cNvSpPr>
            <p:nvPr/>
          </p:nvSpPr>
          <p:spPr bwMode="auto">
            <a:xfrm flipH="1">
              <a:off x="1372" y="2392"/>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8" name="Line 431"/>
            <p:cNvSpPr>
              <a:spLocks noChangeShapeType="1"/>
            </p:cNvSpPr>
            <p:nvPr/>
          </p:nvSpPr>
          <p:spPr bwMode="auto">
            <a:xfrm flipH="1">
              <a:off x="1398" y="2247"/>
              <a:ext cx="1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9" name="Line 432"/>
            <p:cNvSpPr>
              <a:spLocks noChangeShapeType="1"/>
            </p:cNvSpPr>
            <p:nvPr/>
          </p:nvSpPr>
          <p:spPr bwMode="auto">
            <a:xfrm flipH="1">
              <a:off x="1433" y="2143"/>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0" name="Line 433"/>
            <p:cNvSpPr>
              <a:spLocks noChangeShapeType="1"/>
            </p:cNvSpPr>
            <p:nvPr/>
          </p:nvSpPr>
          <p:spPr bwMode="auto">
            <a:xfrm flipH="1">
              <a:off x="1500" y="2066"/>
              <a:ext cx="1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1" name="Line 434"/>
            <p:cNvSpPr>
              <a:spLocks noChangeShapeType="1"/>
            </p:cNvSpPr>
            <p:nvPr/>
          </p:nvSpPr>
          <p:spPr bwMode="auto">
            <a:xfrm flipH="1">
              <a:off x="1553" y="2040"/>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2" name="Line 435"/>
            <p:cNvSpPr>
              <a:spLocks noChangeShapeType="1"/>
            </p:cNvSpPr>
            <p:nvPr/>
          </p:nvSpPr>
          <p:spPr bwMode="auto">
            <a:xfrm flipH="1">
              <a:off x="1605" y="2075"/>
              <a:ext cx="1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3" name="Line 436"/>
            <p:cNvSpPr>
              <a:spLocks noChangeShapeType="1"/>
            </p:cNvSpPr>
            <p:nvPr/>
          </p:nvSpPr>
          <p:spPr bwMode="auto">
            <a:xfrm flipH="1">
              <a:off x="1647" y="2143"/>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4" name="Line 437"/>
            <p:cNvSpPr>
              <a:spLocks noChangeShapeType="1"/>
            </p:cNvSpPr>
            <p:nvPr/>
          </p:nvSpPr>
          <p:spPr bwMode="auto">
            <a:xfrm flipH="1">
              <a:off x="1777" y="2316"/>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5" name="Line 438"/>
            <p:cNvSpPr>
              <a:spLocks noChangeShapeType="1"/>
            </p:cNvSpPr>
            <p:nvPr/>
          </p:nvSpPr>
          <p:spPr bwMode="auto">
            <a:xfrm flipH="1">
              <a:off x="2527" y="2729"/>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6" name="Line 439"/>
            <p:cNvSpPr>
              <a:spLocks noChangeShapeType="1"/>
            </p:cNvSpPr>
            <p:nvPr/>
          </p:nvSpPr>
          <p:spPr bwMode="auto">
            <a:xfrm flipH="1">
              <a:off x="2580" y="2832"/>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7" name="Freeform 440"/>
            <p:cNvSpPr>
              <a:spLocks/>
            </p:cNvSpPr>
            <p:nvPr/>
          </p:nvSpPr>
          <p:spPr bwMode="auto">
            <a:xfrm>
              <a:off x="1415" y="1591"/>
              <a:ext cx="483" cy="614"/>
            </a:xfrm>
            <a:custGeom>
              <a:avLst/>
              <a:gdLst>
                <a:gd name="T0" fmla="*/ 0 w 483"/>
                <a:gd name="T1" fmla="*/ 613 h 614"/>
                <a:gd name="T2" fmla="*/ 33 w 483"/>
                <a:gd name="T3" fmla="*/ 362 h 614"/>
                <a:gd name="T4" fmla="*/ 68 w 483"/>
                <a:gd name="T5" fmla="*/ 180 h 614"/>
                <a:gd name="T6" fmla="*/ 103 w 483"/>
                <a:gd name="T7" fmla="*/ 68 h 614"/>
                <a:gd name="T8" fmla="*/ 155 w 483"/>
                <a:gd name="T9" fmla="*/ 0 h 614"/>
                <a:gd name="T10" fmla="*/ 206 w 483"/>
                <a:gd name="T11" fmla="*/ 0 h 614"/>
                <a:gd name="T12" fmla="*/ 249 w 483"/>
                <a:gd name="T13" fmla="*/ 42 h 614"/>
                <a:gd name="T14" fmla="*/ 335 w 483"/>
                <a:gd name="T15" fmla="*/ 180 h 614"/>
                <a:gd name="T16" fmla="*/ 370 w 483"/>
                <a:gd name="T17" fmla="*/ 267 h 614"/>
                <a:gd name="T18" fmla="*/ 482 w 483"/>
                <a:gd name="T19" fmla="*/ 552 h 6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614">
                  <a:moveTo>
                    <a:pt x="0" y="613"/>
                  </a:moveTo>
                  <a:lnTo>
                    <a:pt x="33" y="362"/>
                  </a:lnTo>
                  <a:lnTo>
                    <a:pt x="68" y="180"/>
                  </a:lnTo>
                  <a:lnTo>
                    <a:pt x="103" y="68"/>
                  </a:lnTo>
                  <a:lnTo>
                    <a:pt x="155" y="0"/>
                  </a:lnTo>
                  <a:lnTo>
                    <a:pt x="206" y="0"/>
                  </a:lnTo>
                  <a:lnTo>
                    <a:pt x="249" y="42"/>
                  </a:lnTo>
                  <a:lnTo>
                    <a:pt x="335" y="180"/>
                  </a:lnTo>
                  <a:lnTo>
                    <a:pt x="370" y="267"/>
                  </a:lnTo>
                  <a:lnTo>
                    <a:pt x="482" y="552"/>
                  </a:lnTo>
                </a:path>
              </a:pathLst>
            </a:custGeom>
            <a:noFill/>
            <a:ln w="127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18" name="Freeform 441"/>
            <p:cNvSpPr>
              <a:spLocks/>
            </p:cNvSpPr>
            <p:nvPr/>
          </p:nvSpPr>
          <p:spPr bwMode="auto">
            <a:xfrm>
              <a:off x="1415" y="963"/>
              <a:ext cx="510" cy="716"/>
            </a:xfrm>
            <a:custGeom>
              <a:avLst/>
              <a:gdLst>
                <a:gd name="T0" fmla="*/ 0 w 510"/>
                <a:gd name="T1" fmla="*/ 715 h 716"/>
                <a:gd name="T2" fmla="*/ 33 w 510"/>
                <a:gd name="T3" fmla="*/ 438 h 716"/>
                <a:gd name="T4" fmla="*/ 68 w 510"/>
                <a:gd name="T5" fmla="*/ 232 h 716"/>
                <a:gd name="T6" fmla="*/ 103 w 510"/>
                <a:gd name="T7" fmla="*/ 103 h 716"/>
                <a:gd name="T8" fmla="*/ 155 w 510"/>
                <a:gd name="T9" fmla="*/ 8 h 716"/>
                <a:gd name="T10" fmla="*/ 206 w 510"/>
                <a:gd name="T11" fmla="*/ 0 h 716"/>
                <a:gd name="T12" fmla="*/ 250 w 510"/>
                <a:gd name="T13" fmla="*/ 26 h 716"/>
                <a:gd name="T14" fmla="*/ 336 w 510"/>
                <a:gd name="T15" fmla="*/ 155 h 716"/>
                <a:gd name="T16" fmla="*/ 370 w 510"/>
                <a:gd name="T17" fmla="*/ 232 h 716"/>
                <a:gd name="T18" fmla="*/ 482 w 510"/>
                <a:gd name="T19" fmla="*/ 517 h 716"/>
                <a:gd name="T20" fmla="*/ 509 w 510"/>
                <a:gd name="T21" fmla="*/ 585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0" h="716">
                  <a:moveTo>
                    <a:pt x="0" y="715"/>
                  </a:moveTo>
                  <a:lnTo>
                    <a:pt x="33" y="438"/>
                  </a:lnTo>
                  <a:lnTo>
                    <a:pt x="68" y="232"/>
                  </a:lnTo>
                  <a:lnTo>
                    <a:pt x="103" y="103"/>
                  </a:lnTo>
                  <a:lnTo>
                    <a:pt x="155" y="8"/>
                  </a:lnTo>
                  <a:lnTo>
                    <a:pt x="206" y="0"/>
                  </a:lnTo>
                  <a:lnTo>
                    <a:pt x="250" y="26"/>
                  </a:lnTo>
                  <a:lnTo>
                    <a:pt x="336" y="155"/>
                  </a:lnTo>
                  <a:lnTo>
                    <a:pt x="370" y="232"/>
                  </a:lnTo>
                  <a:lnTo>
                    <a:pt x="482" y="517"/>
                  </a:lnTo>
                  <a:lnTo>
                    <a:pt x="509" y="585"/>
                  </a:lnTo>
                </a:path>
              </a:pathLst>
            </a:custGeom>
            <a:noFill/>
            <a:ln w="12700" cap="rnd" cmpd="sng">
              <a:solidFill>
                <a:srgbClr val="CC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19" name="Freeform 442"/>
            <p:cNvSpPr>
              <a:spLocks/>
            </p:cNvSpPr>
            <p:nvPr/>
          </p:nvSpPr>
          <p:spPr bwMode="auto">
            <a:xfrm>
              <a:off x="1380" y="2030"/>
              <a:ext cx="545" cy="760"/>
            </a:xfrm>
            <a:custGeom>
              <a:avLst/>
              <a:gdLst>
                <a:gd name="T0" fmla="*/ 0 w 545"/>
                <a:gd name="T1" fmla="*/ 457 h 760"/>
                <a:gd name="T2" fmla="*/ 34 w 545"/>
                <a:gd name="T3" fmla="*/ 276 h 760"/>
                <a:gd name="T4" fmla="*/ 68 w 545"/>
                <a:gd name="T5" fmla="*/ 138 h 760"/>
                <a:gd name="T6" fmla="*/ 103 w 545"/>
                <a:gd name="T7" fmla="*/ 43 h 760"/>
                <a:gd name="T8" fmla="*/ 138 w 545"/>
                <a:gd name="T9" fmla="*/ 0 h 760"/>
                <a:gd name="T10" fmla="*/ 190 w 545"/>
                <a:gd name="T11" fmla="*/ 8 h 760"/>
                <a:gd name="T12" fmla="*/ 241 w 545"/>
                <a:gd name="T13" fmla="*/ 52 h 760"/>
                <a:gd name="T14" fmla="*/ 285 w 545"/>
                <a:gd name="T15" fmla="*/ 120 h 760"/>
                <a:gd name="T16" fmla="*/ 371 w 545"/>
                <a:gd name="T17" fmla="*/ 293 h 760"/>
                <a:gd name="T18" fmla="*/ 405 w 545"/>
                <a:gd name="T19" fmla="*/ 379 h 760"/>
                <a:gd name="T20" fmla="*/ 517 w 545"/>
                <a:gd name="T21" fmla="*/ 681 h 760"/>
                <a:gd name="T22" fmla="*/ 544 w 545"/>
                <a:gd name="T23" fmla="*/ 759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5" h="760">
                  <a:moveTo>
                    <a:pt x="0" y="457"/>
                  </a:moveTo>
                  <a:lnTo>
                    <a:pt x="34" y="276"/>
                  </a:lnTo>
                  <a:lnTo>
                    <a:pt x="68" y="138"/>
                  </a:lnTo>
                  <a:lnTo>
                    <a:pt x="103" y="43"/>
                  </a:lnTo>
                  <a:lnTo>
                    <a:pt x="138" y="0"/>
                  </a:lnTo>
                  <a:lnTo>
                    <a:pt x="190" y="8"/>
                  </a:lnTo>
                  <a:lnTo>
                    <a:pt x="241" y="52"/>
                  </a:lnTo>
                  <a:lnTo>
                    <a:pt x="285" y="120"/>
                  </a:lnTo>
                  <a:lnTo>
                    <a:pt x="371" y="293"/>
                  </a:lnTo>
                  <a:lnTo>
                    <a:pt x="405" y="379"/>
                  </a:lnTo>
                  <a:lnTo>
                    <a:pt x="517" y="681"/>
                  </a:lnTo>
                  <a:lnTo>
                    <a:pt x="544" y="759"/>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20" name="Line 443"/>
            <p:cNvSpPr>
              <a:spLocks noChangeShapeType="1"/>
            </p:cNvSpPr>
            <p:nvPr/>
          </p:nvSpPr>
          <p:spPr bwMode="auto">
            <a:xfrm>
              <a:off x="2726" y="256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1" name="Line 444"/>
            <p:cNvSpPr>
              <a:spLocks noChangeShapeType="1"/>
            </p:cNvSpPr>
            <p:nvPr/>
          </p:nvSpPr>
          <p:spPr bwMode="auto">
            <a:xfrm flipH="1">
              <a:off x="2709" y="256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2" name="Line 445"/>
            <p:cNvSpPr>
              <a:spLocks noChangeShapeType="1"/>
            </p:cNvSpPr>
            <p:nvPr/>
          </p:nvSpPr>
          <p:spPr bwMode="auto">
            <a:xfrm>
              <a:off x="1380" y="15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3" name="Line 446"/>
            <p:cNvSpPr>
              <a:spLocks noChangeShapeType="1"/>
            </p:cNvSpPr>
            <p:nvPr/>
          </p:nvSpPr>
          <p:spPr bwMode="auto">
            <a:xfrm flipV="1">
              <a:off x="1415" y="1350"/>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4" name="Line 447"/>
            <p:cNvSpPr>
              <a:spLocks noChangeShapeType="1"/>
            </p:cNvSpPr>
            <p:nvPr/>
          </p:nvSpPr>
          <p:spPr bwMode="auto">
            <a:xfrm flipV="1">
              <a:off x="1449" y="1281"/>
              <a:ext cx="0" cy="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5" name="Line 448"/>
            <p:cNvSpPr>
              <a:spLocks noChangeShapeType="1"/>
            </p:cNvSpPr>
            <p:nvPr/>
          </p:nvSpPr>
          <p:spPr bwMode="auto">
            <a:xfrm>
              <a:off x="1425" y="1281"/>
              <a:ext cx="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6" name="Line 449"/>
            <p:cNvSpPr>
              <a:spLocks noChangeShapeType="1"/>
            </p:cNvSpPr>
            <p:nvPr/>
          </p:nvSpPr>
          <p:spPr bwMode="auto">
            <a:xfrm flipV="1">
              <a:off x="1484" y="1264"/>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7" name="Line 450"/>
            <p:cNvSpPr>
              <a:spLocks noChangeShapeType="1"/>
            </p:cNvSpPr>
            <p:nvPr/>
          </p:nvSpPr>
          <p:spPr bwMode="auto">
            <a:xfrm>
              <a:off x="1458" y="1264"/>
              <a:ext cx="6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8" name="Line 451"/>
            <p:cNvSpPr>
              <a:spLocks noChangeShapeType="1"/>
            </p:cNvSpPr>
            <p:nvPr/>
          </p:nvSpPr>
          <p:spPr bwMode="auto">
            <a:xfrm flipV="1">
              <a:off x="1519" y="1239"/>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9" name="Line 452"/>
            <p:cNvSpPr>
              <a:spLocks noChangeShapeType="1"/>
            </p:cNvSpPr>
            <p:nvPr/>
          </p:nvSpPr>
          <p:spPr bwMode="auto">
            <a:xfrm>
              <a:off x="1571"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0" name="Line 453"/>
            <p:cNvSpPr>
              <a:spLocks noChangeShapeType="1"/>
            </p:cNvSpPr>
            <p:nvPr/>
          </p:nvSpPr>
          <p:spPr bwMode="auto">
            <a:xfrm>
              <a:off x="1622" y="94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1" name="Line 454"/>
            <p:cNvSpPr>
              <a:spLocks noChangeShapeType="1"/>
            </p:cNvSpPr>
            <p:nvPr/>
          </p:nvSpPr>
          <p:spPr bwMode="auto">
            <a:xfrm flipV="1">
              <a:off x="1665" y="981"/>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2" name="Line 455"/>
            <p:cNvSpPr>
              <a:spLocks noChangeShapeType="1"/>
            </p:cNvSpPr>
            <p:nvPr/>
          </p:nvSpPr>
          <p:spPr bwMode="auto">
            <a:xfrm flipV="1">
              <a:off x="1751" y="1048"/>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3" name="Line 456"/>
            <p:cNvSpPr>
              <a:spLocks noChangeShapeType="1"/>
            </p:cNvSpPr>
            <p:nvPr/>
          </p:nvSpPr>
          <p:spPr bwMode="auto">
            <a:xfrm flipV="1">
              <a:off x="1786" y="1075"/>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4" name="Line 457"/>
            <p:cNvSpPr>
              <a:spLocks noChangeShapeType="1"/>
            </p:cNvSpPr>
            <p:nvPr/>
          </p:nvSpPr>
          <p:spPr bwMode="auto">
            <a:xfrm flipV="1">
              <a:off x="1897" y="1066"/>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5" name="Line 458"/>
            <p:cNvSpPr>
              <a:spLocks noChangeShapeType="1"/>
            </p:cNvSpPr>
            <p:nvPr/>
          </p:nvSpPr>
          <p:spPr bwMode="auto">
            <a:xfrm>
              <a:off x="1872" y="1066"/>
              <a:ext cx="6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6" name="Line 459"/>
            <p:cNvSpPr>
              <a:spLocks noChangeShapeType="1"/>
            </p:cNvSpPr>
            <p:nvPr/>
          </p:nvSpPr>
          <p:spPr bwMode="auto">
            <a:xfrm flipV="1">
              <a:off x="1924" y="1041"/>
              <a:ext cx="0" cy="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7" name="Line 460"/>
            <p:cNvSpPr>
              <a:spLocks noChangeShapeType="1"/>
            </p:cNvSpPr>
            <p:nvPr/>
          </p:nvSpPr>
          <p:spPr bwMode="auto">
            <a:xfrm>
              <a:off x="2044" y="1092"/>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8" name="Line 461"/>
            <p:cNvSpPr>
              <a:spLocks noChangeShapeType="1"/>
            </p:cNvSpPr>
            <p:nvPr/>
          </p:nvSpPr>
          <p:spPr bwMode="auto">
            <a:xfrm>
              <a:off x="2182" y="1272"/>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9" name="Line 462"/>
            <p:cNvSpPr>
              <a:spLocks noChangeShapeType="1"/>
            </p:cNvSpPr>
            <p:nvPr/>
          </p:nvSpPr>
          <p:spPr bwMode="auto">
            <a:xfrm>
              <a:off x="2260" y="1411"/>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0" name="Line 463"/>
            <p:cNvSpPr>
              <a:spLocks noChangeShapeType="1"/>
            </p:cNvSpPr>
            <p:nvPr/>
          </p:nvSpPr>
          <p:spPr bwMode="auto">
            <a:xfrm>
              <a:off x="1380" y="1514"/>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1" name="Line 464"/>
            <p:cNvSpPr>
              <a:spLocks noChangeShapeType="1"/>
            </p:cNvSpPr>
            <p:nvPr/>
          </p:nvSpPr>
          <p:spPr bwMode="auto">
            <a:xfrm>
              <a:off x="1415" y="1359"/>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2" name="Line 465"/>
            <p:cNvSpPr>
              <a:spLocks noChangeShapeType="1"/>
            </p:cNvSpPr>
            <p:nvPr/>
          </p:nvSpPr>
          <p:spPr bwMode="auto">
            <a:xfrm>
              <a:off x="1449" y="1291"/>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3" name="Line 466"/>
            <p:cNvSpPr>
              <a:spLocks noChangeShapeType="1"/>
            </p:cNvSpPr>
            <p:nvPr/>
          </p:nvSpPr>
          <p:spPr bwMode="auto">
            <a:xfrm>
              <a:off x="1484" y="1272"/>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4" name="Line 467"/>
            <p:cNvSpPr>
              <a:spLocks noChangeShapeType="1"/>
            </p:cNvSpPr>
            <p:nvPr/>
          </p:nvSpPr>
          <p:spPr bwMode="auto">
            <a:xfrm>
              <a:off x="1519" y="1248"/>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5" name="Line 468"/>
            <p:cNvSpPr>
              <a:spLocks noChangeShapeType="1"/>
            </p:cNvSpPr>
            <p:nvPr/>
          </p:nvSpPr>
          <p:spPr bwMode="auto">
            <a:xfrm>
              <a:off x="1571"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6" name="Line 469"/>
            <p:cNvSpPr>
              <a:spLocks noChangeShapeType="1"/>
            </p:cNvSpPr>
            <p:nvPr/>
          </p:nvSpPr>
          <p:spPr bwMode="auto">
            <a:xfrm>
              <a:off x="1622" y="94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7" name="Line 470"/>
            <p:cNvSpPr>
              <a:spLocks noChangeShapeType="1"/>
            </p:cNvSpPr>
            <p:nvPr/>
          </p:nvSpPr>
          <p:spPr bwMode="auto">
            <a:xfrm>
              <a:off x="1665" y="989"/>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8" name="Line 471"/>
            <p:cNvSpPr>
              <a:spLocks noChangeShapeType="1"/>
            </p:cNvSpPr>
            <p:nvPr/>
          </p:nvSpPr>
          <p:spPr bwMode="auto">
            <a:xfrm>
              <a:off x="1751" y="1057"/>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9" name="Line 472"/>
            <p:cNvSpPr>
              <a:spLocks noChangeShapeType="1"/>
            </p:cNvSpPr>
            <p:nvPr/>
          </p:nvSpPr>
          <p:spPr bwMode="auto">
            <a:xfrm>
              <a:off x="1726" y="1066"/>
              <a:ext cx="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0" name="Line 473"/>
            <p:cNvSpPr>
              <a:spLocks noChangeShapeType="1"/>
            </p:cNvSpPr>
            <p:nvPr/>
          </p:nvSpPr>
          <p:spPr bwMode="auto">
            <a:xfrm>
              <a:off x="1786" y="1083"/>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1" name="Line 474"/>
            <p:cNvSpPr>
              <a:spLocks noChangeShapeType="1"/>
            </p:cNvSpPr>
            <p:nvPr/>
          </p:nvSpPr>
          <p:spPr bwMode="auto">
            <a:xfrm>
              <a:off x="1897" y="1075"/>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2" name="Line 475"/>
            <p:cNvSpPr>
              <a:spLocks noChangeShapeType="1"/>
            </p:cNvSpPr>
            <p:nvPr/>
          </p:nvSpPr>
          <p:spPr bwMode="auto">
            <a:xfrm>
              <a:off x="1924" y="1048"/>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3" name="Line 476"/>
            <p:cNvSpPr>
              <a:spLocks noChangeShapeType="1"/>
            </p:cNvSpPr>
            <p:nvPr/>
          </p:nvSpPr>
          <p:spPr bwMode="auto">
            <a:xfrm>
              <a:off x="2044" y="1092"/>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4" name="Line 477"/>
            <p:cNvSpPr>
              <a:spLocks noChangeShapeType="1"/>
            </p:cNvSpPr>
            <p:nvPr/>
          </p:nvSpPr>
          <p:spPr bwMode="auto">
            <a:xfrm>
              <a:off x="2182" y="1272"/>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5" name="Line 478"/>
            <p:cNvSpPr>
              <a:spLocks noChangeShapeType="1"/>
            </p:cNvSpPr>
            <p:nvPr/>
          </p:nvSpPr>
          <p:spPr bwMode="auto">
            <a:xfrm>
              <a:off x="2260" y="1411"/>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6" name="Line 479"/>
            <p:cNvSpPr>
              <a:spLocks noChangeShapeType="1"/>
            </p:cNvSpPr>
            <p:nvPr/>
          </p:nvSpPr>
          <p:spPr bwMode="auto">
            <a:xfrm>
              <a:off x="1380" y="1514"/>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7" name="Line 480"/>
            <p:cNvSpPr>
              <a:spLocks noChangeShapeType="1"/>
            </p:cNvSpPr>
            <p:nvPr/>
          </p:nvSpPr>
          <p:spPr bwMode="auto">
            <a:xfrm>
              <a:off x="1415" y="1359"/>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8" name="Line 481"/>
            <p:cNvSpPr>
              <a:spLocks noChangeShapeType="1"/>
            </p:cNvSpPr>
            <p:nvPr/>
          </p:nvSpPr>
          <p:spPr bwMode="auto">
            <a:xfrm>
              <a:off x="1449" y="1291"/>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9" name="Line 482"/>
            <p:cNvSpPr>
              <a:spLocks noChangeShapeType="1"/>
            </p:cNvSpPr>
            <p:nvPr/>
          </p:nvSpPr>
          <p:spPr bwMode="auto">
            <a:xfrm>
              <a:off x="1484" y="1272"/>
              <a:ext cx="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0" name="Line 483"/>
            <p:cNvSpPr>
              <a:spLocks noChangeShapeType="1"/>
            </p:cNvSpPr>
            <p:nvPr/>
          </p:nvSpPr>
          <p:spPr bwMode="auto">
            <a:xfrm>
              <a:off x="1519" y="1248"/>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1" name="Line 484"/>
            <p:cNvSpPr>
              <a:spLocks noChangeShapeType="1"/>
            </p:cNvSpPr>
            <p:nvPr/>
          </p:nvSpPr>
          <p:spPr bwMode="auto">
            <a:xfrm>
              <a:off x="1571"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2" name="Line 485"/>
            <p:cNvSpPr>
              <a:spLocks noChangeShapeType="1"/>
            </p:cNvSpPr>
            <p:nvPr/>
          </p:nvSpPr>
          <p:spPr bwMode="auto">
            <a:xfrm>
              <a:off x="1622" y="945"/>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3" name="Line 486"/>
            <p:cNvSpPr>
              <a:spLocks noChangeShapeType="1"/>
            </p:cNvSpPr>
            <p:nvPr/>
          </p:nvSpPr>
          <p:spPr bwMode="auto">
            <a:xfrm>
              <a:off x="1665" y="989"/>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4" name="Line 487"/>
            <p:cNvSpPr>
              <a:spLocks noChangeShapeType="1"/>
            </p:cNvSpPr>
            <p:nvPr/>
          </p:nvSpPr>
          <p:spPr bwMode="auto">
            <a:xfrm>
              <a:off x="1751" y="1057"/>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5" name="Line 488"/>
            <p:cNvSpPr>
              <a:spLocks noChangeShapeType="1"/>
            </p:cNvSpPr>
            <p:nvPr/>
          </p:nvSpPr>
          <p:spPr bwMode="auto">
            <a:xfrm>
              <a:off x="1786" y="1083"/>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6" name="Line 489"/>
            <p:cNvSpPr>
              <a:spLocks noChangeShapeType="1"/>
            </p:cNvSpPr>
            <p:nvPr/>
          </p:nvSpPr>
          <p:spPr bwMode="auto">
            <a:xfrm flipH="1">
              <a:off x="1372" y="1514"/>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7" name="Line 490"/>
            <p:cNvSpPr>
              <a:spLocks noChangeShapeType="1"/>
            </p:cNvSpPr>
            <p:nvPr/>
          </p:nvSpPr>
          <p:spPr bwMode="auto">
            <a:xfrm flipH="1">
              <a:off x="1398" y="1359"/>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8" name="Line 491"/>
            <p:cNvSpPr>
              <a:spLocks noChangeShapeType="1"/>
            </p:cNvSpPr>
            <p:nvPr/>
          </p:nvSpPr>
          <p:spPr bwMode="auto">
            <a:xfrm flipH="1">
              <a:off x="1433" y="1291"/>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9" name="Line 492"/>
            <p:cNvSpPr>
              <a:spLocks noChangeShapeType="1"/>
            </p:cNvSpPr>
            <p:nvPr/>
          </p:nvSpPr>
          <p:spPr bwMode="auto">
            <a:xfrm flipH="1">
              <a:off x="1458" y="1272"/>
              <a:ext cx="2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0" name="Line 493"/>
            <p:cNvSpPr>
              <a:spLocks noChangeShapeType="1"/>
            </p:cNvSpPr>
            <p:nvPr/>
          </p:nvSpPr>
          <p:spPr bwMode="auto">
            <a:xfrm>
              <a:off x="1458" y="1248"/>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1" name="Line 494"/>
            <p:cNvSpPr>
              <a:spLocks noChangeShapeType="1"/>
            </p:cNvSpPr>
            <p:nvPr/>
          </p:nvSpPr>
          <p:spPr bwMode="auto">
            <a:xfrm flipH="1">
              <a:off x="1500" y="1248"/>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2" name="Line 495"/>
            <p:cNvSpPr>
              <a:spLocks noChangeShapeType="1"/>
            </p:cNvSpPr>
            <p:nvPr/>
          </p:nvSpPr>
          <p:spPr bwMode="auto">
            <a:xfrm>
              <a:off x="1500" y="1222"/>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3" name="Line 496"/>
            <p:cNvSpPr>
              <a:spLocks noChangeShapeType="1"/>
            </p:cNvSpPr>
            <p:nvPr/>
          </p:nvSpPr>
          <p:spPr bwMode="auto">
            <a:xfrm flipH="1">
              <a:off x="1553"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4" name="Line 497"/>
            <p:cNvSpPr>
              <a:spLocks noChangeShapeType="1"/>
            </p:cNvSpPr>
            <p:nvPr/>
          </p:nvSpPr>
          <p:spPr bwMode="auto">
            <a:xfrm flipH="1">
              <a:off x="1605" y="94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5" name="Line 498"/>
            <p:cNvSpPr>
              <a:spLocks noChangeShapeType="1"/>
            </p:cNvSpPr>
            <p:nvPr/>
          </p:nvSpPr>
          <p:spPr bwMode="auto">
            <a:xfrm flipH="1">
              <a:off x="1647" y="989"/>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6" name="Line 499"/>
            <p:cNvSpPr>
              <a:spLocks noChangeShapeType="1"/>
            </p:cNvSpPr>
            <p:nvPr/>
          </p:nvSpPr>
          <p:spPr bwMode="auto">
            <a:xfrm flipH="1">
              <a:off x="1735" y="1057"/>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7" name="Line 500"/>
            <p:cNvSpPr>
              <a:spLocks noChangeShapeType="1"/>
            </p:cNvSpPr>
            <p:nvPr/>
          </p:nvSpPr>
          <p:spPr bwMode="auto">
            <a:xfrm flipH="1">
              <a:off x="1777" y="1083"/>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8" name="Rectangle 501"/>
            <p:cNvSpPr>
              <a:spLocks noChangeArrowheads="1"/>
            </p:cNvSpPr>
            <p:nvPr/>
          </p:nvSpPr>
          <p:spPr bwMode="auto">
            <a:xfrm>
              <a:off x="1359" y="1493"/>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79" name="Rectangle 502"/>
            <p:cNvSpPr>
              <a:spLocks noChangeArrowheads="1"/>
            </p:cNvSpPr>
            <p:nvPr/>
          </p:nvSpPr>
          <p:spPr bwMode="auto">
            <a:xfrm>
              <a:off x="1393" y="1337"/>
              <a:ext cx="45"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0" name="Rectangle 503"/>
            <p:cNvSpPr>
              <a:spLocks noChangeArrowheads="1"/>
            </p:cNvSpPr>
            <p:nvPr/>
          </p:nvSpPr>
          <p:spPr bwMode="auto">
            <a:xfrm>
              <a:off x="1429" y="1268"/>
              <a:ext cx="42"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1" name="Rectangle 504"/>
            <p:cNvSpPr>
              <a:spLocks noChangeArrowheads="1"/>
            </p:cNvSpPr>
            <p:nvPr/>
          </p:nvSpPr>
          <p:spPr bwMode="auto">
            <a:xfrm>
              <a:off x="1462" y="1252"/>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2" name="Rectangle 505"/>
            <p:cNvSpPr>
              <a:spLocks noChangeArrowheads="1"/>
            </p:cNvSpPr>
            <p:nvPr/>
          </p:nvSpPr>
          <p:spPr bwMode="auto">
            <a:xfrm>
              <a:off x="1497" y="1226"/>
              <a:ext cx="44" cy="42"/>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3" name="Rectangle 506"/>
            <p:cNvSpPr>
              <a:spLocks noChangeArrowheads="1"/>
            </p:cNvSpPr>
            <p:nvPr/>
          </p:nvSpPr>
          <p:spPr bwMode="auto">
            <a:xfrm>
              <a:off x="1549" y="993"/>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4" name="Rectangle 507"/>
            <p:cNvSpPr>
              <a:spLocks noChangeArrowheads="1"/>
            </p:cNvSpPr>
            <p:nvPr/>
          </p:nvSpPr>
          <p:spPr bwMode="auto">
            <a:xfrm>
              <a:off x="1600" y="923"/>
              <a:ext cx="43" cy="45"/>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5" name="Rectangle 508"/>
            <p:cNvSpPr>
              <a:spLocks noChangeArrowheads="1"/>
            </p:cNvSpPr>
            <p:nvPr/>
          </p:nvSpPr>
          <p:spPr bwMode="auto">
            <a:xfrm>
              <a:off x="1643" y="967"/>
              <a:ext cx="45"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6" name="Rectangle 509"/>
            <p:cNvSpPr>
              <a:spLocks noChangeArrowheads="1"/>
            </p:cNvSpPr>
            <p:nvPr/>
          </p:nvSpPr>
          <p:spPr bwMode="auto">
            <a:xfrm>
              <a:off x="1730" y="1035"/>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7" name="Rectangle 510"/>
            <p:cNvSpPr>
              <a:spLocks noChangeArrowheads="1"/>
            </p:cNvSpPr>
            <p:nvPr/>
          </p:nvSpPr>
          <p:spPr bwMode="auto">
            <a:xfrm>
              <a:off x="1763" y="1061"/>
              <a:ext cx="45"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8" name="Rectangle 511"/>
            <p:cNvSpPr>
              <a:spLocks noChangeArrowheads="1"/>
            </p:cNvSpPr>
            <p:nvPr/>
          </p:nvSpPr>
          <p:spPr bwMode="auto">
            <a:xfrm>
              <a:off x="1876" y="1052"/>
              <a:ext cx="44" cy="45"/>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9" name="Rectangle 512"/>
            <p:cNvSpPr>
              <a:spLocks noChangeArrowheads="1"/>
            </p:cNvSpPr>
            <p:nvPr/>
          </p:nvSpPr>
          <p:spPr bwMode="auto">
            <a:xfrm>
              <a:off x="1901" y="1027"/>
              <a:ext cx="45"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0" name="Rectangle 513"/>
            <p:cNvSpPr>
              <a:spLocks noChangeArrowheads="1"/>
            </p:cNvSpPr>
            <p:nvPr/>
          </p:nvSpPr>
          <p:spPr bwMode="auto">
            <a:xfrm>
              <a:off x="2023" y="1070"/>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1" name="Rectangle 514"/>
            <p:cNvSpPr>
              <a:spLocks noChangeArrowheads="1"/>
            </p:cNvSpPr>
            <p:nvPr/>
          </p:nvSpPr>
          <p:spPr bwMode="auto">
            <a:xfrm>
              <a:off x="2160" y="1252"/>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2" name="Rectangle 515"/>
            <p:cNvSpPr>
              <a:spLocks noChangeArrowheads="1"/>
            </p:cNvSpPr>
            <p:nvPr/>
          </p:nvSpPr>
          <p:spPr bwMode="auto">
            <a:xfrm>
              <a:off x="2238" y="1389"/>
              <a:ext cx="44"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3" name="Line 516"/>
            <p:cNvSpPr>
              <a:spLocks noChangeShapeType="1"/>
            </p:cNvSpPr>
            <p:nvPr/>
          </p:nvSpPr>
          <p:spPr bwMode="auto">
            <a:xfrm flipV="1">
              <a:off x="2451" y="1841"/>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4" name="Line 517"/>
            <p:cNvSpPr>
              <a:spLocks noChangeShapeType="1"/>
            </p:cNvSpPr>
            <p:nvPr/>
          </p:nvSpPr>
          <p:spPr bwMode="auto">
            <a:xfrm flipV="1">
              <a:off x="2494" y="1919"/>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5" name="Line 518"/>
            <p:cNvSpPr>
              <a:spLocks noChangeShapeType="1"/>
            </p:cNvSpPr>
            <p:nvPr/>
          </p:nvSpPr>
          <p:spPr bwMode="auto">
            <a:xfrm flipV="1">
              <a:off x="2536" y="2075"/>
              <a:ext cx="0" cy="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6" name="Line 519"/>
            <p:cNvSpPr>
              <a:spLocks noChangeShapeType="1"/>
            </p:cNvSpPr>
            <p:nvPr/>
          </p:nvSpPr>
          <p:spPr bwMode="auto">
            <a:xfrm>
              <a:off x="2451" y="1858"/>
              <a:ext cx="0" cy="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7" name="Line 520"/>
            <p:cNvSpPr>
              <a:spLocks noChangeShapeType="1"/>
            </p:cNvSpPr>
            <p:nvPr/>
          </p:nvSpPr>
          <p:spPr bwMode="auto">
            <a:xfrm>
              <a:off x="2494" y="1928"/>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8" name="Line 521"/>
            <p:cNvSpPr>
              <a:spLocks noChangeShapeType="1"/>
            </p:cNvSpPr>
            <p:nvPr/>
          </p:nvSpPr>
          <p:spPr bwMode="auto">
            <a:xfrm>
              <a:off x="2536" y="2082"/>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9" name="Line 522"/>
            <p:cNvSpPr>
              <a:spLocks noChangeShapeType="1"/>
            </p:cNvSpPr>
            <p:nvPr/>
          </p:nvSpPr>
          <p:spPr bwMode="auto">
            <a:xfrm>
              <a:off x="2451" y="1858"/>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0" name="Line 523"/>
            <p:cNvSpPr>
              <a:spLocks noChangeShapeType="1"/>
            </p:cNvSpPr>
            <p:nvPr/>
          </p:nvSpPr>
          <p:spPr bwMode="auto">
            <a:xfrm>
              <a:off x="2494" y="1928"/>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1" name="Line 524"/>
            <p:cNvSpPr>
              <a:spLocks noChangeShapeType="1"/>
            </p:cNvSpPr>
            <p:nvPr/>
          </p:nvSpPr>
          <p:spPr bwMode="auto">
            <a:xfrm>
              <a:off x="2536" y="208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2" name="Line 525"/>
            <p:cNvSpPr>
              <a:spLocks noChangeShapeType="1"/>
            </p:cNvSpPr>
            <p:nvPr/>
          </p:nvSpPr>
          <p:spPr bwMode="auto">
            <a:xfrm>
              <a:off x="2451" y="1858"/>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3" name="Line 526"/>
            <p:cNvSpPr>
              <a:spLocks noChangeShapeType="1"/>
            </p:cNvSpPr>
            <p:nvPr/>
          </p:nvSpPr>
          <p:spPr bwMode="auto">
            <a:xfrm flipH="1">
              <a:off x="2484" y="1928"/>
              <a:ext cx="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4" name="Line 527"/>
            <p:cNvSpPr>
              <a:spLocks noChangeShapeType="1"/>
            </p:cNvSpPr>
            <p:nvPr/>
          </p:nvSpPr>
          <p:spPr bwMode="auto">
            <a:xfrm flipH="1">
              <a:off x="2527" y="208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5" name="Rectangle 528"/>
            <p:cNvSpPr>
              <a:spLocks noChangeArrowheads="1"/>
            </p:cNvSpPr>
            <p:nvPr/>
          </p:nvSpPr>
          <p:spPr bwMode="auto">
            <a:xfrm>
              <a:off x="2429" y="1836"/>
              <a:ext cx="42"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06" name="Rectangle 529"/>
            <p:cNvSpPr>
              <a:spLocks noChangeArrowheads="1"/>
            </p:cNvSpPr>
            <p:nvPr/>
          </p:nvSpPr>
          <p:spPr bwMode="auto">
            <a:xfrm>
              <a:off x="2471" y="1906"/>
              <a:ext cx="44" cy="42"/>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07" name="Rectangle 530"/>
            <p:cNvSpPr>
              <a:spLocks noChangeArrowheads="1"/>
            </p:cNvSpPr>
            <p:nvPr/>
          </p:nvSpPr>
          <p:spPr bwMode="auto">
            <a:xfrm>
              <a:off x="2514" y="2061"/>
              <a:ext cx="44"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08" name="Line 531"/>
            <p:cNvSpPr>
              <a:spLocks noChangeShapeType="1"/>
            </p:cNvSpPr>
            <p:nvPr/>
          </p:nvSpPr>
          <p:spPr bwMode="auto">
            <a:xfrm flipV="1">
              <a:off x="2580" y="2195"/>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9" name="Line 532"/>
            <p:cNvSpPr>
              <a:spLocks noChangeShapeType="1"/>
            </p:cNvSpPr>
            <p:nvPr/>
          </p:nvSpPr>
          <p:spPr bwMode="auto">
            <a:xfrm flipV="1">
              <a:off x="2589" y="2204"/>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0" name="Line 533"/>
            <p:cNvSpPr>
              <a:spLocks noChangeShapeType="1"/>
            </p:cNvSpPr>
            <p:nvPr/>
          </p:nvSpPr>
          <p:spPr bwMode="auto">
            <a:xfrm flipV="1">
              <a:off x="2656" y="2401"/>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1" name="Line 534"/>
            <p:cNvSpPr>
              <a:spLocks noChangeShapeType="1"/>
            </p:cNvSpPr>
            <p:nvPr/>
          </p:nvSpPr>
          <p:spPr bwMode="auto">
            <a:xfrm>
              <a:off x="2580" y="2212"/>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2" name="Line 535"/>
            <p:cNvSpPr>
              <a:spLocks noChangeShapeType="1"/>
            </p:cNvSpPr>
            <p:nvPr/>
          </p:nvSpPr>
          <p:spPr bwMode="auto">
            <a:xfrm>
              <a:off x="2589" y="2212"/>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3" name="Line 536"/>
            <p:cNvSpPr>
              <a:spLocks noChangeShapeType="1"/>
            </p:cNvSpPr>
            <p:nvPr/>
          </p:nvSpPr>
          <p:spPr bwMode="auto">
            <a:xfrm>
              <a:off x="2580" y="221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4" name="Line 537"/>
            <p:cNvSpPr>
              <a:spLocks noChangeShapeType="1"/>
            </p:cNvSpPr>
            <p:nvPr/>
          </p:nvSpPr>
          <p:spPr bwMode="auto">
            <a:xfrm>
              <a:off x="2589" y="2212"/>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5" name="Line 538"/>
            <p:cNvSpPr>
              <a:spLocks noChangeShapeType="1"/>
            </p:cNvSpPr>
            <p:nvPr/>
          </p:nvSpPr>
          <p:spPr bwMode="auto">
            <a:xfrm>
              <a:off x="2631" y="2358"/>
              <a:ext cx="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6" name="Line 539"/>
            <p:cNvSpPr>
              <a:spLocks noChangeShapeType="1"/>
            </p:cNvSpPr>
            <p:nvPr/>
          </p:nvSpPr>
          <p:spPr bwMode="auto">
            <a:xfrm>
              <a:off x="2656" y="2333"/>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7" name="Line 540"/>
            <p:cNvSpPr>
              <a:spLocks noChangeShapeType="1"/>
            </p:cNvSpPr>
            <p:nvPr/>
          </p:nvSpPr>
          <p:spPr bwMode="auto">
            <a:xfrm>
              <a:off x="2656" y="2410"/>
              <a:ext cx="2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8" name="Line 541"/>
            <p:cNvSpPr>
              <a:spLocks noChangeShapeType="1"/>
            </p:cNvSpPr>
            <p:nvPr/>
          </p:nvSpPr>
          <p:spPr bwMode="auto">
            <a:xfrm>
              <a:off x="2580" y="2212"/>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9" name="Line 542"/>
            <p:cNvSpPr>
              <a:spLocks noChangeShapeType="1"/>
            </p:cNvSpPr>
            <p:nvPr/>
          </p:nvSpPr>
          <p:spPr bwMode="auto">
            <a:xfrm flipH="1">
              <a:off x="2580" y="221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20" name="Rectangle 543"/>
            <p:cNvSpPr>
              <a:spLocks noChangeArrowheads="1"/>
            </p:cNvSpPr>
            <p:nvPr/>
          </p:nvSpPr>
          <p:spPr bwMode="auto">
            <a:xfrm>
              <a:off x="2566" y="2190"/>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1" name="Rectangle 544"/>
            <p:cNvSpPr>
              <a:spLocks noChangeArrowheads="1"/>
            </p:cNvSpPr>
            <p:nvPr/>
          </p:nvSpPr>
          <p:spPr bwMode="auto">
            <a:xfrm>
              <a:off x="2609" y="2337"/>
              <a:ext cx="43"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2" name="Rectangle 545"/>
            <p:cNvSpPr>
              <a:spLocks noChangeArrowheads="1"/>
            </p:cNvSpPr>
            <p:nvPr/>
          </p:nvSpPr>
          <p:spPr bwMode="auto">
            <a:xfrm>
              <a:off x="2635" y="2388"/>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3" name="Rectangle 546"/>
            <p:cNvSpPr>
              <a:spLocks noChangeArrowheads="1"/>
            </p:cNvSpPr>
            <p:nvPr/>
          </p:nvSpPr>
          <p:spPr bwMode="auto">
            <a:xfrm>
              <a:off x="2704" y="2543"/>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4" name="Freeform 547"/>
            <p:cNvSpPr>
              <a:spLocks/>
            </p:cNvSpPr>
            <p:nvPr/>
          </p:nvSpPr>
          <p:spPr bwMode="auto">
            <a:xfrm>
              <a:off x="1355" y="1971"/>
              <a:ext cx="52" cy="52"/>
            </a:xfrm>
            <a:custGeom>
              <a:avLst/>
              <a:gdLst>
                <a:gd name="T0" fmla="*/ 25 w 52"/>
                <a:gd name="T1" fmla="*/ 0 h 52"/>
                <a:gd name="T2" fmla="*/ 51 w 52"/>
                <a:gd name="T3" fmla="*/ 26 h 52"/>
                <a:gd name="T4" fmla="*/ 25 w 52"/>
                <a:gd name="T5" fmla="*/ 51 h 52"/>
                <a:gd name="T6" fmla="*/ 0 w 52"/>
                <a:gd name="T7" fmla="*/ 26 h 52"/>
                <a:gd name="T8" fmla="*/ 25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25" y="0"/>
                  </a:moveTo>
                  <a:lnTo>
                    <a:pt x="51" y="26"/>
                  </a:lnTo>
                  <a:lnTo>
                    <a:pt x="25" y="51"/>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5" name="Freeform 548"/>
            <p:cNvSpPr>
              <a:spLocks/>
            </p:cNvSpPr>
            <p:nvPr/>
          </p:nvSpPr>
          <p:spPr bwMode="auto">
            <a:xfrm>
              <a:off x="1389" y="1902"/>
              <a:ext cx="54" cy="51"/>
            </a:xfrm>
            <a:custGeom>
              <a:avLst/>
              <a:gdLst>
                <a:gd name="T0" fmla="*/ 26 w 54"/>
                <a:gd name="T1" fmla="*/ 0 h 51"/>
                <a:gd name="T2" fmla="*/ 53 w 54"/>
                <a:gd name="T3" fmla="*/ 25 h 51"/>
                <a:gd name="T4" fmla="*/ 26 w 54"/>
                <a:gd name="T5" fmla="*/ 50 h 51"/>
                <a:gd name="T6" fmla="*/ 0 w 54"/>
                <a:gd name="T7" fmla="*/ 25 h 51"/>
                <a:gd name="T8" fmla="*/ 26 w 54"/>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1">
                  <a:moveTo>
                    <a:pt x="26" y="0"/>
                  </a:moveTo>
                  <a:lnTo>
                    <a:pt x="53" y="25"/>
                  </a:lnTo>
                  <a:lnTo>
                    <a:pt x="26" y="50"/>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6" name="Freeform 549"/>
            <p:cNvSpPr>
              <a:spLocks/>
            </p:cNvSpPr>
            <p:nvPr/>
          </p:nvSpPr>
          <p:spPr bwMode="auto">
            <a:xfrm>
              <a:off x="1425" y="1808"/>
              <a:ext cx="51" cy="51"/>
            </a:xfrm>
            <a:custGeom>
              <a:avLst/>
              <a:gdLst>
                <a:gd name="T0" fmla="*/ 24 w 51"/>
                <a:gd name="T1" fmla="*/ 0 h 51"/>
                <a:gd name="T2" fmla="*/ 50 w 51"/>
                <a:gd name="T3" fmla="*/ 25 h 51"/>
                <a:gd name="T4" fmla="*/ 24 w 51"/>
                <a:gd name="T5" fmla="*/ 50 h 51"/>
                <a:gd name="T6" fmla="*/ 0 w 51"/>
                <a:gd name="T7" fmla="*/ 25 h 51"/>
                <a:gd name="T8" fmla="*/ 24 w 5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24" y="0"/>
                  </a:moveTo>
                  <a:lnTo>
                    <a:pt x="50" y="25"/>
                  </a:lnTo>
                  <a:lnTo>
                    <a:pt x="24" y="50"/>
                  </a:lnTo>
                  <a:lnTo>
                    <a:pt x="0" y="25"/>
                  </a:lnTo>
                  <a:lnTo>
                    <a:pt x="24"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7" name="Freeform 550"/>
            <p:cNvSpPr>
              <a:spLocks/>
            </p:cNvSpPr>
            <p:nvPr/>
          </p:nvSpPr>
          <p:spPr bwMode="auto">
            <a:xfrm>
              <a:off x="1458" y="1747"/>
              <a:ext cx="52" cy="53"/>
            </a:xfrm>
            <a:custGeom>
              <a:avLst/>
              <a:gdLst>
                <a:gd name="T0" fmla="*/ 25 w 52"/>
                <a:gd name="T1" fmla="*/ 0 h 53"/>
                <a:gd name="T2" fmla="*/ 51 w 52"/>
                <a:gd name="T3" fmla="*/ 25 h 53"/>
                <a:gd name="T4" fmla="*/ 25 w 52"/>
                <a:gd name="T5" fmla="*/ 52 h 53"/>
                <a:gd name="T6" fmla="*/ 0 w 52"/>
                <a:gd name="T7" fmla="*/ 25 h 53"/>
                <a:gd name="T8" fmla="*/ 25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25" y="0"/>
                  </a:moveTo>
                  <a:lnTo>
                    <a:pt x="51" y="25"/>
                  </a:lnTo>
                  <a:lnTo>
                    <a:pt x="25" y="52"/>
                  </a:lnTo>
                  <a:lnTo>
                    <a:pt x="0" y="25"/>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8" name="Freeform 551"/>
            <p:cNvSpPr>
              <a:spLocks/>
            </p:cNvSpPr>
            <p:nvPr/>
          </p:nvSpPr>
          <p:spPr bwMode="auto">
            <a:xfrm>
              <a:off x="1493" y="1678"/>
              <a:ext cx="53" cy="53"/>
            </a:xfrm>
            <a:custGeom>
              <a:avLst/>
              <a:gdLst>
                <a:gd name="T0" fmla="*/ 26 w 53"/>
                <a:gd name="T1" fmla="*/ 0 h 53"/>
                <a:gd name="T2" fmla="*/ 52 w 53"/>
                <a:gd name="T3" fmla="*/ 26 h 53"/>
                <a:gd name="T4" fmla="*/ 26 w 53"/>
                <a:gd name="T5" fmla="*/ 52 h 53"/>
                <a:gd name="T6" fmla="*/ 0 w 53"/>
                <a:gd name="T7" fmla="*/ 26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9" name="Freeform 552"/>
            <p:cNvSpPr>
              <a:spLocks/>
            </p:cNvSpPr>
            <p:nvPr/>
          </p:nvSpPr>
          <p:spPr bwMode="auto">
            <a:xfrm>
              <a:off x="1552" y="1574"/>
              <a:ext cx="45" cy="46"/>
            </a:xfrm>
            <a:custGeom>
              <a:avLst/>
              <a:gdLst>
                <a:gd name="T0" fmla="*/ 22 w 45"/>
                <a:gd name="T1" fmla="*/ 0 h 46"/>
                <a:gd name="T2" fmla="*/ 44 w 45"/>
                <a:gd name="T3" fmla="*/ 22 h 46"/>
                <a:gd name="T4" fmla="*/ 22 w 45"/>
                <a:gd name="T5" fmla="*/ 45 h 46"/>
                <a:gd name="T6" fmla="*/ 0 w 45"/>
                <a:gd name="T7" fmla="*/ 22 h 46"/>
                <a:gd name="T8" fmla="*/ 22 w 45"/>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6">
                  <a:moveTo>
                    <a:pt x="22" y="0"/>
                  </a:moveTo>
                  <a:lnTo>
                    <a:pt x="44" y="22"/>
                  </a:lnTo>
                  <a:lnTo>
                    <a:pt x="22" y="45"/>
                  </a:lnTo>
                  <a:lnTo>
                    <a:pt x="0" y="22"/>
                  </a:lnTo>
                  <a:lnTo>
                    <a:pt x="22"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0" name="Freeform 553"/>
            <p:cNvSpPr>
              <a:spLocks/>
            </p:cNvSpPr>
            <p:nvPr/>
          </p:nvSpPr>
          <p:spPr bwMode="auto">
            <a:xfrm>
              <a:off x="1596" y="1565"/>
              <a:ext cx="52" cy="53"/>
            </a:xfrm>
            <a:custGeom>
              <a:avLst/>
              <a:gdLst>
                <a:gd name="T0" fmla="*/ 25 w 52"/>
                <a:gd name="T1" fmla="*/ 0 h 53"/>
                <a:gd name="T2" fmla="*/ 51 w 52"/>
                <a:gd name="T3" fmla="*/ 26 h 53"/>
                <a:gd name="T4" fmla="*/ 25 w 52"/>
                <a:gd name="T5" fmla="*/ 52 h 53"/>
                <a:gd name="T6" fmla="*/ 0 w 52"/>
                <a:gd name="T7" fmla="*/ 26 h 53"/>
                <a:gd name="T8" fmla="*/ 25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25" y="0"/>
                  </a:moveTo>
                  <a:lnTo>
                    <a:pt x="51" y="26"/>
                  </a:lnTo>
                  <a:lnTo>
                    <a:pt x="25" y="52"/>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1" name="Freeform 554"/>
            <p:cNvSpPr>
              <a:spLocks/>
            </p:cNvSpPr>
            <p:nvPr/>
          </p:nvSpPr>
          <p:spPr bwMode="auto">
            <a:xfrm>
              <a:off x="1639" y="1591"/>
              <a:ext cx="54" cy="53"/>
            </a:xfrm>
            <a:custGeom>
              <a:avLst/>
              <a:gdLst>
                <a:gd name="T0" fmla="*/ 26 w 54"/>
                <a:gd name="T1" fmla="*/ 0 h 53"/>
                <a:gd name="T2" fmla="*/ 53 w 54"/>
                <a:gd name="T3" fmla="*/ 26 h 53"/>
                <a:gd name="T4" fmla="*/ 26 w 54"/>
                <a:gd name="T5" fmla="*/ 52 h 53"/>
                <a:gd name="T6" fmla="*/ 0 w 54"/>
                <a:gd name="T7" fmla="*/ 26 h 53"/>
                <a:gd name="T8" fmla="*/ 2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6" y="0"/>
                  </a:moveTo>
                  <a:lnTo>
                    <a:pt x="53"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2" name="Freeform 555"/>
            <p:cNvSpPr>
              <a:spLocks/>
            </p:cNvSpPr>
            <p:nvPr/>
          </p:nvSpPr>
          <p:spPr bwMode="auto">
            <a:xfrm>
              <a:off x="1726" y="1678"/>
              <a:ext cx="52" cy="53"/>
            </a:xfrm>
            <a:custGeom>
              <a:avLst/>
              <a:gdLst>
                <a:gd name="T0" fmla="*/ 24 w 52"/>
                <a:gd name="T1" fmla="*/ 0 h 53"/>
                <a:gd name="T2" fmla="*/ 51 w 52"/>
                <a:gd name="T3" fmla="*/ 26 h 53"/>
                <a:gd name="T4" fmla="*/ 24 w 52"/>
                <a:gd name="T5" fmla="*/ 52 h 53"/>
                <a:gd name="T6" fmla="*/ 0 w 52"/>
                <a:gd name="T7" fmla="*/ 26 h 53"/>
                <a:gd name="T8" fmla="*/ 24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24" y="0"/>
                  </a:moveTo>
                  <a:lnTo>
                    <a:pt x="51" y="26"/>
                  </a:lnTo>
                  <a:lnTo>
                    <a:pt x="24" y="52"/>
                  </a:lnTo>
                  <a:lnTo>
                    <a:pt x="0" y="26"/>
                  </a:lnTo>
                  <a:lnTo>
                    <a:pt x="24"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3" name="Freeform 556"/>
            <p:cNvSpPr>
              <a:spLocks/>
            </p:cNvSpPr>
            <p:nvPr/>
          </p:nvSpPr>
          <p:spPr bwMode="auto">
            <a:xfrm>
              <a:off x="1759" y="1617"/>
              <a:ext cx="54" cy="53"/>
            </a:xfrm>
            <a:custGeom>
              <a:avLst/>
              <a:gdLst>
                <a:gd name="T0" fmla="*/ 26 w 54"/>
                <a:gd name="T1" fmla="*/ 0 h 53"/>
                <a:gd name="T2" fmla="*/ 53 w 54"/>
                <a:gd name="T3" fmla="*/ 25 h 53"/>
                <a:gd name="T4" fmla="*/ 26 w 54"/>
                <a:gd name="T5" fmla="*/ 52 h 53"/>
                <a:gd name="T6" fmla="*/ 0 w 54"/>
                <a:gd name="T7" fmla="*/ 25 h 53"/>
                <a:gd name="T8" fmla="*/ 2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6" y="0"/>
                  </a:moveTo>
                  <a:lnTo>
                    <a:pt x="53" y="25"/>
                  </a:lnTo>
                  <a:lnTo>
                    <a:pt x="26" y="52"/>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4" name="Freeform 557"/>
            <p:cNvSpPr>
              <a:spLocks/>
            </p:cNvSpPr>
            <p:nvPr/>
          </p:nvSpPr>
          <p:spPr bwMode="auto">
            <a:xfrm>
              <a:off x="1872" y="1687"/>
              <a:ext cx="53" cy="52"/>
            </a:xfrm>
            <a:custGeom>
              <a:avLst/>
              <a:gdLst>
                <a:gd name="T0" fmla="*/ 25 w 53"/>
                <a:gd name="T1" fmla="*/ 0 h 52"/>
                <a:gd name="T2" fmla="*/ 52 w 53"/>
                <a:gd name="T3" fmla="*/ 25 h 52"/>
                <a:gd name="T4" fmla="*/ 25 w 53"/>
                <a:gd name="T5" fmla="*/ 51 h 52"/>
                <a:gd name="T6" fmla="*/ 0 w 53"/>
                <a:gd name="T7" fmla="*/ 25 h 52"/>
                <a:gd name="T8" fmla="*/ 25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5" y="0"/>
                  </a:moveTo>
                  <a:lnTo>
                    <a:pt x="52" y="25"/>
                  </a:lnTo>
                  <a:lnTo>
                    <a:pt x="25" y="51"/>
                  </a:lnTo>
                  <a:lnTo>
                    <a:pt x="0" y="25"/>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5" name="Freeform 558"/>
            <p:cNvSpPr>
              <a:spLocks/>
            </p:cNvSpPr>
            <p:nvPr/>
          </p:nvSpPr>
          <p:spPr bwMode="auto">
            <a:xfrm>
              <a:off x="1897" y="1703"/>
              <a:ext cx="54" cy="53"/>
            </a:xfrm>
            <a:custGeom>
              <a:avLst/>
              <a:gdLst>
                <a:gd name="T0" fmla="*/ 26 w 54"/>
                <a:gd name="T1" fmla="*/ 0 h 53"/>
                <a:gd name="T2" fmla="*/ 53 w 54"/>
                <a:gd name="T3" fmla="*/ 26 h 53"/>
                <a:gd name="T4" fmla="*/ 26 w 54"/>
                <a:gd name="T5" fmla="*/ 52 h 53"/>
                <a:gd name="T6" fmla="*/ 0 w 54"/>
                <a:gd name="T7" fmla="*/ 26 h 53"/>
                <a:gd name="T8" fmla="*/ 2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6" y="0"/>
                  </a:moveTo>
                  <a:lnTo>
                    <a:pt x="53"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6" name="Freeform 559"/>
            <p:cNvSpPr>
              <a:spLocks/>
            </p:cNvSpPr>
            <p:nvPr/>
          </p:nvSpPr>
          <p:spPr bwMode="auto">
            <a:xfrm>
              <a:off x="2019" y="1763"/>
              <a:ext cx="52" cy="54"/>
            </a:xfrm>
            <a:custGeom>
              <a:avLst/>
              <a:gdLst>
                <a:gd name="T0" fmla="*/ 24 w 52"/>
                <a:gd name="T1" fmla="*/ 0 h 54"/>
                <a:gd name="T2" fmla="*/ 51 w 52"/>
                <a:gd name="T3" fmla="*/ 26 h 54"/>
                <a:gd name="T4" fmla="*/ 24 w 52"/>
                <a:gd name="T5" fmla="*/ 53 h 54"/>
                <a:gd name="T6" fmla="*/ 0 w 52"/>
                <a:gd name="T7" fmla="*/ 26 h 54"/>
                <a:gd name="T8" fmla="*/ 24 w 5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4">
                  <a:moveTo>
                    <a:pt x="24" y="0"/>
                  </a:moveTo>
                  <a:lnTo>
                    <a:pt x="51" y="26"/>
                  </a:lnTo>
                  <a:lnTo>
                    <a:pt x="24" y="53"/>
                  </a:lnTo>
                  <a:lnTo>
                    <a:pt x="0" y="26"/>
                  </a:lnTo>
                  <a:lnTo>
                    <a:pt x="24"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7" name="Freeform 560"/>
            <p:cNvSpPr>
              <a:spLocks/>
            </p:cNvSpPr>
            <p:nvPr/>
          </p:nvSpPr>
          <p:spPr bwMode="auto">
            <a:xfrm>
              <a:off x="2156" y="1884"/>
              <a:ext cx="53" cy="53"/>
            </a:xfrm>
            <a:custGeom>
              <a:avLst/>
              <a:gdLst>
                <a:gd name="T0" fmla="*/ 25 w 53"/>
                <a:gd name="T1" fmla="*/ 0 h 53"/>
                <a:gd name="T2" fmla="*/ 52 w 53"/>
                <a:gd name="T3" fmla="*/ 26 h 53"/>
                <a:gd name="T4" fmla="*/ 25 w 53"/>
                <a:gd name="T5" fmla="*/ 52 h 53"/>
                <a:gd name="T6" fmla="*/ 0 w 53"/>
                <a:gd name="T7" fmla="*/ 26 h 53"/>
                <a:gd name="T8" fmla="*/ 25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5" y="0"/>
                  </a:moveTo>
                  <a:lnTo>
                    <a:pt x="52" y="26"/>
                  </a:lnTo>
                  <a:lnTo>
                    <a:pt x="25" y="52"/>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8" name="Freeform 561"/>
            <p:cNvSpPr>
              <a:spLocks/>
            </p:cNvSpPr>
            <p:nvPr/>
          </p:nvSpPr>
          <p:spPr bwMode="auto">
            <a:xfrm>
              <a:off x="2234" y="1858"/>
              <a:ext cx="53" cy="53"/>
            </a:xfrm>
            <a:custGeom>
              <a:avLst/>
              <a:gdLst>
                <a:gd name="T0" fmla="*/ 26 w 53"/>
                <a:gd name="T1" fmla="*/ 0 h 53"/>
                <a:gd name="T2" fmla="*/ 52 w 53"/>
                <a:gd name="T3" fmla="*/ 25 h 53"/>
                <a:gd name="T4" fmla="*/ 26 w 53"/>
                <a:gd name="T5" fmla="*/ 52 h 53"/>
                <a:gd name="T6" fmla="*/ 0 w 53"/>
                <a:gd name="T7" fmla="*/ 25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5"/>
                  </a:lnTo>
                  <a:lnTo>
                    <a:pt x="26" y="52"/>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9" name="Freeform 562"/>
            <p:cNvSpPr>
              <a:spLocks/>
            </p:cNvSpPr>
            <p:nvPr/>
          </p:nvSpPr>
          <p:spPr bwMode="auto">
            <a:xfrm>
              <a:off x="2425" y="2160"/>
              <a:ext cx="51" cy="53"/>
            </a:xfrm>
            <a:custGeom>
              <a:avLst/>
              <a:gdLst>
                <a:gd name="T0" fmla="*/ 25 w 51"/>
                <a:gd name="T1" fmla="*/ 0 h 53"/>
                <a:gd name="T2" fmla="*/ 50 w 51"/>
                <a:gd name="T3" fmla="*/ 26 h 53"/>
                <a:gd name="T4" fmla="*/ 25 w 51"/>
                <a:gd name="T5" fmla="*/ 52 h 53"/>
                <a:gd name="T6" fmla="*/ 0 w 51"/>
                <a:gd name="T7" fmla="*/ 26 h 53"/>
                <a:gd name="T8" fmla="*/ 25 w 5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3">
                  <a:moveTo>
                    <a:pt x="25" y="0"/>
                  </a:moveTo>
                  <a:lnTo>
                    <a:pt x="50" y="26"/>
                  </a:lnTo>
                  <a:lnTo>
                    <a:pt x="25" y="52"/>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0" name="Freeform 563"/>
            <p:cNvSpPr>
              <a:spLocks/>
            </p:cNvSpPr>
            <p:nvPr/>
          </p:nvSpPr>
          <p:spPr bwMode="auto">
            <a:xfrm>
              <a:off x="2467" y="2212"/>
              <a:ext cx="53" cy="52"/>
            </a:xfrm>
            <a:custGeom>
              <a:avLst/>
              <a:gdLst>
                <a:gd name="T0" fmla="*/ 26 w 53"/>
                <a:gd name="T1" fmla="*/ 0 h 52"/>
                <a:gd name="T2" fmla="*/ 52 w 53"/>
                <a:gd name="T3" fmla="*/ 26 h 52"/>
                <a:gd name="T4" fmla="*/ 26 w 53"/>
                <a:gd name="T5" fmla="*/ 51 h 52"/>
                <a:gd name="T6" fmla="*/ 0 w 53"/>
                <a:gd name="T7" fmla="*/ 26 h 52"/>
                <a:gd name="T8" fmla="*/ 26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6" y="0"/>
                  </a:moveTo>
                  <a:lnTo>
                    <a:pt x="52" y="26"/>
                  </a:lnTo>
                  <a:lnTo>
                    <a:pt x="26" y="51"/>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1" name="Freeform 564"/>
            <p:cNvSpPr>
              <a:spLocks/>
            </p:cNvSpPr>
            <p:nvPr/>
          </p:nvSpPr>
          <p:spPr bwMode="auto">
            <a:xfrm>
              <a:off x="2510" y="2349"/>
              <a:ext cx="53" cy="53"/>
            </a:xfrm>
            <a:custGeom>
              <a:avLst/>
              <a:gdLst>
                <a:gd name="T0" fmla="*/ 26 w 53"/>
                <a:gd name="T1" fmla="*/ 0 h 53"/>
                <a:gd name="T2" fmla="*/ 52 w 53"/>
                <a:gd name="T3" fmla="*/ 25 h 53"/>
                <a:gd name="T4" fmla="*/ 26 w 53"/>
                <a:gd name="T5" fmla="*/ 52 h 53"/>
                <a:gd name="T6" fmla="*/ 0 w 53"/>
                <a:gd name="T7" fmla="*/ 25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5"/>
                  </a:lnTo>
                  <a:lnTo>
                    <a:pt x="26" y="52"/>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2" name="Freeform 565"/>
            <p:cNvSpPr>
              <a:spLocks/>
            </p:cNvSpPr>
            <p:nvPr/>
          </p:nvSpPr>
          <p:spPr bwMode="auto">
            <a:xfrm>
              <a:off x="2553" y="2427"/>
              <a:ext cx="53" cy="53"/>
            </a:xfrm>
            <a:custGeom>
              <a:avLst/>
              <a:gdLst>
                <a:gd name="T0" fmla="*/ 26 w 53"/>
                <a:gd name="T1" fmla="*/ 0 h 53"/>
                <a:gd name="T2" fmla="*/ 52 w 53"/>
                <a:gd name="T3" fmla="*/ 26 h 53"/>
                <a:gd name="T4" fmla="*/ 26 w 53"/>
                <a:gd name="T5" fmla="*/ 52 h 53"/>
                <a:gd name="T6" fmla="*/ 0 w 53"/>
                <a:gd name="T7" fmla="*/ 26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3" name="Freeform 566"/>
            <p:cNvSpPr>
              <a:spLocks/>
            </p:cNvSpPr>
            <p:nvPr/>
          </p:nvSpPr>
          <p:spPr bwMode="auto">
            <a:xfrm>
              <a:off x="2562" y="2470"/>
              <a:ext cx="53" cy="52"/>
            </a:xfrm>
            <a:custGeom>
              <a:avLst/>
              <a:gdLst>
                <a:gd name="T0" fmla="*/ 26 w 53"/>
                <a:gd name="T1" fmla="*/ 0 h 52"/>
                <a:gd name="T2" fmla="*/ 52 w 53"/>
                <a:gd name="T3" fmla="*/ 26 h 52"/>
                <a:gd name="T4" fmla="*/ 26 w 53"/>
                <a:gd name="T5" fmla="*/ 51 h 52"/>
                <a:gd name="T6" fmla="*/ 0 w 53"/>
                <a:gd name="T7" fmla="*/ 26 h 52"/>
                <a:gd name="T8" fmla="*/ 26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6" y="0"/>
                  </a:moveTo>
                  <a:lnTo>
                    <a:pt x="52" y="26"/>
                  </a:lnTo>
                  <a:lnTo>
                    <a:pt x="26" y="51"/>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4" name="Freeform 567"/>
            <p:cNvSpPr>
              <a:spLocks/>
            </p:cNvSpPr>
            <p:nvPr/>
          </p:nvSpPr>
          <p:spPr bwMode="auto">
            <a:xfrm>
              <a:off x="2605" y="2591"/>
              <a:ext cx="52" cy="52"/>
            </a:xfrm>
            <a:custGeom>
              <a:avLst/>
              <a:gdLst>
                <a:gd name="T0" fmla="*/ 25 w 52"/>
                <a:gd name="T1" fmla="*/ 0 h 52"/>
                <a:gd name="T2" fmla="*/ 51 w 52"/>
                <a:gd name="T3" fmla="*/ 26 h 52"/>
                <a:gd name="T4" fmla="*/ 25 w 52"/>
                <a:gd name="T5" fmla="*/ 51 h 52"/>
                <a:gd name="T6" fmla="*/ 0 w 52"/>
                <a:gd name="T7" fmla="*/ 26 h 52"/>
                <a:gd name="T8" fmla="*/ 25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25" y="0"/>
                  </a:moveTo>
                  <a:lnTo>
                    <a:pt x="51" y="26"/>
                  </a:lnTo>
                  <a:lnTo>
                    <a:pt x="25" y="51"/>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5" name="Freeform 568"/>
            <p:cNvSpPr>
              <a:spLocks/>
            </p:cNvSpPr>
            <p:nvPr/>
          </p:nvSpPr>
          <p:spPr bwMode="auto">
            <a:xfrm>
              <a:off x="2631" y="2659"/>
              <a:ext cx="53" cy="54"/>
            </a:xfrm>
            <a:custGeom>
              <a:avLst/>
              <a:gdLst>
                <a:gd name="T0" fmla="*/ 26 w 53"/>
                <a:gd name="T1" fmla="*/ 0 h 54"/>
                <a:gd name="T2" fmla="*/ 52 w 53"/>
                <a:gd name="T3" fmla="*/ 26 h 54"/>
                <a:gd name="T4" fmla="*/ 26 w 53"/>
                <a:gd name="T5" fmla="*/ 53 h 54"/>
                <a:gd name="T6" fmla="*/ 0 w 53"/>
                <a:gd name="T7" fmla="*/ 26 h 54"/>
                <a:gd name="T8" fmla="*/ 26 w 53"/>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4">
                  <a:moveTo>
                    <a:pt x="26" y="0"/>
                  </a:moveTo>
                  <a:lnTo>
                    <a:pt x="52" y="26"/>
                  </a:lnTo>
                  <a:lnTo>
                    <a:pt x="26" y="53"/>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6" name="Freeform 569"/>
            <p:cNvSpPr>
              <a:spLocks/>
            </p:cNvSpPr>
            <p:nvPr/>
          </p:nvSpPr>
          <p:spPr bwMode="auto">
            <a:xfrm>
              <a:off x="2700" y="2798"/>
              <a:ext cx="53" cy="53"/>
            </a:xfrm>
            <a:custGeom>
              <a:avLst/>
              <a:gdLst>
                <a:gd name="T0" fmla="*/ 26 w 53"/>
                <a:gd name="T1" fmla="*/ 0 h 53"/>
                <a:gd name="T2" fmla="*/ 52 w 53"/>
                <a:gd name="T3" fmla="*/ 26 h 53"/>
                <a:gd name="T4" fmla="*/ 26 w 53"/>
                <a:gd name="T5" fmla="*/ 52 h 53"/>
                <a:gd name="T6" fmla="*/ 0 w 53"/>
                <a:gd name="T7" fmla="*/ 26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7" name="Freeform 570"/>
            <p:cNvSpPr>
              <a:spLocks/>
            </p:cNvSpPr>
            <p:nvPr/>
          </p:nvSpPr>
          <p:spPr bwMode="auto">
            <a:xfrm>
              <a:off x="1355" y="2368"/>
              <a:ext cx="52" cy="51"/>
            </a:xfrm>
            <a:custGeom>
              <a:avLst/>
              <a:gdLst>
                <a:gd name="T0" fmla="*/ 25 w 52"/>
                <a:gd name="T1" fmla="*/ 0 h 51"/>
                <a:gd name="T2" fmla="*/ 51 w 52"/>
                <a:gd name="T3" fmla="*/ 50 h 51"/>
                <a:gd name="T4" fmla="*/ 0 w 52"/>
                <a:gd name="T5" fmla="*/ 50 h 51"/>
                <a:gd name="T6" fmla="*/ 25 w 52"/>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1">
                  <a:moveTo>
                    <a:pt x="25" y="0"/>
                  </a:moveTo>
                  <a:lnTo>
                    <a:pt x="51" y="50"/>
                  </a:lnTo>
                  <a:lnTo>
                    <a:pt x="0" y="50"/>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8" name="Freeform 571"/>
            <p:cNvSpPr>
              <a:spLocks/>
            </p:cNvSpPr>
            <p:nvPr/>
          </p:nvSpPr>
          <p:spPr bwMode="auto">
            <a:xfrm>
              <a:off x="1389" y="2221"/>
              <a:ext cx="54" cy="51"/>
            </a:xfrm>
            <a:custGeom>
              <a:avLst/>
              <a:gdLst>
                <a:gd name="T0" fmla="*/ 26 w 54"/>
                <a:gd name="T1" fmla="*/ 0 h 51"/>
                <a:gd name="T2" fmla="*/ 53 w 54"/>
                <a:gd name="T3" fmla="*/ 50 h 51"/>
                <a:gd name="T4" fmla="*/ 0 w 54"/>
                <a:gd name="T5" fmla="*/ 50 h 51"/>
                <a:gd name="T6" fmla="*/ 26 w 54"/>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1">
                  <a:moveTo>
                    <a:pt x="26" y="0"/>
                  </a:moveTo>
                  <a:lnTo>
                    <a:pt x="53" y="50"/>
                  </a:lnTo>
                  <a:lnTo>
                    <a:pt x="0" y="50"/>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9" name="Freeform 572"/>
            <p:cNvSpPr>
              <a:spLocks/>
            </p:cNvSpPr>
            <p:nvPr/>
          </p:nvSpPr>
          <p:spPr bwMode="auto">
            <a:xfrm>
              <a:off x="1425" y="2118"/>
              <a:ext cx="51" cy="52"/>
            </a:xfrm>
            <a:custGeom>
              <a:avLst/>
              <a:gdLst>
                <a:gd name="T0" fmla="*/ 24 w 51"/>
                <a:gd name="T1" fmla="*/ 0 h 52"/>
                <a:gd name="T2" fmla="*/ 50 w 51"/>
                <a:gd name="T3" fmla="*/ 51 h 52"/>
                <a:gd name="T4" fmla="*/ 0 w 51"/>
                <a:gd name="T5" fmla="*/ 51 h 52"/>
                <a:gd name="T6" fmla="*/ 24 w 51"/>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2">
                  <a:moveTo>
                    <a:pt x="24" y="0"/>
                  </a:moveTo>
                  <a:lnTo>
                    <a:pt x="50" y="51"/>
                  </a:lnTo>
                  <a:lnTo>
                    <a:pt x="0" y="51"/>
                  </a:lnTo>
                  <a:lnTo>
                    <a:pt x="24"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0" name="Freeform 573"/>
            <p:cNvSpPr>
              <a:spLocks/>
            </p:cNvSpPr>
            <p:nvPr/>
          </p:nvSpPr>
          <p:spPr bwMode="auto">
            <a:xfrm>
              <a:off x="1458" y="2075"/>
              <a:ext cx="52" cy="50"/>
            </a:xfrm>
            <a:custGeom>
              <a:avLst/>
              <a:gdLst>
                <a:gd name="T0" fmla="*/ 25 w 52"/>
                <a:gd name="T1" fmla="*/ 0 h 50"/>
                <a:gd name="T2" fmla="*/ 51 w 52"/>
                <a:gd name="T3" fmla="*/ 49 h 50"/>
                <a:gd name="T4" fmla="*/ 0 w 52"/>
                <a:gd name="T5" fmla="*/ 49 h 50"/>
                <a:gd name="T6" fmla="*/ 25 w 52"/>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0">
                  <a:moveTo>
                    <a:pt x="25" y="0"/>
                  </a:moveTo>
                  <a:lnTo>
                    <a:pt x="51" y="49"/>
                  </a:lnTo>
                  <a:lnTo>
                    <a:pt x="0" y="49"/>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1" name="Freeform 574"/>
            <p:cNvSpPr>
              <a:spLocks/>
            </p:cNvSpPr>
            <p:nvPr/>
          </p:nvSpPr>
          <p:spPr bwMode="auto">
            <a:xfrm>
              <a:off x="1493" y="2040"/>
              <a:ext cx="53" cy="52"/>
            </a:xfrm>
            <a:custGeom>
              <a:avLst/>
              <a:gdLst>
                <a:gd name="T0" fmla="*/ 26 w 53"/>
                <a:gd name="T1" fmla="*/ 0 h 52"/>
                <a:gd name="T2" fmla="*/ 52 w 53"/>
                <a:gd name="T3" fmla="*/ 51 h 52"/>
                <a:gd name="T4" fmla="*/ 0 w 53"/>
                <a:gd name="T5" fmla="*/ 51 h 52"/>
                <a:gd name="T6" fmla="*/ 26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6" y="0"/>
                  </a:moveTo>
                  <a:lnTo>
                    <a:pt x="52"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2" name="Freeform 575"/>
            <p:cNvSpPr>
              <a:spLocks/>
            </p:cNvSpPr>
            <p:nvPr/>
          </p:nvSpPr>
          <p:spPr bwMode="auto">
            <a:xfrm>
              <a:off x="1545" y="2013"/>
              <a:ext cx="52" cy="54"/>
            </a:xfrm>
            <a:custGeom>
              <a:avLst/>
              <a:gdLst>
                <a:gd name="T0" fmla="*/ 26 w 52"/>
                <a:gd name="T1" fmla="*/ 0 h 54"/>
                <a:gd name="T2" fmla="*/ 51 w 52"/>
                <a:gd name="T3" fmla="*/ 53 h 54"/>
                <a:gd name="T4" fmla="*/ 0 w 52"/>
                <a:gd name="T5" fmla="*/ 53 h 54"/>
                <a:gd name="T6" fmla="*/ 26 w 52"/>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4">
                  <a:moveTo>
                    <a:pt x="26" y="0"/>
                  </a:moveTo>
                  <a:lnTo>
                    <a:pt x="51" y="53"/>
                  </a:lnTo>
                  <a:lnTo>
                    <a:pt x="0" y="53"/>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3" name="Freeform 576"/>
            <p:cNvSpPr>
              <a:spLocks/>
            </p:cNvSpPr>
            <p:nvPr/>
          </p:nvSpPr>
          <p:spPr bwMode="auto">
            <a:xfrm>
              <a:off x="1596" y="2049"/>
              <a:ext cx="52" cy="51"/>
            </a:xfrm>
            <a:custGeom>
              <a:avLst/>
              <a:gdLst>
                <a:gd name="T0" fmla="*/ 25 w 52"/>
                <a:gd name="T1" fmla="*/ 0 h 51"/>
                <a:gd name="T2" fmla="*/ 51 w 52"/>
                <a:gd name="T3" fmla="*/ 50 h 51"/>
                <a:gd name="T4" fmla="*/ 0 w 52"/>
                <a:gd name="T5" fmla="*/ 50 h 51"/>
                <a:gd name="T6" fmla="*/ 25 w 52"/>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1">
                  <a:moveTo>
                    <a:pt x="25" y="0"/>
                  </a:moveTo>
                  <a:lnTo>
                    <a:pt x="51" y="50"/>
                  </a:lnTo>
                  <a:lnTo>
                    <a:pt x="0" y="50"/>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4" name="Freeform 577"/>
            <p:cNvSpPr>
              <a:spLocks/>
            </p:cNvSpPr>
            <p:nvPr/>
          </p:nvSpPr>
          <p:spPr bwMode="auto">
            <a:xfrm>
              <a:off x="1639" y="2118"/>
              <a:ext cx="54" cy="52"/>
            </a:xfrm>
            <a:custGeom>
              <a:avLst/>
              <a:gdLst>
                <a:gd name="T0" fmla="*/ 26 w 54"/>
                <a:gd name="T1" fmla="*/ 0 h 52"/>
                <a:gd name="T2" fmla="*/ 53 w 54"/>
                <a:gd name="T3" fmla="*/ 51 h 52"/>
                <a:gd name="T4" fmla="*/ 0 w 54"/>
                <a:gd name="T5" fmla="*/ 51 h 52"/>
                <a:gd name="T6" fmla="*/ 26 w 54"/>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2">
                  <a:moveTo>
                    <a:pt x="26" y="0"/>
                  </a:moveTo>
                  <a:lnTo>
                    <a:pt x="53"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5" name="Freeform 578"/>
            <p:cNvSpPr>
              <a:spLocks/>
            </p:cNvSpPr>
            <p:nvPr/>
          </p:nvSpPr>
          <p:spPr bwMode="auto">
            <a:xfrm>
              <a:off x="1726" y="2290"/>
              <a:ext cx="52" cy="52"/>
            </a:xfrm>
            <a:custGeom>
              <a:avLst/>
              <a:gdLst>
                <a:gd name="T0" fmla="*/ 24 w 52"/>
                <a:gd name="T1" fmla="*/ 0 h 52"/>
                <a:gd name="T2" fmla="*/ 51 w 52"/>
                <a:gd name="T3" fmla="*/ 51 h 52"/>
                <a:gd name="T4" fmla="*/ 0 w 52"/>
                <a:gd name="T5" fmla="*/ 51 h 52"/>
                <a:gd name="T6" fmla="*/ 24 w 5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2">
                  <a:moveTo>
                    <a:pt x="24" y="0"/>
                  </a:moveTo>
                  <a:lnTo>
                    <a:pt x="51" y="51"/>
                  </a:lnTo>
                  <a:lnTo>
                    <a:pt x="0" y="51"/>
                  </a:lnTo>
                  <a:lnTo>
                    <a:pt x="24"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6" name="Freeform 579"/>
            <p:cNvSpPr>
              <a:spLocks/>
            </p:cNvSpPr>
            <p:nvPr/>
          </p:nvSpPr>
          <p:spPr bwMode="auto">
            <a:xfrm>
              <a:off x="1759" y="2290"/>
              <a:ext cx="54" cy="52"/>
            </a:xfrm>
            <a:custGeom>
              <a:avLst/>
              <a:gdLst>
                <a:gd name="T0" fmla="*/ 26 w 54"/>
                <a:gd name="T1" fmla="*/ 0 h 52"/>
                <a:gd name="T2" fmla="*/ 53 w 54"/>
                <a:gd name="T3" fmla="*/ 51 h 52"/>
                <a:gd name="T4" fmla="*/ 0 w 54"/>
                <a:gd name="T5" fmla="*/ 51 h 52"/>
                <a:gd name="T6" fmla="*/ 26 w 54"/>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2">
                  <a:moveTo>
                    <a:pt x="26" y="0"/>
                  </a:moveTo>
                  <a:lnTo>
                    <a:pt x="53"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7" name="Freeform 580"/>
            <p:cNvSpPr>
              <a:spLocks/>
            </p:cNvSpPr>
            <p:nvPr/>
          </p:nvSpPr>
          <p:spPr bwMode="auto">
            <a:xfrm>
              <a:off x="1872" y="2470"/>
              <a:ext cx="53" cy="52"/>
            </a:xfrm>
            <a:custGeom>
              <a:avLst/>
              <a:gdLst>
                <a:gd name="T0" fmla="*/ 25 w 53"/>
                <a:gd name="T1" fmla="*/ 0 h 52"/>
                <a:gd name="T2" fmla="*/ 52 w 53"/>
                <a:gd name="T3" fmla="*/ 51 h 52"/>
                <a:gd name="T4" fmla="*/ 0 w 53"/>
                <a:gd name="T5" fmla="*/ 51 h 52"/>
                <a:gd name="T6" fmla="*/ 25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5" y="0"/>
                  </a:moveTo>
                  <a:lnTo>
                    <a:pt x="52" y="51"/>
                  </a:lnTo>
                  <a:lnTo>
                    <a:pt x="0" y="51"/>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8" name="Freeform 581"/>
            <p:cNvSpPr>
              <a:spLocks/>
            </p:cNvSpPr>
            <p:nvPr/>
          </p:nvSpPr>
          <p:spPr bwMode="auto">
            <a:xfrm>
              <a:off x="1897" y="2392"/>
              <a:ext cx="54" cy="53"/>
            </a:xfrm>
            <a:custGeom>
              <a:avLst/>
              <a:gdLst>
                <a:gd name="T0" fmla="*/ 26 w 54"/>
                <a:gd name="T1" fmla="*/ 0 h 53"/>
                <a:gd name="T2" fmla="*/ 53 w 54"/>
                <a:gd name="T3" fmla="*/ 52 h 53"/>
                <a:gd name="T4" fmla="*/ 0 w 54"/>
                <a:gd name="T5" fmla="*/ 52 h 53"/>
                <a:gd name="T6" fmla="*/ 26 w 54"/>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3">
                  <a:moveTo>
                    <a:pt x="26" y="0"/>
                  </a:moveTo>
                  <a:lnTo>
                    <a:pt x="53" y="52"/>
                  </a:lnTo>
                  <a:lnTo>
                    <a:pt x="0" y="52"/>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9" name="Freeform 582"/>
            <p:cNvSpPr>
              <a:spLocks/>
            </p:cNvSpPr>
            <p:nvPr/>
          </p:nvSpPr>
          <p:spPr bwMode="auto">
            <a:xfrm>
              <a:off x="2019" y="2247"/>
              <a:ext cx="52" cy="52"/>
            </a:xfrm>
            <a:custGeom>
              <a:avLst/>
              <a:gdLst>
                <a:gd name="T0" fmla="*/ 24 w 52"/>
                <a:gd name="T1" fmla="*/ 0 h 52"/>
                <a:gd name="T2" fmla="*/ 51 w 52"/>
                <a:gd name="T3" fmla="*/ 51 h 52"/>
                <a:gd name="T4" fmla="*/ 0 w 52"/>
                <a:gd name="T5" fmla="*/ 51 h 52"/>
                <a:gd name="T6" fmla="*/ 24 w 5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2">
                  <a:moveTo>
                    <a:pt x="24" y="0"/>
                  </a:moveTo>
                  <a:lnTo>
                    <a:pt x="51" y="51"/>
                  </a:lnTo>
                  <a:lnTo>
                    <a:pt x="0" y="51"/>
                  </a:lnTo>
                  <a:lnTo>
                    <a:pt x="24"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0" name="Freeform 583"/>
            <p:cNvSpPr>
              <a:spLocks/>
            </p:cNvSpPr>
            <p:nvPr/>
          </p:nvSpPr>
          <p:spPr bwMode="auto">
            <a:xfrm>
              <a:off x="2156" y="2229"/>
              <a:ext cx="53" cy="52"/>
            </a:xfrm>
            <a:custGeom>
              <a:avLst/>
              <a:gdLst>
                <a:gd name="T0" fmla="*/ 25 w 53"/>
                <a:gd name="T1" fmla="*/ 0 h 52"/>
                <a:gd name="T2" fmla="*/ 52 w 53"/>
                <a:gd name="T3" fmla="*/ 51 h 52"/>
                <a:gd name="T4" fmla="*/ 0 w 53"/>
                <a:gd name="T5" fmla="*/ 51 h 52"/>
                <a:gd name="T6" fmla="*/ 25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5" y="0"/>
                  </a:moveTo>
                  <a:lnTo>
                    <a:pt x="52" y="51"/>
                  </a:lnTo>
                  <a:lnTo>
                    <a:pt x="0" y="51"/>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1" name="Freeform 584"/>
            <p:cNvSpPr>
              <a:spLocks/>
            </p:cNvSpPr>
            <p:nvPr/>
          </p:nvSpPr>
          <p:spPr bwMode="auto">
            <a:xfrm>
              <a:off x="2234" y="2290"/>
              <a:ext cx="53" cy="52"/>
            </a:xfrm>
            <a:custGeom>
              <a:avLst/>
              <a:gdLst>
                <a:gd name="T0" fmla="*/ 26 w 53"/>
                <a:gd name="T1" fmla="*/ 0 h 52"/>
                <a:gd name="T2" fmla="*/ 52 w 53"/>
                <a:gd name="T3" fmla="*/ 51 h 52"/>
                <a:gd name="T4" fmla="*/ 0 w 53"/>
                <a:gd name="T5" fmla="*/ 51 h 52"/>
                <a:gd name="T6" fmla="*/ 26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6" y="0"/>
                  </a:moveTo>
                  <a:lnTo>
                    <a:pt x="52"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2" name="Freeform 585"/>
            <p:cNvSpPr>
              <a:spLocks/>
            </p:cNvSpPr>
            <p:nvPr/>
          </p:nvSpPr>
          <p:spPr bwMode="auto">
            <a:xfrm>
              <a:off x="2510" y="2704"/>
              <a:ext cx="53" cy="51"/>
            </a:xfrm>
            <a:custGeom>
              <a:avLst/>
              <a:gdLst>
                <a:gd name="T0" fmla="*/ 26 w 53"/>
                <a:gd name="T1" fmla="*/ 0 h 51"/>
                <a:gd name="T2" fmla="*/ 52 w 53"/>
                <a:gd name="T3" fmla="*/ 50 h 51"/>
                <a:gd name="T4" fmla="*/ 0 w 53"/>
                <a:gd name="T5" fmla="*/ 50 h 51"/>
                <a:gd name="T6" fmla="*/ 26 w 53"/>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1">
                  <a:moveTo>
                    <a:pt x="26" y="0"/>
                  </a:moveTo>
                  <a:lnTo>
                    <a:pt x="52" y="50"/>
                  </a:lnTo>
                  <a:lnTo>
                    <a:pt x="0" y="50"/>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3" name="Freeform 586"/>
            <p:cNvSpPr>
              <a:spLocks/>
            </p:cNvSpPr>
            <p:nvPr/>
          </p:nvSpPr>
          <p:spPr bwMode="auto">
            <a:xfrm>
              <a:off x="2562" y="2807"/>
              <a:ext cx="53" cy="51"/>
            </a:xfrm>
            <a:custGeom>
              <a:avLst/>
              <a:gdLst>
                <a:gd name="T0" fmla="*/ 26 w 53"/>
                <a:gd name="T1" fmla="*/ 0 h 51"/>
                <a:gd name="T2" fmla="*/ 52 w 53"/>
                <a:gd name="T3" fmla="*/ 50 h 51"/>
                <a:gd name="T4" fmla="*/ 0 w 53"/>
                <a:gd name="T5" fmla="*/ 50 h 51"/>
                <a:gd name="T6" fmla="*/ 26 w 53"/>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1">
                  <a:moveTo>
                    <a:pt x="26" y="0"/>
                  </a:moveTo>
                  <a:lnTo>
                    <a:pt x="52" y="50"/>
                  </a:lnTo>
                  <a:lnTo>
                    <a:pt x="0" y="50"/>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4" name="Freeform 587"/>
            <p:cNvSpPr>
              <a:spLocks/>
            </p:cNvSpPr>
            <p:nvPr/>
          </p:nvSpPr>
          <p:spPr bwMode="auto">
            <a:xfrm>
              <a:off x="2605" y="2979"/>
              <a:ext cx="52" cy="51"/>
            </a:xfrm>
            <a:custGeom>
              <a:avLst/>
              <a:gdLst>
                <a:gd name="T0" fmla="*/ 25 w 52"/>
                <a:gd name="T1" fmla="*/ 0 h 51"/>
                <a:gd name="T2" fmla="*/ 51 w 52"/>
                <a:gd name="T3" fmla="*/ 50 h 51"/>
                <a:gd name="T4" fmla="*/ 0 w 52"/>
                <a:gd name="T5" fmla="*/ 50 h 51"/>
                <a:gd name="T6" fmla="*/ 25 w 52"/>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1">
                  <a:moveTo>
                    <a:pt x="25" y="0"/>
                  </a:moveTo>
                  <a:lnTo>
                    <a:pt x="51" y="50"/>
                  </a:lnTo>
                  <a:lnTo>
                    <a:pt x="0" y="50"/>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5" name="Freeform 588"/>
            <p:cNvSpPr>
              <a:spLocks/>
            </p:cNvSpPr>
            <p:nvPr/>
          </p:nvSpPr>
          <p:spPr bwMode="auto">
            <a:xfrm>
              <a:off x="2631" y="3056"/>
              <a:ext cx="53" cy="54"/>
            </a:xfrm>
            <a:custGeom>
              <a:avLst/>
              <a:gdLst>
                <a:gd name="T0" fmla="*/ 26 w 53"/>
                <a:gd name="T1" fmla="*/ 0 h 54"/>
                <a:gd name="T2" fmla="*/ 52 w 53"/>
                <a:gd name="T3" fmla="*/ 53 h 54"/>
                <a:gd name="T4" fmla="*/ 0 w 53"/>
                <a:gd name="T5" fmla="*/ 53 h 54"/>
                <a:gd name="T6" fmla="*/ 26 w 53"/>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4">
                  <a:moveTo>
                    <a:pt x="26" y="0"/>
                  </a:moveTo>
                  <a:lnTo>
                    <a:pt x="52" y="53"/>
                  </a:lnTo>
                  <a:lnTo>
                    <a:pt x="0" y="53"/>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6" name="Rectangle 589"/>
            <p:cNvSpPr>
              <a:spLocks noChangeArrowheads="1"/>
            </p:cNvSpPr>
            <p:nvPr/>
          </p:nvSpPr>
          <p:spPr bwMode="auto">
            <a:xfrm>
              <a:off x="2089" y="1008"/>
              <a:ext cx="7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CC0066"/>
                  </a:solidFill>
                  <a:latin typeface="Comic Sans MS" panose="030F0702030302020204" pitchFamily="66" charset="0"/>
                </a:rPr>
                <a:t>RY Tau x 10</a:t>
              </a:r>
            </a:p>
          </p:txBody>
        </p:sp>
        <p:sp>
          <p:nvSpPr>
            <p:cNvPr id="46667" name="Rectangle 590"/>
            <p:cNvSpPr>
              <a:spLocks noChangeArrowheads="1"/>
            </p:cNvSpPr>
            <p:nvPr/>
          </p:nvSpPr>
          <p:spPr bwMode="auto">
            <a:xfrm>
              <a:off x="1932" y="1552"/>
              <a:ext cx="6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000080"/>
                  </a:solidFill>
                  <a:latin typeface="Comic Sans MS" panose="030F0702030302020204" pitchFamily="66" charset="0"/>
                </a:rPr>
                <a:t>DL Tau x 2</a:t>
              </a:r>
            </a:p>
          </p:txBody>
        </p:sp>
        <p:sp>
          <p:nvSpPr>
            <p:cNvPr id="46668" name="Rectangle 591"/>
            <p:cNvSpPr>
              <a:spLocks noChangeArrowheads="1"/>
            </p:cNvSpPr>
            <p:nvPr/>
          </p:nvSpPr>
          <p:spPr bwMode="auto">
            <a:xfrm>
              <a:off x="1715" y="2931"/>
              <a:ext cx="7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3300"/>
                  </a:solidFill>
                  <a:latin typeface="Comic Sans MS" panose="030F0702030302020204" pitchFamily="66" charset="0"/>
                </a:rPr>
                <a:t>GM Aur / 20</a:t>
              </a:r>
            </a:p>
          </p:txBody>
        </p:sp>
        <p:grpSp>
          <p:nvGrpSpPr>
            <p:cNvPr id="46669" name="Group 592"/>
            <p:cNvGrpSpPr>
              <a:grpSpLocks/>
            </p:cNvGrpSpPr>
            <p:nvPr/>
          </p:nvGrpSpPr>
          <p:grpSpPr bwMode="auto">
            <a:xfrm>
              <a:off x="1025" y="3439"/>
              <a:ext cx="1806" cy="384"/>
              <a:chOff x="1025" y="3439"/>
              <a:chExt cx="1806" cy="384"/>
            </a:xfrm>
          </p:grpSpPr>
          <p:sp>
            <p:nvSpPr>
              <p:cNvPr id="46677" name="Rectangle 593"/>
              <p:cNvSpPr>
                <a:spLocks noChangeArrowheads="1"/>
              </p:cNvSpPr>
              <p:nvPr/>
            </p:nvSpPr>
            <p:spPr bwMode="auto">
              <a:xfrm>
                <a:off x="1025" y="3439"/>
                <a:ext cx="2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0.1</a:t>
                </a:r>
              </a:p>
            </p:txBody>
          </p:sp>
          <p:sp>
            <p:nvSpPr>
              <p:cNvPr id="46678" name="Rectangle 594"/>
              <p:cNvSpPr>
                <a:spLocks noChangeArrowheads="1"/>
              </p:cNvSpPr>
              <p:nvPr/>
            </p:nvSpPr>
            <p:spPr bwMode="auto">
              <a:xfrm>
                <a:off x="1422" y="3439"/>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679" name="Rectangle 595"/>
              <p:cNvSpPr>
                <a:spLocks noChangeArrowheads="1"/>
              </p:cNvSpPr>
              <p:nvPr/>
            </p:nvSpPr>
            <p:spPr bwMode="auto">
              <a:xfrm>
                <a:off x="1759" y="3439"/>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p>
            </p:txBody>
          </p:sp>
          <p:sp>
            <p:nvSpPr>
              <p:cNvPr id="46680" name="Rectangle 596"/>
              <p:cNvSpPr>
                <a:spLocks noChangeArrowheads="1"/>
              </p:cNvSpPr>
              <p:nvPr/>
            </p:nvSpPr>
            <p:spPr bwMode="auto">
              <a:xfrm>
                <a:off x="2086" y="3439"/>
                <a:ext cx="3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a:t>
                </a:r>
              </a:p>
            </p:txBody>
          </p:sp>
          <p:sp>
            <p:nvSpPr>
              <p:cNvPr id="46681" name="Rectangle 597"/>
              <p:cNvSpPr>
                <a:spLocks noChangeArrowheads="1"/>
              </p:cNvSpPr>
              <p:nvPr/>
            </p:nvSpPr>
            <p:spPr bwMode="auto">
              <a:xfrm>
                <a:off x="2423" y="3439"/>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1000</a:t>
                </a:r>
              </a:p>
            </p:txBody>
          </p:sp>
          <p:sp>
            <p:nvSpPr>
              <p:cNvPr id="46682" name="Rectangle 598"/>
              <p:cNvSpPr>
                <a:spLocks noChangeArrowheads="1"/>
              </p:cNvSpPr>
              <p:nvPr/>
            </p:nvSpPr>
            <p:spPr bwMode="auto">
              <a:xfrm>
                <a:off x="1469" y="3611"/>
                <a:ext cx="11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Wavelength (</a:t>
                </a:r>
                <a:r>
                  <a:rPr lang="en-US" altLang="en-US" sz="1600">
                    <a:latin typeface="Symbol" panose="05050102010706020507" pitchFamily="18" charset="2"/>
                  </a:rPr>
                  <a:t>m</a:t>
                </a:r>
                <a:r>
                  <a:rPr lang="en-US" altLang="en-US" sz="1600">
                    <a:latin typeface="Comic Sans MS" panose="030F0702030302020204" pitchFamily="66" charset="0"/>
                  </a:rPr>
                  <a:t>m)</a:t>
                </a:r>
              </a:p>
            </p:txBody>
          </p:sp>
        </p:grpSp>
        <p:sp>
          <p:nvSpPr>
            <p:cNvPr id="46670" name="Rectangle 599"/>
            <p:cNvSpPr>
              <a:spLocks noChangeArrowheads="1"/>
            </p:cNvSpPr>
            <p:nvPr/>
          </p:nvSpPr>
          <p:spPr bwMode="auto">
            <a:xfrm>
              <a:off x="866" y="1521"/>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671" name="Rectangle 600"/>
            <p:cNvSpPr>
              <a:spLocks noChangeArrowheads="1"/>
            </p:cNvSpPr>
            <p:nvPr/>
          </p:nvSpPr>
          <p:spPr bwMode="auto">
            <a:xfrm>
              <a:off x="731" y="826"/>
              <a:ext cx="3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2" name="Rectangle 601"/>
            <p:cNvSpPr>
              <a:spLocks noChangeArrowheads="1"/>
            </p:cNvSpPr>
            <p:nvPr/>
          </p:nvSpPr>
          <p:spPr bwMode="auto">
            <a:xfrm>
              <a:off x="731" y="2924"/>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-4</a:t>
              </a:r>
            </a:p>
          </p:txBody>
        </p:sp>
        <p:sp>
          <p:nvSpPr>
            <p:cNvPr id="46673" name="Rectangle 602"/>
            <p:cNvSpPr>
              <a:spLocks noChangeArrowheads="1"/>
            </p:cNvSpPr>
            <p:nvPr/>
          </p:nvSpPr>
          <p:spPr bwMode="auto">
            <a:xfrm>
              <a:off x="731" y="2208"/>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4" name="Rectangle 603"/>
            <p:cNvSpPr>
              <a:spLocks noChangeArrowheads="1"/>
            </p:cNvSpPr>
            <p:nvPr/>
          </p:nvSpPr>
          <p:spPr bwMode="auto">
            <a:xfrm>
              <a:off x="2995" y="1881"/>
              <a:ext cx="3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5" name="Rectangle 604"/>
            <p:cNvSpPr>
              <a:spLocks noChangeArrowheads="1"/>
            </p:cNvSpPr>
            <p:nvPr/>
          </p:nvSpPr>
          <p:spPr bwMode="auto">
            <a:xfrm>
              <a:off x="2995" y="3239"/>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6" name="Rectangle 605"/>
            <p:cNvSpPr>
              <a:spLocks noChangeArrowheads="1"/>
            </p:cNvSpPr>
            <p:nvPr/>
          </p:nvSpPr>
          <p:spPr bwMode="auto">
            <a:xfrm rot="-5400000">
              <a:off x="61" y="2004"/>
              <a:ext cx="11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i="1">
                  <a:latin typeface="Symbol" panose="05050102010706020507" pitchFamily="18" charset="2"/>
                </a:rPr>
                <a:t>n</a:t>
              </a:r>
              <a:r>
                <a:rPr lang="en-US" altLang="en-US" sz="1800" i="1">
                  <a:latin typeface="Comic Sans MS" panose="030F0702030302020204" pitchFamily="66" charset="0"/>
                </a:rPr>
                <a:t>F</a:t>
              </a:r>
              <a:r>
                <a:rPr lang="en-US" altLang="en-US" sz="1800" baseline="-25000">
                  <a:latin typeface="Symbol" panose="05050102010706020507" pitchFamily="18" charset="2"/>
                </a:rPr>
                <a:t>n</a:t>
              </a:r>
              <a:r>
                <a:rPr lang="en-US" altLang="en-US" sz="1600">
                  <a:latin typeface="Comic Sans MS" panose="030F0702030302020204" pitchFamily="66" charset="0"/>
                </a:rPr>
                <a:t> (10</a:t>
              </a:r>
              <a:r>
                <a:rPr lang="en-US" altLang="en-US" sz="1600" baseline="30000">
                  <a:latin typeface="Comic Sans MS" panose="030F0702030302020204" pitchFamily="66" charset="0"/>
                </a:rPr>
                <a:t>-12</a:t>
              </a:r>
              <a:r>
                <a:rPr lang="en-US" altLang="en-US" sz="1600">
                  <a:latin typeface="Comic Sans MS" panose="030F0702030302020204" pitchFamily="66" charset="0"/>
                </a:rPr>
                <a:t> W m</a:t>
              </a:r>
              <a:r>
                <a:rPr lang="en-US" altLang="en-US" sz="1600" baseline="30000">
                  <a:latin typeface="Comic Sans MS" panose="030F0702030302020204" pitchFamily="66" charset="0"/>
                </a:rPr>
                <a:t>-2</a:t>
              </a:r>
              <a:r>
                <a:rPr lang="en-US" altLang="en-US" sz="1600">
                  <a:latin typeface="Comic Sans MS" panose="030F0702030302020204" pitchFamily="66" charset="0"/>
                </a:rPr>
                <a:t>)</a:t>
              </a:r>
            </a:p>
          </p:txBody>
        </p:sp>
      </p:grpSp>
      <p:sp>
        <p:nvSpPr>
          <p:cNvPr id="46084" name="Rectangle 606"/>
          <p:cNvSpPr>
            <a:spLocks noChangeArrowheads="1"/>
          </p:cNvSpPr>
          <p:nvPr/>
        </p:nvSpPr>
        <p:spPr bwMode="auto">
          <a:xfrm>
            <a:off x="2138363" y="6142038"/>
            <a:ext cx="470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Beckwith &amp; Sargent 1996, </a:t>
            </a:r>
            <a:r>
              <a:rPr lang="en-US" altLang="en-US" sz="1800" i="1"/>
              <a:t>Nature</a:t>
            </a:r>
            <a:r>
              <a:rPr lang="en-US" altLang="en-US" sz="1800"/>
              <a:t>, </a:t>
            </a:r>
            <a:r>
              <a:rPr lang="en-US" altLang="en-US" sz="1800" b="1"/>
              <a:t>383</a:t>
            </a:r>
            <a:r>
              <a:rPr lang="en-US" altLang="en-US" sz="1800"/>
              <a:t>, 139-144.</a:t>
            </a:r>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spTree>
    <p:extLst>
      <p:ext uri="{BB962C8B-B14F-4D97-AF65-F5344CB8AC3E}">
        <p14:creationId xmlns:p14="http://schemas.microsoft.com/office/powerpoint/2010/main" val="135999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3733800" y="1905000"/>
            <a:ext cx="7200900" cy="1485900"/>
          </a:xfrm>
          <a:prstGeom prst="rect">
            <a:avLst/>
          </a:prstGeom>
        </p:spPr>
        <p:txBody>
          <a:bodyPr/>
          <a:lstStyle/>
          <a:p>
            <a:pPr eaLnBrk="1" hangingPunct="1"/>
            <a:r>
              <a:rPr lang="en-US" altLang="en-US" smtClean="0"/>
              <a:t>Spectrum of Protoostar</a:t>
            </a:r>
          </a:p>
        </p:txBody>
      </p:sp>
      <p:sp>
        <p:nvSpPr>
          <p:cNvPr id="47108" name="Rectangle 3"/>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284" name="Text Box 4"/>
          <p:cNvSpPr txBox="1">
            <a:spLocks noChangeArrowheads="1"/>
          </p:cNvSpPr>
          <p:nvPr/>
        </p:nvSpPr>
        <p:spPr bwMode="auto">
          <a:xfrm>
            <a:off x="1530350" y="2049463"/>
            <a:ext cx="468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pic>
        <p:nvPicPr>
          <p:cNvPr id="47110" name="Picture 5" descr="1995-45-a-large_web-o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0"/>
            <a:ext cx="6361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286" name="Picture 6" descr="1995-45-h-small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3476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87" name="Line 7"/>
          <p:cNvSpPr>
            <a:spLocks noChangeShapeType="1"/>
          </p:cNvSpPr>
          <p:nvPr/>
        </p:nvSpPr>
        <p:spPr bwMode="auto">
          <a:xfrm flipH="1">
            <a:off x="4575175" y="355600"/>
            <a:ext cx="2166938" cy="229235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73288" name="Picture 8" descr="1995-45-g-full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4565650"/>
            <a:ext cx="20447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89" name="Line 9"/>
          <p:cNvSpPr>
            <a:spLocks noChangeShapeType="1"/>
          </p:cNvSpPr>
          <p:nvPr/>
        </p:nvSpPr>
        <p:spPr bwMode="auto">
          <a:xfrm flipH="1" flipV="1">
            <a:off x="5245100" y="4360863"/>
            <a:ext cx="3444875" cy="204787"/>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73290" name="Picture 10" descr="1995-45-e-small_w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38" y="46212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91" name="Line 11"/>
          <p:cNvSpPr>
            <a:spLocks noChangeShapeType="1"/>
          </p:cNvSpPr>
          <p:nvPr/>
        </p:nvSpPr>
        <p:spPr bwMode="auto">
          <a:xfrm flipH="1" flipV="1">
            <a:off x="2489200" y="4618038"/>
            <a:ext cx="733425" cy="744537"/>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73292" name="Picture 12" descr="1995-45-d-full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50" y="273050"/>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93" name="Line 13"/>
          <p:cNvSpPr>
            <a:spLocks noChangeShapeType="1"/>
          </p:cNvSpPr>
          <p:nvPr/>
        </p:nvSpPr>
        <p:spPr bwMode="auto">
          <a:xfrm flipH="1" flipV="1">
            <a:off x="2549525" y="274638"/>
            <a:ext cx="1055688" cy="273367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4" name="Line 14"/>
          <p:cNvSpPr>
            <a:spLocks noChangeShapeType="1"/>
          </p:cNvSpPr>
          <p:nvPr/>
        </p:nvSpPr>
        <p:spPr bwMode="auto">
          <a:xfrm flipH="1" flipV="1">
            <a:off x="577850" y="2251075"/>
            <a:ext cx="3033713" cy="757238"/>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5" name="Line 15"/>
          <p:cNvSpPr>
            <a:spLocks noChangeShapeType="1"/>
          </p:cNvSpPr>
          <p:nvPr/>
        </p:nvSpPr>
        <p:spPr bwMode="auto">
          <a:xfrm flipH="1">
            <a:off x="4568825" y="2255838"/>
            <a:ext cx="4078288" cy="392112"/>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6" name="Line 16"/>
          <p:cNvSpPr>
            <a:spLocks noChangeShapeType="1"/>
          </p:cNvSpPr>
          <p:nvPr/>
        </p:nvSpPr>
        <p:spPr bwMode="auto">
          <a:xfrm flipH="1" flipV="1">
            <a:off x="5235575" y="4352925"/>
            <a:ext cx="1392238" cy="225107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7" name="Line 17"/>
          <p:cNvSpPr>
            <a:spLocks noChangeShapeType="1"/>
          </p:cNvSpPr>
          <p:nvPr/>
        </p:nvSpPr>
        <p:spPr bwMode="auto">
          <a:xfrm flipH="1">
            <a:off x="2493963" y="5362575"/>
            <a:ext cx="725487" cy="116522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8" name="Rectangle 18"/>
          <p:cNvSpPr>
            <a:spLocks noChangeArrowheads="1"/>
          </p:cNvSpPr>
          <p:nvPr/>
        </p:nvSpPr>
        <p:spPr bwMode="auto">
          <a:xfrm>
            <a:off x="590550" y="4614863"/>
            <a:ext cx="1900238" cy="1909762"/>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299" name="Rectangle 19"/>
          <p:cNvSpPr>
            <a:spLocks noChangeArrowheads="1"/>
          </p:cNvSpPr>
          <p:nvPr/>
        </p:nvSpPr>
        <p:spPr bwMode="auto">
          <a:xfrm>
            <a:off x="6629400" y="4562475"/>
            <a:ext cx="2052638" cy="2047875"/>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300" name="Rectangle 20"/>
          <p:cNvSpPr>
            <a:spLocks noChangeArrowheads="1"/>
          </p:cNvSpPr>
          <p:nvPr/>
        </p:nvSpPr>
        <p:spPr bwMode="auto">
          <a:xfrm>
            <a:off x="6743700" y="347663"/>
            <a:ext cx="1905000" cy="1905000"/>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301" name="Rectangle 21"/>
          <p:cNvSpPr>
            <a:spLocks noChangeArrowheads="1"/>
          </p:cNvSpPr>
          <p:nvPr/>
        </p:nvSpPr>
        <p:spPr bwMode="auto">
          <a:xfrm>
            <a:off x="576263" y="271463"/>
            <a:ext cx="1971675" cy="1976437"/>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7127" name="Oval 22"/>
          <p:cNvSpPr>
            <a:spLocks noChangeArrowheads="1"/>
          </p:cNvSpPr>
          <p:nvPr/>
        </p:nvSpPr>
        <p:spPr bwMode="auto">
          <a:xfrm>
            <a:off x="1670050" y="0"/>
            <a:ext cx="6126163" cy="6858000"/>
          </a:xfrm>
          <a:prstGeom prst="ellipse">
            <a:avLst/>
          </a:prstGeom>
          <a:noFill/>
          <a:ln w="603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303" name="Text Box 23"/>
          <p:cNvSpPr txBox="1">
            <a:spLocks noChangeArrowheads="1"/>
          </p:cNvSpPr>
          <p:nvPr/>
        </p:nvSpPr>
        <p:spPr bwMode="auto">
          <a:xfrm>
            <a:off x="6802438" y="6597650"/>
            <a:ext cx="2370137" cy="304800"/>
          </a:xfrm>
          <a:prstGeom prst="rect">
            <a:avLst/>
          </a:prstGeom>
          <a:noFill/>
          <a:ln>
            <a:noFill/>
          </a:ln>
          <a:effectLst/>
          <a:extLst>
            <a:ext uri="{909E8E84-426E-40DD-AFC4-6F175D3DCCD1}">
              <a14:hiddenFill xmlns:a14="http://schemas.microsoft.com/office/drawing/2010/main">
                <a:solidFill>
                  <a:schemeClr val="tx1">
                    <a:alpha val="2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r" eaLnBrk="1" hangingPunct="1">
              <a:spcBef>
                <a:spcPct val="50000"/>
              </a:spcBef>
              <a:buFontTx/>
              <a:buNone/>
            </a:pPr>
            <a:r>
              <a:rPr lang="de-DE" altLang="en-US" sz="1200">
                <a:solidFill>
                  <a:srgbClr val="F7C5B7"/>
                </a:solidFill>
                <a:latin typeface="Comic Sans MS" panose="030F0702030302020204" pitchFamily="66" charset="0"/>
              </a:rPr>
              <a:t>McCaughrean et al. 1996</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32</a:t>
            </a:fld>
            <a:endParaRPr lang="en-US"/>
          </a:p>
        </p:txBody>
      </p:sp>
    </p:spTree>
    <p:extLst>
      <p:ext uri="{BB962C8B-B14F-4D97-AF65-F5344CB8AC3E}">
        <p14:creationId xmlns:p14="http://schemas.microsoft.com/office/powerpoint/2010/main" val="366481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27328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732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7328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27328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7328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27329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7329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273292"/>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73293"/>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273294"/>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273295"/>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73296"/>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273297"/>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273301"/>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273300"/>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2273299"/>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2273298"/>
                                        </p:tgtEl>
                                        <p:attrNameLst>
                                          <p:attrName>style.visibility</p:attrName>
                                        </p:attrNameLst>
                                      </p:cBhvr>
                                      <p:to>
                                        <p:strVal val="visible"/>
                                      </p:to>
                                    </p:set>
                                  </p:childTnLst>
                                </p:cTn>
                              </p:par>
                            </p:childTnLst>
                          </p:cTn>
                        </p:par>
                        <p:par>
                          <p:cTn id="55" fill="hold" nodeType="afterGroup">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2273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284" grpId="0" autoUpdateAnimBg="0"/>
      <p:bldP spid="2273287" grpId="0" animBg="1"/>
      <p:bldP spid="2273289" grpId="0" animBg="1"/>
      <p:bldP spid="2273291" grpId="0" animBg="1"/>
      <p:bldP spid="2273293" grpId="0" animBg="1"/>
      <p:bldP spid="2273294" grpId="0" animBg="1"/>
      <p:bldP spid="2273295" grpId="0" animBg="1"/>
      <p:bldP spid="2273296" grpId="0" animBg="1"/>
      <p:bldP spid="2273297" grpId="0" animBg="1"/>
      <p:bldP spid="2273298" grpId="0" animBg="1"/>
      <p:bldP spid="2273299" grpId="0" animBg="1"/>
      <p:bldP spid="2273300" grpId="0" animBg="1"/>
      <p:bldP spid="2273301" grpId="0" animBg="1"/>
      <p:bldP spid="227330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r>
              <a:rPr lang="en-US" altLang="en-US" dirty="0"/>
              <a:t>Circumstellar Dust</a:t>
            </a:r>
            <a:endParaRPr lang="en-US" dirty="0"/>
          </a:p>
        </p:txBody>
      </p:sp>
      <p:sp>
        <p:nvSpPr>
          <p:cNvPr id="2080770" name="Rectangle 2"/>
          <p:cNvSpPr>
            <a:spLocks noChangeArrowheads="1"/>
          </p:cNvSpPr>
          <p:nvPr/>
        </p:nvSpPr>
        <p:spPr bwMode="auto">
          <a:xfrm>
            <a:off x="1089025" y="1874838"/>
            <a:ext cx="279717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dirty="0">
                <a:latin typeface="Comic Sans MS" panose="030F0702030302020204" pitchFamily="66" charset="0"/>
              </a:rPr>
              <a:t>Vega Disk Detection</a:t>
            </a:r>
          </a:p>
          <a:p>
            <a:pPr>
              <a:spcBef>
                <a:spcPct val="0"/>
              </a:spcBef>
              <a:buFontTx/>
              <a:buNone/>
            </a:pPr>
            <a:endParaRPr lang="en-US" altLang="en-US" sz="1800" dirty="0">
              <a:latin typeface="Comic Sans MS" panose="030F0702030302020204" pitchFamily="66" charset="0"/>
            </a:endParaRPr>
          </a:p>
          <a:p>
            <a:pPr>
              <a:spcBef>
                <a:spcPct val="0"/>
              </a:spcBef>
              <a:buFontTx/>
              <a:buNone/>
            </a:pPr>
            <a:r>
              <a:rPr lang="en-US" altLang="en-US" sz="1800" u="sng" dirty="0">
                <a:latin typeface="Comic Sans MS" panose="030F0702030302020204" pitchFamily="66" charset="0"/>
              </a:rPr>
              <a:t>   </a:t>
            </a:r>
            <a:r>
              <a:rPr lang="en-US" altLang="en-US" sz="1800" u="sng" dirty="0">
                <a:latin typeface="Symbol" panose="05050102010706020507" pitchFamily="18" charset="2"/>
              </a:rPr>
              <a:t>l</a:t>
            </a:r>
            <a:r>
              <a:rPr lang="en-US" altLang="en-US" sz="1800" u="sng" dirty="0">
                <a:latin typeface="Comic Sans MS" panose="030F0702030302020204" pitchFamily="66" charset="0"/>
              </a:rPr>
              <a:t>       Flux*   Contrast </a:t>
            </a:r>
            <a:r>
              <a:rPr lang="en-US" altLang="en-US" sz="1800" dirty="0">
                <a:latin typeface="Symbol" panose="05050102010706020507" pitchFamily="18" charset="2"/>
              </a:rPr>
              <a:t>(</a:t>
            </a:r>
            <a:r>
              <a:rPr lang="en-US" altLang="en-US" sz="1800" dirty="0">
                <a:latin typeface="Comic Sans MS" panose="030F0702030302020204" pitchFamily="66" charset="0"/>
              </a:rPr>
              <a:t>m)    (</a:t>
            </a:r>
            <a:r>
              <a:rPr lang="en-US" altLang="en-US" sz="1800" dirty="0">
                <a:latin typeface="Symbol" panose="05050102010706020507" pitchFamily="18" charset="2"/>
              </a:rPr>
              <a:t></a:t>
            </a:r>
            <a:r>
              <a:rPr lang="en-US" altLang="en-US" sz="1800" dirty="0" err="1">
                <a:latin typeface="Comic Sans MS" panose="030F0702030302020204" pitchFamily="66" charset="0"/>
              </a:rPr>
              <a:t>Jy</a:t>
            </a:r>
            <a:r>
              <a:rPr lang="en-US" altLang="en-US" sz="1800" dirty="0">
                <a:latin typeface="Comic Sans MS" panose="030F0702030302020204" pitchFamily="66" charset="0"/>
              </a:rPr>
              <a:t>)   Star/Disk</a:t>
            </a:r>
          </a:p>
          <a:p>
            <a:pPr>
              <a:spcBef>
                <a:spcPct val="0"/>
              </a:spcBef>
              <a:buFontTx/>
              <a:buNone/>
            </a:pPr>
            <a:endParaRPr lang="en-US" altLang="en-US" sz="18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11</a:t>
            </a:r>
            <a:r>
              <a:rPr lang="en-US" altLang="en-US" sz="1800" dirty="0">
                <a:latin typeface="Symbol" panose="05050102010706020507" pitchFamily="18" charset="2"/>
              </a:rPr>
              <a:t></a:t>
            </a:r>
            <a:r>
              <a:rPr lang="en-US" altLang="en-US" sz="1800" dirty="0">
                <a:latin typeface="Comic Sans MS" panose="030F0702030302020204" pitchFamily="66" charset="0"/>
              </a:rPr>
              <a:t>m    2.4       1.5x10</a:t>
            </a:r>
            <a:r>
              <a:rPr lang="en-US" altLang="en-US" sz="1800" baseline="30000" dirty="0">
                <a:latin typeface="Comic Sans MS" panose="030F0702030302020204" pitchFamily="66" charset="0"/>
              </a:rPr>
              <a:t>7</a:t>
            </a:r>
          </a:p>
          <a:p>
            <a:pPr>
              <a:spcBef>
                <a:spcPct val="0"/>
              </a:spcBef>
              <a:buFontTx/>
              <a:buNone/>
            </a:pPr>
            <a:endParaRPr lang="en-US" altLang="en-US" sz="1800" baseline="300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22</a:t>
            </a:r>
            <a:r>
              <a:rPr lang="en-US" altLang="en-US" sz="1800" dirty="0">
                <a:latin typeface="Symbol" panose="05050102010706020507" pitchFamily="18" charset="2"/>
              </a:rPr>
              <a:t></a:t>
            </a:r>
            <a:r>
              <a:rPr lang="en-US" altLang="en-US" sz="1800" dirty="0">
                <a:latin typeface="Comic Sans MS" panose="030F0702030302020204" pitchFamily="66" charset="0"/>
              </a:rPr>
              <a:t>m    400      2x10</a:t>
            </a:r>
            <a:r>
              <a:rPr lang="en-US" altLang="en-US" sz="1800" baseline="30000" dirty="0">
                <a:latin typeface="Comic Sans MS" panose="030F0702030302020204" pitchFamily="66" charset="0"/>
              </a:rPr>
              <a:t>4</a:t>
            </a:r>
            <a:endParaRPr lang="en-US" altLang="en-US" sz="1800" dirty="0">
              <a:latin typeface="Comic Sans MS" panose="030F0702030302020204" pitchFamily="66" charset="0"/>
            </a:endParaRPr>
          </a:p>
          <a:p>
            <a:pPr>
              <a:spcBef>
                <a:spcPct val="0"/>
              </a:spcBef>
              <a:buFontTx/>
              <a:buNone/>
            </a:pPr>
            <a:endParaRPr lang="en-US" altLang="en-US" sz="18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33</a:t>
            </a:r>
            <a:r>
              <a:rPr lang="en-US" altLang="en-US" sz="1800" dirty="0">
                <a:latin typeface="Symbol" panose="05050102010706020507" pitchFamily="18" charset="2"/>
              </a:rPr>
              <a:t></a:t>
            </a:r>
            <a:r>
              <a:rPr lang="en-US" altLang="en-US" sz="1800" dirty="0">
                <a:latin typeface="Comic Sans MS" panose="030F0702030302020204" pitchFamily="66" charset="0"/>
              </a:rPr>
              <a:t>m    1300    3x10</a:t>
            </a:r>
            <a:r>
              <a:rPr lang="en-US" altLang="en-US" sz="1800" baseline="30000" dirty="0">
                <a:latin typeface="Comic Sans MS" panose="030F0702030302020204" pitchFamily="66" charset="0"/>
              </a:rPr>
              <a:t>3</a:t>
            </a:r>
          </a:p>
          <a:p>
            <a:pPr>
              <a:spcBef>
                <a:spcPct val="0"/>
              </a:spcBef>
              <a:buFontTx/>
              <a:buNone/>
            </a:pPr>
            <a:endParaRPr lang="en-US" altLang="en-US" sz="1800" baseline="300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Reflected &amp; emitted light detected with a simple </a:t>
            </a:r>
            <a:r>
              <a:rPr lang="en-US" altLang="en-US" sz="1800" dirty="0" err="1">
                <a:latin typeface="Comic Sans MS" panose="030F0702030302020204" pitchFamily="66" charset="0"/>
              </a:rPr>
              <a:t>coronograph</a:t>
            </a:r>
            <a:r>
              <a:rPr lang="en-US" altLang="en-US" sz="1800" dirty="0">
                <a:latin typeface="Comic Sans MS" panose="030F0702030302020204" pitchFamily="66" charset="0"/>
              </a:rPr>
              <a:t>.</a:t>
            </a:r>
          </a:p>
        </p:txBody>
      </p:sp>
      <p:pic>
        <p:nvPicPr>
          <p:cNvPr id="208077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414" y="2286000"/>
            <a:ext cx="4616249"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0776" name="Text Box 8"/>
          <p:cNvSpPr txBox="1">
            <a:spLocks noChangeArrowheads="1"/>
          </p:cNvSpPr>
          <p:nvPr/>
        </p:nvSpPr>
        <p:spPr bwMode="auto">
          <a:xfrm>
            <a:off x="1497013" y="5910263"/>
            <a:ext cx="1354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Comic Sans MS" panose="030F0702030302020204" pitchFamily="66" charset="0"/>
              </a:rPr>
              <a:t>*</a:t>
            </a:r>
            <a:r>
              <a:rPr lang="en-US" altLang="en-US" sz="1400" i="1">
                <a:latin typeface="Comic Sans MS" panose="030F0702030302020204" pitchFamily="66" charset="0"/>
              </a:rPr>
              <a:t>per Airy disk</a:t>
            </a:r>
            <a:endParaRPr lang="en-US" altLang="en-US" sz="140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spTree>
    <p:extLst>
      <p:ext uri="{BB962C8B-B14F-4D97-AF65-F5344CB8AC3E}">
        <p14:creationId xmlns:p14="http://schemas.microsoft.com/office/powerpoint/2010/main" val="362226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080773"/>
                                        </p:tgtEl>
                                        <p:attrNameLst>
                                          <p:attrName>style.visibility</p:attrName>
                                        </p:attrNameLst>
                                      </p:cBhvr>
                                      <p:to>
                                        <p:strVal val="visible"/>
                                      </p:to>
                                    </p:set>
                                    <p:animEffect transition="in" filter="box(out)">
                                      <p:cBhvr>
                                        <p:cTn id="7" dur="500"/>
                                        <p:tgtEl>
                                          <p:spTgt spid="2080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80770"/>
                                        </p:tgtEl>
                                        <p:attrNameLst>
                                          <p:attrName>style.visibility</p:attrName>
                                        </p:attrNameLst>
                                      </p:cBhvr>
                                      <p:to>
                                        <p:strVal val="visible"/>
                                      </p:to>
                                    </p:set>
                                    <p:animEffect transition="in" filter="wipe(up)">
                                      <p:cBhvr>
                                        <p:cTn id="12" dur="500"/>
                                        <p:tgtEl>
                                          <p:spTgt spid="2080770"/>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2080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770" grpId="0" autoUpdateAnimBg="0"/>
      <p:bldP spid="208077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quarter" idx="13"/>
          </p:nvPr>
        </p:nvSpPr>
        <p:spPr/>
        <p:txBody>
          <a:bodyPr/>
          <a:lstStyle/>
          <a:p>
            <a:r>
              <a:rPr lang="en-US" altLang="en-US" dirty="0" smtClean="0"/>
              <a:t>Debris </a:t>
            </a:r>
            <a:r>
              <a:rPr lang="en-US" altLang="en-US" dirty="0"/>
              <a:t>Disks</a:t>
            </a:r>
            <a:endParaRPr lang="en-US" dirty="0"/>
          </a:p>
        </p:txBody>
      </p:sp>
      <p:grpSp>
        <p:nvGrpSpPr>
          <p:cNvPr id="3" name="Group 2"/>
          <p:cNvGrpSpPr/>
          <p:nvPr/>
        </p:nvGrpSpPr>
        <p:grpSpPr>
          <a:xfrm>
            <a:off x="1309688" y="2443163"/>
            <a:ext cx="6524625" cy="2070100"/>
            <a:chOff x="2474913" y="2443163"/>
            <a:chExt cx="6524625" cy="2070100"/>
          </a:xfrm>
        </p:grpSpPr>
        <p:pic>
          <p:nvPicPr>
            <p:cNvPr id="50181" name="Picture 12" descr="aumicvis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2443163"/>
              <a:ext cx="210978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3" descr="hd141_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0" y="2449513"/>
              <a:ext cx="19129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descr="bd+31f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675" y="2451100"/>
              <a:ext cx="19478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15"/>
            <p:cNvSpPr txBox="1">
              <a:spLocks noChangeArrowheads="1"/>
            </p:cNvSpPr>
            <p:nvPr/>
          </p:nvSpPr>
          <p:spPr bwMode="auto">
            <a:xfrm>
              <a:off x="8202613" y="3141663"/>
              <a:ext cx="7810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r" eaLnBrk="1" hangingPunct="1">
                <a:spcBef>
                  <a:spcPct val="50000"/>
                </a:spcBef>
                <a:buFontTx/>
                <a:buNone/>
              </a:pPr>
              <a:r>
                <a:rPr lang="en-US" altLang="en-US" sz="800">
                  <a:solidFill>
                    <a:schemeClr val="bg1"/>
                  </a:solidFill>
                  <a:latin typeface="Arial" panose="020B0604020202020204" pitchFamily="34" charset="0"/>
                </a:rPr>
                <a:t>BD+31643</a:t>
              </a:r>
            </a:p>
          </p:txBody>
        </p:sp>
      </p:gr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spTree>
    <p:extLst>
      <p:ext uri="{BB962C8B-B14F-4D97-AF65-F5344CB8AC3E}">
        <p14:creationId xmlns:p14="http://schemas.microsoft.com/office/powerpoint/2010/main" val="268609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ffpci\Desktop\tau.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7686" y="1600200"/>
            <a:ext cx="5302928" cy="4267200"/>
          </a:xfrm>
        </p:spPr>
      </p:pic>
      <p:sp>
        <p:nvSpPr>
          <p:cNvPr id="5" name="Text Placeholder 4"/>
          <p:cNvSpPr>
            <a:spLocks noGrp="1"/>
          </p:cNvSpPr>
          <p:nvPr>
            <p:ph type="body" sz="quarter" idx="13"/>
          </p:nvPr>
        </p:nvSpPr>
        <p:spPr/>
        <p:txBody>
          <a:bodyPr/>
          <a:lstStyle/>
          <a:p>
            <a:r>
              <a:rPr lang="en-US" altLang="en-US" dirty="0" smtClean="0"/>
              <a:t>HL </a:t>
            </a:r>
            <a:r>
              <a:rPr lang="en-US" altLang="en-US" dirty="0"/>
              <a:t>Tau</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35</a:t>
            </a:fld>
            <a:endParaRPr lang="en-US"/>
          </a:p>
        </p:txBody>
      </p:sp>
    </p:spTree>
    <p:extLst>
      <p:ext uri="{BB962C8B-B14F-4D97-AF65-F5344CB8AC3E}">
        <p14:creationId xmlns:p14="http://schemas.microsoft.com/office/powerpoint/2010/main" val="323684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dust clouds and nebulae</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spTree>
    <p:extLst>
      <p:ext uri="{BB962C8B-B14F-4D97-AF65-F5344CB8AC3E}">
        <p14:creationId xmlns:p14="http://schemas.microsoft.com/office/powerpoint/2010/main" val="261379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6"/>
          <p:cNvSpPr>
            <a:spLocks noGrp="1" noChangeArrowheads="1"/>
          </p:cNvSpPr>
          <p:nvPr>
            <p:ph idx="1"/>
          </p:nvPr>
        </p:nvSpPr>
        <p:spPr/>
        <p:txBody>
          <a:bodyPr/>
          <a:lstStyle/>
          <a:p>
            <a:r>
              <a:rPr lang="en-US" altLang="en-US" dirty="0" smtClean="0"/>
              <a:t>Dust clouds usually emit radiation that they absorb from stars (internal or external).</a:t>
            </a:r>
          </a:p>
          <a:p>
            <a:r>
              <a:rPr lang="en-US" altLang="en-US" dirty="0" smtClean="0"/>
              <a:t>Young stars are often the internal heat source for star forming dust clouds, e.g. </a:t>
            </a:r>
            <a:r>
              <a:rPr lang="en-US" altLang="en-US" dirty="0" err="1" smtClean="0"/>
              <a:t>Sgr</a:t>
            </a:r>
            <a:r>
              <a:rPr lang="en-US" altLang="en-US" dirty="0" smtClean="0"/>
              <a:t> B2, W49, W51.</a:t>
            </a:r>
          </a:p>
        </p:txBody>
      </p:sp>
      <p:sp>
        <p:nvSpPr>
          <p:cNvPr id="5" name="Text Placeholder 4"/>
          <p:cNvSpPr>
            <a:spLocks noGrp="1"/>
          </p:cNvSpPr>
          <p:nvPr>
            <p:ph type="body" sz="quarter" idx="13"/>
          </p:nvPr>
        </p:nvSpPr>
        <p:spPr/>
        <p:txBody>
          <a:bodyPr/>
          <a:lstStyle/>
          <a:p>
            <a:r>
              <a:rPr lang="en-US" altLang="en-US" dirty="0"/>
              <a:t>Dust </a:t>
            </a:r>
            <a:r>
              <a:rPr lang="en-US" altLang="en-US" dirty="0" smtClean="0"/>
              <a:t>Clouds Energy Source</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spTree>
    <p:extLst>
      <p:ext uri="{BB962C8B-B14F-4D97-AF65-F5344CB8AC3E}">
        <p14:creationId xmlns:p14="http://schemas.microsoft.com/office/powerpoint/2010/main" val="176621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8928" y="1600200"/>
            <a:ext cx="5720443" cy="4267200"/>
          </a:xfrm>
        </p:spPr>
      </p:pic>
      <p:sp>
        <p:nvSpPr>
          <p:cNvPr id="5" name="Text Placeholder 4"/>
          <p:cNvSpPr>
            <a:spLocks noGrp="1"/>
          </p:cNvSpPr>
          <p:nvPr>
            <p:ph type="body" sz="quarter" idx="13"/>
          </p:nvPr>
        </p:nvSpPr>
        <p:spPr/>
        <p:txBody>
          <a:bodyPr>
            <a:normAutofit/>
          </a:bodyPr>
          <a:lstStyle/>
          <a:p>
            <a:r>
              <a:rPr lang="en-US" altLang="en-US" dirty="0" err="1" smtClean="0"/>
              <a:t>Sgr</a:t>
            </a:r>
            <a:r>
              <a:rPr lang="en-US" altLang="en-US" dirty="0" smtClean="0"/>
              <a:t> </a:t>
            </a:r>
            <a:r>
              <a:rPr lang="en-US" altLang="en-US" dirty="0"/>
              <a:t>B2</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354135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01200" y="1600200"/>
            <a:ext cx="4055900" cy="4267200"/>
          </a:xfrm>
        </p:spPr>
      </p:pic>
      <p:sp>
        <p:nvSpPr>
          <p:cNvPr id="5" name="Text Placeholder 4"/>
          <p:cNvSpPr>
            <a:spLocks noGrp="1"/>
          </p:cNvSpPr>
          <p:nvPr>
            <p:ph type="body" sz="quarter" idx="13"/>
          </p:nvPr>
        </p:nvSpPr>
        <p:spPr/>
        <p:txBody>
          <a:bodyPr>
            <a:normAutofit/>
          </a:bodyPr>
          <a:lstStyle/>
          <a:p>
            <a:r>
              <a:rPr lang="en-US" altLang="en-US" dirty="0" err="1" smtClean="0"/>
              <a:t>Sgr</a:t>
            </a:r>
            <a:r>
              <a:rPr lang="en-US" altLang="en-US" dirty="0" smtClean="0"/>
              <a:t> </a:t>
            </a:r>
            <a:r>
              <a:rPr lang="en-US" altLang="en-US" dirty="0"/>
              <a:t>B2</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spTree>
    <p:extLst>
      <p:ext uri="{BB962C8B-B14F-4D97-AF65-F5344CB8AC3E}">
        <p14:creationId xmlns:p14="http://schemas.microsoft.com/office/powerpoint/2010/main" val="79146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dirty="0" smtClean="0"/>
              <a:t>What emission mechanism produces this type of energy distribution?</a:t>
            </a:r>
          </a:p>
          <a:p>
            <a:pPr lvl="1"/>
            <a:r>
              <a:rPr lang="en-US" altLang="en-US" b="1" dirty="0" smtClean="0">
                <a:solidFill>
                  <a:srgbClr val="FF0000"/>
                </a:solidFill>
              </a:rPr>
              <a:t>a) free-free</a:t>
            </a:r>
          </a:p>
          <a:p>
            <a:pPr lvl="1"/>
            <a:r>
              <a:rPr lang="en-US" altLang="en-US" dirty="0" smtClean="0"/>
              <a:t>b) blackbody</a:t>
            </a:r>
          </a:p>
          <a:p>
            <a:pPr lvl="1"/>
            <a:r>
              <a:rPr lang="en-US" altLang="en-US" dirty="0" smtClean="0"/>
              <a:t>c) synchrotron</a:t>
            </a:r>
          </a:p>
          <a:p>
            <a:pPr lvl="1"/>
            <a:r>
              <a:rPr lang="en-US" altLang="en-US" b="1" dirty="0" smtClean="0">
                <a:solidFill>
                  <a:srgbClr val="FF0000"/>
                </a:solidFill>
              </a:rPr>
              <a:t>d) Bremsstrahlung</a:t>
            </a:r>
          </a:p>
          <a:p>
            <a:pPr lvl="1"/>
            <a:r>
              <a:rPr lang="en-US" altLang="en-US" dirty="0" smtClean="0"/>
              <a:t>e) inverse-Compton</a:t>
            </a:r>
          </a:p>
        </p:txBody>
      </p:sp>
      <p:sp>
        <p:nvSpPr>
          <p:cNvPr id="6" name="Text Placeholder 5"/>
          <p:cNvSpPr>
            <a:spLocks noGrp="1"/>
          </p:cNvSpPr>
          <p:nvPr>
            <p:ph type="body" sz="quarter" idx="13"/>
          </p:nvPr>
        </p:nvSpPr>
        <p:spPr/>
        <p:txBody>
          <a:bodyPr/>
          <a:lstStyle/>
          <a:p>
            <a:r>
              <a:rPr lang="en-US" altLang="en-US" dirty="0"/>
              <a:t>Answer</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883" y="2807757"/>
            <a:ext cx="3335337" cy="335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extLst>
      <p:ext uri="{BB962C8B-B14F-4D97-AF65-F5344CB8AC3E}">
        <p14:creationId xmlns:p14="http://schemas.microsoft.com/office/powerpoint/2010/main" val="175570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4421" y="1610226"/>
            <a:ext cx="5889458" cy="4247147"/>
          </a:xfrm>
        </p:spPr>
      </p:pic>
      <p:sp>
        <p:nvSpPr>
          <p:cNvPr id="5" name="Text Placeholder 4"/>
          <p:cNvSpPr>
            <a:spLocks noGrp="1"/>
          </p:cNvSpPr>
          <p:nvPr>
            <p:ph type="body" sz="quarter" idx="13"/>
          </p:nvPr>
        </p:nvSpPr>
        <p:spPr/>
        <p:txBody>
          <a:bodyPr/>
          <a:lstStyle/>
          <a:p>
            <a:r>
              <a:rPr lang="en-US" altLang="en-US" dirty="0"/>
              <a:t>Dust </a:t>
            </a:r>
            <a:r>
              <a:rPr lang="en-US" altLang="en-US" dirty="0" smtClean="0"/>
              <a:t>Clouds Examples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363083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15"/>
          <p:cNvSpPr>
            <a:spLocks noGrp="1" noChangeArrowheads="1"/>
          </p:cNvSpPr>
          <p:nvPr>
            <p:ph idx="1"/>
          </p:nvPr>
        </p:nvSpPr>
        <p:spPr/>
        <p:txBody>
          <a:bodyPr/>
          <a:lstStyle/>
          <a:p>
            <a:r>
              <a:rPr lang="en-US" altLang="en-US" smtClean="0"/>
              <a:t>There are ~100 HCHII regions in Sgr B2.</a:t>
            </a:r>
          </a:p>
          <a:p>
            <a:endParaRPr lang="en-US" altLang="en-US" smtClean="0"/>
          </a:p>
        </p:txBody>
      </p:sp>
      <p:sp>
        <p:nvSpPr>
          <p:cNvPr id="5" name="Text Placeholder 4"/>
          <p:cNvSpPr>
            <a:spLocks noGrp="1"/>
          </p:cNvSpPr>
          <p:nvPr>
            <p:ph type="body" sz="quarter" idx="13"/>
          </p:nvPr>
        </p:nvSpPr>
        <p:spPr/>
        <p:txBody>
          <a:bodyPr/>
          <a:lstStyle/>
          <a:p>
            <a:r>
              <a:rPr lang="en-US" altLang="en-US" dirty="0"/>
              <a:t>HCHII Regions in </a:t>
            </a:r>
            <a:r>
              <a:rPr lang="en-US" altLang="en-US" dirty="0" err="1"/>
              <a:t>Sgr</a:t>
            </a:r>
            <a:r>
              <a:rPr lang="en-US" altLang="en-US" dirty="0"/>
              <a:t> B2</a:t>
            </a:r>
            <a:endParaRPr lang="en-US" dirty="0"/>
          </a:p>
        </p:txBody>
      </p:sp>
      <p:pic>
        <p:nvPicPr>
          <p:cNvPr id="624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63" y="2954338"/>
            <a:ext cx="3162300" cy="3370262"/>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67050"/>
            <a:ext cx="4094163" cy="3198813"/>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Line 5"/>
          <p:cNvSpPr>
            <a:spLocks noChangeShapeType="1"/>
          </p:cNvSpPr>
          <p:nvPr/>
        </p:nvSpPr>
        <p:spPr bwMode="auto">
          <a:xfrm flipV="1">
            <a:off x="1981200" y="3325813"/>
            <a:ext cx="3454400" cy="1143000"/>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470" name="Line 6"/>
          <p:cNvSpPr>
            <a:spLocks noChangeShapeType="1"/>
          </p:cNvSpPr>
          <p:nvPr/>
        </p:nvSpPr>
        <p:spPr bwMode="auto">
          <a:xfrm>
            <a:off x="1998663" y="5164138"/>
            <a:ext cx="3394075" cy="752475"/>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471" name="Rectangle 7"/>
          <p:cNvSpPr>
            <a:spLocks noChangeArrowheads="1"/>
          </p:cNvSpPr>
          <p:nvPr/>
        </p:nvSpPr>
        <p:spPr bwMode="auto">
          <a:xfrm>
            <a:off x="1998663" y="4478338"/>
            <a:ext cx="592137" cy="666750"/>
          </a:xfrm>
          <a:prstGeom prst="rect">
            <a:avLst/>
          </a:prstGeom>
          <a:noFill/>
          <a:ln w="31750">
            <a:solidFill>
              <a:srgbClr val="FFFF00"/>
            </a:solidFill>
            <a:miter lim="800000"/>
            <a:headEnd/>
            <a:tailEnd/>
          </a:ln>
          <a:effectLst/>
          <a:extLst>
            <a:ext uri="{909E8E84-426E-40DD-AFC4-6F175D3DCCD1}">
              <a14:hiddenFill xmlns:a14="http://schemas.microsoft.com/office/drawing/2010/main">
                <a:solidFill>
                  <a:schemeClr val="bg2">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2472" name="Rectangle 8"/>
          <p:cNvSpPr>
            <a:spLocks noChangeArrowheads="1"/>
          </p:cNvSpPr>
          <p:nvPr/>
        </p:nvSpPr>
        <p:spPr bwMode="auto">
          <a:xfrm>
            <a:off x="812800" y="1371600"/>
            <a:ext cx="7653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lnSpc>
                <a:spcPct val="90000"/>
              </a:lnSpc>
            </a:pPr>
            <a:endParaRPr lang="en-US" altLang="en-US" sz="200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41</a:t>
            </a:fld>
            <a:endParaRPr lang="en-US"/>
          </a:p>
        </p:txBody>
      </p:sp>
    </p:spTree>
    <p:extLst>
      <p:ext uri="{BB962C8B-B14F-4D97-AF65-F5344CB8AC3E}">
        <p14:creationId xmlns:p14="http://schemas.microsoft.com/office/powerpoint/2010/main" val="403204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4"/>
          <p:cNvSpPr>
            <a:spLocks noGrp="1" noChangeArrowheads="1"/>
          </p:cNvSpPr>
          <p:nvPr>
            <p:ph idx="1"/>
          </p:nvPr>
        </p:nvSpPr>
        <p:spPr/>
        <p:txBody>
          <a:bodyPr/>
          <a:lstStyle/>
          <a:p>
            <a:r>
              <a:rPr lang="en-US" altLang="en-US" dirty="0" smtClean="0"/>
              <a:t>The clumps break up into even smaller clumps with sizes ~100 AU and densities &gt;10</a:t>
            </a:r>
            <a:r>
              <a:rPr lang="en-US" altLang="en-US" baseline="30000" dirty="0" smtClean="0"/>
              <a:t>7</a:t>
            </a:r>
            <a:r>
              <a:rPr lang="en-US" altLang="en-US" dirty="0" smtClean="0"/>
              <a:t> cm</a:t>
            </a:r>
            <a:r>
              <a:rPr lang="en-US" altLang="en-US" baseline="30000" dirty="0" smtClean="0"/>
              <a:t>-3</a:t>
            </a:r>
            <a:r>
              <a:rPr lang="en-US" altLang="en-US" dirty="0" smtClean="0"/>
              <a:t>.</a:t>
            </a:r>
          </a:p>
          <a:p>
            <a:r>
              <a:rPr lang="en-US" altLang="en-US" dirty="0" smtClean="0"/>
              <a:t>Each clump contains an OB star.</a:t>
            </a:r>
          </a:p>
          <a:p>
            <a:endParaRPr lang="en-US" altLang="en-US" dirty="0" smtClean="0"/>
          </a:p>
        </p:txBody>
      </p:sp>
      <p:sp>
        <p:nvSpPr>
          <p:cNvPr id="5" name="Text Placeholder 4"/>
          <p:cNvSpPr>
            <a:spLocks noGrp="1"/>
          </p:cNvSpPr>
          <p:nvPr>
            <p:ph type="body" sz="quarter" idx="13"/>
          </p:nvPr>
        </p:nvSpPr>
        <p:spPr/>
        <p:txBody>
          <a:bodyPr/>
          <a:lstStyle/>
          <a:p>
            <a:r>
              <a:rPr lang="en-US" altLang="en-US" dirty="0"/>
              <a:t>HCHII Regions in </a:t>
            </a:r>
            <a:r>
              <a:rPr lang="en-US" altLang="en-US" dirty="0" err="1"/>
              <a:t>Sgr</a:t>
            </a:r>
            <a:r>
              <a:rPr lang="en-US" altLang="en-US" dirty="0"/>
              <a:t> B2</a:t>
            </a:r>
            <a:endParaRPr lang="en-US" dirty="0"/>
          </a:p>
        </p:txBody>
      </p:sp>
      <p:pic>
        <p:nvPicPr>
          <p:cNvPr id="64517" name="Picture 2" descr="fg2"/>
          <p:cNvPicPr>
            <a:picLocks noChangeAspect="1" noChangeArrowheads="1"/>
          </p:cNvPicPr>
          <p:nvPr/>
        </p:nvPicPr>
        <p:blipFill>
          <a:blip r:embed="rId3">
            <a:extLst>
              <a:ext uri="{28A0092B-C50C-407E-A947-70E740481C1C}">
                <a14:useLocalDpi xmlns:a14="http://schemas.microsoft.com/office/drawing/2010/main" val="0"/>
              </a:ext>
            </a:extLst>
          </a:blip>
          <a:srcRect r="45804"/>
          <a:stretch>
            <a:fillRect/>
          </a:stretch>
        </p:blipFill>
        <p:spPr bwMode="auto">
          <a:xfrm>
            <a:off x="5962650" y="3352800"/>
            <a:ext cx="27241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62" y="3411538"/>
            <a:ext cx="4094163" cy="3198812"/>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Line 5"/>
          <p:cNvSpPr>
            <a:spLocks noChangeShapeType="1"/>
          </p:cNvSpPr>
          <p:nvPr/>
        </p:nvSpPr>
        <p:spPr bwMode="auto">
          <a:xfrm flipV="1">
            <a:off x="2930525" y="3706813"/>
            <a:ext cx="3436937" cy="712787"/>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0" name="Line 6"/>
          <p:cNvSpPr>
            <a:spLocks noChangeShapeType="1"/>
          </p:cNvSpPr>
          <p:nvPr/>
        </p:nvSpPr>
        <p:spPr bwMode="auto">
          <a:xfrm>
            <a:off x="2946400" y="5145088"/>
            <a:ext cx="3378200" cy="1152525"/>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1" name="Rectangle 7"/>
          <p:cNvSpPr>
            <a:spLocks noChangeArrowheads="1"/>
          </p:cNvSpPr>
          <p:nvPr/>
        </p:nvSpPr>
        <p:spPr bwMode="auto">
          <a:xfrm>
            <a:off x="2930525" y="4460875"/>
            <a:ext cx="592137" cy="666750"/>
          </a:xfrm>
          <a:prstGeom prst="rect">
            <a:avLst/>
          </a:prstGeom>
          <a:noFill/>
          <a:ln w="31750">
            <a:solidFill>
              <a:srgbClr val="FFFF00"/>
            </a:solidFill>
            <a:miter lim="800000"/>
            <a:headEnd/>
            <a:tailEnd/>
          </a:ln>
          <a:effectLst/>
          <a:extLst>
            <a:ext uri="{909E8E84-426E-40DD-AFC4-6F175D3DCCD1}">
              <a14:hiddenFill xmlns:a14="http://schemas.microsoft.com/office/drawing/2010/main">
                <a:solidFill>
                  <a:schemeClr val="bg2">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4522" name="Rectangle 8"/>
          <p:cNvSpPr>
            <a:spLocks noChangeArrowheads="1"/>
          </p:cNvSpPr>
          <p:nvPr/>
        </p:nvSpPr>
        <p:spPr bwMode="auto">
          <a:xfrm>
            <a:off x="812800" y="1295400"/>
            <a:ext cx="7653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lnSpc>
                <a:spcPct val="90000"/>
              </a:lnSpc>
            </a:pPr>
            <a:endParaRPr lang="en-US" altLang="en-US" sz="200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42</a:t>
            </a:fld>
            <a:endParaRPr lang="en-US"/>
          </a:p>
        </p:txBody>
      </p:sp>
    </p:spTree>
    <p:extLst>
      <p:ext uri="{BB962C8B-B14F-4D97-AF65-F5344CB8AC3E}">
        <p14:creationId xmlns:p14="http://schemas.microsoft.com/office/powerpoint/2010/main" val="352512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sz="half" idx="1"/>
          </p:nvPr>
        </p:nvSpPr>
        <p:spPr/>
        <p:txBody>
          <a:bodyPr/>
          <a:lstStyle/>
          <a:p>
            <a:r>
              <a:rPr lang="en-US" altLang="en-US" dirty="0" smtClean="0"/>
              <a:t>M0.20-0.033 molecular cloud is warm (molecular emission in contours)</a:t>
            </a:r>
          </a:p>
          <a:p>
            <a:r>
              <a:rPr lang="en-US" altLang="en-US" dirty="0" smtClean="0"/>
              <a:t>Notice that its surface is ionized (free-free emission in greyscale).</a:t>
            </a:r>
          </a:p>
          <a:p>
            <a:r>
              <a:rPr lang="en-US" altLang="en-US" dirty="0" smtClean="0"/>
              <a:t>Pistol nebula is also ionized and heated.</a:t>
            </a:r>
          </a:p>
          <a:p>
            <a:endParaRPr lang="en-US" altLang="en-US" dirty="0" smtClean="0"/>
          </a:p>
        </p:txBody>
      </p:sp>
      <p:pic>
        <p:nvPicPr>
          <p:cNvPr id="8"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4263" y="2189773"/>
            <a:ext cx="3335337" cy="3545253"/>
          </a:xfrm>
        </p:spPr>
      </p:pic>
      <p:sp>
        <p:nvSpPr>
          <p:cNvPr id="3" name="Slide Number Placeholder 2"/>
          <p:cNvSpPr>
            <a:spLocks noGrp="1"/>
          </p:cNvSpPr>
          <p:nvPr>
            <p:ph type="sldNum" sz="quarter" idx="12"/>
          </p:nvPr>
        </p:nvSpPr>
        <p:spPr/>
        <p:txBody>
          <a:bodyPr/>
          <a:lstStyle/>
          <a:p>
            <a:fld id="{1F1164FC-EDB3-4677-AD99-16BFEA955BA0}" type="slidenum">
              <a:rPr lang="en-US" smtClean="0"/>
              <a:pPr/>
              <a:t>43</a:t>
            </a:fld>
            <a:endParaRPr lang="en-US"/>
          </a:p>
        </p:txBody>
      </p:sp>
      <p:sp>
        <p:nvSpPr>
          <p:cNvPr id="6" name="Text Placeholder 5"/>
          <p:cNvSpPr>
            <a:spLocks noGrp="1"/>
          </p:cNvSpPr>
          <p:nvPr>
            <p:ph type="body" sz="quarter" idx="13"/>
          </p:nvPr>
        </p:nvSpPr>
        <p:spPr/>
        <p:txBody>
          <a:bodyPr/>
          <a:lstStyle/>
          <a:p>
            <a:r>
              <a:rPr lang="en-US" altLang="en-US" dirty="0" err="1"/>
              <a:t>Eexternal</a:t>
            </a:r>
            <a:r>
              <a:rPr lang="en-US" altLang="en-US" dirty="0"/>
              <a:t> Heating</a:t>
            </a:r>
            <a:endParaRPr lang="en-US" dirty="0"/>
          </a:p>
        </p:txBody>
      </p:sp>
    </p:spTree>
    <p:extLst>
      <p:ext uri="{BB962C8B-B14F-4D97-AF65-F5344CB8AC3E}">
        <p14:creationId xmlns:p14="http://schemas.microsoft.com/office/powerpoint/2010/main" val="141052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sz="half" idx="1"/>
          </p:nvPr>
        </p:nvSpPr>
        <p:spPr/>
        <p:txBody>
          <a:bodyPr/>
          <a:lstStyle/>
          <a:p>
            <a:r>
              <a:rPr lang="en-US" altLang="en-US" smtClean="0"/>
              <a:t>M0.20-0.033 is externally heated by nearby Quintuplet cluster of massive stars.</a:t>
            </a:r>
          </a:p>
          <a:p>
            <a:r>
              <a:rPr lang="en-US" altLang="en-US" smtClean="0"/>
              <a:t>Notice that its surface is ionized by the nearby hot stars.</a:t>
            </a:r>
          </a:p>
          <a:p>
            <a:r>
              <a:rPr lang="en-US" altLang="en-US" smtClean="0"/>
              <a:t>Pistol is ejecta that is ionized/heated by Pistol star.</a:t>
            </a:r>
          </a:p>
          <a:p>
            <a:endParaRPr lang="en-US" altLang="en-US" smtClean="0"/>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13"/>
          </p:nvPr>
        </p:nvSpPr>
        <p:spPr/>
        <p:txBody>
          <a:bodyPr>
            <a:normAutofit fontScale="85000" lnSpcReduction="10000"/>
          </a:bodyPr>
          <a:lstStyle/>
          <a:p>
            <a:r>
              <a:rPr lang="en-US" altLang="en-US" dirty="0" smtClean="0"/>
              <a:t>External Heating in Galactic Center</a:t>
            </a:r>
            <a:endParaRPr lang="en-US" dirty="0"/>
          </a:p>
        </p:txBody>
      </p:sp>
      <p:grpSp>
        <p:nvGrpSpPr>
          <p:cNvPr id="3" name="Group 2"/>
          <p:cNvGrpSpPr/>
          <p:nvPr/>
        </p:nvGrpSpPr>
        <p:grpSpPr>
          <a:xfrm>
            <a:off x="4139447" y="2270603"/>
            <a:ext cx="4845050" cy="3737871"/>
            <a:chOff x="1631950" y="2057400"/>
            <a:chExt cx="5911850" cy="4560888"/>
          </a:xfrm>
        </p:grpSpPr>
        <p:pic>
          <p:nvPicPr>
            <p:cNvPr id="686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2057400"/>
              <a:ext cx="4289425"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5" descr="large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00000">
              <a:off x="1631950" y="4298950"/>
              <a:ext cx="11318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6"/>
            <p:cNvSpPr>
              <a:spLocks noChangeArrowheads="1"/>
            </p:cNvSpPr>
            <p:nvPr/>
          </p:nvSpPr>
          <p:spPr bwMode="auto">
            <a:xfrm rot="-2700000">
              <a:off x="4492625" y="4318000"/>
              <a:ext cx="1143000" cy="107156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616" name="Line 7"/>
            <p:cNvSpPr>
              <a:spLocks noChangeShapeType="1"/>
            </p:cNvSpPr>
            <p:nvPr/>
          </p:nvSpPr>
          <p:spPr bwMode="auto">
            <a:xfrm>
              <a:off x="2317750" y="4070350"/>
              <a:ext cx="266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7" name="Line 8"/>
            <p:cNvSpPr>
              <a:spLocks noChangeShapeType="1"/>
            </p:cNvSpPr>
            <p:nvPr/>
          </p:nvSpPr>
          <p:spPr bwMode="auto">
            <a:xfrm>
              <a:off x="2317750" y="5646738"/>
              <a:ext cx="266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8618" name="Picture 9" descr="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00000">
              <a:off x="6084888" y="4840288"/>
              <a:ext cx="5429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Line 10"/>
            <p:cNvSpPr>
              <a:spLocks noChangeShapeType="1"/>
            </p:cNvSpPr>
            <p:nvPr/>
          </p:nvSpPr>
          <p:spPr bwMode="auto">
            <a:xfrm>
              <a:off x="5018088" y="4749800"/>
              <a:ext cx="12842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0" name="Line 11"/>
            <p:cNvSpPr>
              <a:spLocks noChangeShapeType="1"/>
            </p:cNvSpPr>
            <p:nvPr/>
          </p:nvSpPr>
          <p:spPr bwMode="auto">
            <a:xfrm>
              <a:off x="5018088" y="5478463"/>
              <a:ext cx="12842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1" name="Rectangle 12"/>
            <p:cNvSpPr>
              <a:spLocks noChangeArrowheads="1"/>
            </p:cNvSpPr>
            <p:nvPr/>
          </p:nvSpPr>
          <p:spPr bwMode="auto">
            <a:xfrm rot="-2700000">
              <a:off x="4702175" y="4838700"/>
              <a:ext cx="539750" cy="50641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9" name="Slide Number Placeholder 8"/>
          <p:cNvSpPr>
            <a:spLocks noGrp="1"/>
          </p:cNvSpPr>
          <p:nvPr>
            <p:ph type="sldNum" sz="quarter" idx="12"/>
          </p:nvPr>
        </p:nvSpPr>
        <p:spPr/>
        <p:txBody>
          <a:bodyPr/>
          <a:lstStyle/>
          <a:p>
            <a:pPr>
              <a:defRPr/>
            </a:pPr>
            <a:fld id="{1F1164FC-EDB3-4677-AD99-16BFEA955BA0}" type="slidenum">
              <a:rPr lang="en-US" smtClean="0"/>
              <a:pPr>
                <a:defRPr/>
              </a:pPr>
              <a:t>44</a:t>
            </a:fld>
            <a:endParaRPr lang="en-US"/>
          </a:p>
        </p:txBody>
      </p:sp>
    </p:spTree>
    <p:extLst>
      <p:ext uri="{BB962C8B-B14F-4D97-AF65-F5344CB8AC3E}">
        <p14:creationId xmlns:p14="http://schemas.microsoft.com/office/powerpoint/2010/main" val="659659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60030" y="1915830"/>
            <a:ext cx="4938239" cy="3635940"/>
          </a:xfrm>
        </p:spPr>
      </p:pic>
      <p:sp>
        <p:nvSpPr>
          <p:cNvPr id="5" name="Text Placeholder 4"/>
          <p:cNvSpPr>
            <a:spLocks noGrp="1"/>
          </p:cNvSpPr>
          <p:nvPr>
            <p:ph type="body" sz="quarter" idx="13"/>
          </p:nvPr>
        </p:nvSpPr>
        <p:spPr/>
        <p:txBody>
          <a:bodyPr>
            <a:normAutofit/>
          </a:bodyPr>
          <a:lstStyle/>
          <a:p>
            <a:r>
              <a:rPr lang="en-US" altLang="en-US" dirty="0" smtClean="0"/>
              <a:t>External Heating</a:t>
            </a:r>
            <a:r>
              <a:rPr lang="en-US" altLang="en-US" dirty="0"/>
              <a:t>: Pa-</a:t>
            </a:r>
            <a:r>
              <a:rPr lang="en-US" altLang="en-US" dirty="0">
                <a:latin typeface="Symbol" panose="05050102010706020507" pitchFamily="18" charset="2"/>
              </a:rPr>
              <a:t>a</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45</a:t>
            </a:fld>
            <a:endParaRPr lang="en-US"/>
          </a:p>
        </p:txBody>
      </p:sp>
    </p:spTree>
    <p:extLst>
      <p:ext uri="{BB962C8B-B14F-4D97-AF65-F5344CB8AC3E}">
        <p14:creationId xmlns:p14="http://schemas.microsoft.com/office/powerpoint/2010/main" val="336778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15"/>
          <p:cNvSpPr>
            <a:spLocks noGrp="1" noChangeArrowheads="1"/>
          </p:cNvSpPr>
          <p:nvPr>
            <p:ph sz="half" idx="1"/>
          </p:nvPr>
        </p:nvSpPr>
        <p:spPr/>
        <p:txBody>
          <a:bodyPr>
            <a:normAutofit lnSpcReduction="10000"/>
          </a:bodyPr>
          <a:lstStyle/>
          <a:p>
            <a:r>
              <a:rPr lang="en-US" altLang="en-US" dirty="0" smtClean="0"/>
              <a:t>The Pistol nebula is heated by the Pistol star that resides at its center.</a:t>
            </a:r>
          </a:p>
          <a:p>
            <a:r>
              <a:rPr lang="en-US" altLang="en-US" dirty="0" smtClean="0"/>
              <a:t>Note in the figure that the dust thermal emission peaks in the mid-infrared, indicating temperature of a few 100 K.</a:t>
            </a:r>
          </a:p>
          <a:p>
            <a:r>
              <a:rPr lang="en-US" altLang="en-US" dirty="0" smtClean="0"/>
              <a:t>The starlight fades in relative intensity at longer wavelengths.</a:t>
            </a:r>
          </a:p>
          <a:p>
            <a:r>
              <a:rPr lang="en-US" altLang="en-US" dirty="0" smtClean="0"/>
              <a:t>Ionized gas emission suggest an external energy source (other hot stars in Quintuplet).</a:t>
            </a:r>
          </a:p>
        </p:txBody>
      </p:sp>
      <p:sp>
        <p:nvSpPr>
          <p:cNvPr id="5" name="Content Placeholder 4"/>
          <p:cNvSpPr>
            <a:spLocks noGrp="1"/>
          </p:cNvSpPr>
          <p:nvPr>
            <p:ph sz="half" idx="2"/>
          </p:nvPr>
        </p:nvSpPr>
        <p:spPr/>
        <p:txBody>
          <a:bodyPr/>
          <a:lstStyle/>
          <a:p>
            <a:endParaRPr lang="en-US"/>
          </a:p>
        </p:txBody>
      </p:sp>
      <p:sp>
        <p:nvSpPr>
          <p:cNvPr id="7" name="Text Placeholder 6"/>
          <p:cNvSpPr>
            <a:spLocks noGrp="1"/>
          </p:cNvSpPr>
          <p:nvPr>
            <p:ph type="body" sz="quarter" idx="13"/>
          </p:nvPr>
        </p:nvSpPr>
        <p:spPr/>
        <p:txBody>
          <a:bodyPr/>
          <a:lstStyle/>
          <a:p>
            <a:r>
              <a:rPr lang="en-US" altLang="en-US" dirty="0" smtClean="0"/>
              <a:t>Pistol Star/Nebula</a:t>
            </a:r>
            <a:endParaRPr lang="en-US" dirty="0"/>
          </a:p>
        </p:txBody>
      </p:sp>
      <p:pic>
        <p:nvPicPr>
          <p:cNvPr id="7271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t="38191" b="38191"/>
          <a:stretch>
            <a:fillRect/>
          </a:stretch>
        </p:blipFill>
        <p:spPr bwMode="auto">
          <a:xfrm>
            <a:off x="1139805" y="5770309"/>
            <a:ext cx="3113630" cy="10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629150" y="1333758"/>
            <a:ext cx="3870325" cy="5476875"/>
            <a:chOff x="4748196" y="914400"/>
            <a:chExt cx="3870325" cy="5476875"/>
          </a:xfrm>
        </p:grpSpPr>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196" y="914400"/>
              <a:ext cx="38703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8"/>
            <p:cNvSpPr txBox="1">
              <a:spLocks noChangeArrowheads="1"/>
            </p:cNvSpPr>
            <p:nvPr/>
          </p:nvSpPr>
          <p:spPr bwMode="auto">
            <a:xfrm>
              <a:off x="5037121" y="950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3 um</a:t>
              </a:r>
            </a:p>
          </p:txBody>
        </p:sp>
        <p:sp>
          <p:nvSpPr>
            <p:cNvPr id="18" name="Text Box 19"/>
            <p:cNvSpPr txBox="1">
              <a:spLocks noChangeArrowheads="1"/>
            </p:cNvSpPr>
            <p:nvPr/>
          </p:nvSpPr>
          <p:spPr bwMode="auto">
            <a:xfrm>
              <a:off x="7719996" y="60198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17 um</a:t>
              </a:r>
            </a:p>
          </p:txBody>
        </p:sp>
      </p:grpSp>
      <p:sp>
        <p:nvSpPr>
          <p:cNvPr id="8" name="Slide Number Placeholder 7"/>
          <p:cNvSpPr>
            <a:spLocks noGrp="1"/>
          </p:cNvSpPr>
          <p:nvPr>
            <p:ph type="sldNum" sz="quarter" idx="12"/>
          </p:nvPr>
        </p:nvSpPr>
        <p:spPr/>
        <p:txBody>
          <a:bodyPr/>
          <a:lstStyle/>
          <a:p>
            <a:pPr>
              <a:defRPr/>
            </a:pPr>
            <a:fld id="{1F1164FC-EDB3-4677-AD99-16BFEA955BA0}" type="slidenum">
              <a:rPr lang="en-US" smtClean="0"/>
              <a:pPr>
                <a:defRPr/>
              </a:pPr>
              <a:t>46</a:t>
            </a:fld>
            <a:endParaRPr lang="en-US"/>
          </a:p>
        </p:txBody>
      </p:sp>
    </p:spTree>
    <p:extLst>
      <p:ext uri="{BB962C8B-B14F-4D97-AF65-F5344CB8AC3E}">
        <p14:creationId xmlns:p14="http://schemas.microsoft.com/office/powerpoint/2010/main" val="360603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a:p>
        </p:txBody>
      </p:sp>
      <p:pic>
        <p:nvPicPr>
          <p:cNvPr id="94212" name="Picture 5" descr="Spitzer4_Spitzer3_Spitz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94100"/>
            <a:ext cx="6629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7" descr="Spitzer4_6cm_20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66294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8"/>
          <p:cNvSpPr txBox="1">
            <a:spLocks noChangeArrowheads="1"/>
          </p:cNvSpPr>
          <p:nvPr/>
        </p:nvSpPr>
        <p:spPr bwMode="auto">
          <a:xfrm>
            <a:off x="7239000" y="1712913"/>
            <a:ext cx="139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red=8um</a:t>
            </a:r>
          </a:p>
          <a:p>
            <a:pPr eaLnBrk="1" hangingPunct="1">
              <a:spcBef>
                <a:spcPct val="0"/>
              </a:spcBef>
              <a:buFontTx/>
              <a:buNone/>
            </a:pPr>
            <a:r>
              <a:rPr lang="en-US" altLang="en-US" sz="1800">
                <a:latin typeface="Arial" panose="020B0604020202020204" pitchFamily="34" charset="0"/>
              </a:rPr>
              <a:t>green=6 cm</a:t>
            </a:r>
          </a:p>
          <a:p>
            <a:pPr eaLnBrk="1" hangingPunct="1">
              <a:spcBef>
                <a:spcPct val="0"/>
              </a:spcBef>
              <a:buFontTx/>
              <a:buNone/>
            </a:pPr>
            <a:r>
              <a:rPr lang="en-US" altLang="en-US" sz="1800">
                <a:latin typeface="Arial" panose="020B0604020202020204" pitchFamily="34" charset="0"/>
              </a:rPr>
              <a:t>blue=20 cm</a:t>
            </a:r>
          </a:p>
        </p:txBody>
      </p:sp>
      <p:sp>
        <p:nvSpPr>
          <p:cNvPr id="94215" name="Text Box 9"/>
          <p:cNvSpPr txBox="1">
            <a:spLocks noChangeArrowheads="1"/>
          </p:cNvSpPr>
          <p:nvPr/>
        </p:nvSpPr>
        <p:spPr bwMode="auto">
          <a:xfrm>
            <a:off x="7254875" y="4875213"/>
            <a:ext cx="1536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red=8um</a:t>
            </a:r>
          </a:p>
          <a:p>
            <a:pPr eaLnBrk="1" hangingPunct="1">
              <a:spcBef>
                <a:spcPct val="0"/>
              </a:spcBef>
              <a:buFontTx/>
              <a:buNone/>
            </a:pPr>
            <a:r>
              <a:rPr lang="en-US" altLang="en-US" sz="1800">
                <a:latin typeface="Arial" panose="020B0604020202020204" pitchFamily="34" charset="0"/>
              </a:rPr>
              <a:t>green=5.8um</a:t>
            </a:r>
          </a:p>
          <a:p>
            <a:pPr eaLnBrk="1" hangingPunct="1">
              <a:spcBef>
                <a:spcPct val="0"/>
              </a:spcBef>
              <a:buFontTx/>
              <a:buNone/>
            </a:pPr>
            <a:r>
              <a:rPr lang="en-US" altLang="en-US" sz="1800">
                <a:latin typeface="Arial" panose="020B0604020202020204" pitchFamily="34" charset="0"/>
              </a:rPr>
              <a:t>blue=3.6um</a:t>
            </a:r>
          </a:p>
        </p:txBody>
      </p:sp>
      <p:sp>
        <p:nvSpPr>
          <p:cNvPr id="7" name="Slide Number Placeholder 6"/>
          <p:cNvSpPr>
            <a:spLocks noGrp="1"/>
          </p:cNvSpPr>
          <p:nvPr>
            <p:ph type="sldNum" sz="quarter" idx="12"/>
          </p:nvPr>
        </p:nvSpPr>
        <p:spPr/>
        <p:txBody>
          <a:bodyPr/>
          <a:lstStyle/>
          <a:p>
            <a:pPr>
              <a:defRPr/>
            </a:pPr>
            <a:fld id="{E49464C3-F72B-4578-BA21-31D6575E0633}" type="slidenum">
              <a:rPr lang="en-US" smtClean="0"/>
              <a:pPr>
                <a:defRPr/>
              </a:pPr>
              <a:t>47</a:t>
            </a:fld>
            <a:endParaRPr lang="en-US"/>
          </a:p>
        </p:txBody>
      </p:sp>
    </p:spTree>
    <p:extLst>
      <p:ext uri="{BB962C8B-B14F-4D97-AF65-F5344CB8AC3E}">
        <p14:creationId xmlns:p14="http://schemas.microsoft.com/office/powerpoint/2010/main" val="231953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agn</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48</a:t>
            </a:fld>
            <a:endParaRPr lang="en-US"/>
          </a:p>
        </p:txBody>
      </p:sp>
    </p:spTree>
    <p:extLst>
      <p:ext uri="{BB962C8B-B14F-4D97-AF65-F5344CB8AC3E}">
        <p14:creationId xmlns:p14="http://schemas.microsoft.com/office/powerpoint/2010/main" val="67500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1"/>
          <p:cNvSpPr>
            <a:spLocks noGrp="1"/>
          </p:cNvSpPr>
          <p:nvPr>
            <p:ph idx="1"/>
          </p:nvPr>
        </p:nvSpPr>
        <p:spPr/>
        <p:txBody>
          <a:bodyPr/>
          <a:lstStyle/>
          <a:p>
            <a:r>
              <a:rPr lang="en-US" altLang="en-US" dirty="0" smtClean="0"/>
              <a:t>Active Galactic Nuclei and Quasars are terms used to describe activity in galaxies that is likely produced by accretion of material on to a central supermassive black hole (SMBH).</a:t>
            </a:r>
          </a:p>
          <a:p>
            <a:r>
              <a:rPr lang="en-US" altLang="en-US" dirty="0" smtClean="0"/>
              <a:t>The various classifications of these objects likely represent different viewpoints of the same thing.</a:t>
            </a:r>
          </a:p>
          <a:p>
            <a:r>
              <a:rPr lang="en-US" altLang="en-US" dirty="0" smtClean="0"/>
              <a:t>Galaxies that are not active could have been active in the past if they have a SMBH.</a:t>
            </a:r>
          </a:p>
          <a:p>
            <a:r>
              <a:rPr lang="en-US" altLang="en-US" dirty="0" smtClean="0"/>
              <a:t>There is evidence of past activity in our own Galaxy that might be related to the SMBH in its center.</a:t>
            </a:r>
          </a:p>
        </p:txBody>
      </p:sp>
      <p:sp>
        <p:nvSpPr>
          <p:cNvPr id="7" name="Text Placeholder 6"/>
          <p:cNvSpPr>
            <a:spLocks noGrp="1"/>
          </p:cNvSpPr>
          <p:nvPr>
            <p:ph type="body" sz="quarter" idx="13"/>
          </p:nvPr>
        </p:nvSpPr>
        <p:spPr/>
        <p:txBody>
          <a:bodyPr/>
          <a:lstStyle/>
          <a:p>
            <a:r>
              <a:rPr lang="en-US" altLang="en-US" dirty="0"/>
              <a:t>AGN and Quasars</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49</a:t>
            </a:fld>
            <a:endParaRPr lang="en-US"/>
          </a:p>
        </p:txBody>
      </p:sp>
    </p:spTree>
    <p:extLst>
      <p:ext uri="{BB962C8B-B14F-4D97-AF65-F5344CB8AC3E}">
        <p14:creationId xmlns:p14="http://schemas.microsoft.com/office/powerpoint/2010/main" val="15043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smtClean="0"/>
              <a:t>What type of radiation is emitted by this system?</a:t>
            </a:r>
            <a:endParaRPr lang="en-US" altLang="en-US" dirty="0" smtClean="0"/>
          </a:p>
        </p:txBody>
      </p:sp>
      <p:sp>
        <p:nvSpPr>
          <p:cNvPr id="5" name="Text Placeholder 4"/>
          <p:cNvSpPr>
            <a:spLocks noGrp="1"/>
          </p:cNvSpPr>
          <p:nvPr>
            <p:ph type="body" sz="quarter" idx="13"/>
          </p:nvPr>
        </p:nvSpPr>
        <p:spPr/>
        <p:txBody>
          <a:bodyPr/>
          <a:lstStyle/>
          <a:p>
            <a:r>
              <a:rPr lang="en-US" altLang="en-US" dirty="0"/>
              <a:t>Question</a:t>
            </a:r>
            <a:endParaRPr lang="en-US" dirty="0"/>
          </a:p>
        </p:txBody>
      </p:sp>
      <p:pic>
        <p:nvPicPr>
          <p:cNvPr id="6" name="Picture 3" descr="Synchrotron 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009900"/>
            <a:ext cx="5048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855578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84350" y="1600200"/>
            <a:ext cx="5689600" cy="4267200"/>
          </a:xfrm>
        </p:spPr>
      </p:pic>
      <p:sp>
        <p:nvSpPr>
          <p:cNvPr id="7" name="Text Placeholder 6"/>
          <p:cNvSpPr>
            <a:spLocks noGrp="1"/>
          </p:cNvSpPr>
          <p:nvPr>
            <p:ph type="body" sz="quarter" idx="13"/>
          </p:nvPr>
        </p:nvSpPr>
        <p:spPr/>
        <p:txBody>
          <a:bodyPr>
            <a:normAutofit fontScale="85000" lnSpcReduction="10000"/>
          </a:bodyPr>
          <a:lstStyle/>
          <a:p>
            <a:r>
              <a:rPr lang="en-US" altLang="en-US" dirty="0"/>
              <a:t>AGN and Quasars: Standard Model</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50</a:t>
            </a:fld>
            <a:endParaRPr lang="en-US"/>
          </a:p>
        </p:txBody>
      </p:sp>
    </p:spTree>
    <p:extLst>
      <p:ext uri="{BB962C8B-B14F-4D97-AF65-F5344CB8AC3E}">
        <p14:creationId xmlns:p14="http://schemas.microsoft.com/office/powerpoint/2010/main" val="14069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48929" y="1600200"/>
            <a:ext cx="6360441" cy="4267200"/>
          </a:xfrm>
        </p:spPr>
      </p:pic>
      <p:sp>
        <p:nvSpPr>
          <p:cNvPr id="7" name="Text Placeholder 6"/>
          <p:cNvSpPr>
            <a:spLocks noGrp="1"/>
          </p:cNvSpPr>
          <p:nvPr>
            <p:ph type="body" sz="quarter" idx="13"/>
          </p:nvPr>
        </p:nvSpPr>
        <p:spPr/>
        <p:txBody>
          <a:bodyPr>
            <a:normAutofit fontScale="70000" lnSpcReduction="20000"/>
          </a:bodyPr>
          <a:lstStyle/>
          <a:p>
            <a:r>
              <a:rPr lang="en-US" altLang="en-US" dirty="0"/>
              <a:t>AGN and Quasars: Emission Mechanisms</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51</a:t>
            </a:fld>
            <a:endParaRPr lang="en-US"/>
          </a:p>
        </p:txBody>
      </p:sp>
    </p:spTree>
    <p:extLst>
      <p:ext uri="{BB962C8B-B14F-4D97-AF65-F5344CB8AC3E}">
        <p14:creationId xmlns:p14="http://schemas.microsoft.com/office/powerpoint/2010/main" val="410779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8423" y="1600200"/>
            <a:ext cx="5701453" cy="4267200"/>
          </a:xfrm>
        </p:spPr>
      </p:pic>
      <p:sp>
        <p:nvSpPr>
          <p:cNvPr id="7" name="Text Placeholder 6"/>
          <p:cNvSpPr>
            <a:spLocks noGrp="1"/>
          </p:cNvSpPr>
          <p:nvPr>
            <p:ph type="body" sz="quarter" idx="13"/>
          </p:nvPr>
        </p:nvSpPr>
        <p:spPr/>
        <p:txBody>
          <a:bodyPr>
            <a:normAutofit fontScale="85000" lnSpcReduction="10000"/>
          </a:bodyPr>
          <a:lstStyle/>
          <a:p>
            <a:r>
              <a:rPr lang="en-US" altLang="en-US" dirty="0"/>
              <a:t>AGN and Quasars: Energy Sources</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52</a:t>
            </a:fld>
            <a:endParaRPr lang="en-US"/>
          </a:p>
        </p:txBody>
      </p:sp>
    </p:spTree>
    <p:extLst>
      <p:ext uri="{BB962C8B-B14F-4D97-AF65-F5344CB8AC3E}">
        <p14:creationId xmlns:p14="http://schemas.microsoft.com/office/powerpoint/2010/main" val="1518415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15213" y="1600200"/>
            <a:ext cx="5627873" cy="4267200"/>
          </a:xfrm>
        </p:spPr>
      </p:pic>
      <p:sp>
        <p:nvSpPr>
          <p:cNvPr id="7" name="Text Placeholder 6"/>
          <p:cNvSpPr>
            <a:spLocks noGrp="1"/>
          </p:cNvSpPr>
          <p:nvPr>
            <p:ph type="body" sz="quarter" idx="13"/>
          </p:nvPr>
        </p:nvSpPr>
        <p:spPr/>
        <p:txBody>
          <a:bodyPr>
            <a:normAutofit fontScale="85000" lnSpcReduction="10000"/>
          </a:bodyPr>
          <a:lstStyle/>
          <a:p>
            <a:r>
              <a:rPr lang="en-US" altLang="en-US" dirty="0"/>
              <a:t>AGN and Quasars: Energy Release</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53</a:t>
            </a:fld>
            <a:endParaRPr lang="en-US"/>
          </a:p>
        </p:txBody>
      </p:sp>
    </p:spTree>
    <p:extLst>
      <p:ext uri="{BB962C8B-B14F-4D97-AF65-F5344CB8AC3E}">
        <p14:creationId xmlns:p14="http://schemas.microsoft.com/office/powerpoint/2010/main" val="214265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galaxy clusters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54</a:t>
            </a:fld>
            <a:endParaRPr lang="en-US"/>
          </a:p>
        </p:txBody>
      </p:sp>
    </p:spTree>
    <p:extLst>
      <p:ext uri="{BB962C8B-B14F-4D97-AF65-F5344CB8AC3E}">
        <p14:creationId xmlns:p14="http://schemas.microsoft.com/office/powerpoint/2010/main" val="349630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p:txBody>
          <a:bodyPr/>
          <a:lstStyle/>
          <a:p>
            <a:r>
              <a:rPr lang="en-US" altLang="en-US" smtClean="0"/>
              <a:t>Over last 10 Billion years there have been many galaxy collisions in galaxy clusters.</a:t>
            </a:r>
          </a:p>
          <a:p>
            <a:r>
              <a:rPr lang="en-US" altLang="en-US" smtClean="0"/>
              <a:t>When two galaxies pass through each other stars will continue on their original path – more or less.</a:t>
            </a:r>
          </a:p>
          <a:p>
            <a:r>
              <a:rPr lang="en-US" altLang="en-US" smtClean="0"/>
              <a:t>Interstellar gas clouds collide and cannot pass through each other. </a:t>
            </a:r>
          </a:p>
          <a:p>
            <a:r>
              <a:rPr lang="en-US" altLang="en-US" smtClean="0"/>
              <a:t>They get stripped and pass into the gravitational well of the cluster. </a:t>
            </a:r>
          </a:p>
          <a:p>
            <a:r>
              <a:rPr lang="en-US" altLang="en-US" smtClean="0"/>
              <a:t>This fills with very hot shocked gas over time.</a:t>
            </a:r>
          </a:p>
          <a:p>
            <a:r>
              <a:rPr lang="en-US" altLang="en-US" smtClean="0"/>
              <a:t>So hot it emits x-rays.</a:t>
            </a:r>
          </a:p>
          <a:p>
            <a:r>
              <a:rPr lang="en-US" altLang="en-US" smtClean="0"/>
              <a:t>Shows matter distribution. (Mostly dark matter again.)</a:t>
            </a:r>
          </a:p>
          <a:p>
            <a:endParaRPr lang="en-US" altLang="en-US" dirty="0" smtClean="0"/>
          </a:p>
        </p:txBody>
      </p:sp>
      <p:sp>
        <p:nvSpPr>
          <p:cNvPr id="7" name="Text Placeholder 6"/>
          <p:cNvSpPr>
            <a:spLocks noGrp="1"/>
          </p:cNvSpPr>
          <p:nvPr>
            <p:ph type="body" sz="quarter" idx="13"/>
          </p:nvPr>
        </p:nvSpPr>
        <p:spPr/>
        <p:txBody>
          <a:bodyPr>
            <a:normAutofit fontScale="70000" lnSpcReduction="20000"/>
          </a:bodyPr>
          <a:lstStyle/>
          <a:p>
            <a:r>
              <a:rPr lang="en-US" altLang="en-US" dirty="0"/>
              <a:t>Galaxy Clusters: energy source: Shock Heating</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55</a:t>
            </a:fld>
            <a:endParaRPr lang="en-US"/>
          </a:p>
        </p:txBody>
      </p:sp>
    </p:spTree>
    <p:extLst>
      <p:ext uri="{BB962C8B-B14F-4D97-AF65-F5344CB8AC3E}">
        <p14:creationId xmlns:p14="http://schemas.microsoft.com/office/powerpoint/2010/main" val="3690893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Material in the relativistic jet collides with the surrounding medium</a:t>
            </a:r>
          </a:p>
          <a:p>
            <a:r>
              <a:rPr lang="en-US" smtClean="0"/>
              <a:t>This induces a shock that increases the gas temperature.</a:t>
            </a:r>
          </a:p>
          <a:p>
            <a:r>
              <a:rPr lang="en-US" smtClean="0"/>
              <a:t>A shock increases the gas temperature:</a:t>
            </a:r>
            <a:endParaRPr lang="en-US" dirty="0"/>
          </a:p>
        </p:txBody>
      </p:sp>
      <p:sp>
        <p:nvSpPr>
          <p:cNvPr id="8" name="Text Placeholder 7"/>
          <p:cNvSpPr>
            <a:spLocks noGrp="1"/>
          </p:cNvSpPr>
          <p:nvPr>
            <p:ph type="body" sz="quarter" idx="13"/>
          </p:nvPr>
        </p:nvSpPr>
        <p:spPr/>
        <p:txBody>
          <a:bodyPr>
            <a:normAutofit fontScale="70000" lnSpcReduction="20000"/>
          </a:bodyPr>
          <a:lstStyle/>
          <a:p>
            <a:r>
              <a:rPr lang="en-US" altLang="en-US" smtClean="0"/>
              <a:t>Galaxy Clusters: energy source: Shock Heating</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1569928" y="3663008"/>
                <a:ext cx="6065378" cy="1109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𝑢</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𝑘</m:t>
                          </m:r>
                        </m:den>
                      </m:f>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𝑝𝑎𝑟𝑡𝑖𝑐𝑙𝑒</m:t>
                      </m:r>
                      <m:r>
                        <a:rPr lang="en-US" b="0" i="1" smtClean="0">
                          <a:latin typeface="Cambria Math" panose="02040503050406030204" pitchFamily="18" charset="0"/>
                        </a:rPr>
                        <m:t> </m:t>
                      </m:r>
                      <m:r>
                        <a:rPr lang="en-US" b="0" i="1" smtClean="0">
                          <a:latin typeface="Cambria Math" panose="02040503050406030204" pitchFamily="18" charset="0"/>
                        </a:rPr>
                        <m:t>𝑚𝑎𝑠𝑠</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𝑠h𝑜𝑐𝑘</m:t>
                      </m:r>
                      <m:r>
                        <a:rPr lang="en-US" b="0" i="1" smtClean="0">
                          <a:latin typeface="Cambria Math" panose="02040503050406030204" pitchFamily="18" charset="0"/>
                        </a:rPr>
                        <m:t> </m:t>
                      </m:r>
                      <m:r>
                        <a:rPr lang="en-US" b="0" i="1" smtClean="0">
                          <a:latin typeface="Cambria Math" panose="02040503050406030204" pitchFamily="18" charset="0"/>
                        </a:rPr>
                        <m:t>𝑣𝑒𝑙𝑜𝑐𝑖𝑡𝑦</m:t>
                      </m:r>
                      <m:r>
                        <a:rPr lang="en-US" b="0" i="1" smtClean="0">
                          <a:latin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69928" y="3663008"/>
                <a:ext cx="6065378" cy="1109791"/>
              </a:xfrm>
              <a:prstGeom prst="rect">
                <a:avLst/>
              </a:prstGeom>
              <a:blipFill rotWithShape="0">
                <a:blip r:embed="rId3"/>
                <a:stretch>
                  <a:fillRect b="-8791"/>
                </a:stretch>
              </a:blipFill>
            </p:spPr>
            <p:txBody>
              <a:bodyPr/>
              <a:lstStyle/>
              <a:p>
                <a:r>
                  <a:rPr lang="en-US">
                    <a:noFill/>
                  </a:rPr>
                  <a:t> </a:t>
                </a:r>
              </a:p>
            </p:txBody>
          </p:sp>
        </mc:Fallback>
      </mc:AlternateContent>
      <p:sp>
        <p:nvSpPr>
          <p:cNvPr id="13" name="Slide Number Placeholder 12"/>
          <p:cNvSpPr>
            <a:spLocks noGrp="1"/>
          </p:cNvSpPr>
          <p:nvPr>
            <p:ph type="sldNum" sz="quarter" idx="12"/>
          </p:nvPr>
        </p:nvSpPr>
        <p:spPr/>
        <p:txBody>
          <a:bodyPr/>
          <a:lstStyle/>
          <a:p>
            <a:pPr>
              <a:defRPr/>
            </a:pPr>
            <a:fld id="{A80E317C-2D38-45AD-93CC-2F339010EF5B}" type="slidenum">
              <a:rPr lang="en-US" smtClean="0"/>
              <a:pPr>
                <a:defRPr/>
              </a:pPr>
              <a:t>56</a:t>
            </a:fld>
            <a:endParaRPr lang="en-US"/>
          </a:p>
        </p:txBody>
      </p:sp>
    </p:spTree>
    <p:extLst>
      <p:ext uri="{BB962C8B-B14F-4D97-AF65-F5344CB8AC3E}">
        <p14:creationId xmlns:p14="http://schemas.microsoft.com/office/powerpoint/2010/main" val="1495735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quarter" idx="13"/>
          </p:nvPr>
        </p:nvSpPr>
        <p:spPr/>
        <p:txBody>
          <a:bodyPr>
            <a:normAutofit fontScale="70000" lnSpcReduction="20000"/>
          </a:bodyPr>
          <a:lstStyle/>
          <a:p>
            <a:r>
              <a:rPr lang="en-US" altLang="en-US" dirty="0"/>
              <a:t>Galaxy Clusters: energy source: Shock Heating</a:t>
            </a:r>
            <a:endParaRPr lang="en-US" dirty="0"/>
          </a:p>
        </p:txBody>
      </p:sp>
      <p:pic>
        <p:nvPicPr>
          <p:cNvPr id="50180" name="Picture 6" descr="stephan_xray_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554163"/>
            <a:ext cx="670560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7"/>
          <p:cNvSpPr txBox="1">
            <a:spLocks noChangeArrowheads="1"/>
          </p:cNvSpPr>
          <p:nvPr/>
        </p:nvSpPr>
        <p:spPr bwMode="auto">
          <a:xfrm>
            <a:off x="7505700" y="1712913"/>
            <a:ext cx="125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anose="02020603050405020304" pitchFamily="18" charset="0"/>
              </a:defRPr>
            </a:lvl1pPr>
            <a:lvl2pPr marL="742950" indent="-285750" eaLnBrk="0" hangingPunct="0">
              <a:spcBef>
                <a:spcPct val="5000"/>
              </a:spcBef>
              <a:buChar char="–"/>
              <a:defRPr sz="2000">
                <a:solidFill>
                  <a:schemeClr val="tx1"/>
                </a:solidFill>
                <a:latin typeface="Times New Roman" panose="02020603050405020304" pitchFamily="18" charset="0"/>
              </a:defRPr>
            </a:lvl2pPr>
            <a:lvl3pPr marL="1143000" indent="-228600" eaLnBrk="0" hangingPunct="0">
              <a:spcBef>
                <a:spcPct val="5000"/>
              </a:spcBef>
              <a:buChar char="•"/>
              <a:defRPr>
                <a:solidFill>
                  <a:schemeClr val="tx1"/>
                </a:solidFill>
                <a:latin typeface="Times New Roman" panose="02020603050405020304" pitchFamily="18" charset="0"/>
              </a:defRPr>
            </a:lvl3pPr>
            <a:lvl4pPr marL="1600200" indent="-228600" eaLnBrk="0" hangingPunct="0">
              <a:spcBef>
                <a:spcPct val="5000"/>
              </a:spcBef>
              <a:buChar char="–"/>
              <a:defRPr sz="1600">
                <a:solidFill>
                  <a:schemeClr val="tx1"/>
                </a:solidFill>
                <a:latin typeface="Times New Roman" panose="02020603050405020304" pitchFamily="18" charset="0"/>
              </a:defRPr>
            </a:lvl4pPr>
            <a:lvl5pPr marL="2057400" indent="-228600" eaLnBrk="0" hangingPunct="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blue=x-ray</a:t>
            </a:r>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57</a:t>
            </a:fld>
            <a:endParaRPr lang="en-US"/>
          </a:p>
        </p:txBody>
      </p:sp>
    </p:spTree>
    <p:extLst>
      <p:ext uri="{BB962C8B-B14F-4D97-AF65-F5344CB8AC3E}">
        <p14:creationId xmlns:p14="http://schemas.microsoft.com/office/powerpoint/2010/main" val="239155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b="1" dirty="0" smtClean="0">
                <a:solidFill>
                  <a:srgbClr val="FF0000"/>
                </a:solidFill>
              </a:rPr>
              <a:t>synchrotron</a:t>
            </a:r>
          </a:p>
        </p:txBody>
      </p:sp>
      <p:sp>
        <p:nvSpPr>
          <p:cNvPr id="7" name="Text Placeholder 6"/>
          <p:cNvSpPr>
            <a:spLocks noGrp="1"/>
          </p:cNvSpPr>
          <p:nvPr>
            <p:ph type="body" sz="quarter" idx="13"/>
          </p:nvPr>
        </p:nvSpPr>
        <p:spPr/>
        <p:txBody>
          <a:bodyPr/>
          <a:lstStyle/>
          <a:p>
            <a:r>
              <a:rPr lang="en-US" altLang="en-US" dirty="0"/>
              <a:t>Answer</a:t>
            </a:r>
            <a:endParaRPr lang="en-US" dirty="0"/>
          </a:p>
        </p:txBody>
      </p:sp>
      <p:pic>
        <p:nvPicPr>
          <p:cNvPr id="6" name="Picture 3" descr="Synchrotron 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009900"/>
            <a:ext cx="5048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spTree>
    <p:extLst>
      <p:ext uri="{BB962C8B-B14F-4D97-AF65-F5344CB8AC3E}">
        <p14:creationId xmlns:p14="http://schemas.microsoft.com/office/powerpoint/2010/main" val="1750962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smtClean="0"/>
              <a:t>What type of radiation is emitted by this system?</a:t>
            </a:r>
            <a:endParaRPr lang="en-US" altLang="en-US" dirty="0" smtClean="0"/>
          </a:p>
        </p:txBody>
      </p:sp>
      <p:sp>
        <p:nvSpPr>
          <p:cNvPr id="5" name="Text Placeholder 4"/>
          <p:cNvSpPr>
            <a:spLocks noGrp="1"/>
          </p:cNvSpPr>
          <p:nvPr>
            <p:ph type="body" sz="quarter" idx="13"/>
          </p:nvPr>
        </p:nvSpPr>
        <p:spPr/>
        <p:txBody>
          <a:bodyPr/>
          <a:lstStyle/>
          <a:p>
            <a:r>
              <a:rPr lang="en-US" altLang="en-US" dirty="0"/>
              <a:t>Question</a:t>
            </a:r>
            <a:endParaRPr lang="en-US" dirty="0"/>
          </a:p>
        </p:txBody>
      </p:sp>
      <p:pic>
        <p:nvPicPr>
          <p:cNvPr id="7" name="Picture 8" descr="Inverse Compton Scat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19300" y="3069805"/>
            <a:ext cx="5105400" cy="3082505"/>
          </a:xfrm>
          <a:prstGeom prst="rect">
            <a:avLst/>
          </a:prstGeo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7</a:t>
            </a:fld>
            <a:endParaRPr lang="en-US"/>
          </a:p>
        </p:txBody>
      </p:sp>
    </p:spTree>
    <p:extLst>
      <p:ext uri="{BB962C8B-B14F-4D97-AF65-F5344CB8AC3E}">
        <p14:creationId xmlns:p14="http://schemas.microsoft.com/office/powerpoint/2010/main" val="140906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b="1" dirty="0" smtClean="0">
                <a:solidFill>
                  <a:srgbClr val="FF0000"/>
                </a:solidFill>
              </a:rPr>
              <a:t>inverse Compton</a:t>
            </a:r>
          </a:p>
        </p:txBody>
      </p:sp>
      <p:sp>
        <p:nvSpPr>
          <p:cNvPr id="5" name="Text Placeholder 4"/>
          <p:cNvSpPr>
            <a:spLocks noGrp="1"/>
          </p:cNvSpPr>
          <p:nvPr>
            <p:ph type="body" sz="quarter" idx="13"/>
          </p:nvPr>
        </p:nvSpPr>
        <p:spPr/>
        <p:txBody>
          <a:bodyPr/>
          <a:lstStyle/>
          <a:p>
            <a:r>
              <a:rPr lang="en-US" altLang="en-US" dirty="0"/>
              <a:t>Answer</a:t>
            </a:r>
            <a:endParaRPr lang="en-US" dirty="0"/>
          </a:p>
        </p:txBody>
      </p:sp>
      <p:pic>
        <p:nvPicPr>
          <p:cNvPr id="7" name="Picture 8" descr="Inverse Compton Scat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19300" y="3069805"/>
            <a:ext cx="5105400" cy="3082505"/>
          </a:xfrm>
          <a:prstGeom prst="rect">
            <a:avLst/>
          </a:prstGeo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spTree>
    <p:extLst>
      <p:ext uri="{BB962C8B-B14F-4D97-AF65-F5344CB8AC3E}">
        <p14:creationId xmlns:p14="http://schemas.microsoft.com/office/powerpoint/2010/main" val="195360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sources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9</a:t>
            </a:fld>
            <a:endParaRPr lang="en-US"/>
          </a:p>
        </p:txBody>
      </p:sp>
    </p:spTree>
    <p:extLst>
      <p:ext uri="{BB962C8B-B14F-4D97-AF65-F5344CB8AC3E}">
        <p14:creationId xmlns:p14="http://schemas.microsoft.com/office/powerpoint/2010/main" val="130075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3900</TotalTime>
  <Words>2987</Words>
  <Application>Microsoft Office PowerPoint</Application>
  <PresentationFormat>On-screen Show (4:3)</PresentationFormat>
  <Paragraphs>404</Paragraphs>
  <Slides>57</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Cambria Math</vt:lpstr>
      <vt:lpstr>Comic Sans MS</vt:lpstr>
      <vt:lpstr>Franklin Gothic Book</vt:lpstr>
      <vt:lpstr>Symbol</vt:lpstr>
      <vt:lpstr>Times New Roman</vt:lpstr>
      <vt:lpstr>Crop</vt:lpstr>
      <vt:lpstr>Equation</vt:lpstr>
      <vt:lpstr>University Astronomy</vt:lpstr>
      <vt:lpstr>Some review</vt:lpstr>
      <vt:lpstr>PowerPoint Presentation</vt:lpstr>
      <vt:lpstr>PowerPoint Presentation</vt:lpstr>
      <vt:lpstr>PowerPoint Presentation</vt:lpstr>
      <vt:lpstr>PowerPoint Presentation</vt:lpstr>
      <vt:lpstr>PowerPoint Presentation</vt:lpstr>
      <vt:lpstr>PowerPoint Presentation</vt:lpstr>
      <vt:lpstr>energy sources</vt:lpstr>
      <vt:lpstr>PowerPoint Presentation</vt:lpstr>
      <vt:lpstr>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CNO cycle</vt:lpstr>
      <vt:lpstr>PowerPoint Presentation</vt:lpstr>
      <vt:lpstr>PowerPoint Presentation</vt:lpstr>
      <vt:lpstr>protostars</vt:lpstr>
      <vt:lpstr>PowerPoint Presentation</vt:lpstr>
      <vt:lpstr>PowerPoint Presentation</vt:lpstr>
      <vt:lpstr>PowerPoint Presentation</vt:lpstr>
      <vt:lpstr>PowerPoint Presentation</vt:lpstr>
      <vt:lpstr>Arrival on the Main Sequence</vt:lpstr>
      <vt:lpstr>Protostar Luminosity</vt:lpstr>
      <vt:lpstr>PowerPoint Presentation</vt:lpstr>
      <vt:lpstr>PowerPoint Presentation</vt:lpstr>
      <vt:lpstr>Spectrum of Protoostar</vt:lpstr>
      <vt:lpstr>PowerPoint Presentation</vt:lpstr>
      <vt:lpstr>PowerPoint Presentation</vt:lpstr>
      <vt:lpstr>PowerPoint Presentation</vt:lpstr>
      <vt:lpstr>dust clouds and nebulae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agn</vt:lpstr>
      <vt:lpstr>PowerPoint Presentation</vt:lpstr>
      <vt:lpstr>PowerPoint Presentation</vt:lpstr>
      <vt:lpstr>PowerPoint Presentation</vt:lpstr>
      <vt:lpstr>PowerPoint Presentation</vt:lpstr>
      <vt:lpstr>PowerPoint Presentation</vt:lpstr>
      <vt:lpstr>galaxy clusters</vt:lpstr>
      <vt:lpstr>PowerPoint Presentation</vt:lpstr>
      <vt:lpstr>PowerPoint Presentation</vt:lpstr>
      <vt:lpstr>PowerPoint Presentation</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436</cp:revision>
  <dcterms:created xsi:type="dcterms:W3CDTF">2007-01-08T01:06:37Z</dcterms:created>
  <dcterms:modified xsi:type="dcterms:W3CDTF">2022-02-08T14:26:30Z</dcterms:modified>
</cp:coreProperties>
</file>