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58"/>
  </p:notesMasterIdLst>
  <p:sldIdLst>
    <p:sldId id="520" r:id="rId2"/>
    <p:sldId id="1696" r:id="rId3"/>
    <p:sldId id="1879" r:id="rId4"/>
    <p:sldId id="1812" r:id="rId5"/>
    <p:sldId id="1829" r:id="rId6"/>
    <p:sldId id="1828" r:id="rId7"/>
    <p:sldId id="1858" r:id="rId8"/>
    <p:sldId id="1825" r:id="rId9"/>
    <p:sldId id="1826" r:id="rId10"/>
    <p:sldId id="1831" r:id="rId11"/>
    <p:sldId id="1832" r:id="rId12"/>
    <p:sldId id="1834" r:id="rId13"/>
    <p:sldId id="1833" r:id="rId14"/>
    <p:sldId id="1830" r:id="rId15"/>
    <p:sldId id="1827" r:id="rId16"/>
    <p:sldId id="1870" r:id="rId17"/>
    <p:sldId id="1859" r:id="rId18"/>
    <p:sldId id="1862" r:id="rId19"/>
    <p:sldId id="1860" r:id="rId20"/>
    <p:sldId id="1861" r:id="rId21"/>
    <p:sldId id="1871" r:id="rId22"/>
    <p:sldId id="1872" r:id="rId23"/>
    <p:sldId id="1873" r:id="rId24"/>
    <p:sldId id="1874" r:id="rId25"/>
    <p:sldId id="1875" r:id="rId26"/>
    <p:sldId id="1814" r:id="rId27"/>
    <p:sldId id="1835" r:id="rId28"/>
    <p:sldId id="1876" r:id="rId29"/>
    <p:sldId id="1841" r:id="rId30"/>
    <p:sldId id="1836" r:id="rId31"/>
    <p:sldId id="1840" r:id="rId32"/>
    <p:sldId id="1837" r:id="rId33"/>
    <p:sldId id="1842" r:id="rId34"/>
    <p:sldId id="1845" r:id="rId35"/>
    <p:sldId id="1818" r:id="rId36"/>
    <p:sldId id="1824" r:id="rId37"/>
    <p:sldId id="1853" r:id="rId38"/>
    <p:sldId id="1854" r:id="rId39"/>
    <p:sldId id="1868" r:id="rId40"/>
    <p:sldId id="1869" r:id="rId41"/>
    <p:sldId id="1843" r:id="rId42"/>
    <p:sldId id="1844" r:id="rId43"/>
    <p:sldId id="1878" r:id="rId44"/>
    <p:sldId id="1877" r:id="rId45"/>
    <p:sldId id="1866" r:id="rId46"/>
    <p:sldId id="1867" r:id="rId47"/>
    <p:sldId id="1822" r:id="rId48"/>
    <p:sldId id="1851" r:id="rId49"/>
    <p:sldId id="1813" r:id="rId50"/>
    <p:sldId id="1855" r:id="rId51"/>
    <p:sldId id="1857" r:id="rId52"/>
    <p:sldId id="1863" r:id="rId53"/>
    <p:sldId id="1864" r:id="rId54"/>
    <p:sldId id="1865" r:id="rId55"/>
    <p:sldId id="1880" r:id="rId56"/>
    <p:sldId id="1856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1" autoAdjust="0"/>
    <p:restoredTop sz="96177" autoAdjust="0"/>
  </p:normalViewPr>
  <p:slideViewPr>
    <p:cSldViewPr>
      <p:cViewPr varScale="1">
        <p:scale>
          <a:sx n="104" d="100"/>
          <a:sy n="104" d="100"/>
        </p:scale>
        <p:origin x="249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2.xml"/><Relationship Id="rId3" Type="http://schemas.openxmlformats.org/officeDocument/2006/relationships/slide" Target="slides/slide3.xml"/><Relationship Id="rId7" Type="http://schemas.openxmlformats.org/officeDocument/2006/relationships/slide" Target="slides/slide31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30.xml"/><Relationship Id="rId5" Type="http://schemas.openxmlformats.org/officeDocument/2006/relationships/slide" Target="slides/slide29.xml"/><Relationship Id="rId10" Type="http://schemas.openxmlformats.org/officeDocument/2006/relationships/slide" Target="slides/slide34.xml"/><Relationship Id="rId4" Type="http://schemas.openxmlformats.org/officeDocument/2006/relationships/slide" Target="slides/slide27.xml"/><Relationship Id="rId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8A695-23A2-4F83-97B9-37C92BD5A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0909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36DDA-F617-45B1-9DAF-F9021562C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553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2792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29" r:id="rId6"/>
    <p:sldLayoutId id="2147483731" r:id="rId7"/>
    <p:sldLayoutId id="2147483732" r:id="rId8"/>
    <p:sldLayoutId id="2147483733" r:id="rId9"/>
    <p:sldLayoutId id="2147483734" r:id="rId10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Cosmology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Newtonian Cosmology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altLang="en-US" sz="2200" dirty="0"/>
              <a:t>Newton’s </a:t>
            </a:r>
            <a:r>
              <a:rPr lang="en-GB" altLang="en-US" sz="2200" i="1" dirty="0" err="1"/>
              <a:t>Philosophiae</a:t>
            </a:r>
            <a:r>
              <a:rPr lang="en-GB" altLang="en-US" sz="2200" i="1" dirty="0"/>
              <a:t> Naturalis Principia Mathematica</a:t>
            </a:r>
            <a:r>
              <a:rPr lang="en-GB" altLang="en-US" sz="2200" dirty="0"/>
              <a:t>, 1687</a:t>
            </a:r>
          </a:p>
          <a:p>
            <a:r>
              <a:rPr lang="en-GB" altLang="en-US" sz="2200" dirty="0"/>
              <a:t>Newtonian gravity, F = </a:t>
            </a:r>
            <a:r>
              <a:rPr lang="en-GB" altLang="en-US" sz="2200" dirty="0" err="1"/>
              <a:t>GMm</a:t>
            </a:r>
            <a:r>
              <a:rPr lang="en-GB" altLang="en-US" sz="2200" dirty="0"/>
              <a:t>/r</a:t>
            </a:r>
            <a:r>
              <a:rPr lang="en-GB" altLang="en-US" sz="2200" baseline="30000" dirty="0"/>
              <a:t>2</a:t>
            </a:r>
            <a:r>
              <a:rPr lang="en-GB" altLang="en-US" sz="2200" dirty="0"/>
              <a:t>, and second law, F = ma</a:t>
            </a:r>
          </a:p>
          <a:p>
            <a:r>
              <a:rPr lang="en-GB" altLang="en-US" sz="2200" dirty="0"/>
              <a:t>Approximate size of solar system (Cassini, 1672)</a:t>
            </a:r>
          </a:p>
          <a:p>
            <a:pPr lvl="1"/>
            <a:r>
              <a:rPr lang="en-GB" altLang="en-US" sz="2200" dirty="0"/>
              <a:t>from parallax of Mars</a:t>
            </a:r>
          </a:p>
          <a:p>
            <a:r>
              <a:rPr lang="en-GB" altLang="en-US" sz="2200" dirty="0"/>
              <a:t>Finite speed of light </a:t>
            </a:r>
            <a:r>
              <a:rPr lang="en-GB" altLang="en-US" sz="2200" dirty="0" smtClean="0"/>
              <a:t>(</a:t>
            </a:r>
            <a:r>
              <a:rPr lang="en-GB" altLang="en-US" sz="2200" dirty="0"/>
              <a:t>Ole R</a:t>
            </a:r>
            <a:r>
              <a:rPr lang="en-US" altLang="en-US" sz="2200" dirty="0" err="1"/>
              <a:t>ømer</a:t>
            </a:r>
            <a:r>
              <a:rPr lang="en-US" altLang="en-US" sz="2200" dirty="0"/>
              <a:t>, 1676)</a:t>
            </a:r>
          </a:p>
          <a:p>
            <a:pPr lvl="1"/>
            <a:r>
              <a:rPr lang="en-US" altLang="en-US" sz="2200" dirty="0"/>
              <a:t>from timing of </a:t>
            </a:r>
            <a:r>
              <a:rPr lang="en-US" altLang="en-US" sz="2200" dirty="0" smtClean="0"/>
              <a:t>Jupiter’s moons</a:t>
            </a:r>
            <a:endParaRPr lang="en-US" altLang="en-US" sz="2200" dirty="0"/>
          </a:p>
          <a:p>
            <a:r>
              <a:rPr lang="en-US" altLang="en-US" sz="2200" dirty="0" smtClean="0"/>
              <a:t>Did not have distances </a:t>
            </a:r>
            <a:r>
              <a:rPr lang="en-US" altLang="en-US" sz="2200" dirty="0"/>
              <a:t>to stars</a:t>
            </a:r>
          </a:p>
          <a:p>
            <a:r>
              <a:rPr lang="en-US" altLang="en-US" sz="2200" dirty="0" smtClean="0"/>
              <a:t>Did not know about galaxies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It’s Full of Stars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862889"/>
            <a:ext cx="7200900" cy="41990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Should the Night Sky be Dark?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795" y="1524000"/>
            <a:ext cx="711871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Olbers</a:t>
            </a:r>
            <a:r>
              <a:rPr lang="en-US" altLang="en-US" dirty="0" smtClean="0"/>
              <a:t>’ Paradox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Heinrich </a:t>
            </a:r>
            <a:r>
              <a:rPr lang="en-US" dirty="0" err="1" smtClean="0"/>
              <a:t>Olbers</a:t>
            </a:r>
            <a:r>
              <a:rPr lang="en-US" dirty="0" smtClean="0"/>
              <a:t> wrote a paper in 1826 asking why the night sky is dark.</a:t>
            </a:r>
          </a:p>
          <a:p>
            <a:r>
              <a:rPr lang="en-US" dirty="0" smtClean="0"/>
              <a:t>An infinite number of stars should produce an infinitely bright night (and day!) sky.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resolution comes from the </a:t>
            </a:r>
            <a:r>
              <a:rPr lang="en-US" dirty="0" smtClean="0"/>
              <a:t>fact that there aren’t an infinite number of stars that we can see and that some of the starlight is redshifted.</a:t>
            </a:r>
          </a:p>
          <a:p>
            <a:r>
              <a:rPr lang="en-US" dirty="0" smtClean="0"/>
              <a:t>This is one of the earliest cosmological observations.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1441" y="1527175"/>
            <a:ext cx="3060981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History of Cosmology to Shapley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Einstein extended Newton’s idea by proposing that all laws of nature are the same everywhere. This means that the speed of light is constant.</a:t>
            </a:r>
          </a:p>
          <a:p>
            <a:r>
              <a:rPr lang="en-US" altLang="en-US" dirty="0" smtClean="0"/>
              <a:t>de Sitter, Schwarzschild, Eddington, and </a:t>
            </a:r>
            <a:r>
              <a:rPr lang="en-US" altLang="en-US" dirty="0" err="1" smtClean="0"/>
              <a:t>Friedmann</a:t>
            </a:r>
            <a:r>
              <a:rPr lang="en-US" altLang="en-US" dirty="0" smtClean="0"/>
              <a:t> introduced an expanding/accelerating Universe with matter in it.</a:t>
            </a:r>
          </a:p>
          <a:p>
            <a:r>
              <a:rPr lang="en-US" altLang="en-US" dirty="0" smtClean="0"/>
              <a:t>Shapley thought the Universe consisted only of just the Milky Way, but Curtis disagreed (and was right).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History of Cosmology to Now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Lemaitre proposed the Big Bang Theory </a:t>
            </a:r>
            <a:r>
              <a:rPr lang="en-US" altLang="en-US" dirty="0" smtClean="0"/>
              <a:t>(but not </a:t>
            </a:r>
            <a:r>
              <a:rPr lang="en-US" altLang="en-US" dirty="0" smtClean="0"/>
              <a:t>the TV </a:t>
            </a:r>
            <a:r>
              <a:rPr lang="en-US" altLang="en-US" dirty="0" smtClean="0"/>
              <a:t>show, thus severely limiting his royalties/residuals).</a:t>
            </a:r>
            <a:endParaRPr lang="en-US" altLang="en-US" dirty="0" smtClean="0"/>
          </a:p>
          <a:p>
            <a:r>
              <a:rPr lang="en-US" altLang="en-US" dirty="0" smtClean="0"/>
              <a:t>Hubble discovered his redshift-distance law.</a:t>
            </a:r>
          </a:p>
          <a:p>
            <a:r>
              <a:rPr lang="en-US" altLang="en-US" dirty="0" smtClean="0"/>
              <a:t>Penzias and Wilson discovered background radiation leftover from the Big Bang, but thought it was </a:t>
            </a:r>
            <a:r>
              <a:rPr lang="en-US" altLang="en-US" dirty="0" smtClean="0"/>
              <a:t>bird poop at first.</a:t>
            </a:r>
            <a:endParaRPr lang="en-US" altLang="en-US" dirty="0" smtClean="0"/>
          </a:p>
          <a:p>
            <a:r>
              <a:rPr lang="en-US" altLang="en-US" dirty="0" smtClean="0"/>
              <a:t>It was not poop, so they won a Nobel Prize!</a:t>
            </a:r>
          </a:p>
          <a:p>
            <a:r>
              <a:rPr lang="en-US" altLang="en-US" dirty="0" smtClean="0"/>
              <a:t>COBE measured the background radiation – another Nobel Prize!</a:t>
            </a:r>
          </a:p>
          <a:p>
            <a:r>
              <a:rPr lang="en-US" altLang="en-US" dirty="0" smtClean="0"/>
              <a:t>Schmidt, </a:t>
            </a:r>
            <a:r>
              <a:rPr lang="en-US" altLang="en-US" dirty="0" err="1" smtClean="0"/>
              <a:t>Riess</a:t>
            </a:r>
            <a:r>
              <a:rPr lang="en-US" altLang="en-US" dirty="0" smtClean="0"/>
              <a:t>, and </a:t>
            </a:r>
            <a:r>
              <a:rPr lang="en-US" altLang="en-US" dirty="0" err="1" smtClean="0"/>
              <a:t>Perlmutter</a:t>
            </a:r>
            <a:r>
              <a:rPr lang="en-US" altLang="en-US" dirty="0" smtClean="0"/>
              <a:t> detected that the expansion of the Universe is increasing – another Noble Prize!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Penzias and Wilson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111" y="1524000"/>
            <a:ext cx="6226077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microwave 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CMB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/>
              <a:t>The Cosmic Microwave Background (CMB) is background radiation observed from all directions in the sky.</a:t>
            </a:r>
          </a:p>
          <a:p>
            <a:r>
              <a:rPr lang="en-US" altLang="en-US" dirty="0" smtClean="0"/>
              <a:t>Penzias and Wilson found it in 1965.</a:t>
            </a:r>
          </a:p>
          <a:p>
            <a:r>
              <a:rPr lang="en-US" altLang="en-US" dirty="0" smtClean="0"/>
              <a:t>The radiation is fit by a black body with T=2.725 K.</a:t>
            </a:r>
          </a:p>
          <a:p>
            <a:r>
              <a:rPr lang="en-US" altLang="en-US" dirty="0" smtClean="0"/>
              <a:t>The average energy of a CMB photon is ~</a:t>
            </a:r>
            <a:r>
              <a:rPr lang="en-US" altLang="en-US" dirty="0" err="1" smtClean="0"/>
              <a:t>meV</a:t>
            </a:r>
            <a:r>
              <a:rPr lang="en-US" altLang="en-US" dirty="0" smtClean="0"/>
              <a:t> and the peak wavelength is ~1 mm.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Full-sky image derived from nine years' WMAP data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4" y="38862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Recombination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one point in the early Universe, the temperature was high enough so that all the hydrogen was ionized.</a:t>
            </a:r>
          </a:p>
          <a:p>
            <a:r>
              <a:rPr lang="en-US" dirty="0" smtClean="0"/>
              <a:t>This means that the Universe was flooded with free electrons.</a:t>
            </a:r>
          </a:p>
          <a:p>
            <a:r>
              <a:rPr lang="en-US" dirty="0" smtClean="0"/>
              <a:t>Free electrons scatter photons, so the photons were constantly being redirected.</a:t>
            </a:r>
          </a:p>
          <a:p>
            <a:r>
              <a:rPr lang="en-US" dirty="0" smtClean="0"/>
              <a:t>The effect of this is that the Universe was opaque.</a:t>
            </a:r>
          </a:p>
          <a:p>
            <a:r>
              <a:rPr lang="en-US" dirty="0" smtClean="0"/>
              <a:t>At a certain temperature (~3,000 K), the electrons and protons recombined.</a:t>
            </a:r>
          </a:p>
          <a:p>
            <a:r>
              <a:rPr lang="en-US" dirty="0" smtClean="0"/>
              <a:t>Thus, the Universe became transparent.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Announcements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Final</a:t>
            </a:r>
            <a:r>
              <a:rPr lang="en-US" altLang="en-US" dirty="0" smtClean="0"/>
              <a:t>: Wednesday, </a:t>
            </a:r>
            <a:r>
              <a:rPr lang="en-US" altLang="en-US" dirty="0" smtClean="0"/>
              <a:t>April 29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, 10:45 </a:t>
            </a:r>
            <a:r>
              <a:rPr lang="en-US" altLang="en-US" dirty="0"/>
              <a:t>am to 1:15 </a:t>
            </a:r>
            <a:r>
              <a:rPr lang="en-US" altLang="en-US" dirty="0" smtClean="0"/>
              <a:t>pm</a:t>
            </a:r>
          </a:p>
          <a:p>
            <a:r>
              <a:rPr lang="en-US" altLang="en-US" dirty="0" smtClean="0"/>
              <a:t>I will be in Adobe Connect room</a:t>
            </a:r>
          </a:p>
          <a:p>
            <a:r>
              <a:rPr lang="en-US" altLang="en-US" dirty="0" smtClean="0"/>
              <a:t>You can also text at 5855984731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Last Scattering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CMB photons that we now see were last scattered at the time of recombination.</a:t>
            </a:r>
          </a:p>
          <a:p>
            <a:r>
              <a:rPr lang="en-US" dirty="0" smtClean="0"/>
              <a:t>This corresponds to a redshift of 1,100.</a:t>
            </a:r>
          </a:p>
          <a:p>
            <a:r>
              <a:rPr lang="en-US" dirty="0" smtClean="0"/>
              <a:t>According to the most accepted model, the Universe was about 400,000 years old at this time.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481152"/>
            <a:ext cx="3335337" cy="26640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CMB Cooling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28101"/>
            <a:ext cx="7200900" cy="48685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COBE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10177"/>
            <a:ext cx="7200900" cy="45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WMAP vs. COBE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847" y="1524000"/>
            <a:ext cx="401660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Planck vs. WMAP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383" y="1524000"/>
            <a:ext cx="445953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Acoustic Oscillations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976" y="1524000"/>
            <a:ext cx="711034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Universe and the big bang theory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Universe is Expanding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 descr="Animation zur Expansionsbewegung des Universum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67012"/>
            <a:ext cx="37147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Center of the Universe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14945"/>
            <a:ext cx="7200900" cy="38949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Galactic Redshifts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136" y="1524000"/>
            <a:ext cx="6102028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describe the big bang theory and its predictions</a:t>
            </a:r>
          </a:p>
          <a:p>
            <a:r>
              <a:rPr lang="en-US" altLang="en-US" dirty="0" smtClean="0"/>
              <a:t>describe cosmological observations</a:t>
            </a:r>
          </a:p>
          <a:p>
            <a:r>
              <a:rPr lang="en-US" altLang="en-US" dirty="0" smtClean="0"/>
              <a:t>speculate on fate of the Universe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Hubble’s Plot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136" y="1524000"/>
            <a:ext cx="6102028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Hubble’s Plot – Bigger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25841"/>
            <a:ext cx="7200900" cy="3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Hubble’s Law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Hubble estimated distances to galaxies in his sample (underestimating them considerably) and saw that the velocities were proportional to the distances.</a:t>
            </a:r>
          </a:p>
          <a:p>
            <a:r>
              <a:rPr lang="en-US" dirty="0" smtClean="0"/>
              <a:t>Hubble’s law is the relationship between distance and redshift for a galaxy.</a:t>
            </a:r>
          </a:p>
          <a:p>
            <a:r>
              <a:rPr lang="en-US" dirty="0" smtClean="0"/>
              <a:t>Recall that redshift is </a:t>
            </a:r>
            <a:r>
              <a:rPr lang="en-US" dirty="0" smtClean="0"/>
              <a:t>z=</a:t>
            </a:r>
            <a:r>
              <a:rPr lang="en-US" dirty="0" smtClean="0">
                <a:latin typeface="Symbol" panose="05050102010706020507" pitchFamily="18" charset="2"/>
              </a:rPr>
              <a:t>Dl/l</a:t>
            </a:r>
            <a:r>
              <a:rPr lang="en-US" baseline="-25000" dirty="0"/>
              <a:t>0</a:t>
            </a:r>
            <a:r>
              <a:rPr lang="en-US" dirty="0" smtClean="0"/>
              <a:t>=v/c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law is </a:t>
            </a:r>
            <a:r>
              <a:rPr lang="en-US" dirty="0" err="1" smtClean="0"/>
              <a:t>cz</a:t>
            </a:r>
            <a:r>
              <a:rPr lang="en-US" dirty="0" smtClean="0"/>
              <a:t>=H</a:t>
            </a:r>
            <a:r>
              <a:rPr lang="en-US" baseline="-25000" dirty="0" smtClean="0"/>
              <a:t>0</a:t>
            </a:r>
            <a:r>
              <a:rPr lang="en-US" dirty="0" smtClean="0"/>
              <a:t>d=v, where c is the speed of light, H</a:t>
            </a:r>
            <a:r>
              <a:rPr lang="en-US" baseline="-25000" dirty="0" smtClean="0"/>
              <a:t>0</a:t>
            </a:r>
            <a:r>
              <a:rPr lang="en-US" dirty="0" smtClean="0"/>
              <a:t> is “Hubble’s constant,” and d is the distance to the galaxy.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is ~70 +/-5 km/s/</a:t>
            </a:r>
            <a:r>
              <a:rPr lang="en-US" dirty="0" err="1" smtClean="0"/>
              <a:t>Mpc</a:t>
            </a:r>
            <a:r>
              <a:rPr lang="en-US" dirty="0" smtClean="0"/>
              <a:t>.</a:t>
            </a:r>
          </a:p>
          <a:p>
            <a:r>
              <a:rPr lang="en-US" dirty="0" smtClean="0"/>
              <a:t>(There appears to be a discrepancy between estimates for the Hubble Constant from two different methods.)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How Long Ago Were Galaxies Touching?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26216"/>
            <a:ext cx="7200900" cy="38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Big Bang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calculation is the basis for a “big bang” theory.</a:t>
            </a:r>
          </a:p>
          <a:p>
            <a:r>
              <a:rPr lang="en-US" dirty="0" smtClean="0"/>
              <a:t>That is, by projecting the expansion backward, we can imagine that there was a time when all matter was in a dense state. </a:t>
            </a:r>
          </a:p>
          <a:p>
            <a:r>
              <a:rPr lang="en-US" dirty="0" smtClean="0"/>
              <a:t>We call the quantity, 1/H</a:t>
            </a:r>
            <a:r>
              <a:rPr lang="en-US" baseline="-25000" dirty="0" smtClean="0"/>
              <a:t>0</a:t>
            </a:r>
            <a:r>
              <a:rPr lang="en-US" dirty="0" smtClean="0"/>
              <a:t> the “Hubble time.”</a:t>
            </a:r>
          </a:p>
          <a:p>
            <a:r>
              <a:rPr lang="en-US" dirty="0" smtClean="0"/>
              <a:t>It is the approximate age of the Universe.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nucleosynthesis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Big Bang Nucleosynthesis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Universe was so hot around the time of the Big Bang that atomic nuclei did not exist.</a:t>
            </a:r>
          </a:p>
          <a:p>
            <a:r>
              <a:rPr lang="en-US" altLang="en-US" dirty="0" smtClean="0"/>
              <a:t>Matter existing as a sea of protons and neutrons.</a:t>
            </a:r>
          </a:p>
          <a:p>
            <a:r>
              <a:rPr lang="en-US" altLang="en-US" dirty="0" smtClean="0"/>
              <a:t>This matter built up light elements as it cooled (allowing protons and neutrons to recombine).</a:t>
            </a:r>
          </a:p>
          <a:p>
            <a:r>
              <a:rPr lang="en-US" altLang="en-US" dirty="0" smtClean="0"/>
              <a:t>The standard model predicts that the Big Bang produced 75% H and 24% He and very little of anything else.</a:t>
            </a:r>
          </a:p>
          <a:p>
            <a:r>
              <a:rPr lang="en-US" altLang="en-US" dirty="0" smtClean="0"/>
              <a:t>Those ratios are generally observed, representing a great success for the Big Bang standard model.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BBN Reactions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50" name="Picture 2" descr="File:Scheme of nuclear reaction chains for Big Bang nucleosynthesis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BBN Nuclei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317" y="1524000"/>
            <a:ext cx="610566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Abundance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061" y="1524000"/>
            <a:ext cx="699817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cosmology?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Are Big Bang and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10349"/>
            <a:ext cx="7200900" cy="39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of the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Acceleration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universe is </a:t>
            </a:r>
            <a:r>
              <a:rPr lang="en-US" dirty="0" smtClean="0"/>
              <a:t>expanding at a higher rate with time.</a:t>
            </a:r>
            <a:endParaRPr lang="en-US" dirty="0"/>
          </a:p>
          <a:p>
            <a:r>
              <a:rPr lang="en-US" dirty="0" smtClean="0"/>
              <a:t>This effect was </a:t>
            </a:r>
            <a:r>
              <a:rPr lang="en-US" dirty="0"/>
              <a:t>discovered during 1998, by two independent projects, the Supernova Cosmology Project and the High-Z Supernova Search </a:t>
            </a:r>
            <a:r>
              <a:rPr lang="en-US" dirty="0" smtClean="0"/>
              <a:t>Team.</a:t>
            </a:r>
          </a:p>
          <a:p>
            <a:r>
              <a:rPr lang="en-US" dirty="0" smtClean="0"/>
              <a:t>Both teams used </a:t>
            </a:r>
            <a:r>
              <a:rPr lang="en-US" dirty="0"/>
              <a:t>distant </a:t>
            </a:r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en-US" dirty="0"/>
              <a:t>supernovae to measure the acceleration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technique measures brightness and z for each supernova. Assuming that Type </a:t>
            </a:r>
            <a:r>
              <a:rPr lang="en-US" dirty="0" err="1" smtClean="0"/>
              <a:t>Ia</a:t>
            </a:r>
            <a:r>
              <a:rPr lang="en-US" dirty="0" smtClean="0"/>
              <a:t> are the same everywhere (“standard candle”), then the distance modulus should simply be a function of distance. If z is only a function of distance, then the relation between m-M and z should be linear. </a:t>
            </a:r>
          </a:p>
          <a:p>
            <a:r>
              <a:rPr lang="en-US" dirty="0" smtClean="0"/>
              <a:t>Unexpectedly, the relation is not linear. </a:t>
            </a:r>
          </a:p>
          <a:p>
            <a:r>
              <a:rPr lang="en-US" dirty="0" smtClean="0"/>
              <a:t>Confirmatory </a:t>
            </a:r>
            <a:r>
              <a:rPr lang="en-US" dirty="0"/>
              <a:t>evidence has been found in baryon acoustic oscillations, and in analyses of the clustering of galaxies.</a:t>
            </a:r>
          </a:p>
          <a:p>
            <a:r>
              <a:rPr lang="en-US" dirty="0" smtClean="0"/>
              <a:t>The </a:t>
            </a:r>
            <a:r>
              <a:rPr lang="en-US" dirty="0"/>
              <a:t>accelerated expansion of the universe is thought to have begun since the universe entered its dark-energy-dominated era roughly 5 billion years ago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Dark Energy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“Dark Energy” is the name given to the “thing” that is causing the Universe to accelerate.</a:t>
            </a:r>
          </a:p>
          <a:p>
            <a:r>
              <a:rPr lang="en-US" dirty="0" smtClean="0"/>
              <a:t>Einstein originally included it in his equations, but set it to zero, presuming that such a thing could not exist. </a:t>
            </a:r>
          </a:p>
          <a:p>
            <a:r>
              <a:rPr lang="en-US" dirty="0" smtClean="0"/>
              <a:t>Dark energy makes up the majority of the energy in the Universe.</a:t>
            </a:r>
          </a:p>
          <a:p>
            <a:r>
              <a:rPr lang="en-US" dirty="0" smtClean="0"/>
              <a:t>It is generally labelled as capital “lambda, “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.”</a:t>
            </a:r>
          </a:p>
          <a:p>
            <a:r>
              <a:rPr lang="en-US" dirty="0" err="1" smtClean="0"/>
              <a:t>Perlmutter</a:t>
            </a:r>
            <a:r>
              <a:rPr lang="en-US" dirty="0" smtClean="0"/>
              <a:t>, </a:t>
            </a:r>
            <a:r>
              <a:rPr lang="en-US" dirty="0" err="1" smtClean="0"/>
              <a:t>Riess</a:t>
            </a:r>
            <a:r>
              <a:rPr lang="en-US" dirty="0" smtClean="0"/>
              <a:t>, Schmidt win Nobel Prize.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2562424"/>
            <a:ext cx="3335337" cy="25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Standard Candle vs. </a:t>
            </a:r>
            <a:r>
              <a:rPr lang="en-US" altLang="en-US" smtClean="0"/>
              <a:t>z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392" y="1524000"/>
            <a:ext cx="680151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SNe</a:t>
            </a:r>
            <a:r>
              <a:rPr lang="en-US" altLang="en-US" dirty="0" smtClean="0"/>
              <a:t>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177" y="1524000"/>
            <a:ext cx="424994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SNe</a:t>
            </a:r>
            <a:r>
              <a:rPr lang="en-US" altLang="en-US" dirty="0" smtClean="0"/>
              <a:t> Observation Predications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336" y="1583899"/>
            <a:ext cx="4509628" cy="47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History 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074" name="Picture 2" descr="https://pbs.twimg.com/media/Cvi_jy5XgAAMcK1.jpg:lar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2" y="1524000"/>
            <a:ext cx="520469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Galaxies in Early Universe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721" y="1524000"/>
            <a:ext cx="696685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Definition of Cosmology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Cosmology is the study of the Universe. More precisely it is the study of causes and effects related to the largest structures in the Universe.</a:t>
            </a:r>
          </a:p>
          <a:p>
            <a:pPr lvl="1"/>
            <a:r>
              <a:rPr lang="en-US" altLang="en-US" dirty="0" smtClean="0"/>
              <a:t>formation of matter/energy (from subatomic particles)</a:t>
            </a:r>
          </a:p>
          <a:p>
            <a:pPr lvl="1"/>
            <a:r>
              <a:rPr lang="en-US" altLang="en-US" dirty="0" smtClean="0"/>
              <a:t>distribution of matter/energy (into galaxies)</a:t>
            </a:r>
          </a:p>
          <a:p>
            <a:pPr lvl="1"/>
            <a:r>
              <a:rPr lang="en-US" altLang="en-US" dirty="0" smtClean="0"/>
              <a:t>evolution of matter/energy (from subatomic particles to heavy elements in stars)</a:t>
            </a:r>
          </a:p>
          <a:p>
            <a:r>
              <a:rPr lang="en-US" altLang="en-US" dirty="0" smtClean="0"/>
              <a:t>The word cosmology comes from the Greek words “</a:t>
            </a:r>
            <a:r>
              <a:rPr lang="en-US" altLang="en-US" dirty="0" err="1" smtClean="0"/>
              <a:t>kosmo</a:t>
            </a:r>
            <a:r>
              <a:rPr lang="en-US" altLang="en-US" dirty="0" smtClean="0"/>
              <a:t>” (world) and “logia” (study of).</a:t>
            </a:r>
          </a:p>
          <a:p>
            <a:r>
              <a:rPr lang="en-US" altLang="en-US" dirty="0" smtClean="0"/>
              <a:t>Motivating questions include:</a:t>
            </a:r>
          </a:p>
          <a:p>
            <a:pPr lvl="1"/>
            <a:r>
              <a:rPr lang="en-US" altLang="en-US" dirty="0" smtClean="0"/>
              <a:t>Was there a beginning to the Universe?</a:t>
            </a:r>
          </a:p>
          <a:p>
            <a:pPr lvl="1"/>
            <a:r>
              <a:rPr lang="en-US" altLang="en-US" dirty="0" smtClean="0"/>
              <a:t>Will there be an end to the Universe?</a:t>
            </a:r>
          </a:p>
          <a:p>
            <a:pPr lvl="1"/>
            <a:r>
              <a:rPr lang="en-US" altLang="en-US" dirty="0" smtClean="0"/>
              <a:t>Why does matter exist?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fate of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End of Days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Universe will continue to expand forever or it will stop expanding at some point and collapse on itself (the “Big Crunch”).</a:t>
            </a:r>
          </a:p>
          <a:p>
            <a:r>
              <a:rPr lang="en-US" altLang="en-US" dirty="0" smtClean="0"/>
              <a:t>It is similar to what you might expect for a ball thrown up in the air. Either it has enough energy to overcome gravity and fly away forever, or it doesn’t, in which case it falls back down.</a:t>
            </a:r>
          </a:p>
          <a:p>
            <a:r>
              <a:rPr lang="en-US" altLang="en-US" dirty="0" smtClean="0"/>
              <a:t>If the Universe has more mass than some “critical” value, then it will collapse back onto itself.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76504" y="2057400"/>
                <a:ext cx="4790992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𝑟𝑎𝑑𝑖𝑎𝑡𝑖𝑜𝑛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𝑐𝑜𝑠𝑚𝑜𝑙𝑜𝑔𝑖𝑐𝑎𝑙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𝑐𝑜𝑛𝑠𝑡𝑎𝑡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504" y="2057400"/>
                <a:ext cx="4790992" cy="299569"/>
              </a:xfrm>
              <a:prstGeom prst="rect">
                <a:avLst/>
              </a:prstGeom>
              <a:blipFill rotWithShape="0">
                <a:blip r:embed="rId2"/>
                <a:stretch>
                  <a:fillRect l="-1654" t="-26531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04442" y="2961818"/>
                <a:ext cx="3935116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𝑏𝑎𝑟𝑦𝑜𝑛𝑖𝑐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𝑑𝑎𝑟𝑘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442" y="2961818"/>
                <a:ext cx="3935116" cy="298928"/>
              </a:xfrm>
              <a:prstGeom prst="rect">
                <a:avLst/>
              </a:prstGeom>
              <a:blipFill rotWithShape="0">
                <a:blip r:embed="rId3"/>
                <a:stretch>
                  <a:fillRect l="-2012" t="-26531" r="-155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98975" y="3865595"/>
                <a:ext cx="5946051" cy="573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𝑐𝑟𝑖𝑡𝑖𝑐𝑎𝑙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𝑟𝑎𝑑𝑖𝑎𝑡𝑖𝑜𝑛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𝑚𝑎𝑡𝑡𝑒𝑟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𝑐𝑜𝑠𝑚𝑜𝑙𝑜𝑔𝑖𝑐𝑎𝑙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𝑐𝑜𝑛𝑠𝑡𝑎𝑡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𝑐𝑟𝑖𝑡𝑖𝑐𝑎𝑙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975" y="3865595"/>
                <a:ext cx="5946051" cy="5736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24247" y="5044064"/>
                <a:ext cx="6295506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𝑟𝑎𝑑𝑖𝑎𝑡𝑖𝑜𝑛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𝑑𝑎𝑟𝑘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𝑐𝑜𝑠𝑚𝑜𝑙𝑜𝑔𝑖𝑐𝑎𝑙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𝑐𝑜𝑛𝑠𝑡𝑎𝑛𝑡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247" y="5044064"/>
                <a:ext cx="6295506" cy="299569"/>
              </a:xfrm>
              <a:prstGeom prst="rect">
                <a:avLst/>
              </a:prstGeom>
              <a:blipFill rotWithShape="0">
                <a:blip r:embed="rId5"/>
                <a:stretch>
                  <a:fillRect l="-1357" t="-26000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75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Omega Fractions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511" y="1524000"/>
            <a:ext cx="6423277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744980" y="1051560"/>
            <a:ext cx="5654040" cy="5654040"/>
            <a:chOff x="1744980" y="1051560"/>
            <a:chExt cx="5654040" cy="565404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90700" y="1051560"/>
              <a:ext cx="5562600" cy="565404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1790700" y="1051560"/>
              <a:ext cx="5562600" cy="565404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87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Omega Fractions</a:t>
            </a:r>
          </a:p>
        </p:txBody>
      </p:sp>
      <p:pic>
        <p:nvPicPr>
          <p:cNvPr id="1026" name="Picture 2" descr="https://upload.wikimedia.org/wikipedia/commons/thumb/b/b6/080998_Universe_Content_240_after_Planck.jpg/800px-080998_Universe_Content_240_after_Planc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528" y="1527175"/>
            <a:ext cx="32396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We have only directly seen 5% of the whole Universe!	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No Homework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There is no homework associated with this lecture.</a:t>
            </a:r>
          </a:p>
          <a:p>
            <a:r>
              <a:rPr lang="en-US" altLang="en-US" dirty="0" smtClean="0"/>
              <a:t>The following questions/problems are potential ones for the final.</a:t>
            </a:r>
          </a:p>
          <a:p>
            <a:r>
              <a:rPr lang="en-US" altLang="en-US" dirty="0" smtClean="0"/>
              <a:t>Calculate the Hubble Constant from the Slide titled, “Hubble’s Plot – Bigger Scale.” (Answer: 15,000 km/s divided by 200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 = 75 km/s/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Which component of the Universe currently represents the greatest/least energy density? (greatest: dark energy, least: radiation)</a:t>
            </a:r>
          </a:p>
          <a:p>
            <a:r>
              <a:rPr lang="en-US" altLang="en-US" dirty="0" smtClean="0"/>
              <a:t>What is the source of the following in the Universe?</a:t>
            </a:r>
          </a:p>
          <a:p>
            <a:pPr lvl="1"/>
            <a:r>
              <a:rPr lang="en-US" altLang="en-US" dirty="0" smtClean="0"/>
              <a:t>hydrogen (answer: big bang nucleosynthesis)</a:t>
            </a:r>
          </a:p>
          <a:p>
            <a:pPr lvl="1"/>
            <a:r>
              <a:rPr lang="en-US" altLang="en-US" dirty="0" smtClean="0"/>
              <a:t>oxygen (answer: stellar nucleosynthesis)</a:t>
            </a:r>
          </a:p>
          <a:p>
            <a:pPr lvl="1"/>
            <a:r>
              <a:rPr lang="en-US" altLang="en-US" dirty="0" smtClean="0"/>
              <a:t>iron (answer: supernovae)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Elements of Cosmology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spatial extent</a:t>
            </a:r>
          </a:p>
          <a:p>
            <a:pPr lvl="1"/>
            <a:r>
              <a:rPr lang="en-US" altLang="en-US" dirty="0"/>
              <a:t>finite (with edges)</a:t>
            </a:r>
          </a:p>
          <a:p>
            <a:pPr lvl="1"/>
            <a:r>
              <a:rPr lang="en-US" altLang="en-US" dirty="0"/>
              <a:t>finite (unbounded)</a:t>
            </a:r>
          </a:p>
          <a:p>
            <a:pPr lvl="1"/>
            <a:r>
              <a:rPr lang="en-US" altLang="en-US" dirty="0"/>
              <a:t>infinite</a:t>
            </a:r>
          </a:p>
          <a:p>
            <a:r>
              <a:rPr lang="en-US" altLang="en-US" dirty="0" smtClean="0"/>
              <a:t>our location</a:t>
            </a:r>
          </a:p>
          <a:p>
            <a:pPr lvl="1"/>
            <a:r>
              <a:rPr lang="en-US" altLang="en-US" dirty="0"/>
              <a:t>Earth at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Sun at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solar system near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solar system far from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no </a:t>
            </a:r>
            <a:r>
              <a:rPr lang="en-US" altLang="en-US" dirty="0" smtClean="0"/>
              <a:t>center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history</a:t>
            </a:r>
          </a:p>
          <a:p>
            <a:pPr lvl="1"/>
            <a:r>
              <a:rPr lang="en-US" altLang="en-US" dirty="0"/>
              <a:t>both finite</a:t>
            </a:r>
            <a:br>
              <a:rPr lang="en-US" altLang="en-US" dirty="0"/>
            </a:br>
            <a:r>
              <a:rPr lang="en-US" altLang="en-US" dirty="0"/>
              <a:t>(creation, future destruction)</a:t>
            </a:r>
          </a:p>
          <a:p>
            <a:pPr lvl="1"/>
            <a:r>
              <a:rPr lang="en-US" altLang="en-US" dirty="0"/>
              <a:t>both infinite</a:t>
            </a:r>
            <a:br>
              <a:rPr lang="en-US" altLang="en-US" dirty="0"/>
            </a:br>
            <a:r>
              <a:rPr lang="en-US" altLang="en-US" dirty="0"/>
              <a:t>(no beginning, no end)</a:t>
            </a:r>
          </a:p>
          <a:p>
            <a:pPr lvl="1"/>
            <a:r>
              <a:rPr lang="en-US" altLang="en-US" dirty="0"/>
              <a:t>finite past, infinite future</a:t>
            </a:r>
          </a:p>
          <a:p>
            <a:r>
              <a:rPr lang="en-US" altLang="en-US" dirty="0"/>
              <a:t>motion</a:t>
            </a:r>
          </a:p>
          <a:p>
            <a:pPr lvl="1"/>
            <a:r>
              <a:rPr lang="en-US" altLang="en-US" dirty="0"/>
              <a:t>static</a:t>
            </a:r>
          </a:p>
          <a:p>
            <a:pPr lvl="1"/>
            <a:r>
              <a:rPr lang="en-US" altLang="en-US" dirty="0"/>
              <a:t>expanding</a:t>
            </a:r>
          </a:p>
          <a:p>
            <a:pPr lvl="1"/>
            <a:r>
              <a:rPr lang="en-US" altLang="en-US" dirty="0" smtClean="0"/>
              <a:t>cyclic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cosmology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Aristotle’s Cosmology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https://fathertheo.files.wordpress.com/2011/09/ptolematic_univers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97" y="1524000"/>
            <a:ext cx="46217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History of Cosmology to Newton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Ptolemy thought that the Earth was the center of Universe that orbited around it.</a:t>
            </a:r>
          </a:p>
          <a:p>
            <a:r>
              <a:rPr lang="en-US" altLang="en-US" dirty="0" smtClean="0"/>
              <a:t>Copernicus thought that the Sun was center of the Universe.</a:t>
            </a:r>
          </a:p>
          <a:p>
            <a:r>
              <a:rPr lang="en-US" altLang="en-US" dirty="0" smtClean="0"/>
              <a:t>Newton proposed that celestial bodies obeyed the law of gravitation, just as do bodies on Earth.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5130</TotalTime>
  <Words>1581</Words>
  <Application>Microsoft Office PowerPoint</Application>
  <PresentationFormat>On-screen Show (4:3)</PresentationFormat>
  <Paragraphs>218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Cambria Math</vt:lpstr>
      <vt:lpstr>Franklin Gothic Book</vt:lpstr>
      <vt:lpstr>Symbol</vt:lpstr>
      <vt:lpstr>Crop</vt:lpstr>
      <vt:lpstr>University Astronomy</vt:lpstr>
      <vt:lpstr>Announcements</vt:lpstr>
      <vt:lpstr>Aims and outline for this lecture</vt:lpstr>
      <vt:lpstr>what is cosmology?</vt:lpstr>
      <vt:lpstr>Definition of Cosmology</vt:lpstr>
      <vt:lpstr>Elements of Cosmology</vt:lpstr>
      <vt:lpstr>history of cosmology</vt:lpstr>
      <vt:lpstr>Aristotle’s Cosmology</vt:lpstr>
      <vt:lpstr>History of Cosmology to Newton</vt:lpstr>
      <vt:lpstr>Newtonian Cosmology</vt:lpstr>
      <vt:lpstr>It’s Full of Stars</vt:lpstr>
      <vt:lpstr>Should the Night Sky be Dark?</vt:lpstr>
      <vt:lpstr>Olbers’ Paradox</vt:lpstr>
      <vt:lpstr>History of Cosmology to Shapley</vt:lpstr>
      <vt:lpstr>History of Cosmology to Now</vt:lpstr>
      <vt:lpstr>Penzias and Wilson</vt:lpstr>
      <vt:lpstr>cosmic microwave background</vt:lpstr>
      <vt:lpstr>CMB</vt:lpstr>
      <vt:lpstr>Recombination</vt:lpstr>
      <vt:lpstr>Last Scattering</vt:lpstr>
      <vt:lpstr>CMB Cooling</vt:lpstr>
      <vt:lpstr>COBE Map</vt:lpstr>
      <vt:lpstr>WMAP vs. COBE</vt:lpstr>
      <vt:lpstr>Planck vs. WMAP</vt:lpstr>
      <vt:lpstr>Acoustic Oscillations</vt:lpstr>
      <vt:lpstr>Expansion of the Universe and the big bang theory</vt:lpstr>
      <vt:lpstr>The Universe is Expanding</vt:lpstr>
      <vt:lpstr>Center of the Universe</vt:lpstr>
      <vt:lpstr>Galactic Redshifts</vt:lpstr>
      <vt:lpstr>Hubble’s Plot</vt:lpstr>
      <vt:lpstr>Hubble’s Plot – Bigger Scale</vt:lpstr>
      <vt:lpstr>Hubble’s Law</vt:lpstr>
      <vt:lpstr>How Long Ago Were Galaxies Touching?</vt:lpstr>
      <vt:lpstr>Big Bang</vt:lpstr>
      <vt:lpstr>big bang nucleosynthesis</vt:lpstr>
      <vt:lpstr>Big Bang Nucleosynthesis</vt:lpstr>
      <vt:lpstr>BBN Reactions</vt:lpstr>
      <vt:lpstr>BBN Nuclei</vt:lpstr>
      <vt:lpstr>Abundance Observations</vt:lpstr>
      <vt:lpstr>You Are Big Bang and Stars</vt:lpstr>
      <vt:lpstr>acceleration of the universe</vt:lpstr>
      <vt:lpstr>Acceleration</vt:lpstr>
      <vt:lpstr>Dark Energy</vt:lpstr>
      <vt:lpstr>Standard Candle vs. z</vt:lpstr>
      <vt:lpstr>SNe Observations</vt:lpstr>
      <vt:lpstr>SNe Observation Predications</vt:lpstr>
      <vt:lpstr>history of the universe</vt:lpstr>
      <vt:lpstr>History Graphic</vt:lpstr>
      <vt:lpstr>Galaxies in Early Universe</vt:lpstr>
      <vt:lpstr>fate of universe</vt:lpstr>
      <vt:lpstr>The End of Days</vt:lpstr>
      <vt:lpstr>Components</vt:lpstr>
      <vt:lpstr>Omega Fractions</vt:lpstr>
      <vt:lpstr>Omega Fractions</vt:lpstr>
      <vt:lpstr>homework</vt:lpstr>
      <vt:lpstr>No Homework</vt:lpstr>
    </vt:vector>
  </TitlesOfParts>
  <Company>Center for Imaging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602</cp:revision>
  <dcterms:created xsi:type="dcterms:W3CDTF">2007-01-08T01:06:37Z</dcterms:created>
  <dcterms:modified xsi:type="dcterms:W3CDTF">2020-04-26T20:20:07Z</dcterms:modified>
</cp:coreProperties>
</file>