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9"/>
  </p:notesMasterIdLst>
  <p:sldIdLst>
    <p:sldId id="520" r:id="rId2"/>
    <p:sldId id="1697" r:id="rId3"/>
    <p:sldId id="1747" r:id="rId4"/>
    <p:sldId id="1698" r:id="rId5"/>
    <p:sldId id="1699" r:id="rId6"/>
    <p:sldId id="1700" r:id="rId7"/>
    <p:sldId id="1701" r:id="rId8"/>
    <p:sldId id="1702" r:id="rId9"/>
    <p:sldId id="1703" r:id="rId10"/>
    <p:sldId id="1704" r:id="rId11"/>
    <p:sldId id="1748" r:id="rId12"/>
    <p:sldId id="1705" r:id="rId13"/>
    <p:sldId id="1706" r:id="rId14"/>
    <p:sldId id="1707" r:id="rId15"/>
    <p:sldId id="1708" r:id="rId16"/>
    <p:sldId id="1709" r:id="rId17"/>
    <p:sldId id="1710" r:id="rId18"/>
    <p:sldId id="1711" r:id="rId19"/>
    <p:sldId id="1749" r:id="rId20"/>
    <p:sldId id="1751" r:id="rId21"/>
    <p:sldId id="1752" r:id="rId22"/>
    <p:sldId id="1712" r:id="rId23"/>
    <p:sldId id="1713" r:id="rId24"/>
    <p:sldId id="1714" r:id="rId25"/>
    <p:sldId id="1715" r:id="rId26"/>
    <p:sldId id="1718" r:id="rId27"/>
    <p:sldId id="1719" r:id="rId28"/>
    <p:sldId id="1726" r:id="rId29"/>
    <p:sldId id="1727" r:id="rId30"/>
    <p:sldId id="1728" r:id="rId31"/>
    <p:sldId id="1729" r:id="rId32"/>
    <p:sldId id="1730" r:id="rId33"/>
    <p:sldId id="1731" r:id="rId34"/>
    <p:sldId id="1750" r:id="rId35"/>
    <p:sldId id="1732" r:id="rId36"/>
    <p:sldId id="1733" r:id="rId37"/>
    <p:sldId id="1734" r:id="rId38"/>
    <p:sldId id="1735" r:id="rId39"/>
    <p:sldId id="1736" r:id="rId40"/>
    <p:sldId id="1739" r:id="rId41"/>
    <p:sldId id="1740" r:id="rId42"/>
    <p:sldId id="1741" r:id="rId43"/>
    <p:sldId id="1742" r:id="rId44"/>
    <p:sldId id="1743" r:id="rId45"/>
    <p:sldId id="1744" r:id="rId46"/>
    <p:sldId id="1745" r:id="rId47"/>
    <p:sldId id="1746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FF"/>
    <a:srgbClr val="00FF00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5" autoAdjust="0"/>
    <p:restoredTop sz="94640" autoAdjust="0"/>
  </p:normalViewPr>
  <p:slideViewPr>
    <p:cSldViewPr>
      <p:cViewPr varScale="1">
        <p:scale>
          <a:sx n="88" d="100"/>
          <a:sy n="88" d="100"/>
        </p:scale>
        <p:origin x="1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99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11A129-A1F6-4A06-834E-A9F51102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0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Telescope &amp; wide field channel optical design is coaxial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Reduced fabrication and alignment risk by simplifying optics in instrument (tertiary mirror is a conic instead of anamorphic)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Field of view is arced rather than a rectangular array of 6x3 H4RG-10s; enables favorable optical interface to coronagraph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IFU is repackaged, similar elements in a much smaller overall volume 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Simplifies integration by enabling parallel build and integration with wide field channel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Grism assembly simplified; all fused silica, 3 elements, with simpler surfaces; 2 instead of previous 1 diffractive surface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Cryocooler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Detector operating temperature reduced from 120K to 100K based on recent detector testing – lower temperature necessary to meet WFIRST requirements.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Low jitter Turbo Brayton cooler allows colder operational temperatures than can be achieved passively in GEO orbit while minimizing jitter.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EAF1AD-3B21-41C0-8DF1-F5D784A7A566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465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9747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60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527047"/>
            <a:ext cx="3335840" cy="4572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527047"/>
            <a:ext cx="333584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164FC-EDB3-4677-AD99-16BFEA955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7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60687"/>
            <a:ext cx="3335839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2460687"/>
            <a:ext cx="3335840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4909D-F225-49BD-B535-665D62BA7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1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464C3-F72B-4578-BA21-31D6575E06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3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CB930-2AD9-417C-B7C9-FD9DCB2CB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65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363"/>
            <a:ext cx="8915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A695-23A2-4F83-97B9-37C92BD5A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090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106363"/>
            <a:ext cx="89154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CDB5-A6EE-4A22-8C2A-2F47BAAECA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68170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7683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3999"/>
            <a:ext cx="72009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5958FB-8111-4A01-94AE-04E5FA496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3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28" r:id="rId5"/>
    <p:sldLayoutId id="2147483729" r:id="rId6"/>
    <p:sldLayoutId id="2147483731" r:id="rId7"/>
    <p:sldLayoutId id="2147483733" r:id="rId8"/>
    <p:sldLayoutId id="2147483734" r:id="rId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University Astronomy</a:t>
            </a:r>
            <a:endParaRPr lang="en-US" altLang="en-US" dirty="0" smtClean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Professor Don Figer</a:t>
            </a:r>
          </a:p>
          <a:p>
            <a:pPr eaLnBrk="1" hangingPunct="1"/>
            <a:r>
              <a:rPr lang="en-US" altLang="en-US" dirty="0" smtClean="0"/>
              <a:t>Instruments and Detectors 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BEC181-717F-405E-9E92-C03F93288FA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Camera f/number, diffraction-limited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 a diffraction-limited telescope.</a:t>
            </a:r>
          </a:p>
          <a:p>
            <a:pPr eaLnBrk="1" hangingPunct="1"/>
            <a:r>
              <a:rPr lang="en-US" altLang="en-US" smtClean="0"/>
              <a:t>Now, f</a:t>
            </a:r>
            <a:r>
              <a:rPr lang="en-US" altLang="en-US" baseline="-25000" smtClean="0"/>
              <a:t>cam</a:t>
            </a:r>
            <a:r>
              <a:rPr lang="en-US" altLang="en-US" smtClean="0"/>
              <a:t> is independent of telescope size.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Consider, 10 </a:t>
            </a:r>
            <a:r>
              <a:rPr lang="en-US" altLang="en-US" smtClean="0">
                <a:latin typeface="Symbol" panose="05050102010706020507" pitchFamily="18" charset="2"/>
              </a:rPr>
              <a:t>m</a:t>
            </a:r>
            <a:r>
              <a:rPr lang="en-US" altLang="en-US" smtClean="0"/>
              <a:t>m pixels in optical light, f</a:t>
            </a:r>
            <a:r>
              <a:rPr lang="en-US" altLang="en-US" baseline="-25000" smtClean="0"/>
              <a:t>cam</a:t>
            </a:r>
            <a:r>
              <a:rPr lang="en-US" altLang="en-US" smtClean="0"/>
              <a:t>~30.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11269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92942475"/>
              </p:ext>
            </p:extLst>
          </p:nvPr>
        </p:nvGraphicFramePr>
        <p:xfrm>
          <a:off x="1905000" y="2716213"/>
          <a:ext cx="53340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3403600" imgH="698500" progId="Equation.3">
                  <p:embed/>
                </p:oleObj>
              </mc:Choice>
              <mc:Fallback>
                <p:oleObj name="Equation" r:id="rId3" imgW="34036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16213"/>
                        <a:ext cx="533400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8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Optics: example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774FB0-1434-4A46-B177-64532739F9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Picture 4" descr="EPSN00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22" y="1524000"/>
            <a:ext cx="651325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7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46C28-769C-4FCE-8C03-035CCA439C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Electronics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There are many kinds of electronics in an instrument.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Detector</a:t>
            </a:r>
          </a:p>
          <a:p>
            <a:pPr marL="838200" lvl="1" indent="-381000" eaLnBrk="1" hangingPunct="1"/>
            <a:r>
              <a:rPr lang="en-US" altLang="en-US" smtClean="0"/>
              <a:t>control</a:t>
            </a:r>
          </a:p>
          <a:p>
            <a:pPr marL="1257300" lvl="2" indent="-342900" eaLnBrk="1" hangingPunct="1"/>
            <a:r>
              <a:rPr lang="en-US" altLang="en-US" smtClean="0"/>
              <a:t>clock</a:t>
            </a:r>
          </a:p>
          <a:p>
            <a:pPr marL="1257300" lvl="2" indent="-342900" eaLnBrk="1" hangingPunct="1"/>
            <a:r>
              <a:rPr lang="en-US" altLang="en-US" smtClean="0"/>
              <a:t>bias</a:t>
            </a:r>
          </a:p>
          <a:p>
            <a:pPr marL="838200" lvl="1" indent="-381000" eaLnBrk="1" hangingPunct="1"/>
            <a:r>
              <a:rPr lang="en-US" altLang="en-US" smtClean="0"/>
              <a:t>data acquisition</a:t>
            </a:r>
          </a:p>
          <a:p>
            <a:pPr marL="1257300" lvl="2" indent="-342900" eaLnBrk="1" hangingPunct="1"/>
            <a:r>
              <a:rPr lang="en-US" altLang="en-US" smtClean="0"/>
              <a:t>readout multiplexer</a:t>
            </a:r>
          </a:p>
          <a:p>
            <a:pPr marL="1257300" lvl="2" indent="-342900" eaLnBrk="1" hangingPunct="1"/>
            <a:r>
              <a:rPr lang="en-US" altLang="en-US" smtClean="0"/>
              <a:t>pre-amplifier</a:t>
            </a:r>
          </a:p>
          <a:p>
            <a:pPr marL="1257300" lvl="2" indent="-342900" eaLnBrk="1" hangingPunct="1"/>
            <a:r>
              <a:rPr lang="en-US" altLang="en-US" smtClean="0"/>
              <a:t>digitizer 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Motion control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Thermometry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Computer(s)</a:t>
            </a:r>
          </a:p>
          <a:p>
            <a:pPr marL="457200" indent="-4572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909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Electronics: example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 marL="457200" indent="-457200" eaLnBrk="1" hangingPunct="1"/>
            <a:r>
              <a:rPr lang="en-US" altLang="en-US" smtClean="0"/>
              <a:t>Astronomical Research Cameras, Inc. (Bob Leach)</a:t>
            </a:r>
          </a:p>
          <a:p>
            <a:pPr marL="457200" indent="-457200" eaLnBrk="1" hangingPunct="1"/>
            <a:r>
              <a:rPr lang="en-US" altLang="en-US" smtClean="0"/>
              <a:t>8 channels per board</a:t>
            </a:r>
          </a:p>
          <a:p>
            <a:pPr marL="457200" indent="-457200" eaLnBrk="1" hangingPunct="1"/>
            <a:r>
              <a:rPr lang="en-US" altLang="en-US" smtClean="0"/>
              <a:t>1 MHz, 16-bit A/D</a:t>
            </a:r>
          </a:p>
          <a:p>
            <a:pPr marL="457200" indent="-457200" eaLnBrk="1" hangingPunct="1"/>
            <a:r>
              <a:rPr lang="en-US" altLang="en-US" smtClean="0"/>
              <a:t>Clocks</a:t>
            </a:r>
          </a:p>
          <a:p>
            <a:pPr marL="457200" indent="-457200" eaLnBrk="1" hangingPunct="1"/>
            <a:r>
              <a:rPr lang="en-US" altLang="en-US" smtClean="0"/>
              <a:t>Biases</a:t>
            </a:r>
          </a:p>
          <a:p>
            <a:pPr marL="457200" indent="-457200" eaLnBrk="1" hangingPunct="1"/>
            <a:r>
              <a:rPr lang="en-US" altLang="en-US" smtClean="0"/>
              <a:t>Voodoo/OWL software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55349-FD7D-4651-B3D6-8886FE09712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7" name="Picture 4" descr="EPSN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589617"/>
            <a:ext cx="3335337" cy="44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CB6A1-4B62-451F-A2DC-223086DEB92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Focal Plane Assembly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The FPA contains the detector(s) and provisions for optical, mechanical, thermal, and electrical interfaces. </a:t>
            </a:r>
          </a:p>
          <a:p>
            <a:pPr marL="457200" indent="-457200" eaLnBrk="1" hangingPunct="1"/>
            <a:endParaRPr lang="en-US" altLang="en-US" smtClean="0"/>
          </a:p>
        </p:txBody>
      </p:sp>
      <p:pic>
        <p:nvPicPr>
          <p:cNvPr id="15365" name="Picture 9" descr="dsc00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0505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F1A32B-E16E-4A26-8D20-070886F382C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Focal Plane Assembly: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52020" y="1447800"/>
            <a:ext cx="7439960" cy="4953000"/>
            <a:chOff x="152400" y="990600"/>
            <a:chExt cx="8467725" cy="5637213"/>
          </a:xfrm>
        </p:grpSpPr>
        <p:pic>
          <p:nvPicPr>
            <p:cNvPr id="16388" name="Picture 4" descr="dsc0019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3656013" cy="27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6" descr="dsc001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990600"/>
              <a:ext cx="3656013" cy="27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7" descr="detpkgassembl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86200"/>
              <a:ext cx="4154488" cy="27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8" descr="detpkgassembly_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886200"/>
              <a:ext cx="4124325" cy="27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00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Mechanics: Telescope Interfacing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14F93-71D3-4138-AE3B-D9DD6E9BA22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Content Placeholder 5" descr="dsc0029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5240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8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83F439-CAC9-4A86-B7C4-AC1BFA8E48C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Software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data acquisition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control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virtual instrument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quick look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quick pipeline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data reduction pipeline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simulators</a:t>
            </a:r>
          </a:p>
        </p:txBody>
      </p:sp>
    </p:spTree>
    <p:extLst>
      <p:ext uri="{BB962C8B-B14F-4D97-AF65-F5344CB8AC3E}">
        <p14:creationId xmlns:p14="http://schemas.microsoft.com/office/powerpoint/2010/main" val="10757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examples - existing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58277D-2BC3-4635-8323-617B4D91CFF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Aims for Lecture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Introduce modern Optical/NIR/UV instrumentation.</a:t>
            </a:r>
          </a:p>
          <a:p>
            <a:pPr lvl="1" eaLnBrk="1" hangingPunct="1"/>
            <a:r>
              <a:rPr lang="en-US" altLang="en-US" dirty="0" smtClean="0"/>
              <a:t>instrument requirements</a:t>
            </a:r>
          </a:p>
          <a:p>
            <a:pPr lvl="1" eaLnBrk="1" hangingPunct="1"/>
            <a:r>
              <a:rPr lang="en-US" altLang="en-US" dirty="0" smtClean="0"/>
              <a:t>instrument examples</a:t>
            </a:r>
          </a:p>
          <a:p>
            <a:pPr eaLnBrk="1" hangingPunct="1"/>
            <a:r>
              <a:rPr lang="en-US" altLang="en-US" dirty="0" smtClean="0"/>
              <a:t>Describe capabilities of commonly used instruments.</a:t>
            </a:r>
          </a:p>
          <a:p>
            <a:pPr lvl="1" eaLnBrk="1" hangingPunct="1"/>
            <a:r>
              <a:rPr lang="en-US" altLang="en-US" dirty="0" smtClean="0"/>
              <a:t>HST</a:t>
            </a:r>
          </a:p>
          <a:p>
            <a:pPr lvl="1" eaLnBrk="1" hangingPunct="1"/>
            <a:r>
              <a:rPr lang="en-US" altLang="en-US" dirty="0" smtClean="0"/>
              <a:t>Spitzer</a:t>
            </a:r>
          </a:p>
          <a:p>
            <a:pPr lvl="1" eaLnBrk="1" hangingPunct="1"/>
            <a:r>
              <a:rPr lang="en-US" altLang="en-US" dirty="0" smtClean="0"/>
              <a:t>Chandra</a:t>
            </a:r>
          </a:p>
          <a:p>
            <a:pPr lvl="1" eaLnBrk="1" hangingPunct="1"/>
            <a:r>
              <a:rPr lang="en-US" altLang="en-US" dirty="0" smtClean="0"/>
              <a:t>JWST</a:t>
            </a:r>
          </a:p>
          <a:p>
            <a:pPr lvl="1" eaLnBrk="1" hangingPunct="1"/>
            <a:r>
              <a:rPr lang="en-US" altLang="en-US" dirty="0" smtClean="0"/>
              <a:t>ELTs</a:t>
            </a:r>
          </a:p>
          <a:p>
            <a:pPr lvl="1" eaLnBrk="1" hangingPunct="1"/>
            <a:r>
              <a:rPr lang="en-US" altLang="en-US" dirty="0" smtClean="0"/>
              <a:t>WFIRST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AutoNum type="arabicPeriod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5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NIRSPEC/Keck Optical Layout</a:t>
            </a:r>
            <a:br>
              <a:rPr lang="en-US" dirty="0" smtClean="0"/>
            </a:br>
            <a:r>
              <a:rPr lang="en-US" dirty="0" smtClean="0"/>
              <a:t>Side View</a:t>
            </a:r>
            <a:endParaRPr lang="en-US" dirty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8521" r="2840" b="38689"/>
          <a:stretch>
            <a:fillRect/>
          </a:stretch>
        </p:blipFill>
        <p:spPr>
          <a:xfrm>
            <a:off x="635000" y="1524000"/>
            <a:ext cx="7874000" cy="3281363"/>
          </a:xfrm>
          <a:noFill/>
        </p:spPr>
      </p:pic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1DB469-BAEC-4E66-BEC3-37C4FEE90F7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5280" r="3140" b="33409"/>
          <a:stretch>
            <a:fillRect/>
          </a:stretch>
        </p:blipFill>
        <p:spPr bwMode="auto">
          <a:xfrm>
            <a:off x="636588" y="1749425"/>
            <a:ext cx="7870825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NIRSPEC/Keck Optical Layout</a:t>
            </a:r>
            <a:br>
              <a:rPr lang="en-US" dirty="0" smtClean="0"/>
            </a:br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BE82D0-7632-46D9-B8F6-92A1CCBF802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5678E-37CA-4734-9DBC-251C2C320C4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Hubble Space Telescope Cutaway</a:t>
            </a:r>
          </a:p>
        </p:txBody>
      </p:sp>
      <p:pic>
        <p:nvPicPr>
          <p:cNvPr id="6" name="Picture 8" descr="http://www.stsci.edu/hst/proposing/documents/primer/images/HSTcutawaySM4_forPrime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7460" y="1524000"/>
            <a:ext cx="566338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1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6B10B3-47C7-4971-8375-7031DA8D977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Hubble Space Telescope Field of View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WFC3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ACS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STIS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COS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FGS</a:t>
            </a:r>
          </a:p>
          <a:p>
            <a:pPr marL="457200" indent="-457200" eaLnBrk="1" hangingPunct="1"/>
            <a:endParaRPr lang="en-US" altLang="en-US" smtClean="0"/>
          </a:p>
        </p:txBody>
      </p:sp>
      <p:pic>
        <p:nvPicPr>
          <p:cNvPr id="20485" name="Picture 2" descr="http://www.stsci.edu/hst/proposing/documents/primer/images/Ch_2_Systemoverview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362075"/>
            <a:ext cx="48641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38675"/>
            <a:ext cx="26638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268D3B-13AB-42FF-BBF1-8CDA403ECC6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HST: WFC3</a:t>
            </a:r>
          </a:p>
        </p:txBody>
      </p:sp>
      <p:pic>
        <p:nvPicPr>
          <p:cNvPr id="21508" name="Picture 11" descr="opt_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92405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924050"/>
            <a:ext cx="3863322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7" descr="http://people.virginia.edu/~rwo/WFC3-opticalassembly-oct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844550"/>
            <a:ext cx="28114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9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HST: WFC3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6AD15-AA46-4414-BDB9-B3A930C994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Picture 15" descr="http://www.stsci.edu/hst/wfc3/documents/handbooks/currentIHB/images/c03_optimum_instr4.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85" y="1524000"/>
            <a:ext cx="396133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792E27-D249-4BA0-9091-DB1D50F8655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HST: ACS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58813"/>
            <a:ext cx="7634288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85CE6A-0A6B-47F3-97C4-9FF10FB6CAD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HST: ACS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77875"/>
            <a:ext cx="7481888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D54AF6-10E9-4EDB-A634-3CD1B4CC648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Chandra Space Telescope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ACIS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HRC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Spectral modes</a:t>
            </a:r>
          </a:p>
          <a:p>
            <a:pPr marL="457200" indent="-457200" eaLnBrk="1" hangingPunct="1"/>
            <a:endParaRPr lang="en-US" altLang="en-US" smtClean="0"/>
          </a:p>
        </p:txBody>
      </p:sp>
      <p:sp>
        <p:nvSpPr>
          <p:cNvPr id="33797" name="Rectangle 29"/>
          <p:cNvSpPr>
            <a:spLocks noChangeArrowheads="1"/>
          </p:cNvSpPr>
          <p:nvPr/>
        </p:nvSpPr>
        <p:spPr bwMode="auto">
          <a:xfrm>
            <a:off x="571500" y="2659063"/>
            <a:ext cx="800100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Advanced Charged Couple Imaging Spectrometer (ACIS):  Ten CCD chips in 2 arrays provide imaging and spectroscopy; imaging resolution is 0.5 arcsec over the energy range 0.2 - 10 keV; sensitivity: 4x10</a:t>
            </a:r>
            <a:r>
              <a:rPr lang="en-US" altLang="en-US" sz="1600" baseline="30000">
                <a:latin typeface="Arial" panose="020B0604020202020204" pitchFamily="34" charset="0"/>
              </a:rPr>
              <a:t>-15</a:t>
            </a:r>
            <a:r>
              <a:rPr lang="en-US" altLang="en-US" sz="1600">
                <a:latin typeface="Arial" panose="020B0604020202020204" pitchFamily="34" charset="0"/>
              </a:rPr>
              <a:t> ergs/cm</a:t>
            </a:r>
            <a:r>
              <a:rPr lang="en-US" altLang="en-US" sz="1600" baseline="30000">
                <a:latin typeface="Arial" panose="020B0604020202020204" pitchFamily="34" charset="0"/>
              </a:rPr>
              <a:t>2</a:t>
            </a:r>
            <a:r>
              <a:rPr lang="en-US" altLang="en-US" sz="1600">
                <a:latin typeface="Arial" panose="020B0604020202020204" pitchFamily="34" charset="0"/>
              </a:rPr>
              <a:t>/sec in 10</a:t>
            </a:r>
            <a:r>
              <a:rPr lang="en-US" altLang="en-US" sz="1600" baseline="30000">
                <a:latin typeface="Arial" panose="020B0604020202020204" pitchFamily="34" charset="0"/>
              </a:rPr>
              <a:t>5</a:t>
            </a:r>
            <a:r>
              <a:rPr lang="en-US" altLang="en-US" sz="1600">
                <a:latin typeface="Arial" panose="020B0604020202020204" pitchFamily="34" charset="0"/>
              </a:rPr>
              <a:t> s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High Resolution Camera (HRC):  Uses large field-of-view mircro-channel plates to make X-ray images: ang. resolution &lt; 0.5 arcsec over field-of-view 31x31 arc0min; time resolution: 16 micro-sec sensitivity: 4x10</a:t>
            </a:r>
            <a:r>
              <a:rPr lang="en-US" altLang="en-US" sz="1600" baseline="30000">
                <a:latin typeface="Arial" panose="020B0604020202020204" pitchFamily="34" charset="0"/>
              </a:rPr>
              <a:t>-15</a:t>
            </a:r>
            <a:r>
              <a:rPr lang="en-US" altLang="en-US" sz="1600">
                <a:latin typeface="Arial" panose="020B0604020202020204" pitchFamily="34" charset="0"/>
              </a:rPr>
              <a:t> ergs/cm</a:t>
            </a:r>
            <a:r>
              <a:rPr lang="en-US" altLang="en-US" sz="1600" baseline="30000">
                <a:latin typeface="Arial" panose="020B0604020202020204" pitchFamily="34" charset="0"/>
              </a:rPr>
              <a:t>2</a:t>
            </a:r>
            <a:r>
              <a:rPr lang="en-US" altLang="en-US" sz="1600">
                <a:latin typeface="Arial" panose="020B0604020202020204" pitchFamily="34" charset="0"/>
              </a:rPr>
              <a:t>/sec in 10</a:t>
            </a:r>
            <a:r>
              <a:rPr lang="en-US" altLang="en-US" sz="1600" baseline="30000">
                <a:latin typeface="Arial" panose="020B0604020202020204" pitchFamily="34" charset="0"/>
              </a:rPr>
              <a:t>5</a:t>
            </a:r>
            <a:r>
              <a:rPr lang="en-US" altLang="en-US" sz="1600">
                <a:latin typeface="Arial" panose="020B0604020202020204" pitchFamily="34" charset="0"/>
              </a:rPr>
              <a:t> s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High Energy Transmission Grating (HETG):  To be inserted into focused X-ray beam; provides spectral resolution of 60-1000 over energy range 0.4 - 10 keV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Low Energy Transmission Grating (LETG):  To be inserted into focused X-ray beam; provides spectral resolution of 40-2000 over the energy range 0.09 - 3 keV  </a:t>
            </a:r>
          </a:p>
        </p:txBody>
      </p:sp>
    </p:spTree>
    <p:extLst>
      <p:ext uri="{BB962C8B-B14F-4D97-AF65-F5344CB8AC3E}">
        <p14:creationId xmlns:p14="http://schemas.microsoft.com/office/powerpoint/2010/main" val="29577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59720E-6F8C-420C-B9D7-DEEAFB5C298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Chandra Space Telescope: ACIS</a:t>
            </a:r>
          </a:p>
        </p:txBody>
      </p:sp>
      <p:pic>
        <p:nvPicPr>
          <p:cNvPr id="8" name="Picture 4" descr="acis_nolab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01" y="1524000"/>
            <a:ext cx="605609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acis_schematic-72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14863"/>
            <a:ext cx="2166937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requirements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Chandra Space Telescope: HRC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1B870B-3194-44EC-AC95-05C1B9B733B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Content Placeholder 5" descr="hrc_pop-72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28800"/>
            <a:ext cx="7200900" cy="426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0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B34C70-6BC6-4D3F-8250-EBB892FE0D7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200900" cy="73152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Chandra Space Telescope: Spectroscopy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High Resolution Spectrometers - HETGS and LETGS 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These are </a:t>
            </a:r>
            <a:r>
              <a:rPr lang="en-US" altLang="en-US" dirty="0" err="1" smtClean="0"/>
              <a:t>transmision</a:t>
            </a:r>
            <a:r>
              <a:rPr lang="en-US" altLang="en-US" dirty="0" smtClean="0"/>
              <a:t> gratings</a:t>
            </a:r>
          </a:p>
          <a:p>
            <a:pPr marL="838200" lvl="1" indent="-381000" eaLnBrk="1" hangingPunct="1"/>
            <a:r>
              <a:rPr lang="en-US" altLang="en-US" dirty="0" smtClean="0"/>
              <a:t>low energy: 0.08 to 2 </a:t>
            </a:r>
            <a:r>
              <a:rPr lang="en-US" altLang="en-US" dirty="0" err="1" smtClean="0"/>
              <a:t>keV</a:t>
            </a:r>
            <a:r>
              <a:rPr lang="en-US" altLang="en-US" dirty="0" smtClean="0"/>
              <a:t> </a:t>
            </a:r>
          </a:p>
          <a:p>
            <a:pPr marL="838200" lvl="1" indent="-381000" eaLnBrk="1" hangingPunct="1"/>
            <a:r>
              <a:rPr lang="en-US" altLang="en-US" dirty="0" smtClean="0"/>
              <a:t>high energy: 0.4 to 10 </a:t>
            </a:r>
            <a:r>
              <a:rPr lang="en-US" altLang="en-US" dirty="0" err="1" smtClean="0"/>
              <a:t>keV</a:t>
            </a:r>
            <a:r>
              <a:rPr lang="en-US" altLang="en-US" dirty="0" smtClean="0"/>
              <a:t> (high and medium resolution)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Groove </a:t>
            </a:r>
            <a:r>
              <a:rPr lang="en-US" altLang="en-US" dirty="0" err="1" smtClean="0"/>
              <a:t>spacings</a:t>
            </a:r>
            <a:r>
              <a:rPr lang="en-US" altLang="en-US" dirty="0" smtClean="0"/>
              <a:t> are a few hundred nm.</a:t>
            </a:r>
          </a:p>
          <a:p>
            <a:pPr marL="457200" indent="-457200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53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Gemini (North)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25E8CE-A89B-4953-8DB6-CD0206FB793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4640" y="1524000"/>
            <a:ext cx="6729020" cy="4876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Gemini (South)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5ECBF7-481B-444A-9445-17256264ED1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5955" y="1524000"/>
            <a:ext cx="6466389" cy="4876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examples - future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A1F5BC-CCAA-410B-95EA-69CAA47C1D1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JWST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dirty="0" smtClean="0"/>
              <a:t>NIRCAM</a:t>
            </a:r>
          </a:p>
          <a:p>
            <a:pPr marL="457200" indent="-457200" eaLnBrk="1" hangingPunct="1"/>
            <a:r>
              <a:rPr lang="en-US" altLang="en-US" dirty="0" smtClean="0"/>
              <a:t>NIRSPEC</a:t>
            </a:r>
          </a:p>
          <a:p>
            <a:pPr marL="457200" indent="-457200" eaLnBrk="1" hangingPunct="1"/>
            <a:r>
              <a:rPr lang="en-US" altLang="en-US" dirty="0" smtClean="0"/>
              <a:t>MIRI</a:t>
            </a:r>
          </a:p>
        </p:txBody>
      </p:sp>
    </p:spTree>
    <p:extLst>
      <p:ext uri="{BB962C8B-B14F-4D97-AF65-F5344CB8AC3E}">
        <p14:creationId xmlns:p14="http://schemas.microsoft.com/office/powerpoint/2010/main" val="22139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43771B-1FD4-40A7-B78A-B4E82F53461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JWST: NIRCAM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dirty="0" smtClean="0"/>
              <a:t>Nyquist-sampled imaging at 2 and 4 microns -- short wavelength sampling is 0.032"/pixel and long wavelength sampling is 0.065"/pixel </a:t>
            </a:r>
          </a:p>
          <a:p>
            <a:pPr marL="457200" indent="-457200" eaLnBrk="1" hangingPunct="1"/>
            <a:r>
              <a:rPr lang="en-US" altLang="en-US" dirty="0" smtClean="0"/>
              <a:t>2.2'x4.4' FOV for one wavelength provided by two identical imaging modules, two wavelength regions are observable simultaneously via dichroic beam splitters. </a:t>
            </a:r>
          </a:p>
        </p:txBody>
      </p:sp>
      <p:pic>
        <p:nvPicPr>
          <p:cNvPr id="40965" name="Picture 5" descr="split_f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0622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 descr="http://spacenews.com/wp-content/uploads/2014/11/NIRCam_UAz4X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3657600"/>
            <a:ext cx="38592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4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075219-A4AE-4851-BFBF-B45C1FF5677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JWST: NIRSPEC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dirty="0" smtClean="0"/>
              <a:t>1-5 um; R=100, 1000, 3000</a:t>
            </a:r>
          </a:p>
          <a:p>
            <a:pPr marL="457200" indent="-457200" eaLnBrk="1" hangingPunct="1"/>
            <a:r>
              <a:rPr lang="en-US" altLang="en-US" dirty="0" smtClean="0"/>
              <a:t>3.4x3.4 arcminute field</a:t>
            </a:r>
          </a:p>
          <a:p>
            <a:pPr marL="457200" indent="-457200" eaLnBrk="1" hangingPunct="1"/>
            <a:r>
              <a:rPr lang="en-US" altLang="en-US" dirty="0" smtClean="0"/>
              <a:t>Uses a MEMS shutter for the slit</a:t>
            </a:r>
          </a:p>
        </p:txBody>
      </p:sp>
      <p:pic>
        <p:nvPicPr>
          <p:cNvPr id="41989" name="Picture 7" descr="http://spie.org/Images/Graphics/Newsroom/Imported-2013/005217/005217_10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4876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 descr="http://spie.org/Images/Graphics/Newsroom/Imported-2013/005217/005217_10_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819400"/>
            <a:ext cx="3340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 descr="http://spie.org/Images/Graphics/Newsroom/Imported-2013/005217/005217_10_fi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819400"/>
            <a:ext cx="24368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63A026-40DA-4664-AEEA-2B6E97B289F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JWST: MIRI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/>
            <a:r>
              <a:rPr lang="en-US" altLang="en-US" sz="2000" dirty="0" smtClean="0"/>
              <a:t>5-27 micron, imager and medium resolution spectrograph (MRS)</a:t>
            </a:r>
          </a:p>
          <a:p>
            <a:pPr marL="457200" indent="-457200" eaLnBrk="1" hangingPunct="1"/>
            <a:r>
              <a:rPr lang="en-US" altLang="en-US" sz="2000" dirty="0" smtClean="0"/>
              <a:t>MIRI imager: broad and narrow-band imaging, phase-mask </a:t>
            </a:r>
            <a:r>
              <a:rPr lang="en-US" altLang="en-US" sz="2000" dirty="0" err="1" smtClean="0"/>
              <a:t>coronagraphy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Lyot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coronagraphy</a:t>
            </a:r>
            <a:r>
              <a:rPr lang="en-US" altLang="en-US" sz="2000" dirty="0" smtClean="0"/>
              <a:t>, and prism low-resolution (R ~ 100) slit spectroscopy from 5 to 10 micron. </a:t>
            </a:r>
          </a:p>
          <a:p>
            <a:pPr marL="457200" indent="-457200" eaLnBrk="1" hangingPunct="1"/>
            <a:r>
              <a:rPr lang="en-US" altLang="en-US" sz="2000" dirty="0" smtClean="0"/>
              <a:t>MIRI will use a single 1024 x 1024 pixels </a:t>
            </a:r>
            <a:r>
              <a:rPr lang="en-US" altLang="en-US" sz="2000" dirty="0" err="1" smtClean="0"/>
              <a:t>Si:As</a:t>
            </a:r>
            <a:r>
              <a:rPr lang="en-US" altLang="en-US" sz="2000" dirty="0" smtClean="0"/>
              <a:t> sensor chip assembly. The imager will be diffraction limited at 7 microns with a pixel scale of ~0.11 </a:t>
            </a:r>
            <a:r>
              <a:rPr lang="en-US" altLang="en-US" sz="2000" dirty="0" err="1" smtClean="0"/>
              <a:t>arcsec</a:t>
            </a:r>
            <a:r>
              <a:rPr lang="en-US" altLang="en-US" sz="2000" dirty="0" smtClean="0"/>
              <a:t> and a field of view of 79 x 113 </a:t>
            </a:r>
            <a:r>
              <a:rPr lang="en-US" altLang="en-US" sz="2000" dirty="0" err="1" smtClean="0"/>
              <a:t>arcsec</a:t>
            </a:r>
            <a:r>
              <a:rPr lang="en-US" altLang="en-US" sz="2000" dirty="0" smtClean="0"/>
              <a:t>.</a:t>
            </a:r>
          </a:p>
          <a:p>
            <a:pPr marL="457200" indent="-457200" eaLnBrk="1" hangingPunct="1"/>
            <a:r>
              <a:rPr lang="en-US" altLang="en-US" sz="2000" dirty="0" smtClean="0"/>
              <a:t>MRS: simultaneous spectral and spatial data using four integral field units, implemented as four simultaneous fields of view, ranging from 3.7 x 3.7 </a:t>
            </a:r>
            <a:r>
              <a:rPr lang="en-US" altLang="en-US" sz="2000" dirty="0" err="1" smtClean="0"/>
              <a:t>arcsec</a:t>
            </a:r>
            <a:r>
              <a:rPr lang="en-US" altLang="en-US" sz="2000" dirty="0" smtClean="0"/>
              <a:t> to 7.7 x 7.7 </a:t>
            </a:r>
            <a:r>
              <a:rPr lang="en-US" altLang="en-US" sz="2000" dirty="0" err="1" smtClean="0"/>
              <a:t>arcsec</a:t>
            </a:r>
            <a:r>
              <a:rPr lang="en-US" altLang="en-US" sz="2000" dirty="0" smtClean="0"/>
              <a:t> with increasing wavelength, with pixel sizes ranging from 0.2 to 0.65 </a:t>
            </a:r>
            <a:r>
              <a:rPr lang="en-US" altLang="en-US" sz="2000" dirty="0" err="1" smtClean="0"/>
              <a:t>arcsec</a:t>
            </a:r>
            <a:r>
              <a:rPr lang="en-US" altLang="en-US" sz="2000" dirty="0" smtClean="0"/>
              <a:t>. The spectroscopy has a resolution of R~3000 over the 5-27 micron wavelength range. The spectrograph uses two 1024 x 1024 pixels </a:t>
            </a:r>
            <a:r>
              <a:rPr lang="en-US" altLang="en-US" sz="2000" dirty="0" err="1" smtClean="0"/>
              <a:t>Si:As</a:t>
            </a:r>
            <a:r>
              <a:rPr lang="en-US" altLang="en-US" sz="2000" dirty="0" smtClean="0"/>
              <a:t> sensor chip assemblies.</a:t>
            </a:r>
          </a:p>
        </p:txBody>
      </p:sp>
    </p:spTree>
    <p:extLst>
      <p:ext uri="{BB962C8B-B14F-4D97-AF65-F5344CB8AC3E}">
        <p14:creationId xmlns:p14="http://schemas.microsoft.com/office/powerpoint/2010/main" val="30957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JWST: MIRI MRS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8062E8-77D4-4768-99F8-8C39EFE8126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7" name="Picture 5" descr="http://www.stsci.edu/jwst/instruments/miri/images/mrs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410987"/>
            <a:ext cx="7200900" cy="31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A7226-76C9-4995-9DD2-B3C1980E435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200900" cy="731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Instrument Science Requirements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spatial resolution</a:t>
            </a:r>
          </a:p>
          <a:p>
            <a:pPr eaLnBrk="1" hangingPunct="1"/>
            <a:r>
              <a:rPr lang="en-US" altLang="en-US" smtClean="0"/>
              <a:t>spectral resolution</a:t>
            </a:r>
          </a:p>
          <a:p>
            <a:pPr eaLnBrk="1" hangingPunct="1"/>
            <a:r>
              <a:rPr lang="en-US" altLang="en-US" smtClean="0"/>
              <a:t>wavelength coverage</a:t>
            </a:r>
          </a:p>
          <a:p>
            <a:pPr eaLnBrk="1" hangingPunct="1"/>
            <a:r>
              <a:rPr lang="en-US" altLang="en-US" smtClean="0"/>
              <a:t>sensitivity</a:t>
            </a:r>
          </a:p>
          <a:p>
            <a:pPr eaLnBrk="1" hangingPunct="1"/>
            <a:r>
              <a:rPr lang="en-US" altLang="en-US" smtClean="0"/>
              <a:t>dynamic range</a:t>
            </a:r>
          </a:p>
          <a:p>
            <a:pPr eaLnBrk="1" hangingPunct="1"/>
            <a:r>
              <a:rPr lang="en-US" altLang="en-US" smtClean="0"/>
              <a:t>field of view</a:t>
            </a:r>
          </a:p>
        </p:txBody>
      </p:sp>
    </p:spTree>
    <p:extLst>
      <p:ext uri="{BB962C8B-B14F-4D97-AF65-F5344CB8AC3E}">
        <p14:creationId xmlns:p14="http://schemas.microsoft.com/office/powerpoint/2010/main" val="11046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3F4118-020D-41A2-AFDE-BF72287C6F5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TMT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>
              <a:defRPr/>
            </a:pPr>
            <a:r>
              <a:rPr lang="en-US" altLang="en-US" dirty="0" smtClean="0"/>
              <a:t>The Wide Field Optical Spectrometer (WFOS) will provide near-ultraviolet and optical (0.3 – 1.0 </a:t>
            </a:r>
            <a:r>
              <a:rPr lang="en-US" altLang="en-US" dirty="0" err="1" smtClean="0"/>
              <a:t>μm</a:t>
            </a:r>
            <a:r>
              <a:rPr lang="en-US" altLang="en-US" dirty="0" smtClean="0"/>
              <a:t> wavelength) imaging and spectroscopy over a more than 40 square arcminute field-of-view. Using precision cut focal plane masks, WFOS will enable long-slit observations of single objects as well as short-slit observations of hundreds of objects simultaneously. WFOS will use natural (uncorrected) seeing images.</a:t>
            </a:r>
          </a:p>
          <a:p>
            <a:pPr marL="457200" indent="-457200" eaLnBrk="1" hangingPunct="1">
              <a:defRPr/>
            </a:pPr>
            <a:r>
              <a:rPr lang="en-US" altLang="en-US" dirty="0" smtClean="0"/>
              <a:t>The Infrared Imaging Spectrometer (IRIS) will be mounted on the observatory MCAO system and be capable of diffraction-limited imaging and integral-field spectroscopy at near-infrared wavelengths (0.8 – 2.5 </a:t>
            </a:r>
            <a:r>
              <a:rPr lang="en-US" altLang="en-US" dirty="0" err="1" smtClean="0"/>
              <a:t>μm</a:t>
            </a:r>
            <a:r>
              <a:rPr lang="en-US" altLang="en-US" dirty="0" smtClean="0"/>
              <a:t>).</a:t>
            </a:r>
          </a:p>
          <a:p>
            <a:pPr marL="457200" indent="-457200" eaLnBrk="1" hangingPunct="1">
              <a:defRPr/>
            </a:pPr>
            <a:r>
              <a:rPr lang="en-US" altLang="en-US" dirty="0" smtClean="0"/>
              <a:t>The Infrared Multi-object Spectrometer (IRMS) will allow close to diffraction-limited imaging and slit spectroscopy over a 2 arcminute diameter field-of-view at near-infrared wavelengths (0.8 – 2.5 </a:t>
            </a:r>
            <a:r>
              <a:rPr lang="en-US" altLang="en-US" dirty="0" err="1" smtClean="0"/>
              <a:t>μm</a:t>
            </a:r>
            <a:r>
              <a:rPr lang="en-US" alt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832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CBE5B2-90E1-4993-9B24-466F9334D5A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GMT</a:t>
            </a:r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354" y="1524000"/>
            <a:ext cx="5971591" cy="4876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0B7E09-1E41-43AE-9DA2-D15162A96B7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E-ELT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Two first-light instruments have been identified: a diffraction-limited near-infrared imager (ELT-CAM) and a single-field near-infrared wide-band integral field spectrograph (ELT-IFU), including the adaptive optics systems required to deliver their science cases.</a:t>
            </a:r>
          </a:p>
          <a:p>
            <a:pPr>
              <a:defRPr/>
            </a:pPr>
            <a:r>
              <a:rPr lang="en-US" dirty="0" smtClean="0"/>
              <a:t>The next three instruments, a mid-infrared imager and spectrometer (ELT-MIDIR), a high resolution spectrometer (ELT-HIRES) and a multi-object spectrometer (ELT-MOS), were considered of equal scientific importance. </a:t>
            </a:r>
          </a:p>
          <a:p>
            <a:pPr>
              <a:defRPr/>
            </a:pPr>
            <a:r>
              <a:rPr lang="en-US" dirty="0" smtClean="0"/>
              <a:t>Fabrication is underway with the consortia that will build ELT-IFU (HARMONI), ELT-CAM (MICADO), the MCAO system (MAORY) and ELT-MIDIR (METIS).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/>
              <a:t>WFIRST-AFTA Observatory Concept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en-US" b="1" u="sng" dirty="0" smtClean="0"/>
              <a:t>Key Features</a:t>
            </a:r>
          </a:p>
          <a:p>
            <a:pPr>
              <a:defRPr/>
            </a:pPr>
            <a:r>
              <a:rPr lang="en-US" b="1" dirty="0" smtClean="0"/>
              <a:t>Telescope: </a:t>
            </a:r>
            <a:r>
              <a:rPr lang="en-US" dirty="0" smtClean="0"/>
              <a:t>2.4m aperture primary</a:t>
            </a:r>
          </a:p>
          <a:p>
            <a:pPr>
              <a:defRPr/>
            </a:pPr>
            <a:r>
              <a:rPr lang="en-US" b="1" dirty="0" smtClean="0"/>
              <a:t>Instruments</a:t>
            </a:r>
          </a:p>
          <a:p>
            <a:pPr lvl="1">
              <a:defRPr/>
            </a:pPr>
            <a:r>
              <a:rPr lang="en-US" dirty="0" smtClean="0"/>
              <a:t>Wide Field Imager/Spectrometer &amp; Integral Field Unit</a:t>
            </a:r>
          </a:p>
          <a:p>
            <a:pPr lvl="1">
              <a:defRPr/>
            </a:pPr>
            <a:r>
              <a:rPr lang="en-US" dirty="0" smtClean="0"/>
              <a:t>Internal Coronagraph with Integral Field Spectrometer</a:t>
            </a:r>
          </a:p>
          <a:p>
            <a:pPr>
              <a:defRPr/>
            </a:pPr>
            <a:r>
              <a:rPr lang="en-US" b="1" dirty="0" smtClean="0"/>
              <a:t>Overall Dry Mass: </a:t>
            </a:r>
            <a:r>
              <a:rPr lang="en-US" dirty="0" smtClean="0"/>
              <a:t>~4060 kg (CBE)</a:t>
            </a:r>
          </a:p>
          <a:p>
            <a:pPr>
              <a:defRPr/>
            </a:pPr>
            <a:r>
              <a:rPr lang="en-US" b="1" dirty="0" smtClean="0"/>
              <a:t>Structure: </a:t>
            </a:r>
            <a:r>
              <a:rPr lang="en-US" dirty="0" smtClean="0"/>
              <a:t>high stiffness composites; modular packaging for avionics</a:t>
            </a:r>
          </a:p>
          <a:p>
            <a:pPr>
              <a:defRPr/>
            </a:pPr>
            <a:r>
              <a:rPr lang="en-US" b="1" dirty="0" smtClean="0"/>
              <a:t>GN&amp;C/Propulsion: </a:t>
            </a:r>
            <a:r>
              <a:rPr lang="en-US" dirty="0" smtClean="0"/>
              <a:t>inertial pointing, 3-axis stabilized, mono-prop system for </a:t>
            </a:r>
            <a:r>
              <a:rPr lang="en-US" dirty="0" err="1" smtClean="0"/>
              <a:t>stationkeeping</a:t>
            </a:r>
            <a:r>
              <a:rPr lang="en-US" dirty="0" smtClean="0"/>
              <a:t> &amp; momentum unloading</a:t>
            </a:r>
          </a:p>
          <a:p>
            <a:pPr>
              <a:defRPr/>
            </a:pPr>
            <a:r>
              <a:rPr lang="en-US" b="1" dirty="0" smtClean="0"/>
              <a:t>Data Downlink Rate: </a:t>
            </a:r>
            <a:r>
              <a:rPr lang="en-US" dirty="0" smtClean="0"/>
              <a:t>Continuous ~600 Mbps </a:t>
            </a:r>
            <a:r>
              <a:rPr lang="en-US" dirty="0" err="1" smtClean="0"/>
              <a:t>Ka</a:t>
            </a:r>
            <a:r>
              <a:rPr lang="en-US" dirty="0" smtClean="0"/>
              <a:t>-band to dedicated ground station</a:t>
            </a:r>
          </a:p>
          <a:p>
            <a:pPr>
              <a:defRPr/>
            </a:pPr>
            <a:r>
              <a:rPr lang="en-US" b="1" dirty="0" smtClean="0"/>
              <a:t>C&amp;DH: </a:t>
            </a:r>
            <a:r>
              <a:rPr lang="en-US" dirty="0" smtClean="0"/>
              <a:t>low rate bus for housekeeping and spacecraft control, high speed bus for science data</a:t>
            </a:r>
          </a:p>
          <a:p>
            <a:pPr>
              <a:defRPr/>
            </a:pPr>
            <a:r>
              <a:rPr lang="en-US" b="1" dirty="0" smtClean="0"/>
              <a:t>Power: </a:t>
            </a:r>
            <a:r>
              <a:rPr lang="en-US" dirty="0" smtClean="0"/>
              <a:t>~2400 W average power (CBE)</a:t>
            </a:r>
          </a:p>
          <a:p>
            <a:pPr>
              <a:defRPr/>
            </a:pPr>
            <a:r>
              <a:rPr lang="en-US" b="1" dirty="0" smtClean="0"/>
              <a:t>GEO orbit</a:t>
            </a:r>
          </a:p>
          <a:p>
            <a:pPr>
              <a:defRPr/>
            </a:pPr>
            <a:r>
              <a:rPr lang="en-US" b="1" dirty="0" smtClean="0"/>
              <a:t>Launch Vehicle: </a:t>
            </a:r>
            <a:r>
              <a:rPr lang="en-US" dirty="0" smtClean="0"/>
              <a:t>Delta IV Heavy</a:t>
            </a:r>
          </a:p>
          <a:p>
            <a:pPr>
              <a:defRPr/>
            </a:pPr>
            <a:r>
              <a:rPr lang="en-US" b="1" dirty="0" smtClean="0"/>
              <a:t>GSFC: </a:t>
            </a:r>
            <a:r>
              <a:rPr lang="en-US" dirty="0" smtClean="0"/>
              <a:t>leads mission, wide field instrument, spacecraft</a:t>
            </a:r>
          </a:p>
          <a:p>
            <a:pPr>
              <a:defRPr/>
            </a:pPr>
            <a:r>
              <a:rPr lang="en-US" b="1" dirty="0" smtClean="0"/>
              <a:t>JPL: </a:t>
            </a:r>
            <a:r>
              <a:rPr lang="en-US" dirty="0" smtClean="0"/>
              <a:t>leads telescope, coronagraph</a:t>
            </a:r>
            <a:endParaRPr lang="en-US" dirty="0"/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72ADCD-3E8C-4699-837F-E9A4C700284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000" r="5885" b="3099"/>
          <a:stretch>
            <a:fillRect/>
          </a:stretch>
        </p:blipFill>
        <p:spPr bwMode="auto">
          <a:xfrm>
            <a:off x="4894263" y="1878262"/>
            <a:ext cx="3335337" cy="386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5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WFIRST-AFTA Field Layout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BB828-8705-41A8-98C0-0EE93519A62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Picture 2" descr="http://wfirst.gsfc.nasa.gov/science/sdt_public/wps/references/instrument/WFIRST_Field_Layout_5.0.6_1505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524000"/>
            <a:ext cx="48768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Wide Field Instrument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28700" y="1527047"/>
            <a:ext cx="3089567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b="1" u="sng" dirty="0" smtClean="0"/>
              <a:t>Key Features</a:t>
            </a:r>
          </a:p>
          <a:p>
            <a:pPr>
              <a:defRPr/>
            </a:pPr>
            <a:r>
              <a:rPr lang="en-US" dirty="0" smtClean="0"/>
              <a:t>Wide field channel instrument for both imaging and spectroscopy</a:t>
            </a:r>
          </a:p>
          <a:p>
            <a:pPr lvl="1">
              <a:defRPr/>
            </a:pPr>
            <a:r>
              <a:rPr lang="en-US" dirty="0" smtClean="0"/>
              <a:t>3 mirrors, 1 powered</a:t>
            </a:r>
          </a:p>
          <a:p>
            <a:pPr lvl="1">
              <a:defRPr/>
            </a:pPr>
            <a:r>
              <a:rPr lang="en-US" dirty="0" smtClean="0"/>
              <a:t>18 4k x 4k HgCdTe detectors cover 0.76 - 2.0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1">
              <a:defRPr/>
            </a:pPr>
            <a:r>
              <a:rPr lang="en-US" dirty="0" smtClean="0"/>
              <a:t>0.11 arc-sec plate scale</a:t>
            </a:r>
          </a:p>
          <a:p>
            <a:pPr lvl="1">
              <a:defRPr/>
            </a:pPr>
            <a:r>
              <a:rPr lang="en-US" dirty="0" smtClean="0"/>
              <a:t>Single element wheel for filters and grism</a:t>
            </a:r>
          </a:p>
          <a:p>
            <a:pPr lvl="1">
              <a:defRPr/>
            </a:pPr>
            <a:r>
              <a:rPr lang="en-US" dirty="0" smtClean="0"/>
              <a:t>Grism used for GRS survey covers 1.35 – 1.89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with R = 461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(~620 – 870)</a:t>
            </a:r>
          </a:p>
          <a:p>
            <a:pPr>
              <a:defRPr/>
            </a:pPr>
            <a:r>
              <a:rPr lang="en-US" dirty="0" smtClean="0"/>
              <a:t>IFU channel for SNe spectra, single HgCdTe detector covers 0.6 – 2.0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with R between 80-120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5222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A893E1-B4A2-4FBE-8EE1-1A5E97F0C2F9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420813"/>
            <a:ext cx="46259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Line 145"/>
          <p:cNvSpPr>
            <a:spLocks noChangeShapeType="1"/>
          </p:cNvSpPr>
          <p:nvPr/>
        </p:nvSpPr>
        <p:spPr bwMode="auto">
          <a:xfrm flipH="1">
            <a:off x="6878638" y="1701800"/>
            <a:ext cx="838200" cy="1906588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145"/>
          <p:cNvSpPr>
            <a:spLocks noChangeShapeType="1"/>
          </p:cNvSpPr>
          <p:nvPr/>
        </p:nvSpPr>
        <p:spPr bwMode="auto">
          <a:xfrm flipH="1">
            <a:off x="7173913" y="2838450"/>
            <a:ext cx="931862" cy="131921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689850" y="1384300"/>
            <a:ext cx="13335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1" fontAlgn="b" hangingPunct="1">
              <a:defRPr/>
            </a:pPr>
            <a:r>
              <a:rPr lang="en-US" sz="1600" b="1" dirty="0">
                <a:latin typeface="+mn-lt"/>
              </a:rPr>
              <a:t>Focal Plane Assembly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8329613" y="3582988"/>
            <a:ext cx="8477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44450" rIns="0" bIns="44450">
            <a:spAutoFit/>
          </a:bodyPr>
          <a:lstStyle/>
          <a:p>
            <a:pPr eaLnBrk="1" fontAlgn="b" hangingPunct="1">
              <a:defRPr/>
            </a:pPr>
            <a:r>
              <a:rPr lang="en-US" sz="1600" b="1" dirty="0">
                <a:latin typeface="+mn-lt"/>
              </a:rPr>
              <a:t>Optical Bench</a:t>
            </a:r>
          </a:p>
        </p:txBody>
      </p:sp>
      <p:sp>
        <p:nvSpPr>
          <p:cNvPr id="52235" name="Line 145"/>
          <p:cNvSpPr>
            <a:spLocks noChangeShapeType="1"/>
          </p:cNvSpPr>
          <p:nvPr/>
        </p:nvSpPr>
        <p:spPr bwMode="auto">
          <a:xfrm flipH="1">
            <a:off x="7321550" y="3965575"/>
            <a:ext cx="941388" cy="498475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023225" y="2249488"/>
            <a:ext cx="1249363" cy="582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44450" rIns="0" bIns="44450">
            <a:spAutoFit/>
          </a:bodyPr>
          <a:lstStyle/>
          <a:p>
            <a:pPr eaLnBrk="1" fontAlgn="b" hangingPunct="1">
              <a:defRPr/>
            </a:pPr>
            <a:r>
              <a:rPr lang="en-US" sz="1600" b="1" dirty="0">
                <a:latin typeface="+mn-lt"/>
              </a:rPr>
              <a:t>Cold Electronics</a:t>
            </a:r>
          </a:p>
        </p:txBody>
      </p:sp>
      <p:sp>
        <p:nvSpPr>
          <p:cNvPr id="52237" name="Line 145"/>
          <p:cNvSpPr>
            <a:spLocks noChangeShapeType="1"/>
          </p:cNvSpPr>
          <p:nvPr/>
        </p:nvSpPr>
        <p:spPr bwMode="auto">
          <a:xfrm>
            <a:off x="5232400" y="1960563"/>
            <a:ext cx="1089025" cy="1490662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45"/>
          <p:cNvSpPr>
            <a:spLocks noChangeShapeType="1"/>
          </p:cNvSpPr>
          <p:nvPr/>
        </p:nvSpPr>
        <p:spPr bwMode="auto">
          <a:xfrm flipV="1">
            <a:off x="4808538" y="4037013"/>
            <a:ext cx="1612900" cy="1582737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4222750" y="1363663"/>
            <a:ext cx="18383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1" fontAlgn="b" hangingPunct="1">
              <a:defRPr/>
            </a:pPr>
            <a:r>
              <a:rPr lang="en-US" sz="1600" b="1" dirty="0">
                <a:latin typeface="+mn-lt"/>
              </a:rPr>
              <a:t>Cold Optics Radiation Shield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4278313" y="5603875"/>
            <a:ext cx="1187450" cy="582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1" fontAlgn="b" hangingPunct="1">
              <a:defRPr/>
            </a:pPr>
            <a:r>
              <a:rPr lang="en-US" sz="1600" b="1" dirty="0">
                <a:latin typeface="+mn-lt"/>
              </a:rPr>
              <a:t>Element Wheel</a:t>
            </a:r>
          </a:p>
        </p:txBody>
      </p:sp>
    </p:spTree>
    <p:extLst>
      <p:ext uri="{BB962C8B-B14F-4D97-AF65-F5344CB8AC3E}">
        <p14:creationId xmlns:p14="http://schemas.microsoft.com/office/powerpoint/2010/main" val="41062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WFI Filters</a:t>
            </a:r>
          </a:p>
        </p:txBody>
      </p:sp>
      <p:pic>
        <p:nvPicPr>
          <p:cNvPr id="5427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72" b="-43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71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50482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Coronagraph Instrument Overview</a:t>
            </a:r>
          </a:p>
        </p:txBody>
      </p:sp>
      <p:sp>
        <p:nvSpPr>
          <p:cNvPr id="553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DEA00E-7E83-4544-B7F3-0460FE97B1B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05361"/>
              </p:ext>
            </p:extLst>
          </p:nvPr>
        </p:nvGraphicFramePr>
        <p:xfrm>
          <a:off x="6604000" y="4301368"/>
          <a:ext cx="2540000" cy="2436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222"/>
                <a:gridCol w="1495778"/>
              </a:tblGrid>
              <a:tr h="4297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Temperature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293</a:t>
                      </a:r>
                      <a:r>
                        <a:rPr lang="en-US" sz="1100" baseline="0" dirty="0" smtClean="0"/>
                        <a:t> K</a:t>
                      </a:r>
                      <a:r>
                        <a:rPr lang="en-US" sz="1100" dirty="0" smtClean="0"/>
                        <a:t> for instrument</a:t>
                      </a:r>
                      <a:endParaRPr lang="en-US" sz="1100" dirty="0"/>
                    </a:p>
                  </a:txBody>
                  <a:tcPr marT="45723" marB="45723"/>
                </a:tc>
              </a:tr>
              <a:tr h="3760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Temperature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~165</a:t>
                      </a:r>
                      <a:r>
                        <a:rPr lang="en-US" sz="1100" baseline="0" dirty="0" smtClean="0"/>
                        <a:t> K for cameras</a:t>
                      </a:r>
                      <a:endParaRPr lang="en-US" sz="1100" dirty="0"/>
                    </a:p>
                  </a:txBody>
                  <a:tcPr marT="45723" marB="45723"/>
                </a:tc>
              </a:tr>
              <a:tr h="32229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Data Volume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~30 </a:t>
                      </a:r>
                      <a:r>
                        <a:rPr lang="en-US" sz="1100" dirty="0" err="1" smtClean="0"/>
                        <a:t>Gbits</a:t>
                      </a:r>
                      <a:r>
                        <a:rPr lang="en-US" sz="1100" dirty="0" smtClean="0"/>
                        <a:t>/day </a:t>
                      </a:r>
                      <a:endParaRPr lang="en-US" sz="1100" dirty="0"/>
                    </a:p>
                  </a:txBody>
                  <a:tcPr marT="45723" marB="45723"/>
                </a:tc>
              </a:tr>
              <a:tr h="6641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Imaging 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0.43 – 0.97 microns, 4.8" 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FoV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0.009" pixel scale, 1K×1K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EMCCD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</a:tr>
              <a:tr h="64459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Integral</a:t>
                      </a:r>
                      <a:r>
                        <a:rPr lang="en-US" sz="1100" baseline="0" dirty="0" smtClean="0"/>
                        <a:t> Field Spectrograph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0.60 – 0.97 microns R~70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  <p:pic>
        <p:nvPicPr>
          <p:cNvPr id="55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5392737"/>
            <a:ext cx="11271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23" name="Group 67"/>
          <p:cNvGrpSpPr>
            <a:grpSpLocks noChangeAspect="1"/>
          </p:cNvGrpSpPr>
          <p:nvPr/>
        </p:nvGrpSpPr>
        <p:grpSpPr bwMode="auto">
          <a:xfrm>
            <a:off x="220663" y="2970212"/>
            <a:ext cx="757237" cy="598488"/>
            <a:chOff x="931528" y="820528"/>
            <a:chExt cx="5133993" cy="5024172"/>
          </a:xfrm>
        </p:grpSpPr>
        <p:pic>
          <p:nvPicPr>
            <p:cNvPr id="55335" name="Picture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81" y="820528"/>
              <a:ext cx="5120640" cy="3073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36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528" y="3027681"/>
              <a:ext cx="5120640" cy="2817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3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41500"/>
            <a:ext cx="113823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5" name="Picture 6" descr="C:\Users\feng\AppData\Local\Microsoft\Windows\Temporary Internet Files\Content.Outlook\IPDNCNN7\ATC_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065587"/>
            <a:ext cx="11144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3292475"/>
            <a:ext cx="138271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4781550"/>
            <a:ext cx="7699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971675" y="2033587"/>
            <a:ext cx="1004888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036638" y="4697412"/>
            <a:ext cx="369887" cy="3175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036638" y="4689475"/>
            <a:ext cx="455612" cy="512762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08025" y="5138737"/>
            <a:ext cx="6350" cy="3683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978525" y="3981450"/>
            <a:ext cx="565150" cy="352425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3184525" y="4264025"/>
            <a:ext cx="2554288" cy="563562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882650" y="3468687"/>
            <a:ext cx="608013" cy="538163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FA9C5-1584-4EAE-97AF-766111890BC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Instrument System Requirements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spectrograph and/or camera</a:t>
            </a:r>
          </a:p>
          <a:p>
            <a:pPr eaLnBrk="1" hangingPunct="1"/>
            <a:r>
              <a:rPr lang="en-US" altLang="en-US" smtClean="0"/>
              <a:t>sampling</a:t>
            </a:r>
          </a:p>
          <a:p>
            <a:pPr eaLnBrk="1" hangingPunct="1"/>
            <a:r>
              <a:rPr lang="en-US" altLang="en-US" smtClean="0"/>
              <a:t>filters</a:t>
            </a:r>
          </a:p>
          <a:p>
            <a:pPr eaLnBrk="1" hangingPunct="1"/>
            <a:r>
              <a:rPr lang="en-US" altLang="en-US" smtClean="0"/>
              <a:t>exposure time cadence (short/long)</a:t>
            </a:r>
          </a:p>
          <a:p>
            <a:pPr eaLnBrk="1" hangingPunct="1"/>
            <a:r>
              <a:rPr lang="en-US" altLang="en-US" smtClean="0"/>
              <a:t>stability</a:t>
            </a:r>
          </a:p>
          <a:p>
            <a:pPr lvl="1" eaLnBrk="1" hangingPunct="1"/>
            <a:r>
              <a:rPr lang="en-US" altLang="en-US" smtClean="0"/>
              <a:t>photometric</a:t>
            </a:r>
          </a:p>
          <a:p>
            <a:pPr lvl="1" eaLnBrk="1" hangingPunct="1"/>
            <a:r>
              <a:rPr lang="en-US" altLang="en-US" smtClean="0"/>
              <a:t>spectral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08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202AE9-EFC3-47B3-834E-13E332A17EE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Instrument Engineering Requirements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detector/electronics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pixel size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quantum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dark current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supported exposure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sampling speed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optics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irregularity/wavefront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f/number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optics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coatings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mechanics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2794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4EBD0-FD84-4056-94DD-AB0EB6A88C4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Instrument Constraints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cost</a:t>
            </a:r>
          </a:p>
          <a:p>
            <a:pPr eaLnBrk="1" hangingPunct="1"/>
            <a:r>
              <a:rPr lang="en-US" altLang="en-US" smtClean="0"/>
              <a:t>schedule</a:t>
            </a:r>
          </a:p>
          <a:p>
            <a:pPr eaLnBrk="1" hangingPunct="1"/>
            <a:r>
              <a:rPr lang="en-US" altLang="en-US" smtClean="0"/>
              <a:t>volume</a:t>
            </a:r>
          </a:p>
          <a:p>
            <a:pPr eaLnBrk="1" hangingPunct="1"/>
            <a:r>
              <a:rPr lang="en-US" altLang="en-US" smtClean="0"/>
              <a:t>mass</a:t>
            </a:r>
          </a:p>
          <a:p>
            <a:pPr eaLnBrk="1" hangingPunct="1"/>
            <a:r>
              <a:rPr lang="en-US" altLang="en-US" smtClean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42690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4138C2-3AFD-4238-9BEE-83D8B787133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762000" y="5051425"/>
            <a:ext cx="7696200" cy="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1447800" y="3984625"/>
            <a:ext cx="0" cy="213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724400" y="4403725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2"/>
          <p:cNvSpPr>
            <a:spLocks noChangeShapeType="1"/>
          </p:cNvSpPr>
          <p:nvPr/>
        </p:nvSpPr>
        <p:spPr bwMode="auto">
          <a:xfrm rot="230652" flipV="1">
            <a:off x="763588" y="4722813"/>
            <a:ext cx="4638675" cy="5127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3"/>
          <p:cNvSpPr>
            <a:spLocks noChangeShapeType="1"/>
          </p:cNvSpPr>
          <p:nvPr/>
        </p:nvSpPr>
        <p:spPr bwMode="auto">
          <a:xfrm rot="230652" flipV="1">
            <a:off x="752475" y="3959225"/>
            <a:ext cx="684213" cy="746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6"/>
          <p:cNvSpPr>
            <a:spLocks noChangeShapeType="1"/>
          </p:cNvSpPr>
          <p:nvPr/>
        </p:nvSpPr>
        <p:spPr bwMode="auto">
          <a:xfrm rot="230652" flipV="1">
            <a:off x="762000" y="6096000"/>
            <a:ext cx="684213" cy="746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7"/>
          <p:cNvSpPr>
            <a:spLocks noChangeShapeType="1"/>
          </p:cNvSpPr>
          <p:nvPr/>
        </p:nvSpPr>
        <p:spPr bwMode="auto">
          <a:xfrm>
            <a:off x="1447800" y="3984625"/>
            <a:ext cx="3957638" cy="1111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8"/>
          <p:cNvSpPr>
            <a:spLocks noChangeShapeType="1"/>
          </p:cNvSpPr>
          <p:nvPr/>
        </p:nvSpPr>
        <p:spPr bwMode="auto">
          <a:xfrm flipV="1">
            <a:off x="1447800" y="4652963"/>
            <a:ext cx="3952875" cy="14652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9"/>
          <p:cNvSpPr>
            <a:spLocks noChangeShapeType="1"/>
          </p:cNvSpPr>
          <p:nvPr/>
        </p:nvSpPr>
        <p:spPr bwMode="auto">
          <a:xfrm>
            <a:off x="5410200" y="4403725"/>
            <a:ext cx="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21"/>
          <p:cNvSpPr>
            <a:spLocks noChangeShapeType="1"/>
          </p:cNvSpPr>
          <p:nvPr/>
        </p:nvSpPr>
        <p:spPr bwMode="auto">
          <a:xfrm>
            <a:off x="6096000" y="4403725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22"/>
          <p:cNvSpPr>
            <a:spLocks noChangeShapeType="1"/>
          </p:cNvSpPr>
          <p:nvPr/>
        </p:nvSpPr>
        <p:spPr bwMode="auto">
          <a:xfrm>
            <a:off x="5410200" y="4875213"/>
            <a:ext cx="1687513" cy="4397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23"/>
          <p:cNvSpPr>
            <a:spLocks noChangeShapeType="1"/>
          </p:cNvSpPr>
          <p:nvPr/>
        </p:nvSpPr>
        <p:spPr bwMode="auto">
          <a:xfrm>
            <a:off x="5410200" y="4646613"/>
            <a:ext cx="1681163" cy="4381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24"/>
          <p:cNvSpPr>
            <a:spLocks noChangeShapeType="1"/>
          </p:cNvSpPr>
          <p:nvPr/>
        </p:nvSpPr>
        <p:spPr bwMode="auto">
          <a:xfrm>
            <a:off x="5410200" y="5099050"/>
            <a:ext cx="1681163" cy="4381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25"/>
          <p:cNvSpPr>
            <a:spLocks noChangeShapeType="1"/>
          </p:cNvSpPr>
          <p:nvPr/>
        </p:nvSpPr>
        <p:spPr bwMode="auto">
          <a:xfrm>
            <a:off x="7091363" y="4403725"/>
            <a:ext cx="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26"/>
          <p:cNvSpPr>
            <a:spLocks noChangeShapeType="1"/>
          </p:cNvSpPr>
          <p:nvPr/>
        </p:nvSpPr>
        <p:spPr bwMode="auto">
          <a:xfrm>
            <a:off x="7543800" y="4403725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7"/>
          <p:cNvSpPr>
            <a:spLocks noChangeShapeType="1"/>
          </p:cNvSpPr>
          <p:nvPr/>
        </p:nvSpPr>
        <p:spPr bwMode="auto">
          <a:xfrm>
            <a:off x="7091363" y="5080000"/>
            <a:ext cx="449262" cy="841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8"/>
          <p:cNvSpPr>
            <a:spLocks noChangeShapeType="1"/>
          </p:cNvSpPr>
          <p:nvPr/>
        </p:nvSpPr>
        <p:spPr bwMode="auto">
          <a:xfrm flipV="1">
            <a:off x="7086600" y="5165725"/>
            <a:ext cx="465138" cy="3762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30"/>
          <p:cNvSpPr>
            <a:spLocks noChangeShapeType="1"/>
          </p:cNvSpPr>
          <p:nvPr/>
        </p:nvSpPr>
        <p:spPr bwMode="auto">
          <a:xfrm flipV="1">
            <a:off x="7086600" y="5162550"/>
            <a:ext cx="458788" cy="1508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31"/>
          <p:cNvSpPr txBox="1">
            <a:spLocks noChangeArrowheads="1"/>
          </p:cNvSpPr>
          <p:nvPr/>
        </p:nvSpPr>
        <p:spPr bwMode="auto">
          <a:xfrm>
            <a:off x="2043113" y="2865438"/>
            <a:ext cx="20716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red=optics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66FF"/>
                </a:solidFill>
                <a:latin typeface="Arial" panose="020B0604020202020204" pitchFamily="34" charset="0"/>
              </a:rPr>
              <a:t>blue=rays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black=focal/pupil planes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CC33"/>
                </a:solidFill>
                <a:latin typeface="Arial" panose="020B0604020202020204" pitchFamily="34" charset="0"/>
              </a:rPr>
              <a:t>green=optical axis</a:t>
            </a:r>
          </a:p>
        </p:txBody>
      </p:sp>
      <p:sp>
        <p:nvSpPr>
          <p:cNvPr id="9238" name="Text Box 32"/>
          <p:cNvSpPr txBox="1">
            <a:spLocks noChangeArrowheads="1"/>
          </p:cNvSpPr>
          <p:nvPr/>
        </p:nvSpPr>
        <p:spPr bwMode="auto">
          <a:xfrm rot="-5400000">
            <a:off x="1036638" y="338772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primary</a:t>
            </a:r>
          </a:p>
        </p:txBody>
      </p:sp>
      <p:sp>
        <p:nvSpPr>
          <p:cNvPr id="9239" name="Text Box 33"/>
          <p:cNvSpPr txBox="1">
            <a:spLocks noChangeArrowheads="1"/>
          </p:cNvSpPr>
          <p:nvPr/>
        </p:nvSpPr>
        <p:spPr bwMode="auto">
          <a:xfrm rot="-5400000">
            <a:off x="4938712" y="3730626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collimator</a:t>
            </a:r>
          </a:p>
        </p:txBody>
      </p:sp>
      <p:sp>
        <p:nvSpPr>
          <p:cNvPr id="9240" name="Text Box 34"/>
          <p:cNvSpPr txBox="1">
            <a:spLocks noChangeArrowheads="1"/>
          </p:cNvSpPr>
          <p:nvPr/>
        </p:nvSpPr>
        <p:spPr bwMode="auto">
          <a:xfrm rot="-5400000">
            <a:off x="6718300" y="3814763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camera</a:t>
            </a:r>
          </a:p>
        </p:txBody>
      </p:sp>
      <p:sp>
        <p:nvSpPr>
          <p:cNvPr id="9241" name="Text Box 35"/>
          <p:cNvSpPr txBox="1">
            <a:spLocks noChangeArrowheads="1"/>
          </p:cNvSpPr>
          <p:nvPr/>
        </p:nvSpPr>
        <p:spPr bwMode="auto">
          <a:xfrm rot="-5400000">
            <a:off x="3973512" y="3433763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prime focal plane</a:t>
            </a:r>
          </a:p>
        </p:txBody>
      </p:sp>
      <p:sp>
        <p:nvSpPr>
          <p:cNvPr id="9242" name="Text Box 36"/>
          <p:cNvSpPr txBox="1">
            <a:spLocks noChangeArrowheads="1"/>
          </p:cNvSpPr>
          <p:nvPr/>
        </p:nvSpPr>
        <p:spPr bwMode="auto">
          <a:xfrm rot="-5400000">
            <a:off x="5591175" y="3708400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pupil plane</a:t>
            </a:r>
          </a:p>
        </p:txBody>
      </p:sp>
      <p:sp>
        <p:nvSpPr>
          <p:cNvPr id="9243" name="Text Box 37"/>
          <p:cNvSpPr txBox="1">
            <a:spLocks noChangeArrowheads="1"/>
          </p:cNvSpPr>
          <p:nvPr/>
        </p:nvSpPr>
        <p:spPr bwMode="auto">
          <a:xfrm rot="-5400000">
            <a:off x="6856413" y="3495675"/>
            <a:ext cx="1416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final focal plane</a:t>
            </a:r>
          </a:p>
        </p:txBody>
      </p:sp>
      <p:sp>
        <p:nvSpPr>
          <p:cNvPr id="9244" name="Text Box 38"/>
          <p:cNvSpPr txBox="1">
            <a:spLocks noChangeArrowheads="1"/>
          </p:cNvSpPr>
          <p:nvPr/>
        </p:nvSpPr>
        <p:spPr bwMode="auto">
          <a:xfrm>
            <a:off x="2727325" y="5614988"/>
            <a:ext cx="339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</a:t>
            </a:r>
            <a:r>
              <a:rPr lang="en-US" altLang="en-US" sz="1200" baseline="-250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9245" name="Text Box 39"/>
          <p:cNvSpPr txBox="1">
            <a:spLocks noChangeArrowheads="1"/>
          </p:cNvSpPr>
          <p:nvPr/>
        </p:nvSpPr>
        <p:spPr bwMode="auto">
          <a:xfrm>
            <a:off x="4840288" y="5614988"/>
            <a:ext cx="4302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</a:t>
            </a:r>
            <a:r>
              <a:rPr lang="en-US" altLang="en-US" sz="1200" baseline="-25000">
                <a:latin typeface="Arial" panose="020B0604020202020204" pitchFamily="34" charset="0"/>
              </a:rPr>
              <a:t>coll</a:t>
            </a:r>
          </a:p>
        </p:txBody>
      </p:sp>
      <p:sp>
        <p:nvSpPr>
          <p:cNvPr id="9246" name="Text Box 40"/>
          <p:cNvSpPr txBox="1">
            <a:spLocks noChangeArrowheads="1"/>
          </p:cNvSpPr>
          <p:nvPr/>
        </p:nvSpPr>
        <p:spPr bwMode="auto">
          <a:xfrm>
            <a:off x="7086600" y="5614988"/>
            <a:ext cx="46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</a:t>
            </a:r>
            <a:r>
              <a:rPr lang="en-US" altLang="en-US" sz="1200" baseline="-25000">
                <a:latin typeface="Arial" panose="020B0604020202020204" pitchFamily="34" charset="0"/>
              </a:rPr>
              <a:t>cam</a:t>
            </a:r>
          </a:p>
        </p:txBody>
      </p:sp>
      <p:sp>
        <p:nvSpPr>
          <p:cNvPr id="9247" name="Line 41"/>
          <p:cNvSpPr>
            <a:spLocks noChangeShapeType="1"/>
          </p:cNvSpPr>
          <p:nvPr/>
        </p:nvSpPr>
        <p:spPr bwMode="auto">
          <a:xfrm>
            <a:off x="1447800" y="5584825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42"/>
          <p:cNvSpPr>
            <a:spLocks noChangeShapeType="1"/>
          </p:cNvSpPr>
          <p:nvPr/>
        </p:nvSpPr>
        <p:spPr bwMode="auto">
          <a:xfrm>
            <a:off x="4733925" y="5584825"/>
            <a:ext cx="676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43"/>
          <p:cNvSpPr>
            <a:spLocks noChangeShapeType="1"/>
          </p:cNvSpPr>
          <p:nvPr/>
        </p:nvSpPr>
        <p:spPr bwMode="auto">
          <a:xfrm>
            <a:off x="7096125" y="5584825"/>
            <a:ext cx="447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4"/>
          <p:cNvSpPr>
            <a:spLocks noChangeShapeType="1"/>
          </p:cNvSpPr>
          <p:nvPr/>
        </p:nvSpPr>
        <p:spPr bwMode="auto">
          <a:xfrm>
            <a:off x="4041775" y="4940300"/>
            <a:ext cx="95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7"/>
          <p:cNvSpPr>
            <a:spLocks noChangeShapeType="1"/>
          </p:cNvSpPr>
          <p:nvPr/>
        </p:nvSpPr>
        <p:spPr bwMode="auto">
          <a:xfrm>
            <a:off x="3200400" y="4746625"/>
            <a:ext cx="8413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Text Box 48"/>
          <p:cNvSpPr txBox="1">
            <a:spLocks noChangeArrowheads="1"/>
          </p:cNvSpPr>
          <p:nvPr/>
        </p:nvSpPr>
        <p:spPr bwMode="auto">
          <a:xfrm>
            <a:off x="2955925" y="4537075"/>
            <a:ext cx="325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q</a:t>
            </a:r>
            <a:r>
              <a:rPr lang="en-US" altLang="en-US" sz="1200" baseline="-250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9253" name="Text Box 49"/>
          <p:cNvSpPr txBox="1">
            <a:spLocks noChangeArrowheads="1"/>
          </p:cNvSpPr>
          <p:nvPr/>
        </p:nvSpPr>
        <p:spPr bwMode="auto">
          <a:xfrm>
            <a:off x="7712075" y="5081588"/>
            <a:ext cx="4524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</a:t>
            </a:r>
            <a:r>
              <a:rPr lang="en-US" altLang="en-US" sz="1200" baseline="-25000">
                <a:latin typeface="Arial" panose="020B0604020202020204" pitchFamily="34" charset="0"/>
              </a:rPr>
              <a:t>cam</a:t>
            </a:r>
          </a:p>
        </p:txBody>
      </p:sp>
      <p:sp>
        <p:nvSpPr>
          <p:cNvPr id="9254" name="Line 50"/>
          <p:cNvSpPr>
            <a:spLocks noChangeShapeType="1"/>
          </p:cNvSpPr>
          <p:nvPr/>
        </p:nvSpPr>
        <p:spPr bwMode="auto">
          <a:xfrm flipH="1" flipV="1">
            <a:off x="7543800" y="5108575"/>
            <a:ext cx="23495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Text Box 51"/>
          <p:cNvSpPr txBox="1">
            <a:spLocks noChangeArrowheads="1"/>
          </p:cNvSpPr>
          <p:nvPr/>
        </p:nvSpPr>
        <p:spPr bwMode="auto">
          <a:xfrm>
            <a:off x="4892675" y="5081588"/>
            <a:ext cx="322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</a:t>
            </a:r>
            <a:r>
              <a:rPr lang="en-US" altLang="en-US" sz="1200" baseline="-250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9256" name="Line 52"/>
          <p:cNvSpPr>
            <a:spLocks noChangeShapeType="1"/>
          </p:cNvSpPr>
          <p:nvPr/>
        </p:nvSpPr>
        <p:spPr bwMode="auto">
          <a:xfrm flipH="1" flipV="1">
            <a:off x="4724400" y="4983163"/>
            <a:ext cx="25400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57" name="Object 53"/>
          <p:cNvGraphicFramePr>
            <a:graphicFrameLocks noGrp="1" noChangeAspect="1"/>
          </p:cNvGraphicFramePr>
          <p:nvPr>
            <p:ph/>
          </p:nvPr>
        </p:nvGraphicFramePr>
        <p:xfrm>
          <a:off x="609600" y="727075"/>
          <a:ext cx="77946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4546600" imgH="889000" progId="Equation.3">
                  <p:embed/>
                </p:oleObj>
              </mc:Choice>
              <mc:Fallback>
                <p:oleObj name="Equation" r:id="rId3" imgW="4546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27075"/>
                        <a:ext cx="77946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8" name="Rectangle 55"/>
          <p:cNvSpPr>
            <a:spLocks noChangeArrowheads="1"/>
          </p:cNvSpPr>
          <p:nvPr/>
        </p:nvSpPr>
        <p:spPr bwMode="auto">
          <a:xfrm>
            <a:off x="76200" y="106363"/>
            <a:ext cx="891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200" u="sng">
                <a:solidFill>
                  <a:schemeClr val="tx2"/>
                </a:solidFill>
                <a:latin typeface="Arial Rounded MT Bold" panose="020F0704030504030204" pitchFamily="34" charset="0"/>
              </a:rPr>
              <a:t>Camera plate scale</a:t>
            </a:r>
          </a:p>
        </p:txBody>
      </p:sp>
    </p:spTree>
    <p:extLst>
      <p:ext uri="{BB962C8B-B14F-4D97-AF65-F5344CB8AC3E}">
        <p14:creationId xmlns:p14="http://schemas.microsoft.com/office/powerpoint/2010/main" val="32462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C19E02-A0DD-47FC-8F63-1749182873A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0243" name="Rectangle 4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Camera f/number, seeing-limited</a:t>
            </a:r>
          </a:p>
        </p:txBody>
      </p:sp>
      <p:sp>
        <p:nvSpPr>
          <p:cNvPr id="10244" name="Rectangle 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general, we want to ensure Nyquist sampling, so the camera f/number should be chosen such that two pixels span the FWHM of the point spread function (PSF). </a:t>
            </a:r>
          </a:p>
          <a:p>
            <a:pPr eaLnBrk="1" hangingPunct="1"/>
            <a:r>
              <a:rPr lang="en-US" altLang="en-US" smtClean="0"/>
              <a:t>If the PSF is fixed by seeing, then the size would be roughly equal for all telescope sizes.</a:t>
            </a:r>
          </a:p>
          <a:p>
            <a:pPr eaLnBrk="1" hangingPunct="1"/>
            <a:r>
              <a:rPr lang="en-US" altLang="en-US" smtClean="0"/>
              <a:t>Therefore, bigger telescopes (bigger D) will require smaller camera f/numbers in order to maintain the same plate scale.</a:t>
            </a:r>
          </a:p>
          <a:p>
            <a:pPr eaLnBrk="1" hangingPunct="1"/>
            <a:r>
              <a:rPr lang="en-US" altLang="en-US" smtClean="0"/>
              <a:t>Consider a seeing-limited 8m telescope with 10 </a:t>
            </a:r>
            <a:r>
              <a:rPr lang="en-US" altLang="en-US" smtClean="0">
                <a:latin typeface="Symbol" panose="05050102010706020507" pitchFamily="18" charset="2"/>
              </a:rPr>
              <a:t>m</a:t>
            </a:r>
            <a:r>
              <a:rPr lang="en-US" altLang="en-US" smtClean="0"/>
              <a:t>m pixels, f</a:t>
            </a:r>
            <a:r>
              <a:rPr lang="en-US" altLang="en-US" baseline="-25000" smtClean="0"/>
              <a:t>cam</a:t>
            </a:r>
            <a:r>
              <a:rPr lang="en-US" altLang="en-US" smtClean="0"/>
              <a:t>~1.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graphicFrame>
        <p:nvGraphicFramePr>
          <p:cNvPr id="10245" name="Object 40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5019675"/>
          <a:ext cx="5486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4064000" imgH="647700" progId="Equation.3">
                  <p:embed/>
                </p:oleObj>
              </mc:Choice>
              <mc:Fallback>
                <p:oleObj name="Equation" r:id="rId3" imgW="40640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19675"/>
                        <a:ext cx="5486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4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657600" y="4419600"/>
          <a:ext cx="18288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" imgW="1307532" imgH="431613" progId="Equation.3">
                  <p:embed/>
                </p:oleObj>
              </mc:Choice>
              <mc:Fallback>
                <p:oleObj name="Equation" r:id="rId5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18288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5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"/>
  <p:tag name="MMPROD_UIDATA" val="&lt;database version=&quot;6.0&quot;&gt;&lt;object type=&quot;1&quot; unique_id=&quot;10001&quot;&gt;&lt;property id=&quot;20141&quot; value=&quot;1051446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0&quot;/&gt;&lt;property id=&quot;20181&quot; value=&quot;0&quot;/&gt;&lt;property id=&quot;20191&quot; value=&quot;rit&quot;/&gt;&lt;property id=&quot;20192&quot; value=&quot;https://connect.rit.edu&quot;/&gt;&lt;property id=&quot;20193&quot; value=&quot;0&quot;/&gt;&lt;property id=&quot;20224&quot; value=&quot;C:\Documents and Settings\dffpci\Desktop&quot;/&gt;&lt;property id=&quot;20250&quot; value=&quot;6&quot;/&gt;&lt;property id=&quot;20251&quot; value=&quot;0&quot;/&gt;&lt;property id=&quot;20259&quot; value=&quot;0&quot;/&gt;&lt;property id=&quot;20262&quot; value=&quot;4496691&quot;/&gt;&lt;object type=&quot;4&quot; unique_id=&quot;10005&quot;&gt;&lt;/object&gt;&lt;object type=&quot;2&quot; unique_id=&quot;10006&quot;&gt;&lt;object type=&quot;3&quot; unique_id=&quot;10042&quot;&gt;&lt;property id=&quot;20148&quot; value=&quot;5&quot;/&gt;&lt;property id=&quot;20300&quot; value=&quot;Slide 1 - &amp;quot;Astronomical Observational Techniques and Instrumentation&amp;quot;&quot;/&gt;&lt;property id=&quot;20303&quot; value=&quot;-1&quot;/&gt;&lt;property id=&quot;20307&quot; value=&quot;520&quot;/&gt;&lt;property id=&quot;20309&quot; value=&quot;-1&quot;/&gt;&lt;/object&gt;&lt;object type=&quot;3&quot; unique_id=&quot;10043&quot;&gt;&lt;property id=&quot;20148&quot; value=&quot;5&quot;/&gt;&lt;property id=&quot;20300&quot; value=&quot;Slide 2 - &amp;quot;Aims and outline for this lecture&amp;quot;&quot;/&gt;&lt;property id=&quot;20303&quot; value=&quot;-1&quot;/&gt;&lt;property id=&quot;20307&quot; value=&quot;524&quot;/&gt;&lt;property id=&quot;20309&quot; value=&quot;-1&quot;/&gt;&lt;/object&gt;&lt;object type=&quot;3&quot; unique_id=&quot;10045&quot;&gt;&lt;property id=&quot;20148&quot; value=&quot;5&quot;/&gt;&lt;property id=&quot;20300&quot; value=&quot;Slide 4 - &amp;quot;Blackbody Radiation: Heat Transfer&amp;quot;&quot;/&gt;&lt;property id=&quot;20303&quot; value=&quot;-1&quot;/&gt;&lt;property id=&quot;20307&quot; value=&quot;392&quot;/&gt;&lt;property id=&quot;20309&quot; value=&quot;-1&quot;/&gt;&lt;/object&gt;&lt;object type=&quot;3&quot; unique_id=&quot;10046&quot;&gt;&lt;property id=&quot;20148&quot; value=&quot;5&quot;/&gt;&lt;property id=&quot;20300&quot; value=&quot;Slide 3 - &amp;quot;Blackbody Radiation: Energy Transfer&amp;quot;&quot;/&gt;&lt;property id=&quot;20303&quot; value=&quot;-1&quot;/&gt;&lt;property id=&quot;20307&quot; value=&quot;393&quot;/&gt;&lt;property id=&quot;20309&quot; value=&quot;-1&quot;/&gt;&lt;/object&gt;&lt;object type=&quot;3&quot; unique_id=&quot;10047&quot;&gt;&lt;property id=&quot;20148&quot; value=&quot;5&quot;/&gt;&lt;property id=&quot;20300&quot; value=&quot;Slide 6 - &amp;quot;Blackbody Radiation: Planck’s Equation&amp;quot;&quot;/&gt;&lt;property id=&quot;20303&quot; value=&quot;-1&quot;/&gt;&lt;property id=&quot;20307&quot; value=&quot;394&quot;/&gt;&lt;property id=&quot;20309&quot; value=&quot;-1&quot;/&gt;&lt;/object&gt;&lt;object type=&quot;3&quot; unique_id=&quot;10048&quot;&gt;&lt;property id=&quot;20148&quot; value=&quot;5&quot;/&gt;&lt;property id=&quot;20300&quot; value=&quot;Slide 8 - &amp;quot;Blackbody Radiation: Wein’s Displacement Law&amp;quot;&quot;/&gt;&lt;property id=&quot;20303&quot; value=&quot;-1&quot;/&gt;&lt;property id=&quot;20307&quot; value=&quot;395&quot;/&gt;&lt;property id=&quot;20309&quot; value=&quot;-1&quot;/&gt;&lt;/object&gt;&lt;object type=&quot;3&quot; unique_id=&quot;10049&quot;&gt;&lt;property id=&quot;20148&quot; value=&quot;5&quot;/&gt;&lt;property id=&quot;20300&quot; value=&quot;Slide 9 - &amp;quot;Blackbody Radiation: Stefan-Boltzmann Law &amp;quot;&quot;/&gt;&lt;property id=&quot;20303&quot; value=&quot;-1&quot;/&gt;&lt;property id=&quot;20307&quot; value=&quot;396&quot;/&gt;&lt;property id=&quot;20309&quot; value=&quot;-1&quot;/&gt;&lt;/object&gt;&lt;object type=&quot;3&quot; unique_id=&quot;10050&quot;&gt;&lt;property id=&quot;20148&quot; value=&quot;5&quot;/&gt;&lt;property id=&quot;20300&quot; value=&quot;Slide 5 - &amp;quot;Blackbody Radiation: Objects&amp;quot;&quot;/&gt;&lt;property id=&quot;20303&quot; value=&quot;-1&quot;/&gt;&lt;property id=&quot;20307&quot; value=&quot;397&quot;/&gt;&lt;property id=&quot;20309&quot; value=&quot;-1&quot;/&gt;&lt;/object&gt;&lt;object type=&quot;3&quot; unique_id=&quot;10064&quot;&gt;&lt;property id=&quot;20148&quot; value=&quot;5&quot;/&gt;&lt;property id=&quot;20300&quot; value=&quot;Slide 16 - &amp;quot;Hydrogen-like lines&amp;quot;&quot;/&gt;&lt;property id=&quot;20303&quot; value=&quot;-1&quot;/&gt;&lt;property id=&quot;20307&quot; value=&quot;263&quot;/&gt;&lt;property id=&quot;20309&quot; value=&quot;-1&quot;/&gt;&lt;/object&gt;&lt;object type=&quot;3&quot; unique_id=&quot;10075&quot;&gt;&lt;property id=&quot;20148&quot; value=&quot;5&quot;/&gt;&lt;property id=&quot;20300&quot; value=&quot;Slide 34 - &amp;quot;Theory of Everything&amp;quot;&quot;/&gt;&lt;property id=&quot;20303&quot; value=&quot;-1&quot;/&gt;&lt;property id=&quot;20307&quot; value=&quot;265&quot;/&gt;&lt;property id=&quot;20309&quot; value=&quot;-1&quot;/&gt;&lt;/object&gt;&lt;object type=&quot;3&quot; unique_id=&quot;10544&quot;&gt;&lt;property id=&quot;20148&quot; value=&quot;5&quot;/&gt;&lt;property id=&quot;20300&quot; value=&quot;Slide 10 - &amp;quot;Blackbody Radiation: SB Law, derivation&amp;quot;&quot;/&gt;&lt;property id=&quot;20303&quot; value=&quot;-1&quot;/&gt;&lt;property id=&quot;20307&quot; value=&quot;1170&quot;/&gt;&lt;property id=&quot;20309&quot; value=&quot;-1&quot;/&gt;&lt;/object&gt;&lt;object type=&quot;3&quot; unique_id=&quot;10824&quot;&gt;&lt;property id=&quot;20148&quot; value=&quot;5&quot;/&gt;&lt;property id=&quot;20300&quot; value=&quot;Slide 7 - &amp;quot;Blackbody Radiation: Curves&amp;quot;&quot;/&gt;&lt;property id=&quot;20303&quot; value=&quot;-1&quot;/&gt;&lt;property id=&quot;20307&quot; value=&quot;1557&quot;/&gt;&lt;property id=&quot;20309&quot; value=&quot;-1&quot;/&gt;&lt;/object&gt;&lt;object type=&quot;3&quot; unique_id=&quot;10826&quot;&gt;&lt;property id=&quot;20148&quot; value=&quot;5&quot;/&gt;&lt;property id=&quot;20300&quot; value=&quot;Slide 11 - &amp;quot;Interactions Between Charged Particles&amp;quot;&quot;/&gt;&lt;property id=&quot;20303&quot; value=&quot;-1&quot;/&gt;&lt;property id=&quot;20307&quot; value=&quot;1545&quot;/&gt;&lt;property id=&quot;20309&quot; value=&quot;-1&quot;/&gt;&lt;/object&gt;&lt;object type=&quot;3&quot; unique_id=&quot;10827&quot;&gt;&lt;property id=&quot;20148&quot; value=&quot;5&quot;/&gt;&lt;property id=&quot;20300&quot; value=&quot;Slide 13 - &amp;quot;Hydrogen emission lines&amp;quot;&quot;/&gt;&lt;property id=&quot;20303&quot; value=&quot;-1&quot;/&gt;&lt;property id=&quot;20307&quot; value=&quot;1544&quot;/&gt;&lt;property id=&quot;20309&quot; value=&quot;-1&quot;/&gt;&lt;/object&gt;&lt;object type=&quot;3&quot; unique_id=&quot;10828&quot;&gt;&lt;property id=&quot;20148&quot; value=&quot;5&quot;/&gt;&lt;property id=&quot;20300&quot; value=&quot;Slide 15 - &amp;quot;Helium and carbon atoms&amp;quot;&quot;/&gt;&lt;property id=&quot;20303&quot; value=&quot;-1&quot;/&gt;&lt;property id=&quot;20307&quot; value=&quot;1546&quot;/&gt;&lt;property id=&quot;20309&quot; value=&quot;-1&quot;/&gt;&lt;/object&gt;&lt;object type=&quot;3&quot; unique_id=&quot;10874&quot;&gt;&lt;property id=&quot;20148&quot; value=&quot;5&quot;/&gt;&lt;property id=&quot;20300&quot; value=&quot;Slide 17 - &amp;quot;Free-free (Bremsstrahlung) Emission&amp;quot;&quot;/&gt;&lt;property id=&quot;20303&quot; value=&quot;-1&quot;/&gt;&lt;property id=&quot;20307&quot; value=&quot;1571&quot;/&gt;&lt;property id=&quot;20309&quot; value=&quot;-1&quot;/&gt;&lt;/object&gt;&lt;object type=&quot;3&quot; unique_id=&quot;10875&quot;&gt;&lt;property id=&quot;20148&quot; value=&quot;5&quot;/&gt;&lt;property id=&quot;20300&quot; value=&quot;Slide 18 - &amp;quot;Bremsstrahlung Emission: Notes&amp;quot;&quot;/&gt;&lt;property id=&quot;20303&quot; value=&quot;-1&quot;/&gt;&lt;property id=&quot;20307&quot; value=&quot;1670&quot;/&gt;&lt;property id=&quot;20309&quot; value=&quot;-1&quot;/&gt;&lt;/object&gt;&lt;object type=&quot;3&quot; unique_id=&quot;10876&quot;&gt;&lt;property id=&quot;20148&quot; value=&quot;5&quot;/&gt;&lt;property id=&quot;20300&quot; value=&quot;Slide 19 - &amp;quot;Free-free Emission: Spectrum&amp;quot;&quot;/&gt;&lt;property id=&quot;20303&quot; value=&quot;-1&quot;/&gt;&lt;property id=&quot;20307&quot; value=&quot;1671&quot;/&gt;&lt;property id=&quot;20309&quot; value=&quot;-1&quot;/&gt;&lt;/object&gt;&lt;object type=&quot;3&quot; unique_id=&quot;10877&quot;&gt;&lt;property id=&quot;20148&quot; value=&quot;5&quot;/&gt;&lt;property id=&quot;20300&quot; value=&quot;Slide 20 - &amp;quot;Free-free Emission: Stromgren Sphere&amp;quot;&quot;/&gt;&lt;property id=&quot;20303&quot; value=&quot;-1&quot;/&gt;&lt;property id=&quot;20307&quot; value=&quot;1573&quot;/&gt;&lt;property id=&quot;20309&quot; value=&quot;-1&quot;/&gt;&lt;/object&gt;&lt;object type=&quot;3&quot; unique_id=&quot;10878&quot;&gt;&lt;property id=&quot;20148&quot; value=&quot;5&quot;/&gt;&lt;property id=&quot;20300&quot; value=&quot;Slide 23 - &amp;quot;Free-free Emission: Star Formation Region&amp;quot;&quot;/&gt;&lt;property id=&quot;20303&quot; value=&quot;-1&quot;/&gt;&lt;property id=&quot;20307&quot; value=&quot;1668&quot;/&gt;&lt;property id=&quot;20309&quot; value=&quot;-1&quot;/&gt;&lt;/object&gt;&lt;object type=&quot;3&quot; unique_id=&quot;10879&quot;&gt;&lt;property id=&quot;20148&quot; value=&quot;5&quot;/&gt;&lt;property id=&quot;20300&quot; value=&quot;Slide 24 - &amp;quot;Free-free Emission: Galaxy Cluster&amp;quot;&quot;/&gt;&lt;property id=&quot;20303&quot; value=&quot;-1&quot;/&gt;&lt;property id=&quot;20307&quot; value=&quot;1669&quot;/&gt;&lt;property id=&quot;20309&quot; value=&quot;-1&quot;/&gt;&lt;/object&gt;&lt;object type=&quot;3&quot; unique_id=&quot;10880&quot;&gt;&lt;property id=&quot;20148&quot; value=&quot;5&quot;/&gt;&lt;property id=&quot;20300&quot; value=&quot;Slide 25 - &amp;quot;Synchrotron Radiation&amp;quot;&quot;/&gt;&lt;property id=&quot;20303&quot; value=&quot;-1&quot;/&gt;&lt;property id=&quot;20307&quot; value=&quot;1565&quot;/&gt;&lt;property id=&quot;20309&quot; value=&quot;-1&quot;/&gt;&lt;/object&gt;&lt;object type=&quot;3&quot; unique_id=&quot;10881&quot;&gt;&lt;property id=&quot;20148&quot; value=&quot;5&quot;/&gt;&lt;property id=&quot;20300&quot; value=&quot;Slide 26 - &amp;quot;Synchrotron Radiation: Illustration&amp;quot;&quot;/&gt;&lt;property id=&quot;20303&quot; value=&quot;-1&quot;/&gt;&lt;property id=&quot;20307&quot; value=&quot;1567&quot;/&gt;&lt;property id=&quot;20309&quot; value=&quot;-1&quot;/&gt;&lt;/object&gt;&lt;object type=&quot;3&quot; unique_id=&quot;10882&quot;&gt;&lt;property id=&quot;20148&quot; value=&quot;5&quot;/&gt;&lt;property id=&quot;20300&quot; value=&quot;Slide 27 - &amp;quot;Synchrotron Radiation: M87 Jet&amp;quot;&quot;/&gt;&lt;property id=&quot;20303&quot; value=&quot;-1&quot;/&gt;&lt;property id=&quot;20307&quot; value=&quot;1566&quot;/&gt;&lt;property id=&quot;20309&quot; value=&quot;-1&quot;/&gt;&lt;/object&gt;&lt;object type=&quot;3&quot; unique_id=&quot;10883&quot;&gt;&lt;property id=&quot;20148&quot; value=&quot;5&quot;/&gt;&lt;property id=&quot;20300&quot; value=&quot;Slide 28 - &amp;quot;Synchrotron Radiation: Relations&amp;quot;&quot;/&gt;&lt;property id=&quot;20303&quot; value=&quot;-1&quot;/&gt;&lt;property id=&quot;20307&quot; value=&quot;1568&quot;/&gt;&lt;property id=&quot;20309&quot; value=&quot;-1&quot;/&gt;&lt;/object&gt;&lt;object type=&quot;3&quot; unique_id=&quot;10884&quot;&gt;&lt;property id=&quot;20148&quot; value=&quot;5&quot;/&gt;&lt;property id=&quot;20300&quot; value=&quot;Slide 31 - &amp;quot;Inverse Compton Scattering&amp;quot;&quot;/&gt;&lt;property id=&quot;20303&quot; value=&quot;-1&quot;/&gt;&lt;property id=&quot;20307&quot; value=&quot;1564&quot;/&gt;&lt;property id=&quot;20309&quot; value=&quot;-1&quot;/&gt;&lt;/object&gt;&lt;object type=&quot;3&quot; unique_id=&quot;10885&quot;&gt;&lt;property id=&quot;20148&quot; value=&quot;5&quot;/&gt;&lt;property id=&quot;20300&quot; value=&quot;Slide 33 - &amp;quot;Multiwavelength Spectrum: M82&amp;quot;&quot;/&gt;&lt;property id=&quot;20303&quot; value=&quot;-1&quot;/&gt;&lt;property id=&quot;20307&quot; value=&quot;1562&quot;/&gt;&lt;property id=&quot;20309&quot; value=&quot;-1&quot;/&gt;&lt;/object&gt;&lt;object type=&quot;3&quot; unique_id=&quot;11166&quot;&gt;&lt;property id=&quot;20148&quot; value=&quot;5&quot;/&gt;&lt;property id=&quot;20300&quot; value=&quot;Slide 29 - &amp;quot;Synchrotron Radiation: Spectrum&amp;quot;&quot;/&gt;&lt;property id=&quot;20307&quot; value=&quot;1672&quot;/&gt;&lt;/object&gt;&lt;object type=&quot;3&quot; unique_id=&quot;11391&quot;&gt;&lt;property id=&quot;20148&quot; value=&quot;5&quot;/&gt;&lt;property id=&quot;20300&quot; value=&quot;Slide 30 - &amp;quot;Synchrotron Radiation: Spectral Ageing&amp;quot;&quot;/&gt;&lt;property id=&quot;20307&quot; value=&quot;1673&quot;/&gt;&lt;/object&gt;&lt;object type=&quot;3&quot; unique_id=&quot;11590&quot;&gt;&lt;property id=&quot;20148&quot; value=&quot;5&quot;/&gt;&lt;property id=&quot;20300&quot; value=&quot;Slide 32 - &amp;quot;Inverse Compton Scattering: Spectrum&amp;quot;&quot;/&gt;&lt;property id=&quot;20307&quot; value=&quot;1674&quot;/&gt;&lt;/object&gt;&lt;object type=&quot;3&quot; unique_id=&quot;11932&quot;&gt;&lt;property id=&quot;20148&quot; value=&quot;5&quot;/&gt;&lt;property id=&quot;20300&quot; value=&quot;Slide 14 - &amp;quot;Hydrogen emission line series&amp;quot;&quot;/&gt;&lt;property id=&quot;20307&quot; value=&quot;1675&quot;/&gt;&lt;/object&gt;&lt;object type=&quot;3&quot; unique_id=&quot;28224&quot;&gt;&lt;property id=&quot;20148&quot; value=&quot;5&quot;/&gt;&lt;property id=&quot;20300&quot; value=&quot;Slide 12 - &amp;quot; Bound-Bound Emission-line radiation&amp;quot;&quot;/&gt;&lt;property id=&quot;20307&quot; value=&quot;1676&quot;/&gt;&lt;/object&gt;&lt;object type=&quot;3&quot; unique_id=&quot;28436&quot;&gt;&lt;property id=&quot;20148&quot; value=&quot;5&quot;/&gt;&lt;property id=&quot;20300&quot; value=&quot;Slide 21 - &amp;quot;Stromgren Sphere Radius: Derivation&amp;quot;&quot;/&gt;&lt;property id=&quot;20307&quot; value=&quot;1677&quot;/&gt;&lt;/object&gt;&lt;object type=&quot;3&quot; unique_id=&quot;28474&quot;&gt;&lt;property id=&quot;20148&quot; value=&quot;5&quot;/&gt;&lt;property id=&quot;20300&quot; value=&quot;Slide 22 - &amp;quot;Recombination Timescale: Derivation&amp;quot;&quot;/&gt;&lt;property id=&quot;20307&quot; value=&quot;1678&quot;/&gt;&lt;/object&gt;&lt;/object&gt;&lt;object type=&quot;8&quot; unique_id=&quot;10760&quot;&gt;&lt;/object&gt;&lt;/object&gt;&lt;/database&gt;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4679</TotalTime>
  <Words>1512</Words>
  <Application>Microsoft Office PowerPoint</Application>
  <PresentationFormat>On-screen Show (4:3)</PresentationFormat>
  <Paragraphs>276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Arial Rounded MT Bold</vt:lpstr>
      <vt:lpstr>Franklin Gothic Book</vt:lpstr>
      <vt:lpstr>Symbol</vt:lpstr>
      <vt:lpstr>Times New Roman</vt:lpstr>
      <vt:lpstr>Crop</vt:lpstr>
      <vt:lpstr>Equation</vt:lpstr>
      <vt:lpstr>University Astronomy</vt:lpstr>
      <vt:lpstr>Aims for Lecture</vt:lpstr>
      <vt:lpstr>instrument requirements</vt:lpstr>
      <vt:lpstr>Instrument Science Requirements</vt:lpstr>
      <vt:lpstr>Instrument System Requirements</vt:lpstr>
      <vt:lpstr>Instrument Engineering Requirements</vt:lpstr>
      <vt:lpstr>Instrument Constraints</vt:lpstr>
      <vt:lpstr>PowerPoint Presentation</vt:lpstr>
      <vt:lpstr>Camera f/number, seeing-limited</vt:lpstr>
      <vt:lpstr>Camera f/number, diffraction-limited</vt:lpstr>
      <vt:lpstr>instrument components</vt:lpstr>
      <vt:lpstr>Optics: example</vt:lpstr>
      <vt:lpstr>Electronics</vt:lpstr>
      <vt:lpstr>Electronics: example</vt:lpstr>
      <vt:lpstr>Focal Plane Assembly</vt:lpstr>
      <vt:lpstr>Focal Plane Assembly: example</vt:lpstr>
      <vt:lpstr>Mechanics: Telescope Interfacing</vt:lpstr>
      <vt:lpstr>Software</vt:lpstr>
      <vt:lpstr>instrument examples - existing</vt:lpstr>
      <vt:lpstr>NIRSPEC/Keck Optical Layout Side View</vt:lpstr>
      <vt:lpstr>NIRSPEC/Keck Optical Layout Top View</vt:lpstr>
      <vt:lpstr>Hubble Space Telescope Cutaway</vt:lpstr>
      <vt:lpstr>Hubble Space Telescope Field of View</vt:lpstr>
      <vt:lpstr>HST: WFC3</vt:lpstr>
      <vt:lpstr>HST: WFC3</vt:lpstr>
      <vt:lpstr>HST: ACS</vt:lpstr>
      <vt:lpstr>HST: ACS</vt:lpstr>
      <vt:lpstr>Chandra Space Telescope</vt:lpstr>
      <vt:lpstr>Chandra Space Telescope: ACIS</vt:lpstr>
      <vt:lpstr>Chandra Space Telescope: HRC</vt:lpstr>
      <vt:lpstr>Chandra Space Telescope: Spectroscopy</vt:lpstr>
      <vt:lpstr>Gemini (North)</vt:lpstr>
      <vt:lpstr>Gemini (South)</vt:lpstr>
      <vt:lpstr>instrument examples - future</vt:lpstr>
      <vt:lpstr>JWST</vt:lpstr>
      <vt:lpstr>JWST: NIRCAM</vt:lpstr>
      <vt:lpstr>JWST: NIRSPEC</vt:lpstr>
      <vt:lpstr>JWST: MIRI</vt:lpstr>
      <vt:lpstr>JWST: MIRI MRS</vt:lpstr>
      <vt:lpstr>TMT</vt:lpstr>
      <vt:lpstr>GMT</vt:lpstr>
      <vt:lpstr>E-ELT</vt:lpstr>
      <vt:lpstr>WFIRST-AFTA Observatory Concept</vt:lpstr>
      <vt:lpstr>WFIRST-AFTA Field Layout</vt:lpstr>
      <vt:lpstr>Wide Field Instrument Overview</vt:lpstr>
      <vt:lpstr>WFI Filters</vt:lpstr>
      <vt:lpstr>Coronagraph Instrument Overview</vt:lpstr>
    </vt:vector>
  </TitlesOfParts>
  <Company>Center for Imaging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Figer</dc:creator>
  <cp:lastModifiedBy>Don Figer</cp:lastModifiedBy>
  <cp:revision>546</cp:revision>
  <dcterms:created xsi:type="dcterms:W3CDTF">2007-01-08T01:06:37Z</dcterms:created>
  <dcterms:modified xsi:type="dcterms:W3CDTF">2020-04-24T15:30:56Z</dcterms:modified>
</cp:coreProperties>
</file>