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61"/>
  </p:notesMasterIdLst>
  <p:sldIdLst>
    <p:sldId id="520" r:id="rId2"/>
    <p:sldId id="1696" r:id="rId3"/>
    <p:sldId id="1700" r:id="rId4"/>
    <p:sldId id="1742" r:id="rId5"/>
    <p:sldId id="1743" r:id="rId6"/>
    <p:sldId id="1744" r:id="rId7"/>
    <p:sldId id="1793" r:id="rId8"/>
    <p:sldId id="1794" r:id="rId9"/>
    <p:sldId id="1795" r:id="rId10"/>
    <p:sldId id="1796" r:id="rId11"/>
    <p:sldId id="1797" r:id="rId12"/>
    <p:sldId id="1751" r:id="rId13"/>
    <p:sldId id="1752" r:id="rId14"/>
    <p:sldId id="1800" r:id="rId15"/>
    <p:sldId id="1801" r:id="rId16"/>
    <p:sldId id="1784" r:id="rId17"/>
    <p:sldId id="1753" r:id="rId18"/>
    <p:sldId id="1754" r:id="rId19"/>
    <p:sldId id="1755" r:id="rId20"/>
    <p:sldId id="1785" r:id="rId21"/>
    <p:sldId id="1786" r:id="rId22"/>
    <p:sldId id="1789" r:id="rId23"/>
    <p:sldId id="1757" r:id="rId24"/>
    <p:sldId id="1758" r:id="rId25"/>
    <p:sldId id="1759" r:id="rId26"/>
    <p:sldId id="1760" r:id="rId27"/>
    <p:sldId id="1761" r:id="rId28"/>
    <p:sldId id="1762" r:id="rId29"/>
    <p:sldId id="1764" r:id="rId30"/>
    <p:sldId id="1765" r:id="rId31"/>
    <p:sldId id="1766" r:id="rId32"/>
    <p:sldId id="1767" r:id="rId33"/>
    <p:sldId id="1768" r:id="rId34"/>
    <p:sldId id="1769" r:id="rId35"/>
    <p:sldId id="1770" r:id="rId36"/>
    <p:sldId id="1771" r:id="rId37"/>
    <p:sldId id="1772" r:id="rId38"/>
    <p:sldId id="1773" r:id="rId39"/>
    <p:sldId id="1774" r:id="rId40"/>
    <p:sldId id="1775" r:id="rId41"/>
    <p:sldId id="1776" r:id="rId42"/>
    <p:sldId id="1781" r:id="rId43"/>
    <p:sldId id="1787" r:id="rId44"/>
    <p:sldId id="1777" r:id="rId45"/>
    <p:sldId id="1778" r:id="rId46"/>
    <p:sldId id="1779" r:id="rId47"/>
    <p:sldId id="1780" r:id="rId48"/>
    <p:sldId id="1735" r:id="rId49"/>
    <p:sldId id="1697" r:id="rId50"/>
    <p:sldId id="1698" r:id="rId51"/>
    <p:sldId id="1699" r:id="rId52"/>
    <p:sldId id="1790" r:id="rId53"/>
    <p:sldId id="1782" r:id="rId54"/>
    <p:sldId id="1783" r:id="rId55"/>
    <p:sldId id="1798" r:id="rId56"/>
    <p:sldId id="1791" r:id="rId57"/>
    <p:sldId id="1792" r:id="rId58"/>
    <p:sldId id="1799" r:id="rId59"/>
    <p:sldId id="1739" r:id="rId60"/>
  </p:sldIdLst>
  <p:sldSz cx="9144000" cy="6858000" type="screen4x3"/>
  <p:notesSz cx="6858000" cy="9144000"/>
  <p:custDataLst>
    <p:tags r:id="rId62"/>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58" autoAdjust="0"/>
    <p:restoredTop sz="94640" autoAdjust="0"/>
  </p:normalViewPr>
  <p:slideViewPr>
    <p:cSldViewPr>
      <p:cViewPr varScale="1">
        <p:scale>
          <a:sx n="88" d="100"/>
          <a:sy n="88" d="100"/>
        </p:scale>
        <p:origin x="416" y="7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100" d="100"/>
        <a:sy n="100" d="100"/>
      </p:scale>
      <p:origin x="0" y="0"/>
    </p:cViewPr>
  </p:notesTextViewPr>
  <p:sorterViewPr>
    <p:cViewPr varScale="1">
      <p:scale>
        <a:sx n="100" d="100"/>
        <a:sy n="100" d="100"/>
      </p:scale>
      <p:origin x="0" y="-4728"/>
    </p:cViewPr>
  </p:sorterViewPr>
  <p:notesViewPr>
    <p:cSldViewPr>
      <p:cViewPr varScale="1">
        <p:scale>
          <a:sx n="58" d="100"/>
          <a:sy n="58" d="100"/>
        </p:scale>
        <p:origin x="-99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8" Type="http://schemas.openxmlformats.org/officeDocument/2006/relationships/slide" Target="slides/slide47.xml"/><Relationship Id="rId13" Type="http://schemas.openxmlformats.org/officeDocument/2006/relationships/slide" Target="slides/slide59.xml"/><Relationship Id="rId3" Type="http://schemas.openxmlformats.org/officeDocument/2006/relationships/slide" Target="slides/slide20.xml"/><Relationship Id="rId7" Type="http://schemas.openxmlformats.org/officeDocument/2006/relationships/slide" Target="slides/slide43.xml"/><Relationship Id="rId12" Type="http://schemas.openxmlformats.org/officeDocument/2006/relationships/slide" Target="slides/slide57.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42.xml"/><Relationship Id="rId11" Type="http://schemas.openxmlformats.org/officeDocument/2006/relationships/slide" Target="slides/slide56.xml"/><Relationship Id="rId5" Type="http://schemas.openxmlformats.org/officeDocument/2006/relationships/slide" Target="slides/slide22.xml"/><Relationship Id="rId10" Type="http://schemas.openxmlformats.org/officeDocument/2006/relationships/slide" Target="slides/slide55.xml"/><Relationship Id="rId4" Type="http://schemas.openxmlformats.org/officeDocument/2006/relationships/slide" Target="slides/slide21.xml"/><Relationship Id="rId9"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711A129-A1F6-4A06-834E-A9F511020688}" type="slidenum">
              <a:rPr lang="en-US"/>
              <a:pPr>
                <a:defRPr/>
              </a:pPr>
              <a:t>‹#›</a:t>
            </a:fld>
            <a:endParaRPr lang="en-US"/>
          </a:p>
        </p:txBody>
      </p:sp>
    </p:spTree>
    <p:extLst>
      <p:ext uri="{BB962C8B-B14F-4D97-AF65-F5344CB8AC3E}">
        <p14:creationId xmlns:p14="http://schemas.microsoft.com/office/powerpoint/2010/main" val="41350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0C2B7-BA78-D249-83D8-06D76441778D}" type="slidenum">
              <a:rPr lang="en-US" smtClean="0"/>
              <a:pPr/>
              <a:t>18</a:t>
            </a:fld>
            <a:endParaRPr lang="en-US"/>
          </a:p>
        </p:txBody>
      </p:sp>
    </p:spTree>
    <p:extLst>
      <p:ext uri="{BB962C8B-B14F-4D97-AF65-F5344CB8AC3E}">
        <p14:creationId xmlns:p14="http://schemas.microsoft.com/office/powerpoint/2010/main" val="1286978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0C2B7-BA78-D249-83D8-06D76441778D}" type="slidenum">
              <a:rPr lang="en-US" smtClean="0"/>
              <a:pPr/>
              <a:t>19</a:t>
            </a:fld>
            <a:endParaRPr lang="en-US"/>
          </a:p>
        </p:txBody>
      </p:sp>
    </p:spTree>
    <p:extLst>
      <p:ext uri="{BB962C8B-B14F-4D97-AF65-F5344CB8AC3E}">
        <p14:creationId xmlns:p14="http://schemas.microsoft.com/office/powerpoint/2010/main" val="3189440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8C0C2B7-BA78-D249-83D8-06D76441778D}" type="slidenum">
              <a:rPr lang="en-US" smtClean="0"/>
              <a:pPr/>
              <a:t>24</a:t>
            </a:fld>
            <a:endParaRPr lang="en-US"/>
          </a:p>
        </p:txBody>
      </p:sp>
    </p:spTree>
    <p:extLst>
      <p:ext uri="{BB962C8B-B14F-4D97-AF65-F5344CB8AC3E}">
        <p14:creationId xmlns:p14="http://schemas.microsoft.com/office/powerpoint/2010/main" val="3763244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0C2B7-BA78-D249-83D8-06D76441778D}" type="slidenum">
              <a:rPr lang="en-US" smtClean="0"/>
              <a:pPr/>
              <a:t>31</a:t>
            </a:fld>
            <a:endParaRPr lang="en-US"/>
          </a:p>
        </p:txBody>
      </p:sp>
    </p:spTree>
    <p:extLst>
      <p:ext uri="{BB962C8B-B14F-4D97-AF65-F5344CB8AC3E}">
        <p14:creationId xmlns:p14="http://schemas.microsoft.com/office/powerpoint/2010/main" val="216914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0C2B7-BA78-D249-83D8-06D76441778D}" type="slidenum">
              <a:rPr lang="en-US" smtClean="0"/>
              <a:pPr/>
              <a:t>40</a:t>
            </a:fld>
            <a:endParaRPr lang="en-US"/>
          </a:p>
        </p:txBody>
      </p:sp>
    </p:spTree>
    <p:extLst>
      <p:ext uri="{BB962C8B-B14F-4D97-AF65-F5344CB8AC3E}">
        <p14:creationId xmlns:p14="http://schemas.microsoft.com/office/powerpoint/2010/main" val="3556386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49</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735218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50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562285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51</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642652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52</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030592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943797A3-D1BE-4603-B3D8-94DF49E7C3BE}"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0974765"/>
      </p:ext>
    </p:extLst>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3560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Tree>
    <p:extLst>
      <p:ext uri="{BB962C8B-B14F-4D97-AF65-F5344CB8AC3E}">
        <p14:creationId xmlns:p14="http://schemas.microsoft.com/office/powerpoint/2010/main" val="3094860412"/>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4572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Tree>
    <p:extLst>
      <p:ext uri="{BB962C8B-B14F-4D97-AF65-F5344CB8AC3E}">
        <p14:creationId xmlns:p14="http://schemas.microsoft.com/office/powerpoint/2010/main" val="1241847872"/>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870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2460687"/>
            <a:ext cx="3335839"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2460687"/>
            <a:ext cx="3335840"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74909D-F225-49BD-B535-665D62BA7E5E}" type="slidenum">
              <a:rPr lang="en-US" smtClean="0"/>
              <a:pPr>
                <a:defRPr/>
              </a:pPr>
              <a:t>‹#›</a:t>
            </a:fld>
            <a:endParaRPr lang="en-US"/>
          </a:p>
        </p:txBody>
      </p:sp>
    </p:spTree>
    <p:extLst>
      <p:ext uri="{BB962C8B-B14F-4D97-AF65-F5344CB8AC3E}">
        <p14:creationId xmlns:p14="http://schemas.microsoft.com/office/powerpoint/2010/main" val="571901298"/>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9464C3-F72B-4578-BA21-31D6575E0633}" type="slidenum">
              <a:rPr lang="en-US" smtClean="0"/>
              <a:pPr>
                <a:defRPr/>
              </a:pPr>
              <a:t>‹#›</a:t>
            </a:fld>
            <a:endParaRPr lang="en-US"/>
          </a:p>
        </p:txBody>
      </p:sp>
    </p:spTree>
    <p:extLst>
      <p:ext uri="{BB962C8B-B14F-4D97-AF65-F5344CB8AC3E}">
        <p14:creationId xmlns:p14="http://schemas.microsoft.com/office/powerpoint/2010/main" val="4243733603"/>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4CB930-2AD9-417C-B7C9-FD9DCB2CBCD8}" type="slidenum">
              <a:rPr lang="en-US" smtClean="0"/>
              <a:pPr>
                <a:defRPr/>
              </a:pPr>
              <a:t>‹#›</a:t>
            </a:fld>
            <a:endParaRPr lang="en-US"/>
          </a:p>
        </p:txBody>
      </p:sp>
    </p:spTree>
    <p:extLst>
      <p:ext uri="{BB962C8B-B14F-4D97-AF65-F5344CB8AC3E}">
        <p14:creationId xmlns:p14="http://schemas.microsoft.com/office/powerpoint/2010/main" val="2771576533"/>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58A695-23A2-4F83-97B9-37C92BD5A09D}" type="slidenum">
              <a:rPr lang="en-US"/>
              <a:pPr>
                <a:defRPr/>
              </a:pPr>
              <a:t>‹#›</a:t>
            </a:fld>
            <a:endParaRPr lang="en-US"/>
          </a:p>
        </p:txBody>
      </p:sp>
    </p:spTree>
    <p:extLst>
      <p:ext uri="{BB962C8B-B14F-4D97-AF65-F5344CB8AC3E}">
        <p14:creationId xmlns:p14="http://schemas.microsoft.com/office/powerpoint/2010/main" val="3567270909"/>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593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936DDA-F617-45B1-9DAF-F9021562C585}" type="slidenum">
              <a:rPr lang="en-US"/>
              <a:pPr>
                <a:defRPr/>
              </a:pPr>
              <a:t>‹#›</a:t>
            </a:fld>
            <a:endParaRPr lang="en-US"/>
          </a:p>
        </p:txBody>
      </p:sp>
    </p:spTree>
    <p:extLst>
      <p:ext uri="{BB962C8B-B14F-4D97-AF65-F5344CB8AC3E}">
        <p14:creationId xmlns:p14="http://schemas.microsoft.com/office/powerpoint/2010/main" val="261305538"/>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54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87DE6118-2437-4B30-8E3C-4D2BE6020583}" type="datetimeFigureOut">
              <a:rPr lang="en-US" dirty="0"/>
              <a:pPr/>
              <a:t>4/24/2020</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182497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73152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1523999"/>
            <a:ext cx="7200900" cy="4876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C5958FB-8111-4A01-94AE-04E5FA4964B2}"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4368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 id="2147483727" r:id="rId4"/>
    <p:sldLayoutId id="2147483728" r:id="rId5"/>
    <p:sldLayoutId id="2147483729" r:id="rId6"/>
    <p:sldLayoutId id="2147483731" r:id="rId7"/>
    <p:sldLayoutId id="2147483732" r:id="rId8"/>
    <p:sldLayoutId id="2147483733" r:id="rId9"/>
    <p:sldLayoutId id="2147483734" r:id="rId10"/>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tiff"/><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notesSlide" Target="../notesSlides/notesSlide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6"/>
          <p:cNvSpPr>
            <a:spLocks noGrp="1" noChangeArrowheads="1"/>
          </p:cNvSpPr>
          <p:nvPr>
            <p:ph type="ctrTitle"/>
          </p:nvPr>
        </p:nvSpPr>
        <p:spPr>
          <a:noFill/>
        </p:spPr>
        <p:txBody>
          <a:bodyPr/>
          <a:lstStyle/>
          <a:p>
            <a:pPr eaLnBrk="1" hangingPunct="1"/>
            <a:r>
              <a:rPr lang="en-US" altLang="en-US"/>
              <a:t>University Astronomy</a:t>
            </a:r>
            <a:endParaRPr lang="en-US" altLang="en-US" dirty="0" smtClean="0"/>
          </a:p>
        </p:txBody>
      </p:sp>
      <p:sp>
        <p:nvSpPr>
          <p:cNvPr id="2052" name="Rectangle 7"/>
          <p:cNvSpPr>
            <a:spLocks noGrp="1" noChangeArrowheads="1"/>
          </p:cNvSpPr>
          <p:nvPr>
            <p:ph type="subTitle" idx="1"/>
          </p:nvPr>
        </p:nvSpPr>
        <p:spPr>
          <a:noFill/>
        </p:spPr>
        <p:txBody>
          <a:bodyPr/>
          <a:lstStyle/>
          <a:p>
            <a:r>
              <a:rPr lang="en-US" altLang="en-US" dirty="0" smtClean="0"/>
              <a:t>Professor Don Figer</a:t>
            </a:r>
          </a:p>
          <a:p>
            <a:r>
              <a:rPr lang="en-US" dirty="0" smtClean="0"/>
              <a:t>Galaxies</a:t>
            </a:r>
            <a:endParaRPr lang="en-US" altLang="en-US" dirty="0" smtClean="0"/>
          </a:p>
        </p:txBody>
      </p:sp>
      <p:sp>
        <p:nvSpPr>
          <p:cNvPr id="3" name="Slide Number Placeholder 2"/>
          <p:cNvSpPr>
            <a:spLocks noGrp="1"/>
          </p:cNvSpPr>
          <p:nvPr>
            <p:ph type="sldNum" sz="quarter" idx="12"/>
          </p:nvPr>
        </p:nvSpPr>
        <p:spPr/>
        <p:txBody>
          <a:bodyPr/>
          <a:lstStyle/>
          <a:p>
            <a:pPr>
              <a:defRPr/>
            </a:pPr>
            <a:fld id="{943797A3-D1BE-4603-B3D8-94DF49E7C3BE}" type="slidenum">
              <a:rPr lang="en-US" smtClean="0"/>
              <a:pPr>
                <a:defRPr/>
              </a:pPr>
              <a:t>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redd.it/30hyu35fj34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8" y="228600"/>
            <a:ext cx="9051064"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Line 6"/>
          <p:cNvSpPr>
            <a:spLocks noChangeShapeType="1"/>
          </p:cNvSpPr>
          <p:nvPr/>
        </p:nvSpPr>
        <p:spPr bwMode="auto">
          <a:xfrm>
            <a:off x="4861925" y="228601"/>
            <a:ext cx="0" cy="3898312"/>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 name="Line 7"/>
          <p:cNvSpPr>
            <a:spLocks noChangeShapeType="1"/>
          </p:cNvSpPr>
          <p:nvPr/>
        </p:nvSpPr>
        <p:spPr bwMode="auto">
          <a:xfrm>
            <a:off x="240098" y="3581400"/>
            <a:ext cx="4039214" cy="1140825"/>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l="2023" t="26323" r="9236" b="25418"/>
          <a:stretch>
            <a:fillRect/>
          </a:stretch>
        </p:blipFill>
        <p:spPr bwMode="auto">
          <a:xfrm>
            <a:off x="240098" y="228600"/>
            <a:ext cx="4621827" cy="3352800"/>
          </a:xfrm>
          <a:prstGeom prst="rect">
            <a:avLst/>
          </a:prstGeom>
          <a:noFill/>
          <a:ln w="28575">
            <a:solidFill>
              <a:srgbClr val="00CC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4279312" y="4126912"/>
            <a:ext cx="582613" cy="595313"/>
          </a:xfrm>
          <a:prstGeom prst="rect">
            <a:avLst/>
          </a:prstGeom>
          <a:noFill/>
          <a:ln w="19050">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525805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redd.it/30hyu35fj34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8" y="228600"/>
            <a:ext cx="9051064"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Line 6"/>
          <p:cNvSpPr>
            <a:spLocks noChangeShapeType="1"/>
          </p:cNvSpPr>
          <p:nvPr/>
        </p:nvSpPr>
        <p:spPr bwMode="auto">
          <a:xfrm flipV="1">
            <a:off x="1294634" y="838199"/>
            <a:ext cx="2667765" cy="1517944"/>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 name="Line 7"/>
          <p:cNvSpPr>
            <a:spLocks noChangeShapeType="1"/>
          </p:cNvSpPr>
          <p:nvPr/>
        </p:nvSpPr>
        <p:spPr bwMode="auto">
          <a:xfrm>
            <a:off x="1294634" y="2951458"/>
            <a:ext cx="2667765" cy="1231606"/>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838200"/>
            <a:ext cx="4762500" cy="3344863"/>
          </a:xfrm>
          <a:prstGeom prst="rect">
            <a:avLst/>
          </a:prstGeom>
          <a:noFill/>
          <a:ln w="28575">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Rectangle 5"/>
          <p:cNvSpPr>
            <a:spLocks noChangeArrowheads="1"/>
          </p:cNvSpPr>
          <p:nvPr/>
        </p:nvSpPr>
        <p:spPr bwMode="auto">
          <a:xfrm>
            <a:off x="1294635" y="2356144"/>
            <a:ext cx="582613" cy="595313"/>
          </a:xfrm>
          <a:prstGeom prst="rect">
            <a:avLst/>
          </a:prstGeom>
          <a:noFill/>
          <a:ln w="19050">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4111518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tLang="en-US" smtClean="0"/>
              <a:t>New General Catalog: NGC….</a:t>
            </a:r>
            <a:endParaRPr lang="en-US" altLang="en-US" dirty="0"/>
          </a:p>
        </p:txBody>
      </p:sp>
      <p:sp>
        <p:nvSpPr>
          <p:cNvPr id="83971" name="Rectangle 3"/>
          <p:cNvSpPr>
            <a:spLocks noGrp="1" noChangeArrowheads="1"/>
          </p:cNvSpPr>
          <p:nvPr>
            <p:ph type="body" idx="1"/>
          </p:nvPr>
        </p:nvSpPr>
        <p:spPr/>
        <p:txBody>
          <a:bodyPr/>
          <a:lstStyle/>
          <a:p>
            <a:r>
              <a:rPr lang="en-US" altLang="en-US" dirty="0" smtClean="0"/>
              <a:t>William Herschel produced a new catalog that included the southern hemisphere.</a:t>
            </a:r>
          </a:p>
          <a:p>
            <a:r>
              <a:rPr lang="en-US" altLang="en-US" dirty="0"/>
              <a:t>John Louis Emil </a:t>
            </a:r>
            <a:r>
              <a:rPr lang="en-US" altLang="en-US" dirty="0" smtClean="0"/>
              <a:t>Dreyer published the New General </a:t>
            </a:r>
            <a:r>
              <a:rPr lang="en-US" altLang="en-US" dirty="0"/>
              <a:t>Catalog of Nebulae and Clusters of Stars </a:t>
            </a:r>
            <a:r>
              <a:rPr lang="en-US" altLang="en-US" dirty="0" smtClean="0"/>
              <a:t>in 1888.</a:t>
            </a:r>
          </a:p>
          <a:p>
            <a:r>
              <a:rPr lang="en-US" altLang="en-US" dirty="0" smtClean="0"/>
              <a:t>It contained nearly 8000 objects.</a:t>
            </a:r>
          </a:p>
          <a:p>
            <a:r>
              <a:rPr lang="en-US" altLang="en-US" dirty="0" smtClean="0"/>
              <a:t>It contained clusters and nebulae</a:t>
            </a:r>
            <a:r>
              <a:rPr lang="en-US" altLang="en-US" dirty="0"/>
              <a:t> </a:t>
            </a:r>
            <a:r>
              <a:rPr lang="en-US" altLang="en-US" dirty="0" smtClean="0"/>
              <a:t>(some of which turned out to be galaxies).</a:t>
            </a:r>
          </a:p>
          <a:p>
            <a:r>
              <a:rPr lang="en-US" altLang="en-US" dirty="0" smtClean="0"/>
              <a:t>Many objects were of uncertain nature.</a:t>
            </a:r>
          </a:p>
          <a:p>
            <a:r>
              <a:rPr lang="en-US" altLang="en-US" dirty="0" smtClean="0"/>
              <a:t>Dreyer also published two supplemental “Index Catalogues” containing another 5,000 objects.</a:t>
            </a:r>
            <a:endParaRPr lang="en-US" altLang="en-US" dirty="0"/>
          </a:p>
        </p:txBody>
      </p:sp>
    </p:spTree>
    <p:extLst>
      <p:ext uri="{BB962C8B-B14F-4D97-AF65-F5344CB8AC3E}">
        <p14:creationId xmlns:p14="http://schemas.microsoft.com/office/powerpoint/2010/main" val="3559216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9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9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9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9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9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ltLang="en-US" dirty="0" smtClean="0"/>
              <a:t>Planetary Nebulae in NGC</a:t>
            </a:r>
            <a:endParaRPr lang="en-US" alt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0750" y="1524000"/>
            <a:ext cx="4876800" cy="4876800"/>
          </a:xfrm>
          <a:prstGeom prst="rect">
            <a:avLst/>
          </a:prstGeom>
        </p:spPr>
      </p:pic>
    </p:spTree>
    <p:extLst>
      <p:ext uri="{BB962C8B-B14F-4D97-AF65-F5344CB8AC3E}">
        <p14:creationId xmlns:p14="http://schemas.microsoft.com/office/powerpoint/2010/main" val="2367346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ltLang="en-US" smtClean="0"/>
              <a:t>Spiral Nebulae</a:t>
            </a:r>
            <a:endParaRPr lang="en-US" altLang="en-US" dirty="0"/>
          </a:p>
        </p:txBody>
      </p:sp>
      <p:sp>
        <p:nvSpPr>
          <p:cNvPr id="84995" name="Rectangle 3"/>
          <p:cNvSpPr>
            <a:spLocks noGrp="1" noChangeArrowheads="1"/>
          </p:cNvSpPr>
          <p:nvPr>
            <p:ph sz="half" idx="1"/>
          </p:nvPr>
        </p:nvSpPr>
        <p:spPr/>
        <p:txBody>
          <a:bodyPr>
            <a:normAutofit fontScale="85000" lnSpcReduction="20000"/>
          </a:bodyPr>
          <a:lstStyle/>
          <a:p>
            <a:r>
              <a:rPr lang="en-US" altLang="en-US" dirty="0" smtClean="0"/>
              <a:t>As technology improved, better telescopes were built.</a:t>
            </a:r>
          </a:p>
          <a:p>
            <a:r>
              <a:rPr lang="en-US" altLang="en-US" dirty="0" smtClean="0"/>
              <a:t>Using the new 1.8 m telescope built in 1845, spiral structure was first observed.</a:t>
            </a:r>
          </a:p>
          <a:p>
            <a:pPr lvl="1"/>
            <a:r>
              <a:rPr lang="en-US" altLang="en-US" dirty="0" smtClean="0"/>
              <a:t>It was built by William </a:t>
            </a:r>
            <a:r>
              <a:rPr lang="en-US" altLang="en-US" dirty="0"/>
              <a:t>Parsons, 3rd Earl of </a:t>
            </a:r>
            <a:r>
              <a:rPr lang="en-US" altLang="en-US" dirty="0" err="1" smtClean="0"/>
              <a:t>Rosse</a:t>
            </a:r>
            <a:r>
              <a:rPr lang="en-US" altLang="en-US" dirty="0" smtClean="0"/>
              <a:t>, in </a:t>
            </a:r>
            <a:r>
              <a:rPr lang="en-US" altLang="en-US" dirty="0" err="1" smtClean="0"/>
              <a:t>Parsonstown</a:t>
            </a:r>
            <a:r>
              <a:rPr lang="en-US" altLang="en-US" dirty="0" smtClean="0"/>
              <a:t>, Ireland.</a:t>
            </a:r>
          </a:p>
          <a:p>
            <a:pPr lvl="1"/>
            <a:r>
              <a:rPr lang="en-US" altLang="en-US" dirty="0" smtClean="0"/>
              <a:t>He drew a picture of M51 (on the right).</a:t>
            </a:r>
          </a:p>
          <a:p>
            <a:r>
              <a:rPr lang="en-US" altLang="en-US" dirty="0" err="1" smtClean="0"/>
              <a:t>Slipher</a:t>
            </a:r>
            <a:r>
              <a:rPr lang="en-US" altLang="en-US" dirty="0" smtClean="0"/>
              <a:t> (1875-1969) realized that these spiral nebulae were rotating by measuring their Doppler shifts.</a:t>
            </a:r>
          </a:p>
          <a:p>
            <a:r>
              <a:rPr lang="en-US" altLang="en-US" dirty="0" smtClean="0"/>
              <a:t>Some claimed to see a galaxy (M51) actually rotating! But, that was bogus.</a:t>
            </a:r>
            <a:endParaRPr lang="en-US" altLang="en-US" dirty="0"/>
          </a:p>
        </p:txBody>
      </p:sp>
      <p:pic>
        <p:nvPicPr>
          <p:cNvPr id="2050" name="Picture 2" descr="https://upload.wikimedia.org/wikipedia/commons/6/6a/M51Sketch.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94263" y="2439016"/>
            <a:ext cx="3335337" cy="274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382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499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995">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normAutofit fontScale="90000"/>
          </a:bodyPr>
          <a:lstStyle/>
          <a:p>
            <a:r>
              <a:rPr lang="en-US" altLang="en-US" dirty="0" smtClean="0"/>
              <a:t>The Leviathan of </a:t>
            </a:r>
            <a:r>
              <a:rPr lang="en-US" altLang="en-US" dirty="0" err="1" smtClean="0"/>
              <a:t>Parsonstown</a:t>
            </a:r>
            <a:endParaRPr lang="en-US" altLang="en-US" dirty="0"/>
          </a:p>
        </p:txBody>
      </p:sp>
      <p:pic>
        <p:nvPicPr>
          <p:cNvPr id="1026" name="Picture 2" descr="Lossy-page1-6940px-Lord Rosse's Great Reflecting Telescope, at Parsonstown, Ireland RMG F8661 (cropped).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77385" y="1524000"/>
            <a:ext cx="6503529"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145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hubble’s</a:t>
            </a:r>
            <a:r>
              <a:rPr lang="en-US" dirty="0" smtClean="0"/>
              <a:t> law</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560865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ltLang="en-US" dirty="0" smtClean="0"/>
              <a:t>How Far Away Are They?</a:t>
            </a:r>
            <a:endParaRPr lang="en-US" altLang="en-US" dirty="0"/>
          </a:p>
        </p:txBody>
      </p:sp>
      <p:sp>
        <p:nvSpPr>
          <p:cNvPr id="92163" name="Rectangle 3"/>
          <p:cNvSpPr>
            <a:spLocks noGrp="1" noChangeArrowheads="1"/>
          </p:cNvSpPr>
          <p:nvPr>
            <p:ph type="body" idx="1"/>
          </p:nvPr>
        </p:nvSpPr>
        <p:spPr/>
        <p:txBody>
          <a:bodyPr/>
          <a:lstStyle/>
          <a:p>
            <a:r>
              <a:rPr lang="en-US" altLang="en-US" dirty="0" smtClean="0"/>
              <a:t>The big question about these nebulae was their distance.</a:t>
            </a:r>
          </a:p>
          <a:p>
            <a:r>
              <a:rPr lang="en-US" altLang="en-US" dirty="0" smtClean="0"/>
              <a:t>Some thought they were in the Milky Way (and therefore close and small).</a:t>
            </a:r>
          </a:p>
          <a:p>
            <a:r>
              <a:rPr lang="en-US" altLang="en-US" dirty="0" smtClean="0"/>
              <a:t>Others thought they were farther away (and therefore very big) and favored the “island universe” idea.</a:t>
            </a:r>
          </a:p>
          <a:p>
            <a:r>
              <a:rPr lang="en-US" altLang="en-US" dirty="0" smtClean="0"/>
              <a:t>This lead to a meeting in 1920 which has become known as the Great Debate in astronomy. It was also known as the Shapley-Curtis debate.</a:t>
            </a:r>
          </a:p>
          <a:p>
            <a:r>
              <a:rPr lang="en-US" altLang="en-US" dirty="0"/>
              <a:t>Shapley believed that distant nebulae were relatively small and lay within the outskirts of Earth's home </a:t>
            </a:r>
            <a:r>
              <a:rPr lang="en-US" altLang="en-US" dirty="0" smtClean="0"/>
              <a:t>galaxy.</a:t>
            </a:r>
          </a:p>
          <a:p>
            <a:r>
              <a:rPr lang="en-US" altLang="en-US" dirty="0" smtClean="0"/>
              <a:t>Curtis </a:t>
            </a:r>
            <a:r>
              <a:rPr lang="en-US" altLang="en-US" dirty="0"/>
              <a:t>held that they were in fact independent galaxies, implying that they were exceedingly large and distant.</a:t>
            </a:r>
            <a:endParaRPr lang="en-US" altLang="en-US" dirty="0" smtClean="0"/>
          </a:p>
          <a:p>
            <a:endParaRPr lang="en-US" altLang="en-US" dirty="0"/>
          </a:p>
        </p:txBody>
      </p:sp>
    </p:spTree>
    <p:extLst>
      <p:ext uri="{BB962C8B-B14F-4D97-AF65-F5344CB8AC3E}">
        <p14:creationId xmlns:p14="http://schemas.microsoft.com/office/powerpoint/2010/main" val="392262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1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smtClean="0"/>
              <a:t>The Great Debate</a:t>
            </a:r>
            <a:endParaRPr lang="en-US" altLang="en-US" dirty="0"/>
          </a:p>
        </p:txBody>
      </p:sp>
      <p:sp>
        <p:nvSpPr>
          <p:cNvPr id="93187" name="Rectangle 3"/>
          <p:cNvSpPr>
            <a:spLocks noGrp="1" noChangeArrowheads="1"/>
          </p:cNvSpPr>
          <p:nvPr>
            <p:ph type="body" idx="1"/>
          </p:nvPr>
        </p:nvSpPr>
        <p:spPr/>
        <p:txBody>
          <a:bodyPr>
            <a:normAutofit/>
          </a:bodyPr>
          <a:lstStyle/>
          <a:p>
            <a:r>
              <a:rPr lang="en-US" altLang="en-US" dirty="0" smtClean="0"/>
              <a:t>Harlow Shapley</a:t>
            </a:r>
          </a:p>
          <a:p>
            <a:pPr lvl="1"/>
            <a:r>
              <a:rPr lang="en-US" altLang="en-US" dirty="0" smtClean="0"/>
              <a:t>He thought that the “spiral nebulae” were part of the Milky Way.</a:t>
            </a:r>
          </a:p>
          <a:p>
            <a:pPr lvl="1"/>
            <a:r>
              <a:rPr lang="en-US" altLang="en-US" dirty="0" smtClean="0"/>
              <a:t>If Andromeda were as large as the Milky Way, it’s distance would mean the novae observed there to bright to accept.</a:t>
            </a:r>
          </a:p>
          <a:p>
            <a:pPr lvl="1"/>
            <a:r>
              <a:rPr lang="en-US" altLang="en-US" dirty="0" smtClean="0"/>
              <a:t>The distances required were hard to fathom.</a:t>
            </a:r>
          </a:p>
          <a:p>
            <a:r>
              <a:rPr lang="en-US" altLang="en-US" dirty="0" smtClean="0"/>
              <a:t>Heber Curtis</a:t>
            </a:r>
          </a:p>
          <a:p>
            <a:pPr lvl="1"/>
            <a:r>
              <a:rPr lang="en-US" altLang="en-US" dirty="0" smtClean="0"/>
              <a:t>He believed they were like the Milky Way</a:t>
            </a:r>
            <a:r>
              <a:rPr lang="en-US" altLang="en-US" dirty="0"/>
              <a:t>.</a:t>
            </a:r>
            <a:endParaRPr lang="en-US" altLang="en-US" dirty="0" smtClean="0"/>
          </a:p>
          <a:p>
            <a:pPr lvl="1"/>
            <a:r>
              <a:rPr lang="en-US" altLang="en-US" dirty="0" smtClean="0"/>
              <a:t>Noted that there were more novae in Andromeda than in Milky Way; therefore, it would not make sense if the former was just a piece of the latter.</a:t>
            </a:r>
          </a:p>
          <a:p>
            <a:pPr lvl="1"/>
            <a:r>
              <a:rPr lang="en-US" altLang="en-US" dirty="0" smtClean="0"/>
              <a:t>No proper motions (motion across the sky) detected.</a:t>
            </a:r>
            <a:endParaRPr lang="en-US" altLang="en-US" dirty="0"/>
          </a:p>
        </p:txBody>
      </p:sp>
    </p:spTree>
    <p:extLst>
      <p:ext uri="{BB962C8B-B14F-4D97-AF65-F5344CB8AC3E}">
        <p14:creationId xmlns:p14="http://schemas.microsoft.com/office/powerpoint/2010/main" val="1617259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1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1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1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1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31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318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318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tLang="en-US" smtClean="0"/>
              <a:t>The Great Debate</a:t>
            </a:r>
            <a:endParaRPr lang="en-US" altLang="en-US" dirty="0"/>
          </a:p>
        </p:txBody>
      </p:sp>
      <p:sp>
        <p:nvSpPr>
          <p:cNvPr id="94211" name="Rectangle 3"/>
          <p:cNvSpPr>
            <a:spLocks noGrp="1" noChangeArrowheads="1"/>
          </p:cNvSpPr>
          <p:nvPr>
            <p:ph type="body" idx="1"/>
          </p:nvPr>
        </p:nvSpPr>
        <p:spPr/>
        <p:txBody>
          <a:bodyPr/>
          <a:lstStyle/>
          <a:p>
            <a:r>
              <a:rPr lang="en-US" altLang="en-US" dirty="0" smtClean="0"/>
              <a:t>Debate was settled in 1923 by Edwin Hubble </a:t>
            </a:r>
            <a:br>
              <a:rPr lang="en-US" altLang="en-US" dirty="0" smtClean="0"/>
            </a:br>
            <a:r>
              <a:rPr lang="en-US" altLang="en-US" dirty="0" smtClean="0"/>
              <a:t>(1889 – 1953).</a:t>
            </a:r>
          </a:p>
          <a:p>
            <a:r>
              <a:rPr lang="en-US" altLang="en-US" dirty="0" smtClean="0"/>
              <a:t>He measured the distance to Andromeda using Cepheid variable stars.</a:t>
            </a:r>
          </a:p>
          <a:p>
            <a:r>
              <a:rPr lang="en-US" altLang="en-US" dirty="0" smtClean="0"/>
              <a:t>He measured a distance of over 900,000 light years, meaning that Andromeda had to be outside of the Milky Way!</a:t>
            </a:r>
          </a:p>
          <a:p>
            <a:r>
              <a:rPr lang="en-US" altLang="en-US" dirty="0" smtClean="0"/>
              <a:t>Today’s value for the distance to Andromeda is 2.5 million light years away.</a:t>
            </a:r>
            <a:endParaRPr lang="en-US" altLang="en-US" dirty="0"/>
          </a:p>
        </p:txBody>
      </p:sp>
    </p:spTree>
    <p:extLst>
      <p:ext uri="{BB962C8B-B14F-4D97-AF65-F5344CB8AC3E}">
        <p14:creationId xmlns:p14="http://schemas.microsoft.com/office/powerpoint/2010/main" val="2186519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2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2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fontScale="90000"/>
          </a:bodyPr>
          <a:lstStyle/>
          <a:p>
            <a:r>
              <a:rPr lang="en-US" altLang="en-US" smtClean="0"/>
              <a:t>Aims and outline for this lecture</a:t>
            </a:r>
          </a:p>
        </p:txBody>
      </p:sp>
      <p:sp>
        <p:nvSpPr>
          <p:cNvPr id="6148" name="Rectangle 3"/>
          <p:cNvSpPr>
            <a:spLocks noGrp="1" noChangeArrowheads="1"/>
          </p:cNvSpPr>
          <p:nvPr>
            <p:ph idx="1"/>
          </p:nvPr>
        </p:nvSpPr>
        <p:spPr/>
        <p:txBody>
          <a:bodyPr/>
          <a:lstStyle/>
          <a:p>
            <a:r>
              <a:rPr lang="en-US" altLang="en-US" dirty="0" smtClean="0"/>
              <a:t>review how galaxies were first discovered</a:t>
            </a:r>
          </a:p>
          <a:p>
            <a:r>
              <a:rPr lang="en-US" altLang="en-US" dirty="0" smtClean="0"/>
              <a:t>introduce Hubble’s law</a:t>
            </a:r>
          </a:p>
          <a:p>
            <a:r>
              <a:rPr lang="en-US" altLang="en-US" dirty="0" smtClean="0"/>
              <a:t>show morphologies of galaxies</a:t>
            </a:r>
          </a:p>
          <a:p>
            <a:r>
              <a:rPr lang="en-US" altLang="en-US" dirty="0" smtClean="0"/>
              <a:t>review AGN</a:t>
            </a:r>
          </a:p>
          <a:p>
            <a:r>
              <a:rPr lang="en-US" altLang="en-US" dirty="0" smtClean="0"/>
              <a:t>describe quasars</a:t>
            </a:r>
          </a:p>
          <a:p>
            <a:r>
              <a:rPr lang="en-US" altLang="en-US" dirty="0" smtClean="0"/>
              <a:t>describe galaxy merger systems</a:t>
            </a:r>
          </a:p>
          <a:p>
            <a:r>
              <a:rPr lang="en-US" altLang="en-US" dirty="0" smtClean="0"/>
              <a:t>show galaxy clusters</a:t>
            </a:r>
          </a:p>
          <a:p>
            <a:endParaRPr lang="en-US" altLang="en-US" dirty="0" smtClean="0"/>
          </a:p>
          <a:p>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2</a:t>
            </a:fld>
            <a:endParaRPr lang="en-US"/>
          </a:p>
        </p:txBody>
      </p:sp>
    </p:spTree>
    <p:extLst>
      <p:ext uri="{BB962C8B-B14F-4D97-AF65-F5344CB8AC3E}">
        <p14:creationId xmlns:p14="http://schemas.microsoft.com/office/powerpoint/2010/main" val="421566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4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Galactic Redshifts</a:t>
            </a:r>
          </a:p>
        </p:txBody>
      </p:sp>
      <p:pic>
        <p:nvPicPr>
          <p:cNvPr id="2" name="Content Placeholder 1"/>
          <p:cNvPicPr>
            <a:picLocks noGrp="1" noChangeAspect="1"/>
          </p:cNvPicPr>
          <p:nvPr>
            <p:ph idx="1"/>
          </p:nvPr>
        </p:nvPicPr>
        <p:blipFill>
          <a:blip r:embed="rId2"/>
          <a:stretch>
            <a:fillRect/>
          </a:stretch>
        </p:blipFill>
        <p:spPr>
          <a:xfrm>
            <a:off x="1578136" y="1524000"/>
            <a:ext cx="6102028" cy="4876800"/>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20</a:t>
            </a:fld>
            <a:endParaRPr lang="en-US"/>
          </a:p>
        </p:txBody>
      </p:sp>
    </p:spTree>
    <p:extLst>
      <p:ext uri="{BB962C8B-B14F-4D97-AF65-F5344CB8AC3E}">
        <p14:creationId xmlns:p14="http://schemas.microsoft.com/office/powerpoint/2010/main" val="2251051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Hubble’s Plot</a:t>
            </a:r>
          </a:p>
        </p:txBody>
      </p:sp>
      <p:pic>
        <p:nvPicPr>
          <p:cNvPr id="2" name="Content Placeholder 1"/>
          <p:cNvPicPr>
            <a:picLocks noGrp="1" noChangeAspect="1"/>
          </p:cNvPicPr>
          <p:nvPr>
            <p:ph idx="1"/>
          </p:nvPr>
        </p:nvPicPr>
        <p:blipFill>
          <a:blip r:embed="rId2"/>
          <a:stretch>
            <a:fillRect/>
          </a:stretch>
        </p:blipFill>
        <p:spPr>
          <a:xfrm>
            <a:off x="1578136" y="1524000"/>
            <a:ext cx="6102028" cy="4876800"/>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21</a:t>
            </a:fld>
            <a:endParaRPr lang="en-US"/>
          </a:p>
        </p:txBody>
      </p:sp>
    </p:spTree>
    <p:extLst>
      <p:ext uri="{BB962C8B-B14F-4D97-AF65-F5344CB8AC3E}">
        <p14:creationId xmlns:p14="http://schemas.microsoft.com/office/powerpoint/2010/main" val="1043003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Hubble’s Law</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22</a:t>
            </a:fld>
            <a:endParaRPr lang="en-US"/>
          </a:p>
        </p:txBody>
      </p:sp>
      <p:sp>
        <p:nvSpPr>
          <p:cNvPr id="4" name="Content Placeholder 3"/>
          <p:cNvSpPr>
            <a:spLocks noGrp="1"/>
          </p:cNvSpPr>
          <p:nvPr>
            <p:ph idx="1"/>
          </p:nvPr>
        </p:nvSpPr>
        <p:spPr/>
        <p:txBody>
          <a:bodyPr/>
          <a:lstStyle/>
          <a:p>
            <a:r>
              <a:rPr lang="en-US" dirty="0" smtClean="0"/>
              <a:t>Hubble estimated distances to galaxies in his sample, underestimating them considerably, and saw that the velocities were proportional to the distances.</a:t>
            </a:r>
          </a:p>
          <a:p>
            <a:r>
              <a:rPr lang="en-US" dirty="0" smtClean="0"/>
              <a:t>Hubble’s law is the relationship between distance and redshift for a galaxy.</a:t>
            </a:r>
          </a:p>
          <a:p>
            <a:r>
              <a:rPr lang="en-US" dirty="0" smtClean="0"/>
              <a:t>Recall that redshift is </a:t>
            </a:r>
            <a:r>
              <a:rPr lang="en-US" dirty="0" smtClean="0"/>
              <a:t>z=</a:t>
            </a:r>
            <a:r>
              <a:rPr lang="en-US" dirty="0" smtClean="0">
                <a:latin typeface="Symbol" panose="05050102010706020507" pitchFamily="18" charset="2"/>
              </a:rPr>
              <a:t>Dl/l</a:t>
            </a:r>
            <a:r>
              <a:rPr lang="en-US" baseline="-25000" dirty="0" smtClean="0">
                <a:latin typeface="Symbol" panose="05050102010706020507" pitchFamily="18" charset="2"/>
              </a:rPr>
              <a:t>0</a:t>
            </a:r>
            <a:r>
              <a:rPr lang="en-US" dirty="0" smtClean="0"/>
              <a:t>=</a:t>
            </a:r>
            <a:r>
              <a:rPr lang="en-US" dirty="0" smtClean="0">
                <a:latin typeface="Symbol" panose="05050102010706020507" pitchFamily="18" charset="2"/>
              </a:rPr>
              <a:t>(l-l</a:t>
            </a:r>
            <a:r>
              <a:rPr lang="en-US" baseline="-25000" dirty="0" smtClean="0">
                <a:latin typeface="Symbol" panose="05050102010706020507" pitchFamily="18" charset="2"/>
              </a:rPr>
              <a:t>0</a:t>
            </a:r>
            <a:r>
              <a:rPr lang="en-US" dirty="0" smtClean="0">
                <a:latin typeface="Symbol" panose="05050102010706020507" pitchFamily="18" charset="2"/>
              </a:rPr>
              <a:t>)</a:t>
            </a:r>
            <a:r>
              <a:rPr lang="en-US" dirty="0" smtClean="0">
                <a:latin typeface="Symbol" panose="05050102010706020507" pitchFamily="18" charset="2"/>
              </a:rPr>
              <a:t>/l</a:t>
            </a:r>
            <a:r>
              <a:rPr lang="en-US" baseline="-25000" dirty="0" smtClean="0">
                <a:latin typeface="Symbol" panose="05050102010706020507" pitchFamily="18" charset="2"/>
              </a:rPr>
              <a:t>0</a:t>
            </a:r>
            <a:r>
              <a:rPr lang="en-US" dirty="0" smtClean="0"/>
              <a:t>=v/c, where </a:t>
            </a:r>
            <a:r>
              <a:rPr lang="en-US" dirty="0" smtClean="0">
                <a:latin typeface="Symbol" panose="05050102010706020507" pitchFamily="18" charset="2"/>
              </a:rPr>
              <a:t>l</a:t>
            </a:r>
            <a:r>
              <a:rPr lang="en-US" dirty="0" smtClean="0"/>
              <a:t> is the observed wavelength and </a:t>
            </a:r>
            <a:r>
              <a:rPr lang="en-US" dirty="0" smtClean="0">
                <a:latin typeface="Symbol" panose="05050102010706020507" pitchFamily="18" charset="2"/>
              </a:rPr>
              <a:t>l</a:t>
            </a:r>
            <a:r>
              <a:rPr lang="en-US" baseline="-25000" dirty="0" smtClean="0">
                <a:latin typeface="Symbol" panose="05050102010706020507" pitchFamily="18" charset="2"/>
              </a:rPr>
              <a:t>0</a:t>
            </a:r>
            <a:r>
              <a:rPr lang="en-US" dirty="0" smtClean="0"/>
              <a:t> is the rest wavelength.</a:t>
            </a:r>
            <a:endParaRPr lang="en-US" dirty="0" smtClean="0"/>
          </a:p>
          <a:p>
            <a:r>
              <a:rPr lang="en-US" dirty="0" smtClean="0"/>
              <a:t>The law is </a:t>
            </a:r>
            <a:r>
              <a:rPr lang="en-US" dirty="0" err="1" smtClean="0"/>
              <a:t>cz</a:t>
            </a:r>
            <a:r>
              <a:rPr lang="en-US" dirty="0" smtClean="0"/>
              <a:t>=H</a:t>
            </a:r>
            <a:r>
              <a:rPr lang="en-US" baseline="-25000" dirty="0" smtClean="0"/>
              <a:t>0</a:t>
            </a:r>
            <a:r>
              <a:rPr lang="en-US" dirty="0" smtClean="0"/>
              <a:t>d=v, where c is the speed of light, H</a:t>
            </a:r>
            <a:r>
              <a:rPr lang="en-US" baseline="-25000" dirty="0" smtClean="0"/>
              <a:t>0</a:t>
            </a:r>
            <a:r>
              <a:rPr lang="en-US" dirty="0" smtClean="0"/>
              <a:t> is “Hubble’s constant,” and d is the distance to the galaxy.</a:t>
            </a:r>
          </a:p>
          <a:p>
            <a:r>
              <a:rPr lang="en-US" dirty="0" smtClean="0"/>
              <a:t>H</a:t>
            </a:r>
            <a:r>
              <a:rPr lang="en-US" baseline="-25000" dirty="0" smtClean="0"/>
              <a:t>0</a:t>
            </a:r>
            <a:r>
              <a:rPr lang="en-US" dirty="0" smtClean="0"/>
              <a:t> is ~70 +/-5 km/s/</a:t>
            </a:r>
            <a:r>
              <a:rPr lang="en-US" dirty="0" err="1" smtClean="0"/>
              <a:t>Mpc</a:t>
            </a:r>
            <a:r>
              <a:rPr lang="en-US" dirty="0" smtClean="0"/>
              <a:t>.</a:t>
            </a:r>
          </a:p>
          <a:p>
            <a:r>
              <a:rPr lang="en-US" dirty="0" smtClean="0"/>
              <a:t>As an example, consider the case where we measure a velocity of 10,000 km/s. We would predict that such an object would have a distance of 145 </a:t>
            </a:r>
            <a:r>
              <a:rPr lang="en-US" dirty="0" err="1" smtClean="0"/>
              <a:t>Mpc</a:t>
            </a:r>
            <a:r>
              <a:rPr lang="en-US" dirty="0" smtClean="0"/>
              <a:t>, and a z of 0.03.</a:t>
            </a:r>
            <a:endParaRPr lang="en-US" dirty="0"/>
          </a:p>
        </p:txBody>
      </p:sp>
    </p:spTree>
    <p:extLst>
      <p:ext uri="{BB962C8B-B14F-4D97-AF65-F5344CB8AC3E}">
        <p14:creationId xmlns:p14="http://schemas.microsoft.com/office/powerpoint/2010/main" val="2993093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galaxy morphology</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772414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856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43011" name="Text Box 3"/>
          <p:cNvSpPr txBox="1">
            <a:spLocks noChangeArrowheads="1"/>
          </p:cNvSpPr>
          <p:nvPr/>
        </p:nvSpPr>
        <p:spPr bwMode="auto">
          <a:xfrm>
            <a:off x="7200900" y="466725"/>
            <a:ext cx="15748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altLang="en-US" sz="2800"/>
              <a:t>Hubble Ultra Deep Field</a:t>
            </a:r>
            <a:endParaRPr lang="en-US" altLang="en-US" sz="2400"/>
          </a:p>
        </p:txBody>
      </p:sp>
      <p:sp>
        <p:nvSpPr>
          <p:cNvPr id="43013" name="Text Box 5"/>
          <p:cNvSpPr txBox="1">
            <a:spLocks noChangeArrowheads="1"/>
          </p:cNvSpPr>
          <p:nvPr/>
        </p:nvSpPr>
        <p:spPr bwMode="auto">
          <a:xfrm>
            <a:off x="7086600" y="2705100"/>
            <a:ext cx="2057400" cy="348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dirty="0"/>
              <a:t>11.5 square </a:t>
            </a:r>
            <a:r>
              <a:rPr lang="en-US" altLang="en-US" dirty="0" err="1"/>
              <a:t>arcmin</a:t>
            </a:r>
            <a:endParaRPr lang="en-US" altLang="en-US" dirty="0"/>
          </a:p>
          <a:p>
            <a:pPr>
              <a:spcBef>
                <a:spcPct val="50000"/>
              </a:spcBef>
            </a:pPr>
            <a:endParaRPr lang="en-US" altLang="en-US" sz="1000" dirty="0">
              <a:sym typeface="Wingdings" charset="2"/>
            </a:endParaRPr>
          </a:p>
          <a:p>
            <a:pPr>
              <a:spcBef>
                <a:spcPct val="50000"/>
              </a:spcBef>
              <a:buFont typeface="Wingdings" charset="2"/>
              <a:buChar char="à"/>
            </a:pPr>
            <a:r>
              <a:rPr lang="en-US" altLang="en-US" dirty="0">
                <a:sym typeface="Wingdings" charset="2"/>
              </a:rPr>
              <a:t>3.4 </a:t>
            </a:r>
            <a:r>
              <a:rPr lang="en-US" altLang="en-US" dirty="0" err="1">
                <a:sym typeface="Wingdings" charset="2"/>
              </a:rPr>
              <a:t>arcmin</a:t>
            </a:r>
            <a:r>
              <a:rPr lang="en-US" altLang="en-US" dirty="0">
                <a:sym typeface="Wingdings" charset="2"/>
              </a:rPr>
              <a:t> on   a side</a:t>
            </a:r>
          </a:p>
          <a:p>
            <a:pPr>
              <a:spcBef>
                <a:spcPct val="50000"/>
              </a:spcBef>
              <a:buFont typeface="Wingdings" charset="2"/>
              <a:buChar char="à"/>
            </a:pPr>
            <a:endParaRPr lang="en-US" altLang="en-US" dirty="0"/>
          </a:p>
          <a:p>
            <a:pPr>
              <a:spcBef>
                <a:spcPct val="50000"/>
              </a:spcBef>
              <a:buFont typeface="Wingdings" charset="2"/>
              <a:buNone/>
            </a:pPr>
            <a:r>
              <a:rPr lang="en-US" altLang="en-US" dirty="0"/>
              <a:t>The full moon is 30 </a:t>
            </a:r>
            <a:r>
              <a:rPr lang="en-US" altLang="en-US" dirty="0" err="1"/>
              <a:t>arcmin</a:t>
            </a:r>
            <a:r>
              <a:rPr lang="en-US" altLang="en-US" dirty="0"/>
              <a:t> across, so this field is about 1/10 the size of the moon!</a:t>
            </a:r>
          </a:p>
        </p:txBody>
      </p:sp>
    </p:spTree>
    <p:extLst>
      <p:ext uri="{BB962C8B-B14F-4D97-AF65-F5344CB8AC3E}">
        <p14:creationId xmlns:p14="http://schemas.microsoft.com/office/powerpoint/2010/main" val="246082453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97624" cy="6897624"/>
          </a:xfrm>
          <a:prstGeom prst="rect">
            <a:avLst/>
          </a:prstGeom>
          <a:noFill/>
          <a:extLst>
            <a:ext uri="{909E8E84-426E-40DD-AFC4-6F175D3DCCD1}">
              <a14:hiddenFill xmlns:a14="http://schemas.microsoft.com/office/drawing/2010/main">
                <a:solidFill>
                  <a:srgbClr val="FFFFFF"/>
                </a:solidFill>
              </a14:hiddenFill>
            </a:ext>
          </a:extLst>
        </p:spPr>
      </p:pic>
      <p:sp>
        <p:nvSpPr>
          <p:cNvPr id="49155" name="Rectangle 3"/>
          <p:cNvSpPr>
            <a:spLocks noChangeArrowheads="1"/>
          </p:cNvSpPr>
          <p:nvPr/>
        </p:nvSpPr>
        <p:spPr bwMode="auto">
          <a:xfrm>
            <a:off x="5719763" y="2667000"/>
            <a:ext cx="3276600" cy="4038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56" name="Rectangle 4"/>
          <p:cNvSpPr>
            <a:spLocks noChangeArrowheads="1"/>
          </p:cNvSpPr>
          <p:nvPr/>
        </p:nvSpPr>
        <p:spPr bwMode="auto">
          <a:xfrm>
            <a:off x="5181600" y="5181600"/>
            <a:ext cx="369888"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57" name="Text Box 5"/>
          <p:cNvSpPr txBox="1">
            <a:spLocks noChangeArrowheads="1"/>
          </p:cNvSpPr>
          <p:nvPr/>
        </p:nvSpPr>
        <p:spPr bwMode="auto">
          <a:xfrm>
            <a:off x="5719763" y="6248400"/>
            <a:ext cx="1998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2400">
                <a:latin typeface="Times New Roman" charset="0"/>
              </a:rPr>
              <a:t>Spiral Galaxy</a:t>
            </a:r>
          </a:p>
        </p:txBody>
      </p:sp>
      <p:sp>
        <p:nvSpPr>
          <p:cNvPr id="49159" name="Rectangle 7"/>
          <p:cNvSpPr>
            <a:spLocks noChangeArrowheads="1"/>
          </p:cNvSpPr>
          <p:nvPr/>
        </p:nvSpPr>
        <p:spPr bwMode="auto">
          <a:xfrm>
            <a:off x="3733800" y="2667000"/>
            <a:ext cx="381000" cy="381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63" name="Rectangle 11"/>
          <p:cNvSpPr>
            <a:spLocks noChangeArrowheads="1"/>
          </p:cNvSpPr>
          <p:nvPr/>
        </p:nvSpPr>
        <p:spPr bwMode="auto">
          <a:xfrm>
            <a:off x="896938" y="4191000"/>
            <a:ext cx="292100" cy="381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65" name="Text Box 13"/>
          <p:cNvSpPr txBox="1">
            <a:spLocks noChangeArrowheads="1"/>
          </p:cNvSpPr>
          <p:nvPr/>
        </p:nvSpPr>
        <p:spPr bwMode="auto">
          <a:xfrm>
            <a:off x="7162800" y="412705"/>
            <a:ext cx="14478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en-US" sz="2800"/>
              <a:t>Hubble Ultra Deep Field</a:t>
            </a:r>
            <a:endParaRPr lang="en-US" altLang="en-US" sz="2400"/>
          </a:p>
        </p:txBody>
      </p:sp>
      <p:sp>
        <p:nvSpPr>
          <p:cNvPr id="49167" name="Rectangle 15"/>
          <p:cNvSpPr>
            <a:spLocks noChangeArrowheads="1"/>
          </p:cNvSpPr>
          <p:nvPr/>
        </p:nvSpPr>
        <p:spPr bwMode="auto">
          <a:xfrm>
            <a:off x="914400" y="4191000"/>
            <a:ext cx="292100" cy="381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68" name="Rectangle 16"/>
          <p:cNvSpPr>
            <a:spLocks noChangeArrowheads="1"/>
          </p:cNvSpPr>
          <p:nvPr/>
        </p:nvSpPr>
        <p:spPr bwMode="auto">
          <a:xfrm>
            <a:off x="5181600" y="5257800"/>
            <a:ext cx="457200" cy="381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69" name="Rectangle 17"/>
          <p:cNvSpPr>
            <a:spLocks noChangeArrowheads="1"/>
          </p:cNvSpPr>
          <p:nvPr/>
        </p:nvSpPr>
        <p:spPr bwMode="auto">
          <a:xfrm>
            <a:off x="3810000" y="2667000"/>
            <a:ext cx="292100" cy="381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49170" name="Picture 18"/>
          <p:cNvPicPr>
            <a:picLocks noChangeAspect="1" noChangeArrowheads="1"/>
          </p:cNvPicPr>
          <p:nvPr/>
        </p:nvPicPr>
        <p:blipFill>
          <a:blip r:embed="rId3">
            <a:extLst>
              <a:ext uri="{28A0092B-C50C-407E-A947-70E740481C1C}">
                <a14:useLocalDpi xmlns:a14="http://schemas.microsoft.com/office/drawing/2010/main" val="0"/>
              </a:ext>
            </a:extLst>
          </a:blip>
          <a:srcRect l="68495" t="10002" r="19940" b="72215"/>
          <a:stretch>
            <a:fillRect/>
          </a:stretch>
        </p:blipFill>
        <p:spPr bwMode="auto">
          <a:xfrm>
            <a:off x="5715000" y="2667000"/>
            <a:ext cx="3281363" cy="40386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9173" name="Text Box 21"/>
          <p:cNvSpPr txBox="1">
            <a:spLocks noChangeArrowheads="1"/>
          </p:cNvSpPr>
          <p:nvPr/>
        </p:nvSpPr>
        <p:spPr bwMode="auto">
          <a:xfrm>
            <a:off x="5791200" y="6172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400">
                <a:solidFill>
                  <a:srgbClr val="FFFF00"/>
                </a:solidFill>
              </a:rPr>
              <a:t>Spiral Galaxy</a:t>
            </a:r>
          </a:p>
        </p:txBody>
      </p:sp>
      <p:pic>
        <p:nvPicPr>
          <p:cNvPr id="20" name="Picture 13"/>
          <p:cNvPicPr>
            <a:picLocks noChangeAspect="1" noChangeArrowheads="1"/>
          </p:cNvPicPr>
          <p:nvPr/>
        </p:nvPicPr>
        <p:blipFill>
          <a:blip r:embed="rId4">
            <a:extLst>
              <a:ext uri="{28A0092B-C50C-407E-A947-70E740481C1C}">
                <a14:useLocalDpi xmlns:a14="http://schemas.microsoft.com/office/drawing/2010/main" val="0"/>
              </a:ext>
            </a:extLst>
          </a:blip>
          <a:srcRect l="55354" t="39484" r="39774" b="55548"/>
          <a:stretch>
            <a:fillRect/>
          </a:stretch>
        </p:blipFill>
        <p:spPr bwMode="auto">
          <a:xfrm>
            <a:off x="3482181" y="88898"/>
            <a:ext cx="2560637" cy="2613026"/>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9172" name="Text Box 20"/>
          <p:cNvSpPr txBox="1">
            <a:spLocks noChangeArrowheads="1"/>
          </p:cNvSpPr>
          <p:nvPr/>
        </p:nvSpPr>
        <p:spPr bwMode="auto">
          <a:xfrm>
            <a:off x="3484563" y="2189162"/>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400" dirty="0">
                <a:solidFill>
                  <a:srgbClr val="FFFF00"/>
                </a:solidFill>
              </a:rPr>
              <a:t>Elliptical Galaxy</a:t>
            </a:r>
          </a:p>
        </p:txBody>
      </p:sp>
      <p:pic>
        <p:nvPicPr>
          <p:cNvPr id="2" name="Picture 1"/>
          <p:cNvPicPr>
            <a:picLocks noChangeAspect="1"/>
          </p:cNvPicPr>
          <p:nvPr/>
        </p:nvPicPr>
        <p:blipFill rotWithShape="1">
          <a:blip r:embed="rId5"/>
          <a:srcRect l="69589" t="61240" r="21667" b="25395"/>
          <a:stretch/>
        </p:blipFill>
        <p:spPr>
          <a:xfrm>
            <a:off x="1407490" y="3800630"/>
            <a:ext cx="2496172" cy="2775529"/>
          </a:xfrm>
          <a:prstGeom prst="rect">
            <a:avLst/>
          </a:prstGeom>
          <a:ln w="19050">
            <a:solidFill>
              <a:srgbClr val="FFFF00"/>
            </a:solidFill>
          </a:ln>
        </p:spPr>
      </p:pic>
      <p:sp>
        <p:nvSpPr>
          <p:cNvPr id="49164" name="Text Box 12"/>
          <p:cNvSpPr txBox="1">
            <a:spLocks noChangeArrowheads="1"/>
          </p:cNvSpPr>
          <p:nvPr/>
        </p:nvSpPr>
        <p:spPr bwMode="auto">
          <a:xfrm>
            <a:off x="1407490" y="6067478"/>
            <a:ext cx="250741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2300" dirty="0">
                <a:solidFill>
                  <a:srgbClr val="FFFF00"/>
                </a:solidFill>
              </a:rPr>
              <a:t>Irregular </a:t>
            </a:r>
            <a:r>
              <a:rPr lang="en-US" altLang="en-US" sz="2300" dirty="0" smtClean="0">
                <a:solidFill>
                  <a:srgbClr val="FFFF00"/>
                </a:solidFill>
              </a:rPr>
              <a:t>Galaxies</a:t>
            </a:r>
            <a:endParaRPr lang="en-US" altLang="en-US" sz="2300" dirty="0">
              <a:solidFill>
                <a:srgbClr val="FFFF00"/>
              </a:solidFill>
            </a:endParaRPr>
          </a:p>
        </p:txBody>
      </p:sp>
    </p:spTree>
    <p:extLst>
      <p:ext uri="{BB962C8B-B14F-4D97-AF65-F5344CB8AC3E}">
        <p14:creationId xmlns:p14="http://schemas.microsoft.com/office/powerpoint/2010/main" val="407815326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1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1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17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491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1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1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17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916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9163"/>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4916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P spid="49157" grpId="0"/>
      <p:bldP spid="49159" grpId="0" animBg="1"/>
      <p:bldP spid="49159" grpId="1" animBg="1"/>
      <p:bldP spid="49163" grpId="0" animBg="1"/>
      <p:bldP spid="49167" grpId="0" animBg="1"/>
      <p:bldP spid="49167" grpId="1" animBg="1"/>
      <p:bldP spid="49168" grpId="0" animBg="1"/>
      <p:bldP spid="49169" grpId="0" animBg="1"/>
      <p:bldP spid="49173" grpId="0"/>
      <p:bldP spid="49172" grpId="0"/>
      <p:bldP spid="4916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7813" t="4167" r="7813" b="6250"/>
          <a:stretch>
            <a:fillRect/>
          </a:stretch>
        </p:blipFill>
        <p:spPr bwMode="auto">
          <a:xfrm>
            <a:off x="228600" y="0"/>
            <a:ext cx="86106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00"/>
                </a:solidFill>
                <a:miter lim="800000"/>
                <a:headEnd/>
                <a:tailEnd/>
              </a14:hiddenLine>
            </a:ext>
          </a:extLst>
        </p:spPr>
      </p:pic>
      <p:sp>
        <p:nvSpPr>
          <p:cNvPr id="50179" name="Text Box 3"/>
          <p:cNvSpPr txBox="1">
            <a:spLocks noChangeArrowheads="1"/>
          </p:cNvSpPr>
          <p:nvPr/>
        </p:nvSpPr>
        <p:spPr bwMode="auto">
          <a:xfrm>
            <a:off x="288925" y="6069013"/>
            <a:ext cx="2386013" cy="528637"/>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2800">
                <a:solidFill>
                  <a:srgbClr val="FFFF00"/>
                </a:solidFill>
              </a:rPr>
              <a:t>Spiral Galaxy</a:t>
            </a:r>
          </a:p>
        </p:txBody>
      </p:sp>
      <p:sp>
        <p:nvSpPr>
          <p:cNvPr id="50180" name="Text Box 4"/>
          <p:cNvSpPr txBox="1">
            <a:spLocks noChangeArrowheads="1"/>
          </p:cNvSpPr>
          <p:nvPr/>
        </p:nvSpPr>
        <p:spPr bwMode="auto">
          <a:xfrm>
            <a:off x="860425" y="4716463"/>
            <a:ext cx="892175" cy="528637"/>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en-US" sz="2800">
                <a:solidFill>
                  <a:srgbClr val="FFFF00"/>
                </a:solidFill>
              </a:rPr>
              <a:t>disk</a:t>
            </a:r>
            <a:endParaRPr lang="en-US" altLang="en-US" sz="2400">
              <a:solidFill>
                <a:srgbClr val="FFFF00"/>
              </a:solidFill>
            </a:endParaRPr>
          </a:p>
        </p:txBody>
      </p:sp>
      <p:sp>
        <p:nvSpPr>
          <p:cNvPr id="50181" name="Text Box 5"/>
          <p:cNvSpPr txBox="1">
            <a:spLocks noChangeArrowheads="1"/>
          </p:cNvSpPr>
          <p:nvPr/>
        </p:nvSpPr>
        <p:spPr bwMode="auto">
          <a:xfrm>
            <a:off x="2743200" y="5257800"/>
            <a:ext cx="1143000" cy="528638"/>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en-US" sz="2800">
                <a:solidFill>
                  <a:srgbClr val="FFFF00"/>
                </a:solidFill>
              </a:rPr>
              <a:t>bulge</a:t>
            </a:r>
            <a:endParaRPr lang="en-US" altLang="en-US" sz="2400">
              <a:solidFill>
                <a:srgbClr val="FFFF00"/>
              </a:solidFill>
            </a:endParaRPr>
          </a:p>
        </p:txBody>
      </p:sp>
      <p:sp>
        <p:nvSpPr>
          <p:cNvPr id="50182" name="Text Box 6"/>
          <p:cNvSpPr txBox="1">
            <a:spLocks noChangeArrowheads="1"/>
          </p:cNvSpPr>
          <p:nvPr/>
        </p:nvSpPr>
        <p:spPr bwMode="auto">
          <a:xfrm>
            <a:off x="6705600" y="1371600"/>
            <a:ext cx="914400" cy="528638"/>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en-US" sz="2800">
                <a:solidFill>
                  <a:srgbClr val="FFFF00"/>
                </a:solidFill>
              </a:rPr>
              <a:t>halo</a:t>
            </a:r>
            <a:endParaRPr lang="en-US" altLang="en-US" sz="2400">
              <a:solidFill>
                <a:srgbClr val="FFFF00"/>
              </a:solidFill>
            </a:endParaRPr>
          </a:p>
        </p:txBody>
      </p:sp>
      <p:sp>
        <p:nvSpPr>
          <p:cNvPr id="50183" name="Line 7"/>
          <p:cNvSpPr>
            <a:spLocks noChangeShapeType="1"/>
          </p:cNvSpPr>
          <p:nvPr/>
        </p:nvSpPr>
        <p:spPr bwMode="auto">
          <a:xfrm flipV="1">
            <a:off x="1524000" y="3505200"/>
            <a:ext cx="914400" cy="121920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184" name="Line 8"/>
          <p:cNvSpPr>
            <a:spLocks noChangeShapeType="1"/>
          </p:cNvSpPr>
          <p:nvPr/>
        </p:nvSpPr>
        <p:spPr bwMode="auto">
          <a:xfrm flipV="1">
            <a:off x="3276600" y="3429000"/>
            <a:ext cx="1143000" cy="182880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186" name="Line 10"/>
          <p:cNvSpPr>
            <a:spLocks noChangeShapeType="1"/>
          </p:cNvSpPr>
          <p:nvPr/>
        </p:nvSpPr>
        <p:spPr bwMode="auto">
          <a:xfrm flipV="1">
            <a:off x="3810000" y="1905000"/>
            <a:ext cx="2743200" cy="441960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187" name="Rectangle 11"/>
          <p:cNvSpPr>
            <a:spLocks noGrp="1" noChangeArrowheads="1"/>
          </p:cNvSpPr>
          <p:nvPr>
            <p:ph type="title"/>
          </p:nvPr>
        </p:nvSpPr>
        <p:spPr>
          <a:xfrm>
            <a:off x="457200" y="0"/>
            <a:ext cx="8229600" cy="1143000"/>
          </a:xfrm>
        </p:spPr>
        <p:txBody>
          <a:bodyPr/>
          <a:lstStyle/>
          <a:p>
            <a:r>
              <a:rPr lang="en-US" altLang="en-US" dirty="0">
                <a:solidFill>
                  <a:srgbClr val="FFFF00"/>
                </a:solidFill>
                <a:latin typeface="Arial" charset="0"/>
                <a:ea typeface="Arial" charset="0"/>
                <a:cs typeface="Arial" charset="0"/>
              </a:rPr>
              <a:t>Spiral Galaxy</a:t>
            </a:r>
          </a:p>
        </p:txBody>
      </p:sp>
    </p:spTree>
    <p:extLst>
      <p:ext uri="{BB962C8B-B14F-4D97-AF65-F5344CB8AC3E}">
        <p14:creationId xmlns:p14="http://schemas.microsoft.com/office/powerpoint/2010/main" val="2357870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tLang="en-US" dirty="0">
                <a:latin typeface="Arial" charset="0"/>
                <a:ea typeface="Arial" charset="0"/>
                <a:cs typeface="Arial" charset="0"/>
              </a:rPr>
              <a:t>Spiral Galaxies</a:t>
            </a:r>
          </a:p>
        </p:txBody>
      </p:sp>
      <p:pic>
        <p:nvPicPr>
          <p:cNvPr id="768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17320"/>
            <a:ext cx="3962400" cy="309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6806" name="Picture 6"/>
          <p:cNvPicPr>
            <a:picLocks noChangeAspect="1" noChangeArrowheads="1"/>
          </p:cNvPicPr>
          <p:nvPr/>
        </p:nvPicPr>
        <p:blipFill>
          <a:blip r:embed="rId3">
            <a:extLst>
              <a:ext uri="{28A0092B-C50C-407E-A947-70E740481C1C}">
                <a14:useLocalDpi xmlns:a14="http://schemas.microsoft.com/office/drawing/2010/main" val="0"/>
              </a:ext>
            </a:extLst>
          </a:blip>
          <a:srcRect l="21875" r="21875"/>
          <a:stretch>
            <a:fillRect/>
          </a:stretch>
        </p:blipFill>
        <p:spPr bwMode="auto">
          <a:xfrm>
            <a:off x="5867400" y="1417320"/>
            <a:ext cx="31432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6804" name="Picture 4"/>
          <p:cNvPicPr>
            <a:picLocks noChangeAspect="1" noChangeArrowheads="1"/>
          </p:cNvPicPr>
          <p:nvPr/>
        </p:nvPicPr>
        <p:blipFill>
          <a:blip r:embed="rId4">
            <a:extLst>
              <a:ext uri="{28A0092B-C50C-407E-A947-70E740481C1C}">
                <a14:useLocalDpi xmlns:a14="http://schemas.microsoft.com/office/drawing/2010/main" val="0"/>
              </a:ext>
            </a:extLst>
          </a:blip>
          <a:srcRect l="21875" t="2084" r="21875" b="4167"/>
          <a:stretch>
            <a:fillRect/>
          </a:stretch>
        </p:blipFill>
        <p:spPr bwMode="auto">
          <a:xfrm>
            <a:off x="3429000" y="3422708"/>
            <a:ext cx="27432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64554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Grp="1" noChangeArrowheads="1"/>
          </p:cNvSpPr>
          <p:nvPr>
            <p:ph type="title"/>
          </p:nvPr>
        </p:nvSpPr>
        <p:spPr/>
        <p:txBody>
          <a:bodyPr/>
          <a:lstStyle/>
          <a:p>
            <a:r>
              <a:rPr lang="en-US" altLang="en-US" dirty="0">
                <a:latin typeface="Arial" charset="0"/>
                <a:ea typeface="Arial" charset="0"/>
                <a:cs typeface="Arial" charset="0"/>
              </a:rPr>
              <a:t>Barred Spiral Galaxy</a:t>
            </a:r>
          </a:p>
        </p:txBody>
      </p:sp>
      <p:pic>
        <p:nvPicPr>
          <p:cNvPr id="1026" name="Picture 2" descr="https://upload.wikimedia.org/wikipedia/commons/5/52/Hubble2005-01-barred-spiral-galaxy-NGC130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28700" y="1905000"/>
            <a:ext cx="7200900" cy="4108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01129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smtClean="0"/>
              <a:t>Lenticular Galaxies</a:t>
            </a:r>
            <a:endParaRPr lang="en-US" altLang="en-US" dirty="0"/>
          </a:p>
        </p:txBody>
      </p:sp>
      <p:sp>
        <p:nvSpPr>
          <p:cNvPr id="36867" name="Rectangle 3"/>
          <p:cNvSpPr>
            <a:spLocks noGrp="1" noChangeArrowheads="1"/>
          </p:cNvSpPr>
          <p:nvPr>
            <p:ph idx="1"/>
          </p:nvPr>
        </p:nvSpPr>
        <p:spPr/>
        <p:txBody>
          <a:bodyPr/>
          <a:lstStyle/>
          <a:p>
            <a:r>
              <a:rPr lang="en-US" altLang="en-US" dirty="0" smtClean="0"/>
              <a:t>Lenticular galaxies have disk and spheroidal components, but lack spiral arms</a:t>
            </a:r>
          </a:p>
          <a:p>
            <a:r>
              <a:rPr lang="en-US" altLang="en-US" dirty="0" smtClean="0"/>
              <a:t>Intermediate class between spirals and </a:t>
            </a:r>
            <a:r>
              <a:rPr lang="en-US" altLang="en-US" dirty="0" err="1" smtClean="0"/>
              <a:t>ellipticals</a:t>
            </a:r>
            <a:endParaRPr lang="en-US" altLang="en-US" dirty="0"/>
          </a:p>
        </p:txBody>
      </p:sp>
      <p:pic>
        <p:nvPicPr>
          <p:cNvPr id="36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3094037"/>
            <a:ext cx="4762500" cy="376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733800"/>
            <a:ext cx="19970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22817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island universes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780349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15-03"/>
          <p:cNvPicPr>
            <a:picLocks noChangeAspect="1" noChangeArrowheads="1"/>
          </p:cNvPicPr>
          <p:nvPr/>
        </p:nvPicPr>
        <p:blipFill>
          <a:blip r:embed="rId2">
            <a:extLst>
              <a:ext uri="{28A0092B-C50C-407E-A947-70E740481C1C}">
                <a14:useLocalDpi xmlns:a14="http://schemas.microsoft.com/office/drawing/2010/main" val="0"/>
              </a:ext>
            </a:extLst>
          </a:blip>
          <a:srcRect b="20644"/>
          <a:stretch>
            <a:fillRect/>
          </a:stretch>
        </p:blipFill>
        <p:spPr bwMode="auto">
          <a:xfrm>
            <a:off x="1761903" y="1447800"/>
            <a:ext cx="5334000" cy="3586163"/>
          </a:xfrm>
          <a:prstGeom prst="rect">
            <a:avLst/>
          </a:prstGeom>
          <a:noFill/>
          <a:extLst>
            <a:ext uri="{909E8E84-426E-40DD-AFC4-6F175D3DCCD1}">
              <a14:hiddenFill xmlns:a14="http://schemas.microsoft.com/office/drawing/2010/main">
                <a:solidFill>
                  <a:srgbClr val="FFFFFF"/>
                </a:solidFill>
              </a14:hiddenFill>
            </a:ext>
          </a:extLst>
        </p:spPr>
      </p:pic>
      <p:sp>
        <p:nvSpPr>
          <p:cNvPr id="53251" name="Text Box 3"/>
          <p:cNvSpPr txBox="1">
            <a:spLocks noChangeArrowheads="1"/>
          </p:cNvSpPr>
          <p:nvPr/>
        </p:nvSpPr>
        <p:spPr bwMode="auto">
          <a:xfrm>
            <a:off x="4809903" y="5187950"/>
            <a:ext cx="425789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2800" b="1" dirty="0"/>
              <a:t>Spheroidal Component</a:t>
            </a:r>
            <a:r>
              <a:rPr lang="en-US" altLang="en-US" sz="2800" b="1" i="1" dirty="0"/>
              <a:t>:</a:t>
            </a:r>
          </a:p>
          <a:p>
            <a:pPr eaLnBrk="0" hangingPunct="0"/>
            <a:r>
              <a:rPr lang="en-US" altLang="en-US" sz="2800" dirty="0"/>
              <a:t>bulge &amp; halo, old stars,</a:t>
            </a:r>
          </a:p>
          <a:p>
            <a:pPr eaLnBrk="0" hangingPunct="0"/>
            <a:r>
              <a:rPr lang="en-US" altLang="en-US" sz="2800" dirty="0"/>
              <a:t>few gas clouds</a:t>
            </a:r>
            <a:endParaRPr lang="en-US" altLang="en-US" sz="2400" b="1" i="1" dirty="0"/>
          </a:p>
        </p:txBody>
      </p:sp>
      <p:sp>
        <p:nvSpPr>
          <p:cNvPr id="53252" name="Line 4"/>
          <p:cNvSpPr>
            <a:spLocks noChangeShapeType="1"/>
          </p:cNvSpPr>
          <p:nvPr/>
        </p:nvSpPr>
        <p:spPr bwMode="auto">
          <a:xfrm>
            <a:off x="4200303" y="3733800"/>
            <a:ext cx="1600200" cy="15240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253" name="Text Box 5"/>
          <p:cNvSpPr txBox="1">
            <a:spLocks noChangeArrowheads="1"/>
          </p:cNvSpPr>
          <p:nvPr/>
        </p:nvSpPr>
        <p:spPr bwMode="auto">
          <a:xfrm>
            <a:off x="877157" y="5187950"/>
            <a:ext cx="316144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2800" b="1" dirty="0"/>
              <a:t>Disk Component</a:t>
            </a:r>
            <a:r>
              <a:rPr lang="en-US" altLang="en-US" sz="2800" b="1" i="1" dirty="0"/>
              <a:t>:</a:t>
            </a:r>
            <a:endParaRPr lang="en-US" altLang="en-US" sz="2800" dirty="0"/>
          </a:p>
          <a:p>
            <a:pPr eaLnBrk="0" hangingPunct="0"/>
            <a:r>
              <a:rPr lang="en-US" altLang="en-US" sz="2800" dirty="0"/>
              <a:t>stars of all ages,</a:t>
            </a:r>
          </a:p>
          <a:p>
            <a:pPr eaLnBrk="0" hangingPunct="0"/>
            <a:r>
              <a:rPr lang="en-US" altLang="en-US" sz="2800" dirty="0"/>
              <a:t>many gas clouds</a:t>
            </a:r>
          </a:p>
        </p:txBody>
      </p:sp>
      <p:sp>
        <p:nvSpPr>
          <p:cNvPr id="53254" name="Line 6"/>
          <p:cNvSpPr>
            <a:spLocks noChangeShapeType="1"/>
          </p:cNvSpPr>
          <p:nvPr/>
        </p:nvSpPr>
        <p:spPr bwMode="auto">
          <a:xfrm flipV="1">
            <a:off x="1761903" y="3276600"/>
            <a:ext cx="1143000" cy="19050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255" name="Rectangle 7"/>
          <p:cNvSpPr>
            <a:spLocks noGrp="1" noChangeArrowheads="1"/>
          </p:cNvSpPr>
          <p:nvPr>
            <p:ph type="title"/>
          </p:nvPr>
        </p:nvSpPr>
        <p:spPr/>
        <p:txBody>
          <a:bodyPr/>
          <a:lstStyle/>
          <a:p>
            <a:r>
              <a:rPr lang="en-US" altLang="en-US" dirty="0">
                <a:latin typeface="Arial" charset="0"/>
                <a:ea typeface="Arial" charset="0"/>
                <a:cs typeface="Arial" charset="0"/>
              </a:rPr>
              <a:t>Spiral Galaxies</a:t>
            </a:r>
          </a:p>
        </p:txBody>
      </p:sp>
    </p:spTree>
    <p:extLst>
      <p:ext uri="{BB962C8B-B14F-4D97-AF65-F5344CB8AC3E}">
        <p14:creationId xmlns:p14="http://schemas.microsoft.com/office/powerpoint/2010/main" val="65160818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l="21550" t="4167" r="14063" b="6250"/>
          <a:stretch>
            <a:fillRect/>
          </a:stretch>
        </p:blipFill>
        <p:spPr bwMode="auto">
          <a:xfrm>
            <a:off x="3250698" y="422971"/>
            <a:ext cx="5696582" cy="5943600"/>
          </a:xfrm>
          <a:prstGeom prst="rect">
            <a:avLst/>
          </a:prstGeom>
          <a:noFill/>
          <a:extLst>
            <a:ext uri="{909E8E84-426E-40DD-AFC4-6F175D3DCCD1}">
              <a14:hiddenFill xmlns:a14="http://schemas.microsoft.com/office/drawing/2010/main">
                <a:solidFill>
                  <a:srgbClr val="FFFFFF"/>
                </a:solidFill>
              </a14:hiddenFill>
            </a:ext>
          </a:extLst>
        </p:spPr>
      </p:pic>
      <p:sp>
        <p:nvSpPr>
          <p:cNvPr id="54275" name="Line 3"/>
          <p:cNvSpPr>
            <a:spLocks noChangeShapeType="1"/>
          </p:cNvSpPr>
          <p:nvPr/>
        </p:nvSpPr>
        <p:spPr bwMode="auto">
          <a:xfrm flipH="1">
            <a:off x="2793498" y="4004370"/>
            <a:ext cx="3311967" cy="139102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600"/>
          </a:p>
        </p:txBody>
      </p:sp>
      <p:sp>
        <p:nvSpPr>
          <p:cNvPr id="54276" name="Line 4"/>
          <p:cNvSpPr>
            <a:spLocks noChangeShapeType="1"/>
          </p:cNvSpPr>
          <p:nvPr/>
        </p:nvSpPr>
        <p:spPr bwMode="auto">
          <a:xfrm>
            <a:off x="2945898" y="1692970"/>
            <a:ext cx="1126069" cy="41951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600"/>
          </a:p>
        </p:txBody>
      </p:sp>
      <p:sp>
        <p:nvSpPr>
          <p:cNvPr id="54277" name="Text Box 5"/>
          <p:cNvSpPr txBox="1">
            <a:spLocks noChangeArrowheads="1"/>
          </p:cNvSpPr>
          <p:nvPr/>
        </p:nvSpPr>
        <p:spPr bwMode="auto">
          <a:xfrm>
            <a:off x="659898" y="880170"/>
            <a:ext cx="198718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altLang="en-US" sz="2400" b="1" dirty="0"/>
              <a:t>Disk Component</a:t>
            </a:r>
            <a:r>
              <a:rPr lang="en-US" altLang="en-US" sz="2400" b="1" i="1" dirty="0"/>
              <a:t>:</a:t>
            </a:r>
            <a:endParaRPr lang="en-US" altLang="en-US" sz="2400" dirty="0"/>
          </a:p>
          <a:p>
            <a:pPr eaLnBrk="0" hangingPunct="0"/>
            <a:r>
              <a:rPr lang="en-US" altLang="en-US" sz="2400" dirty="0"/>
              <a:t>stars of all ages,</a:t>
            </a:r>
          </a:p>
          <a:p>
            <a:pPr eaLnBrk="0" hangingPunct="0"/>
            <a:r>
              <a:rPr lang="en-US" altLang="en-US" sz="2400" dirty="0"/>
              <a:t>many gas clouds</a:t>
            </a:r>
          </a:p>
        </p:txBody>
      </p:sp>
      <p:sp>
        <p:nvSpPr>
          <p:cNvPr id="54278" name="Text Box 6"/>
          <p:cNvSpPr txBox="1">
            <a:spLocks noChangeArrowheads="1"/>
          </p:cNvSpPr>
          <p:nvPr/>
        </p:nvSpPr>
        <p:spPr bwMode="auto">
          <a:xfrm>
            <a:off x="659898" y="4080570"/>
            <a:ext cx="215277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altLang="en-US" sz="2400" b="1" dirty="0"/>
              <a:t>Spheroidal Component</a:t>
            </a:r>
            <a:r>
              <a:rPr lang="en-US" altLang="en-US" sz="2400" b="1" i="1" dirty="0"/>
              <a:t>:</a:t>
            </a:r>
          </a:p>
          <a:p>
            <a:pPr eaLnBrk="0" hangingPunct="0"/>
            <a:r>
              <a:rPr lang="en-US" altLang="en-US" sz="2400" dirty="0"/>
              <a:t>bulge &amp; halo, old stars,</a:t>
            </a:r>
          </a:p>
          <a:p>
            <a:pPr eaLnBrk="0" hangingPunct="0"/>
            <a:r>
              <a:rPr lang="en-US" altLang="en-US" sz="2400" dirty="0"/>
              <a:t>few gas clouds</a:t>
            </a:r>
            <a:endParaRPr lang="en-US" altLang="en-US" sz="2000" b="1" i="1" dirty="0"/>
          </a:p>
        </p:txBody>
      </p:sp>
      <p:sp>
        <p:nvSpPr>
          <p:cNvPr id="7" name="Rectangle 4"/>
          <p:cNvSpPr>
            <a:spLocks noChangeArrowheads="1"/>
          </p:cNvSpPr>
          <p:nvPr/>
        </p:nvSpPr>
        <p:spPr bwMode="auto">
          <a:xfrm>
            <a:off x="4088898" y="499170"/>
            <a:ext cx="27158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altLang="en-US" sz="2400">
                <a:solidFill>
                  <a:schemeClr val="bg1"/>
                </a:solidFill>
              </a:rPr>
              <a:t>Blue-white color indicates ongoing star formation</a:t>
            </a:r>
          </a:p>
        </p:txBody>
      </p:sp>
      <p:sp>
        <p:nvSpPr>
          <p:cNvPr id="9" name="Rectangle 7"/>
          <p:cNvSpPr>
            <a:spLocks noChangeArrowheads="1"/>
          </p:cNvSpPr>
          <p:nvPr/>
        </p:nvSpPr>
        <p:spPr bwMode="auto">
          <a:xfrm>
            <a:off x="4391206" y="5025077"/>
            <a:ext cx="264957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altLang="en-US" sz="2400" dirty="0">
                <a:solidFill>
                  <a:schemeClr val="bg1"/>
                </a:solidFill>
              </a:rPr>
              <a:t>Red-yellow color indicates older star population</a:t>
            </a:r>
            <a:endParaRPr lang="en-US" altLang="en-US" sz="2000" dirty="0">
              <a:solidFill>
                <a:schemeClr val="bg1"/>
              </a:solidFill>
            </a:endParaRPr>
          </a:p>
        </p:txBody>
      </p:sp>
      <p:pic>
        <p:nvPicPr>
          <p:cNvPr id="11" name="Picture 11"/>
          <p:cNvPicPr>
            <a:picLocks noChangeAspect="1" noChangeArrowheads="1"/>
          </p:cNvPicPr>
          <p:nvPr/>
        </p:nvPicPr>
        <p:blipFill>
          <a:blip r:embed="rId4">
            <a:extLst>
              <a:ext uri="{28A0092B-C50C-407E-A947-70E740481C1C}">
                <a14:useLocalDpi xmlns:a14="http://schemas.microsoft.com/office/drawing/2010/main" val="0"/>
              </a:ext>
            </a:extLst>
          </a:blip>
          <a:srcRect t="25000" r="57813" b="37500"/>
          <a:stretch>
            <a:fillRect/>
          </a:stretch>
        </p:blipFill>
        <p:spPr bwMode="auto">
          <a:xfrm>
            <a:off x="6746460" y="499170"/>
            <a:ext cx="2119659" cy="14131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l="43750" t="12500" b="16667"/>
          <a:stretch>
            <a:fillRect/>
          </a:stretch>
        </p:blipFill>
        <p:spPr bwMode="auto">
          <a:xfrm>
            <a:off x="7040778" y="4481917"/>
            <a:ext cx="1854702" cy="1751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28338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nimBg="1"/>
      <p:bldP spid="7"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Grp="1" noChangeArrowheads="1"/>
          </p:cNvSpPr>
          <p:nvPr>
            <p:ph type="title"/>
          </p:nvPr>
        </p:nvSpPr>
        <p:spPr/>
        <p:txBody>
          <a:bodyPr/>
          <a:lstStyle/>
          <a:p>
            <a:r>
              <a:rPr lang="en-US" altLang="en-US" dirty="0">
                <a:latin typeface="Arial" charset="0"/>
                <a:ea typeface="Arial" charset="0"/>
                <a:cs typeface="Arial" charset="0"/>
              </a:rPr>
              <a:t>Elliptical Galaxy</a:t>
            </a:r>
          </a:p>
        </p:txBody>
      </p:sp>
      <p:pic>
        <p:nvPicPr>
          <p:cNvPr id="5" name="Picture 3" descr="15-0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1539"/>
          <a:stretch>
            <a:fillRect/>
          </a:stretch>
        </p:blipFill>
        <p:spPr bwMode="auto">
          <a:xfrm>
            <a:off x="2247900" y="1437593"/>
            <a:ext cx="4648200" cy="520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78716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dirty="0">
                <a:latin typeface="Arial" charset="0"/>
                <a:ea typeface="Arial" charset="0"/>
                <a:cs typeface="Arial" charset="0"/>
              </a:rPr>
              <a:t>Elliptical Galaxies</a:t>
            </a:r>
          </a:p>
        </p:txBody>
      </p:sp>
      <p:pic>
        <p:nvPicPr>
          <p:cNvPr id="33798" name="Picture 6"/>
          <p:cNvPicPr>
            <a:picLocks noChangeAspect="1" noChangeArrowheads="1"/>
          </p:cNvPicPr>
          <p:nvPr/>
        </p:nvPicPr>
        <p:blipFill>
          <a:blip r:embed="rId2">
            <a:extLst>
              <a:ext uri="{28A0092B-C50C-407E-A947-70E740481C1C}">
                <a14:useLocalDpi xmlns:a14="http://schemas.microsoft.com/office/drawing/2010/main" val="0"/>
              </a:ext>
            </a:extLst>
          </a:blip>
          <a:srcRect l="25000" t="21429" r="38333" b="46825"/>
          <a:stretch>
            <a:fillRect/>
          </a:stretch>
        </p:blipFill>
        <p:spPr bwMode="auto">
          <a:xfrm>
            <a:off x="762000" y="1350292"/>
            <a:ext cx="2743200" cy="249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37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77" y="4237037"/>
            <a:ext cx="2430463"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3800" name="Picture 8"/>
          <p:cNvPicPr>
            <a:picLocks noChangeAspect="1" noChangeArrowheads="1"/>
          </p:cNvPicPr>
          <p:nvPr/>
        </p:nvPicPr>
        <p:blipFill>
          <a:blip r:embed="rId4">
            <a:extLst>
              <a:ext uri="{28A0092B-C50C-407E-A947-70E740481C1C}">
                <a14:useLocalDpi xmlns:a14="http://schemas.microsoft.com/office/drawing/2010/main" val="0"/>
              </a:ext>
            </a:extLst>
          </a:blip>
          <a:srcRect l="42903" t="26581" r="17236" b="13571"/>
          <a:stretch>
            <a:fillRect/>
          </a:stretch>
        </p:blipFill>
        <p:spPr bwMode="auto">
          <a:xfrm>
            <a:off x="5562600" y="1326771"/>
            <a:ext cx="3429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37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5881" y="2305719"/>
            <a:ext cx="3932238" cy="379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82151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15-05"/>
          <p:cNvPicPr>
            <a:picLocks noChangeAspect="1" noChangeArrowheads="1"/>
          </p:cNvPicPr>
          <p:nvPr/>
        </p:nvPicPr>
        <p:blipFill>
          <a:blip r:embed="rId2">
            <a:extLst>
              <a:ext uri="{28A0092B-C50C-407E-A947-70E740481C1C}">
                <a14:useLocalDpi xmlns:a14="http://schemas.microsoft.com/office/drawing/2010/main" val="0"/>
              </a:ext>
            </a:extLst>
          </a:blip>
          <a:srcRect b="12329"/>
          <a:stretch>
            <a:fillRect/>
          </a:stretch>
        </p:blipFill>
        <p:spPr bwMode="auto">
          <a:xfrm>
            <a:off x="1002834" y="1600200"/>
            <a:ext cx="4395788" cy="4876800"/>
          </a:xfrm>
          <a:prstGeom prst="rect">
            <a:avLst/>
          </a:prstGeom>
          <a:noFill/>
          <a:extLst>
            <a:ext uri="{909E8E84-426E-40DD-AFC4-6F175D3DCCD1}">
              <a14:hiddenFill xmlns:a14="http://schemas.microsoft.com/office/drawing/2010/main">
                <a:solidFill>
                  <a:srgbClr val="FFFFFF"/>
                </a:solidFill>
              </a14:hiddenFill>
            </a:ext>
          </a:extLst>
        </p:spPr>
      </p:pic>
      <p:sp>
        <p:nvSpPr>
          <p:cNvPr id="73731" name="Rectangle 3"/>
          <p:cNvSpPr>
            <a:spLocks noGrp="1" noChangeArrowheads="1"/>
          </p:cNvSpPr>
          <p:nvPr>
            <p:ph type="title"/>
          </p:nvPr>
        </p:nvSpPr>
        <p:spPr/>
        <p:txBody>
          <a:bodyPr/>
          <a:lstStyle/>
          <a:p>
            <a:r>
              <a:rPr lang="en-US" altLang="en-US" smtClean="0"/>
              <a:t>Elliptical Galaxy</a:t>
            </a:r>
            <a:endParaRPr lang="en-US" altLang="en-US" dirty="0"/>
          </a:p>
        </p:txBody>
      </p:sp>
      <p:pic>
        <p:nvPicPr>
          <p:cNvPr id="73733" name="Picture 5"/>
          <p:cNvPicPr>
            <a:picLocks noChangeAspect="1" noChangeArrowheads="1"/>
          </p:cNvPicPr>
          <p:nvPr/>
        </p:nvPicPr>
        <p:blipFill>
          <a:blip r:embed="rId3">
            <a:extLst>
              <a:ext uri="{28A0092B-C50C-407E-A947-70E740481C1C}">
                <a14:useLocalDpi xmlns:a14="http://schemas.microsoft.com/office/drawing/2010/main" val="0"/>
              </a:ext>
            </a:extLst>
          </a:blip>
          <a:srcRect l="43750" t="12500" b="16667"/>
          <a:stretch>
            <a:fillRect/>
          </a:stretch>
        </p:blipFill>
        <p:spPr bwMode="auto">
          <a:xfrm>
            <a:off x="5730478" y="3929062"/>
            <a:ext cx="2133600" cy="2014538"/>
          </a:xfrm>
          <a:prstGeom prst="rect">
            <a:avLst/>
          </a:prstGeom>
          <a:noFill/>
          <a:extLst>
            <a:ext uri="{909E8E84-426E-40DD-AFC4-6F175D3DCCD1}">
              <a14:hiddenFill xmlns:a14="http://schemas.microsoft.com/office/drawing/2010/main">
                <a:solidFill>
                  <a:srgbClr val="FFFFFF"/>
                </a:solidFill>
              </a14:hiddenFill>
            </a:ext>
          </a:extLst>
        </p:spPr>
      </p:pic>
      <p:sp>
        <p:nvSpPr>
          <p:cNvPr id="73734" name="Rectangle 6"/>
          <p:cNvSpPr>
            <a:spLocks noChangeArrowheads="1"/>
          </p:cNvSpPr>
          <p:nvPr/>
        </p:nvSpPr>
        <p:spPr bwMode="auto">
          <a:xfrm>
            <a:off x="5730478" y="2797335"/>
            <a:ext cx="2057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en-US" dirty="0"/>
              <a:t>Red-yellow color indicates older star population</a:t>
            </a:r>
          </a:p>
        </p:txBody>
      </p:sp>
      <p:sp>
        <p:nvSpPr>
          <p:cNvPr id="4" name="Rectangle 3"/>
          <p:cNvSpPr/>
          <p:nvPr/>
        </p:nvSpPr>
        <p:spPr>
          <a:xfrm>
            <a:off x="5730478" y="1653025"/>
            <a:ext cx="2407444" cy="923330"/>
          </a:xfrm>
          <a:prstGeom prst="rect">
            <a:avLst/>
          </a:prstGeom>
        </p:spPr>
        <p:txBody>
          <a:bodyPr wrap="square">
            <a:spAutoFit/>
          </a:bodyPr>
          <a:lstStyle/>
          <a:p>
            <a:r>
              <a:rPr lang="en-US" altLang="en-US" dirty="0" smtClean="0"/>
              <a:t>All </a:t>
            </a:r>
            <a:r>
              <a:rPr lang="en-US" altLang="en-US" dirty="0"/>
              <a:t>spheroidal component, virtually no disk component</a:t>
            </a:r>
          </a:p>
        </p:txBody>
      </p:sp>
    </p:spTree>
    <p:extLst>
      <p:ext uri="{BB962C8B-B14F-4D97-AF65-F5344CB8AC3E}">
        <p14:creationId xmlns:p14="http://schemas.microsoft.com/office/powerpoint/2010/main" val="253061644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tLang="en-US" smtClean="0"/>
              <a:t>Elliptical Galaxies</a:t>
            </a:r>
            <a:endParaRPr lang="en-US" altLang="en-US" dirty="0"/>
          </a:p>
        </p:txBody>
      </p:sp>
      <p:sp>
        <p:nvSpPr>
          <p:cNvPr id="78851" name="Rectangle 3"/>
          <p:cNvSpPr>
            <a:spLocks noGrp="1" noChangeArrowheads="1"/>
          </p:cNvSpPr>
          <p:nvPr>
            <p:ph type="body" idx="1"/>
          </p:nvPr>
        </p:nvSpPr>
        <p:spPr/>
        <p:txBody>
          <a:bodyPr/>
          <a:lstStyle/>
          <a:p>
            <a:r>
              <a:rPr lang="en-US" altLang="en-US" dirty="0" err="1" smtClean="0"/>
              <a:t>Ellipticals</a:t>
            </a:r>
            <a:r>
              <a:rPr lang="en-US" altLang="en-US" dirty="0" smtClean="0"/>
              <a:t> come in a wide variety of sizes.</a:t>
            </a:r>
          </a:p>
          <a:p>
            <a:r>
              <a:rPr lang="en-US" altLang="en-US" dirty="0" smtClean="0"/>
              <a:t>Giant </a:t>
            </a:r>
            <a:r>
              <a:rPr lang="en-US" altLang="en-US" dirty="0" err="1" smtClean="0"/>
              <a:t>ellipticals</a:t>
            </a:r>
            <a:r>
              <a:rPr lang="en-US" altLang="en-US" dirty="0" smtClean="0"/>
              <a:t> are some of the largest galaxies in the universe.</a:t>
            </a:r>
          </a:p>
          <a:p>
            <a:pPr lvl="1"/>
            <a:r>
              <a:rPr lang="en-US" altLang="en-US" dirty="0" smtClean="0"/>
              <a:t>trillions of stars</a:t>
            </a:r>
          </a:p>
          <a:p>
            <a:pPr lvl="1"/>
            <a:r>
              <a:rPr lang="en-US" altLang="en-US" dirty="0" smtClean="0"/>
              <a:t>contain very hot gas</a:t>
            </a:r>
          </a:p>
          <a:p>
            <a:r>
              <a:rPr lang="en-US" altLang="en-US" dirty="0" smtClean="0"/>
              <a:t>Dwarf </a:t>
            </a:r>
            <a:r>
              <a:rPr lang="en-US" altLang="en-US" dirty="0" err="1" smtClean="0"/>
              <a:t>ellipticals</a:t>
            </a:r>
            <a:r>
              <a:rPr lang="en-US" altLang="en-US" dirty="0" smtClean="0"/>
              <a:t> are very small and very common</a:t>
            </a:r>
          </a:p>
          <a:p>
            <a:pPr lvl="1"/>
            <a:r>
              <a:rPr lang="en-US" altLang="en-US" dirty="0" smtClean="0"/>
              <a:t>less than a billion stars</a:t>
            </a:r>
          </a:p>
          <a:p>
            <a:pPr lvl="1"/>
            <a:r>
              <a:rPr lang="en-US" altLang="en-US" dirty="0" smtClean="0"/>
              <a:t>often found near large spirals</a:t>
            </a:r>
          </a:p>
          <a:p>
            <a:pPr lvl="1"/>
            <a:r>
              <a:rPr lang="en-US" altLang="en-US" dirty="0" smtClean="0"/>
              <a:t>about 10 in the local group</a:t>
            </a:r>
            <a:endParaRPr lang="en-US" altLang="en-US" dirty="0"/>
          </a:p>
        </p:txBody>
      </p:sp>
    </p:spTree>
    <p:extLst>
      <p:ext uri="{BB962C8B-B14F-4D97-AF65-F5344CB8AC3E}">
        <p14:creationId xmlns:p14="http://schemas.microsoft.com/office/powerpoint/2010/main" val="4201890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8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8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8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8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85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85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88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p:txBody>
          <a:bodyPr/>
          <a:lstStyle/>
          <a:p>
            <a:r>
              <a:rPr lang="en-US" altLang="en-US" smtClean="0"/>
              <a:t>Irregular Galaxy</a:t>
            </a:r>
            <a:endParaRPr lang="en-US" altLang="en-US" dirty="0"/>
          </a:p>
        </p:txBody>
      </p:sp>
      <p:sp>
        <p:nvSpPr>
          <p:cNvPr id="64517" name="Rectangle 5"/>
          <p:cNvSpPr>
            <a:spLocks noGrp="1" noChangeArrowheads="1"/>
          </p:cNvSpPr>
          <p:nvPr>
            <p:ph type="body" idx="1"/>
          </p:nvPr>
        </p:nvSpPr>
        <p:spPr/>
        <p:txBody>
          <a:bodyPr/>
          <a:lstStyle/>
          <a:p>
            <a:r>
              <a:rPr lang="en-US" altLang="en-US" dirty="0" smtClean="0"/>
              <a:t>LMC: blue-white color indicates ongoing star formation</a:t>
            </a:r>
            <a:endParaRPr lang="en-US" altLang="en-US" dirty="0"/>
          </a:p>
        </p:txBody>
      </p:sp>
      <p:pic>
        <p:nvPicPr>
          <p:cNvPr id="7" name="Picture 3" descr="15-06"/>
          <p:cNvPicPr>
            <a:picLocks noChangeAspect="1" noChangeArrowheads="1"/>
          </p:cNvPicPr>
          <p:nvPr/>
        </p:nvPicPr>
        <p:blipFill>
          <a:blip r:embed="rId2">
            <a:extLst>
              <a:ext uri="{28A0092B-C50C-407E-A947-70E740481C1C}">
                <a14:useLocalDpi xmlns:a14="http://schemas.microsoft.com/office/drawing/2010/main" val="0"/>
              </a:ext>
            </a:extLst>
          </a:blip>
          <a:srcRect b="17267"/>
          <a:stretch>
            <a:fillRect/>
          </a:stretch>
        </p:blipFill>
        <p:spPr bwMode="auto">
          <a:xfrm>
            <a:off x="1676400" y="2133600"/>
            <a:ext cx="58674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93373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smtClean="0"/>
              <a:t>Irregular Galaxies</a:t>
            </a:r>
            <a:endParaRPr lang="en-US" altLang="en-US" dirty="0"/>
          </a:p>
        </p:txBody>
      </p:sp>
      <p:pic>
        <p:nvPicPr>
          <p:cNvPr id="419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130550"/>
            <a:ext cx="4397375"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417320"/>
            <a:ext cx="3505200"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19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293495"/>
            <a:ext cx="4076700"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37979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en-US" smtClean="0"/>
              <a:t>Irregular Galaxies</a:t>
            </a:r>
            <a:endParaRPr lang="en-US" altLang="en-US" dirty="0"/>
          </a:p>
        </p:txBody>
      </p:sp>
      <p:sp>
        <p:nvSpPr>
          <p:cNvPr id="79875" name="Rectangle 3"/>
          <p:cNvSpPr>
            <a:spLocks noGrp="1" noChangeArrowheads="1"/>
          </p:cNvSpPr>
          <p:nvPr>
            <p:ph type="body" idx="1"/>
          </p:nvPr>
        </p:nvSpPr>
        <p:spPr/>
        <p:txBody>
          <a:bodyPr/>
          <a:lstStyle/>
          <a:p>
            <a:r>
              <a:rPr lang="en-US" altLang="en-US" dirty="0" smtClean="0"/>
              <a:t>Neither spiral nor elliptical</a:t>
            </a:r>
          </a:p>
          <a:p>
            <a:pPr lvl="1"/>
            <a:r>
              <a:rPr lang="en-US" altLang="en-US" dirty="0" smtClean="0"/>
              <a:t>Miscellaneous class (e.g. the </a:t>
            </a:r>
            <a:r>
              <a:rPr lang="en-US" altLang="en-US" dirty="0" err="1" smtClean="0"/>
              <a:t>Magellanic</a:t>
            </a:r>
            <a:r>
              <a:rPr lang="en-US" altLang="en-US" dirty="0" smtClean="0"/>
              <a:t> Clouds)</a:t>
            </a:r>
          </a:p>
          <a:p>
            <a:r>
              <a:rPr lang="en-US" altLang="en-US" dirty="0" smtClean="0"/>
              <a:t>Usually white, dusty, and forming stars</a:t>
            </a:r>
          </a:p>
          <a:p>
            <a:r>
              <a:rPr lang="en-US" altLang="en-US" dirty="0" smtClean="0"/>
              <a:t>Nearby, only a small percentage of galaxies are irregular</a:t>
            </a:r>
          </a:p>
          <a:p>
            <a:r>
              <a:rPr lang="en-US" altLang="en-US" dirty="0" smtClean="0"/>
              <a:t>Larger percentage of distant galaxies are irregular</a:t>
            </a:r>
          </a:p>
          <a:p>
            <a:pPr lvl="1"/>
            <a:r>
              <a:rPr lang="en-US" altLang="en-US" dirty="0" smtClean="0"/>
              <a:t>Irregular galaxies were more common in the early universe</a:t>
            </a:r>
            <a:endParaRPr lang="en-US" altLang="en-US" dirty="0"/>
          </a:p>
        </p:txBody>
      </p:sp>
    </p:spTree>
    <p:extLst>
      <p:ext uri="{BB962C8B-B14F-4D97-AF65-F5344CB8AC3E}">
        <p14:creationId xmlns:p14="http://schemas.microsoft.com/office/powerpoint/2010/main" val="2113862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87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987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987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987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8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smtClean="0"/>
              <a:t>Types of Galaxies</a:t>
            </a:r>
            <a:endParaRPr lang="en-US" altLang="en-US" dirty="0"/>
          </a:p>
        </p:txBody>
      </p:sp>
      <p:sp>
        <p:nvSpPr>
          <p:cNvPr id="34819" name="Rectangle 3"/>
          <p:cNvSpPr>
            <a:spLocks noGrp="1" noChangeArrowheads="1"/>
          </p:cNvSpPr>
          <p:nvPr>
            <p:ph type="body" idx="1"/>
          </p:nvPr>
        </p:nvSpPr>
        <p:spPr/>
        <p:txBody>
          <a:bodyPr>
            <a:normAutofit/>
          </a:bodyPr>
          <a:lstStyle/>
          <a:p>
            <a:r>
              <a:rPr lang="en-US" altLang="en-US" dirty="0" smtClean="0"/>
              <a:t>Spirals</a:t>
            </a:r>
          </a:p>
          <a:p>
            <a:pPr lvl="1"/>
            <a:r>
              <a:rPr lang="en-US" altLang="en-US" dirty="0" smtClean="0"/>
              <a:t>Blue/white flat disks of gas and dust</a:t>
            </a:r>
          </a:p>
          <a:p>
            <a:pPr lvl="1"/>
            <a:r>
              <a:rPr lang="en-US" altLang="en-US" dirty="0" smtClean="0"/>
              <a:t>Red/yellow spheroidal component</a:t>
            </a:r>
          </a:p>
          <a:p>
            <a:pPr lvl="1"/>
            <a:r>
              <a:rPr lang="en-US" altLang="en-US" dirty="0" smtClean="0"/>
              <a:t>Spiral arms</a:t>
            </a:r>
          </a:p>
          <a:p>
            <a:r>
              <a:rPr lang="en-US" altLang="en-US" dirty="0" err="1" smtClean="0"/>
              <a:t>Ellipticals</a:t>
            </a:r>
            <a:endParaRPr lang="en-US" altLang="en-US" dirty="0" smtClean="0"/>
          </a:p>
          <a:p>
            <a:pPr lvl="1"/>
            <a:r>
              <a:rPr lang="en-US" altLang="en-US" dirty="0" smtClean="0"/>
              <a:t>Redder than spirals</a:t>
            </a:r>
          </a:p>
          <a:p>
            <a:pPr lvl="1"/>
            <a:r>
              <a:rPr lang="en-US" altLang="en-US" dirty="0" smtClean="0"/>
              <a:t>More rounded</a:t>
            </a:r>
          </a:p>
          <a:p>
            <a:pPr lvl="1"/>
            <a:r>
              <a:rPr lang="en-US" altLang="en-US" dirty="0" smtClean="0"/>
              <a:t>Little cool gas and dust</a:t>
            </a:r>
          </a:p>
          <a:p>
            <a:r>
              <a:rPr lang="en-US" altLang="en-US" dirty="0" smtClean="0"/>
              <a:t>Irregular</a:t>
            </a:r>
          </a:p>
          <a:p>
            <a:pPr lvl="1"/>
            <a:r>
              <a:rPr lang="en-US" altLang="en-US" dirty="0" smtClean="0"/>
              <a:t>Unusual</a:t>
            </a:r>
          </a:p>
          <a:p>
            <a:pPr lvl="1"/>
            <a:r>
              <a:rPr lang="en-US" altLang="en-US" dirty="0" smtClean="0"/>
              <a:t>Neither disk-like or rounded</a:t>
            </a:r>
            <a:endParaRPr lang="en-US" altLang="en-US" dirty="0"/>
          </a:p>
        </p:txBody>
      </p:sp>
    </p:spTree>
    <p:extLst>
      <p:ext uri="{BB962C8B-B14F-4D97-AF65-F5344CB8AC3E}">
        <p14:creationId xmlns:p14="http://schemas.microsoft.com/office/powerpoint/2010/main" val="803627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8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1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8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81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81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81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819">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819">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81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mtClean="0"/>
              <a:t>Island Universes</a:t>
            </a:r>
            <a:endParaRPr lang="en-US" altLang="en-US" dirty="0"/>
          </a:p>
        </p:txBody>
      </p:sp>
      <p:sp>
        <p:nvSpPr>
          <p:cNvPr id="32771" name="Rectangle 3"/>
          <p:cNvSpPr>
            <a:spLocks noGrp="1" noChangeArrowheads="1"/>
          </p:cNvSpPr>
          <p:nvPr>
            <p:ph sz="half" idx="1"/>
          </p:nvPr>
        </p:nvSpPr>
        <p:spPr/>
        <p:txBody>
          <a:bodyPr/>
          <a:lstStyle/>
          <a:p>
            <a:r>
              <a:rPr lang="en-US" altLang="en-US" dirty="0" smtClean="0"/>
              <a:t>When other galaxies were first observed, they were called nebulae since they were fuzzy patches of light in the sky.</a:t>
            </a:r>
          </a:p>
          <a:p>
            <a:r>
              <a:rPr lang="en-US" altLang="en-US" dirty="0" smtClean="0"/>
              <a:t>Immanuel Kant was the first, in the 18th century, to suggest that these nebulae might be similar to our own Milky Way.</a:t>
            </a:r>
          </a:p>
          <a:p>
            <a:r>
              <a:rPr lang="en-US" altLang="en-US" dirty="0" smtClean="0"/>
              <a:t>He called these nebulae “island universes.”</a:t>
            </a:r>
            <a:endParaRPr lang="en-US" altLang="en-US" dirty="0"/>
          </a:p>
        </p:txBody>
      </p:sp>
      <p:pic>
        <p:nvPicPr>
          <p:cNvPr id="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94263" y="1744391"/>
            <a:ext cx="3335337" cy="4137568"/>
          </a:xfrm>
        </p:spPr>
      </p:pic>
    </p:spTree>
    <p:extLst>
      <p:ext uri="{BB962C8B-B14F-4D97-AF65-F5344CB8AC3E}">
        <p14:creationId xmlns:p14="http://schemas.microsoft.com/office/powerpoint/2010/main" val="1597120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6" name="Rectangle 6"/>
          <p:cNvSpPr>
            <a:spLocks noGrp="1" noChangeArrowheads="1"/>
          </p:cNvSpPr>
          <p:nvPr>
            <p:ph type="title"/>
          </p:nvPr>
        </p:nvSpPr>
        <p:spPr/>
        <p:txBody>
          <a:bodyPr>
            <a:normAutofit/>
          </a:bodyPr>
          <a:lstStyle/>
          <a:p>
            <a:r>
              <a:rPr lang="en-US" altLang="en-US" sz="3600" dirty="0" smtClean="0"/>
              <a:t>The Hubble Classification Scheme</a:t>
            </a:r>
            <a:endParaRPr lang="en-US" altLang="en-US" sz="3600" dirty="0"/>
          </a:p>
        </p:txBody>
      </p:sp>
      <p:pic>
        <p:nvPicPr>
          <p:cNvPr id="3" name="Content Placeholder 2"/>
          <p:cNvPicPr>
            <a:picLocks noGrp="1" noChangeAspect="1"/>
          </p:cNvPicPr>
          <p:nvPr>
            <p:ph idx="1"/>
          </p:nvPr>
        </p:nvPicPr>
        <p:blipFill>
          <a:blip r:embed="rId3"/>
          <a:stretch>
            <a:fillRect/>
          </a:stretch>
        </p:blipFill>
        <p:spPr>
          <a:xfrm>
            <a:off x="1578136" y="1524000"/>
            <a:ext cx="6102028" cy="4876800"/>
          </a:xfrm>
          <a:prstGeom prst="rect">
            <a:avLst/>
          </a:prstGeom>
        </p:spPr>
      </p:pic>
    </p:spTree>
    <p:extLst>
      <p:ext uri="{BB962C8B-B14F-4D97-AF65-F5344CB8AC3E}">
        <p14:creationId xmlns:p14="http://schemas.microsoft.com/office/powerpoint/2010/main" val="180762673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agn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675784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AGN</a:t>
            </a:r>
            <a:endParaRPr lang="en-US" altLang="en-US" dirty="0" smtClean="0"/>
          </a:p>
        </p:txBody>
      </p:sp>
      <p:sp>
        <p:nvSpPr>
          <p:cNvPr id="6148" name="Rectangle 3"/>
          <p:cNvSpPr>
            <a:spLocks noGrp="1" noChangeArrowheads="1"/>
          </p:cNvSpPr>
          <p:nvPr>
            <p:ph idx="1"/>
          </p:nvPr>
        </p:nvSpPr>
        <p:spPr/>
        <p:txBody>
          <a:bodyPr/>
          <a:lstStyle/>
          <a:p>
            <a:r>
              <a:rPr lang="en-US" altLang="en-US" dirty="0" smtClean="0"/>
              <a:t>AGN are Active Galactic Nuclei.</a:t>
            </a:r>
          </a:p>
          <a:p>
            <a:r>
              <a:rPr lang="en-US" altLang="en-US" dirty="0" smtClean="0"/>
              <a:t>They are named as such because they have extraordinarily large amounts of flux emitted from their centers, i.e., they are “active.”</a:t>
            </a:r>
          </a:p>
          <a:p>
            <a:r>
              <a:rPr lang="en-US" altLang="en-US" dirty="0" smtClean="0"/>
              <a:t>The appearance of an AGN depends strongly on the vantage point of the observer.</a:t>
            </a:r>
          </a:p>
          <a:p>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42</a:t>
            </a:fld>
            <a:endParaRPr lang="en-US"/>
          </a:p>
        </p:txBody>
      </p:sp>
    </p:spTree>
    <p:extLst>
      <p:ext uri="{BB962C8B-B14F-4D97-AF65-F5344CB8AC3E}">
        <p14:creationId xmlns:p14="http://schemas.microsoft.com/office/powerpoint/2010/main" val="2148055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err="1" smtClean="0"/>
              <a:t>Seyfert’s</a:t>
            </a:r>
            <a:r>
              <a:rPr lang="en-US" altLang="en-US" dirty="0" smtClean="0"/>
              <a:t> Are AGN</a:t>
            </a:r>
          </a:p>
        </p:txBody>
      </p:sp>
      <p:pic>
        <p:nvPicPr>
          <p:cNvPr id="2" name="Content Placeholder 1"/>
          <p:cNvPicPr>
            <a:picLocks noGrp="1" noChangeAspect="1"/>
          </p:cNvPicPr>
          <p:nvPr>
            <p:ph idx="1"/>
          </p:nvPr>
        </p:nvPicPr>
        <p:blipFill>
          <a:blip r:embed="rId2"/>
          <a:stretch>
            <a:fillRect/>
          </a:stretch>
        </p:blipFill>
        <p:spPr>
          <a:xfrm>
            <a:off x="1578136" y="1524000"/>
            <a:ext cx="6102028" cy="4876800"/>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43</a:t>
            </a:fld>
            <a:endParaRPr lang="en-US"/>
          </a:p>
        </p:txBody>
      </p:sp>
    </p:spTree>
    <p:extLst>
      <p:ext uri="{BB962C8B-B14F-4D97-AF65-F5344CB8AC3E}">
        <p14:creationId xmlns:p14="http://schemas.microsoft.com/office/powerpoint/2010/main" val="888767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dirty="0" smtClean="0"/>
              <a:t>AGN</a:t>
            </a:r>
            <a:endParaRPr lang="en-US" altLang="en-US" dirty="0"/>
          </a:p>
        </p:txBody>
      </p:sp>
      <p:pic>
        <p:nvPicPr>
          <p:cNvPr id="1026" name="Picture 2" descr="Astronomers have taken the first-ever direct image of a dusty doughnut swirling around a supermassive black hole (artist's impression, pictured). The ring - known as a torus - was imaged around the core of Cygnus A, one of the most powerful radio galaxies in the Univers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18320" y="1524000"/>
            <a:ext cx="462166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037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dirty="0" smtClean="0"/>
              <a:t>AGN</a:t>
            </a:r>
            <a:endParaRPr lang="en-US" altLang="en-US" dirty="0"/>
          </a:p>
        </p:txBody>
      </p:sp>
      <p:pic>
        <p:nvPicPr>
          <p:cNvPr id="3" name="Content Placeholder 2"/>
          <p:cNvPicPr>
            <a:picLocks noGrp="1" noChangeAspect="1"/>
          </p:cNvPicPr>
          <p:nvPr>
            <p:ph idx="1"/>
          </p:nvPr>
        </p:nvPicPr>
        <p:blipFill>
          <a:blip r:embed="rId2"/>
          <a:stretch>
            <a:fillRect/>
          </a:stretch>
        </p:blipFill>
        <p:spPr>
          <a:xfrm>
            <a:off x="1028700" y="2029611"/>
            <a:ext cx="7200900" cy="3865578"/>
          </a:xfrm>
          <a:prstGeom prst="rect">
            <a:avLst/>
          </a:prstGeom>
        </p:spPr>
      </p:pic>
    </p:spTree>
    <p:extLst>
      <p:ext uri="{BB962C8B-B14F-4D97-AF65-F5344CB8AC3E}">
        <p14:creationId xmlns:p14="http://schemas.microsoft.com/office/powerpoint/2010/main" val="3881749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quasars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947041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Quasars</a:t>
            </a:r>
            <a:endParaRPr lang="en-US" altLang="en-US" dirty="0" smtClean="0"/>
          </a:p>
        </p:txBody>
      </p:sp>
      <p:sp>
        <p:nvSpPr>
          <p:cNvPr id="6148" name="Rectangle 3"/>
          <p:cNvSpPr>
            <a:spLocks noGrp="1" noChangeArrowheads="1"/>
          </p:cNvSpPr>
          <p:nvPr>
            <p:ph idx="1"/>
          </p:nvPr>
        </p:nvSpPr>
        <p:spPr/>
        <p:txBody>
          <a:bodyPr/>
          <a:lstStyle/>
          <a:p>
            <a:r>
              <a:rPr lang="en-US" altLang="en-US" dirty="0" smtClean="0"/>
              <a:t>“Quasars” are “quasi-stellar objects.” </a:t>
            </a:r>
          </a:p>
          <a:p>
            <a:r>
              <a:rPr lang="en-US" altLang="en-US" dirty="0" smtClean="0"/>
              <a:t>They are said to be quasi-stellar because they are have a point-like appearance.</a:t>
            </a:r>
          </a:p>
          <a:p>
            <a:r>
              <a:rPr lang="en-US" altLang="en-US" dirty="0" smtClean="0"/>
              <a:t>They represent galaxies with very bright nuclei (that drowns out the light from all the surrounding stars in the galaxy).</a:t>
            </a:r>
          </a:p>
          <a:p>
            <a:r>
              <a:rPr lang="en-US" altLang="en-US" dirty="0" smtClean="0"/>
              <a:t>They are very luminous, ~10</a:t>
            </a:r>
            <a:r>
              <a:rPr lang="en-US" altLang="en-US" baseline="30000" dirty="0" smtClean="0"/>
              <a:t>4</a:t>
            </a:r>
            <a:r>
              <a:rPr lang="en-US" altLang="en-US" dirty="0" smtClean="0"/>
              <a:t> times the luminosity of the Milky Way.</a:t>
            </a:r>
          </a:p>
          <a:p>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47</a:t>
            </a:fld>
            <a:endParaRPr lang="en-US"/>
          </a:p>
        </p:txBody>
      </p:sp>
    </p:spTree>
    <p:extLst>
      <p:ext uri="{BB962C8B-B14F-4D97-AF65-F5344CB8AC3E}">
        <p14:creationId xmlns:p14="http://schemas.microsoft.com/office/powerpoint/2010/main" val="3032974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Galaxy mergers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190579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mtClean="0"/>
              <a:t>Galaxy Mergers</a:t>
            </a:r>
            <a:endParaRPr lang="en-US" altLang="en-US" dirty="0" smtClean="0"/>
          </a:p>
        </p:txBody>
      </p:sp>
      <p:sp>
        <p:nvSpPr>
          <p:cNvPr id="2" name="Content Placeholder 1"/>
          <p:cNvSpPr>
            <a:spLocks noGrp="1"/>
          </p:cNvSpPr>
          <p:nvPr>
            <p:ph idx="1"/>
          </p:nvPr>
        </p:nvSpPr>
        <p:spPr/>
        <p:txBody>
          <a:bodyPr/>
          <a:lstStyle/>
          <a:p>
            <a:r>
              <a:rPr lang="en-US" dirty="0" smtClean="0"/>
              <a:t>Some galaxies seem to be combinations of two (or more).</a:t>
            </a:r>
          </a:p>
          <a:p>
            <a:r>
              <a:rPr lang="en-US" dirty="0" smtClean="0"/>
              <a:t>These galaxies represent merging systems.</a:t>
            </a:r>
          </a:p>
          <a:p>
            <a:r>
              <a:rPr lang="en-US" dirty="0" smtClean="0"/>
              <a:t>When two spirals merge, the final product could look much more like an elliptical galaxy.</a:t>
            </a:r>
          </a:p>
          <a:p>
            <a:r>
              <a:rPr lang="en-US" dirty="0" smtClean="0"/>
              <a:t>It is possible the elliptical galaxies were built by successive mergers of spirals and other </a:t>
            </a:r>
            <a:r>
              <a:rPr lang="en-US" dirty="0" err="1" smtClean="0"/>
              <a:t>ellipticals</a:t>
            </a:r>
            <a:r>
              <a:rPr lang="en-US" dirty="0" smtClean="0"/>
              <a:t>.</a:t>
            </a:r>
          </a:p>
          <a:p>
            <a:r>
              <a:rPr lang="en-US" dirty="0" smtClean="0"/>
              <a:t>It is especially suggestive that there is often an elliptical galaxy at the centers of galaxy cluster and that galaxy often has more mass than the other galaxies in the cluster. </a:t>
            </a:r>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49</a:t>
            </a:fld>
            <a:endParaRPr lang="en-US"/>
          </a:p>
        </p:txBody>
      </p:sp>
    </p:spTree>
    <p:extLst>
      <p:ext uri="{BB962C8B-B14F-4D97-AF65-F5344CB8AC3E}">
        <p14:creationId xmlns:p14="http://schemas.microsoft.com/office/powerpoint/2010/main" val="3186165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normAutofit fontScale="90000"/>
          </a:bodyPr>
          <a:lstStyle/>
          <a:p>
            <a:r>
              <a:rPr lang="en-US" altLang="en-US" dirty="0">
                <a:latin typeface="Arial" charset="0"/>
                <a:ea typeface="Arial" charset="0"/>
                <a:cs typeface="Arial" charset="0"/>
              </a:rPr>
              <a:t>Charles Messier (1730-1817)</a:t>
            </a:r>
          </a:p>
        </p:txBody>
      </p:sp>
      <p:sp>
        <p:nvSpPr>
          <p:cNvPr id="81923" name="Rectangle 3"/>
          <p:cNvSpPr>
            <a:spLocks noGrp="1" noChangeArrowheads="1"/>
          </p:cNvSpPr>
          <p:nvPr>
            <p:ph sz="half" idx="1"/>
          </p:nvPr>
        </p:nvSpPr>
        <p:spPr/>
        <p:txBody>
          <a:bodyPr>
            <a:normAutofit/>
          </a:bodyPr>
          <a:lstStyle/>
          <a:p>
            <a:pPr>
              <a:lnSpc>
                <a:spcPct val="90000"/>
              </a:lnSpc>
            </a:pPr>
            <a:r>
              <a:rPr lang="en-US" altLang="en-US" dirty="0">
                <a:latin typeface="Arial" charset="0"/>
                <a:ea typeface="Arial" charset="0"/>
                <a:cs typeface="Arial" charset="0"/>
              </a:rPr>
              <a:t>Messier </a:t>
            </a:r>
            <a:r>
              <a:rPr lang="en-US" altLang="en-US" dirty="0" smtClean="0">
                <a:latin typeface="Arial" charset="0"/>
                <a:ea typeface="Arial" charset="0"/>
                <a:cs typeface="Arial" charset="0"/>
              </a:rPr>
              <a:t>hunted comets.</a:t>
            </a:r>
          </a:p>
          <a:p>
            <a:pPr>
              <a:lnSpc>
                <a:spcPct val="90000"/>
              </a:lnSpc>
            </a:pPr>
            <a:r>
              <a:rPr lang="en-US" altLang="en-US" dirty="0" smtClean="0">
                <a:latin typeface="Arial" charset="0"/>
                <a:ea typeface="Arial" charset="0"/>
                <a:cs typeface="Arial" charset="0"/>
              </a:rPr>
              <a:t>Comets are fuzzy.</a:t>
            </a:r>
          </a:p>
          <a:p>
            <a:pPr>
              <a:lnSpc>
                <a:spcPct val="90000"/>
              </a:lnSpc>
            </a:pPr>
            <a:r>
              <a:rPr lang="en-US" altLang="en-US" dirty="0" smtClean="0">
                <a:latin typeface="Arial" charset="0"/>
                <a:ea typeface="Arial" charset="0"/>
                <a:cs typeface="Arial" charset="0"/>
              </a:rPr>
              <a:t>Some fuzzy objects that were not comets (known because they did not move) distracted him.</a:t>
            </a:r>
          </a:p>
          <a:p>
            <a:pPr>
              <a:lnSpc>
                <a:spcPct val="90000"/>
              </a:lnSpc>
            </a:pPr>
            <a:r>
              <a:rPr lang="en-US" altLang="en-US" dirty="0" smtClean="0">
                <a:latin typeface="Arial" charset="0"/>
                <a:ea typeface="Arial" charset="0"/>
                <a:cs typeface="Arial" charset="0"/>
              </a:rPr>
              <a:t>So, he made a catalog of about a hundred non-comet fuzzy things.</a:t>
            </a:r>
          </a:p>
          <a:p>
            <a:pPr>
              <a:lnSpc>
                <a:spcPct val="90000"/>
              </a:lnSpc>
            </a:pPr>
            <a:r>
              <a:rPr lang="en-US" altLang="en-US" dirty="0" smtClean="0">
                <a:latin typeface="Arial" charset="0"/>
                <a:ea typeface="Arial" charset="0"/>
                <a:cs typeface="Arial" charset="0"/>
              </a:rPr>
              <a:t>These fuzzy things in his catalog include galaxies.</a:t>
            </a:r>
            <a:endParaRPr lang="en-US" altLang="en-US" dirty="0">
              <a:latin typeface="Arial" charset="0"/>
              <a:ea typeface="Arial" charset="0"/>
              <a:cs typeface="Arial" charset="0"/>
            </a:endParaRPr>
          </a:p>
        </p:txBody>
      </p:sp>
      <p:pic>
        <p:nvPicPr>
          <p:cNvPr id="4" name="Content Placeholder 3"/>
          <p:cNvPicPr>
            <a:picLocks noGrp="1" noChangeAspect="1"/>
          </p:cNvPicPr>
          <p:nvPr>
            <p:ph sz="half" idx="2"/>
          </p:nvPr>
        </p:nvPicPr>
        <p:blipFill>
          <a:blip r:embed="rId2"/>
          <a:stretch>
            <a:fillRect/>
          </a:stretch>
        </p:blipFill>
        <p:spPr>
          <a:xfrm>
            <a:off x="4920625" y="1527175"/>
            <a:ext cx="3282613" cy="4572000"/>
          </a:xfrm>
          <a:prstGeom prst="rect">
            <a:avLst/>
          </a:prstGeom>
        </p:spPr>
      </p:pic>
    </p:spTree>
    <p:extLst>
      <p:ext uri="{BB962C8B-B14F-4D97-AF65-F5344CB8AC3E}">
        <p14:creationId xmlns:p14="http://schemas.microsoft.com/office/powerpoint/2010/main" val="749789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2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2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Galaxy Mergers</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28700" y="2228889"/>
            <a:ext cx="3335338" cy="3168571"/>
          </a:xfrm>
        </p:spPr>
      </p:pic>
      <p:sp>
        <p:nvSpPr>
          <p:cNvPr id="5" name="Content Placeholder 4"/>
          <p:cNvSpPr>
            <a:spLocks noGrp="1"/>
          </p:cNvSpPr>
          <p:nvPr>
            <p:ph sz="half" idx="2"/>
          </p:nvPr>
        </p:nvSpPr>
        <p:spPr/>
        <p:txBody>
          <a:bodyPr/>
          <a:lstStyle/>
          <a:p>
            <a:r>
              <a:rPr lang="en-US"/>
              <a:t>NGC 3597 is the product of a collision between two galaxies, and is slowly evolving to become a giant elliptical galaxy.</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50</a:t>
            </a:fld>
            <a:endParaRPr lang="en-US"/>
          </a:p>
        </p:txBody>
      </p:sp>
    </p:spTree>
    <p:extLst>
      <p:ext uri="{BB962C8B-B14F-4D97-AF65-F5344CB8AC3E}">
        <p14:creationId xmlns:p14="http://schemas.microsoft.com/office/powerpoint/2010/main" val="1849574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Antennae Galaxies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51</a:t>
            </a:fld>
            <a:endParaRPr lang="en-US"/>
          </a:p>
        </p:txBody>
      </p:sp>
      <p:pic>
        <p:nvPicPr>
          <p:cNvPr id="1026" name="Picture 2" descr="https://www.nasa.gov/sites/default/files/images/227982main_print_fu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78430" y="1524000"/>
            <a:ext cx="390144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883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Antennae Simulation</a:t>
            </a:r>
          </a:p>
        </p:txBody>
      </p:sp>
      <p:pic>
        <p:nvPicPr>
          <p:cNvPr id="4" name="gap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90750" y="1524000"/>
            <a:ext cx="4876800" cy="4876800"/>
          </a:xfr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52</a:t>
            </a:fld>
            <a:endParaRPr lang="en-US"/>
          </a:p>
        </p:txBody>
      </p:sp>
    </p:spTree>
    <p:extLst>
      <p:ext uri="{BB962C8B-B14F-4D97-AF65-F5344CB8AC3E}">
        <p14:creationId xmlns:p14="http://schemas.microsoft.com/office/powerpoint/2010/main" val="3169667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galaxy clusters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134922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Galaxy Clusters</a:t>
            </a:r>
          </a:p>
        </p:txBody>
      </p:sp>
      <p:sp>
        <p:nvSpPr>
          <p:cNvPr id="6148" name="Rectangle 3"/>
          <p:cNvSpPr>
            <a:spLocks noGrp="1" noChangeArrowheads="1"/>
          </p:cNvSpPr>
          <p:nvPr>
            <p:ph idx="1"/>
          </p:nvPr>
        </p:nvSpPr>
        <p:spPr/>
        <p:txBody>
          <a:bodyPr/>
          <a:lstStyle/>
          <a:p>
            <a:r>
              <a:rPr lang="en-US" altLang="en-US" dirty="0" smtClean="0"/>
              <a:t>Galaxies are found in clusters.</a:t>
            </a:r>
          </a:p>
          <a:p>
            <a:r>
              <a:rPr lang="en-US" altLang="en-US" dirty="0" smtClean="0"/>
              <a:t>A typical cluster has ~50 galaxies.</a:t>
            </a:r>
          </a:p>
          <a:p>
            <a:r>
              <a:rPr lang="en-US" altLang="en-US" dirty="0" smtClean="0"/>
              <a:t>Clusters are also part of larger clusters (superclusters).</a:t>
            </a:r>
          </a:p>
          <a:p>
            <a:r>
              <a:rPr lang="en-US" altLang="en-US" dirty="0" smtClean="0"/>
              <a:t>The Milky Way is part of the “local group.”</a:t>
            </a:r>
          </a:p>
          <a:p>
            <a:r>
              <a:rPr lang="en-US" altLang="en-US" dirty="0" smtClean="0"/>
              <a:t>The local group also contains the Andromeda Galaxy.</a:t>
            </a:r>
          </a:p>
          <a:p>
            <a:r>
              <a:rPr lang="en-US" altLang="en-US" dirty="0" smtClean="0"/>
              <a:t>The next nearest cluster is the Virgo Cluster.</a:t>
            </a:r>
          </a:p>
          <a:p>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54</a:t>
            </a:fld>
            <a:endParaRPr lang="en-US"/>
          </a:p>
        </p:txBody>
      </p:sp>
    </p:spTree>
    <p:extLst>
      <p:ext uri="{BB962C8B-B14F-4D97-AF65-F5344CB8AC3E}">
        <p14:creationId xmlns:p14="http://schemas.microsoft.com/office/powerpoint/2010/main" val="4147136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Galaxy Cluster </a:t>
            </a:r>
            <a:r>
              <a:rPr lang="en-US" altLang="en-US" dirty="0" err="1" smtClean="0"/>
              <a:t>Abell</a:t>
            </a:r>
            <a:r>
              <a:rPr lang="en-US" altLang="en-US" dirty="0" smtClean="0"/>
              <a:t> 2744</a:t>
            </a:r>
          </a:p>
        </p:txBody>
      </p:sp>
      <p:sp>
        <p:nvSpPr>
          <p:cNvPr id="3" name="Slide Number Placeholder 2"/>
          <p:cNvSpPr>
            <a:spLocks noGrp="1"/>
          </p:cNvSpPr>
          <p:nvPr>
            <p:ph type="sldNum" sz="quarter" idx="12"/>
          </p:nvPr>
        </p:nvSpPr>
        <p:spPr/>
        <p:txBody>
          <a:bodyPr/>
          <a:lstStyle/>
          <a:p>
            <a:fld id="{A80E317C-2D38-45AD-93CC-2F339010EF5B}" type="slidenum">
              <a:rPr lang="en-US" smtClean="0"/>
              <a:pPr/>
              <a:t>55</a:t>
            </a:fld>
            <a:endParaRPr lang="en-US"/>
          </a:p>
        </p:txBody>
      </p:sp>
      <p:pic>
        <p:nvPicPr>
          <p:cNvPr id="4" name="STScI-H-image-tour-Abell-2744-1280x72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28700" y="1936750"/>
            <a:ext cx="7200900" cy="4051300"/>
          </a:xfrm>
        </p:spPr>
      </p:pic>
    </p:spTree>
    <p:extLst>
      <p:ext uri="{BB962C8B-B14F-4D97-AF65-F5344CB8AC3E}">
        <p14:creationId xmlns:p14="http://schemas.microsoft.com/office/powerpoint/2010/main" val="218936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4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The Local Group</a:t>
            </a:r>
          </a:p>
        </p:txBody>
      </p:sp>
      <p:pic>
        <p:nvPicPr>
          <p:cNvPr id="2" name="Content Placeholder 1"/>
          <p:cNvPicPr>
            <a:picLocks noGrp="1" noChangeAspect="1"/>
          </p:cNvPicPr>
          <p:nvPr>
            <p:ph idx="1"/>
          </p:nvPr>
        </p:nvPicPr>
        <p:blipFill>
          <a:blip r:embed="rId2"/>
          <a:stretch>
            <a:fillRect/>
          </a:stretch>
        </p:blipFill>
        <p:spPr>
          <a:xfrm>
            <a:off x="1578136" y="1524000"/>
            <a:ext cx="6102028" cy="4876800"/>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56</a:t>
            </a:fld>
            <a:endParaRPr lang="en-US"/>
          </a:p>
        </p:txBody>
      </p:sp>
    </p:spTree>
    <p:extLst>
      <p:ext uri="{BB962C8B-B14F-4D97-AF65-F5344CB8AC3E}">
        <p14:creationId xmlns:p14="http://schemas.microsoft.com/office/powerpoint/2010/main" val="1133941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Cosmic Web</a:t>
            </a:r>
          </a:p>
        </p:txBody>
      </p:sp>
      <p:sp>
        <p:nvSpPr>
          <p:cNvPr id="3" name="Slide Number Placeholder 2"/>
          <p:cNvSpPr>
            <a:spLocks noGrp="1"/>
          </p:cNvSpPr>
          <p:nvPr>
            <p:ph type="sldNum" sz="quarter" idx="12"/>
          </p:nvPr>
        </p:nvSpPr>
        <p:spPr/>
        <p:txBody>
          <a:bodyPr/>
          <a:lstStyle/>
          <a:p>
            <a:fld id="{A80E317C-2D38-45AD-93CC-2F339010EF5B}" type="slidenum">
              <a:rPr lang="en-US" smtClean="0"/>
              <a:pPr/>
              <a:t>57</a:t>
            </a:fld>
            <a:endParaRPr lang="en-US"/>
          </a:p>
        </p:txBody>
      </p:sp>
      <p:pic>
        <p:nvPicPr>
          <p:cNvPr id="5" name="Content Placeholder 4"/>
          <p:cNvPicPr>
            <a:picLocks noGrp="1" noChangeAspect="1"/>
          </p:cNvPicPr>
          <p:nvPr>
            <p:ph idx="1"/>
          </p:nvPr>
        </p:nvPicPr>
        <p:blipFill>
          <a:blip r:embed="rId2"/>
          <a:stretch>
            <a:fillRect/>
          </a:stretch>
        </p:blipFill>
        <p:spPr>
          <a:xfrm>
            <a:off x="1578136" y="1524000"/>
            <a:ext cx="6102028" cy="4876800"/>
          </a:xfrm>
          <a:prstGeom prst="rect">
            <a:avLst/>
          </a:prstGeom>
        </p:spPr>
      </p:pic>
    </p:spTree>
    <p:extLst>
      <p:ext uri="{BB962C8B-B14F-4D97-AF65-F5344CB8AC3E}">
        <p14:creationId xmlns:p14="http://schemas.microsoft.com/office/powerpoint/2010/main" val="3217363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homework</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469827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Homework #14</a:t>
            </a:r>
          </a:p>
        </p:txBody>
      </p:sp>
      <p:sp>
        <p:nvSpPr>
          <p:cNvPr id="6148" name="Rectangle 3"/>
          <p:cNvSpPr>
            <a:spLocks noGrp="1" noChangeArrowheads="1"/>
          </p:cNvSpPr>
          <p:nvPr>
            <p:ph idx="1"/>
          </p:nvPr>
        </p:nvSpPr>
        <p:spPr/>
        <p:txBody>
          <a:bodyPr/>
          <a:lstStyle/>
          <a:p>
            <a:r>
              <a:rPr lang="en-US" altLang="en-US" dirty="0" smtClean="0"/>
              <a:t>20.1 (use </a:t>
            </a:r>
            <a:r>
              <a:rPr lang="en-US" altLang="en-US" dirty="0" smtClean="0">
                <a:latin typeface="Symbol" panose="05050102010706020507" pitchFamily="18" charset="2"/>
              </a:rPr>
              <a:t>q</a:t>
            </a:r>
            <a:r>
              <a:rPr lang="en-US" altLang="en-US" dirty="0" smtClean="0"/>
              <a:t>=D/d and d=</a:t>
            </a:r>
            <a:r>
              <a:rPr lang="en-US" altLang="en-US" dirty="0" err="1" smtClean="0"/>
              <a:t>cz</a:t>
            </a:r>
            <a:r>
              <a:rPr lang="en-US" altLang="en-US" dirty="0" smtClean="0"/>
              <a:t>/H, where </a:t>
            </a:r>
            <a:r>
              <a:rPr lang="en-US" altLang="en-US" dirty="0" smtClean="0">
                <a:latin typeface="Symbol" panose="05050102010706020507" pitchFamily="18" charset="2"/>
              </a:rPr>
              <a:t>q </a:t>
            </a:r>
            <a:r>
              <a:rPr lang="en-US" altLang="en-US" dirty="0" smtClean="0"/>
              <a:t>is angle, D is angular diameter, d is distance, c is speed of light, z is redshift, and H is Hubble’s constant).</a:t>
            </a:r>
          </a:p>
          <a:p>
            <a:r>
              <a:rPr lang="en-US" altLang="en-US" dirty="0" smtClean="0"/>
              <a:t>20.2 (use z=(</a:t>
            </a:r>
            <a:r>
              <a:rPr lang="en-US" altLang="en-US" dirty="0" smtClean="0">
                <a:latin typeface="Symbol" panose="05050102010706020507" pitchFamily="18" charset="2"/>
              </a:rPr>
              <a:t>l-l</a:t>
            </a:r>
            <a:r>
              <a:rPr lang="en-US" altLang="en-US" baseline="-25000" dirty="0" smtClean="0">
                <a:latin typeface="Symbol" panose="05050102010706020507" pitchFamily="18" charset="2"/>
              </a:rPr>
              <a:t>0</a:t>
            </a:r>
            <a:r>
              <a:rPr lang="en-US" altLang="en-US" dirty="0" smtClean="0"/>
              <a:t>)/</a:t>
            </a:r>
            <a:r>
              <a:rPr lang="en-US" altLang="en-US" dirty="0" smtClean="0">
                <a:latin typeface="Symbol" panose="05050102010706020507" pitchFamily="18" charset="2"/>
              </a:rPr>
              <a:t>l</a:t>
            </a:r>
            <a:r>
              <a:rPr lang="en-US" altLang="en-US" baseline="-25000" dirty="0" smtClean="0">
                <a:latin typeface="Symbol" panose="05050102010706020507" pitchFamily="18" charset="2"/>
              </a:rPr>
              <a:t>0</a:t>
            </a:r>
            <a:r>
              <a:rPr lang="en-US" altLang="en-US" dirty="0" smtClean="0"/>
              <a:t>, where </a:t>
            </a:r>
            <a:r>
              <a:rPr lang="en-US" altLang="en-US" dirty="0" smtClean="0">
                <a:latin typeface="Symbol" panose="05050102010706020507" pitchFamily="18" charset="2"/>
              </a:rPr>
              <a:t>l=</a:t>
            </a:r>
            <a:r>
              <a:rPr lang="en-US" altLang="en-US" dirty="0" smtClean="0">
                <a:latin typeface="+mj-lt"/>
              </a:rPr>
              <a:t>observed</a:t>
            </a:r>
            <a:r>
              <a:rPr lang="en-US" altLang="en-US" dirty="0" smtClean="0"/>
              <a:t> wavelength and </a:t>
            </a:r>
            <a:r>
              <a:rPr lang="en-US" altLang="en-US" dirty="0" smtClean="0">
                <a:latin typeface="Symbol" panose="05050102010706020507" pitchFamily="18" charset="2"/>
              </a:rPr>
              <a:t>l</a:t>
            </a:r>
            <a:r>
              <a:rPr lang="en-US" altLang="en-US" baseline="-25000" dirty="0" smtClean="0"/>
              <a:t>0</a:t>
            </a:r>
            <a:r>
              <a:rPr lang="en-US" altLang="en-US" dirty="0" smtClean="0"/>
              <a:t> is rest wavelength, then use d=</a:t>
            </a:r>
            <a:r>
              <a:rPr lang="en-US" altLang="en-US" dirty="0" err="1" smtClean="0"/>
              <a:t>cz</a:t>
            </a:r>
            <a:r>
              <a:rPr lang="en-US" altLang="en-US" dirty="0" smtClean="0"/>
              <a:t>/H, and then use </a:t>
            </a:r>
            <a:r>
              <a:rPr lang="en-US" altLang="en-US" smtClean="0"/>
              <a:t>m-M=5logd-5)</a:t>
            </a:r>
            <a:endParaRPr lang="en-US" alt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59</a:t>
            </a:fld>
            <a:endParaRPr lang="en-US"/>
          </a:p>
        </p:txBody>
      </p:sp>
    </p:spTree>
    <p:extLst>
      <p:ext uri="{BB962C8B-B14F-4D97-AF65-F5344CB8AC3E}">
        <p14:creationId xmlns:p14="http://schemas.microsoft.com/office/powerpoint/2010/main" val="1010387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redd.it/30hyu35fj34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8" y="228600"/>
            <a:ext cx="9051064"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915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redd.it/30hyu35fj34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8" y="228600"/>
            <a:ext cx="9051064" cy="6400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142875" y="1143001"/>
            <a:ext cx="542925" cy="572962"/>
          </a:xfrm>
          <a:prstGeom prst="rect">
            <a:avLst/>
          </a:prstGeom>
          <a:noFill/>
          <a:ln w="19050">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l="15625" t="6250" r="15625" b="16667"/>
          <a:stretch>
            <a:fillRect/>
          </a:stretch>
        </p:blipFill>
        <p:spPr bwMode="auto">
          <a:xfrm>
            <a:off x="2895600" y="2590800"/>
            <a:ext cx="4724400" cy="3973262"/>
          </a:xfrm>
          <a:prstGeom prst="rect">
            <a:avLst/>
          </a:prstGeom>
          <a:noFill/>
          <a:ln w="28575">
            <a:solidFill>
              <a:srgbClr val="00CC00"/>
            </a:solidFill>
            <a:miter lim="800000"/>
            <a:headEnd/>
            <a:tailEnd/>
          </a:ln>
          <a:extLst>
            <a:ext uri="{909E8E84-426E-40DD-AFC4-6F175D3DCCD1}">
              <a14:hiddenFill xmlns:a14="http://schemas.microsoft.com/office/drawing/2010/main">
                <a:solidFill>
                  <a:srgbClr val="FFFFFF"/>
                </a:solidFill>
              </a14:hiddenFill>
            </a:ext>
          </a:extLst>
        </p:spPr>
      </p:pic>
      <p:sp>
        <p:nvSpPr>
          <p:cNvPr id="5" name="Line 7"/>
          <p:cNvSpPr>
            <a:spLocks noChangeShapeType="1"/>
          </p:cNvSpPr>
          <p:nvPr/>
        </p:nvSpPr>
        <p:spPr bwMode="auto">
          <a:xfrm>
            <a:off x="685801" y="1143001"/>
            <a:ext cx="6934200" cy="1447798"/>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 name="Line 8"/>
          <p:cNvSpPr>
            <a:spLocks noChangeShapeType="1"/>
          </p:cNvSpPr>
          <p:nvPr/>
        </p:nvSpPr>
        <p:spPr bwMode="auto">
          <a:xfrm>
            <a:off x="142874" y="1715964"/>
            <a:ext cx="2752726" cy="874836"/>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285629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redd.it/30hyu35fj34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8" y="228600"/>
            <a:ext cx="9051064" cy="6400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3048000" y="1752601"/>
            <a:ext cx="641350" cy="642938"/>
          </a:xfrm>
          <a:prstGeom prst="rect">
            <a:avLst/>
          </a:prstGeom>
          <a:noFill/>
          <a:ln w="19050">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Line 7"/>
          <p:cNvSpPr>
            <a:spLocks noChangeShapeType="1"/>
          </p:cNvSpPr>
          <p:nvPr/>
        </p:nvSpPr>
        <p:spPr bwMode="auto">
          <a:xfrm>
            <a:off x="3047999" y="2395538"/>
            <a:ext cx="1752601" cy="4081462"/>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 name="Line 8"/>
          <p:cNvSpPr>
            <a:spLocks noChangeShapeType="1"/>
          </p:cNvSpPr>
          <p:nvPr/>
        </p:nvSpPr>
        <p:spPr bwMode="auto">
          <a:xfrm flipV="1">
            <a:off x="3047999" y="990599"/>
            <a:ext cx="1752601" cy="76200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6" name="Picture 9" descr="14-12"/>
          <p:cNvPicPr>
            <a:picLocks noChangeAspect="1" noChangeArrowheads="1"/>
          </p:cNvPicPr>
          <p:nvPr/>
        </p:nvPicPr>
        <p:blipFill>
          <a:blip r:embed="rId3">
            <a:extLst>
              <a:ext uri="{28A0092B-C50C-407E-A947-70E740481C1C}">
                <a14:useLocalDpi xmlns:a14="http://schemas.microsoft.com/office/drawing/2010/main" val="0"/>
              </a:ext>
            </a:extLst>
          </a:blip>
          <a:srcRect b="10001"/>
          <a:stretch>
            <a:fillRect/>
          </a:stretch>
        </p:blipFill>
        <p:spPr bwMode="auto">
          <a:xfrm>
            <a:off x="4800600" y="990600"/>
            <a:ext cx="4175125" cy="5486400"/>
          </a:xfrm>
          <a:prstGeom prst="rect">
            <a:avLst/>
          </a:prstGeom>
          <a:noFill/>
          <a:ln w="28575">
            <a:solidFill>
              <a:srgbClr val="00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154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redd.it/30hyu35fj34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8" y="228600"/>
            <a:ext cx="9051064" cy="6400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6053609" y="5334000"/>
            <a:ext cx="582613" cy="595313"/>
          </a:xfrm>
          <a:prstGeom prst="rect">
            <a:avLst/>
          </a:prstGeom>
          <a:noFill/>
          <a:ln w="19050">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Line 6"/>
          <p:cNvSpPr>
            <a:spLocks noChangeShapeType="1"/>
          </p:cNvSpPr>
          <p:nvPr/>
        </p:nvSpPr>
        <p:spPr bwMode="auto">
          <a:xfrm flipH="1">
            <a:off x="4648199" y="5929312"/>
            <a:ext cx="1988022" cy="700087"/>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 name="Line 7"/>
          <p:cNvSpPr>
            <a:spLocks noChangeShapeType="1"/>
          </p:cNvSpPr>
          <p:nvPr/>
        </p:nvSpPr>
        <p:spPr bwMode="auto">
          <a:xfrm>
            <a:off x="4619625" y="3387725"/>
            <a:ext cx="2016596" cy="1946274"/>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l="3125" t="2083" r="3125" b="6250"/>
          <a:stretch>
            <a:fillRect/>
          </a:stretch>
        </p:blipFill>
        <p:spPr bwMode="auto">
          <a:xfrm>
            <a:off x="200025" y="3387725"/>
            <a:ext cx="4419600" cy="3241675"/>
          </a:xfrm>
          <a:prstGeom prst="rect">
            <a:avLst/>
          </a:prstGeom>
          <a:noFill/>
          <a:ln w="28575">
            <a:solidFill>
              <a:srgbClr val="00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144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6&quot;/&gt;&lt;property id=&quot;20251&quot; value=&quot;0&quot;/&gt;&lt;property id=&quot;20259&quot; value=&quot;0&quot;/&gt;&lt;property id=&quot;20262&quot; value=&quot;4496691&quot;/&gt;&lt;object type=&quot;4&quot; unique_id=&quot;10005&quot;&gt;&lt;/object&gt;&lt;object type=&quot;2&quot; unique_id=&quot;10006&quot;&gt;&lt;object type=&quot;3&quot; unique_id=&quot;10042&quot;&gt;&lt;property id=&quot;20148&quot; value=&quot;5&quot;/&gt;&lt;property id=&quot;20300&quot; value=&quot;Slide 1 - &amp;quot;Astronomical Observational Techniques and Instrumentation&amp;quot;&quot;/&gt;&lt;property id=&quot;20303&quot; value=&quot;-1&quot;/&gt;&lt;property id=&quot;20307&quot; value=&quot;520&quot;/&gt;&lt;property id=&quot;20309&quot; value=&quot;-1&quot;/&gt;&lt;/object&gt;&lt;object type=&quot;3&quot; unique_id=&quot;10043&quot;&gt;&lt;property id=&quot;20148&quot; value=&quot;5&quot;/&gt;&lt;property id=&quot;20300&quot; value=&quot;Slide 2 - &amp;quot;Aims and outline for this lecture&amp;quot;&quot;/&gt;&lt;property id=&quot;20303&quot; value=&quot;-1&quot;/&gt;&lt;property id=&quot;20307&quot; value=&quot;524&quot;/&gt;&lt;property id=&quot;20309&quot; value=&quot;-1&quot;/&gt;&lt;/object&gt;&lt;object type=&quot;3&quot; unique_id=&quot;10045&quot;&gt;&lt;property id=&quot;20148&quot; value=&quot;5&quot;/&gt;&lt;property id=&quot;20300&quot; value=&quot;Slide 4 - &amp;quot;Blackbody Radiation: Heat Transfer&amp;quot;&quot;/&gt;&lt;property id=&quot;20303&quot; value=&quot;-1&quot;/&gt;&lt;property id=&quot;20307&quot; value=&quot;392&quot;/&gt;&lt;property id=&quot;20309&quot; value=&quot;-1&quot;/&gt;&lt;/object&gt;&lt;object type=&quot;3&quot; unique_id=&quot;10046&quot;&gt;&lt;property id=&quot;20148&quot; value=&quot;5&quot;/&gt;&lt;property id=&quot;20300&quot; value=&quot;Slide 3 - &amp;quot;Blackbody Radiation: Energy Transfer&amp;quot;&quot;/&gt;&lt;property id=&quot;20303&quot; value=&quot;-1&quot;/&gt;&lt;property id=&quot;20307&quot; value=&quot;393&quot;/&gt;&lt;property id=&quot;20309&quot; value=&quot;-1&quot;/&gt;&lt;/object&gt;&lt;object type=&quot;3&quot; unique_id=&quot;10047&quot;&gt;&lt;property id=&quot;20148&quot; value=&quot;5&quot;/&gt;&lt;property id=&quot;20300&quot; value=&quot;Slide 6 - &amp;quot;Blackbody Radiation: Planck’s Equation&amp;quot;&quot;/&gt;&lt;property id=&quot;20303&quot; value=&quot;-1&quot;/&gt;&lt;property id=&quot;20307&quot; value=&quot;394&quot;/&gt;&lt;property id=&quot;20309&quot; value=&quot;-1&quot;/&gt;&lt;/object&gt;&lt;object type=&quot;3&quot; unique_id=&quot;10048&quot;&gt;&lt;property id=&quot;20148&quot; value=&quot;5&quot;/&gt;&lt;property id=&quot;20300&quot; value=&quot;Slide 8 - &amp;quot;Blackbody Radiation: Wein’s Displacement Law&amp;quot;&quot;/&gt;&lt;property id=&quot;20303&quot; value=&quot;-1&quot;/&gt;&lt;property id=&quot;20307&quot; value=&quot;395&quot;/&gt;&lt;property id=&quot;20309&quot; value=&quot;-1&quot;/&gt;&lt;/object&gt;&lt;object type=&quot;3&quot; unique_id=&quot;10049&quot;&gt;&lt;property id=&quot;20148&quot; value=&quot;5&quot;/&gt;&lt;property id=&quot;20300&quot; value=&quot;Slide 9 - &amp;quot;Blackbody Radiation: Stefan-Boltzmann Law &amp;quot;&quot;/&gt;&lt;property id=&quot;20303&quot; value=&quot;-1&quot;/&gt;&lt;property id=&quot;20307&quot; value=&quot;396&quot;/&gt;&lt;property id=&quot;20309&quot; value=&quot;-1&quot;/&gt;&lt;/object&gt;&lt;object type=&quot;3&quot; unique_id=&quot;10050&quot;&gt;&lt;property id=&quot;20148&quot; value=&quot;5&quot;/&gt;&lt;property id=&quot;20300&quot; value=&quot;Slide 5 - &amp;quot;Blackbody Radiation: Objects&amp;quot;&quot;/&gt;&lt;property id=&quot;20303&quot; value=&quot;-1&quot;/&gt;&lt;property id=&quot;20307&quot; value=&quot;397&quot;/&gt;&lt;property id=&quot;20309&quot; value=&quot;-1&quot;/&gt;&lt;/object&gt;&lt;object type=&quot;3&quot; unique_id=&quot;10064&quot;&gt;&lt;property id=&quot;20148&quot; value=&quot;5&quot;/&gt;&lt;property id=&quot;20300&quot; value=&quot;Slide 16 - &amp;quot;Hydrogen-like lines&amp;quot;&quot;/&gt;&lt;property id=&quot;20303&quot; value=&quot;-1&quot;/&gt;&lt;property id=&quot;20307&quot; value=&quot;263&quot;/&gt;&lt;property id=&quot;20309&quot; value=&quot;-1&quot;/&gt;&lt;/object&gt;&lt;object type=&quot;3&quot; unique_id=&quot;10075&quot;&gt;&lt;property id=&quot;20148&quot; value=&quot;5&quot;/&gt;&lt;property id=&quot;20300&quot; value=&quot;Slide 34 - &amp;quot;Theory of Everything&amp;quot;&quot;/&gt;&lt;property id=&quot;20303&quot; value=&quot;-1&quot;/&gt;&lt;property id=&quot;20307&quot; value=&quot;265&quot;/&gt;&lt;property id=&quot;20309&quot; value=&quot;-1&quot;/&gt;&lt;/object&gt;&lt;object type=&quot;3&quot; unique_id=&quot;10544&quot;&gt;&lt;property id=&quot;20148&quot; value=&quot;5&quot;/&gt;&lt;property id=&quot;20300&quot; value=&quot;Slide 10 - &amp;quot;Blackbody Radiation: SB Law, derivation&amp;quot;&quot;/&gt;&lt;property id=&quot;20303&quot; value=&quot;-1&quot;/&gt;&lt;property id=&quot;20307&quot; value=&quot;1170&quot;/&gt;&lt;property id=&quot;20309&quot; value=&quot;-1&quot;/&gt;&lt;/object&gt;&lt;object type=&quot;3&quot; unique_id=&quot;10824&quot;&gt;&lt;property id=&quot;20148&quot; value=&quot;5&quot;/&gt;&lt;property id=&quot;20300&quot; value=&quot;Slide 7 - &amp;quot;Blackbody Radiation: Curves&amp;quot;&quot;/&gt;&lt;property id=&quot;20303&quot; value=&quot;-1&quot;/&gt;&lt;property id=&quot;20307&quot; value=&quot;1557&quot;/&gt;&lt;property id=&quot;20309&quot; value=&quot;-1&quot;/&gt;&lt;/object&gt;&lt;object type=&quot;3&quot; unique_id=&quot;10826&quot;&gt;&lt;property id=&quot;20148&quot; value=&quot;5&quot;/&gt;&lt;property id=&quot;20300&quot; value=&quot;Slide 11 - &amp;quot;Interactions Between Charged Particles&amp;quot;&quot;/&gt;&lt;property id=&quot;20303&quot; value=&quot;-1&quot;/&gt;&lt;property id=&quot;20307&quot; value=&quot;1545&quot;/&gt;&lt;property id=&quot;20309&quot; value=&quot;-1&quot;/&gt;&lt;/object&gt;&lt;object type=&quot;3&quot; unique_id=&quot;10827&quot;&gt;&lt;property id=&quot;20148&quot; value=&quot;5&quot;/&gt;&lt;property id=&quot;20300&quot; value=&quot;Slide 13 - &amp;quot;Hydrogen emission lines&amp;quot;&quot;/&gt;&lt;property id=&quot;20303&quot; value=&quot;-1&quot;/&gt;&lt;property id=&quot;20307&quot; value=&quot;1544&quot;/&gt;&lt;property id=&quot;20309&quot; value=&quot;-1&quot;/&gt;&lt;/object&gt;&lt;object type=&quot;3&quot; unique_id=&quot;10828&quot;&gt;&lt;property id=&quot;20148&quot; value=&quot;5&quot;/&gt;&lt;property id=&quot;20300&quot; value=&quot;Slide 15 - &amp;quot;Helium and carbon atoms&amp;quot;&quot;/&gt;&lt;property id=&quot;20303&quot; value=&quot;-1&quot;/&gt;&lt;property id=&quot;20307&quot; value=&quot;1546&quot;/&gt;&lt;property id=&quot;20309&quot; value=&quot;-1&quot;/&gt;&lt;/object&gt;&lt;object type=&quot;3&quot; unique_id=&quot;10874&quot;&gt;&lt;property id=&quot;20148&quot; value=&quot;5&quot;/&gt;&lt;property id=&quot;20300&quot; value=&quot;Slide 17 - &amp;quot;Free-free (Bremsstrahlung) Emission&amp;quot;&quot;/&gt;&lt;property id=&quot;20303&quot; value=&quot;-1&quot;/&gt;&lt;property id=&quot;20307&quot; value=&quot;1571&quot;/&gt;&lt;property id=&quot;20309&quot; value=&quot;-1&quot;/&gt;&lt;/object&gt;&lt;object type=&quot;3&quot; unique_id=&quot;10875&quot;&gt;&lt;property id=&quot;20148&quot; value=&quot;5&quot;/&gt;&lt;property id=&quot;20300&quot; value=&quot;Slide 18 - &amp;quot;Bremsstrahlung Emission: Notes&amp;quot;&quot;/&gt;&lt;property id=&quot;20303&quot; value=&quot;-1&quot;/&gt;&lt;property id=&quot;20307&quot; value=&quot;1670&quot;/&gt;&lt;property id=&quot;20309&quot; value=&quot;-1&quot;/&gt;&lt;/object&gt;&lt;object type=&quot;3&quot; unique_id=&quot;10876&quot;&gt;&lt;property id=&quot;20148&quot; value=&quot;5&quot;/&gt;&lt;property id=&quot;20300&quot; value=&quot;Slide 19 - &amp;quot;Free-free Emission: Spectrum&amp;quot;&quot;/&gt;&lt;property id=&quot;20303&quot; value=&quot;-1&quot;/&gt;&lt;property id=&quot;20307&quot; value=&quot;1671&quot;/&gt;&lt;property id=&quot;20309&quot; value=&quot;-1&quot;/&gt;&lt;/object&gt;&lt;object type=&quot;3&quot; unique_id=&quot;10877&quot;&gt;&lt;property id=&quot;20148&quot; value=&quot;5&quot;/&gt;&lt;property id=&quot;20300&quot; value=&quot;Slide 20 - &amp;quot;Free-free Emission: Stromgren Sphere&amp;quot;&quot;/&gt;&lt;property id=&quot;20303&quot; value=&quot;-1&quot;/&gt;&lt;property id=&quot;20307&quot; value=&quot;1573&quot;/&gt;&lt;property id=&quot;20309&quot; value=&quot;-1&quot;/&gt;&lt;/object&gt;&lt;object type=&quot;3&quot; unique_id=&quot;10878&quot;&gt;&lt;property id=&quot;20148&quot; value=&quot;5&quot;/&gt;&lt;property id=&quot;20300&quot; value=&quot;Slide 23 - &amp;quot;Free-free Emission: Star Formation Region&amp;quot;&quot;/&gt;&lt;property id=&quot;20303&quot; value=&quot;-1&quot;/&gt;&lt;property id=&quot;20307&quot; value=&quot;1668&quot;/&gt;&lt;property id=&quot;20309&quot; value=&quot;-1&quot;/&gt;&lt;/object&gt;&lt;object type=&quot;3&quot; unique_id=&quot;10879&quot;&gt;&lt;property id=&quot;20148&quot; value=&quot;5&quot;/&gt;&lt;property id=&quot;20300&quot; value=&quot;Slide 24 - &amp;quot;Free-free Emission: Galaxy Cluster&amp;quot;&quot;/&gt;&lt;property id=&quot;20303&quot; value=&quot;-1&quot;/&gt;&lt;property id=&quot;20307&quot; value=&quot;1669&quot;/&gt;&lt;property id=&quot;20309&quot; value=&quot;-1&quot;/&gt;&lt;/object&gt;&lt;object type=&quot;3&quot; unique_id=&quot;10880&quot;&gt;&lt;property id=&quot;20148&quot; value=&quot;5&quot;/&gt;&lt;property id=&quot;20300&quot; value=&quot;Slide 25 - &amp;quot;Synchrotron Radiation&amp;quot;&quot;/&gt;&lt;property id=&quot;20303&quot; value=&quot;-1&quot;/&gt;&lt;property id=&quot;20307&quot; value=&quot;1565&quot;/&gt;&lt;property id=&quot;20309&quot; value=&quot;-1&quot;/&gt;&lt;/object&gt;&lt;object type=&quot;3&quot; unique_id=&quot;10881&quot;&gt;&lt;property id=&quot;20148&quot; value=&quot;5&quot;/&gt;&lt;property id=&quot;20300&quot; value=&quot;Slide 26 - &amp;quot;Synchrotron Radiation: Illustration&amp;quot;&quot;/&gt;&lt;property id=&quot;20303&quot; value=&quot;-1&quot;/&gt;&lt;property id=&quot;20307&quot; value=&quot;1567&quot;/&gt;&lt;property id=&quot;20309&quot; value=&quot;-1&quot;/&gt;&lt;/object&gt;&lt;object type=&quot;3&quot; unique_id=&quot;10882&quot;&gt;&lt;property id=&quot;20148&quot; value=&quot;5&quot;/&gt;&lt;property id=&quot;20300&quot; value=&quot;Slide 27 - &amp;quot;Synchrotron Radiation: M87 Jet&amp;quot;&quot;/&gt;&lt;property id=&quot;20303&quot; value=&quot;-1&quot;/&gt;&lt;property id=&quot;20307&quot; value=&quot;1566&quot;/&gt;&lt;property id=&quot;20309&quot; value=&quot;-1&quot;/&gt;&lt;/object&gt;&lt;object type=&quot;3&quot; unique_id=&quot;10883&quot;&gt;&lt;property id=&quot;20148&quot; value=&quot;5&quot;/&gt;&lt;property id=&quot;20300&quot; value=&quot;Slide 28 - &amp;quot;Synchrotron Radiation: Relations&amp;quot;&quot;/&gt;&lt;property id=&quot;20303&quot; value=&quot;-1&quot;/&gt;&lt;property id=&quot;20307&quot; value=&quot;1568&quot;/&gt;&lt;property id=&quot;20309&quot; value=&quot;-1&quot;/&gt;&lt;/object&gt;&lt;object type=&quot;3&quot; unique_id=&quot;10884&quot;&gt;&lt;property id=&quot;20148&quot; value=&quot;5&quot;/&gt;&lt;property id=&quot;20300&quot; value=&quot;Slide 31 - &amp;quot;Inverse Compton Scattering&amp;quot;&quot;/&gt;&lt;property id=&quot;20303&quot; value=&quot;-1&quot;/&gt;&lt;property id=&quot;20307&quot; value=&quot;1564&quot;/&gt;&lt;property id=&quot;20309&quot; value=&quot;-1&quot;/&gt;&lt;/object&gt;&lt;object type=&quot;3&quot; unique_id=&quot;10885&quot;&gt;&lt;property id=&quot;20148&quot; value=&quot;5&quot;/&gt;&lt;property id=&quot;20300&quot; value=&quot;Slide 33 - &amp;quot;Multiwavelength Spectrum: M82&amp;quot;&quot;/&gt;&lt;property id=&quot;20303&quot; value=&quot;-1&quot;/&gt;&lt;property id=&quot;20307&quot; value=&quot;1562&quot;/&gt;&lt;property id=&quot;20309&quot; value=&quot;-1&quot;/&gt;&lt;/object&gt;&lt;object type=&quot;3&quot; unique_id=&quot;11166&quot;&gt;&lt;property id=&quot;20148&quot; value=&quot;5&quot;/&gt;&lt;property id=&quot;20300&quot; value=&quot;Slide 29 - &amp;quot;Synchrotron Radiation: Spectrum&amp;quot;&quot;/&gt;&lt;property id=&quot;20307&quot; value=&quot;1672&quot;/&gt;&lt;/object&gt;&lt;object type=&quot;3&quot; unique_id=&quot;11391&quot;&gt;&lt;property id=&quot;20148&quot; value=&quot;5&quot;/&gt;&lt;property id=&quot;20300&quot; value=&quot;Slide 30 - &amp;quot;Synchrotron Radiation: Spectral Ageing&amp;quot;&quot;/&gt;&lt;property id=&quot;20307&quot; value=&quot;1673&quot;/&gt;&lt;/object&gt;&lt;object type=&quot;3&quot; unique_id=&quot;11590&quot;&gt;&lt;property id=&quot;20148&quot; value=&quot;5&quot;/&gt;&lt;property id=&quot;20300&quot; value=&quot;Slide 32 - &amp;quot;Inverse Compton Scattering: Spectrum&amp;quot;&quot;/&gt;&lt;property id=&quot;20307&quot; value=&quot;1674&quot;/&gt;&lt;/object&gt;&lt;object type=&quot;3&quot; unique_id=&quot;11932&quot;&gt;&lt;property id=&quot;20148&quot; value=&quot;5&quot;/&gt;&lt;property id=&quot;20300&quot; value=&quot;Slide 14 - &amp;quot;Hydrogen emission line series&amp;quot;&quot;/&gt;&lt;property id=&quot;20307&quot; value=&quot;1675&quot;/&gt;&lt;/object&gt;&lt;object type=&quot;3&quot; unique_id=&quot;28224&quot;&gt;&lt;property id=&quot;20148&quot; value=&quot;5&quot;/&gt;&lt;property id=&quot;20300&quot; value=&quot;Slide 12 - &amp;quot; Bound-Bound Emission-line radiation&amp;quot;&quot;/&gt;&lt;property id=&quot;20307&quot; value=&quot;1676&quot;/&gt;&lt;/object&gt;&lt;object type=&quot;3&quot; unique_id=&quot;28436&quot;&gt;&lt;property id=&quot;20148&quot; value=&quot;5&quot;/&gt;&lt;property id=&quot;20300&quot; value=&quot;Slide 21 - &amp;quot;Stromgren Sphere Radius: Derivation&amp;quot;&quot;/&gt;&lt;property id=&quot;20307&quot; value=&quot;1677&quot;/&gt;&lt;/object&gt;&lt;object type=&quot;3&quot; unique_id=&quot;28474&quot;&gt;&lt;property id=&quot;20148&quot; value=&quot;5&quot;/&gt;&lt;property id=&quot;20300&quot; value=&quot;Slide 22 - &amp;quot;Recombination Timescale: Derivation&amp;quot;&quot;/&gt;&lt;property id=&quot;20307&quot; value=&quot;1678&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4787</TotalTime>
  <Words>1412</Words>
  <Application>Microsoft Office PowerPoint</Application>
  <PresentationFormat>On-screen Show (4:3)</PresentationFormat>
  <Paragraphs>225</Paragraphs>
  <Slides>59</Slides>
  <Notes>9</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Franklin Gothic Book</vt:lpstr>
      <vt:lpstr>Symbol</vt:lpstr>
      <vt:lpstr>Times New Roman</vt:lpstr>
      <vt:lpstr>Wingdings</vt:lpstr>
      <vt:lpstr>Crop</vt:lpstr>
      <vt:lpstr>University Astronomy</vt:lpstr>
      <vt:lpstr>Aims and outline for this lecture</vt:lpstr>
      <vt:lpstr>island universes</vt:lpstr>
      <vt:lpstr>Island Universes</vt:lpstr>
      <vt:lpstr>Charles Messier (1730-1817)</vt:lpstr>
      <vt:lpstr>PowerPoint Presentation</vt:lpstr>
      <vt:lpstr>PowerPoint Presentation</vt:lpstr>
      <vt:lpstr>PowerPoint Presentation</vt:lpstr>
      <vt:lpstr>PowerPoint Presentation</vt:lpstr>
      <vt:lpstr>PowerPoint Presentation</vt:lpstr>
      <vt:lpstr>PowerPoint Presentation</vt:lpstr>
      <vt:lpstr>New General Catalog: NGC….</vt:lpstr>
      <vt:lpstr>Planetary Nebulae in NGC</vt:lpstr>
      <vt:lpstr>Spiral Nebulae</vt:lpstr>
      <vt:lpstr>The Leviathan of Parsonstown</vt:lpstr>
      <vt:lpstr>hubble’s law</vt:lpstr>
      <vt:lpstr>How Far Away Are They?</vt:lpstr>
      <vt:lpstr>The Great Debate</vt:lpstr>
      <vt:lpstr>The Great Debate</vt:lpstr>
      <vt:lpstr>Galactic Redshifts</vt:lpstr>
      <vt:lpstr>Hubble’s Plot</vt:lpstr>
      <vt:lpstr>Hubble’s Law</vt:lpstr>
      <vt:lpstr>galaxy morphology</vt:lpstr>
      <vt:lpstr>PowerPoint Presentation</vt:lpstr>
      <vt:lpstr>PowerPoint Presentation</vt:lpstr>
      <vt:lpstr>Spiral Galaxy</vt:lpstr>
      <vt:lpstr>Spiral Galaxies</vt:lpstr>
      <vt:lpstr>Barred Spiral Galaxy</vt:lpstr>
      <vt:lpstr>Lenticular Galaxies</vt:lpstr>
      <vt:lpstr>Spiral Galaxies</vt:lpstr>
      <vt:lpstr>PowerPoint Presentation</vt:lpstr>
      <vt:lpstr>Elliptical Galaxy</vt:lpstr>
      <vt:lpstr>Elliptical Galaxies</vt:lpstr>
      <vt:lpstr>Elliptical Galaxy</vt:lpstr>
      <vt:lpstr>Elliptical Galaxies</vt:lpstr>
      <vt:lpstr>Irregular Galaxy</vt:lpstr>
      <vt:lpstr>Irregular Galaxies</vt:lpstr>
      <vt:lpstr>Irregular Galaxies</vt:lpstr>
      <vt:lpstr>Types of Galaxies</vt:lpstr>
      <vt:lpstr>The Hubble Classification Scheme</vt:lpstr>
      <vt:lpstr>agn</vt:lpstr>
      <vt:lpstr>AGN</vt:lpstr>
      <vt:lpstr>Seyfert’s Are AGN</vt:lpstr>
      <vt:lpstr>AGN</vt:lpstr>
      <vt:lpstr>AGN</vt:lpstr>
      <vt:lpstr>quasars</vt:lpstr>
      <vt:lpstr>Quasars</vt:lpstr>
      <vt:lpstr>Galaxy mergers</vt:lpstr>
      <vt:lpstr>Galaxy Mergers</vt:lpstr>
      <vt:lpstr>Galaxy Mergers</vt:lpstr>
      <vt:lpstr>Antennae Galaxies</vt:lpstr>
      <vt:lpstr>Antennae Simulation</vt:lpstr>
      <vt:lpstr>galaxy clusters</vt:lpstr>
      <vt:lpstr>Galaxy Clusters</vt:lpstr>
      <vt:lpstr>Galaxy Cluster Abell 2744</vt:lpstr>
      <vt:lpstr>The Local Group</vt:lpstr>
      <vt:lpstr>Cosmic Web</vt:lpstr>
      <vt:lpstr>homework</vt:lpstr>
      <vt:lpstr>Homework #14</vt:lpstr>
    </vt:vector>
  </TitlesOfParts>
  <Company>Center for Imaging Science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579</cp:revision>
  <dcterms:created xsi:type="dcterms:W3CDTF">2007-01-08T01:06:37Z</dcterms:created>
  <dcterms:modified xsi:type="dcterms:W3CDTF">2020-04-24T14:47:53Z</dcterms:modified>
</cp:coreProperties>
</file>