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53"/>
  </p:notesMasterIdLst>
  <p:handoutMasterIdLst>
    <p:handoutMasterId r:id="rId54"/>
  </p:handoutMasterIdLst>
  <p:sldIdLst>
    <p:sldId id="520" r:id="rId2"/>
    <p:sldId id="1696" r:id="rId3"/>
    <p:sldId id="1697" r:id="rId4"/>
    <p:sldId id="1698" r:id="rId5"/>
    <p:sldId id="1751" r:id="rId6"/>
    <p:sldId id="1744" r:id="rId7"/>
    <p:sldId id="1747" r:id="rId8"/>
    <p:sldId id="1746" r:id="rId9"/>
    <p:sldId id="1750" r:id="rId10"/>
    <p:sldId id="1748" r:id="rId11"/>
    <p:sldId id="1754" r:id="rId12"/>
    <p:sldId id="1755" r:id="rId13"/>
    <p:sldId id="1756" r:id="rId14"/>
    <p:sldId id="1701" r:id="rId15"/>
    <p:sldId id="1702" r:id="rId16"/>
    <p:sldId id="1758" r:id="rId17"/>
    <p:sldId id="1771" r:id="rId18"/>
    <p:sldId id="1757" r:id="rId19"/>
    <p:sldId id="1764" r:id="rId20"/>
    <p:sldId id="1765" r:id="rId21"/>
    <p:sldId id="1766" r:id="rId22"/>
    <p:sldId id="1767" r:id="rId23"/>
    <p:sldId id="1768" r:id="rId24"/>
    <p:sldId id="1703" r:id="rId25"/>
    <p:sldId id="1760" r:id="rId26"/>
    <p:sldId id="1761" r:id="rId27"/>
    <p:sldId id="1759" r:id="rId28"/>
    <p:sldId id="1704" r:id="rId29"/>
    <p:sldId id="1772" r:id="rId30"/>
    <p:sldId id="1774" r:id="rId31"/>
    <p:sldId id="1775" r:id="rId32"/>
    <p:sldId id="1773" r:id="rId33"/>
    <p:sldId id="1776" r:id="rId34"/>
    <p:sldId id="1705" r:id="rId35"/>
    <p:sldId id="1749" r:id="rId36"/>
    <p:sldId id="1706" r:id="rId37"/>
    <p:sldId id="1777" r:id="rId38"/>
    <p:sldId id="1721" r:id="rId39"/>
    <p:sldId id="1778" r:id="rId40"/>
    <p:sldId id="1739" r:id="rId41"/>
    <p:sldId id="1707" r:id="rId42"/>
    <p:sldId id="1708" r:id="rId43"/>
    <p:sldId id="1762" r:id="rId44"/>
    <p:sldId id="1779" r:id="rId45"/>
    <p:sldId id="1763" r:id="rId46"/>
    <p:sldId id="1782" r:id="rId47"/>
    <p:sldId id="1780" r:id="rId48"/>
    <p:sldId id="1781" r:id="rId49"/>
    <p:sldId id="1709" r:id="rId50"/>
    <p:sldId id="1769" r:id="rId51"/>
    <p:sldId id="1770" r:id="rId52"/>
  </p:sldIdLst>
  <p:sldSz cx="9144000" cy="6858000" type="screen4x3"/>
  <p:notesSz cx="6858000" cy="9144000"/>
  <p:custDataLst>
    <p:tags r:id="rId55"/>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440" autoAdjust="0"/>
    <p:restoredTop sz="95796" autoAdjust="0"/>
  </p:normalViewPr>
  <p:slideViewPr>
    <p:cSldViewPr>
      <p:cViewPr varScale="1">
        <p:scale>
          <a:sx n="105" d="100"/>
          <a:sy n="105" d="100"/>
        </p:scale>
        <p:origin x="2452" y="6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Lst>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74" d="100"/>
          <a:sy n="74" d="100"/>
        </p:scale>
        <p:origin x="2388"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_rels/viewProps.xml.rels><?xml version="1.0" encoding="UTF-8" standalone="yes"?>
<Relationships xmlns="http://schemas.openxmlformats.org/package/2006/relationships"><Relationship Id="rId13" Type="http://schemas.openxmlformats.org/officeDocument/2006/relationships/slide" Target="slides/slide19.xml"/><Relationship Id="rId18" Type="http://schemas.openxmlformats.org/officeDocument/2006/relationships/slide" Target="slides/slide25.xml"/><Relationship Id="rId26" Type="http://schemas.openxmlformats.org/officeDocument/2006/relationships/slide" Target="slides/slide37.xml"/><Relationship Id="rId21" Type="http://schemas.openxmlformats.org/officeDocument/2006/relationships/slide" Target="slides/slide29.xml"/><Relationship Id="rId34" Type="http://schemas.openxmlformats.org/officeDocument/2006/relationships/slide" Target="slides/slide47.xml"/><Relationship Id="rId7" Type="http://schemas.openxmlformats.org/officeDocument/2006/relationships/slide" Target="slides/slide9.xml"/><Relationship Id="rId12" Type="http://schemas.openxmlformats.org/officeDocument/2006/relationships/slide" Target="slides/slide18.xml"/><Relationship Id="rId17" Type="http://schemas.openxmlformats.org/officeDocument/2006/relationships/slide" Target="slides/slide23.xml"/><Relationship Id="rId25" Type="http://schemas.openxmlformats.org/officeDocument/2006/relationships/slide" Target="slides/slide36.xml"/><Relationship Id="rId33" Type="http://schemas.openxmlformats.org/officeDocument/2006/relationships/slide" Target="slides/slide46.xml"/><Relationship Id="rId2" Type="http://schemas.openxmlformats.org/officeDocument/2006/relationships/slide" Target="slides/slide2.xml"/><Relationship Id="rId16" Type="http://schemas.openxmlformats.org/officeDocument/2006/relationships/slide" Target="slides/slide22.xml"/><Relationship Id="rId20" Type="http://schemas.openxmlformats.org/officeDocument/2006/relationships/slide" Target="slides/slide28.xml"/><Relationship Id="rId29" Type="http://schemas.openxmlformats.org/officeDocument/2006/relationships/slide" Target="slides/slide42.xml"/><Relationship Id="rId1" Type="http://schemas.openxmlformats.org/officeDocument/2006/relationships/slide" Target="slides/slide1.xml"/><Relationship Id="rId6" Type="http://schemas.openxmlformats.org/officeDocument/2006/relationships/slide" Target="slides/slide8.xml"/><Relationship Id="rId11" Type="http://schemas.openxmlformats.org/officeDocument/2006/relationships/slide" Target="slides/slide17.xml"/><Relationship Id="rId24" Type="http://schemas.openxmlformats.org/officeDocument/2006/relationships/slide" Target="slides/slide35.xml"/><Relationship Id="rId32" Type="http://schemas.openxmlformats.org/officeDocument/2006/relationships/slide" Target="slides/slide45.xml"/><Relationship Id="rId37" Type="http://schemas.openxmlformats.org/officeDocument/2006/relationships/slide" Target="slides/slide51.xml"/><Relationship Id="rId5" Type="http://schemas.openxmlformats.org/officeDocument/2006/relationships/slide" Target="slides/slide7.xml"/><Relationship Id="rId15" Type="http://schemas.openxmlformats.org/officeDocument/2006/relationships/slide" Target="slides/slide21.xml"/><Relationship Id="rId23" Type="http://schemas.openxmlformats.org/officeDocument/2006/relationships/slide" Target="slides/slide33.xml"/><Relationship Id="rId28" Type="http://schemas.openxmlformats.org/officeDocument/2006/relationships/slide" Target="slides/slide39.xml"/><Relationship Id="rId36" Type="http://schemas.openxmlformats.org/officeDocument/2006/relationships/slide" Target="slides/slide50.xml"/><Relationship Id="rId10" Type="http://schemas.openxmlformats.org/officeDocument/2006/relationships/slide" Target="slides/slide16.xml"/><Relationship Id="rId19" Type="http://schemas.openxmlformats.org/officeDocument/2006/relationships/slide" Target="slides/slide26.xml"/><Relationship Id="rId31" Type="http://schemas.openxmlformats.org/officeDocument/2006/relationships/slide" Target="slides/slide44.xml"/><Relationship Id="rId4" Type="http://schemas.openxmlformats.org/officeDocument/2006/relationships/slide" Target="slides/slide5.xml"/><Relationship Id="rId9" Type="http://schemas.openxmlformats.org/officeDocument/2006/relationships/slide" Target="slides/slide15.xml"/><Relationship Id="rId14" Type="http://schemas.openxmlformats.org/officeDocument/2006/relationships/slide" Target="slides/slide20.xml"/><Relationship Id="rId22" Type="http://schemas.openxmlformats.org/officeDocument/2006/relationships/slide" Target="slides/slide32.xml"/><Relationship Id="rId27" Type="http://schemas.openxmlformats.org/officeDocument/2006/relationships/slide" Target="slides/slide38.xml"/><Relationship Id="rId30" Type="http://schemas.openxmlformats.org/officeDocument/2006/relationships/slide" Target="slides/slide43.xml"/><Relationship Id="rId35" Type="http://schemas.openxmlformats.org/officeDocument/2006/relationships/slide" Target="slides/slide48.xml"/><Relationship Id="rId8" Type="http://schemas.openxmlformats.org/officeDocument/2006/relationships/slide" Target="slides/slide10.xml"/><Relationship Id="rId3"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95EAEC5-A1D6-40CA-B2E7-ACFA38D4C102}" type="datetimeFigureOut">
              <a:rPr lang="en-US" smtClean="0"/>
              <a:t>4/21/2020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09AD7B-0792-4535-92B0-CBCEB31F5A79}" type="slidenum">
              <a:rPr lang="en-US" smtClean="0"/>
              <a:t>‹#›</a:t>
            </a:fld>
            <a:endParaRPr lang="en-US"/>
          </a:p>
        </p:txBody>
      </p:sp>
    </p:spTree>
    <p:extLst>
      <p:ext uri="{BB962C8B-B14F-4D97-AF65-F5344CB8AC3E}">
        <p14:creationId xmlns:p14="http://schemas.microsoft.com/office/powerpoint/2010/main" val="3997452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711A129-A1F6-4A06-834E-A9F511020688}" type="slidenum">
              <a:rPr lang="en-US"/>
              <a:pPr>
                <a:defRPr/>
              </a:pPr>
              <a:t>‹#›</a:t>
            </a:fld>
            <a:endParaRPr lang="en-US"/>
          </a:p>
        </p:txBody>
      </p:sp>
    </p:spTree>
    <p:extLst>
      <p:ext uri="{BB962C8B-B14F-4D97-AF65-F5344CB8AC3E}">
        <p14:creationId xmlns:p14="http://schemas.microsoft.com/office/powerpoint/2010/main" val="413500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943797A3-D1BE-4603-B3D8-94DF49E7C3BE}" type="slidenum">
              <a:rPr lang="en-US" smtClean="0"/>
              <a:pPr>
                <a:defRPr/>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00974765"/>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0E317C-2D38-45AD-93CC-2F339010EF5B}" type="slidenum">
              <a:rPr lang="en-US" smtClean="0"/>
              <a:pPr>
                <a:defRPr/>
              </a:pPr>
              <a:t>‹#›</a:t>
            </a:fld>
            <a:endParaRPr lang="en-US"/>
          </a:p>
        </p:txBody>
      </p:sp>
    </p:spTree>
    <p:extLst>
      <p:ext uri="{BB962C8B-B14F-4D97-AF65-F5344CB8AC3E}">
        <p14:creationId xmlns:p14="http://schemas.microsoft.com/office/powerpoint/2010/main" val="3094860412"/>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7047"/>
            <a:ext cx="3335840" cy="4572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Tree>
    <p:extLst>
      <p:ext uri="{BB962C8B-B14F-4D97-AF65-F5344CB8AC3E}">
        <p14:creationId xmlns:p14="http://schemas.microsoft.com/office/powerpoint/2010/main" val="1241847872"/>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73152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8700" y="1527048"/>
            <a:ext cx="3335840" cy="598540"/>
          </a:xfrm>
        </p:spPr>
        <p:txBody>
          <a:bodyPr anchor="ctr" anchorCtr="0">
            <a:noAutofit/>
          </a:bodyPr>
          <a:lstStyle>
            <a:lvl1pPr marL="0" indent="0" algn="ctr">
              <a:lnSpc>
                <a:spcPct val="84000"/>
              </a:lnSpc>
              <a:spcBef>
                <a:spcPts val="0"/>
              </a:spcBef>
              <a:spcAft>
                <a:spcPts val="0"/>
              </a:spcAft>
              <a:buNone/>
              <a:defRPr sz="20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2125588"/>
            <a:ext cx="3335839" cy="3992699"/>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1527048"/>
            <a:ext cx="3335840" cy="598540"/>
          </a:xfrm>
        </p:spPr>
        <p:txBody>
          <a:bodyPr anchor="ctr" anchorCtr="0">
            <a:noAutofit/>
          </a:bodyPr>
          <a:lstStyle>
            <a:lvl1pPr marL="0" indent="0" algn="ctr">
              <a:lnSpc>
                <a:spcPct val="84000"/>
              </a:lnSpc>
              <a:spcBef>
                <a:spcPts val="0"/>
              </a:spcBef>
              <a:spcAft>
                <a:spcPts val="0"/>
              </a:spcAft>
              <a:buNone/>
              <a:defRPr sz="20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2125588"/>
            <a:ext cx="3335840" cy="3992699"/>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74909D-F225-49BD-B535-665D62BA7E5E}" type="slidenum">
              <a:rPr lang="en-US" smtClean="0"/>
              <a:pPr>
                <a:defRPr/>
              </a:pPr>
              <a:t>‹#›</a:t>
            </a:fld>
            <a:endParaRPr lang="en-US"/>
          </a:p>
        </p:txBody>
      </p:sp>
    </p:spTree>
    <p:extLst>
      <p:ext uri="{BB962C8B-B14F-4D97-AF65-F5344CB8AC3E}">
        <p14:creationId xmlns:p14="http://schemas.microsoft.com/office/powerpoint/2010/main" val="571901298"/>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49464C3-F72B-4578-BA21-31D6575E0633}" type="slidenum">
              <a:rPr lang="en-US" smtClean="0"/>
              <a:pPr>
                <a:defRPr/>
              </a:pPr>
              <a:t>‹#›</a:t>
            </a:fld>
            <a:endParaRPr lang="en-US"/>
          </a:p>
        </p:txBody>
      </p:sp>
    </p:spTree>
    <p:extLst>
      <p:ext uri="{BB962C8B-B14F-4D97-AF65-F5344CB8AC3E}">
        <p14:creationId xmlns:p14="http://schemas.microsoft.com/office/powerpoint/2010/main" val="4243733603"/>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4CB930-2AD9-417C-B7C9-FD9DCB2CBCD8}" type="slidenum">
              <a:rPr lang="en-US" smtClean="0"/>
              <a:pPr>
                <a:defRPr/>
              </a:pPr>
              <a:t>‹#›</a:t>
            </a:fld>
            <a:endParaRPr lang="en-US"/>
          </a:p>
        </p:txBody>
      </p:sp>
    </p:spTree>
    <p:extLst>
      <p:ext uri="{BB962C8B-B14F-4D97-AF65-F5344CB8AC3E}">
        <p14:creationId xmlns:p14="http://schemas.microsoft.com/office/powerpoint/2010/main" val="2771576533"/>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58A695-23A2-4F83-97B9-37C92BD5A09D}" type="slidenum">
              <a:rPr lang="en-US"/>
              <a:pPr>
                <a:defRPr/>
              </a:pPr>
              <a:t>‹#›</a:t>
            </a:fld>
            <a:endParaRPr lang="en-US"/>
          </a:p>
        </p:txBody>
      </p:sp>
    </p:spTree>
    <p:extLst>
      <p:ext uri="{BB962C8B-B14F-4D97-AF65-F5344CB8AC3E}">
        <p14:creationId xmlns:p14="http://schemas.microsoft.com/office/powerpoint/2010/main" val="3567270909"/>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593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936DDA-F617-45B1-9DAF-F9021562C585}" type="slidenum">
              <a:rPr lang="en-US"/>
              <a:pPr>
                <a:defRPr/>
              </a:pPr>
              <a:t>‹#›</a:t>
            </a:fld>
            <a:endParaRPr lang="en-US"/>
          </a:p>
        </p:txBody>
      </p:sp>
    </p:spTree>
    <p:extLst>
      <p:ext uri="{BB962C8B-B14F-4D97-AF65-F5344CB8AC3E}">
        <p14:creationId xmlns:p14="http://schemas.microsoft.com/office/powerpoint/2010/main" val="261305538"/>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54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286643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73152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1523999"/>
            <a:ext cx="7200900" cy="4876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CC5958FB-8111-4A01-94AE-04E5FA4964B2}" type="slidenum">
              <a:rPr lang="en-US" smtClean="0"/>
              <a:pPr>
                <a:defRPr/>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43683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6" r:id="rId3"/>
    <p:sldLayoutId id="2147483727" r:id="rId4"/>
    <p:sldLayoutId id="2147483728" r:id="rId5"/>
    <p:sldLayoutId id="2147483729" r:id="rId6"/>
    <p:sldLayoutId id="2147483731" r:id="rId7"/>
    <p:sldLayoutId id="2147483732" r:id="rId8"/>
    <p:sldLayoutId id="2147483733" r:id="rId9"/>
  </p:sldLayoutIdLst>
  <p:transition>
    <p:fade thruBlk="1"/>
  </p:transition>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6"/>
          <p:cNvSpPr>
            <a:spLocks noGrp="1" noChangeArrowheads="1"/>
          </p:cNvSpPr>
          <p:nvPr>
            <p:ph type="ctrTitle"/>
          </p:nvPr>
        </p:nvSpPr>
        <p:spPr>
          <a:noFill/>
        </p:spPr>
        <p:txBody>
          <a:bodyPr/>
          <a:lstStyle/>
          <a:p>
            <a:pPr eaLnBrk="1" hangingPunct="1"/>
            <a:r>
              <a:rPr lang="en-US" altLang="en-US"/>
              <a:t>University Astronomy</a:t>
            </a:r>
            <a:endParaRPr lang="en-US" altLang="en-US" dirty="0" smtClean="0"/>
          </a:p>
        </p:txBody>
      </p:sp>
      <p:sp>
        <p:nvSpPr>
          <p:cNvPr id="2052" name="Rectangle 7"/>
          <p:cNvSpPr>
            <a:spLocks noGrp="1" noChangeArrowheads="1"/>
          </p:cNvSpPr>
          <p:nvPr>
            <p:ph type="subTitle" idx="1"/>
          </p:nvPr>
        </p:nvSpPr>
        <p:spPr>
          <a:noFill/>
        </p:spPr>
        <p:txBody>
          <a:bodyPr/>
          <a:lstStyle/>
          <a:p>
            <a:r>
              <a:rPr lang="en-US" altLang="en-US" dirty="0" smtClean="0"/>
              <a:t>Professor Don Figer</a:t>
            </a:r>
          </a:p>
          <a:p>
            <a:r>
              <a:rPr lang="en-US" dirty="0" smtClean="0"/>
              <a:t>Dark Matter</a:t>
            </a:r>
            <a:endParaRPr lang="en-US" altLang="en-US" dirty="0" smtClean="0"/>
          </a:p>
        </p:txBody>
      </p:sp>
      <p:sp>
        <p:nvSpPr>
          <p:cNvPr id="3" name="Slide Number Placeholder 2"/>
          <p:cNvSpPr>
            <a:spLocks noGrp="1"/>
          </p:cNvSpPr>
          <p:nvPr>
            <p:ph type="sldNum" sz="quarter" idx="12"/>
          </p:nvPr>
        </p:nvSpPr>
        <p:spPr/>
        <p:txBody>
          <a:bodyPr/>
          <a:lstStyle/>
          <a:p>
            <a:pPr>
              <a:defRPr/>
            </a:pPr>
            <a:fld id="{943797A3-D1BE-4603-B3D8-94DF49E7C3BE}" type="slidenum">
              <a:rPr lang="en-US" smtClean="0"/>
              <a:pPr>
                <a:defRPr/>
              </a:pPr>
              <a:t>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Rotation Curve</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10</a:t>
            </a:fld>
            <a:endParaRPr lang="en-US"/>
          </a:p>
        </p:txBody>
      </p:sp>
      <p:pic>
        <p:nvPicPr>
          <p:cNvPr id="1026" name="Picture 2" descr="enter image description he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3887" y="1524000"/>
            <a:ext cx="6470525"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605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smtClean="0"/>
              <a:t>Galactic Rotation Curve</a:t>
            </a:r>
            <a:endParaRPr lang="en-US" altLang="en-US" dirty="0"/>
          </a:p>
        </p:txBody>
      </p:sp>
      <p:sp>
        <p:nvSpPr>
          <p:cNvPr id="10243" name="Rectangle 3"/>
          <p:cNvSpPr>
            <a:spLocks noGrp="1" noChangeArrowheads="1"/>
          </p:cNvSpPr>
          <p:nvPr>
            <p:ph idx="1"/>
          </p:nvPr>
        </p:nvSpPr>
        <p:spPr/>
        <p:txBody>
          <a:bodyPr/>
          <a:lstStyle/>
          <a:p>
            <a:r>
              <a:rPr lang="en-US" altLang="en-US" smtClean="0"/>
              <a:t>Flat at further distances</a:t>
            </a:r>
          </a:p>
          <a:p>
            <a:r>
              <a:rPr lang="en-US" altLang="en-US" smtClean="0"/>
              <a:t>More and more mass is interior to objects at these distances</a:t>
            </a:r>
            <a:endParaRPr lang="en-US" altLang="en-US" dirty="0"/>
          </a:p>
        </p:txBody>
      </p:sp>
      <p:pic>
        <p:nvPicPr>
          <p:cNvPr id="5" name="Picture 4"/>
          <p:cNvPicPr/>
          <p:nvPr/>
        </p:nvPicPr>
        <p:blipFill>
          <a:blip r:embed="rId2"/>
          <a:stretch>
            <a:fillRect/>
          </a:stretch>
        </p:blipFill>
        <p:spPr>
          <a:xfrm>
            <a:off x="1282699" y="2565400"/>
            <a:ext cx="6237281" cy="4235451"/>
          </a:xfrm>
          <a:prstGeom prst="rect">
            <a:avLst/>
          </a:prstGeom>
        </p:spPr>
      </p:pic>
      <p:sp>
        <p:nvSpPr>
          <p:cNvPr id="15" name="Slide Number Placeholder 14"/>
          <p:cNvSpPr>
            <a:spLocks noGrp="1"/>
          </p:cNvSpPr>
          <p:nvPr>
            <p:ph type="sldNum" sz="quarter" idx="12"/>
          </p:nvPr>
        </p:nvSpPr>
        <p:spPr/>
        <p:txBody>
          <a:bodyPr/>
          <a:lstStyle/>
          <a:p>
            <a:pPr>
              <a:defRPr/>
            </a:pPr>
            <a:fld id="{A80E317C-2D38-45AD-93CC-2F339010EF5B}" type="slidenum">
              <a:rPr lang="en-US" smtClean="0"/>
              <a:pPr>
                <a:defRPr/>
              </a:pPr>
              <a:t>11</a:t>
            </a:fld>
            <a:endParaRPr lang="en-US"/>
          </a:p>
        </p:txBody>
      </p:sp>
    </p:spTree>
    <p:extLst>
      <p:ext uri="{BB962C8B-B14F-4D97-AF65-F5344CB8AC3E}">
        <p14:creationId xmlns:p14="http://schemas.microsoft.com/office/powerpoint/2010/main" val="1895760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mtClean="0"/>
              <a:t>Other Spiral Galaxies</a:t>
            </a:r>
            <a:endParaRPr lang="en-US" altLang="en-US" dirty="0"/>
          </a:p>
        </p:txBody>
      </p:sp>
      <p:sp>
        <p:nvSpPr>
          <p:cNvPr id="2" name="Content Placeholder 1"/>
          <p:cNvSpPr>
            <a:spLocks noGrp="1"/>
          </p:cNvSpPr>
          <p:nvPr>
            <p:ph idx="1"/>
          </p:nvPr>
        </p:nvSpPr>
        <p:spPr/>
        <p:txBody>
          <a:bodyPr/>
          <a:lstStyle/>
          <a:p>
            <a:r>
              <a:rPr lang="en-US" altLang="en-US" smtClean="0"/>
              <a:t>These rotation curves are flat, just like for our Milky Way.</a:t>
            </a:r>
          </a:p>
          <a:p>
            <a:r>
              <a:rPr lang="en-US" altLang="en-US" smtClean="0"/>
              <a:t>Other galaxies also contain a lot of dark matter.</a:t>
            </a:r>
          </a:p>
          <a:p>
            <a:endParaRPr lang="en-US"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t="22917" b="27083"/>
          <a:stretch>
            <a:fillRect/>
          </a:stretch>
        </p:blipFill>
        <p:spPr bwMode="auto">
          <a:xfrm>
            <a:off x="812800" y="2819401"/>
            <a:ext cx="7518400" cy="2819400"/>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20"/>
          <p:cNvSpPr>
            <a:spLocks noGrp="1"/>
          </p:cNvSpPr>
          <p:nvPr>
            <p:ph type="sldNum" sz="quarter" idx="12"/>
          </p:nvPr>
        </p:nvSpPr>
        <p:spPr/>
        <p:txBody>
          <a:bodyPr/>
          <a:lstStyle/>
          <a:p>
            <a:pPr>
              <a:defRPr/>
            </a:pPr>
            <a:fld id="{A80E317C-2D38-45AD-93CC-2F339010EF5B}" type="slidenum">
              <a:rPr lang="en-US" smtClean="0"/>
              <a:pPr>
                <a:defRPr/>
              </a:pPr>
              <a:t>12</a:t>
            </a:fld>
            <a:endParaRPr lang="en-US"/>
          </a:p>
        </p:txBody>
      </p:sp>
    </p:spTree>
    <p:extLst>
      <p:ext uri="{BB962C8B-B14F-4D97-AF65-F5344CB8AC3E}">
        <p14:creationId xmlns:p14="http://schemas.microsoft.com/office/powerpoint/2010/main" val="1992099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dirty="0" smtClean="0">
                <a:latin typeface="Arial" charset="0"/>
                <a:ea typeface="Arial" charset="0"/>
                <a:cs typeface="Arial" charset="0"/>
              </a:rPr>
              <a:t>Dark Matter in the Halo</a:t>
            </a:r>
            <a:endParaRPr lang="en-US" altLang="en-US" dirty="0">
              <a:latin typeface="Arial" charset="0"/>
              <a:ea typeface="Arial" charset="0"/>
              <a:cs typeface="Arial" charset="0"/>
            </a:endParaRP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13</a:t>
            </a:fld>
            <a:endParaRPr lang="en-US"/>
          </a:p>
        </p:txBody>
      </p:sp>
      <p:pic>
        <p:nvPicPr>
          <p:cNvPr id="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2500" r="14063" b="4167"/>
          <a:stretch>
            <a:fillRect/>
          </a:stretch>
        </p:blipFill>
        <p:spPr bwMode="auto">
          <a:xfrm>
            <a:off x="2838462" y="2209806"/>
            <a:ext cx="3581376" cy="350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467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Galaxy clusters</a:t>
            </a:r>
            <a:endParaRPr lang="en-US" dirty="0"/>
          </a:p>
        </p:txBody>
      </p:sp>
      <p:sp>
        <p:nvSpPr>
          <p:cNvPr id="5" name="Text Placeholder 4"/>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69E57DC2-970A-4B3E-BB1C-7A09969E49DF}" type="slidenum">
              <a:rPr lang="en-US" smtClean="0"/>
              <a:pPr/>
              <a:t>14</a:t>
            </a:fld>
            <a:endParaRPr lang="en-US" dirty="0"/>
          </a:p>
        </p:txBody>
      </p:sp>
    </p:spTree>
    <p:extLst>
      <p:ext uri="{BB962C8B-B14F-4D97-AF65-F5344CB8AC3E}">
        <p14:creationId xmlns:p14="http://schemas.microsoft.com/office/powerpoint/2010/main" val="3646427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Galaxies in Clusters</a:t>
            </a:r>
          </a:p>
        </p:txBody>
      </p:sp>
      <p:sp>
        <p:nvSpPr>
          <p:cNvPr id="6148" name="Rectangle 3"/>
          <p:cNvSpPr>
            <a:spLocks noGrp="1" noChangeArrowheads="1"/>
          </p:cNvSpPr>
          <p:nvPr>
            <p:ph idx="1"/>
          </p:nvPr>
        </p:nvSpPr>
        <p:spPr/>
        <p:txBody>
          <a:bodyPr>
            <a:normAutofit/>
          </a:bodyPr>
          <a:lstStyle/>
          <a:p>
            <a:r>
              <a:rPr lang="en-US" altLang="en-US" dirty="0"/>
              <a:t>Galaxy clusters are particularly important for dark matter studies since their masses can be estimated in three independent ways:</a:t>
            </a:r>
          </a:p>
          <a:p>
            <a:pPr lvl="1"/>
            <a:r>
              <a:rPr lang="en-US" altLang="en-US" dirty="0" smtClean="0"/>
              <a:t>From </a:t>
            </a:r>
            <a:r>
              <a:rPr lang="en-US" altLang="en-US" dirty="0"/>
              <a:t>the scatter in radial velocities of the galaxies within </a:t>
            </a:r>
            <a:r>
              <a:rPr lang="en-US" altLang="en-US" dirty="0" smtClean="0"/>
              <a:t>clusters.</a:t>
            </a:r>
            <a:endParaRPr lang="en-US" altLang="en-US" dirty="0"/>
          </a:p>
          <a:p>
            <a:pPr lvl="1"/>
            <a:r>
              <a:rPr lang="en-US" altLang="en-US" dirty="0"/>
              <a:t>From X-rays emitted by hot gas in the clusters. From the X-ray energy spectrum and flux, the gas temperature and density can be estimated, hence giving the pressure; assuming pressure and gravity balance determines the cluster's mass profile.</a:t>
            </a:r>
          </a:p>
          <a:p>
            <a:pPr lvl="1"/>
            <a:r>
              <a:rPr lang="en-US" altLang="en-US" dirty="0"/>
              <a:t>Gravitational lensing (usually of more distant galaxies) can measure cluster masses without relying on observations of dynamics (e.g., velocity).</a:t>
            </a:r>
          </a:p>
          <a:p>
            <a:r>
              <a:rPr lang="en-US" altLang="en-US" dirty="0" smtClean="0"/>
              <a:t>These </a:t>
            </a:r>
            <a:r>
              <a:rPr lang="en-US" altLang="en-US" dirty="0"/>
              <a:t>three methods are in reasonable agreement that dark matter outweighs visible matter by approximately 5 to 1</a:t>
            </a:r>
            <a:r>
              <a:rPr lang="en-US" altLang="en-US" dirty="0" smtClean="0"/>
              <a:t>.</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15</a:t>
            </a:fld>
            <a:endParaRPr lang="en-US"/>
          </a:p>
        </p:txBody>
      </p:sp>
    </p:spTree>
    <p:extLst>
      <p:ext uri="{BB962C8B-B14F-4D97-AF65-F5344CB8AC3E}">
        <p14:creationId xmlns:p14="http://schemas.microsoft.com/office/powerpoint/2010/main" val="1869411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Coma Cluster</a:t>
            </a:r>
          </a:p>
        </p:txBody>
      </p:sp>
      <p:sp>
        <p:nvSpPr>
          <p:cNvPr id="6148" name="Rectangle 3"/>
          <p:cNvSpPr>
            <a:spLocks noGrp="1" noChangeArrowheads="1"/>
          </p:cNvSpPr>
          <p:nvPr>
            <p:ph idx="1"/>
          </p:nvPr>
        </p:nvSpPr>
        <p:spPr/>
        <p:txBody>
          <a:bodyPr>
            <a:normAutofit fontScale="92500" lnSpcReduction="20000"/>
          </a:bodyPr>
          <a:lstStyle/>
          <a:p>
            <a:r>
              <a:rPr lang="en-US" dirty="0" smtClean="0"/>
              <a:t>Fritz Zwicky (1930s) noted </a:t>
            </a:r>
            <a:r>
              <a:rPr lang="en-US" dirty="0"/>
              <a:t>that the radial velocities of the galaxies in the Coma Cluster of galaxies </a:t>
            </a:r>
            <a:r>
              <a:rPr lang="en-US" dirty="0" smtClean="0"/>
              <a:t>were </a:t>
            </a:r>
            <a:r>
              <a:rPr lang="en-US" dirty="0"/>
              <a:t>much larger than what would be expected by assuming that the galaxies have the same ratio of mass to </a:t>
            </a:r>
            <a:r>
              <a:rPr lang="en-US" dirty="0" smtClean="0"/>
              <a:t>light </a:t>
            </a:r>
            <a:r>
              <a:rPr lang="en-US" dirty="0"/>
              <a:t>as the Sun. </a:t>
            </a:r>
            <a:endParaRPr lang="en-US" dirty="0" smtClean="0"/>
          </a:p>
          <a:p>
            <a:r>
              <a:rPr lang="en-US" dirty="0" smtClean="0"/>
              <a:t>The virial theorem says that the kinetic energy is one half the potential energy for a relaxed system. </a:t>
            </a:r>
          </a:p>
          <a:p>
            <a:r>
              <a:rPr lang="en-US" dirty="0" smtClean="0"/>
              <a:t>Applying </a:t>
            </a:r>
            <a:r>
              <a:rPr lang="en-US" dirty="0"/>
              <a:t>the virial theorem to the observed kinetic energy indicates that the potential energy and consequently the mass of the Coma Cluster is much larger than the mass obtained by assuming a solar-like mass to light ratio. </a:t>
            </a:r>
            <a:endParaRPr lang="en-US" dirty="0" smtClean="0"/>
          </a:p>
          <a:p>
            <a:r>
              <a:rPr lang="en-US" dirty="0" smtClean="0"/>
              <a:t>It </a:t>
            </a:r>
            <a:r>
              <a:rPr lang="en-US" dirty="0"/>
              <a:t>took thirty years for other types of measurements to confirm the existence of dark matter as convincingly as had Zwicky’s measurements of the Coma Cluster.</a:t>
            </a:r>
          </a:p>
          <a:p>
            <a:r>
              <a:rPr lang="en-US" dirty="0"/>
              <a:t>Zwicky and his contemporaries did not know that the Coma Cluster contains a halo of hot, ~10</a:t>
            </a:r>
            <a:r>
              <a:rPr lang="en-US" baseline="30000" dirty="0"/>
              <a:t>8</a:t>
            </a:r>
            <a:r>
              <a:rPr lang="en-US" dirty="0"/>
              <a:t> K gas whose mass is ~5 times larger than the mass of the stars in the galaxies. That became known some forty years later after X-ray telescopes were launched into space. </a:t>
            </a:r>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16</a:t>
            </a:fld>
            <a:endParaRPr lang="en-US"/>
          </a:p>
        </p:txBody>
      </p:sp>
    </p:spTree>
    <p:extLst>
      <p:ext uri="{BB962C8B-B14F-4D97-AF65-F5344CB8AC3E}">
        <p14:creationId xmlns:p14="http://schemas.microsoft.com/office/powerpoint/2010/main" val="3071085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Fritz Zwicky</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17</a:t>
            </a:fld>
            <a:endParaRPr lang="en-US"/>
          </a:p>
        </p:txBody>
      </p:sp>
      <p:pic>
        <p:nvPicPr>
          <p:cNvPr id="6" name="Picture 5"/>
          <p:cNvPicPr>
            <a:picLocks noChangeAspect="1"/>
          </p:cNvPicPr>
          <p:nvPr/>
        </p:nvPicPr>
        <p:blipFill>
          <a:blip r:embed="rId2"/>
          <a:stretch>
            <a:fillRect/>
          </a:stretch>
        </p:blipFill>
        <p:spPr>
          <a:xfrm>
            <a:off x="3733800" y="2057400"/>
            <a:ext cx="3309938" cy="3008104"/>
          </a:xfrm>
          <a:prstGeom prst="rect">
            <a:avLst/>
          </a:prstGeom>
        </p:spPr>
      </p:pic>
      <p:pic>
        <p:nvPicPr>
          <p:cNvPr id="7" name="Content Placeholder 6"/>
          <p:cNvPicPr>
            <a:picLocks noGrp="1" noChangeAspect="1"/>
          </p:cNvPicPr>
          <p:nvPr>
            <p:ph idx="1"/>
          </p:nvPr>
        </p:nvPicPr>
        <p:blipFill>
          <a:blip r:embed="rId2"/>
          <a:stretch>
            <a:fillRect/>
          </a:stretch>
        </p:blipFill>
        <p:spPr>
          <a:xfrm>
            <a:off x="1946081" y="1524000"/>
            <a:ext cx="5366138" cy="4876800"/>
          </a:xfrm>
          <a:prstGeom prst="rect">
            <a:avLst/>
          </a:prstGeom>
        </p:spPr>
      </p:pic>
    </p:spTree>
    <p:extLst>
      <p:ext uri="{BB962C8B-B14F-4D97-AF65-F5344CB8AC3E}">
        <p14:creationId xmlns:p14="http://schemas.microsoft.com/office/powerpoint/2010/main" val="3456927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Coma Cluster</a:t>
            </a:r>
          </a:p>
        </p:txBody>
      </p:sp>
      <p:sp>
        <p:nvSpPr>
          <p:cNvPr id="2" name="Text Placeholder 1"/>
          <p:cNvSpPr>
            <a:spLocks noGrp="1"/>
          </p:cNvSpPr>
          <p:nvPr>
            <p:ph type="body" idx="1"/>
          </p:nvPr>
        </p:nvSpPr>
        <p:spPr/>
        <p:txBody>
          <a:bodyPr/>
          <a:lstStyle/>
          <a:p>
            <a:r>
              <a:rPr lang="en-US" dirty="0" smtClean="0"/>
              <a:t>Visible</a:t>
            </a:r>
            <a:endParaRPr lang="en-US" dirty="0"/>
          </a:p>
        </p:txBody>
      </p:sp>
      <p:sp>
        <p:nvSpPr>
          <p:cNvPr id="5" name="Text Placeholder 4"/>
          <p:cNvSpPr>
            <a:spLocks noGrp="1"/>
          </p:cNvSpPr>
          <p:nvPr>
            <p:ph type="body" sz="quarter" idx="3"/>
          </p:nvPr>
        </p:nvSpPr>
        <p:spPr/>
        <p:txBody>
          <a:bodyPr/>
          <a:lstStyle/>
          <a:p>
            <a:r>
              <a:rPr lang="en-US" dirty="0" smtClean="0"/>
              <a:t>X-ray</a:t>
            </a:r>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18</a:t>
            </a:fld>
            <a:endParaRPr lang="en-US"/>
          </a:p>
        </p:txBody>
      </p:sp>
      <p:pic>
        <p:nvPicPr>
          <p:cNvPr id="10" name="Content Placeholder 9"/>
          <p:cNvPicPr>
            <a:picLocks noGrp="1" noChangeAspect="1"/>
          </p:cNvPicPr>
          <p:nvPr>
            <p:ph sz="quarter" idx="4"/>
          </p:nvPr>
        </p:nvPicPr>
        <p:blipFill>
          <a:blip r:embed="rId2"/>
          <a:stretch>
            <a:fillRect/>
          </a:stretch>
        </p:blipFill>
        <p:spPr>
          <a:xfrm>
            <a:off x="4894263" y="2864887"/>
            <a:ext cx="3335337" cy="2849076"/>
          </a:xfrm>
          <a:prstGeom prst="rect">
            <a:avLst/>
          </a:prstGeom>
        </p:spPr>
      </p:pic>
      <p:pic>
        <p:nvPicPr>
          <p:cNvPr id="9" name="Content Placeholder 8"/>
          <p:cNvPicPr>
            <a:picLocks noGrp="1" noChangeAspect="1"/>
          </p:cNvPicPr>
          <p:nvPr>
            <p:ph sz="half" idx="2"/>
          </p:nvPr>
        </p:nvPicPr>
        <p:blipFill>
          <a:blip r:embed="rId3"/>
          <a:stretch>
            <a:fillRect/>
          </a:stretch>
        </p:blipFill>
        <p:spPr>
          <a:xfrm>
            <a:off x="1028700" y="3054411"/>
            <a:ext cx="3335338" cy="2470027"/>
          </a:xfrm>
          <a:prstGeom prst="rect">
            <a:avLst/>
          </a:prstGeom>
        </p:spPr>
      </p:pic>
    </p:spTree>
    <p:extLst>
      <p:ext uri="{BB962C8B-B14F-4D97-AF65-F5344CB8AC3E}">
        <p14:creationId xmlns:p14="http://schemas.microsoft.com/office/powerpoint/2010/main" val="2347865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Bullet Cluster</a:t>
            </a:r>
          </a:p>
        </p:txBody>
      </p:sp>
      <p:pic>
        <p:nvPicPr>
          <p:cNvPr id="2" name="Content Placeholder 1"/>
          <p:cNvPicPr>
            <a:picLocks noGrp="1" noChangeAspect="1"/>
          </p:cNvPicPr>
          <p:nvPr>
            <p:ph idx="1"/>
          </p:nvPr>
        </p:nvPicPr>
        <p:blipFill>
          <a:blip r:embed="rId2"/>
          <a:stretch>
            <a:fillRect/>
          </a:stretch>
        </p:blipFill>
        <p:spPr>
          <a:xfrm>
            <a:off x="1028700" y="1662859"/>
            <a:ext cx="7200900" cy="4599082"/>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19</a:t>
            </a:fld>
            <a:endParaRPr lang="en-US"/>
          </a:p>
        </p:txBody>
      </p:sp>
    </p:spTree>
    <p:extLst>
      <p:ext uri="{BB962C8B-B14F-4D97-AF65-F5344CB8AC3E}">
        <p14:creationId xmlns:p14="http://schemas.microsoft.com/office/powerpoint/2010/main" val="768579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fontScale="90000"/>
          </a:bodyPr>
          <a:lstStyle/>
          <a:p>
            <a:r>
              <a:rPr lang="en-US" altLang="en-US" smtClean="0"/>
              <a:t>Aims and outline for this lecture</a:t>
            </a:r>
            <a:endParaRPr lang="en-US" altLang="en-US" smtClean="0"/>
          </a:p>
        </p:txBody>
      </p:sp>
      <p:sp>
        <p:nvSpPr>
          <p:cNvPr id="6148" name="Rectangle 3"/>
          <p:cNvSpPr>
            <a:spLocks noGrp="1" noChangeArrowheads="1"/>
          </p:cNvSpPr>
          <p:nvPr>
            <p:ph idx="1"/>
          </p:nvPr>
        </p:nvSpPr>
        <p:spPr/>
        <p:txBody>
          <a:bodyPr/>
          <a:lstStyle/>
          <a:p>
            <a:r>
              <a:rPr lang="en-US" altLang="en-US" dirty="0" smtClean="0"/>
              <a:t>define dark matter</a:t>
            </a:r>
          </a:p>
          <a:p>
            <a:r>
              <a:rPr lang="en-US" altLang="en-US" dirty="0" smtClean="0"/>
              <a:t>review evidence of dark matter</a:t>
            </a:r>
          </a:p>
          <a:p>
            <a:r>
              <a:rPr lang="en-US" altLang="en-US" dirty="0" smtClean="0"/>
              <a:t>describe potential sources of dark matter</a:t>
            </a:r>
          </a:p>
          <a:p>
            <a:r>
              <a:rPr lang="en-US" altLang="en-US" dirty="0" smtClean="0"/>
              <a:t>discuss dark matter probes</a:t>
            </a:r>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2</a:t>
            </a:fld>
            <a:endParaRPr lang="en-US"/>
          </a:p>
        </p:txBody>
      </p:sp>
    </p:spTree>
    <p:extLst>
      <p:ext uri="{BB962C8B-B14F-4D97-AF65-F5344CB8AC3E}">
        <p14:creationId xmlns:p14="http://schemas.microsoft.com/office/powerpoint/2010/main" val="421566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Bullet Cluster: Before</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20</a:t>
            </a:fld>
            <a:endParaRPr lang="en-US"/>
          </a:p>
        </p:txBody>
      </p:sp>
      <p:pic>
        <p:nvPicPr>
          <p:cNvPr id="5" name="Content Placeholder 4"/>
          <p:cNvPicPr>
            <a:picLocks noGrp="1" noChangeAspect="1"/>
          </p:cNvPicPr>
          <p:nvPr>
            <p:ph idx="1"/>
          </p:nvPr>
        </p:nvPicPr>
        <p:blipFill>
          <a:blip r:embed="rId2"/>
          <a:stretch>
            <a:fillRect/>
          </a:stretch>
        </p:blipFill>
        <p:spPr>
          <a:xfrm>
            <a:off x="1028700" y="2322995"/>
            <a:ext cx="7200900" cy="3278809"/>
          </a:xfrm>
          <a:prstGeom prst="rect">
            <a:avLst/>
          </a:prstGeom>
        </p:spPr>
      </p:pic>
    </p:spTree>
    <p:extLst>
      <p:ext uri="{BB962C8B-B14F-4D97-AF65-F5344CB8AC3E}">
        <p14:creationId xmlns:p14="http://schemas.microsoft.com/office/powerpoint/2010/main" val="2909659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Bullet Cluster: After </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21</a:t>
            </a:fld>
            <a:endParaRPr lang="en-US"/>
          </a:p>
        </p:txBody>
      </p:sp>
      <p:pic>
        <p:nvPicPr>
          <p:cNvPr id="4" name="Content Placeholder 3"/>
          <p:cNvPicPr>
            <a:picLocks noGrp="1" noChangeAspect="1"/>
          </p:cNvPicPr>
          <p:nvPr>
            <p:ph idx="1"/>
          </p:nvPr>
        </p:nvPicPr>
        <p:blipFill>
          <a:blip r:embed="rId2"/>
          <a:stretch>
            <a:fillRect/>
          </a:stretch>
        </p:blipFill>
        <p:spPr>
          <a:xfrm>
            <a:off x="1028700" y="2715402"/>
            <a:ext cx="7200900" cy="2493995"/>
          </a:xfrm>
          <a:prstGeom prst="rect">
            <a:avLst/>
          </a:prstGeom>
        </p:spPr>
      </p:pic>
    </p:spTree>
    <p:extLst>
      <p:ext uri="{BB962C8B-B14F-4D97-AF65-F5344CB8AC3E}">
        <p14:creationId xmlns:p14="http://schemas.microsoft.com/office/powerpoint/2010/main" val="4282993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Bullet Cluster: After </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22</a:t>
            </a:fld>
            <a:endParaRPr lang="en-US"/>
          </a:p>
        </p:txBody>
      </p:sp>
      <p:pic>
        <p:nvPicPr>
          <p:cNvPr id="5" name="Content Placeholder 4"/>
          <p:cNvPicPr>
            <a:picLocks noGrp="1" noChangeAspect="1"/>
          </p:cNvPicPr>
          <p:nvPr>
            <p:ph idx="1"/>
          </p:nvPr>
        </p:nvPicPr>
        <p:blipFill>
          <a:blip r:embed="rId2"/>
          <a:stretch>
            <a:fillRect/>
          </a:stretch>
        </p:blipFill>
        <p:spPr>
          <a:xfrm>
            <a:off x="1028700" y="2733577"/>
            <a:ext cx="7200900" cy="2457645"/>
          </a:xfrm>
          <a:prstGeom prst="rect">
            <a:avLst/>
          </a:prstGeom>
        </p:spPr>
      </p:pic>
    </p:spTree>
    <p:extLst>
      <p:ext uri="{BB962C8B-B14F-4D97-AF65-F5344CB8AC3E}">
        <p14:creationId xmlns:p14="http://schemas.microsoft.com/office/powerpoint/2010/main" val="3685802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Bullet Cluster</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23</a:t>
            </a:fld>
            <a:endParaRPr lang="en-US"/>
          </a:p>
        </p:txBody>
      </p:sp>
      <p:sp>
        <p:nvSpPr>
          <p:cNvPr id="5" name="Content Placeholder 4"/>
          <p:cNvSpPr>
            <a:spLocks noGrp="1"/>
          </p:cNvSpPr>
          <p:nvPr>
            <p:ph sz="half" idx="1"/>
          </p:nvPr>
        </p:nvSpPr>
        <p:spPr/>
        <p:txBody>
          <a:bodyPr>
            <a:normAutofit lnSpcReduction="10000"/>
          </a:bodyPr>
          <a:lstStyle/>
          <a:p>
            <a:r>
              <a:rPr lang="en-US" dirty="0" smtClean="0"/>
              <a:t>In the picture, pink is x-ray emission from hot gas and blue is a map of dark matter </a:t>
            </a:r>
            <a:r>
              <a:rPr lang="en-US" dirty="0"/>
              <a:t>reconstructed </a:t>
            </a:r>
            <a:r>
              <a:rPr lang="en-US" dirty="0" smtClean="0"/>
              <a:t>by gravitational lensing of background galaxies.</a:t>
            </a:r>
          </a:p>
          <a:p>
            <a:r>
              <a:rPr lang="en-US" dirty="0" smtClean="0"/>
              <a:t>The blue splotches seem to have followed the big galaxy clusters, whereas the hot gas collided and got stuck in the middle. </a:t>
            </a:r>
          </a:p>
          <a:p>
            <a:r>
              <a:rPr lang="en-US" dirty="0" smtClean="0"/>
              <a:t>This suggests that dark matter does not interact strongly with other matter.</a:t>
            </a:r>
            <a:endParaRPr lang="en-US" dirty="0"/>
          </a:p>
        </p:txBody>
      </p:sp>
      <p:pic>
        <p:nvPicPr>
          <p:cNvPr id="7" name="Content Placeholder 3"/>
          <p:cNvPicPr>
            <a:picLocks noGrp="1" noChangeAspect="1"/>
          </p:cNvPicPr>
          <p:nvPr>
            <p:ph sz="half" idx="2"/>
          </p:nvPr>
        </p:nvPicPr>
        <p:blipFill>
          <a:blip r:embed="rId2"/>
          <a:stretch>
            <a:fillRect/>
          </a:stretch>
        </p:blipFill>
        <p:spPr>
          <a:xfrm>
            <a:off x="4894263" y="2636056"/>
            <a:ext cx="3335337" cy="2354238"/>
          </a:xfrm>
          <a:prstGeom prst="rect">
            <a:avLst/>
          </a:prstGeom>
        </p:spPr>
      </p:pic>
    </p:spTree>
    <p:extLst>
      <p:ext uri="{BB962C8B-B14F-4D97-AF65-F5344CB8AC3E}">
        <p14:creationId xmlns:p14="http://schemas.microsoft.com/office/powerpoint/2010/main" val="569529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hot gas around elliptical galaxies</a:t>
            </a:r>
            <a:endParaRPr lang="en-US" dirty="0"/>
          </a:p>
        </p:txBody>
      </p:sp>
      <p:sp>
        <p:nvSpPr>
          <p:cNvPr id="5" name="Text Placeholder 4"/>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69E57DC2-970A-4B3E-BB1C-7A09969E49DF}" type="slidenum">
              <a:rPr lang="en-US" smtClean="0"/>
              <a:pPr/>
              <a:t>24</a:t>
            </a:fld>
            <a:endParaRPr lang="en-US" dirty="0"/>
          </a:p>
        </p:txBody>
      </p:sp>
    </p:spTree>
    <p:extLst>
      <p:ext uri="{BB962C8B-B14F-4D97-AF65-F5344CB8AC3E}">
        <p14:creationId xmlns:p14="http://schemas.microsoft.com/office/powerpoint/2010/main" val="1633647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M87</a:t>
            </a:r>
          </a:p>
        </p:txBody>
      </p:sp>
      <p:sp>
        <p:nvSpPr>
          <p:cNvPr id="6148" name="Rectangle 3"/>
          <p:cNvSpPr>
            <a:spLocks noGrp="1" noChangeArrowheads="1"/>
          </p:cNvSpPr>
          <p:nvPr>
            <p:ph idx="1"/>
          </p:nvPr>
        </p:nvSpPr>
        <p:spPr/>
        <p:txBody>
          <a:bodyPr>
            <a:normAutofit/>
          </a:bodyPr>
          <a:lstStyle/>
          <a:p>
            <a:r>
              <a:rPr lang="en-US" dirty="0"/>
              <a:t>M87 is a giant elliptical galaxy with an extended corona of X-ray emitting hot gas and two opposing jets projecting out from a giant black hole at the center. </a:t>
            </a:r>
            <a:endParaRPr lang="en-US" dirty="0" smtClean="0"/>
          </a:p>
          <a:p>
            <a:r>
              <a:rPr lang="en-US" dirty="0" smtClean="0"/>
              <a:t>The </a:t>
            </a:r>
            <a:r>
              <a:rPr lang="en-US" dirty="0"/>
              <a:t>mass of M87’s giant central black hole is </a:t>
            </a:r>
            <a:r>
              <a:rPr lang="en-US" dirty="0" smtClean="0"/>
              <a:t>3(10</a:t>
            </a:r>
            <a:r>
              <a:rPr lang="en-US" baseline="30000" dirty="0" smtClean="0"/>
              <a:t>9</a:t>
            </a:r>
            <a:r>
              <a:rPr lang="en-US" dirty="0" smtClean="0"/>
              <a:t>) </a:t>
            </a:r>
            <a:r>
              <a:rPr lang="en-US" dirty="0" err="1" smtClean="0"/>
              <a:t>M</a:t>
            </a:r>
            <a:r>
              <a:rPr lang="en-US" baseline="-25000" dirty="0" err="1" smtClean="0"/>
              <a:t>Sun</a:t>
            </a:r>
            <a:r>
              <a:rPr lang="en-US" dirty="0" smtClean="0"/>
              <a:t>, small </a:t>
            </a:r>
            <a:r>
              <a:rPr lang="en-US" dirty="0"/>
              <a:t>compared to the visible </a:t>
            </a:r>
            <a:r>
              <a:rPr lang="en-US" dirty="0" smtClean="0"/>
              <a:t>mass in </a:t>
            </a:r>
            <a:r>
              <a:rPr lang="en-US" dirty="0"/>
              <a:t>M87. </a:t>
            </a:r>
            <a:endParaRPr lang="en-US" dirty="0" smtClean="0"/>
          </a:p>
          <a:p>
            <a:r>
              <a:rPr lang="en-US" dirty="0" smtClean="0"/>
              <a:t>X-ray measurements can be translated into pressure and temperature gradients.</a:t>
            </a:r>
          </a:p>
          <a:p>
            <a:r>
              <a:rPr lang="en-US" dirty="0" smtClean="0"/>
              <a:t>Assuming hydrostatic equilibrium, one can relate the gradients into a mass distribution.</a:t>
            </a:r>
          </a:p>
          <a:p>
            <a:r>
              <a:rPr lang="en-US" dirty="0" smtClean="0"/>
              <a:t>The mass far exceeds what would be expected from the observed light.</a:t>
            </a:r>
          </a:p>
          <a:p>
            <a:r>
              <a:rPr lang="en-US" dirty="0" smtClean="0"/>
              <a:t>Globular cluster motions around M87 confirm.</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25</a:t>
            </a:fld>
            <a:endParaRPr lang="en-US"/>
          </a:p>
        </p:txBody>
      </p:sp>
    </p:spTree>
    <p:extLst>
      <p:ext uri="{BB962C8B-B14F-4D97-AF65-F5344CB8AC3E}">
        <p14:creationId xmlns:p14="http://schemas.microsoft.com/office/powerpoint/2010/main" val="3854185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M87</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26</a:t>
            </a:fld>
            <a:endParaRPr lang="en-US"/>
          </a:p>
        </p:txBody>
      </p:sp>
      <p:pic>
        <p:nvPicPr>
          <p:cNvPr id="4" name="Content Placeholder 3"/>
          <p:cNvPicPr>
            <a:picLocks noGrp="1" noChangeAspect="1"/>
          </p:cNvPicPr>
          <p:nvPr>
            <p:ph idx="1"/>
          </p:nvPr>
        </p:nvPicPr>
        <p:blipFill>
          <a:blip r:embed="rId2"/>
          <a:stretch>
            <a:fillRect/>
          </a:stretch>
        </p:blipFill>
        <p:spPr>
          <a:xfrm>
            <a:off x="1810967" y="1524000"/>
            <a:ext cx="5636365" cy="4876800"/>
          </a:xfrm>
          <a:prstGeom prst="rect">
            <a:avLst/>
          </a:prstGeom>
        </p:spPr>
      </p:pic>
    </p:spTree>
    <p:extLst>
      <p:ext uri="{BB962C8B-B14F-4D97-AF65-F5344CB8AC3E}">
        <p14:creationId xmlns:p14="http://schemas.microsoft.com/office/powerpoint/2010/main" val="1940578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gravitational lensing</a:t>
            </a:r>
            <a:endParaRPr lang="en-US" dirty="0"/>
          </a:p>
        </p:txBody>
      </p:sp>
      <p:sp>
        <p:nvSpPr>
          <p:cNvPr id="5" name="Text Placeholder 4"/>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69E57DC2-970A-4B3E-BB1C-7A09969E49DF}" type="slidenum">
              <a:rPr lang="en-US" smtClean="0"/>
              <a:pPr/>
              <a:t>27</a:t>
            </a:fld>
            <a:endParaRPr lang="en-US" dirty="0"/>
          </a:p>
        </p:txBody>
      </p:sp>
    </p:spTree>
    <p:extLst>
      <p:ext uri="{BB962C8B-B14F-4D97-AF65-F5344CB8AC3E}">
        <p14:creationId xmlns:p14="http://schemas.microsoft.com/office/powerpoint/2010/main" val="2554811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Gravitational Lensing</a:t>
            </a:r>
          </a:p>
        </p:txBody>
      </p:sp>
      <p:sp>
        <p:nvSpPr>
          <p:cNvPr id="6148" name="Rectangle 3"/>
          <p:cNvSpPr>
            <a:spLocks noGrp="1" noChangeArrowheads="1"/>
          </p:cNvSpPr>
          <p:nvPr>
            <p:ph idx="1"/>
          </p:nvPr>
        </p:nvSpPr>
        <p:spPr/>
        <p:txBody>
          <a:bodyPr>
            <a:normAutofit/>
          </a:bodyPr>
          <a:lstStyle/>
          <a:p>
            <a:r>
              <a:rPr lang="en-US" altLang="en-US" dirty="0" smtClean="0"/>
              <a:t>Massive </a:t>
            </a:r>
            <a:r>
              <a:rPr lang="en-US" altLang="en-US" dirty="0"/>
              <a:t>objects (such as a cluster of galaxies) lying between a more distant source (such as a quasar) and an observer should act as a lens to bend the light from this source. </a:t>
            </a:r>
            <a:endParaRPr lang="en-US" altLang="en-US" dirty="0" smtClean="0"/>
          </a:p>
          <a:p>
            <a:r>
              <a:rPr lang="en-US" altLang="en-US" dirty="0" smtClean="0"/>
              <a:t>The </a:t>
            </a:r>
            <a:r>
              <a:rPr lang="en-US" altLang="en-US" dirty="0"/>
              <a:t>more massive an object, the more lensing is observed.</a:t>
            </a:r>
          </a:p>
          <a:p>
            <a:r>
              <a:rPr lang="en-US" altLang="en-US" dirty="0" smtClean="0"/>
              <a:t>Gravitational lensing is often categorized as strong or weak.</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28</a:t>
            </a:fld>
            <a:endParaRPr lang="en-US"/>
          </a:p>
        </p:txBody>
      </p:sp>
    </p:spTree>
    <p:extLst>
      <p:ext uri="{BB962C8B-B14F-4D97-AF65-F5344CB8AC3E}">
        <p14:creationId xmlns:p14="http://schemas.microsoft.com/office/powerpoint/2010/main" val="3610740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Strong Lensing</a:t>
            </a:r>
          </a:p>
        </p:txBody>
      </p:sp>
      <p:sp>
        <p:nvSpPr>
          <p:cNvPr id="6148" name="Rectangle 3"/>
          <p:cNvSpPr>
            <a:spLocks noGrp="1" noChangeArrowheads="1"/>
          </p:cNvSpPr>
          <p:nvPr>
            <p:ph idx="1"/>
          </p:nvPr>
        </p:nvSpPr>
        <p:spPr/>
        <p:txBody>
          <a:bodyPr>
            <a:normAutofit/>
          </a:bodyPr>
          <a:lstStyle/>
          <a:p>
            <a:r>
              <a:rPr lang="en-US" altLang="en-US" dirty="0" smtClean="0"/>
              <a:t>Strong </a:t>
            </a:r>
            <a:r>
              <a:rPr lang="en-US" altLang="en-US" dirty="0"/>
              <a:t>lensing is the observed distortion of background galaxies into arcs when their light passes through such a gravitational lens. </a:t>
            </a:r>
            <a:r>
              <a:rPr lang="en-US" altLang="en-US" dirty="0" smtClean="0"/>
              <a:t>By </a:t>
            </a:r>
            <a:r>
              <a:rPr lang="en-US" altLang="en-US" dirty="0"/>
              <a:t>measuring the distortion geometry, the mass of the intervening cluster can be obtained. </a:t>
            </a:r>
            <a:endParaRPr lang="en-US" altLang="en-US" dirty="0" smtClean="0"/>
          </a:p>
          <a:p>
            <a:r>
              <a:rPr lang="en-US" altLang="en-US" dirty="0" smtClean="0"/>
              <a:t>In </a:t>
            </a:r>
            <a:r>
              <a:rPr lang="en-US" altLang="en-US" dirty="0"/>
              <a:t>the dozens of cases where this has been done, the mass-to-light ratios obtained correspond to the dynamical dark matter measurements of clusters</a:t>
            </a:r>
            <a:r>
              <a:rPr lang="en-US" altLang="en-US" dirty="0" smtClean="0"/>
              <a:t>.</a:t>
            </a:r>
          </a:p>
          <a:p>
            <a:r>
              <a:rPr lang="en-US" altLang="en-US" dirty="0" smtClean="0"/>
              <a:t>Lensing </a:t>
            </a:r>
            <a:r>
              <a:rPr lang="en-US" altLang="en-US" dirty="0"/>
              <a:t>can lead to multiple copies of an image. By analyzing the distribution of multiple image copies, scientists have been able to deduce and map the distribution of dark matter around the MACS J0416.1-2403 galaxy cluster</a:t>
            </a:r>
            <a:r>
              <a:rPr lang="en-US" altLang="en-US" dirty="0" smtClean="0"/>
              <a:t>.</a:t>
            </a:r>
            <a:endParaRPr lang="en-US" alt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29</a:t>
            </a:fld>
            <a:endParaRPr lang="en-US"/>
          </a:p>
        </p:txBody>
      </p:sp>
    </p:spTree>
    <p:extLst>
      <p:ext uri="{BB962C8B-B14F-4D97-AF65-F5344CB8AC3E}">
        <p14:creationId xmlns:p14="http://schemas.microsoft.com/office/powerpoint/2010/main" val="1053552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dark matter?</a:t>
            </a:r>
            <a:endParaRPr lang="en-US" dirty="0"/>
          </a:p>
        </p:txBody>
      </p:sp>
      <p:sp>
        <p:nvSpPr>
          <p:cNvPr id="5" name="Text Placeholder 4"/>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69E57DC2-970A-4B3E-BB1C-7A09969E49DF}" type="slidenum">
              <a:rPr lang="en-US" smtClean="0"/>
              <a:pPr/>
              <a:t>3</a:t>
            </a:fld>
            <a:endParaRPr lang="en-US" dirty="0"/>
          </a:p>
        </p:txBody>
      </p:sp>
    </p:spTree>
    <p:extLst>
      <p:ext uri="{BB962C8B-B14F-4D97-AF65-F5344CB8AC3E}">
        <p14:creationId xmlns:p14="http://schemas.microsoft.com/office/powerpoint/2010/main" val="1913189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dirty="0">
                <a:latin typeface="Arial" charset="0"/>
                <a:ea typeface="Arial" charset="0"/>
                <a:cs typeface="Arial" charset="0"/>
              </a:rPr>
              <a:t>Gravitational Lensing</a:t>
            </a:r>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30</a:t>
            </a:fld>
            <a:endParaRPr lang="en-US"/>
          </a:p>
        </p:txBody>
      </p:sp>
      <p:pic>
        <p:nvPicPr>
          <p:cNvPr id="15"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5625" t="4167" r="15625" b="6250"/>
          <a:stretch>
            <a:fillRect/>
          </a:stretch>
        </p:blipFill>
        <p:spPr bwMode="auto">
          <a:xfrm>
            <a:off x="4894263" y="2183414"/>
            <a:ext cx="3335337" cy="3259521"/>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p:cNvPicPr>
            <a:picLocks noGrp="1" noChangeAspect="1"/>
          </p:cNvPicPr>
          <p:nvPr>
            <p:ph sz="half" idx="1"/>
          </p:nvPr>
        </p:nvPicPr>
        <p:blipFill>
          <a:blip r:embed="rId3"/>
          <a:stretch>
            <a:fillRect/>
          </a:stretch>
        </p:blipFill>
        <p:spPr>
          <a:xfrm>
            <a:off x="1593622" y="1527175"/>
            <a:ext cx="2205493" cy="4572000"/>
          </a:xfrm>
          <a:prstGeom prst="rect">
            <a:avLst/>
          </a:prstGeom>
        </p:spPr>
      </p:pic>
    </p:spTree>
    <p:extLst>
      <p:ext uri="{BB962C8B-B14F-4D97-AF65-F5344CB8AC3E}">
        <p14:creationId xmlns:p14="http://schemas.microsoft.com/office/powerpoint/2010/main" val="3086832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mtClean="0"/>
              <a:t>Gravitational Lensing</a:t>
            </a:r>
            <a:endParaRPr lang="en-US" altLang="en-US" dirty="0"/>
          </a:p>
        </p:txBody>
      </p:sp>
      <p:pic>
        <p:nvPicPr>
          <p:cNvPr id="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4211"/>
          <a:stretch>
            <a:fillRect/>
          </a:stretch>
        </p:blipFill>
        <p:spPr>
          <a:xfrm>
            <a:off x="1581531" y="2400223"/>
            <a:ext cx="6095238" cy="3124354"/>
          </a:xfrm>
        </p:spPr>
      </p:pic>
      <p:sp>
        <p:nvSpPr>
          <p:cNvPr id="2" name="Slide Number Placeholder 1"/>
          <p:cNvSpPr>
            <a:spLocks noGrp="1"/>
          </p:cNvSpPr>
          <p:nvPr>
            <p:ph type="sldNum" sz="quarter" idx="12"/>
          </p:nvPr>
        </p:nvSpPr>
        <p:spPr/>
        <p:txBody>
          <a:bodyPr/>
          <a:lstStyle/>
          <a:p>
            <a:fld id="{A80E317C-2D38-45AD-93CC-2F339010EF5B}" type="slidenum">
              <a:rPr lang="en-US" smtClean="0"/>
              <a:pPr/>
              <a:t>31</a:t>
            </a:fld>
            <a:endParaRPr lang="en-US"/>
          </a:p>
        </p:txBody>
      </p:sp>
    </p:spTree>
    <p:extLst>
      <p:ext uri="{BB962C8B-B14F-4D97-AF65-F5344CB8AC3E}">
        <p14:creationId xmlns:p14="http://schemas.microsoft.com/office/powerpoint/2010/main" val="2664927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Weak Lensing</a:t>
            </a:r>
          </a:p>
        </p:txBody>
      </p:sp>
      <p:sp>
        <p:nvSpPr>
          <p:cNvPr id="6148" name="Rectangle 3"/>
          <p:cNvSpPr>
            <a:spLocks noGrp="1" noChangeArrowheads="1"/>
          </p:cNvSpPr>
          <p:nvPr>
            <p:ph idx="1"/>
          </p:nvPr>
        </p:nvSpPr>
        <p:spPr/>
        <p:txBody>
          <a:bodyPr>
            <a:normAutofit/>
          </a:bodyPr>
          <a:lstStyle/>
          <a:p>
            <a:r>
              <a:rPr lang="en-US" altLang="en-US" dirty="0" smtClean="0"/>
              <a:t>Weak </a:t>
            </a:r>
            <a:r>
              <a:rPr lang="en-US" altLang="en-US" dirty="0"/>
              <a:t>gravitational lensing </a:t>
            </a:r>
            <a:r>
              <a:rPr lang="en-US" altLang="en-US" dirty="0" smtClean="0"/>
              <a:t>describes very small perturbations in the images of galaxies that are far </a:t>
            </a:r>
            <a:r>
              <a:rPr lang="en-US" altLang="en-US" dirty="0" err="1" smtClean="0"/>
              <a:t>far</a:t>
            </a:r>
            <a:r>
              <a:rPr lang="en-US" altLang="en-US" dirty="0" smtClean="0"/>
              <a:t> away….</a:t>
            </a:r>
          </a:p>
          <a:p>
            <a:r>
              <a:rPr lang="en-US" altLang="en-US" dirty="0" smtClean="0"/>
              <a:t>Because the perturbations are so small, the effects are studied using </a:t>
            </a:r>
            <a:r>
              <a:rPr lang="en-US" altLang="en-US" dirty="0"/>
              <a:t>statistical analyses from vast galaxy surveys. </a:t>
            </a:r>
            <a:endParaRPr lang="en-US" altLang="en-US" dirty="0" smtClean="0"/>
          </a:p>
          <a:p>
            <a:r>
              <a:rPr lang="en-US" altLang="en-US" dirty="0" smtClean="0"/>
              <a:t>By </a:t>
            </a:r>
            <a:r>
              <a:rPr lang="en-US" altLang="en-US" dirty="0"/>
              <a:t>examining the apparent shear deformation of the adjacent background galaxies, the mean distribution of dark matter can be characterized</a:t>
            </a:r>
            <a:r>
              <a:rPr lang="en-US" altLang="en-US" dirty="0" smtClean="0"/>
              <a:t>.</a:t>
            </a:r>
          </a:p>
          <a:p>
            <a:r>
              <a:rPr lang="en-US" altLang="en-US" dirty="0" smtClean="0"/>
              <a:t>This is the primary method that LSST will use to map dark matter in the Universe. </a:t>
            </a:r>
          </a:p>
        </p:txBody>
      </p:sp>
      <p:sp>
        <p:nvSpPr>
          <p:cNvPr id="3" name="Slide Number Placeholder 2"/>
          <p:cNvSpPr>
            <a:spLocks noGrp="1"/>
          </p:cNvSpPr>
          <p:nvPr>
            <p:ph type="sldNum" sz="quarter" idx="12"/>
          </p:nvPr>
        </p:nvSpPr>
        <p:spPr/>
        <p:txBody>
          <a:bodyPr/>
          <a:lstStyle/>
          <a:p>
            <a:fld id="{A80E317C-2D38-45AD-93CC-2F339010EF5B}" type="slidenum">
              <a:rPr lang="en-US" smtClean="0"/>
              <a:pPr/>
              <a:t>32</a:t>
            </a:fld>
            <a:endParaRPr lang="en-US"/>
          </a:p>
        </p:txBody>
      </p:sp>
    </p:spTree>
    <p:extLst>
      <p:ext uri="{BB962C8B-B14F-4D97-AF65-F5344CB8AC3E}">
        <p14:creationId xmlns:p14="http://schemas.microsoft.com/office/powerpoint/2010/main" val="79080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Weak Lensing</a:t>
            </a:r>
          </a:p>
        </p:txBody>
      </p:sp>
      <p:pic>
        <p:nvPicPr>
          <p:cNvPr id="2" name="Content Placeholder 1"/>
          <p:cNvPicPr>
            <a:picLocks noGrp="1" noChangeAspect="1"/>
          </p:cNvPicPr>
          <p:nvPr>
            <p:ph idx="1"/>
          </p:nvPr>
        </p:nvPicPr>
        <p:blipFill>
          <a:blip r:embed="rId2"/>
          <a:stretch>
            <a:fillRect/>
          </a:stretch>
        </p:blipFill>
        <p:spPr>
          <a:xfrm>
            <a:off x="1028700" y="2456251"/>
            <a:ext cx="7200900" cy="3012297"/>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33</a:t>
            </a:fld>
            <a:endParaRPr lang="en-US"/>
          </a:p>
        </p:txBody>
      </p:sp>
    </p:spTree>
    <p:extLst>
      <p:ext uri="{BB962C8B-B14F-4D97-AF65-F5344CB8AC3E}">
        <p14:creationId xmlns:p14="http://schemas.microsoft.com/office/powerpoint/2010/main" val="850219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dark matter candidates</a:t>
            </a:r>
            <a:endParaRPr lang="en-US" dirty="0"/>
          </a:p>
        </p:txBody>
      </p:sp>
      <p:sp>
        <p:nvSpPr>
          <p:cNvPr id="5" name="Text Placeholder 4"/>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69E57DC2-970A-4B3E-BB1C-7A09969E49DF}" type="slidenum">
              <a:rPr lang="en-US" smtClean="0"/>
              <a:pPr/>
              <a:t>34</a:t>
            </a:fld>
            <a:endParaRPr lang="en-US" dirty="0"/>
          </a:p>
        </p:txBody>
      </p:sp>
    </p:spTree>
    <p:extLst>
      <p:ext uri="{BB962C8B-B14F-4D97-AF65-F5344CB8AC3E}">
        <p14:creationId xmlns:p14="http://schemas.microsoft.com/office/powerpoint/2010/main" val="792703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Dark Matter</a:t>
            </a:r>
          </a:p>
        </p:txBody>
      </p:sp>
      <p:sp>
        <p:nvSpPr>
          <p:cNvPr id="3" name="Slide Number Placeholder 2"/>
          <p:cNvSpPr>
            <a:spLocks noGrp="1"/>
          </p:cNvSpPr>
          <p:nvPr>
            <p:ph type="sldNum" sz="quarter" idx="12"/>
          </p:nvPr>
        </p:nvSpPr>
        <p:spPr/>
        <p:txBody>
          <a:bodyPr/>
          <a:lstStyle/>
          <a:p>
            <a:fld id="{A80E317C-2D38-45AD-93CC-2F339010EF5B}" type="slidenum">
              <a:rPr lang="en-US" smtClean="0"/>
              <a:pPr/>
              <a:t>35</a:t>
            </a:fld>
            <a:endParaRPr lang="en-US"/>
          </a:p>
        </p:txBody>
      </p:sp>
      <p:sp>
        <p:nvSpPr>
          <p:cNvPr id="2" name="Content Placeholder 1"/>
          <p:cNvSpPr>
            <a:spLocks noGrp="1"/>
          </p:cNvSpPr>
          <p:nvPr>
            <p:ph idx="1"/>
          </p:nvPr>
        </p:nvSpPr>
        <p:spPr/>
        <p:txBody>
          <a:bodyPr>
            <a:normAutofit/>
          </a:bodyPr>
          <a:lstStyle/>
          <a:p>
            <a:r>
              <a:rPr lang="en-US" dirty="0"/>
              <a:t>Stellar Dark Matter</a:t>
            </a:r>
          </a:p>
          <a:p>
            <a:pPr lvl="1"/>
            <a:r>
              <a:rPr lang="en-US" dirty="0"/>
              <a:t>black </a:t>
            </a:r>
            <a:r>
              <a:rPr lang="en-US" dirty="0" smtClean="0"/>
              <a:t>holes, rare </a:t>
            </a:r>
            <a:r>
              <a:rPr lang="en-US" dirty="0"/>
              <a:t>but could make up some of dark matter</a:t>
            </a:r>
          </a:p>
          <a:p>
            <a:pPr lvl="1"/>
            <a:r>
              <a:rPr lang="en-US" dirty="0"/>
              <a:t>brown </a:t>
            </a:r>
            <a:r>
              <a:rPr lang="en-US" dirty="0" smtClean="0"/>
              <a:t>dwarfs, low-mass </a:t>
            </a:r>
            <a:r>
              <a:rPr lang="en-US" dirty="0" err="1"/>
              <a:t>prestellar</a:t>
            </a:r>
            <a:r>
              <a:rPr lang="en-US" dirty="0"/>
              <a:t> objects, never stars</a:t>
            </a:r>
          </a:p>
          <a:p>
            <a:pPr lvl="1"/>
            <a:r>
              <a:rPr lang="en-US" dirty="0"/>
              <a:t>white </a:t>
            </a:r>
            <a:r>
              <a:rPr lang="en-US" dirty="0" smtClean="0"/>
              <a:t>dwarfs, relic </a:t>
            </a:r>
            <a:r>
              <a:rPr lang="en-US" dirty="0"/>
              <a:t>low mass stellar objects, no longer generating energy</a:t>
            </a:r>
          </a:p>
          <a:p>
            <a:pPr lvl="1"/>
            <a:r>
              <a:rPr lang="en-US" dirty="0"/>
              <a:t>faint, low-mass red </a:t>
            </a:r>
            <a:r>
              <a:rPr lang="en-US" dirty="0" smtClean="0"/>
              <a:t>dwarfs, Hubble </a:t>
            </a:r>
            <a:r>
              <a:rPr lang="en-US" dirty="0"/>
              <a:t>Space Telescope examined a globular cluster with extreme </a:t>
            </a:r>
            <a:r>
              <a:rPr lang="en-US" dirty="0" smtClean="0"/>
              <a:t>sensitivity and </a:t>
            </a:r>
            <a:r>
              <a:rPr lang="en-US" dirty="0"/>
              <a:t>did not see the red dwarfs, so they are ruled </a:t>
            </a:r>
            <a:r>
              <a:rPr lang="en-US" dirty="0" smtClean="0"/>
              <a:t>out</a:t>
            </a:r>
          </a:p>
          <a:p>
            <a:pPr lvl="1"/>
            <a:r>
              <a:rPr lang="en-US" dirty="0" smtClean="0"/>
              <a:t>massive compact halo objects (MACHOs)</a:t>
            </a:r>
            <a:endParaRPr lang="en-US" dirty="0"/>
          </a:p>
          <a:p>
            <a:r>
              <a:rPr lang="en-US" dirty="0"/>
              <a:t>exotic subatomic particles</a:t>
            </a:r>
          </a:p>
          <a:p>
            <a:pPr lvl="1"/>
            <a:r>
              <a:rPr lang="en-US" dirty="0"/>
              <a:t>WIMPs (Weakly interacting massive particles)</a:t>
            </a:r>
          </a:p>
          <a:p>
            <a:pPr lvl="1"/>
            <a:r>
              <a:rPr lang="en-US" dirty="0" err="1" smtClean="0"/>
              <a:t>Axions</a:t>
            </a:r>
            <a:endParaRPr lang="en-US" dirty="0"/>
          </a:p>
          <a:p>
            <a:r>
              <a:rPr lang="en-US" dirty="0"/>
              <a:t>modified law of gravity at large </a:t>
            </a:r>
            <a:r>
              <a:rPr lang="en-US" dirty="0" smtClean="0"/>
              <a:t>distances</a:t>
            </a:r>
          </a:p>
          <a:p>
            <a:endParaRPr lang="en-US" dirty="0"/>
          </a:p>
        </p:txBody>
      </p:sp>
    </p:spTree>
    <p:extLst>
      <p:ext uri="{BB962C8B-B14F-4D97-AF65-F5344CB8AC3E}">
        <p14:creationId xmlns:p14="http://schemas.microsoft.com/office/powerpoint/2010/main" val="4041847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Baryonic</a:t>
            </a:r>
            <a:endParaRPr lang="en-US" altLang="en-US" dirty="0" smtClean="0"/>
          </a:p>
        </p:txBody>
      </p:sp>
      <p:sp>
        <p:nvSpPr>
          <p:cNvPr id="6148" name="Rectangle 3"/>
          <p:cNvSpPr>
            <a:spLocks noGrp="1" noChangeArrowheads="1"/>
          </p:cNvSpPr>
          <p:nvPr>
            <p:ph idx="1"/>
          </p:nvPr>
        </p:nvSpPr>
        <p:spPr/>
        <p:txBody>
          <a:bodyPr>
            <a:normAutofit/>
          </a:bodyPr>
          <a:lstStyle/>
          <a:p>
            <a:r>
              <a:rPr lang="en-US" altLang="en-US" dirty="0" smtClean="0"/>
              <a:t>Baryons (protons and neutrons) make up ordinary stars and planets. </a:t>
            </a:r>
          </a:p>
          <a:p>
            <a:r>
              <a:rPr lang="en-US" altLang="en-US" dirty="0" smtClean="0"/>
              <a:t>However, baryonic matter also encompasses less common non-primordial black holes, neutron stars, faint old white dwarfs and brown dwarfs, collectively known as massive compact halo objects (MACHOs), which can be hard to detect.</a:t>
            </a:r>
          </a:p>
          <a:p>
            <a:r>
              <a:rPr lang="en-US" altLang="en-US" dirty="0" smtClean="0"/>
              <a:t>Multiple lines of evidence suggest the majority of dark matter is not made of baryons.</a:t>
            </a:r>
          </a:p>
          <a:p>
            <a:r>
              <a:rPr lang="en-US" altLang="en-US" dirty="0" smtClean="0"/>
              <a:t>Baryonic gas or dust would be visible when backlit by stars.</a:t>
            </a:r>
          </a:p>
        </p:txBody>
      </p:sp>
      <p:sp>
        <p:nvSpPr>
          <p:cNvPr id="3" name="Slide Number Placeholder 2"/>
          <p:cNvSpPr>
            <a:spLocks noGrp="1"/>
          </p:cNvSpPr>
          <p:nvPr>
            <p:ph type="sldNum" sz="quarter" idx="12"/>
          </p:nvPr>
        </p:nvSpPr>
        <p:spPr/>
        <p:txBody>
          <a:bodyPr/>
          <a:lstStyle/>
          <a:p>
            <a:fld id="{A80E317C-2D38-45AD-93CC-2F339010EF5B}" type="slidenum">
              <a:rPr lang="en-US" smtClean="0"/>
              <a:pPr/>
              <a:t>36</a:t>
            </a:fld>
            <a:endParaRPr lang="en-US"/>
          </a:p>
        </p:txBody>
      </p:sp>
    </p:spTree>
    <p:extLst>
      <p:ext uri="{BB962C8B-B14F-4D97-AF65-F5344CB8AC3E}">
        <p14:creationId xmlns:p14="http://schemas.microsoft.com/office/powerpoint/2010/main" val="2561062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Baryonic (cont.)</a:t>
            </a:r>
          </a:p>
        </p:txBody>
      </p:sp>
      <p:sp>
        <p:nvSpPr>
          <p:cNvPr id="6148" name="Rectangle 3"/>
          <p:cNvSpPr>
            <a:spLocks noGrp="1" noChangeArrowheads="1"/>
          </p:cNvSpPr>
          <p:nvPr>
            <p:ph idx="1"/>
          </p:nvPr>
        </p:nvSpPr>
        <p:spPr/>
        <p:txBody>
          <a:bodyPr>
            <a:normAutofit/>
          </a:bodyPr>
          <a:lstStyle/>
          <a:p>
            <a:r>
              <a:rPr lang="en-US" altLang="en-US" dirty="0" smtClean="0"/>
              <a:t>The theory of Big Bang nucleosynthesis predicts the observed abundance of the chemical elements. </a:t>
            </a:r>
          </a:p>
          <a:p>
            <a:r>
              <a:rPr lang="en-US" altLang="en-US" dirty="0" smtClean="0"/>
              <a:t>If there are more baryons, then there should also be more helium, lithium and heavier elements synthesized during the Big Bang.</a:t>
            </a:r>
          </a:p>
          <a:p>
            <a:r>
              <a:rPr lang="en-US" altLang="en-US" dirty="0" smtClean="0"/>
              <a:t>Astronomical searches for gravitational microlensing in the Milky Way found that at most a small fraction of the dark matter may be in dark, compact, conventional objects (MACHOs, etc.).</a:t>
            </a:r>
            <a:endParaRPr lang="en-US" alt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37</a:t>
            </a:fld>
            <a:endParaRPr lang="en-US"/>
          </a:p>
        </p:txBody>
      </p:sp>
    </p:spTree>
    <p:extLst>
      <p:ext uri="{BB962C8B-B14F-4D97-AF65-F5344CB8AC3E}">
        <p14:creationId xmlns:p14="http://schemas.microsoft.com/office/powerpoint/2010/main" val="2880402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Non-Baryonic</a:t>
            </a:r>
          </a:p>
        </p:txBody>
      </p:sp>
      <p:sp>
        <p:nvSpPr>
          <p:cNvPr id="6148" name="Rectangle 3"/>
          <p:cNvSpPr>
            <a:spLocks noGrp="1" noChangeArrowheads="1"/>
          </p:cNvSpPr>
          <p:nvPr>
            <p:ph idx="1"/>
          </p:nvPr>
        </p:nvSpPr>
        <p:spPr/>
        <p:txBody>
          <a:bodyPr>
            <a:normAutofit/>
          </a:bodyPr>
          <a:lstStyle/>
          <a:p>
            <a:r>
              <a:rPr lang="en-US" altLang="en-US" dirty="0"/>
              <a:t>Because dark matter remains to be conclusively identified, many other hypotheses have emerged aiming to explain the observational phenomena that dark matter was conceived to explain. </a:t>
            </a:r>
            <a:endParaRPr lang="en-US" altLang="en-US" dirty="0" smtClean="0"/>
          </a:p>
          <a:p>
            <a:r>
              <a:rPr lang="en-US" altLang="en-US" dirty="0" smtClean="0"/>
              <a:t>The </a:t>
            </a:r>
            <a:r>
              <a:rPr lang="en-US" altLang="en-US" dirty="0"/>
              <a:t>most common method is to modify general relativity. General relativity is well-tested on solar system scales, but its validity on galactic or cosmological scales has not been well proven. </a:t>
            </a:r>
            <a:endParaRPr lang="en-US" altLang="en-US" dirty="0" smtClean="0"/>
          </a:p>
          <a:p>
            <a:r>
              <a:rPr lang="en-US" altLang="en-US" dirty="0" smtClean="0"/>
              <a:t>A </a:t>
            </a:r>
            <a:r>
              <a:rPr lang="en-US" altLang="en-US" dirty="0"/>
              <a:t>suitable modification to general relativity can conceivably eliminate the need for dark matter. </a:t>
            </a:r>
          </a:p>
        </p:txBody>
      </p:sp>
      <p:sp>
        <p:nvSpPr>
          <p:cNvPr id="3" name="Slide Number Placeholder 2"/>
          <p:cNvSpPr>
            <a:spLocks noGrp="1"/>
          </p:cNvSpPr>
          <p:nvPr>
            <p:ph type="sldNum" sz="quarter" idx="12"/>
          </p:nvPr>
        </p:nvSpPr>
        <p:spPr/>
        <p:txBody>
          <a:bodyPr/>
          <a:lstStyle/>
          <a:p>
            <a:fld id="{A80E317C-2D38-45AD-93CC-2F339010EF5B}" type="slidenum">
              <a:rPr lang="en-US" smtClean="0"/>
              <a:pPr/>
              <a:t>38</a:t>
            </a:fld>
            <a:endParaRPr lang="en-US"/>
          </a:p>
        </p:txBody>
      </p:sp>
    </p:spTree>
    <p:extLst>
      <p:ext uri="{BB962C8B-B14F-4D97-AF65-F5344CB8AC3E}">
        <p14:creationId xmlns:p14="http://schemas.microsoft.com/office/powerpoint/2010/main" val="3644195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Non-Baryonic (cont.)</a:t>
            </a:r>
          </a:p>
        </p:txBody>
      </p:sp>
      <p:sp>
        <p:nvSpPr>
          <p:cNvPr id="6148" name="Rectangle 3"/>
          <p:cNvSpPr>
            <a:spLocks noGrp="1" noChangeArrowheads="1"/>
          </p:cNvSpPr>
          <p:nvPr>
            <p:ph idx="1"/>
          </p:nvPr>
        </p:nvSpPr>
        <p:spPr/>
        <p:txBody>
          <a:bodyPr>
            <a:normAutofit/>
          </a:bodyPr>
          <a:lstStyle/>
          <a:p>
            <a:r>
              <a:rPr lang="en-US" altLang="en-US" dirty="0" smtClean="0"/>
              <a:t>A </a:t>
            </a:r>
            <a:r>
              <a:rPr lang="en-US" altLang="en-US" dirty="0"/>
              <a:t>problem with alternative hypotheses is that the observational evidence for dark matter comes from so many independent approaches (see the "observational evidence" section above). </a:t>
            </a:r>
            <a:endParaRPr lang="en-US" altLang="en-US" dirty="0" smtClean="0"/>
          </a:p>
          <a:p>
            <a:r>
              <a:rPr lang="en-US" altLang="en-US" dirty="0" smtClean="0"/>
              <a:t>Explaining </a:t>
            </a:r>
            <a:r>
              <a:rPr lang="en-US" altLang="en-US" dirty="0"/>
              <a:t>any individual observation is possible but explaining all of them is very difficult. </a:t>
            </a:r>
          </a:p>
          <a:p>
            <a:r>
              <a:rPr lang="en-US" altLang="en-US" dirty="0"/>
              <a:t>The prevailing opinion among most astrophysicists is that while modifications to general relativity can conceivably explain part of the observational evidence, there is probably enough data to conclude there must be some form of dark </a:t>
            </a:r>
            <a:r>
              <a:rPr lang="en-US" altLang="en-US" dirty="0" smtClean="0"/>
              <a:t>matter</a:t>
            </a:r>
            <a:r>
              <a:rPr lang="en-US" altLang="en-US" dirty="0"/>
              <a:t>.</a:t>
            </a:r>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39</a:t>
            </a:fld>
            <a:endParaRPr lang="en-US"/>
          </a:p>
        </p:txBody>
      </p:sp>
    </p:spTree>
    <p:extLst>
      <p:ext uri="{BB962C8B-B14F-4D97-AF65-F5344CB8AC3E}">
        <p14:creationId xmlns:p14="http://schemas.microsoft.com/office/powerpoint/2010/main" val="3622209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Dark Matter</a:t>
            </a:r>
          </a:p>
        </p:txBody>
      </p:sp>
      <p:sp>
        <p:nvSpPr>
          <p:cNvPr id="6148" name="Rectangle 3"/>
          <p:cNvSpPr>
            <a:spLocks noGrp="1" noChangeArrowheads="1"/>
          </p:cNvSpPr>
          <p:nvPr>
            <p:ph idx="1"/>
          </p:nvPr>
        </p:nvSpPr>
        <p:spPr/>
        <p:txBody>
          <a:bodyPr>
            <a:normAutofit/>
          </a:bodyPr>
          <a:lstStyle/>
          <a:p>
            <a:r>
              <a:rPr lang="en-US" altLang="en-US" dirty="0" smtClean="0"/>
              <a:t>The term “dark matter” describes an unseen source that appears to affect measurements of the Universe just as does the matter that we can see.</a:t>
            </a:r>
          </a:p>
          <a:p>
            <a:r>
              <a:rPr lang="en-US" altLang="en-US" dirty="0" smtClean="0"/>
              <a:t>For instance, matter that we can see, such as the Sun, affects the orbits of planets (that we can see). </a:t>
            </a:r>
          </a:p>
          <a:p>
            <a:r>
              <a:rPr lang="en-US" altLang="en-US" dirty="0" smtClean="0"/>
              <a:t>Imagine that we could not see the Sun (but it was still there), but we could watch the planets orbit it. We might say that there is some mysterious “dark matter” that is causing the planets to orbit a common point.</a:t>
            </a:r>
          </a:p>
          <a:p>
            <a:r>
              <a:rPr lang="en-US" altLang="en-US" dirty="0" smtClean="0"/>
              <a:t>We cannot explain some measurements in the Universe just on the basis of what we can see and our knowledge of gravity.</a:t>
            </a:r>
          </a:p>
        </p:txBody>
      </p:sp>
      <p:sp>
        <p:nvSpPr>
          <p:cNvPr id="3" name="Slide Number Placeholder 2"/>
          <p:cNvSpPr>
            <a:spLocks noGrp="1"/>
          </p:cNvSpPr>
          <p:nvPr>
            <p:ph type="sldNum" sz="quarter" idx="12"/>
          </p:nvPr>
        </p:nvSpPr>
        <p:spPr/>
        <p:txBody>
          <a:bodyPr/>
          <a:lstStyle/>
          <a:p>
            <a:fld id="{A80E317C-2D38-45AD-93CC-2F339010EF5B}" type="slidenum">
              <a:rPr lang="en-US" smtClean="0"/>
              <a:pPr/>
              <a:t>4</a:t>
            </a:fld>
            <a:endParaRPr lang="en-US"/>
          </a:p>
        </p:txBody>
      </p:sp>
    </p:spTree>
    <p:extLst>
      <p:ext uri="{BB962C8B-B14F-4D97-AF65-F5344CB8AC3E}">
        <p14:creationId xmlns:p14="http://schemas.microsoft.com/office/powerpoint/2010/main" val="3292190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smtClean="0"/>
              <a:t>Ordinary Dark Matter</a:t>
            </a:r>
            <a:endParaRPr lang="en-US" altLang="en-US" dirty="0"/>
          </a:p>
        </p:txBody>
      </p:sp>
      <p:sp>
        <p:nvSpPr>
          <p:cNvPr id="25603" name="Rectangle 3"/>
          <p:cNvSpPr>
            <a:spLocks noGrp="1" noChangeArrowheads="1"/>
          </p:cNvSpPr>
          <p:nvPr>
            <p:ph sz="half" idx="1"/>
          </p:nvPr>
        </p:nvSpPr>
        <p:spPr/>
        <p:txBody>
          <a:bodyPr/>
          <a:lstStyle/>
          <a:p>
            <a:r>
              <a:rPr lang="en-US" altLang="en-US" dirty="0" smtClean="0"/>
              <a:t>Massive Compact Halo Objects (MACHOs)</a:t>
            </a:r>
          </a:p>
          <a:p>
            <a:pPr lvl="1"/>
            <a:r>
              <a:rPr lang="en-US" altLang="en-US" dirty="0" smtClean="0"/>
              <a:t>Faint dead stars (white dwarfs, neutron stars, black holes)</a:t>
            </a:r>
          </a:p>
          <a:p>
            <a:pPr lvl="1"/>
            <a:r>
              <a:rPr lang="en-US" altLang="en-US" dirty="0" smtClean="0"/>
              <a:t>Brown dwarfs</a:t>
            </a:r>
          </a:p>
          <a:p>
            <a:pPr lvl="1"/>
            <a:r>
              <a:rPr lang="en-US" altLang="en-US" dirty="0" smtClean="0"/>
              <a:t>Planets</a:t>
            </a:r>
          </a:p>
          <a:p>
            <a:r>
              <a:rPr lang="en-US" altLang="en-US" dirty="0" smtClean="0"/>
              <a:t>These can be observed indirectly through gravitational lensing</a:t>
            </a:r>
            <a:endParaRPr lang="en-US" altLang="en-US" dirty="0"/>
          </a:p>
        </p:txBody>
      </p:sp>
      <p:pic>
        <p:nvPicPr>
          <p:cNvPr id="7"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4063" t="2083" r="15625" b="5296"/>
          <a:stretch>
            <a:fillRect/>
          </a:stretch>
        </p:blipFill>
        <p:spPr>
          <a:xfrm>
            <a:off x="4894263" y="2165578"/>
            <a:ext cx="3335337" cy="3295194"/>
          </a:xfrm>
        </p:spPr>
      </p:pic>
      <p:sp>
        <p:nvSpPr>
          <p:cNvPr id="2" name="Slide Number Placeholder 1"/>
          <p:cNvSpPr>
            <a:spLocks noGrp="1"/>
          </p:cNvSpPr>
          <p:nvPr>
            <p:ph type="sldNum" sz="quarter" idx="12"/>
          </p:nvPr>
        </p:nvSpPr>
        <p:spPr/>
        <p:txBody>
          <a:bodyPr/>
          <a:lstStyle/>
          <a:p>
            <a:fld id="{A80E317C-2D38-45AD-93CC-2F339010EF5B}" type="slidenum">
              <a:rPr lang="en-US" smtClean="0"/>
              <a:pPr/>
              <a:t>40</a:t>
            </a:fld>
            <a:endParaRPr lang="en-US"/>
          </a:p>
        </p:txBody>
      </p:sp>
    </p:spTree>
    <p:extLst>
      <p:ext uri="{BB962C8B-B14F-4D97-AF65-F5344CB8AC3E}">
        <p14:creationId xmlns:p14="http://schemas.microsoft.com/office/powerpoint/2010/main" val="1571511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dark matter probes</a:t>
            </a:r>
            <a:endParaRPr lang="en-US" dirty="0"/>
          </a:p>
        </p:txBody>
      </p:sp>
      <p:sp>
        <p:nvSpPr>
          <p:cNvPr id="5" name="Text Placeholder 4"/>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69E57DC2-970A-4B3E-BB1C-7A09969E49DF}" type="slidenum">
              <a:rPr lang="en-US" smtClean="0"/>
              <a:pPr/>
              <a:t>41</a:t>
            </a:fld>
            <a:endParaRPr lang="en-US" dirty="0"/>
          </a:p>
        </p:txBody>
      </p:sp>
    </p:spTree>
    <p:extLst>
      <p:ext uri="{BB962C8B-B14F-4D97-AF65-F5344CB8AC3E}">
        <p14:creationId xmlns:p14="http://schemas.microsoft.com/office/powerpoint/2010/main" val="2876868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Detecting Dark Matter</a:t>
            </a:r>
          </a:p>
        </p:txBody>
      </p:sp>
      <p:sp>
        <p:nvSpPr>
          <p:cNvPr id="6148" name="Rectangle 3"/>
          <p:cNvSpPr>
            <a:spLocks noGrp="1" noChangeArrowheads="1"/>
          </p:cNvSpPr>
          <p:nvPr>
            <p:ph idx="1"/>
          </p:nvPr>
        </p:nvSpPr>
        <p:spPr/>
        <p:txBody>
          <a:bodyPr>
            <a:normAutofit/>
          </a:bodyPr>
          <a:lstStyle/>
          <a:p>
            <a:r>
              <a:rPr lang="en-US" altLang="en-US" dirty="0"/>
              <a:t>If dark matter is made up of sub-atomic particles, then millions, possibly billions, of such particles must pass through every square centimeter of the Earth each </a:t>
            </a:r>
            <a:r>
              <a:rPr lang="en-US" altLang="en-US" dirty="0" smtClean="0"/>
              <a:t>second.</a:t>
            </a:r>
          </a:p>
          <a:p>
            <a:r>
              <a:rPr lang="en-US" altLang="en-US" dirty="0" smtClean="0"/>
              <a:t>Many </a:t>
            </a:r>
            <a:r>
              <a:rPr lang="en-US" altLang="en-US" dirty="0"/>
              <a:t>experiments aim to test this hypothesis. Although WIMPs are popular search </a:t>
            </a:r>
            <a:r>
              <a:rPr lang="en-US" altLang="en-US" dirty="0" smtClean="0"/>
              <a:t>candidates, </a:t>
            </a:r>
            <a:r>
              <a:rPr lang="en-US" altLang="en-US" dirty="0"/>
              <a:t>the </a:t>
            </a:r>
            <a:r>
              <a:rPr lang="en-US" altLang="en-US" dirty="0" err="1"/>
              <a:t>Axion</a:t>
            </a:r>
            <a:r>
              <a:rPr lang="en-US" altLang="en-US" dirty="0"/>
              <a:t> Dark Matter Experiment (ADMX) searches for </a:t>
            </a:r>
            <a:r>
              <a:rPr lang="en-US" altLang="en-US" dirty="0" err="1"/>
              <a:t>axions</a:t>
            </a:r>
            <a:r>
              <a:rPr lang="en-US" altLang="en-US" dirty="0"/>
              <a:t>. </a:t>
            </a:r>
          </a:p>
          <a:p>
            <a:r>
              <a:rPr lang="en-US" altLang="en-US" dirty="0" smtClean="0"/>
              <a:t>These </a:t>
            </a:r>
            <a:r>
              <a:rPr lang="en-US" altLang="en-US" dirty="0"/>
              <a:t>experiments can be divided into two classes: </a:t>
            </a:r>
            <a:endParaRPr lang="en-US" altLang="en-US" dirty="0" smtClean="0"/>
          </a:p>
          <a:p>
            <a:pPr lvl="1"/>
            <a:r>
              <a:rPr lang="en-US" altLang="en-US" dirty="0" smtClean="0"/>
              <a:t>direct </a:t>
            </a:r>
            <a:r>
              <a:rPr lang="en-US" altLang="en-US" dirty="0"/>
              <a:t>detection experiments, which search for the scattering of dark matter particles off atomic nuclei within a detector; and </a:t>
            </a:r>
            <a:endParaRPr lang="en-US" altLang="en-US" dirty="0" smtClean="0"/>
          </a:p>
          <a:p>
            <a:pPr lvl="1"/>
            <a:r>
              <a:rPr lang="en-US" altLang="en-US" dirty="0" smtClean="0"/>
              <a:t>indirect </a:t>
            </a:r>
            <a:r>
              <a:rPr lang="en-US" altLang="en-US" dirty="0"/>
              <a:t>detection, which look for the products of dark matter particle </a:t>
            </a:r>
            <a:r>
              <a:rPr lang="en-US" altLang="en-US" dirty="0" smtClean="0"/>
              <a:t>annihilations </a:t>
            </a:r>
            <a:r>
              <a:rPr lang="en-US" altLang="en-US" dirty="0"/>
              <a:t>or decays</a:t>
            </a:r>
            <a:r>
              <a:rPr lang="en-US" altLang="en-US" dirty="0" smtClean="0"/>
              <a:t>.</a:t>
            </a:r>
            <a:endParaRPr lang="en-US" alt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42</a:t>
            </a:fld>
            <a:endParaRPr lang="en-US"/>
          </a:p>
        </p:txBody>
      </p:sp>
    </p:spTree>
    <p:extLst>
      <p:ext uri="{BB962C8B-B14F-4D97-AF65-F5344CB8AC3E}">
        <p14:creationId xmlns:p14="http://schemas.microsoft.com/office/powerpoint/2010/main" val="561840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4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Direct Detection</a:t>
            </a:r>
          </a:p>
        </p:txBody>
      </p:sp>
      <p:sp>
        <p:nvSpPr>
          <p:cNvPr id="6148" name="Rectangle 3"/>
          <p:cNvSpPr>
            <a:spLocks noGrp="1" noChangeArrowheads="1"/>
          </p:cNvSpPr>
          <p:nvPr>
            <p:ph idx="1"/>
          </p:nvPr>
        </p:nvSpPr>
        <p:spPr/>
        <p:txBody>
          <a:bodyPr>
            <a:normAutofit/>
          </a:bodyPr>
          <a:lstStyle/>
          <a:p>
            <a:r>
              <a:rPr lang="en-US" altLang="en-US" dirty="0" smtClean="0"/>
              <a:t>Direct </a:t>
            </a:r>
            <a:r>
              <a:rPr lang="en-US" altLang="en-US" dirty="0"/>
              <a:t>detection experiments aim to observe low-energy recoils (typically a few </a:t>
            </a:r>
            <a:r>
              <a:rPr lang="en-US" altLang="en-US" dirty="0" err="1"/>
              <a:t>keVs</a:t>
            </a:r>
            <a:r>
              <a:rPr lang="en-US" altLang="en-US" dirty="0"/>
              <a:t>) of nuclei induced by interactions with particles of dark matter, which (in theory) are passing through the Earth</a:t>
            </a:r>
            <a:r>
              <a:rPr lang="en-US" altLang="en-US" dirty="0" smtClean="0"/>
              <a:t>.</a:t>
            </a:r>
            <a:endParaRPr lang="en-US" altLang="en-US" dirty="0"/>
          </a:p>
          <a:p>
            <a:r>
              <a:rPr lang="en-US" altLang="en-US" dirty="0" smtClean="0"/>
              <a:t>These </a:t>
            </a:r>
            <a:r>
              <a:rPr lang="en-US" altLang="en-US" dirty="0"/>
              <a:t>experiments mostly use either cryogenic or noble liquid detector technologies. </a:t>
            </a:r>
            <a:endParaRPr lang="en-US" altLang="en-US" dirty="0" smtClean="0"/>
          </a:p>
          <a:p>
            <a:r>
              <a:rPr lang="en-US" altLang="en-US" dirty="0" smtClean="0"/>
              <a:t>Cryogenic </a:t>
            </a:r>
            <a:r>
              <a:rPr lang="en-US" altLang="en-US" dirty="0"/>
              <a:t>detectors operating at temperatures below 100 </a:t>
            </a:r>
            <a:r>
              <a:rPr lang="en-US" altLang="en-US" dirty="0" err="1"/>
              <a:t>mK</a:t>
            </a:r>
            <a:r>
              <a:rPr lang="en-US" altLang="en-US" dirty="0"/>
              <a:t>, detect the heat produced when a particle hits an atom in a crystal absorber such as germanium. Cryogenic detector experiments include: CDMS, CRESST, EDELWEISS, EURECA. </a:t>
            </a:r>
            <a:endParaRPr lang="en-US" altLang="en-US" dirty="0" smtClean="0"/>
          </a:p>
          <a:p>
            <a:r>
              <a:rPr lang="en-US" altLang="en-US" dirty="0" smtClean="0"/>
              <a:t>Noble </a:t>
            </a:r>
            <a:r>
              <a:rPr lang="en-US" altLang="en-US" dirty="0"/>
              <a:t>liquid detectors detect scintillation produced by a particle collision in liquid xenon or argon. </a:t>
            </a:r>
            <a:r>
              <a:rPr lang="en-US" altLang="en-US" dirty="0" smtClean="0"/>
              <a:t>Noble </a:t>
            </a:r>
            <a:r>
              <a:rPr lang="en-US" altLang="en-US" dirty="0"/>
              <a:t>liquid experiments include ZEPLIN, XENON, DEAP, </a:t>
            </a:r>
            <a:r>
              <a:rPr lang="en-US" altLang="en-US" dirty="0" err="1"/>
              <a:t>ArDM</a:t>
            </a:r>
            <a:r>
              <a:rPr lang="en-US" altLang="en-US" dirty="0"/>
              <a:t>, WARP, </a:t>
            </a:r>
            <a:r>
              <a:rPr lang="en-US" altLang="en-US" dirty="0" err="1"/>
              <a:t>DarkSide</a:t>
            </a:r>
            <a:r>
              <a:rPr lang="en-US" altLang="en-US" dirty="0"/>
              <a:t>, </a:t>
            </a:r>
            <a:r>
              <a:rPr lang="en-US" altLang="en-US" dirty="0" err="1"/>
              <a:t>PandaX</a:t>
            </a:r>
            <a:r>
              <a:rPr lang="en-US" altLang="en-US" dirty="0"/>
              <a:t>, and LUX, the Large Underground Xenon experiment. </a:t>
            </a:r>
          </a:p>
        </p:txBody>
      </p:sp>
      <p:sp>
        <p:nvSpPr>
          <p:cNvPr id="3" name="Slide Number Placeholder 2"/>
          <p:cNvSpPr>
            <a:spLocks noGrp="1"/>
          </p:cNvSpPr>
          <p:nvPr>
            <p:ph type="sldNum" sz="quarter" idx="12"/>
          </p:nvPr>
        </p:nvSpPr>
        <p:spPr/>
        <p:txBody>
          <a:bodyPr/>
          <a:lstStyle/>
          <a:p>
            <a:fld id="{A80E317C-2D38-45AD-93CC-2F339010EF5B}" type="slidenum">
              <a:rPr lang="en-US" smtClean="0"/>
              <a:pPr/>
              <a:t>43</a:t>
            </a:fld>
            <a:endParaRPr lang="en-US"/>
          </a:p>
        </p:txBody>
      </p:sp>
    </p:spTree>
    <p:extLst>
      <p:ext uri="{BB962C8B-B14F-4D97-AF65-F5344CB8AC3E}">
        <p14:creationId xmlns:p14="http://schemas.microsoft.com/office/powerpoint/2010/main" val="214839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Direct Detection (cont.)</a:t>
            </a:r>
          </a:p>
        </p:txBody>
      </p:sp>
      <p:sp>
        <p:nvSpPr>
          <p:cNvPr id="6148" name="Rectangle 3"/>
          <p:cNvSpPr>
            <a:spLocks noGrp="1" noChangeArrowheads="1"/>
          </p:cNvSpPr>
          <p:nvPr>
            <p:ph idx="1"/>
          </p:nvPr>
        </p:nvSpPr>
        <p:spPr/>
        <p:txBody>
          <a:bodyPr>
            <a:normAutofit/>
          </a:bodyPr>
          <a:lstStyle/>
          <a:p>
            <a:r>
              <a:rPr lang="en-US" altLang="en-US" dirty="0" smtClean="0"/>
              <a:t>Currently </a:t>
            </a:r>
            <a:r>
              <a:rPr lang="en-US" altLang="en-US" dirty="0"/>
              <a:t>there has been no well-established claim of dark matter detection from a direct detection </a:t>
            </a:r>
            <a:r>
              <a:rPr lang="en-US" altLang="en-US" dirty="0" smtClean="0"/>
              <a:t>experiment</a:t>
            </a:r>
          </a:p>
          <a:p>
            <a:r>
              <a:rPr lang="en-US" altLang="en-US" dirty="0" smtClean="0"/>
              <a:t>A </a:t>
            </a:r>
            <a:r>
              <a:rPr lang="en-US" altLang="en-US" dirty="0"/>
              <a:t>special case of direct detection experiments covers those with directional sensitivity. </a:t>
            </a:r>
            <a:endParaRPr lang="en-US" altLang="en-US" dirty="0" smtClean="0"/>
          </a:p>
          <a:p>
            <a:r>
              <a:rPr lang="en-US" altLang="en-US" dirty="0" smtClean="0"/>
              <a:t>This </a:t>
            </a:r>
            <a:r>
              <a:rPr lang="en-US" altLang="en-US" dirty="0"/>
              <a:t>is a search strategy based on the motion of the Solar System around the Galactic Center</a:t>
            </a:r>
            <a:r>
              <a:rPr lang="en-US" altLang="en-US" dirty="0" smtClean="0"/>
              <a:t>. </a:t>
            </a:r>
          </a:p>
          <a:p>
            <a:r>
              <a:rPr lang="en-US" altLang="en-US" dirty="0" smtClean="0"/>
              <a:t>A </a:t>
            </a:r>
            <a:r>
              <a:rPr lang="en-US" altLang="en-US" dirty="0"/>
              <a:t>low-pressure time projection chamber makes it possible to access information on recoiling tracks and constrain WIMP-nucleus kinematics. </a:t>
            </a:r>
            <a:endParaRPr lang="en-US" altLang="en-US" dirty="0" smtClean="0"/>
          </a:p>
          <a:p>
            <a:r>
              <a:rPr lang="en-US" altLang="en-US" dirty="0" smtClean="0"/>
              <a:t>WIMPs </a:t>
            </a:r>
            <a:r>
              <a:rPr lang="en-US" altLang="en-US" dirty="0"/>
              <a:t>coming from the direction in which the Sun travels (approximately towards Cygnus) may then be separated from background, which should be isotropic. Directional dark matter experiments include DMTPC, DRIFT, </a:t>
            </a:r>
            <a:r>
              <a:rPr lang="en-US" altLang="en-US" dirty="0" err="1"/>
              <a:t>Newage</a:t>
            </a:r>
            <a:r>
              <a:rPr lang="en-US" altLang="en-US" dirty="0"/>
              <a:t> and MIMAC</a:t>
            </a:r>
            <a:r>
              <a:rPr lang="en-US" altLang="en-US" dirty="0" smtClean="0"/>
              <a:t>.</a:t>
            </a:r>
            <a:endParaRPr lang="en-US" alt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44</a:t>
            </a:fld>
            <a:endParaRPr lang="en-US"/>
          </a:p>
        </p:txBody>
      </p:sp>
    </p:spTree>
    <p:extLst>
      <p:ext uri="{BB962C8B-B14F-4D97-AF65-F5344CB8AC3E}">
        <p14:creationId xmlns:p14="http://schemas.microsoft.com/office/powerpoint/2010/main" val="2203914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Indirect Detection</a:t>
            </a:r>
          </a:p>
        </p:txBody>
      </p:sp>
      <p:sp>
        <p:nvSpPr>
          <p:cNvPr id="6148" name="Rectangle 3"/>
          <p:cNvSpPr>
            <a:spLocks noGrp="1" noChangeArrowheads="1"/>
          </p:cNvSpPr>
          <p:nvPr>
            <p:ph idx="1"/>
          </p:nvPr>
        </p:nvSpPr>
        <p:spPr/>
        <p:txBody>
          <a:bodyPr>
            <a:normAutofit lnSpcReduction="10000"/>
          </a:bodyPr>
          <a:lstStyle/>
          <a:p>
            <a:r>
              <a:rPr lang="en-US" altLang="en-US" dirty="0" smtClean="0"/>
              <a:t>Indirect </a:t>
            </a:r>
            <a:r>
              <a:rPr lang="en-US" altLang="en-US" dirty="0"/>
              <a:t>detection experiments search for the products of the </a:t>
            </a:r>
            <a:r>
              <a:rPr lang="en-US" altLang="en-US" dirty="0" smtClean="0"/>
              <a:t>self-annihilation </a:t>
            </a:r>
            <a:r>
              <a:rPr lang="en-US" altLang="en-US" dirty="0"/>
              <a:t>or decay of dark matter particles in outer space. </a:t>
            </a:r>
            <a:endParaRPr lang="en-US" altLang="en-US" dirty="0" smtClean="0"/>
          </a:p>
          <a:p>
            <a:r>
              <a:rPr lang="en-US" altLang="en-US" dirty="0" smtClean="0"/>
              <a:t>For </a:t>
            </a:r>
            <a:r>
              <a:rPr lang="en-US" altLang="en-US" dirty="0"/>
              <a:t>example, in regions of high dark matter density (e.g., the </a:t>
            </a:r>
            <a:r>
              <a:rPr lang="en-US" altLang="en-US" dirty="0" smtClean="0"/>
              <a:t>center </a:t>
            </a:r>
            <a:r>
              <a:rPr lang="en-US" altLang="en-US" dirty="0"/>
              <a:t>of our galaxy) two dark matter particles could annihilate to produce gamma rays or Standard Model particle-antiparticle </a:t>
            </a:r>
            <a:r>
              <a:rPr lang="en-US" altLang="en-US" dirty="0" smtClean="0"/>
              <a:t>pairs. </a:t>
            </a:r>
          </a:p>
          <a:p>
            <a:r>
              <a:rPr lang="en-US" altLang="en-US" dirty="0" smtClean="0"/>
              <a:t>Alternatively </a:t>
            </a:r>
            <a:r>
              <a:rPr lang="en-US" altLang="en-US" dirty="0"/>
              <a:t>if the dark matter particle is unstable, it could decay into standard model (or other) particles. </a:t>
            </a:r>
            <a:endParaRPr lang="en-US" altLang="en-US" dirty="0" smtClean="0"/>
          </a:p>
          <a:p>
            <a:r>
              <a:rPr lang="en-US" altLang="en-US" dirty="0" smtClean="0"/>
              <a:t>These </a:t>
            </a:r>
            <a:r>
              <a:rPr lang="en-US" altLang="en-US" dirty="0"/>
              <a:t>processes could be detected indirectly through an excess of gamma rays, antiprotons or positrons emanating from high density regions in our galaxy or others</a:t>
            </a:r>
            <a:r>
              <a:rPr lang="en-US" altLang="en-US" dirty="0" smtClean="0"/>
              <a:t>. </a:t>
            </a:r>
          </a:p>
          <a:p>
            <a:r>
              <a:rPr lang="en-US" altLang="en-US" dirty="0" smtClean="0"/>
              <a:t>A </a:t>
            </a:r>
            <a:r>
              <a:rPr lang="en-US" altLang="en-US" dirty="0"/>
              <a:t>major difficulty inherent in such searches is that various astrophysical sources can mimic the signal expected from dark matter, and so multiple signals are likely required for a conclusive discovery</a:t>
            </a:r>
            <a:r>
              <a:rPr lang="en-US" altLang="en-US" dirty="0" smtClean="0"/>
              <a:t>.</a:t>
            </a:r>
            <a:endParaRPr lang="en-US" alt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45</a:t>
            </a:fld>
            <a:endParaRPr lang="en-US"/>
          </a:p>
        </p:txBody>
      </p:sp>
    </p:spTree>
    <p:extLst>
      <p:ext uri="{BB962C8B-B14F-4D97-AF65-F5344CB8AC3E}">
        <p14:creationId xmlns:p14="http://schemas.microsoft.com/office/powerpoint/2010/main" val="4088970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Indirect Detection Searches</a:t>
            </a:r>
          </a:p>
        </p:txBody>
      </p:sp>
      <p:sp>
        <p:nvSpPr>
          <p:cNvPr id="6148" name="Rectangle 3"/>
          <p:cNvSpPr>
            <a:spLocks noGrp="1" noChangeArrowheads="1"/>
          </p:cNvSpPr>
          <p:nvPr>
            <p:ph idx="1"/>
          </p:nvPr>
        </p:nvSpPr>
        <p:spPr/>
        <p:txBody>
          <a:bodyPr>
            <a:normAutofit/>
          </a:bodyPr>
          <a:lstStyle/>
          <a:p>
            <a:r>
              <a:rPr lang="en-US" altLang="en-US" dirty="0" smtClean="0"/>
              <a:t>A </a:t>
            </a:r>
            <a:r>
              <a:rPr lang="en-US" altLang="en-US" dirty="0"/>
              <a:t>few of the dark matter particles passing through the Sun or Earth may scatter off atoms and lose energy. </a:t>
            </a:r>
            <a:endParaRPr lang="en-US" altLang="en-US" dirty="0" smtClean="0"/>
          </a:p>
          <a:p>
            <a:r>
              <a:rPr lang="en-US" altLang="en-US" dirty="0" smtClean="0"/>
              <a:t>Thus </a:t>
            </a:r>
            <a:r>
              <a:rPr lang="en-US" altLang="en-US" dirty="0"/>
              <a:t>dark matter may accumulate at the center of these bodies, increasing the chance of collision/annihilation. </a:t>
            </a:r>
            <a:endParaRPr lang="en-US" altLang="en-US" dirty="0" smtClean="0"/>
          </a:p>
          <a:p>
            <a:r>
              <a:rPr lang="en-US" altLang="en-US" dirty="0" smtClean="0"/>
              <a:t>This </a:t>
            </a:r>
            <a:r>
              <a:rPr lang="en-US" altLang="en-US" dirty="0"/>
              <a:t>could produce a distinctive signal in the form of high-energy </a:t>
            </a:r>
            <a:r>
              <a:rPr lang="en-US" altLang="en-US" dirty="0" smtClean="0"/>
              <a:t>neutrinos.  </a:t>
            </a:r>
          </a:p>
          <a:p>
            <a:r>
              <a:rPr lang="en-US" altLang="en-US" dirty="0" smtClean="0"/>
              <a:t>Such </a:t>
            </a:r>
            <a:r>
              <a:rPr lang="en-US" altLang="en-US" dirty="0"/>
              <a:t>a signal would be strong indirect proof of WIMP dark matter</a:t>
            </a:r>
            <a:r>
              <a:rPr lang="en-US" altLang="en-US" dirty="0" smtClean="0"/>
              <a:t>. </a:t>
            </a:r>
          </a:p>
          <a:p>
            <a:r>
              <a:rPr lang="en-US" altLang="en-US" dirty="0" smtClean="0"/>
              <a:t>High-energy </a:t>
            </a:r>
            <a:r>
              <a:rPr lang="en-US" altLang="en-US" dirty="0"/>
              <a:t>neutrino telescopes such as AMANDA, </a:t>
            </a:r>
            <a:r>
              <a:rPr lang="en-US" altLang="en-US" dirty="0" err="1"/>
              <a:t>IceCube</a:t>
            </a:r>
            <a:r>
              <a:rPr lang="en-US" altLang="en-US" dirty="0"/>
              <a:t> and ANTARES are searching for this signal</a:t>
            </a:r>
            <a:r>
              <a:rPr lang="en-US" altLang="en-US" dirty="0" smtClean="0"/>
              <a:t>. </a:t>
            </a:r>
          </a:p>
          <a:p>
            <a:r>
              <a:rPr lang="en-US" altLang="en-US" dirty="0" smtClean="0"/>
              <a:t>The </a:t>
            </a:r>
            <a:r>
              <a:rPr lang="en-US" altLang="en-US" dirty="0"/>
              <a:t>detection by LIGO in September 2015 of gravitational waves, opens the possibility of observing dark matter in a new way, particularly if it is in the form of primordial black holes</a:t>
            </a:r>
            <a:r>
              <a:rPr lang="en-US" altLang="en-US" dirty="0" smtClean="0"/>
              <a:t>.</a:t>
            </a:r>
            <a:endParaRPr lang="en-US" alt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46</a:t>
            </a:fld>
            <a:endParaRPr lang="en-US"/>
          </a:p>
        </p:txBody>
      </p:sp>
    </p:spTree>
    <p:extLst>
      <p:ext uri="{BB962C8B-B14F-4D97-AF65-F5344CB8AC3E}">
        <p14:creationId xmlns:p14="http://schemas.microsoft.com/office/powerpoint/2010/main" val="984606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Indirect Detection Telescopes</a:t>
            </a:r>
          </a:p>
        </p:txBody>
      </p:sp>
      <p:sp>
        <p:nvSpPr>
          <p:cNvPr id="6148" name="Rectangle 3"/>
          <p:cNvSpPr>
            <a:spLocks noGrp="1" noChangeArrowheads="1"/>
          </p:cNvSpPr>
          <p:nvPr>
            <p:ph idx="1"/>
          </p:nvPr>
        </p:nvSpPr>
        <p:spPr/>
        <p:txBody>
          <a:bodyPr>
            <a:normAutofit/>
          </a:bodyPr>
          <a:lstStyle/>
          <a:p>
            <a:r>
              <a:rPr lang="en-US" altLang="en-US" dirty="0" smtClean="0"/>
              <a:t>Many </a:t>
            </a:r>
            <a:r>
              <a:rPr lang="en-US" altLang="en-US" dirty="0"/>
              <a:t>experimental searches have been undertaken to look for </a:t>
            </a:r>
            <a:r>
              <a:rPr lang="en-US" altLang="en-US" dirty="0" smtClean="0"/>
              <a:t>dark </a:t>
            </a:r>
            <a:r>
              <a:rPr lang="en-US" altLang="en-US" dirty="0"/>
              <a:t>matter annihilation or decay, examples of which follow. </a:t>
            </a:r>
            <a:endParaRPr lang="en-US" altLang="en-US" dirty="0" smtClean="0"/>
          </a:p>
          <a:p>
            <a:r>
              <a:rPr lang="en-US" altLang="en-US" dirty="0" smtClean="0"/>
              <a:t>The </a:t>
            </a:r>
            <a:r>
              <a:rPr lang="en-US" altLang="en-US" dirty="0"/>
              <a:t>Energetic Gamma Ray Experiment Telescope observed more gamma rays in 2008 than expected from the Milky Way, but scientists concluded that this was most likely due to incorrect estimation of the telescope's sensitivity</a:t>
            </a:r>
            <a:r>
              <a:rPr lang="en-US" altLang="en-US" dirty="0" smtClean="0"/>
              <a:t>.</a:t>
            </a:r>
            <a:endParaRPr lang="en-US" altLang="en-US" dirty="0"/>
          </a:p>
          <a:p>
            <a:r>
              <a:rPr lang="en-US" altLang="en-US" dirty="0" smtClean="0"/>
              <a:t>The </a:t>
            </a:r>
            <a:r>
              <a:rPr lang="en-US" altLang="en-US" dirty="0"/>
              <a:t>Fermi Gamma-ray Space Telescope is searching for similar gamma rays</a:t>
            </a:r>
            <a:r>
              <a:rPr lang="en-US" altLang="en-US" dirty="0" smtClean="0"/>
              <a:t>. </a:t>
            </a:r>
          </a:p>
          <a:p>
            <a:r>
              <a:rPr lang="en-US" altLang="en-US" dirty="0" smtClean="0"/>
              <a:t>In </a:t>
            </a:r>
            <a:r>
              <a:rPr lang="en-US" altLang="en-US" dirty="0"/>
              <a:t>April 2012, an analysis of previously available data from its Large Area Telescope instrument produced statistical evidence of a 130 GeV signal in the gamma radiation coming from the center of the Milky Way</a:t>
            </a:r>
            <a:r>
              <a:rPr lang="en-US" altLang="en-US" dirty="0" smtClean="0"/>
              <a:t>. </a:t>
            </a:r>
            <a:r>
              <a:rPr lang="en-US" altLang="en-US" dirty="0"/>
              <a:t>WIMP annihilation was seen as the most probable </a:t>
            </a:r>
            <a:r>
              <a:rPr lang="en-US" altLang="en-US" dirty="0" smtClean="0"/>
              <a:t>explanation.</a:t>
            </a:r>
            <a:endParaRPr lang="en-US" alt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47</a:t>
            </a:fld>
            <a:endParaRPr lang="en-US"/>
          </a:p>
        </p:txBody>
      </p:sp>
    </p:spTree>
    <p:extLst>
      <p:ext uri="{BB962C8B-B14F-4D97-AF65-F5344CB8AC3E}">
        <p14:creationId xmlns:p14="http://schemas.microsoft.com/office/powerpoint/2010/main" val="3869377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Indirect Detection (cont.)</a:t>
            </a:r>
          </a:p>
        </p:txBody>
      </p:sp>
      <p:sp>
        <p:nvSpPr>
          <p:cNvPr id="6148" name="Rectangle 3"/>
          <p:cNvSpPr>
            <a:spLocks noGrp="1" noChangeArrowheads="1"/>
          </p:cNvSpPr>
          <p:nvPr>
            <p:ph idx="1"/>
          </p:nvPr>
        </p:nvSpPr>
        <p:spPr/>
        <p:txBody>
          <a:bodyPr>
            <a:normAutofit/>
          </a:bodyPr>
          <a:lstStyle/>
          <a:p>
            <a:r>
              <a:rPr lang="en-US" altLang="en-US" dirty="0" smtClean="0"/>
              <a:t>At </a:t>
            </a:r>
            <a:r>
              <a:rPr lang="en-US" altLang="en-US" dirty="0"/>
              <a:t>higher energies, ground-based gamma-ray telescopes have set limits on the annihilation of dark matter in dwarf spheroidal </a:t>
            </a:r>
            <a:r>
              <a:rPr lang="en-US" altLang="en-US" dirty="0" smtClean="0"/>
              <a:t>galaxies </a:t>
            </a:r>
            <a:r>
              <a:rPr lang="en-US" altLang="en-US" dirty="0"/>
              <a:t>and in clusters of galaxies</a:t>
            </a:r>
            <a:r>
              <a:rPr lang="en-US" altLang="en-US" dirty="0" smtClean="0"/>
              <a:t>.</a:t>
            </a:r>
            <a:endParaRPr lang="en-US" altLang="en-US" dirty="0"/>
          </a:p>
          <a:p>
            <a:r>
              <a:rPr lang="en-US" altLang="en-US" dirty="0" smtClean="0"/>
              <a:t>The </a:t>
            </a:r>
            <a:r>
              <a:rPr lang="en-US" altLang="en-US" dirty="0"/>
              <a:t>PAMELA experiment (launched in 2006) detected excess positrons. They could be from dark matter annihilation or from pulsars. No excess antiprotons were observed</a:t>
            </a:r>
            <a:r>
              <a:rPr lang="en-US" altLang="en-US" dirty="0" smtClean="0"/>
              <a:t>.</a:t>
            </a:r>
            <a:endParaRPr lang="en-US" altLang="en-US" dirty="0"/>
          </a:p>
          <a:p>
            <a:r>
              <a:rPr lang="en-US" altLang="en-US" dirty="0" smtClean="0"/>
              <a:t>In </a:t>
            </a:r>
            <a:r>
              <a:rPr lang="en-US" altLang="en-US" dirty="0"/>
              <a:t>2013 results from the Alpha Magnetic Spectrometer on the International Space Station indicated excess high-energy cosmic rays that could be due to dark matter annihilation</a:t>
            </a:r>
            <a:r>
              <a:rPr lang="en-US" altLang="en-US" dirty="0" smtClean="0"/>
              <a:t>.</a:t>
            </a:r>
          </a:p>
        </p:txBody>
      </p:sp>
      <p:sp>
        <p:nvSpPr>
          <p:cNvPr id="3" name="Slide Number Placeholder 2"/>
          <p:cNvSpPr>
            <a:spLocks noGrp="1"/>
          </p:cNvSpPr>
          <p:nvPr>
            <p:ph type="sldNum" sz="quarter" idx="12"/>
          </p:nvPr>
        </p:nvSpPr>
        <p:spPr/>
        <p:txBody>
          <a:bodyPr/>
          <a:lstStyle/>
          <a:p>
            <a:fld id="{A80E317C-2D38-45AD-93CC-2F339010EF5B}" type="slidenum">
              <a:rPr lang="en-US" smtClean="0"/>
              <a:pPr/>
              <a:t>48</a:t>
            </a:fld>
            <a:endParaRPr lang="en-US"/>
          </a:p>
        </p:txBody>
      </p:sp>
    </p:spTree>
    <p:extLst>
      <p:ext uri="{BB962C8B-B14F-4D97-AF65-F5344CB8AC3E}">
        <p14:creationId xmlns:p14="http://schemas.microsoft.com/office/powerpoint/2010/main" val="1649882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lsst</a:t>
            </a:r>
            <a:endParaRPr lang="en-US" dirty="0"/>
          </a:p>
        </p:txBody>
      </p:sp>
      <p:sp>
        <p:nvSpPr>
          <p:cNvPr id="5" name="Text Placeholder 4"/>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69E57DC2-970A-4B3E-BB1C-7A09969E49DF}" type="slidenum">
              <a:rPr lang="en-US" smtClean="0"/>
              <a:pPr/>
              <a:t>49</a:t>
            </a:fld>
            <a:endParaRPr lang="en-US" dirty="0"/>
          </a:p>
        </p:txBody>
      </p:sp>
    </p:spTree>
    <p:extLst>
      <p:ext uri="{BB962C8B-B14F-4D97-AF65-F5344CB8AC3E}">
        <p14:creationId xmlns:p14="http://schemas.microsoft.com/office/powerpoint/2010/main" val="3582687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What Does “Dark” Mean?</a:t>
            </a:r>
            <a:endParaRPr lang="en-US" altLang="en-US" dirty="0" smtClean="0"/>
          </a:p>
        </p:txBody>
      </p:sp>
      <p:sp>
        <p:nvSpPr>
          <p:cNvPr id="6148" name="Rectangle 3"/>
          <p:cNvSpPr>
            <a:spLocks noGrp="1" noChangeArrowheads="1"/>
          </p:cNvSpPr>
          <p:nvPr>
            <p:ph idx="1"/>
          </p:nvPr>
        </p:nvSpPr>
        <p:spPr/>
        <p:txBody>
          <a:bodyPr/>
          <a:lstStyle/>
          <a:p>
            <a:r>
              <a:rPr lang="en-US" altLang="en-US" dirty="0" smtClean="0"/>
              <a:t>In the context of the term “dark matter,” the word “dark” means that we do not see it.</a:t>
            </a:r>
          </a:p>
          <a:p>
            <a:r>
              <a:rPr lang="en-US" altLang="en-US" dirty="0" smtClean="0"/>
              <a:t>What does “see” mean?</a:t>
            </a:r>
          </a:p>
          <a:p>
            <a:r>
              <a:rPr lang="en-US" altLang="en-US" dirty="0" smtClean="0"/>
              <a:t>“See” means that we have not detected photons from it.</a:t>
            </a:r>
          </a:p>
          <a:p>
            <a:r>
              <a:rPr lang="en-US" altLang="en-US" dirty="0" smtClean="0"/>
              <a:t>It could be that we aren’t looking in the right wavebands.</a:t>
            </a:r>
          </a:p>
          <a:p>
            <a:r>
              <a:rPr lang="en-US" altLang="en-US" dirty="0" smtClean="0"/>
              <a:t>Maybe dark matter doesn’t emit many photons.</a:t>
            </a:r>
          </a:p>
          <a:p>
            <a:r>
              <a:rPr lang="en-US" altLang="en-US" dirty="0" smtClean="0"/>
              <a:t>Maybe the effects of dark matter actually aren’t due to any kind of matter at all. </a:t>
            </a:r>
          </a:p>
          <a:p>
            <a:r>
              <a:rPr lang="en-US" altLang="en-US" dirty="0" smtClean="0"/>
              <a:t>That is, maybe the effects are just an artifact of the fact that we do not understand gravity (“oh, there goes gravity”).</a:t>
            </a:r>
          </a:p>
        </p:txBody>
      </p:sp>
      <p:sp>
        <p:nvSpPr>
          <p:cNvPr id="3" name="Slide Number Placeholder 2"/>
          <p:cNvSpPr>
            <a:spLocks noGrp="1"/>
          </p:cNvSpPr>
          <p:nvPr>
            <p:ph type="sldNum" sz="quarter" idx="12"/>
          </p:nvPr>
        </p:nvSpPr>
        <p:spPr/>
        <p:txBody>
          <a:bodyPr/>
          <a:lstStyle/>
          <a:p>
            <a:fld id="{A80E317C-2D38-45AD-93CC-2F339010EF5B}" type="slidenum">
              <a:rPr lang="en-US" smtClean="0"/>
              <a:pPr/>
              <a:t>5</a:t>
            </a:fld>
            <a:endParaRPr lang="en-US"/>
          </a:p>
        </p:txBody>
      </p:sp>
    </p:spTree>
    <p:extLst>
      <p:ext uri="{BB962C8B-B14F-4D97-AF65-F5344CB8AC3E}">
        <p14:creationId xmlns:p14="http://schemas.microsoft.com/office/powerpoint/2010/main" val="1209531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4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LSST</a:t>
            </a:r>
          </a:p>
        </p:txBody>
      </p:sp>
      <p:sp>
        <p:nvSpPr>
          <p:cNvPr id="6148" name="Rectangle 3"/>
          <p:cNvSpPr>
            <a:spLocks noGrp="1" noChangeArrowheads="1"/>
          </p:cNvSpPr>
          <p:nvPr>
            <p:ph idx="1"/>
          </p:nvPr>
        </p:nvSpPr>
        <p:spPr/>
        <p:txBody>
          <a:bodyPr>
            <a:normAutofit/>
          </a:bodyPr>
          <a:lstStyle/>
          <a:p>
            <a:r>
              <a:rPr lang="en-US" altLang="en-US" dirty="0" smtClean="0"/>
              <a:t>LSST is the Large Synoptic Survey Telescope.</a:t>
            </a:r>
          </a:p>
          <a:p>
            <a:r>
              <a:rPr lang="en-US" altLang="en-US" dirty="0" smtClean="0"/>
              <a:t>It will image the sky every few days for five years.</a:t>
            </a:r>
          </a:p>
          <a:p>
            <a:r>
              <a:rPr lang="en-US" altLang="en-US" dirty="0" smtClean="0"/>
              <a:t>The primary goal is to map dark matter in the Universe through weak lensing.</a:t>
            </a:r>
          </a:p>
          <a:p>
            <a:r>
              <a:rPr lang="en-US" altLang="en-US" dirty="0" smtClean="0"/>
              <a:t>It is located in Chile.</a:t>
            </a:r>
          </a:p>
          <a:p>
            <a:r>
              <a:rPr lang="en-US" altLang="en-US" dirty="0" smtClean="0"/>
              <a:t>RIT involvement started ~2006 when the Center for Detectors contributed to development of the detectors and then leading management of the guider system. RIT was first to get the LSST prototype detectors.</a:t>
            </a:r>
          </a:p>
          <a:p>
            <a:r>
              <a:rPr lang="en-US" altLang="en-US" dirty="0" smtClean="0"/>
              <a:t>RIT continued to be involved in LSST through Center for Detectors involvement in the stellar populations science group.</a:t>
            </a:r>
          </a:p>
        </p:txBody>
      </p:sp>
      <p:sp>
        <p:nvSpPr>
          <p:cNvPr id="3" name="Slide Number Placeholder 2"/>
          <p:cNvSpPr>
            <a:spLocks noGrp="1"/>
          </p:cNvSpPr>
          <p:nvPr>
            <p:ph type="sldNum" sz="quarter" idx="12"/>
          </p:nvPr>
        </p:nvSpPr>
        <p:spPr/>
        <p:txBody>
          <a:bodyPr/>
          <a:lstStyle/>
          <a:p>
            <a:fld id="{A80E317C-2D38-45AD-93CC-2F339010EF5B}" type="slidenum">
              <a:rPr lang="en-US" smtClean="0"/>
              <a:pPr/>
              <a:t>50</a:t>
            </a:fld>
            <a:endParaRPr lang="en-US"/>
          </a:p>
        </p:txBody>
      </p:sp>
    </p:spTree>
    <p:extLst>
      <p:ext uri="{BB962C8B-B14F-4D97-AF65-F5344CB8AC3E}">
        <p14:creationId xmlns:p14="http://schemas.microsoft.com/office/powerpoint/2010/main" val="532891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LSST Logo is Quintuplet!</a:t>
            </a:r>
          </a:p>
        </p:txBody>
      </p:sp>
      <p:sp>
        <p:nvSpPr>
          <p:cNvPr id="3" name="Slide Number Placeholder 2"/>
          <p:cNvSpPr>
            <a:spLocks noGrp="1"/>
          </p:cNvSpPr>
          <p:nvPr>
            <p:ph type="sldNum" sz="quarter" idx="12"/>
          </p:nvPr>
        </p:nvSpPr>
        <p:spPr/>
        <p:txBody>
          <a:bodyPr/>
          <a:lstStyle/>
          <a:p>
            <a:fld id="{A80E317C-2D38-45AD-93CC-2F339010EF5B}" type="slidenum">
              <a:rPr lang="en-US" smtClean="0"/>
              <a:pPr/>
              <a:t>51</a:t>
            </a:fld>
            <a:endParaRPr lang="en-US"/>
          </a:p>
        </p:txBody>
      </p:sp>
      <p:pic>
        <p:nvPicPr>
          <p:cNvPr id="3074" name="Picture 2" descr="Image result for lsst logo"/>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28700" y="2612231"/>
            <a:ext cx="7200900" cy="2700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309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Galactic </a:t>
            </a:r>
            <a:br>
              <a:rPr lang="en-US" dirty="0" smtClean="0"/>
            </a:br>
            <a:r>
              <a:rPr lang="en-US" dirty="0" smtClean="0"/>
              <a:t>Rotation curves</a:t>
            </a:r>
            <a:endParaRPr lang="en-US" dirty="0"/>
          </a:p>
        </p:txBody>
      </p:sp>
      <p:sp>
        <p:nvSpPr>
          <p:cNvPr id="5" name="Text Placeholder 4"/>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69E57DC2-970A-4B3E-BB1C-7A09969E49DF}" type="slidenum">
              <a:rPr lang="en-US" smtClean="0"/>
              <a:pPr/>
              <a:t>6</a:t>
            </a:fld>
            <a:endParaRPr lang="en-US" dirty="0"/>
          </a:p>
        </p:txBody>
      </p:sp>
    </p:spTree>
    <p:extLst>
      <p:ext uri="{BB962C8B-B14F-4D97-AF65-F5344CB8AC3E}">
        <p14:creationId xmlns:p14="http://schemas.microsoft.com/office/powerpoint/2010/main" val="579457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Galactic Rotation Curves</a:t>
            </a:r>
            <a:endParaRPr lang="en-US" altLang="en-US" dirty="0" smtClean="0"/>
          </a:p>
        </p:txBody>
      </p:sp>
      <p:sp>
        <p:nvSpPr>
          <p:cNvPr id="2" name="Content Placeholder 1"/>
          <p:cNvSpPr>
            <a:spLocks noGrp="1"/>
          </p:cNvSpPr>
          <p:nvPr>
            <p:ph idx="1"/>
          </p:nvPr>
        </p:nvSpPr>
        <p:spPr/>
        <p:txBody>
          <a:bodyPr>
            <a:normAutofit lnSpcReduction="10000"/>
          </a:bodyPr>
          <a:lstStyle/>
          <a:p>
            <a:r>
              <a:rPr lang="en-US" dirty="0" smtClean="0"/>
              <a:t>One way to estimate the mass of a point object is to measure the velocities of objects orbiting it.</a:t>
            </a:r>
          </a:p>
          <a:p>
            <a:r>
              <a:rPr lang="en-US" dirty="0" smtClean="0"/>
              <a:t>In a system in which the point mass dominates the whole mass of the system, like the Sun and planets, we expect the orbital velocities to decrease by 1/r</a:t>
            </a:r>
            <a:r>
              <a:rPr lang="en-US" baseline="30000" dirty="0" smtClean="0"/>
              <a:t>1/2</a:t>
            </a:r>
            <a:r>
              <a:rPr lang="en-US" dirty="0" smtClean="0"/>
              <a:t>. This is called the </a:t>
            </a:r>
            <a:r>
              <a:rPr lang="en-US" dirty="0" err="1" smtClean="0"/>
              <a:t>Keplerian</a:t>
            </a:r>
            <a:r>
              <a:rPr lang="en-US" dirty="0" smtClean="0"/>
              <a:t> case.</a:t>
            </a:r>
          </a:p>
          <a:p>
            <a:r>
              <a:rPr lang="en-US" dirty="0" smtClean="0"/>
              <a:t>The mass distribution in the Galaxy is a bit different.</a:t>
            </a:r>
          </a:p>
          <a:p>
            <a:r>
              <a:rPr lang="en-US" dirty="0" smtClean="0"/>
              <a:t>Its mass is extended, not just in a point.</a:t>
            </a:r>
          </a:p>
          <a:p>
            <a:r>
              <a:rPr lang="en-US" dirty="0" smtClean="0"/>
              <a:t>We observe that the orbital velocities do NOT decrease at all. They are roughly constant as a function of distance from the Galactic center. </a:t>
            </a:r>
          </a:p>
          <a:p>
            <a:r>
              <a:rPr lang="en-US" dirty="0" smtClean="0"/>
              <a:t>The “visible” distribution of matter falls as a function of distance.</a:t>
            </a:r>
          </a:p>
          <a:p>
            <a:r>
              <a:rPr lang="en-US" dirty="0" smtClean="0"/>
              <a:t>Therefore, their appears to be some “dark” matter.</a:t>
            </a:r>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7</a:t>
            </a:fld>
            <a:endParaRPr lang="en-US"/>
          </a:p>
        </p:txBody>
      </p:sp>
    </p:spTree>
    <p:extLst>
      <p:ext uri="{BB962C8B-B14F-4D97-AF65-F5344CB8AC3E}">
        <p14:creationId xmlns:p14="http://schemas.microsoft.com/office/powerpoint/2010/main" val="319460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sz="3600" dirty="0" smtClean="0"/>
              <a:t>What Is Velocity Around Point Mass?</a:t>
            </a:r>
          </a:p>
        </p:txBody>
      </p:sp>
      <p:pic>
        <p:nvPicPr>
          <p:cNvPr id="5" name="Content Placeholder 4"/>
          <p:cNvPicPr>
            <a:picLocks noGrp="1" noChangeAspect="1"/>
          </p:cNvPicPr>
          <p:nvPr>
            <p:ph idx="1"/>
          </p:nvPr>
        </p:nvPicPr>
        <p:blipFill>
          <a:blip r:embed="rId2"/>
          <a:stretch>
            <a:fillRect/>
          </a:stretch>
        </p:blipFill>
        <p:spPr>
          <a:xfrm>
            <a:off x="1028700" y="1600576"/>
            <a:ext cx="7200900" cy="4723648"/>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8</a:t>
            </a:fld>
            <a:endParaRPr lang="en-US"/>
          </a:p>
        </p:txBody>
      </p:sp>
    </p:spTree>
    <p:extLst>
      <p:ext uri="{BB962C8B-B14F-4D97-AF65-F5344CB8AC3E}">
        <p14:creationId xmlns:p14="http://schemas.microsoft.com/office/powerpoint/2010/main" val="874832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sz="3600" dirty="0" smtClean="0"/>
              <a:t>Stellar Velocities and Dark Matter</a:t>
            </a:r>
          </a:p>
        </p:txBody>
      </p:sp>
      <p:sp>
        <p:nvSpPr>
          <p:cNvPr id="2" name="Content Placeholder 1"/>
          <p:cNvSpPr>
            <a:spLocks noGrp="1"/>
          </p:cNvSpPr>
          <p:nvPr>
            <p:ph idx="1"/>
          </p:nvPr>
        </p:nvSpPr>
        <p:spPr>
          <a:xfrm>
            <a:off x="1028700" y="1523999"/>
            <a:ext cx="7200900" cy="1447801"/>
          </a:xfrm>
        </p:spPr>
        <p:txBody>
          <a:bodyPr/>
          <a:lstStyle/>
          <a:p>
            <a:r>
              <a:rPr lang="en-US" dirty="0" smtClean="0"/>
              <a:t>The average rotational velocity does not fall as 1/r</a:t>
            </a:r>
            <a:r>
              <a:rPr lang="en-US" baseline="30000" dirty="0" smtClean="0"/>
              <a:t>1/2</a:t>
            </a:r>
            <a:r>
              <a:rPr lang="en-US" dirty="0" smtClean="0"/>
              <a:t>, as one would expect around a point mass, e.g. as in the </a:t>
            </a:r>
            <a:r>
              <a:rPr lang="en-US" dirty="0" err="1" smtClean="0"/>
              <a:t>Keplerian</a:t>
            </a:r>
            <a:r>
              <a:rPr lang="en-US" dirty="0" smtClean="0"/>
              <a:t> case.</a:t>
            </a:r>
          </a:p>
          <a:p>
            <a:r>
              <a:rPr lang="en-US" dirty="0" smtClean="0"/>
              <a:t>Instead, it appears to be constant. </a:t>
            </a:r>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9</a:t>
            </a:fld>
            <a:endParaRPr lang="en-US"/>
          </a:p>
        </p:txBody>
      </p:sp>
      <mc:AlternateContent xmlns:mc="http://schemas.openxmlformats.org/markup-compatibility/2006" xmlns:a14="http://schemas.microsoft.com/office/drawing/2010/main">
        <mc:Choice Requires="a14">
          <p:sp>
            <p:nvSpPr>
              <p:cNvPr id="10" name="TextBox 9"/>
              <p:cNvSpPr txBox="1"/>
              <p:nvPr/>
            </p:nvSpPr>
            <p:spPr>
              <a:xfrm>
                <a:off x="1294244" y="3153932"/>
                <a:ext cx="6555513" cy="5558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m:t>
                      </m:r>
                      <m:d>
                        <m:dPr>
                          <m:ctrlPr>
                            <a:rPr lang="en-US" b="0" i="1" smtClean="0">
                              <a:latin typeface="Cambria Math" panose="02040503050406030204" pitchFamily="18" charset="0"/>
                            </a:rPr>
                          </m:ctrlPr>
                        </m:dPr>
                        <m:e>
                          <m:r>
                            <a:rPr lang="en-US" b="0" i="1" smtClean="0">
                              <a:latin typeface="Cambria Math" panose="02040503050406030204" pitchFamily="18" charset="0"/>
                            </a:rPr>
                            <m:t>𝑅</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𝑣</m:t>
                              </m:r>
                              <m:r>
                                <a:rPr lang="en-US" i="1">
                                  <a:latin typeface="Cambria Math" panose="02040503050406030204" pitchFamily="18" charset="0"/>
                                </a:rPr>
                                <m:t>(</m:t>
                              </m:r>
                              <m:r>
                                <a:rPr lang="en-US" b="0" i="1" smtClean="0">
                                  <a:latin typeface="Cambria Math" panose="02040503050406030204" pitchFamily="18" charset="0"/>
                                </a:rPr>
                                <m:t>𝑅</m:t>
                              </m:r>
                              <m:r>
                                <a:rPr lang="en-US" i="1">
                                  <a:latin typeface="Cambria Math" panose="02040503050406030204" pitchFamily="18" charset="0"/>
                                </a:rPr>
                                <m:t>)</m:t>
                              </m:r>
                            </m:e>
                            <m:sup>
                              <m:r>
                                <a:rPr lang="en-US" i="1">
                                  <a:latin typeface="Cambria Math" panose="02040503050406030204" pitchFamily="18" charset="0"/>
                                </a:rPr>
                                <m:t>2</m:t>
                              </m:r>
                            </m:sup>
                          </m:sSup>
                          <m:r>
                            <a:rPr lang="en-US" i="1">
                              <a:latin typeface="Cambria Math" panose="02040503050406030204" pitchFamily="18" charset="0"/>
                            </a:rPr>
                            <m:t>𝑅</m:t>
                          </m:r>
                        </m:num>
                        <m:den>
                          <m:r>
                            <a:rPr lang="en-US" b="0" i="1" smtClean="0">
                              <a:latin typeface="Cambria Math" panose="02040503050406030204" pitchFamily="18" charset="0"/>
                            </a:rPr>
                            <m:t>𝐺</m:t>
                          </m:r>
                        </m:den>
                      </m:f>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𝑣</m:t>
                          </m:r>
                          <m:r>
                            <a:rPr lang="en-US" i="1">
                              <a:latin typeface="Cambria Math" panose="02040503050406030204" pitchFamily="18" charset="0"/>
                            </a:rPr>
                            <m:t>(</m:t>
                          </m:r>
                          <m:r>
                            <a:rPr lang="en-US" i="1">
                              <a:latin typeface="Cambria Math" panose="02040503050406030204" pitchFamily="18" charset="0"/>
                            </a:rPr>
                            <m:t>𝑅</m:t>
                          </m:r>
                          <m:r>
                            <a:rPr lang="en-US" i="1">
                              <a:latin typeface="Cambria Math" panose="02040503050406030204" pitchFamily="18" charset="0"/>
                            </a:rPr>
                            <m:t>)</m:t>
                          </m:r>
                        </m:e>
                        <m:sup>
                          <m:r>
                            <a:rPr lang="en-US" i="1">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i="1">
                              <a:latin typeface="Cambria Math" panose="02040503050406030204" pitchFamily="18" charset="0"/>
                            </a:rPr>
                            <m:t>𝑀</m:t>
                          </m:r>
                          <m:d>
                            <m:dPr>
                              <m:ctrlPr>
                                <a:rPr lang="en-US" i="1">
                                  <a:latin typeface="Cambria Math" panose="02040503050406030204" pitchFamily="18" charset="0"/>
                                </a:rPr>
                              </m:ctrlPr>
                            </m:dPr>
                            <m:e>
                              <m:r>
                                <a:rPr lang="en-US" i="1">
                                  <a:latin typeface="Cambria Math" panose="02040503050406030204" pitchFamily="18" charset="0"/>
                                </a:rPr>
                                <m:t>𝑅</m:t>
                              </m:r>
                            </m:e>
                          </m:d>
                          <m:r>
                            <a:rPr lang="en-US" i="1">
                              <a:latin typeface="Cambria Math" panose="02040503050406030204" pitchFamily="18" charset="0"/>
                            </a:rPr>
                            <m:t>𝐺</m:t>
                          </m:r>
                        </m:num>
                        <m:den>
                          <m:r>
                            <a:rPr lang="en-US" b="0" i="1" smtClean="0">
                              <a:latin typeface="Cambria Math" panose="02040503050406030204" pitchFamily="18" charset="0"/>
                            </a:rPr>
                            <m:t>𝑅</m:t>
                          </m:r>
                        </m:den>
                      </m:f>
                      <m:r>
                        <a:rPr lang="en-US" b="0" i="1" smtClean="0">
                          <a:latin typeface="Cambria Math" panose="02040503050406030204" pitchFamily="18" charset="0"/>
                        </a:rPr>
                        <m:t>. </m:t>
                      </m:r>
                      <m:r>
                        <a:rPr lang="en-US" b="0" i="1" smtClean="0">
                          <a:latin typeface="Cambria Math" panose="02040503050406030204" pitchFamily="18" charset="0"/>
                        </a:rPr>
                        <m:t>𝐹𝑜𝑟</m:t>
                      </m:r>
                      <m:r>
                        <a:rPr lang="en-US" b="0" i="1" smtClean="0">
                          <a:latin typeface="Cambria Math" panose="02040503050406030204" pitchFamily="18" charset="0"/>
                        </a:rPr>
                        <m:t> </m:t>
                      </m:r>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𝑐𝑜𝑛𝑠𝑡𝑎𝑛𝑡</m:t>
                      </m:r>
                      <m:r>
                        <a:rPr lang="en-US" b="0" i="1" smtClean="0">
                          <a:latin typeface="Cambria Math" panose="02040503050406030204" pitchFamily="18" charset="0"/>
                        </a:rPr>
                        <m:t>, </m:t>
                      </m:r>
                      <m:r>
                        <a:rPr lang="en-US" b="0" i="1" smtClean="0">
                          <a:latin typeface="Cambria Math" panose="02040503050406030204" pitchFamily="18" charset="0"/>
                        </a:rPr>
                        <m:t>𝑀</m:t>
                      </m:r>
                      <m:d>
                        <m:dPr>
                          <m:ctrlPr>
                            <a:rPr lang="en-US" b="0" i="1" smtClean="0">
                              <a:latin typeface="Cambria Math" panose="02040503050406030204" pitchFamily="18" charset="0"/>
                            </a:rPr>
                          </m:ctrlPr>
                        </m:dPr>
                        <m:e>
                          <m:r>
                            <a:rPr lang="en-US" b="0" i="1" smtClean="0">
                              <a:latin typeface="Cambria Math" panose="02040503050406030204" pitchFamily="18" charset="0"/>
                            </a:rPr>
                            <m:t>𝑅</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1294244" y="3153932"/>
                <a:ext cx="6555513" cy="555858"/>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830032" y="3891922"/>
                <a:ext cx="5483937"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m:t>
                      </m:r>
                      <m:d>
                        <m:dPr>
                          <m:ctrlPr>
                            <a:rPr lang="en-US" b="0" i="1" smtClean="0">
                              <a:latin typeface="Cambria Math" panose="02040503050406030204" pitchFamily="18" charset="0"/>
                            </a:rPr>
                          </m:ctrlPr>
                        </m:dPr>
                        <m:e>
                          <m:r>
                            <a:rPr lang="en-US" b="0" i="1" smtClean="0">
                              <a:latin typeface="Cambria Math" panose="02040503050406030204" pitchFamily="18" charset="0"/>
                            </a:rPr>
                            <m:t>𝑅</m:t>
                          </m:r>
                        </m:e>
                      </m:d>
                      <m:r>
                        <a:rPr lang="en-US" b="0" i="1" smtClean="0">
                          <a:latin typeface="Cambria Math" panose="02040503050406030204" pitchFamily="18" charset="0"/>
                        </a:rPr>
                        <m:t>=</m:t>
                      </m:r>
                      <m:nary>
                        <m:naryPr>
                          <m:limLoc m:val="undOvr"/>
                          <m:subHide m:val="on"/>
                          <m:supHide m:val="on"/>
                          <m:ctrlPr>
                            <a:rPr lang="en-US" b="0" i="1" smtClean="0">
                              <a:latin typeface="Cambria Math" panose="02040503050406030204" pitchFamily="18" charset="0"/>
                            </a:rPr>
                          </m:ctrlPr>
                        </m:naryPr>
                        <m:sub/>
                        <m:sup/>
                        <m:e>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rPr>
                            <m:t>𝑑𝑉</m:t>
                          </m:r>
                          <m:r>
                            <a:rPr lang="en-US" b="0" i="1" smtClean="0">
                              <a:latin typeface="Cambria Math" panose="02040503050406030204" pitchFamily="18" charset="0"/>
                            </a:rPr>
                            <m:t>=</m:t>
                          </m:r>
                        </m:e>
                      </m:nary>
                      <m:nary>
                        <m:naryPr>
                          <m:limLoc m:val="undOvr"/>
                          <m:subHide m:val="on"/>
                          <m:supHide m:val="on"/>
                          <m:ctrlPr>
                            <a:rPr lang="en-US" i="1">
                              <a:latin typeface="Cambria Math" panose="02040503050406030204" pitchFamily="18" charset="0"/>
                            </a:rPr>
                          </m:ctrlPr>
                        </m:naryPr>
                        <m:sub/>
                        <m:sup/>
                        <m:e>
                          <m:r>
                            <a:rPr lang="en-US" i="1">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4</m:t>
                          </m:r>
                          <m:r>
                            <a:rPr lang="en-US" b="0" i="1" smtClean="0">
                              <a:latin typeface="Cambria Math" panose="02040503050406030204" pitchFamily="18" charset="0"/>
                              <a:ea typeface="Cambria Math" panose="02040503050406030204" pitchFamily="18" charset="0"/>
                            </a:rPr>
                            <m:t>𝜋</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𝑅</m:t>
                              </m:r>
                            </m:e>
                            <m:sup>
                              <m:r>
                                <a:rPr lang="en-US" b="0" i="1" smtClean="0">
                                  <a:latin typeface="Cambria Math" panose="02040503050406030204" pitchFamily="18" charset="0"/>
                                  <a:ea typeface="Cambria Math" panose="02040503050406030204" pitchFamily="18" charset="0"/>
                                </a:rPr>
                                <m:t>2</m:t>
                              </m:r>
                            </m:sup>
                          </m:sSup>
                          <m:r>
                            <a:rPr lang="en-US" i="1">
                              <a:latin typeface="Cambria Math" panose="02040503050406030204" pitchFamily="18" charset="0"/>
                            </a:rPr>
                            <m:t>𝑑</m:t>
                          </m:r>
                          <m:r>
                            <a:rPr lang="en-US" b="0" i="1" smtClean="0">
                              <a:latin typeface="Cambria Math" panose="02040503050406030204" pitchFamily="18" charset="0"/>
                            </a:rPr>
                            <m:t>𝑅</m:t>
                          </m:r>
                          <m:r>
                            <a:rPr lang="en-US" b="0" i="1" smtClean="0">
                              <a:latin typeface="Cambria Math" panose="02040503050406030204" pitchFamily="18" charset="0"/>
                            </a:rPr>
                            <m:t>. </m:t>
                          </m:r>
                          <m:r>
                            <a:rPr lang="en-US" b="0" i="1" smtClean="0">
                              <a:latin typeface="Cambria Math" panose="02040503050406030204" pitchFamily="18" charset="0"/>
                            </a:rPr>
                            <m:t>𝐹𝑜𝑟</m:t>
                          </m:r>
                          <m:r>
                            <a:rPr lang="en-US" b="0" i="1" smtClean="0">
                              <a:latin typeface="Cambria Math" panose="02040503050406030204" pitchFamily="18" charset="0"/>
                            </a:rPr>
                            <m:t> </m:t>
                          </m:r>
                          <m:r>
                            <a:rPr lang="en-US" i="1">
                              <a:latin typeface="Cambria Math" panose="02040503050406030204" pitchFamily="18" charset="0"/>
                            </a:rPr>
                            <m:t>𝑀</m:t>
                          </m:r>
                          <m:d>
                            <m:dPr>
                              <m:ctrlPr>
                                <a:rPr lang="en-US" i="1">
                                  <a:latin typeface="Cambria Math" panose="02040503050406030204" pitchFamily="18" charset="0"/>
                                </a:rPr>
                              </m:ctrlPr>
                            </m:dPr>
                            <m:e>
                              <m:r>
                                <a:rPr lang="en-US" i="1">
                                  <a:latin typeface="Cambria Math" panose="02040503050406030204" pitchFamily="18" charset="0"/>
                                </a:rPr>
                                <m:t>𝑅</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𝑅</m:t>
                          </m:r>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𝜌</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𝑅</m:t>
                              </m:r>
                            </m:e>
                            <m:sup>
                              <m:r>
                                <a:rPr lang="en-US" i="1">
                                  <a:latin typeface="Cambria Math" panose="02040503050406030204" pitchFamily="18" charset="0"/>
                                  <a:ea typeface="Cambria Math" panose="02040503050406030204" pitchFamily="18" charset="0"/>
                                </a:rPr>
                                <m:t>2</m:t>
                              </m:r>
                            </m:sup>
                          </m:sSup>
                        </m:e>
                      </m:nary>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1830032" y="3891922"/>
                <a:ext cx="5483937" cy="726546"/>
              </a:xfrm>
              <a:prstGeom prst="rect">
                <a:avLst/>
              </a:prstGeom>
              <a:blipFill rotWithShape="0">
                <a:blip r:embed="rId3"/>
                <a:stretch>
                  <a:fillRect/>
                </a:stretch>
              </a:blipFill>
            </p:spPr>
            <p:txBody>
              <a:bodyPr/>
              <a:lstStyle/>
              <a:p>
                <a:r>
                  <a:rPr lang="en-US">
                    <a:noFill/>
                  </a:rPr>
                  <a:t> </a:t>
                </a:r>
              </a:p>
            </p:txBody>
          </p:sp>
        </mc:Fallback>
      </mc:AlternateContent>
      <p:sp>
        <p:nvSpPr>
          <p:cNvPr id="12" name="Content Placeholder 1"/>
          <p:cNvSpPr txBox="1">
            <a:spLocks/>
          </p:cNvSpPr>
          <p:nvPr/>
        </p:nvSpPr>
        <p:spPr>
          <a:xfrm>
            <a:off x="1028700" y="4800600"/>
            <a:ext cx="7200900" cy="1447801"/>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r>
              <a:rPr lang="en-US" dirty="0" smtClean="0"/>
              <a:t>The stellar number density is falling at a much higher rate.</a:t>
            </a:r>
          </a:p>
          <a:p>
            <a:pPr fontAlgn="auto"/>
            <a:r>
              <a:rPr lang="en-US" dirty="0" smtClean="0"/>
              <a:t>Therefore, there must be some sort of matter that we cannot see in order to explain the velocities.</a:t>
            </a:r>
            <a:endParaRPr lang="en-US" dirty="0"/>
          </a:p>
        </p:txBody>
      </p:sp>
    </p:spTree>
    <p:extLst>
      <p:ext uri="{BB962C8B-B14F-4D97-AF65-F5344CB8AC3E}">
        <p14:creationId xmlns:p14="http://schemas.microsoft.com/office/powerpoint/2010/main" val="701865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6&quot;/&gt;&lt;property id=&quot;20251&quot; value=&quot;0&quot;/&gt;&lt;property id=&quot;20259&quot; value=&quot;0&quot;/&gt;&lt;property id=&quot;20262&quot; value=&quot;4496691&quot;/&gt;&lt;object type=&quot;4&quot; unique_id=&quot;10005&quot;&gt;&lt;/object&gt;&lt;object type=&quot;2&quot; unique_id=&quot;10006&quot;&gt;&lt;object type=&quot;3&quot; unique_id=&quot;10042&quot;&gt;&lt;property id=&quot;20148&quot; value=&quot;5&quot;/&gt;&lt;property id=&quot;20300&quot; value=&quot;Slide 1 - &amp;quot;Astronomical Observational Techniques and Instrumentation&amp;quot;&quot;/&gt;&lt;property id=&quot;20303&quot; value=&quot;-1&quot;/&gt;&lt;property id=&quot;20307&quot; value=&quot;520&quot;/&gt;&lt;property id=&quot;20309&quot; value=&quot;-1&quot;/&gt;&lt;/object&gt;&lt;object type=&quot;3&quot; unique_id=&quot;10043&quot;&gt;&lt;property id=&quot;20148&quot; value=&quot;5&quot;/&gt;&lt;property id=&quot;20300&quot; value=&quot;Slide 2 - &amp;quot;Aims and outline for this lecture&amp;quot;&quot;/&gt;&lt;property id=&quot;20303&quot; value=&quot;-1&quot;/&gt;&lt;property id=&quot;20307&quot; value=&quot;524&quot;/&gt;&lt;property id=&quot;20309&quot; value=&quot;-1&quot;/&gt;&lt;/object&gt;&lt;object type=&quot;3&quot; unique_id=&quot;10045&quot;&gt;&lt;property id=&quot;20148&quot; value=&quot;5&quot;/&gt;&lt;property id=&quot;20300&quot; value=&quot;Slide 4 - &amp;quot;Blackbody Radiation: Heat Transfer&amp;quot;&quot;/&gt;&lt;property id=&quot;20303&quot; value=&quot;-1&quot;/&gt;&lt;property id=&quot;20307&quot; value=&quot;392&quot;/&gt;&lt;property id=&quot;20309&quot; value=&quot;-1&quot;/&gt;&lt;/object&gt;&lt;object type=&quot;3&quot; unique_id=&quot;10046&quot;&gt;&lt;property id=&quot;20148&quot; value=&quot;5&quot;/&gt;&lt;property id=&quot;20300&quot; value=&quot;Slide 3 - &amp;quot;Blackbody Radiation: Energy Transfer&amp;quot;&quot;/&gt;&lt;property id=&quot;20303&quot; value=&quot;-1&quot;/&gt;&lt;property id=&quot;20307&quot; value=&quot;393&quot;/&gt;&lt;property id=&quot;20309&quot; value=&quot;-1&quot;/&gt;&lt;/object&gt;&lt;object type=&quot;3&quot; unique_id=&quot;10047&quot;&gt;&lt;property id=&quot;20148&quot; value=&quot;5&quot;/&gt;&lt;property id=&quot;20300&quot; value=&quot;Slide 6 - &amp;quot;Blackbody Radiation: Planck’s Equation&amp;quot;&quot;/&gt;&lt;property id=&quot;20303&quot; value=&quot;-1&quot;/&gt;&lt;property id=&quot;20307&quot; value=&quot;394&quot;/&gt;&lt;property id=&quot;20309&quot; value=&quot;-1&quot;/&gt;&lt;/object&gt;&lt;object type=&quot;3&quot; unique_id=&quot;10048&quot;&gt;&lt;property id=&quot;20148&quot; value=&quot;5&quot;/&gt;&lt;property id=&quot;20300&quot; value=&quot;Slide 8 - &amp;quot;Blackbody Radiation: Wein’s Displacement Law&amp;quot;&quot;/&gt;&lt;property id=&quot;20303&quot; value=&quot;-1&quot;/&gt;&lt;property id=&quot;20307&quot; value=&quot;395&quot;/&gt;&lt;property id=&quot;20309&quot; value=&quot;-1&quot;/&gt;&lt;/object&gt;&lt;object type=&quot;3&quot; unique_id=&quot;10049&quot;&gt;&lt;property id=&quot;20148&quot; value=&quot;5&quot;/&gt;&lt;property id=&quot;20300&quot; value=&quot;Slide 9 - &amp;quot;Blackbody Radiation: Stefan-Boltzmann Law &amp;quot;&quot;/&gt;&lt;property id=&quot;20303&quot; value=&quot;-1&quot;/&gt;&lt;property id=&quot;20307&quot; value=&quot;396&quot;/&gt;&lt;property id=&quot;20309&quot; value=&quot;-1&quot;/&gt;&lt;/object&gt;&lt;object type=&quot;3&quot; unique_id=&quot;10050&quot;&gt;&lt;property id=&quot;20148&quot; value=&quot;5&quot;/&gt;&lt;property id=&quot;20300&quot; value=&quot;Slide 5 - &amp;quot;Blackbody Radiation: Objects&amp;quot;&quot;/&gt;&lt;property id=&quot;20303&quot; value=&quot;-1&quot;/&gt;&lt;property id=&quot;20307&quot; value=&quot;397&quot;/&gt;&lt;property id=&quot;20309&quot; value=&quot;-1&quot;/&gt;&lt;/object&gt;&lt;object type=&quot;3&quot; unique_id=&quot;10064&quot;&gt;&lt;property id=&quot;20148&quot; value=&quot;5&quot;/&gt;&lt;property id=&quot;20300&quot; value=&quot;Slide 16 - &amp;quot;Hydrogen-like lines&amp;quot;&quot;/&gt;&lt;property id=&quot;20303&quot; value=&quot;-1&quot;/&gt;&lt;property id=&quot;20307&quot; value=&quot;263&quot;/&gt;&lt;property id=&quot;20309&quot; value=&quot;-1&quot;/&gt;&lt;/object&gt;&lt;object type=&quot;3&quot; unique_id=&quot;10075&quot;&gt;&lt;property id=&quot;20148&quot; value=&quot;5&quot;/&gt;&lt;property id=&quot;20300&quot; value=&quot;Slide 34 - &amp;quot;Theory of Everything&amp;quot;&quot;/&gt;&lt;property id=&quot;20303&quot; value=&quot;-1&quot;/&gt;&lt;property id=&quot;20307&quot; value=&quot;265&quot;/&gt;&lt;property id=&quot;20309&quot; value=&quot;-1&quot;/&gt;&lt;/object&gt;&lt;object type=&quot;3&quot; unique_id=&quot;10544&quot;&gt;&lt;property id=&quot;20148&quot; value=&quot;5&quot;/&gt;&lt;property id=&quot;20300&quot; value=&quot;Slide 10 - &amp;quot;Blackbody Radiation: SB Law, derivation&amp;quot;&quot;/&gt;&lt;property id=&quot;20303&quot; value=&quot;-1&quot;/&gt;&lt;property id=&quot;20307&quot; value=&quot;1170&quot;/&gt;&lt;property id=&quot;20309&quot; value=&quot;-1&quot;/&gt;&lt;/object&gt;&lt;object type=&quot;3&quot; unique_id=&quot;10824&quot;&gt;&lt;property id=&quot;20148&quot; value=&quot;5&quot;/&gt;&lt;property id=&quot;20300&quot; value=&quot;Slide 7 - &amp;quot;Blackbody Radiation: Curves&amp;quot;&quot;/&gt;&lt;property id=&quot;20303&quot; value=&quot;-1&quot;/&gt;&lt;property id=&quot;20307&quot; value=&quot;1557&quot;/&gt;&lt;property id=&quot;20309&quot; value=&quot;-1&quot;/&gt;&lt;/object&gt;&lt;object type=&quot;3&quot; unique_id=&quot;10826&quot;&gt;&lt;property id=&quot;20148&quot; value=&quot;5&quot;/&gt;&lt;property id=&quot;20300&quot; value=&quot;Slide 11 - &amp;quot;Interactions Between Charged Particles&amp;quot;&quot;/&gt;&lt;property id=&quot;20303&quot; value=&quot;-1&quot;/&gt;&lt;property id=&quot;20307&quot; value=&quot;1545&quot;/&gt;&lt;property id=&quot;20309&quot; value=&quot;-1&quot;/&gt;&lt;/object&gt;&lt;object type=&quot;3&quot; unique_id=&quot;10827&quot;&gt;&lt;property id=&quot;20148&quot; value=&quot;5&quot;/&gt;&lt;property id=&quot;20300&quot; value=&quot;Slide 13 - &amp;quot;Hydrogen emission lines&amp;quot;&quot;/&gt;&lt;property id=&quot;20303&quot; value=&quot;-1&quot;/&gt;&lt;property id=&quot;20307&quot; value=&quot;1544&quot;/&gt;&lt;property id=&quot;20309&quot; value=&quot;-1&quot;/&gt;&lt;/object&gt;&lt;object type=&quot;3&quot; unique_id=&quot;10828&quot;&gt;&lt;property id=&quot;20148&quot; value=&quot;5&quot;/&gt;&lt;property id=&quot;20300&quot; value=&quot;Slide 15 - &amp;quot;Helium and carbon atoms&amp;quot;&quot;/&gt;&lt;property id=&quot;20303&quot; value=&quot;-1&quot;/&gt;&lt;property id=&quot;20307&quot; value=&quot;1546&quot;/&gt;&lt;property id=&quot;20309&quot; value=&quot;-1&quot;/&gt;&lt;/object&gt;&lt;object type=&quot;3&quot; unique_id=&quot;10874&quot;&gt;&lt;property id=&quot;20148&quot; value=&quot;5&quot;/&gt;&lt;property id=&quot;20300&quot; value=&quot;Slide 17 - &amp;quot;Free-free (Bremsstrahlung) Emission&amp;quot;&quot;/&gt;&lt;property id=&quot;20303&quot; value=&quot;-1&quot;/&gt;&lt;property id=&quot;20307&quot; value=&quot;1571&quot;/&gt;&lt;property id=&quot;20309&quot; value=&quot;-1&quot;/&gt;&lt;/object&gt;&lt;object type=&quot;3&quot; unique_id=&quot;10875&quot;&gt;&lt;property id=&quot;20148&quot; value=&quot;5&quot;/&gt;&lt;property id=&quot;20300&quot; value=&quot;Slide 18 - &amp;quot;Bremsstrahlung Emission: Notes&amp;quot;&quot;/&gt;&lt;property id=&quot;20303&quot; value=&quot;-1&quot;/&gt;&lt;property id=&quot;20307&quot; value=&quot;1670&quot;/&gt;&lt;property id=&quot;20309&quot; value=&quot;-1&quot;/&gt;&lt;/object&gt;&lt;object type=&quot;3&quot; unique_id=&quot;10876&quot;&gt;&lt;property id=&quot;20148&quot; value=&quot;5&quot;/&gt;&lt;property id=&quot;20300&quot; value=&quot;Slide 19 - &amp;quot;Free-free Emission: Spectrum&amp;quot;&quot;/&gt;&lt;property id=&quot;20303&quot; value=&quot;-1&quot;/&gt;&lt;property id=&quot;20307&quot; value=&quot;1671&quot;/&gt;&lt;property id=&quot;20309&quot; value=&quot;-1&quot;/&gt;&lt;/object&gt;&lt;object type=&quot;3&quot; unique_id=&quot;10877&quot;&gt;&lt;property id=&quot;20148&quot; value=&quot;5&quot;/&gt;&lt;property id=&quot;20300&quot; value=&quot;Slide 20 - &amp;quot;Free-free Emission: Stromgren Sphere&amp;quot;&quot;/&gt;&lt;property id=&quot;20303&quot; value=&quot;-1&quot;/&gt;&lt;property id=&quot;20307&quot; value=&quot;1573&quot;/&gt;&lt;property id=&quot;20309&quot; value=&quot;-1&quot;/&gt;&lt;/object&gt;&lt;object type=&quot;3&quot; unique_id=&quot;10878&quot;&gt;&lt;property id=&quot;20148&quot; value=&quot;5&quot;/&gt;&lt;property id=&quot;20300&quot; value=&quot;Slide 23 - &amp;quot;Free-free Emission: Star Formation Region&amp;quot;&quot;/&gt;&lt;property id=&quot;20303&quot; value=&quot;-1&quot;/&gt;&lt;property id=&quot;20307&quot; value=&quot;1668&quot;/&gt;&lt;property id=&quot;20309&quot; value=&quot;-1&quot;/&gt;&lt;/object&gt;&lt;object type=&quot;3&quot; unique_id=&quot;10879&quot;&gt;&lt;property id=&quot;20148&quot; value=&quot;5&quot;/&gt;&lt;property id=&quot;20300&quot; value=&quot;Slide 24 - &amp;quot;Free-free Emission: Galaxy Cluster&amp;quot;&quot;/&gt;&lt;property id=&quot;20303&quot; value=&quot;-1&quot;/&gt;&lt;property id=&quot;20307&quot; value=&quot;1669&quot;/&gt;&lt;property id=&quot;20309&quot; value=&quot;-1&quot;/&gt;&lt;/object&gt;&lt;object type=&quot;3&quot; unique_id=&quot;10880&quot;&gt;&lt;property id=&quot;20148&quot; value=&quot;5&quot;/&gt;&lt;property id=&quot;20300&quot; value=&quot;Slide 25 - &amp;quot;Synchrotron Radiation&amp;quot;&quot;/&gt;&lt;property id=&quot;20303&quot; value=&quot;-1&quot;/&gt;&lt;property id=&quot;20307&quot; value=&quot;1565&quot;/&gt;&lt;property id=&quot;20309&quot; value=&quot;-1&quot;/&gt;&lt;/object&gt;&lt;object type=&quot;3&quot; unique_id=&quot;10881&quot;&gt;&lt;property id=&quot;20148&quot; value=&quot;5&quot;/&gt;&lt;property id=&quot;20300&quot; value=&quot;Slide 26 - &amp;quot;Synchrotron Radiation: Illustration&amp;quot;&quot;/&gt;&lt;property id=&quot;20303&quot; value=&quot;-1&quot;/&gt;&lt;property id=&quot;20307&quot; value=&quot;1567&quot;/&gt;&lt;property id=&quot;20309&quot; value=&quot;-1&quot;/&gt;&lt;/object&gt;&lt;object type=&quot;3&quot; unique_id=&quot;10882&quot;&gt;&lt;property id=&quot;20148&quot; value=&quot;5&quot;/&gt;&lt;property id=&quot;20300&quot; value=&quot;Slide 27 - &amp;quot;Synchrotron Radiation: M87 Jet&amp;quot;&quot;/&gt;&lt;property id=&quot;20303&quot; value=&quot;-1&quot;/&gt;&lt;property id=&quot;20307&quot; value=&quot;1566&quot;/&gt;&lt;property id=&quot;20309&quot; value=&quot;-1&quot;/&gt;&lt;/object&gt;&lt;object type=&quot;3&quot; unique_id=&quot;10883&quot;&gt;&lt;property id=&quot;20148&quot; value=&quot;5&quot;/&gt;&lt;property id=&quot;20300&quot; value=&quot;Slide 28 - &amp;quot;Synchrotron Radiation: Relations&amp;quot;&quot;/&gt;&lt;property id=&quot;20303&quot; value=&quot;-1&quot;/&gt;&lt;property id=&quot;20307&quot; value=&quot;1568&quot;/&gt;&lt;property id=&quot;20309&quot; value=&quot;-1&quot;/&gt;&lt;/object&gt;&lt;object type=&quot;3&quot; unique_id=&quot;10884&quot;&gt;&lt;property id=&quot;20148&quot; value=&quot;5&quot;/&gt;&lt;property id=&quot;20300&quot; value=&quot;Slide 31 - &amp;quot;Inverse Compton Scattering&amp;quot;&quot;/&gt;&lt;property id=&quot;20303&quot; value=&quot;-1&quot;/&gt;&lt;property id=&quot;20307&quot; value=&quot;1564&quot;/&gt;&lt;property id=&quot;20309&quot; value=&quot;-1&quot;/&gt;&lt;/object&gt;&lt;object type=&quot;3&quot; unique_id=&quot;10885&quot;&gt;&lt;property id=&quot;20148&quot; value=&quot;5&quot;/&gt;&lt;property id=&quot;20300&quot; value=&quot;Slide 33 - &amp;quot;Multiwavelength Spectrum: M82&amp;quot;&quot;/&gt;&lt;property id=&quot;20303&quot; value=&quot;-1&quot;/&gt;&lt;property id=&quot;20307&quot; value=&quot;1562&quot;/&gt;&lt;property id=&quot;20309&quot; value=&quot;-1&quot;/&gt;&lt;/object&gt;&lt;object type=&quot;3&quot; unique_id=&quot;11166&quot;&gt;&lt;property id=&quot;20148&quot; value=&quot;5&quot;/&gt;&lt;property id=&quot;20300&quot; value=&quot;Slide 29 - &amp;quot;Synchrotron Radiation: Spectrum&amp;quot;&quot;/&gt;&lt;property id=&quot;20307&quot; value=&quot;1672&quot;/&gt;&lt;/object&gt;&lt;object type=&quot;3&quot; unique_id=&quot;11391&quot;&gt;&lt;property id=&quot;20148&quot; value=&quot;5&quot;/&gt;&lt;property id=&quot;20300&quot; value=&quot;Slide 30 - &amp;quot;Synchrotron Radiation: Spectral Ageing&amp;quot;&quot;/&gt;&lt;property id=&quot;20307&quot; value=&quot;1673&quot;/&gt;&lt;/object&gt;&lt;object type=&quot;3&quot; unique_id=&quot;11590&quot;&gt;&lt;property id=&quot;20148&quot; value=&quot;5&quot;/&gt;&lt;property id=&quot;20300&quot; value=&quot;Slide 32 - &amp;quot;Inverse Compton Scattering: Spectrum&amp;quot;&quot;/&gt;&lt;property id=&quot;20307&quot; value=&quot;1674&quot;/&gt;&lt;/object&gt;&lt;object type=&quot;3&quot; unique_id=&quot;11932&quot;&gt;&lt;property id=&quot;20148&quot; value=&quot;5&quot;/&gt;&lt;property id=&quot;20300&quot; value=&quot;Slide 14 - &amp;quot;Hydrogen emission line series&amp;quot;&quot;/&gt;&lt;property id=&quot;20307&quot; value=&quot;1675&quot;/&gt;&lt;/object&gt;&lt;object type=&quot;3&quot; unique_id=&quot;28224&quot;&gt;&lt;property id=&quot;20148&quot; value=&quot;5&quot;/&gt;&lt;property id=&quot;20300&quot; value=&quot;Slide 12 - &amp;quot; Bound-Bound Emission-line radiation&amp;quot;&quot;/&gt;&lt;property id=&quot;20307&quot; value=&quot;1676&quot;/&gt;&lt;/object&gt;&lt;object type=&quot;3&quot; unique_id=&quot;28436&quot;&gt;&lt;property id=&quot;20148&quot; value=&quot;5&quot;/&gt;&lt;property id=&quot;20300&quot; value=&quot;Slide 21 - &amp;quot;Stromgren Sphere Radius: Derivation&amp;quot;&quot;/&gt;&lt;property id=&quot;20307&quot; value=&quot;1677&quot;/&gt;&lt;/object&gt;&lt;object type=&quot;3&quot; unique_id=&quot;28474&quot;&gt;&lt;property id=&quot;20148&quot; value=&quot;5&quot;/&gt;&lt;property id=&quot;20300&quot; value=&quot;Slide 22 - &amp;quot;Recombination Timescale: Derivation&amp;quot;&quot;/&gt;&lt;property id=&quot;20307&quot; value=&quot;1678&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4835</TotalTime>
  <Words>2677</Words>
  <Application>Microsoft Office PowerPoint</Application>
  <PresentationFormat>On-screen Show (4:3)</PresentationFormat>
  <Paragraphs>233</Paragraphs>
  <Slides>51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Cambria Math</vt:lpstr>
      <vt:lpstr>Franklin Gothic Book</vt:lpstr>
      <vt:lpstr>Crop</vt:lpstr>
      <vt:lpstr>University Astronomy</vt:lpstr>
      <vt:lpstr>Aims and outline for this lecture</vt:lpstr>
      <vt:lpstr>what is dark matter?</vt:lpstr>
      <vt:lpstr>Dark Matter</vt:lpstr>
      <vt:lpstr>What Does “Dark” Mean?</vt:lpstr>
      <vt:lpstr>Galactic  Rotation curves</vt:lpstr>
      <vt:lpstr>Galactic Rotation Curves</vt:lpstr>
      <vt:lpstr>What Is Velocity Around Point Mass?</vt:lpstr>
      <vt:lpstr>Stellar Velocities and Dark Matter</vt:lpstr>
      <vt:lpstr>Rotation Curve</vt:lpstr>
      <vt:lpstr>Galactic Rotation Curve</vt:lpstr>
      <vt:lpstr>Other Spiral Galaxies</vt:lpstr>
      <vt:lpstr>Dark Matter in the Halo</vt:lpstr>
      <vt:lpstr>Galaxy clusters</vt:lpstr>
      <vt:lpstr>Galaxies in Clusters</vt:lpstr>
      <vt:lpstr>Coma Cluster</vt:lpstr>
      <vt:lpstr>Fritz Zwicky</vt:lpstr>
      <vt:lpstr>Coma Cluster</vt:lpstr>
      <vt:lpstr>Bullet Cluster</vt:lpstr>
      <vt:lpstr>Bullet Cluster: Before</vt:lpstr>
      <vt:lpstr>Bullet Cluster: After </vt:lpstr>
      <vt:lpstr>Bullet Cluster: After </vt:lpstr>
      <vt:lpstr>Bullet Cluster</vt:lpstr>
      <vt:lpstr>hot gas around elliptical galaxies</vt:lpstr>
      <vt:lpstr>M87</vt:lpstr>
      <vt:lpstr>M87</vt:lpstr>
      <vt:lpstr>gravitational lensing</vt:lpstr>
      <vt:lpstr>Gravitational Lensing</vt:lpstr>
      <vt:lpstr>Strong Lensing</vt:lpstr>
      <vt:lpstr>Gravitational Lensing</vt:lpstr>
      <vt:lpstr>Gravitational Lensing</vt:lpstr>
      <vt:lpstr>Weak Lensing</vt:lpstr>
      <vt:lpstr>Weak Lensing</vt:lpstr>
      <vt:lpstr>dark matter candidates</vt:lpstr>
      <vt:lpstr>Dark Matter</vt:lpstr>
      <vt:lpstr>Baryonic</vt:lpstr>
      <vt:lpstr>Baryonic (cont.)</vt:lpstr>
      <vt:lpstr>Non-Baryonic</vt:lpstr>
      <vt:lpstr>Non-Baryonic (cont.)</vt:lpstr>
      <vt:lpstr>Ordinary Dark Matter</vt:lpstr>
      <vt:lpstr>dark matter probes</vt:lpstr>
      <vt:lpstr>Detecting Dark Matter</vt:lpstr>
      <vt:lpstr>Direct Detection</vt:lpstr>
      <vt:lpstr>Direct Detection (cont.)</vt:lpstr>
      <vt:lpstr>Indirect Detection</vt:lpstr>
      <vt:lpstr>Indirect Detection Searches</vt:lpstr>
      <vt:lpstr>Indirect Detection Telescopes</vt:lpstr>
      <vt:lpstr>Indirect Detection (cont.)</vt:lpstr>
      <vt:lpstr>lsst</vt:lpstr>
      <vt:lpstr>LSST</vt:lpstr>
      <vt:lpstr>LSST Logo is Quintuplet!</vt:lpstr>
    </vt:vector>
  </TitlesOfParts>
  <Company>Center for Imaging Science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585</cp:revision>
  <dcterms:created xsi:type="dcterms:W3CDTF">2007-01-08T01:06:37Z</dcterms:created>
  <dcterms:modified xsi:type="dcterms:W3CDTF">2020-04-21T23:42:42Z</dcterms:modified>
</cp:coreProperties>
</file>