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6" r:id="rId1"/>
  </p:sldMasterIdLst>
  <p:notesMasterIdLst>
    <p:notesMasterId r:id="rId49"/>
  </p:notesMasterIdLst>
  <p:sldIdLst>
    <p:sldId id="970" r:id="rId2"/>
    <p:sldId id="1001" r:id="rId3"/>
    <p:sldId id="1014" r:id="rId4"/>
    <p:sldId id="971" r:id="rId5"/>
    <p:sldId id="972" r:id="rId6"/>
    <p:sldId id="1026" r:id="rId7"/>
    <p:sldId id="1027" r:id="rId8"/>
    <p:sldId id="1028" r:id="rId9"/>
    <p:sldId id="1030" r:id="rId10"/>
    <p:sldId id="1031" r:id="rId11"/>
    <p:sldId id="1029" r:id="rId12"/>
    <p:sldId id="973" r:id="rId13"/>
    <p:sldId id="1000" r:id="rId14"/>
    <p:sldId id="1015" r:id="rId15"/>
    <p:sldId id="974" r:id="rId16"/>
    <p:sldId id="1006" r:id="rId17"/>
    <p:sldId id="975" r:id="rId18"/>
    <p:sldId id="976" r:id="rId19"/>
    <p:sldId id="977" r:id="rId20"/>
    <p:sldId id="978" r:id="rId21"/>
    <p:sldId id="1007" r:id="rId22"/>
    <p:sldId id="1008" r:id="rId23"/>
    <p:sldId id="1021" r:id="rId24"/>
    <p:sldId id="1009" r:id="rId25"/>
    <p:sldId id="1022" r:id="rId26"/>
    <p:sldId id="1023" r:id="rId27"/>
    <p:sldId id="1024" r:id="rId28"/>
    <p:sldId id="1011" r:id="rId29"/>
    <p:sldId id="1025" r:id="rId30"/>
    <p:sldId id="1016" r:id="rId31"/>
    <p:sldId id="1004" r:id="rId32"/>
    <p:sldId id="1005" r:id="rId33"/>
    <p:sldId id="980" r:id="rId34"/>
    <p:sldId id="1003" r:id="rId35"/>
    <p:sldId id="1017" r:id="rId36"/>
    <p:sldId id="1002" r:id="rId37"/>
    <p:sldId id="981" r:id="rId38"/>
    <p:sldId id="982" r:id="rId39"/>
    <p:sldId id="1019" r:id="rId40"/>
    <p:sldId id="1018" r:id="rId41"/>
    <p:sldId id="983" r:id="rId42"/>
    <p:sldId id="984" r:id="rId43"/>
    <p:sldId id="985" r:id="rId44"/>
    <p:sldId id="986" r:id="rId45"/>
    <p:sldId id="1012" r:id="rId46"/>
    <p:sldId id="1013" r:id="rId47"/>
    <p:sldId id="1020" r:id="rId48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FF00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0" autoAdjust="0"/>
    <p:restoredTop sz="83090" autoAdjust="0"/>
  </p:normalViewPr>
  <p:slideViewPr>
    <p:cSldViewPr>
      <p:cViewPr varScale="1">
        <p:scale>
          <a:sx n="105" d="100"/>
          <a:sy n="105" d="100"/>
        </p:scale>
        <p:origin x="2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9" Type="http://schemas.openxmlformats.org/officeDocument/2006/relationships/slide" Target="slides/slide44.xml"/><Relationship Id="rId21" Type="http://schemas.openxmlformats.org/officeDocument/2006/relationships/slide" Target="slides/slide24.xml"/><Relationship Id="rId34" Type="http://schemas.openxmlformats.org/officeDocument/2006/relationships/slide" Target="slides/slide39.xml"/><Relationship Id="rId42" Type="http://schemas.openxmlformats.org/officeDocument/2006/relationships/slide" Target="slides/slide47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3.xml"/><Relationship Id="rId41" Type="http://schemas.openxmlformats.org/officeDocument/2006/relationships/slide" Target="slides/slide46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27.xml"/><Relationship Id="rId32" Type="http://schemas.openxmlformats.org/officeDocument/2006/relationships/slide" Target="slides/slide37.xml"/><Relationship Id="rId37" Type="http://schemas.openxmlformats.org/officeDocument/2006/relationships/slide" Target="slides/slide42.xml"/><Relationship Id="rId40" Type="http://schemas.openxmlformats.org/officeDocument/2006/relationships/slide" Target="slides/slide45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28" Type="http://schemas.openxmlformats.org/officeDocument/2006/relationships/slide" Target="slides/slide32.xml"/><Relationship Id="rId36" Type="http://schemas.openxmlformats.org/officeDocument/2006/relationships/slide" Target="slides/slide41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31" Type="http://schemas.openxmlformats.org/officeDocument/2006/relationships/slide" Target="slides/slide36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7.xml"/><Relationship Id="rId22" Type="http://schemas.openxmlformats.org/officeDocument/2006/relationships/slide" Target="slides/slide25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40.xml"/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33" Type="http://schemas.openxmlformats.org/officeDocument/2006/relationships/slide" Target="slides/slide38.xml"/><Relationship Id="rId38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2C615792-B7D5-41CE-A968-FD95D47F2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85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15792-B7D5-41CE-A968-FD95D47F2FDA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5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469CA5-016B-49CF-A911-B58B6A64B2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135146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76818-BB0A-4C75-BE46-126D393361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914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078EE-85B6-4F1B-A75E-BF09101E48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0507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764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2743200"/>
            <a:ext cx="8229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FE41-37C2-45D8-A4D2-1079991F6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665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12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610431-892D-4A94-8C08-CB25A63EF6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8675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488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EAAAA-D3B0-432F-B548-76967F3BC4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1725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76609-C20E-478C-B1F1-3B056B7D92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757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B8960-E638-4B6B-89D4-7635576087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83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A37412-8BC7-45D4-9F2B-8B6EA0F590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9402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DED192-999C-496C-BE7B-49706EEE49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99424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7048"/>
            <a:ext cx="72009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663333-93E5-4619-96E3-1B687F2BC5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42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3871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astro.unl.edu/naap/motion2/animations/ce_hc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University Astronomy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Professor Don Figer</a:t>
            </a:r>
          </a:p>
          <a:p>
            <a:pPr eaLnBrk="1" hangingPunct="1"/>
            <a:r>
              <a:rPr lang="en-US" altLang="en-US" dirty="0" smtClean="0"/>
              <a:t>Celestial Sphere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9CA5-016B-49CF-A911-B58B6A64B22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Star Hopping – Big Dipper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124" name="Picture 4" descr="https://images.squarespace-cdn.com/content/v1/5505d864e4b072c28ec4110a/1432215904874-CM2GR153FAS79F2IFYV6/ke17ZwdGBToddI8pDm48kL3VKmwKI3leYB51VJjLFB8UqsxRUqqbr1mOJYKfIPR7LoDQ9mXPOjoJoqy81S2I8N_N4V1vUb5AoIIIbLZhVYxCRW4BPu10St3TBAUQYVKcQ643Xlia2-fGNGmT0Ni4GzSBWYegu4Na6KP29i9RHf4IJOBaNFWew0RIOS0ELFXu/image-asset.png?format=1500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sphere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Celestial Sphere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/>
              <a:t>It is useful to think of </a:t>
            </a:r>
            <a:r>
              <a:rPr lang="en-US" altLang="en-US" dirty="0" smtClean="0"/>
              <a:t>the </a:t>
            </a:r>
            <a:r>
              <a:rPr lang="en-US" altLang="en-US" dirty="0"/>
              <a:t>sky as a sphere </a:t>
            </a:r>
            <a:r>
              <a:rPr lang="en-US" altLang="en-US" dirty="0" smtClean="0"/>
              <a:t>centered </a:t>
            </a:r>
            <a:r>
              <a:rPr lang="en-US" altLang="en-US" dirty="0"/>
              <a:t>on Earth </a:t>
            </a:r>
            <a:r>
              <a:rPr lang="en-US" altLang="en-US" dirty="0" smtClean="0"/>
              <a:t>and </a:t>
            </a:r>
            <a:r>
              <a:rPr lang="en-US" altLang="en-US" dirty="0"/>
              <a:t>to then project </a:t>
            </a:r>
            <a:r>
              <a:rPr lang="en-US" altLang="en-US" dirty="0" smtClean="0"/>
              <a:t>stars </a:t>
            </a:r>
            <a:r>
              <a:rPr lang="en-US" altLang="en-US" dirty="0"/>
              <a:t>and other </a:t>
            </a:r>
            <a:r>
              <a:rPr lang="en-US" altLang="en-US" dirty="0" smtClean="0"/>
              <a:t>objects </a:t>
            </a:r>
            <a:r>
              <a:rPr lang="en-US" altLang="en-US" dirty="0"/>
              <a:t>onto this </a:t>
            </a:r>
            <a:r>
              <a:rPr lang="en-US" altLang="en-US" dirty="0" smtClean="0"/>
              <a:t>surface.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The stars are at different distances.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4263" y="2630227"/>
            <a:ext cx="3335337" cy="28929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 Celestial Sphere and Local Directions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095" y="2286000"/>
            <a:ext cx="4478110" cy="3581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6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coordinates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Coordinate Systems on Earth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Latitude and longitude uniquely identify locations on Earth.</a:t>
            </a:r>
          </a:p>
          <a:p>
            <a:r>
              <a:rPr lang="en-US" dirty="0" smtClean="0"/>
              <a:t>Longitude is measured west of Greenwich.</a:t>
            </a:r>
          </a:p>
          <a:p>
            <a:r>
              <a:rPr lang="en-US" dirty="0" smtClean="0"/>
              <a:t>Latitude is measured from the equator.</a:t>
            </a:r>
            <a:endParaRPr lang="en-US" dirty="0"/>
          </a:p>
        </p:txBody>
      </p:sp>
      <p:pic>
        <p:nvPicPr>
          <p:cNvPr id="8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4263" y="2742971"/>
            <a:ext cx="3335337" cy="26674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0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Coordinates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 coordinates can be expressed in several ways. </a:t>
            </a:r>
          </a:p>
          <a:p>
            <a:r>
              <a:rPr lang="en-US" dirty="0" smtClean="0"/>
              <a:t>For instance, we could say that RIT is at:</a:t>
            </a:r>
          </a:p>
          <a:p>
            <a:pPr lvl="1"/>
            <a:r>
              <a:rPr lang="en-US" dirty="0" smtClean="0"/>
              <a:t>latitude </a:t>
            </a:r>
            <a:r>
              <a:rPr lang="en-US" dirty="0"/>
              <a:t>43.0758 degrees North, longitude 77.6647 degrees West of Greenwich</a:t>
            </a:r>
          </a:p>
          <a:p>
            <a:r>
              <a:rPr lang="en-US" dirty="0"/>
              <a:t> </a:t>
            </a:r>
            <a:r>
              <a:rPr lang="en-US" dirty="0" smtClean="0"/>
              <a:t>Or using degrees</a:t>
            </a:r>
            <a:r>
              <a:rPr lang="en-US" dirty="0"/>
              <a:t>, minutes and seconds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latitude </a:t>
            </a:r>
            <a:r>
              <a:rPr lang="en-US" dirty="0"/>
              <a:t>43:04:33 North, longitude 77:39:53 West </a:t>
            </a:r>
            <a:endParaRPr lang="en-US" dirty="0" smtClean="0"/>
          </a:p>
          <a:p>
            <a:r>
              <a:rPr lang="en-US" dirty="0" smtClean="0"/>
              <a:t>Or, using hours for longitude:</a:t>
            </a:r>
          </a:p>
          <a:p>
            <a:pPr lvl="1"/>
            <a:r>
              <a:rPr lang="en-US" dirty="0"/>
              <a:t>latitude 43:04:33 North, longitude 05 hours 11 minutes West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47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Local Coordinates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object can be found by its altitude and azimuth.</a:t>
            </a:r>
          </a:p>
          <a:p>
            <a:r>
              <a:rPr lang="en-US" dirty="0" smtClean="0"/>
              <a:t>Altitude is the angle above horizon.</a:t>
            </a:r>
          </a:p>
          <a:p>
            <a:r>
              <a:rPr lang="en-US" dirty="0" smtClean="0"/>
              <a:t>Azimuth is angle along horizon east of north.</a:t>
            </a:r>
          </a:p>
          <a:p>
            <a:r>
              <a:rPr lang="en-US" dirty="0"/>
              <a:t>Zenith is point overhead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Nadir is point below.</a:t>
            </a:r>
            <a:endParaRPr lang="en-US" dirty="0"/>
          </a:p>
          <a:p>
            <a:r>
              <a:rPr lang="en-US" dirty="0" smtClean="0"/>
              <a:t>Meridian is the arc that connects north and south and goes directly overhead.</a:t>
            </a:r>
          </a:p>
          <a:p>
            <a:endParaRPr lang="en-US" dirty="0"/>
          </a:p>
        </p:txBody>
      </p:sp>
      <p:pic>
        <p:nvPicPr>
          <p:cNvPr id="8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263" y="3026069"/>
            <a:ext cx="3335337" cy="21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Celestial Coordinate Systems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Celestial coordinate systems provide unique identifiers for every location in the sky.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Objects have unique locations.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The coordinates for each location on the sky are expressed as angles from a designated origin (0,0).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The most common celestial coordinate system is the equatorial coordinate system.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Another coordinate system used by professional astronomers is the galactic coordinate system.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7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Equatorial Coordinate System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Similar to latitude and longitude on Earth, objects in the celestial sphere are located by two angles.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Right ascension is similar to longitude.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Declination is similar to latitude. </a:t>
            </a:r>
          </a:p>
        </p:txBody>
      </p:sp>
      <p:pic>
        <p:nvPicPr>
          <p:cNvPr id="3" name="Content Placeholder 2" descr="Image result for declination and right ascen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319815"/>
            <a:ext cx="3335337" cy="35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348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Aims and outline for this lecture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introduce concepts for navigating the sky</a:t>
            </a:r>
          </a:p>
          <a:p>
            <a:pPr lvl="1" eaLnBrk="1" hangingPunct="1"/>
            <a:r>
              <a:rPr lang="en-US" altLang="en-US" dirty="0" smtClean="0"/>
              <a:t>constellations</a:t>
            </a:r>
          </a:p>
          <a:p>
            <a:pPr lvl="1" eaLnBrk="1" hangingPunct="1"/>
            <a:r>
              <a:rPr lang="en-US" altLang="en-US" dirty="0" smtClean="0"/>
              <a:t>the celestial sphere</a:t>
            </a:r>
          </a:p>
          <a:p>
            <a:pPr lvl="1" eaLnBrk="1" hangingPunct="1"/>
            <a:r>
              <a:rPr lang="en-US" altLang="en-US" dirty="0" smtClean="0"/>
              <a:t>coordinate systems on Earth</a:t>
            </a:r>
          </a:p>
          <a:p>
            <a:pPr lvl="1" eaLnBrk="1" hangingPunct="1"/>
            <a:r>
              <a:rPr lang="en-US" altLang="en-US" dirty="0" smtClean="0"/>
              <a:t>coordinate systems in the sky</a:t>
            </a:r>
          </a:p>
          <a:p>
            <a:pPr lvl="1" eaLnBrk="1" hangingPunct="1"/>
            <a:r>
              <a:rPr lang="en-US" altLang="en-US" dirty="0" smtClean="0"/>
              <a:t>altitude and azimuth</a:t>
            </a:r>
          </a:p>
          <a:p>
            <a:pPr lvl="1" eaLnBrk="1" hangingPunct="1"/>
            <a:r>
              <a:rPr lang="en-US" altLang="en-US" dirty="0" smtClean="0"/>
              <a:t>right ascension and declination</a:t>
            </a:r>
          </a:p>
          <a:p>
            <a:pPr lvl="1" eaLnBrk="1" hangingPunct="1"/>
            <a:r>
              <a:rPr lang="en-US" altLang="en-US" dirty="0" smtClean="0"/>
              <a:t>Galactic latitude and longitude</a:t>
            </a:r>
          </a:p>
          <a:p>
            <a:r>
              <a:rPr lang="en-US" altLang="en-US" dirty="0" smtClean="0"/>
              <a:t>describe diurnal motion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89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Right Ascension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Just like Greenwich for longitude, there is an arbitrarily located line connecting the north to the south celestial poles through a zero point.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Right ascension (RA) increases to the east of this point.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RA goes from zero to 24 hours.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Time is used as the unit for RA as a practical matter because objects in the sky appear to drift by one hour of RA for every one hour of time.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As an example, if objects having an RA of 4 hours are overhead now, then objects having an RA of 5 hours will be overhead in an hour.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You can relate angular units to RA by noting that there are 15 degrees per hour along a full circle.</a:t>
            </a:r>
          </a:p>
          <a:p>
            <a:pPr eaLnBrk="1" hangingPunct="1">
              <a:spcBef>
                <a:spcPct val="5000"/>
              </a:spcBef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70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Declination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Just like latitude on Earth, declination is measured from the celestial equator. 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It is positive to the north and negative to the south.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mtClean="0"/>
              <a:t>DEC </a:t>
            </a:r>
            <a:r>
              <a:rPr lang="en-US" altLang="en-US" dirty="0" smtClean="0"/>
              <a:t>goes from zero to +/-90 degrees.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Lines of declination do not drift during the night.</a:t>
            </a:r>
          </a:p>
          <a:p>
            <a:pPr eaLnBrk="1" hangingPunct="1">
              <a:spcBef>
                <a:spcPct val="5000"/>
              </a:spcBef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2050" name="Picture 2" descr="http://spiff.rit.edu/classes/phys301/lectures/coords/sky_coor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838310"/>
            <a:ext cx="3335337" cy="24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9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What is the declination of Polaris?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</a:t>
            </a:r>
            <a:r>
              <a:rPr lang="en-US" altLang="en-US" dirty="0"/>
              <a:t>) </a:t>
            </a:r>
            <a:r>
              <a:rPr lang="en-US" altLang="en-US" dirty="0" smtClean="0"/>
              <a:t>0 degrees</a:t>
            </a:r>
            <a:endParaRPr lang="en-US" altLang="en-US" dirty="0"/>
          </a:p>
          <a:p>
            <a:pPr lvl="1">
              <a:spcBef>
                <a:spcPct val="5000"/>
              </a:spcBef>
            </a:pPr>
            <a:r>
              <a:rPr lang="en-US" altLang="en-US" dirty="0"/>
              <a:t>b) </a:t>
            </a:r>
            <a:r>
              <a:rPr lang="en-US" altLang="en-US" dirty="0" smtClean="0"/>
              <a:t>30</a:t>
            </a:r>
            <a:r>
              <a:rPr lang="en-US" altLang="en-US" dirty="0"/>
              <a:t>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c) </a:t>
            </a:r>
            <a:r>
              <a:rPr lang="en-US" altLang="en-US" dirty="0" smtClean="0"/>
              <a:t>90</a:t>
            </a:r>
            <a:r>
              <a:rPr lang="en-US" altLang="en-US" dirty="0"/>
              <a:t>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d) </a:t>
            </a:r>
            <a:r>
              <a:rPr lang="en-US" altLang="en-US" dirty="0" smtClean="0"/>
              <a:t>43 </a:t>
            </a:r>
            <a:r>
              <a:rPr lang="en-US" altLang="en-US" dirty="0"/>
              <a:t>degrees</a:t>
            </a:r>
          </a:p>
          <a:p>
            <a:pPr>
              <a:spcBef>
                <a:spcPct val="5000"/>
              </a:spcBef>
            </a:pPr>
            <a:endParaRPr lang="en-US" altLang="en-US" dirty="0"/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6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What is the declination of Polaris?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</a:t>
            </a:r>
            <a:r>
              <a:rPr lang="en-US" altLang="en-US" dirty="0"/>
              <a:t>) </a:t>
            </a:r>
            <a:r>
              <a:rPr lang="en-US" altLang="en-US" dirty="0" smtClean="0"/>
              <a:t>0</a:t>
            </a:r>
            <a:r>
              <a:rPr lang="en-US" altLang="en-US" dirty="0"/>
              <a:t>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b) </a:t>
            </a:r>
            <a:r>
              <a:rPr lang="en-US" altLang="en-US" dirty="0" smtClean="0"/>
              <a:t>30</a:t>
            </a:r>
            <a:r>
              <a:rPr lang="en-US" altLang="en-US" dirty="0"/>
              <a:t> degrees</a:t>
            </a:r>
          </a:p>
          <a:p>
            <a:pPr lvl="1">
              <a:spcBef>
                <a:spcPct val="5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c) </a:t>
            </a:r>
            <a:r>
              <a:rPr lang="en-US" altLang="en-US" b="1" dirty="0" smtClean="0">
                <a:solidFill>
                  <a:srgbClr val="FF0000"/>
                </a:solidFill>
              </a:rPr>
              <a:t>90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d) </a:t>
            </a:r>
            <a:r>
              <a:rPr lang="en-US" altLang="en-US" dirty="0" smtClean="0"/>
              <a:t>43</a:t>
            </a:r>
            <a:r>
              <a:rPr lang="en-US" altLang="en-US" dirty="0"/>
              <a:t> degrees</a:t>
            </a:r>
            <a:endParaRPr lang="en-US" altLang="en-US" dirty="0" smtClean="0"/>
          </a:p>
          <a:p>
            <a:pPr marL="0" indent="0">
              <a:spcBef>
                <a:spcPct val="5000"/>
              </a:spcBef>
              <a:buNone/>
            </a:pPr>
            <a:endParaRPr lang="en-US" altLang="en-US" dirty="0"/>
          </a:p>
          <a:p>
            <a:pPr>
              <a:spcBef>
                <a:spcPct val="5000"/>
              </a:spcBef>
            </a:pPr>
            <a:endParaRPr lang="en-US" altLang="en-US" dirty="0"/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99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Where would Polaris be for an observer at the North Pole?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a) on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b) straight up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c) below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d) in an igloo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6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Where would Polaris be for an observer at the North Pole?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a) on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b) </a:t>
            </a:r>
            <a:r>
              <a:rPr lang="en-US" altLang="en-US" b="1" dirty="0" smtClean="0">
                <a:solidFill>
                  <a:srgbClr val="FF0000"/>
                </a:solidFill>
              </a:rPr>
              <a:t>straight up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c) below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d) in an igloo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73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Where would Polaris be for an observer at the equator?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a) on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b) straight up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c) below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d) in an grass hut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Where would Polaris be for an observer at the equator?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a) </a:t>
            </a:r>
            <a:r>
              <a:rPr lang="en-US" altLang="en-US" b="1" dirty="0" smtClean="0">
                <a:solidFill>
                  <a:srgbClr val="FF0000"/>
                </a:solidFill>
              </a:rPr>
              <a:t>on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b) </a:t>
            </a:r>
            <a:r>
              <a:rPr lang="en-US" altLang="en-US" dirty="0" smtClean="0">
                <a:solidFill>
                  <a:schemeClr val="tx1"/>
                </a:solidFill>
              </a:rPr>
              <a:t>straight up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c) below the horizon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/>
              <a:t>d) in an grass hut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299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What is the altitude of Polaris as seen by us in Rochester?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a) 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b) 30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c) 90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d) 43 </a:t>
            </a:r>
            <a:r>
              <a:rPr lang="en-US" altLang="en-US" dirty="0" smtClean="0"/>
              <a:t>degrees</a:t>
            </a:r>
            <a:endParaRPr lang="en-US" altLang="en-US" dirty="0"/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20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What is the altitude of Polaris as seen by us in Rochester?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a) 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b) 30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c) 90 degrees</a:t>
            </a:r>
          </a:p>
          <a:p>
            <a:pPr lvl="1">
              <a:spcBef>
                <a:spcPct val="5000"/>
              </a:spcBef>
            </a:pPr>
            <a:r>
              <a:rPr lang="en-US" altLang="en-US" dirty="0"/>
              <a:t>d) </a:t>
            </a:r>
            <a:r>
              <a:rPr lang="en-US" altLang="en-US" b="1" dirty="0">
                <a:solidFill>
                  <a:srgbClr val="FF0000"/>
                </a:solidFill>
              </a:rPr>
              <a:t>43 </a:t>
            </a:r>
            <a:r>
              <a:rPr lang="en-US" altLang="en-US" b="1" dirty="0" smtClean="0">
                <a:solidFill>
                  <a:srgbClr val="FF0000"/>
                </a:solidFill>
              </a:rPr>
              <a:t>degrees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7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coordinates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Galactic Coordinates</a:t>
            </a:r>
            <a:endParaRPr lang="en-US" altLang="en-US" dirty="0" smtClean="0"/>
          </a:p>
        </p:txBody>
      </p:sp>
      <p:pic>
        <p:nvPicPr>
          <p:cNvPr id="1028" name="Picture 4" descr="https://upload.wikimedia.org/wikipedia/commons/2/2a/Galactic_coordina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1622425"/>
            <a:ext cx="56292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4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Galactic Longitude</a:t>
            </a:r>
          </a:p>
        </p:txBody>
      </p:sp>
      <p:pic>
        <p:nvPicPr>
          <p:cNvPr id="1026" name="Picture 2" descr="https://upload.wikimedia.org/wikipedia/commons/1/12/Artist%27s_impression_of_the_Milky_Way_%28updated_-_annotated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3150" y="1527175"/>
            <a:ext cx="4572000" cy="4572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4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Angular Sizes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"/>
              </a:spcBef>
            </a:pPr>
            <a:r>
              <a:rPr lang="en-US" altLang="en-US" dirty="0"/>
              <a:t>Apparent sizes of objects or separations on the sky are </a:t>
            </a:r>
            <a:r>
              <a:rPr lang="en-US" altLang="en-US" dirty="0" smtClean="0"/>
              <a:t>measured as angles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Angular </a:t>
            </a:r>
            <a:r>
              <a:rPr lang="en-US" altLang="en-US" dirty="0"/>
              <a:t>distances are measured in degrees (°), </a:t>
            </a:r>
            <a:r>
              <a:rPr lang="en-US" altLang="en-US" dirty="0" smtClean="0"/>
              <a:t>minutes (’), and seconds (”) of arc.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1</a:t>
            </a:r>
            <a:r>
              <a:rPr lang="en-US" altLang="en-US" dirty="0"/>
              <a:t>° = </a:t>
            </a:r>
            <a:r>
              <a:rPr lang="en-US" altLang="en-US" dirty="0" smtClean="0"/>
              <a:t>60 arcminutes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1 arcminute = 60 </a:t>
            </a:r>
            <a:r>
              <a:rPr lang="en-US" altLang="en-US" dirty="0" err="1" smtClean="0"/>
              <a:t>arcseconds</a:t>
            </a:r>
            <a:endParaRPr lang="en-US" altLang="en-US" dirty="0" smtClean="0"/>
          </a:p>
          <a:p>
            <a:pPr>
              <a:spcBef>
                <a:spcPct val="5000"/>
              </a:spcBef>
            </a:pPr>
            <a:r>
              <a:rPr lang="en-US" altLang="en-US" dirty="0"/>
              <a:t>Sun and Moon are ½ </a:t>
            </a:r>
            <a:r>
              <a:rPr lang="en-US" altLang="en-US" dirty="0" smtClean="0"/>
              <a:t>degree</a:t>
            </a:r>
            <a:endParaRPr lang="en-US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4263" y="3284099"/>
            <a:ext cx="3335337" cy="15852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96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en-US" dirty="0" smtClean="0"/>
              <a:t>The Sun is about 400 times further away from us than the Moon. </a:t>
            </a:r>
            <a:r>
              <a:rPr lang="en-US" altLang="en-US" dirty="0" smtClean="0"/>
              <a:t>In a solar eclipse, the </a:t>
            </a:r>
            <a:r>
              <a:rPr lang="en-US" altLang="en-US" dirty="0" smtClean="0"/>
              <a:t>Moon appears to just barely cover the Sun. </a:t>
            </a:r>
            <a:r>
              <a:rPr lang="en-US" altLang="en-US" dirty="0" smtClean="0"/>
              <a:t>What </a:t>
            </a:r>
            <a:r>
              <a:rPr lang="en-US" altLang="en-US" dirty="0" smtClean="0"/>
              <a:t>is the size of the Sun compared to the Moon?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415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on the sky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“Handy” Measures</a:t>
            </a:r>
            <a:endParaRPr lang="en-US" alt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398221"/>
            <a:ext cx="7200900" cy="282990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6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Motions in the Sky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5529" y="2286000"/>
            <a:ext cx="3052804" cy="3581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8700" y="2813289"/>
            <a:ext cx="3335338" cy="25268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8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Circumpolar Stars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Stars which never set are said to be circumpolar. 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It depends on your latitude.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At the north pole, all stars with positive declination are circumpolar.</a:t>
            </a:r>
          </a:p>
        </p:txBody>
      </p:sp>
      <p:pic>
        <p:nvPicPr>
          <p:cNvPr id="7170" name="Picture 2" descr="Image result for circumpolar st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912072"/>
            <a:ext cx="3335337" cy="23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29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Circumpolar Stars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1026" name="Picture 2" descr="https://epod.usra.edu/.a/6a0105371bb32c970b015390455600970b-p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550035"/>
            <a:ext cx="678942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0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Constellations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Originally, constellations were patterns in the sky recognized and named by ancient cultures.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dirty="0" smtClean="0"/>
              <a:t>This evolved into 88 regions of the sky with well documented borders.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Circumpolar Stars Animation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84425"/>
            <a:ext cx="2857500" cy="28575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7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Motion of Stars Across the Sky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/>
              <a:t>Motion of stars depends on your latitude</a:t>
            </a:r>
            <a:r>
              <a:rPr lang="en-US" altLang="en-US" dirty="0" smtClean="0"/>
              <a:t>!</a:t>
            </a:r>
            <a:endParaRPr lang="en-US" altLang="en-US" dirty="0"/>
          </a:p>
          <a:p>
            <a:pPr>
              <a:spcBef>
                <a:spcPct val="5000"/>
              </a:spcBef>
            </a:pPr>
            <a:r>
              <a:rPr lang="en-US" altLang="en-US" dirty="0" smtClean="0"/>
              <a:t>What </a:t>
            </a:r>
            <a:r>
              <a:rPr lang="en-US" altLang="en-US" dirty="0" smtClean="0"/>
              <a:t>is the latitude of Rochester?</a:t>
            </a:r>
            <a:endParaRPr lang="en-US" altLang="en-US" dirty="0"/>
          </a:p>
          <a:p>
            <a:pPr>
              <a:spcBef>
                <a:spcPct val="5000"/>
              </a:spcBef>
            </a:pPr>
            <a:r>
              <a:rPr lang="en-US" altLang="en-US" dirty="0" smtClean="0"/>
              <a:t>Fact</a:t>
            </a:r>
            <a:r>
              <a:rPr lang="en-US" altLang="en-US" dirty="0"/>
              <a:t>: The altitude of the North Celestial Pole is </a:t>
            </a:r>
            <a:r>
              <a:rPr lang="en-US" altLang="en-US" dirty="0" smtClean="0"/>
              <a:t>always </a:t>
            </a:r>
            <a:r>
              <a:rPr lang="en-US" altLang="en-US" dirty="0"/>
              <a:t>equal to your </a:t>
            </a:r>
            <a:r>
              <a:rPr lang="en-US" altLang="en-US" dirty="0" smtClean="0"/>
              <a:t>latitude.</a:t>
            </a:r>
            <a:endParaRPr lang="en-US" altLang="en-US" dirty="0"/>
          </a:p>
          <a:p>
            <a:pPr>
              <a:spcBef>
                <a:spcPct val="5000"/>
              </a:spcBef>
            </a:pPr>
            <a:r>
              <a:rPr lang="en-US" altLang="en-US" dirty="0" smtClean="0"/>
              <a:t>What </a:t>
            </a:r>
            <a:r>
              <a:rPr lang="en-US" altLang="en-US" dirty="0"/>
              <a:t>is the highest altitude that the celestial equator reaches?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Let’s </a:t>
            </a:r>
            <a:r>
              <a:rPr lang="en-US" altLang="en-US" dirty="0"/>
              <a:t>look at how stars move across the sky in Rochester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/>
              <a:t>Useful </a:t>
            </a:r>
            <a:r>
              <a:rPr lang="en-US" altLang="en-US" dirty="0"/>
              <a:t>online tool</a:t>
            </a:r>
          </a:p>
          <a:p>
            <a:pPr>
              <a:spcBef>
                <a:spcPct val="5000"/>
              </a:spcBef>
            </a:pPr>
            <a:r>
              <a:rPr lang="en-US" altLang="en-US" dirty="0" smtClean="0">
                <a:hlinkClick r:id="rId2"/>
              </a:rPr>
              <a:t>http</a:t>
            </a:r>
            <a:r>
              <a:rPr lang="en-US" altLang="en-US" dirty="0">
                <a:hlinkClick r:id="rId2"/>
              </a:rPr>
              <a:t>://</a:t>
            </a:r>
            <a:r>
              <a:rPr lang="en-US" altLang="en-US" dirty="0" smtClean="0">
                <a:hlinkClick r:id="rId2"/>
              </a:rPr>
              <a:t>astro.unl.edu/naap/motion2/animations/ce_hc.html</a:t>
            </a:r>
            <a:endParaRPr lang="en-US" altLang="en-US" dirty="0" smtClean="0"/>
          </a:p>
          <a:p>
            <a:pPr>
              <a:spcBef>
                <a:spcPct val="5000"/>
              </a:spcBef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327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Sky in Northern Latitudes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0" y="1877386"/>
            <a:ext cx="7200900" cy="387157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9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Sky at the North Pole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942350"/>
            <a:ext cx="7200900" cy="374165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1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Sky at the Equator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896283"/>
            <a:ext cx="7200900" cy="383378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1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Summer in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1026" name="Picture 2" descr="http://spiff.rit.edu/classes/phys301/lectures/coords/summer_m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27175"/>
            <a:ext cx="5714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4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Winter in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913908"/>
            <a:ext cx="7200900" cy="37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Big Dipper Always Visible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5441-66C2-44D6-B67B-E001FDB56436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2050" name="Picture 2" descr="https://en.es-static.us/upl/2012/09/Big_Dipper_Season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736725"/>
            <a:ext cx="47625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80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Constellation Pictures</a:t>
            </a:r>
          </a:p>
        </p:txBody>
      </p:sp>
      <p:pic>
        <p:nvPicPr>
          <p:cNvPr id="1026" name="Picture 2" descr="Spring Constellations of the Northern Hemisphe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09604"/>
            <a:ext cx="3335338" cy="19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rnabu.co.uk/wp-content/uploads/gsky-constellation-bord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674148"/>
            <a:ext cx="3335337" cy="28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20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Orion – Simple Version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226" y="1527175"/>
            <a:ext cx="37458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5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Orion – Fancy Version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2" descr="https://upload.wikimedia.org/wikipedia/commons/4/45/Orion_constellation_Heveli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56" y="1527175"/>
            <a:ext cx="55157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3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Orion – Tattoo Versions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050" name="Picture 2" descr="orion constellation tattoo desig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39" y="2286000"/>
            <a:ext cx="256985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attoosboygirl.com/wp-content/uploads/2019/07/orion-constellation-hunter-belt-nebula-tattoo-designs-ide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397204"/>
            <a:ext cx="3335337" cy="33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1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Star Hopping - Orion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4225-522D-4B0B-9422-305588B0E6B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4098" name="Picture 2" descr="https://qph.fs.quoracdn.net/main-qimg-342790a59789b0d4e0e1ca2dbe71e8f6-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80" y="1527175"/>
            <a:ext cx="61811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1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09"/>
  <p:tag name="MMPROD_UIDATA" val="&lt;database version=&quot;6.0&quot;&gt;&lt;object type=&quot;1&quot; unique_id=&quot;10001&quot;&gt;&lt;property id=&quot;20141&quot; value=&quot;1051446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1&quot; value=&quot;rit&quot;/&gt;&lt;property id=&quot;20192&quot; value=&quot;https://connect.rit.edu&quot;/&gt;&lt;property id=&quot;20193&quot; value=&quot;0&quot;/&gt;&lt;property id=&quot;20224&quot; value=&quot;C:\Documents and Settings\dffpci\Desktop&quot;/&gt;&lt;property id=&quot;20250&quot; value=&quot;0&quot;/&gt;&lt;property id=&quot;20251&quot; value=&quot;0&quot;/&gt;&lt;property id=&quot;20259&quot; value=&quot;0&quot;/&gt;&lt;object type=&quot;4&quot; unique_id=&quot;10005&quot;&gt;&lt;/object&gt;&lt;object type=&quot;2&quot; unique_id=&quot;10006&quot;&gt;&lt;object type=&quot;3&quot; unique_id=&quot;10100&quot;&gt;&lt;property id=&quot;20148&quot; value=&quot;5&quot;/&gt;&lt;property id=&quot;20300&quot; value=&quot;Slide 1 - &amp;quot;Astronomical Observational Techniques and Instrumentation&amp;quot;&quot;/&gt;&lt;property id=&quot;20303&quot; value=&quot;-1&quot;/&gt;&lt;property id=&quot;20307&quot; value=&quot;970&quot;/&gt;&lt;property id=&quot;20309&quot; value=&quot;-1&quot;/&gt;&lt;/object&gt;&lt;object type=&quot;3&quot; unique_id=&quot;10101&quot;&gt;&lt;property id=&quot;20148&quot; value=&quot;5&quot;/&gt;&lt;property id=&quot;20300&quot; value=&quot;Slide 2 - &amp;quot;Aims and outline for this lecture&amp;quot;&quot;/&gt;&lt;property id=&quot;20303&quot; value=&quot;-1&quot;/&gt;&lt;property id=&quot;20307&quot; value=&quot;971&quot;/&gt;&lt;property id=&quot;20309&quot; value=&quot;-1&quot;/&gt;&lt;/object&gt;&lt;object type=&quot;3&quot; unique_id=&quot;10102&quot;&gt;&lt;property id=&quot;20148&quot; value=&quot;5&quot;/&gt;&lt;property id=&quot;20300&quot; value=&quot;Slide 3 - &amp;quot;Backyard Telescope&amp;quot;&quot;/&gt;&lt;property id=&quot;20303&quot; value=&quot;-1&quot;/&gt;&lt;property id=&quot;20307&quot; value=&quot;1022&quot;/&gt;&lt;property id=&quot;20309&quot; value=&quot;-1&quot;/&gt;&lt;/object&gt;&lt;object type=&quot;3&quot; unique_id=&quot;10547&quot;&gt;&lt;property id=&quot;20148&quot; value=&quot;5&quot;/&gt;&lt;property id=&quot;20300&quot; value=&quot;Slide 35 - &amp;quot;Optical Telescopes: 100-m telescope&amp;quot;&quot;/&gt;&lt;property id=&quot;20303&quot; value=&quot;-1&quot;/&gt;&lt;property id=&quot;20307&quot; value=&quot;1178&quot;/&gt;&lt;property id=&quot;20309&quot; value=&quot;-1&quot;/&gt;&lt;/object&gt;&lt;object type=&quot;3&quot; unique_id=&quot;10550&quot;&gt;&lt;property id=&quot;20148&quot; value=&quot;5&quot;/&gt;&lt;property id=&quot;20300&quot; value=&quot;Slide 4 - &amp;quot;Optical Imaging Chain&amp;quot;&quot;/&gt;&lt;property id=&quot;20303&quot; value=&quot;-1&quot;/&gt;&lt;property id=&quot;20307&quot; value=&quot;1181&quot;/&gt;&lt;property id=&quot;20309&quot; value=&quot;-1&quot;/&gt;&lt;/object&gt;&lt;object type=&quot;3&quot; unique_id=&quot;10551&quot;&gt;&lt;property id=&quot;20148&quot; value=&quot;5&quot;/&gt;&lt;property id=&quot;20300&quot; value=&quot;Slide 5 - &amp;quot;Source and/or Object&amp;quot;&quot;/&gt;&lt;property id=&quot;20303&quot; value=&quot;-1&quot;/&gt;&lt;property id=&quot;20307&quot; value=&quot;1182&quot;/&gt;&lt;property id=&quot;20309&quot; value=&quot;-1&quot;/&gt;&lt;/object&gt;&lt;object type=&quot;3&quot; unique_id=&quot;10552&quot;&gt;&lt;property id=&quot;20148&quot; value=&quot;5&quot;/&gt;&lt;property id=&quot;20300&quot; value=&quot;Slide 6 - &amp;quot;Optical Imaging Chain in Astronomy&amp;quot;&quot;/&gt;&lt;property id=&quot;20303&quot; value=&quot;-1&quot;/&gt;&lt;property id=&quot;20307&quot; value=&quot;1183&quot;/&gt;&lt;property id=&quot;20309&quot; value=&quot;-1&quot;/&gt;&lt;/object&gt;&lt;object type=&quot;3&quot; unique_id=&quot;10559&quot;&gt;&lt;property id=&quot;20148&quot; value=&quot;5&quot;/&gt;&lt;property id=&quot;20300&quot; value=&quot;Slide 7 - &amp;quot;Telescope Parameters&amp;quot;&quot;/&gt;&lt;property id=&quot;20303&quot; value=&quot;-1&quot;/&gt;&lt;property id=&quot;20307&quot; value=&quot;1190&quot;/&gt;&lt;property id=&quot;20309&quot; value=&quot;-1&quot;/&gt;&lt;/object&gt;&lt;object type=&quot;3&quot; unique_id=&quot;10560&quot;&gt;&lt;property id=&quot;20148&quot; value=&quot;5&quot;/&gt;&lt;property id=&quot;20300&quot; value=&quot;Slide 11 - &amp;quot;Telescope Size and SNR&amp;quot;&quot;/&gt;&lt;property id=&quot;20303&quot; value=&quot;-1&quot;/&gt;&lt;property id=&quot;20307&quot; value=&quot;1191&quot;/&gt;&lt;property id=&quot;20309&quot; value=&quot;-1&quot;/&gt;&lt;/object&gt;&lt;object type=&quot;3&quot; unique_id=&quot;10561&quot;&gt;&lt;property id=&quot;20148&quot; value=&quot;5&quot;/&gt;&lt;property id=&quot;20300&quot; value=&quot;Slide 21 - &amp;quot;Optical Reflecting Telescopes&amp;quot;&quot;/&gt;&lt;property id=&quot;20303&quot; value=&quot;-1&quot;/&gt;&lt;property id=&quot;20307&quot; value=&quot;1192&quot;/&gt;&lt;property id=&quot;20309&quot; value=&quot;-1&quot;/&gt;&lt;/object&gt;&lt;object type=&quot;3&quot; unique_id=&quot;10562&quot;&gt;&lt;property id=&quot;20148&quot; value=&quot;5&quot;/&gt;&lt;property id=&quot;20300&quot; value=&quot;Slide 22 - &amp;quot;Thin and Light (Weight) Mirrors&amp;quot;&quot;/&gt;&lt;property id=&quot;20303&quot; value=&quot;-1&quot;/&gt;&lt;property id=&quot;20307&quot; value=&quot;1193&quot;/&gt;&lt;property id=&quot;20309&quot; value=&quot;-1&quot;/&gt;&lt;/object&gt;&lt;object type=&quot;3&quot; unique_id=&quot;10563&quot;&gt;&lt;property id=&quot;20148&quot; value=&quot;5&quot;/&gt;&lt;property id=&quot;20300&quot; value=&quot;Slide 23 - &amp;quot;Hale 200&amp;quot; Telescope&amp;#x0D;&amp;#x0A;Palomar Mountain,  CA&amp;quot;&quot;/&gt;&lt;property id=&quot;20303&quot; value=&quot;-1&quot;/&gt;&lt;property id=&quot;20307&quot; value=&quot;1194&quot;/&gt;&lt;property id=&quot;20309&quot; value=&quot;-1&quot;/&gt;&lt;/object&gt;&lt;object type=&quot;3&quot; unique_id=&quot;10564&quot;&gt;&lt;property id=&quot;20148&quot; value=&quot;5&quot;/&gt;&lt;property id=&quot;20300&quot; value=&quot;Slide 24 - &amp;quot;200&amp;quot; mirror (5 meters)&amp;#x0D;&amp;#x0A;for Hale Telescope&amp;quot;&quot;/&gt;&lt;property id=&quot;20303&quot; value=&quot;-1&quot;/&gt;&lt;property id=&quot;20307&quot; value=&quot;1195&quot;/&gt;&lt;property id=&quot;20309&quot; value=&quot;-1&quot;/&gt;&lt;/object&gt;&lt;object type=&quot;3&quot; unique_id=&quot;10565&quot;&gt;&lt;property id=&quot;20148&quot; value=&quot;5&quot;/&gt;&lt;property id=&quot;20300&quot; value=&quot;Slide 25 - &amp;quot;Keck telescopes, Mauna Kea, HI&amp;#x0D;&amp;#x0A;&amp;quot;&quot;/&gt;&lt;property id=&quot;20303&quot; value=&quot;-1&quot;/&gt;&lt;property id=&quot;20307&quot; value=&quot;1196&quot;/&gt;&lt;property id=&quot;20309&quot; value=&quot;-1&quot;/&gt;&lt;/object&gt;&lt;object type=&quot;3&quot; unique_id=&quot;10566&quot;&gt;&lt;property id=&quot;20148&quot; value=&quot;5&quot;/&gt;&lt;property id=&quot;20300&quot; value=&quot;Slide 26 - &amp;quot;400&amp;quot; mirror (10 meters) for Keck Telescope &amp;quot;&quot;/&gt;&lt;property id=&quot;20303&quot; value=&quot;-1&quot;/&gt;&lt;property id=&quot;20307&quot; value=&quot;1197&quot;/&gt;&lt;property id=&quot;20309&quot; value=&quot;-1&quot;/&gt;&lt;/object&gt;&lt;object type=&quot;3&quot; unique_id=&quot;10944&quot;&gt;&lt;property id=&quot;20148&quot; value=&quot;5&quot;/&gt;&lt;property id=&quot;20300&quot; value=&quot;Slide 28 - &amp;quot;History and Future of Telescope Size&amp;quot;&quot;/&gt;&lt;property id=&quot;20303&quot; value=&quot;-1&quot;/&gt;&lt;property id=&quot;20307&quot; value=&quot;1648&quot;/&gt;&lt;property id=&quot;20309&quot; value=&quot;-1&quot;/&gt;&lt;/object&gt;&lt;object type=&quot;3&quot; unique_id=&quot;10945&quot;&gt;&lt;property id=&quot;20148&quot; value=&quot;5&quot;/&gt;&lt;property id=&quot;20300&quot; value=&quot;Slide 34 - &amp;quot;Thirty Meter Telescope vs. Palomar&amp;quot;&quot;/&gt;&lt;property id=&quot;20303&quot; value=&quot;-1&quot;/&gt;&lt;property id=&quot;20307&quot; value=&quot;1649&quot;/&gt;&lt;property id=&quot;20309&quot; value=&quot;-1&quot;/&gt;&lt;/object&gt;&lt;object type=&quot;3&quot; unique_id=&quot;11892&quot;&gt;&lt;property id=&quot;20148&quot; value=&quot;5&quot;/&gt;&lt;property id=&quot;20300&quot; value=&quot;Slide 13 - &amp;quot;Basic Designs of Optical Reflecting Telescopes&amp;quot;&quot;/&gt;&lt;property id=&quot;20307&quot; value=&quot;1650&quot;/&gt;&lt;/object&gt;&lt;object type=&quot;3&quot; unique_id=&quot;11893&quot;&gt;&lt;property id=&quot;20148&quot; value=&quot;5&quot;/&gt;&lt;property id=&quot;20300&quot; value=&quot;Slide 14 - &amp;quot;Prime Focus&amp;quot;&quot;/&gt;&lt;property id=&quot;20307&quot; value=&quot;1651&quot;/&gt;&lt;/object&gt;&lt;object type=&quot;3&quot; unique_id=&quot;11894&quot;&gt;&lt;property id=&quot;20148&quot; value=&quot;5&quot;/&gt;&lt;property id=&quot;20300&quot; value=&quot;Slide 15 - &amp;quot;Newtonian Reflector&amp;quot;&quot;/&gt;&lt;property id=&quot;20307&quot; value=&quot;1652&quot;/&gt;&lt;/object&gt;&lt;object type=&quot;3&quot; unique_id=&quot;11895&quot;&gt;&lt;property id=&quot;20148&quot; value=&quot;5&quot;/&gt;&lt;property id=&quot;20300&quot; value=&quot;Slide 16 - &amp;quot;Cassegrain Telescope&amp;quot;&quot;/&gt;&lt;property id=&quot;20307&quot; value=&quot;1653&quot;/&gt;&lt;/object&gt;&lt;object type=&quot;3&quot; unique_id=&quot;11896&quot;&gt;&lt;property id=&quot;20148&quot; value=&quot;5&quot;/&gt;&lt;property id=&quot;20300&quot; value=&quot;Slide 17 - &amp;quot;Feature of Cassegrain Telescope&amp;quot;&quot;/&gt;&lt;property id=&quot;20307&quot; value=&quot;1654&quot;/&gt;&lt;/object&gt;&lt;object type=&quot;3&quot; unique_id=&quot;11897&quot;&gt;&lt;property id=&quot;20148&quot; value=&quot;5&quot;/&gt;&lt;property id=&quot;20300&quot; value=&quot;Slide 18 - &amp;quot;Coudé or Nasmyth Telescope&amp;quot;&quot;/&gt;&lt;property id=&quot;20307&quot; value=&quot;1655&quot;/&gt;&lt;/object&gt;&lt;object type=&quot;3&quot; unique_id=&quot;12114&quot;&gt;&lt;property id=&quot;20148&quot; value=&quot;5&quot;/&gt;&lt;property id=&quot;20300&quot; value=&quot;Slide 19 - &amp;quot;Plate Scale&amp;quot;&quot;/&gt;&lt;property id=&quot;20307&quot; value=&quot;1656&quot;/&gt;&lt;/object&gt;&lt;object type=&quot;3&quot; unique_id=&quot;13137&quot;&gt;&lt;property id=&quot;20148&quot; value=&quot;5&quot;/&gt;&lt;property id=&quot;20300&quot; value=&quot;Slide 27 - &amp;quot;Optical Reflecting Telescopes &amp;quot;&quot;/&gt;&lt;property id=&quot;20307&quot; value=&quot;1662&quot;/&gt;&lt;/object&gt;&lt;object type=&quot;3&quot; unique_id=&quot;13138&quot;&gt;&lt;property id=&quot;20148&quot; value=&quot;5&quot;/&gt;&lt;property id=&quot;20300&quot; value=&quot;Slide 29 - &amp;quot;Optical Telescopes: Resolution&amp;quot;&quot;/&gt;&lt;property id=&quot;20307&quot; value=&quot;1657&quot;/&gt;&lt;/object&gt;&lt;object type=&quot;3&quot; unique_id=&quot;13139&quot;&gt;&lt;property id=&quot;20148&quot; value=&quot;5&quot;/&gt;&lt;property id=&quot;20300&quot; value=&quot;Slide 30 - &amp;quot;Optical Telescopes: Collecting Area&amp;quot;&quot;/&gt;&lt;property id=&quot;20307&quot; value=&quot;1661&quot;/&gt;&lt;/object&gt;&lt;object type=&quot;3&quot; unique_id=&quot;13141&quot;&gt;&lt;property id=&quot;20148&quot; value=&quot;5&quot;/&gt;&lt;property id=&quot;20300&quot; value=&quot;Slide 31 - &amp;quot;Optical Telescopes: LSST&amp;quot;&quot;/&gt;&lt;property id=&quot;20307&quot; value=&quot;1660&quot;/&gt;&lt;/object&gt;&lt;object type=&quot;3&quot; unique_id=&quot;13681&quot;&gt;&lt;property id=&quot;20148&quot; value=&quot;5&quot;/&gt;&lt;property id=&quot;20300&quot; value=&quot;Slide 20 - &amp;quot;Field of View&amp;quot;&quot;/&gt;&lt;property id=&quot;20307&quot; value=&quot;1663&quot;/&gt;&lt;/object&gt;&lt;object type=&quot;3&quot; unique_id=&quot;13974&quot;&gt;&lt;property id=&quot;20148&quot; value=&quot;5&quot;/&gt;&lt;property id=&quot;20300&quot; value=&quot;Slide 32 - &amp;quot;Optical Telescopes: Twenty Meter Telescope &amp;quot;&quot;/&gt;&lt;property id=&quot;20307&quot; value=&quot;1665&quot;/&gt;&lt;/object&gt;&lt;object type=&quot;3&quot; unique_id=&quot;13975&quot;&gt;&lt;property id=&quot;20148&quot; value=&quot;5&quot;/&gt;&lt;property id=&quot;20300&quot; value=&quot;Slide 33 - &amp;quot;Optical Telescopes: Thirty Meter Telescope &amp;quot;&quot;/&gt;&lt;property id=&quot;20307&quot; value=&quot;1664&quot;/&gt;&lt;/object&gt;&lt;object type=&quot;3&quot; unique_id=&quot;14935&quot;&gt;&lt;property id=&quot;20148&quot; value=&quot;5&quot;/&gt;&lt;property id=&quot;20300&quot; value=&quot;Slide 8 - &amp;quot;Refracting/Reflecting Telescopes&amp;quot;&quot;/&gt;&lt;property id=&quot;20307&quot; value=&quot;1666&quot;/&gt;&lt;/object&gt;&lt;object type=&quot;3&quot; unique_id=&quot;14936&quot;&gt;&lt;property id=&quot;20148&quot; value=&quot;5&quot;/&gt;&lt;property id=&quot;20300&quot; value=&quot;Slide 9 - &amp;quot;Disadvantages of Refracting Telescopes&amp;quot;&quot;/&gt;&lt;property id=&quot;20307&quot; value=&quot;1667&quot;/&gt;&lt;/object&gt;&lt;object type=&quot;3&quot; unique_id=&quot;14937&quot;&gt;&lt;property id=&quot;20148&quot; value=&quot;5&quot;/&gt;&lt;property id=&quot;20300&quot; value=&quot;Slide 10 - &amp;quot;The Powers of a Telescope:&amp;#x0D;&amp;#x0A;Size Does Matter&amp;quot;&quot;/&gt;&lt;property id=&quot;20307&quot; value=&quot;1668&quot;/&gt;&lt;/object&gt;&lt;object type=&quot;3&quot; unique_id=&quot;15205&quot;&gt;&lt;property id=&quot;20148&quot; value=&quot;5&quot;/&gt;&lt;property id=&quot;20300&quot; value=&quot;Slide 12 - &amp;quot;Reflecting Telescopes&amp;quot;&quot;/&gt;&lt;property id=&quot;20307&quot; value=&quot;1669&quot;/&gt;&lt;/object&gt;&lt;/object&gt;&lt;object type=&quot;8&quot; unique_id=&quot;10760&quot;&gt;&lt;/object&gt;&lt;/object&gt;&lt;/database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3766</TotalTime>
  <Words>1083</Words>
  <Application>Microsoft Office PowerPoint</Application>
  <PresentationFormat>On-screen Show (4:3)</PresentationFormat>
  <Paragraphs>197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Franklin Gothic Book</vt:lpstr>
      <vt:lpstr>Crop</vt:lpstr>
      <vt:lpstr>University Astronomy</vt:lpstr>
      <vt:lpstr>Aims and outline for this lecture</vt:lpstr>
      <vt:lpstr>constellations</vt:lpstr>
      <vt:lpstr>Constellations</vt:lpstr>
      <vt:lpstr>Constellation Pictures</vt:lpstr>
      <vt:lpstr>Orion – Simple Version</vt:lpstr>
      <vt:lpstr>Orion – Fancy Version</vt:lpstr>
      <vt:lpstr>Orion – Tattoo Versions</vt:lpstr>
      <vt:lpstr>Star Hopping - Orion</vt:lpstr>
      <vt:lpstr>Star Hopping – Big Dipper</vt:lpstr>
      <vt:lpstr>celestial sphere</vt:lpstr>
      <vt:lpstr>The Celestial Sphere</vt:lpstr>
      <vt:lpstr>The Celestial Sphere and Local Directions</vt:lpstr>
      <vt:lpstr>celestial coordinates</vt:lpstr>
      <vt:lpstr>Coordinate Systems on Earth</vt:lpstr>
      <vt:lpstr>Coordinates</vt:lpstr>
      <vt:lpstr>Local Coordinates on Earth</vt:lpstr>
      <vt:lpstr>Celestial Coordinate Systems</vt:lpstr>
      <vt:lpstr>Equatorial Coordinate System</vt:lpstr>
      <vt:lpstr>Right Ascension</vt:lpstr>
      <vt:lpstr>Declination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galactic coordinates</vt:lpstr>
      <vt:lpstr>Galactic Coordinates</vt:lpstr>
      <vt:lpstr>Galactic Longitude</vt:lpstr>
      <vt:lpstr>Angular Sizes</vt:lpstr>
      <vt:lpstr>Question</vt:lpstr>
      <vt:lpstr>motion on the sky</vt:lpstr>
      <vt:lpstr>“Handy” Measures</vt:lpstr>
      <vt:lpstr>Motions in the Sky</vt:lpstr>
      <vt:lpstr>Circumpolar Stars</vt:lpstr>
      <vt:lpstr>Circumpolar Stars Image</vt:lpstr>
      <vt:lpstr>Circumpolar Stars Animation</vt:lpstr>
      <vt:lpstr>Motion of Stars Across the Sky</vt:lpstr>
      <vt:lpstr>The Sky in Northern Latitudes</vt:lpstr>
      <vt:lpstr>The Sky at the North Pole</vt:lpstr>
      <vt:lpstr>The Sky at the Equator</vt:lpstr>
      <vt:lpstr>Summer in Rochester</vt:lpstr>
      <vt:lpstr>Winter in Rochester</vt:lpstr>
      <vt:lpstr>Big Dipper Always Visible</vt:lpstr>
    </vt:vector>
  </TitlesOfParts>
  <Company>Center for Imaging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Figer</dc:creator>
  <cp:lastModifiedBy>Don Figer</cp:lastModifiedBy>
  <cp:revision>432</cp:revision>
  <dcterms:created xsi:type="dcterms:W3CDTF">2007-01-08T01:06:37Z</dcterms:created>
  <dcterms:modified xsi:type="dcterms:W3CDTF">2020-01-17T17:43:41Z</dcterms:modified>
</cp:coreProperties>
</file>