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48"/>
  </p:notesMasterIdLst>
  <p:sldIdLst>
    <p:sldId id="1747" r:id="rId2"/>
    <p:sldId id="1696" r:id="rId3"/>
    <p:sldId id="1743" r:id="rId4"/>
    <p:sldId id="1701" r:id="rId5"/>
    <p:sldId id="1702" r:id="rId6"/>
    <p:sldId id="1703" r:id="rId7"/>
    <p:sldId id="1742" r:id="rId8"/>
    <p:sldId id="1704" r:id="rId9"/>
    <p:sldId id="1705" r:id="rId10"/>
    <p:sldId id="1744" r:id="rId11"/>
    <p:sldId id="1698" r:id="rId12"/>
    <p:sldId id="1700" r:id="rId13"/>
    <p:sldId id="1707" r:id="rId14"/>
    <p:sldId id="1736" r:id="rId15"/>
    <p:sldId id="1708" r:id="rId16"/>
    <p:sldId id="1709" r:id="rId17"/>
    <p:sldId id="1706" r:id="rId18"/>
    <p:sldId id="1712" r:id="rId19"/>
    <p:sldId id="1713" r:id="rId20"/>
    <p:sldId id="1714" r:id="rId21"/>
    <p:sldId id="1715" r:id="rId22"/>
    <p:sldId id="1716" r:id="rId23"/>
    <p:sldId id="1717" r:id="rId24"/>
    <p:sldId id="1718" r:id="rId25"/>
    <p:sldId id="1719" r:id="rId26"/>
    <p:sldId id="1745" r:id="rId27"/>
    <p:sldId id="1720" r:id="rId28"/>
    <p:sldId id="1721" r:id="rId29"/>
    <p:sldId id="1722" r:id="rId30"/>
    <p:sldId id="1723" r:id="rId31"/>
    <p:sldId id="1724" r:id="rId32"/>
    <p:sldId id="1739" r:id="rId33"/>
    <p:sldId id="1740" r:id="rId34"/>
    <p:sldId id="1741" r:id="rId35"/>
    <p:sldId id="1725" r:id="rId36"/>
    <p:sldId id="1727" r:id="rId37"/>
    <p:sldId id="1728" r:id="rId38"/>
    <p:sldId id="1729" r:id="rId39"/>
    <p:sldId id="1730" r:id="rId40"/>
    <p:sldId id="1731" r:id="rId41"/>
    <p:sldId id="1732" r:id="rId42"/>
    <p:sldId id="1733" r:id="rId43"/>
    <p:sldId id="1734" r:id="rId44"/>
    <p:sldId id="1735" r:id="rId45"/>
    <p:sldId id="1746" r:id="rId46"/>
    <p:sldId id="1699" r:id="rId47"/>
  </p:sldIdLst>
  <p:sldSz cx="9144000" cy="6858000" type="screen4x3"/>
  <p:notesSz cx="6858000" cy="9144000"/>
  <p:custDataLst>
    <p:tags r:id="rId4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084" autoAdjust="0"/>
    <p:restoredTop sz="94640" autoAdjust="0"/>
  </p:normalViewPr>
  <p:slideViewPr>
    <p:cSldViewPr>
      <p:cViewPr varScale="1">
        <p:scale>
          <a:sx n="91" d="100"/>
          <a:sy n="91" d="100"/>
        </p:scale>
        <p:origin x="1060" y="6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Lst>
  </p:outlineViewPr>
  <p:notesTextViewPr>
    <p:cViewPr>
      <p:scale>
        <a:sx n="100" d="100"/>
        <a:sy n="100" d="100"/>
      </p:scale>
      <p:origin x="0" y="0"/>
    </p:cViewPr>
  </p:notesTextViewPr>
  <p:sorterViewPr>
    <p:cViewPr varScale="1">
      <p:scale>
        <a:sx n="100" d="100"/>
        <a:sy n="100" d="100"/>
      </p:scale>
      <p:origin x="0" y="-112"/>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_rels/viewProps.xml.rels><?xml version="1.0" encoding="UTF-8" standalone="yes"?>
<Relationships xmlns="http://schemas.openxmlformats.org/package/2006/relationships"><Relationship Id="rId13" Type="http://schemas.openxmlformats.org/officeDocument/2006/relationships/slide" Target="slides/slide15.xml"/><Relationship Id="rId18" Type="http://schemas.openxmlformats.org/officeDocument/2006/relationships/slide" Target="slides/slide20.xml"/><Relationship Id="rId26" Type="http://schemas.openxmlformats.org/officeDocument/2006/relationships/slide" Target="slides/slide29.xml"/><Relationship Id="rId39" Type="http://schemas.openxmlformats.org/officeDocument/2006/relationships/slide" Target="slides/slide42.xml"/><Relationship Id="rId21" Type="http://schemas.openxmlformats.org/officeDocument/2006/relationships/slide" Target="slides/slide23.xml"/><Relationship Id="rId34" Type="http://schemas.openxmlformats.org/officeDocument/2006/relationships/slide" Target="slides/slide37.xml"/><Relationship Id="rId42" Type="http://schemas.openxmlformats.org/officeDocument/2006/relationships/slide" Target="slides/slide46.xml"/><Relationship Id="rId7" Type="http://schemas.openxmlformats.org/officeDocument/2006/relationships/slide" Target="slides/slide8.xml"/><Relationship Id="rId2" Type="http://schemas.openxmlformats.org/officeDocument/2006/relationships/slide" Target="slides/slide2.xml"/><Relationship Id="rId16" Type="http://schemas.openxmlformats.org/officeDocument/2006/relationships/slide" Target="slides/slide18.xml"/><Relationship Id="rId20" Type="http://schemas.openxmlformats.org/officeDocument/2006/relationships/slide" Target="slides/slide22.xml"/><Relationship Id="rId29" Type="http://schemas.openxmlformats.org/officeDocument/2006/relationships/slide" Target="slides/slide32.xml"/><Relationship Id="rId41" Type="http://schemas.openxmlformats.org/officeDocument/2006/relationships/slide" Target="slides/slide44.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3.xml"/><Relationship Id="rId24" Type="http://schemas.openxmlformats.org/officeDocument/2006/relationships/slide" Target="slides/slide27.xml"/><Relationship Id="rId32" Type="http://schemas.openxmlformats.org/officeDocument/2006/relationships/slide" Target="slides/slide35.xml"/><Relationship Id="rId37" Type="http://schemas.openxmlformats.org/officeDocument/2006/relationships/slide" Target="slides/slide40.xml"/><Relationship Id="rId40" Type="http://schemas.openxmlformats.org/officeDocument/2006/relationships/slide" Target="slides/slide43.xml"/><Relationship Id="rId5" Type="http://schemas.openxmlformats.org/officeDocument/2006/relationships/slide" Target="slides/slide6.xml"/><Relationship Id="rId15" Type="http://schemas.openxmlformats.org/officeDocument/2006/relationships/slide" Target="slides/slide17.xml"/><Relationship Id="rId23" Type="http://schemas.openxmlformats.org/officeDocument/2006/relationships/slide" Target="slides/slide25.xml"/><Relationship Id="rId28" Type="http://schemas.openxmlformats.org/officeDocument/2006/relationships/slide" Target="slides/slide31.xml"/><Relationship Id="rId36" Type="http://schemas.openxmlformats.org/officeDocument/2006/relationships/slide" Target="slides/slide39.xml"/><Relationship Id="rId10" Type="http://schemas.openxmlformats.org/officeDocument/2006/relationships/slide" Target="slides/slide12.xml"/><Relationship Id="rId19" Type="http://schemas.openxmlformats.org/officeDocument/2006/relationships/slide" Target="slides/slide21.xml"/><Relationship Id="rId31" Type="http://schemas.openxmlformats.org/officeDocument/2006/relationships/slide" Target="slides/slide34.xml"/><Relationship Id="rId4" Type="http://schemas.openxmlformats.org/officeDocument/2006/relationships/slide" Target="slides/slide5.xml"/><Relationship Id="rId9" Type="http://schemas.openxmlformats.org/officeDocument/2006/relationships/slide" Target="slides/slide11.xml"/><Relationship Id="rId14" Type="http://schemas.openxmlformats.org/officeDocument/2006/relationships/slide" Target="slides/slide16.xml"/><Relationship Id="rId22" Type="http://schemas.openxmlformats.org/officeDocument/2006/relationships/slide" Target="slides/slide24.xml"/><Relationship Id="rId27" Type="http://schemas.openxmlformats.org/officeDocument/2006/relationships/slide" Target="slides/slide30.xml"/><Relationship Id="rId30" Type="http://schemas.openxmlformats.org/officeDocument/2006/relationships/slide" Target="slides/slide33.xml"/><Relationship Id="rId35" Type="http://schemas.openxmlformats.org/officeDocument/2006/relationships/slide" Target="slides/slide38.xml"/><Relationship Id="rId8" Type="http://schemas.openxmlformats.org/officeDocument/2006/relationships/slide" Target="slides/slide9.xml"/><Relationship Id="rId3" Type="http://schemas.openxmlformats.org/officeDocument/2006/relationships/slide" Target="slides/slide4.xml"/><Relationship Id="rId12" Type="http://schemas.openxmlformats.org/officeDocument/2006/relationships/slide" Target="slides/slide14.xml"/><Relationship Id="rId17" Type="http://schemas.openxmlformats.org/officeDocument/2006/relationships/slide" Target="slides/slide19.xml"/><Relationship Id="rId25" Type="http://schemas.openxmlformats.org/officeDocument/2006/relationships/slide" Target="slides/slide28.xml"/><Relationship Id="rId33" Type="http://schemas.openxmlformats.org/officeDocument/2006/relationships/slide" Target="slides/slide36.xml"/><Relationship Id="rId38"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944556881"/>
      </p:ext>
    </p:extLst>
  </p:cSld>
  <p:clrMapOvr>
    <a:overrideClrMapping bg1="dk1" tx1="lt1" bg2="dk2" tx2="lt2" accent1="accent1" accent2="accent2" accent3="accent3" accent4="accent4" accent5="accent5" accent6="accent6" hlink="hlink" folHlink="folHlink"/>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38862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9841410"/>
      </p:ext>
    </p:extLst>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1" r:id="rId7"/>
    <p:sldLayoutId id="2147483732" r:id="rId8"/>
    <p:sldLayoutId id="2147483733" r:id="rId9"/>
    <p:sldLayoutId id="2147483734" r:id="rId10"/>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dirty="0" smtClean="0"/>
              <a:t>Stellar Evolution</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extLst>
      <p:ext uri="{BB962C8B-B14F-4D97-AF65-F5344CB8AC3E}">
        <p14:creationId xmlns:p14="http://schemas.microsoft.com/office/powerpoint/2010/main" val="2202256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evolution of sun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289450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Size of the Sun</a:t>
            </a:r>
            <a:endParaRPr lang="en-US" altLang="en-US" dirty="0" smtClean="0"/>
          </a:p>
        </p:txBody>
      </p:sp>
      <p:pic>
        <p:nvPicPr>
          <p:cNvPr id="2" name="Content Placeholder 1"/>
          <p:cNvPicPr>
            <a:picLocks noGrp="1" noChangeAspect="1"/>
          </p:cNvPicPr>
          <p:nvPr>
            <p:ph idx="1"/>
          </p:nvPr>
        </p:nvPicPr>
        <p:blipFill>
          <a:blip r:embed="rId2"/>
          <a:stretch>
            <a:fillRect/>
          </a:stretch>
        </p:blipFill>
        <p:spPr>
          <a:xfrm>
            <a:off x="1579111" y="1524000"/>
            <a:ext cx="6100077" cy="4876800"/>
          </a:xfrm>
        </p:spPr>
      </p:pic>
      <p:sp>
        <p:nvSpPr>
          <p:cNvPr id="3" name="Slide Number Placeholder 2"/>
          <p:cNvSpPr>
            <a:spLocks noGrp="1"/>
          </p:cNvSpPr>
          <p:nvPr>
            <p:ph type="sldNum" sz="quarter" idx="12"/>
          </p:nvPr>
        </p:nvSpPr>
        <p:spPr/>
        <p:txBody>
          <a:bodyPr/>
          <a:lstStyle/>
          <a:p>
            <a:fld id="{A80E317C-2D38-45AD-93CC-2F339010EF5B}" type="slidenum">
              <a:rPr lang="en-US" smtClean="0"/>
              <a:pPr/>
              <a:t>11</a:t>
            </a:fld>
            <a:endParaRPr lang="en-US"/>
          </a:p>
        </p:txBody>
      </p:sp>
      <p:sp>
        <p:nvSpPr>
          <p:cNvPr id="4" name="Rectangle 3"/>
          <p:cNvSpPr/>
          <p:nvPr/>
        </p:nvSpPr>
        <p:spPr>
          <a:xfrm>
            <a:off x="1981200" y="2209800"/>
            <a:ext cx="381000" cy="3341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47521" y="5084460"/>
            <a:ext cx="312906" cy="369332"/>
          </a:xfrm>
          <a:prstGeom prst="rect">
            <a:avLst/>
          </a:prstGeom>
          <a:noFill/>
        </p:spPr>
        <p:txBody>
          <a:bodyPr wrap="none" rtlCol="0">
            <a:spAutoFit/>
          </a:bodyPr>
          <a:lstStyle/>
          <a:p>
            <a:r>
              <a:rPr lang="en-US" smtClean="0"/>
              <a:t>1</a:t>
            </a:r>
            <a:endParaRPr lang="en-US"/>
          </a:p>
        </p:txBody>
      </p:sp>
      <p:sp>
        <p:nvSpPr>
          <p:cNvPr id="7" name="TextBox 6"/>
          <p:cNvSpPr txBox="1"/>
          <p:nvPr/>
        </p:nvSpPr>
        <p:spPr>
          <a:xfrm>
            <a:off x="2019281" y="4121780"/>
            <a:ext cx="441146" cy="369332"/>
          </a:xfrm>
          <a:prstGeom prst="rect">
            <a:avLst/>
          </a:prstGeom>
          <a:noFill/>
        </p:spPr>
        <p:txBody>
          <a:bodyPr wrap="none" rtlCol="0">
            <a:spAutoFit/>
          </a:bodyPr>
          <a:lstStyle/>
          <a:p>
            <a:r>
              <a:rPr lang="en-US" dirty="0" smtClean="0"/>
              <a:t>10</a:t>
            </a:r>
            <a:endParaRPr lang="en-US" dirty="0"/>
          </a:p>
        </p:txBody>
      </p:sp>
      <p:sp>
        <p:nvSpPr>
          <p:cNvPr id="8" name="TextBox 7"/>
          <p:cNvSpPr txBox="1"/>
          <p:nvPr/>
        </p:nvSpPr>
        <p:spPr>
          <a:xfrm>
            <a:off x="1891040" y="3159100"/>
            <a:ext cx="569387" cy="369332"/>
          </a:xfrm>
          <a:prstGeom prst="rect">
            <a:avLst/>
          </a:prstGeom>
          <a:noFill/>
        </p:spPr>
        <p:txBody>
          <a:bodyPr wrap="none" rtlCol="0">
            <a:spAutoFit/>
          </a:bodyPr>
          <a:lstStyle/>
          <a:p>
            <a:r>
              <a:rPr lang="en-US" dirty="0" smtClean="0"/>
              <a:t>100</a:t>
            </a:r>
            <a:endParaRPr lang="en-US" dirty="0"/>
          </a:p>
        </p:txBody>
      </p:sp>
    </p:spTree>
    <p:extLst>
      <p:ext uri="{BB962C8B-B14F-4D97-AF65-F5344CB8AC3E}">
        <p14:creationId xmlns:p14="http://schemas.microsoft.com/office/powerpoint/2010/main" val="2110673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pPr eaLnBrk="1" hangingPunct="1"/>
            <a:r>
              <a:rPr lang="en-US" altLang="en-US" dirty="0" smtClean="0"/>
              <a:t>Helium Burning</a:t>
            </a:r>
          </a:p>
        </p:txBody>
      </p:sp>
      <p:sp>
        <p:nvSpPr>
          <p:cNvPr id="6148" name="Rectangle 3"/>
          <p:cNvSpPr>
            <a:spLocks noGrp="1" noChangeArrowheads="1"/>
          </p:cNvSpPr>
          <p:nvPr>
            <p:ph sz="half" idx="1"/>
          </p:nvPr>
        </p:nvSpPr>
        <p:spPr/>
        <p:txBody>
          <a:bodyPr>
            <a:normAutofit fontScale="92500" lnSpcReduction="10000"/>
          </a:bodyPr>
          <a:lstStyle/>
          <a:p>
            <a:pPr>
              <a:spcBef>
                <a:spcPct val="5000"/>
              </a:spcBef>
            </a:pPr>
            <a:r>
              <a:rPr lang="en-US" altLang="en-US" dirty="0" smtClean="0"/>
              <a:t>At the end of the main sequence, the core is composed of helium.</a:t>
            </a:r>
          </a:p>
          <a:p>
            <a:pPr>
              <a:spcBef>
                <a:spcPct val="5000"/>
              </a:spcBef>
            </a:pPr>
            <a:r>
              <a:rPr lang="en-US" altLang="en-US" dirty="0" smtClean="0"/>
              <a:t>The helium nuclei do not fuse together because the temperature is not high enough.</a:t>
            </a:r>
          </a:p>
          <a:p>
            <a:pPr>
              <a:spcBef>
                <a:spcPct val="5000"/>
              </a:spcBef>
            </a:pPr>
            <a:r>
              <a:rPr lang="en-US" altLang="en-US" dirty="0" smtClean="0"/>
              <a:t>There is no process to halt the collapse of the core until the temperature rises enough to fuse helium.</a:t>
            </a:r>
          </a:p>
          <a:p>
            <a:pPr>
              <a:spcBef>
                <a:spcPct val="5000"/>
              </a:spcBef>
            </a:pPr>
            <a:r>
              <a:rPr lang="en-US" altLang="en-US" dirty="0" smtClean="0"/>
              <a:t>The triple-alpha process fuses three helium nuclei into carbon.</a:t>
            </a:r>
          </a:p>
          <a:p>
            <a:pPr>
              <a:spcBef>
                <a:spcPct val="5000"/>
              </a:spcBef>
            </a:pPr>
            <a:r>
              <a:rPr lang="en-US" altLang="en-US" dirty="0" smtClean="0"/>
              <a:t>The temperature is ~100 MK.</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pic>
        <p:nvPicPr>
          <p:cNvPr id="6" name="Content Placeholder 5"/>
          <p:cNvPicPr>
            <a:picLocks noGrp="1" noChangeAspect="1"/>
          </p:cNvPicPr>
          <p:nvPr>
            <p:ph sz="half" idx="2"/>
          </p:nvPr>
        </p:nvPicPr>
        <p:blipFill>
          <a:blip r:embed="rId2"/>
          <a:stretch>
            <a:fillRect/>
          </a:stretch>
        </p:blipFill>
        <p:spPr>
          <a:xfrm>
            <a:off x="4894263" y="1851212"/>
            <a:ext cx="3335337" cy="3923925"/>
          </a:xfrm>
          <a:prstGeom prst="rect">
            <a:avLst/>
          </a:prstGeom>
        </p:spPr>
      </p:pic>
    </p:spTree>
    <p:extLst>
      <p:ext uri="{BB962C8B-B14F-4D97-AF65-F5344CB8AC3E}">
        <p14:creationId xmlns:p14="http://schemas.microsoft.com/office/powerpoint/2010/main" val="169463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pPr eaLnBrk="1" hangingPunct="1"/>
            <a:r>
              <a:rPr lang="en-US" altLang="en-US" dirty="0" smtClean="0"/>
              <a:t>Helium Flash</a:t>
            </a:r>
          </a:p>
        </p:txBody>
      </p:sp>
      <p:sp>
        <p:nvSpPr>
          <p:cNvPr id="6148" name="Rectangle 3"/>
          <p:cNvSpPr>
            <a:spLocks noGrp="1" noChangeArrowheads="1"/>
          </p:cNvSpPr>
          <p:nvPr>
            <p:ph sz="half" idx="1"/>
          </p:nvPr>
        </p:nvSpPr>
        <p:spPr/>
        <p:txBody>
          <a:bodyPr>
            <a:normAutofit/>
          </a:bodyPr>
          <a:lstStyle/>
          <a:p>
            <a:pPr>
              <a:spcBef>
                <a:spcPct val="5000"/>
              </a:spcBef>
            </a:pPr>
            <a:r>
              <a:rPr lang="en-US" altLang="en-US" dirty="0" smtClean="0"/>
              <a:t>The time when helium begins fusing is called the “helium flash.”</a:t>
            </a:r>
          </a:p>
          <a:p>
            <a:pPr>
              <a:spcBef>
                <a:spcPct val="5000"/>
              </a:spcBef>
            </a:pPr>
            <a:r>
              <a:rPr lang="en-US" altLang="en-US" dirty="0" smtClean="0"/>
              <a:t>The heat is transported by conduction, a process that was not important during the main sequence lifetime of the star.</a:t>
            </a:r>
          </a:p>
          <a:p>
            <a:pPr>
              <a:spcBef>
                <a:spcPct val="5000"/>
              </a:spcBef>
            </a:pPr>
            <a:r>
              <a:rPr lang="en-US" altLang="en-US" dirty="0" smtClean="0"/>
              <a:t>Conduction carries heat because particles are tightly packed. </a:t>
            </a:r>
          </a:p>
          <a:p>
            <a:pPr>
              <a:spcBef>
                <a:spcPct val="5000"/>
              </a:spcBef>
            </a:pPr>
            <a:r>
              <a:rPr lang="en-US" altLang="en-US" dirty="0" smtClean="0"/>
              <a:t>This begins hydrostatic equilibrium again.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13</a:t>
            </a:fld>
            <a:endParaRPr lang="en-US"/>
          </a:p>
        </p:txBody>
      </p:sp>
      <p:pic>
        <p:nvPicPr>
          <p:cNvPr id="7" name="Picture 1029" descr="09"/>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94263" y="2329085"/>
            <a:ext cx="3335337" cy="2968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0604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pPr eaLnBrk="1" hangingPunct="1"/>
            <a:r>
              <a:rPr lang="en-US" altLang="en-US" dirty="0" smtClean="0"/>
              <a:t>Triple Alpha Process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14</a:t>
            </a:fld>
            <a:endParaRPr lang="en-US"/>
          </a:p>
        </p:txBody>
      </p:sp>
      <p:pic>
        <p:nvPicPr>
          <p:cNvPr id="7" name="Content Placeholder 6"/>
          <p:cNvPicPr>
            <a:picLocks noGrp="1" noChangeAspect="1"/>
          </p:cNvPicPr>
          <p:nvPr>
            <p:ph idx="1"/>
          </p:nvPr>
        </p:nvPicPr>
        <p:blipFill>
          <a:blip r:embed="rId2"/>
          <a:stretch>
            <a:fillRect/>
          </a:stretch>
        </p:blipFill>
        <p:spPr>
          <a:xfrm>
            <a:off x="1028700" y="1623275"/>
            <a:ext cx="7200900" cy="4678249"/>
          </a:xfrm>
          <a:prstGeom prst="rect">
            <a:avLst/>
          </a:prstGeom>
        </p:spPr>
      </p:pic>
    </p:spTree>
    <p:extLst>
      <p:ext uri="{BB962C8B-B14F-4D97-AF65-F5344CB8AC3E}">
        <p14:creationId xmlns:p14="http://schemas.microsoft.com/office/powerpoint/2010/main" val="1063214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Evolutionary Track for Sun</a:t>
            </a:r>
          </a:p>
        </p:txBody>
      </p:sp>
      <p:sp>
        <p:nvSpPr>
          <p:cNvPr id="6148" name="Rectangle 3"/>
          <p:cNvSpPr>
            <a:spLocks noGrp="1" noChangeArrowheads="1"/>
          </p:cNvSpPr>
          <p:nvPr>
            <p:ph sz="half" idx="1"/>
          </p:nvPr>
        </p:nvSpPr>
        <p:spPr/>
        <p:txBody>
          <a:bodyPr>
            <a:normAutofit fontScale="92500" lnSpcReduction="10000"/>
          </a:bodyPr>
          <a:lstStyle/>
          <a:p>
            <a:r>
              <a:rPr lang="en-US" altLang="en-US" dirty="0" smtClean="0"/>
              <a:t>At the end of the main sequence, the Sun has no more hydrogen in its core.</a:t>
            </a:r>
          </a:p>
          <a:p>
            <a:r>
              <a:rPr lang="en-US" altLang="en-US" dirty="0" smtClean="0"/>
              <a:t>The core contracts and remaining hydrogen around the core attains the temperature to begin shell hydrogen burning.</a:t>
            </a:r>
          </a:p>
          <a:p>
            <a:r>
              <a:rPr lang="en-US" altLang="en-US" dirty="0" smtClean="0"/>
              <a:t>The star expands and cools on to the red giant branch.</a:t>
            </a:r>
          </a:p>
          <a:p>
            <a:r>
              <a:rPr lang="en-US" altLang="en-US" dirty="0" smtClean="0"/>
              <a:t>When all the hydrogen around the shell has been used, the core contracts enough to begin helium burning.</a:t>
            </a:r>
          </a:p>
        </p:txBody>
      </p:sp>
      <p:pic>
        <p:nvPicPr>
          <p:cNvPr id="12" name="Content Placeholder 11"/>
          <p:cNvPicPr>
            <a:picLocks noGrp="1" noChangeAspect="1"/>
          </p:cNvPicPr>
          <p:nvPr>
            <p:ph sz="half" idx="2"/>
          </p:nvPr>
        </p:nvPicPr>
        <p:blipFill>
          <a:blip r:embed="rId2"/>
          <a:stretch>
            <a:fillRect/>
          </a:stretch>
        </p:blipFill>
        <p:spPr>
          <a:xfrm>
            <a:off x="4894263" y="1894572"/>
            <a:ext cx="3335337" cy="3837205"/>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15</a:t>
            </a:fld>
            <a:endParaRPr lang="en-US"/>
          </a:p>
        </p:txBody>
      </p:sp>
    </p:spTree>
    <p:extLst>
      <p:ext uri="{BB962C8B-B14F-4D97-AF65-F5344CB8AC3E}">
        <p14:creationId xmlns:p14="http://schemas.microsoft.com/office/powerpoint/2010/main" val="3363502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Helium Burning</a:t>
            </a:r>
          </a:p>
        </p:txBody>
      </p:sp>
      <p:sp>
        <p:nvSpPr>
          <p:cNvPr id="6148" name="Rectangle 3"/>
          <p:cNvSpPr>
            <a:spLocks noGrp="1" noChangeArrowheads="1"/>
          </p:cNvSpPr>
          <p:nvPr>
            <p:ph idx="1"/>
          </p:nvPr>
        </p:nvSpPr>
        <p:spPr/>
        <p:txBody>
          <a:bodyPr/>
          <a:lstStyle/>
          <a:p>
            <a:r>
              <a:rPr lang="en-US" altLang="en-US" dirty="0" smtClean="0"/>
              <a:t>A “helium flash” releases an enormous amount of energy in the core.</a:t>
            </a:r>
          </a:p>
          <a:p>
            <a:r>
              <a:rPr lang="en-US" altLang="en-US" dirty="0" smtClean="0"/>
              <a:t>The temperature rises so much that the thermal pressure becomes strong enough to expand the core.</a:t>
            </a:r>
          </a:p>
          <a:p>
            <a:r>
              <a:rPr lang="en-US" altLang="en-US" dirty="0" smtClean="0"/>
              <a:t>This expansion cools the hydrogen burning shell.</a:t>
            </a:r>
          </a:p>
          <a:p>
            <a:r>
              <a:rPr lang="en-US" altLang="en-US" dirty="0" smtClean="0"/>
              <a:t>This decreases the fusion rate and luminosity reduces.</a:t>
            </a:r>
          </a:p>
          <a:p>
            <a:r>
              <a:rPr lang="en-US" altLang="en-US" dirty="0" smtClean="0"/>
              <a:t>The outer layers contract and surface temperature increases.</a:t>
            </a:r>
          </a:p>
          <a:p>
            <a:r>
              <a:rPr lang="en-US" altLang="en-US" dirty="0" smtClean="0"/>
              <a:t>The star is now a helium burning star.</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16</a:t>
            </a:fld>
            <a:endParaRPr lang="en-US"/>
          </a:p>
        </p:txBody>
      </p:sp>
    </p:spTree>
    <p:extLst>
      <p:ext uri="{BB962C8B-B14F-4D97-AF65-F5344CB8AC3E}">
        <p14:creationId xmlns:p14="http://schemas.microsoft.com/office/powerpoint/2010/main" val="190714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Helium Exhaustion</a:t>
            </a:r>
            <a:endParaRPr lang="en-US" altLang="en-US" dirty="0" smtClean="0"/>
          </a:p>
        </p:txBody>
      </p:sp>
      <p:sp>
        <p:nvSpPr>
          <p:cNvPr id="6148" name="Rectangle 3"/>
          <p:cNvSpPr>
            <a:spLocks noGrp="1" noChangeArrowheads="1"/>
          </p:cNvSpPr>
          <p:nvPr>
            <p:ph sz="half" idx="1"/>
          </p:nvPr>
        </p:nvSpPr>
        <p:spPr/>
        <p:txBody>
          <a:bodyPr>
            <a:normAutofit lnSpcReduction="10000"/>
          </a:bodyPr>
          <a:lstStyle/>
          <a:p>
            <a:r>
              <a:rPr lang="en-US" altLang="en-US" dirty="0" smtClean="0"/>
              <a:t>At some point the helium will be gone.</a:t>
            </a:r>
          </a:p>
          <a:p>
            <a:r>
              <a:rPr lang="en-US" altLang="en-US" dirty="0" smtClean="0"/>
              <a:t>The core will consist of carbon.</a:t>
            </a:r>
          </a:p>
          <a:p>
            <a:r>
              <a:rPr lang="en-US" altLang="en-US" dirty="0" smtClean="0"/>
              <a:t>Helium will burn in a shell.</a:t>
            </a:r>
          </a:p>
          <a:p>
            <a:r>
              <a:rPr lang="en-US" altLang="en-US" dirty="0" smtClean="0"/>
              <a:t>Hydrogen will burn in an outer shell.</a:t>
            </a:r>
          </a:p>
          <a:p>
            <a:r>
              <a:rPr lang="en-US" altLang="en-US" dirty="0" smtClean="0"/>
              <a:t>The core will contract, along with the shells.</a:t>
            </a:r>
          </a:p>
          <a:p>
            <a:r>
              <a:rPr lang="en-US" altLang="en-US" dirty="0" smtClean="0"/>
              <a:t>The outer layers expand again to a greater size and luminosity.</a:t>
            </a:r>
          </a:p>
          <a:p>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17</a:t>
            </a:fld>
            <a:endParaRPr lang="en-US"/>
          </a:p>
        </p:txBody>
      </p:sp>
      <p:pic>
        <p:nvPicPr>
          <p:cNvPr id="9" name="Content Placeholder 8"/>
          <p:cNvPicPr>
            <a:picLocks noGrp="1" noChangeAspect="1"/>
          </p:cNvPicPr>
          <p:nvPr>
            <p:ph sz="half" idx="2"/>
          </p:nvPr>
        </p:nvPicPr>
        <p:blipFill>
          <a:blip r:embed="rId2"/>
          <a:stretch>
            <a:fillRect/>
          </a:stretch>
        </p:blipFill>
        <p:spPr>
          <a:xfrm>
            <a:off x="4894263" y="2885518"/>
            <a:ext cx="3335337" cy="1855314"/>
          </a:xfrm>
          <a:prstGeom prst="rect">
            <a:avLst/>
          </a:prstGeom>
        </p:spPr>
      </p:pic>
    </p:spTree>
    <p:extLst>
      <p:ext uri="{BB962C8B-B14F-4D97-AF65-F5344CB8AC3E}">
        <p14:creationId xmlns:p14="http://schemas.microsoft.com/office/powerpoint/2010/main" val="399511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AGB</a:t>
            </a:r>
          </a:p>
        </p:txBody>
      </p:sp>
      <p:sp>
        <p:nvSpPr>
          <p:cNvPr id="6148" name="Rectangle 3"/>
          <p:cNvSpPr>
            <a:spLocks noGrp="1" noChangeArrowheads="1"/>
          </p:cNvSpPr>
          <p:nvPr>
            <p:ph sz="half" idx="1"/>
          </p:nvPr>
        </p:nvSpPr>
        <p:spPr/>
        <p:txBody>
          <a:bodyPr/>
          <a:lstStyle/>
          <a:p>
            <a:pPr lvl="0"/>
            <a:r>
              <a:rPr lang="en-US" dirty="0" smtClean="0"/>
              <a:t>Once the helium is exhausted in the core, fusion continues in a shell</a:t>
            </a:r>
            <a:r>
              <a:rPr lang="en-US" dirty="0"/>
              <a:t> </a:t>
            </a:r>
            <a:r>
              <a:rPr lang="en-US" dirty="0" smtClean="0"/>
              <a:t>around the core.</a:t>
            </a:r>
          </a:p>
          <a:p>
            <a:pPr lvl="0"/>
            <a:r>
              <a:rPr lang="en-US" dirty="0" smtClean="0"/>
              <a:t>This stage corresponds to the Asymptotic Giant Branch (AGB) in the HR diagram.</a:t>
            </a:r>
            <a:endParaRPr lang="en-US" dirty="0"/>
          </a:p>
        </p:txBody>
      </p:sp>
      <p:pic>
        <p:nvPicPr>
          <p:cNvPr id="4" name="Content Placeholder 3"/>
          <p:cNvPicPr>
            <a:picLocks noGrp="1" noChangeAspect="1"/>
          </p:cNvPicPr>
          <p:nvPr>
            <p:ph sz="half" idx="2"/>
          </p:nvPr>
        </p:nvPicPr>
        <p:blipFill>
          <a:blip r:embed="rId2"/>
          <a:stretch>
            <a:fillRect/>
          </a:stretch>
        </p:blipFill>
        <p:spPr>
          <a:xfrm>
            <a:off x="4894263" y="1555103"/>
            <a:ext cx="3335337" cy="4516143"/>
          </a:xfrm>
        </p:spPr>
      </p:pic>
      <p:sp>
        <p:nvSpPr>
          <p:cNvPr id="3" name="Slide Number Placeholder 2"/>
          <p:cNvSpPr>
            <a:spLocks noGrp="1"/>
          </p:cNvSpPr>
          <p:nvPr>
            <p:ph type="sldNum" sz="quarter" idx="12"/>
          </p:nvPr>
        </p:nvSpPr>
        <p:spPr/>
        <p:txBody>
          <a:bodyPr/>
          <a:lstStyle/>
          <a:p>
            <a:fld id="{A80E317C-2D38-45AD-93CC-2F339010EF5B}" type="slidenum">
              <a:rPr lang="en-US" smtClean="0"/>
              <a:pPr/>
              <a:t>18</a:t>
            </a:fld>
            <a:endParaRPr lang="en-US"/>
          </a:p>
        </p:txBody>
      </p:sp>
    </p:spTree>
    <p:extLst>
      <p:ext uri="{BB962C8B-B14F-4D97-AF65-F5344CB8AC3E}">
        <p14:creationId xmlns:p14="http://schemas.microsoft.com/office/powerpoint/2010/main" val="1590847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Post-AGB</a:t>
            </a:r>
          </a:p>
        </p:txBody>
      </p:sp>
      <p:sp>
        <p:nvSpPr>
          <p:cNvPr id="6148" name="Rectangle 3"/>
          <p:cNvSpPr>
            <a:spLocks noGrp="1" noChangeArrowheads="1"/>
          </p:cNvSpPr>
          <p:nvPr>
            <p:ph idx="1"/>
          </p:nvPr>
        </p:nvSpPr>
        <p:spPr/>
        <p:txBody>
          <a:bodyPr/>
          <a:lstStyle/>
          <a:p>
            <a:pPr lvl="0"/>
            <a:r>
              <a:rPr lang="en-US" dirty="0" smtClean="0"/>
              <a:t>After the AGB phase, the star contracts.</a:t>
            </a:r>
          </a:p>
          <a:p>
            <a:pPr lvl="0"/>
            <a:r>
              <a:rPr lang="en-US" dirty="0" smtClean="0"/>
              <a:t>Carbon fusion requires much higher temperatures of ~600 MK.</a:t>
            </a:r>
          </a:p>
          <a:p>
            <a:pPr lvl="0"/>
            <a:r>
              <a:rPr lang="en-US" dirty="0" smtClean="0"/>
              <a:t>There is not enough gravitational force to create these temperatures in a low mass star like the Sun.</a:t>
            </a:r>
          </a:p>
          <a:p>
            <a:pPr lvl="0"/>
            <a:r>
              <a:rPr lang="en-US" dirty="0" smtClean="0"/>
              <a:t>The core will contract until degeneracy pressure halts the </a:t>
            </a:r>
            <a:r>
              <a:rPr lang="en-US" dirty="0" err="1" smtClean="0"/>
              <a:t>infall</a:t>
            </a:r>
            <a:r>
              <a:rPr lang="en-US" dirty="0" smtClean="0"/>
              <a:t>.</a:t>
            </a:r>
          </a:p>
          <a:p>
            <a:pPr lvl="0"/>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19</a:t>
            </a:fld>
            <a:endParaRPr lang="en-US"/>
          </a:p>
        </p:txBody>
      </p:sp>
    </p:spTree>
    <p:extLst>
      <p:ext uri="{BB962C8B-B14F-4D97-AF65-F5344CB8AC3E}">
        <p14:creationId xmlns:p14="http://schemas.microsoft.com/office/powerpoint/2010/main" val="1924875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r>
              <a:rPr lang="en-US" altLang="en-US" smtClean="0"/>
              <a:t>Aims and outline for this lecture</a:t>
            </a:r>
          </a:p>
        </p:txBody>
      </p:sp>
      <p:sp>
        <p:nvSpPr>
          <p:cNvPr id="6148" name="Rectangle 3"/>
          <p:cNvSpPr>
            <a:spLocks noGrp="1" noChangeArrowheads="1"/>
          </p:cNvSpPr>
          <p:nvPr>
            <p:ph idx="1"/>
          </p:nvPr>
        </p:nvSpPr>
        <p:spPr/>
        <p:txBody>
          <a:bodyPr/>
          <a:lstStyle/>
          <a:p>
            <a:r>
              <a:rPr lang="en-US" altLang="en-US" dirty="0" smtClean="0"/>
              <a:t>describe the stages of stellar evolution</a:t>
            </a:r>
          </a:p>
          <a:p>
            <a:r>
              <a:rPr lang="en-US" altLang="en-US" dirty="0" smtClean="0"/>
              <a:t>explain why stars occupy regions off the main sequence in the HR diagram</a:t>
            </a:r>
          </a:p>
          <a:p>
            <a:r>
              <a:rPr lang="en-US" altLang="en-US" dirty="0" smtClean="0"/>
              <a:t>review nucleosynthesis for evolved stars</a:t>
            </a:r>
          </a:p>
          <a:p>
            <a:r>
              <a:rPr lang="en-US" altLang="en-US" dirty="0" smtClean="0"/>
              <a:t>give examples of post main sequence objects</a:t>
            </a:r>
          </a:p>
          <a:p>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2</a:t>
            </a:fld>
            <a:endParaRPr lang="en-US"/>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Planetary Nebulae</a:t>
            </a:r>
          </a:p>
        </p:txBody>
      </p:sp>
      <p:sp>
        <p:nvSpPr>
          <p:cNvPr id="6148" name="Rectangle 3"/>
          <p:cNvSpPr>
            <a:spLocks noGrp="1" noChangeArrowheads="1"/>
          </p:cNvSpPr>
          <p:nvPr>
            <p:ph idx="1"/>
          </p:nvPr>
        </p:nvSpPr>
        <p:spPr/>
        <p:txBody>
          <a:bodyPr/>
          <a:lstStyle/>
          <a:p>
            <a:pPr lvl="0"/>
            <a:r>
              <a:rPr lang="en-US" dirty="0" smtClean="0"/>
              <a:t>As the star expands, the surface gravity decreases.</a:t>
            </a:r>
          </a:p>
          <a:p>
            <a:pPr lvl="0"/>
            <a:r>
              <a:rPr lang="en-US" dirty="0" smtClean="0"/>
              <a:t>There is less force at the surface holding the outer layers on to the star.</a:t>
            </a:r>
          </a:p>
          <a:p>
            <a:pPr lvl="0"/>
            <a:r>
              <a:rPr lang="en-US" dirty="0" smtClean="0"/>
              <a:t>At some point, the radiation pressure is enough to push the outer layers of the star into the interstellar medium.</a:t>
            </a:r>
          </a:p>
          <a:p>
            <a:pPr lvl="0"/>
            <a:r>
              <a:rPr lang="en-US" dirty="0" smtClean="0"/>
              <a:t>This results in the expansion of a shell of gas billowing into the region around the star.</a:t>
            </a:r>
          </a:p>
          <a:p>
            <a:pPr lvl="0"/>
            <a:r>
              <a:rPr lang="en-US" dirty="0" smtClean="0"/>
              <a:t>The ionizing radiation from the star ionizes the gas in this shell.</a:t>
            </a:r>
          </a:p>
          <a:p>
            <a:pPr lvl="0"/>
            <a:r>
              <a:rPr lang="en-US" dirty="0" smtClean="0"/>
              <a:t>The result is a “ring” that creates a planetary nebula.</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20</a:t>
            </a:fld>
            <a:endParaRPr lang="en-US"/>
          </a:p>
        </p:txBody>
      </p:sp>
    </p:spTree>
    <p:extLst>
      <p:ext uri="{BB962C8B-B14F-4D97-AF65-F5344CB8AC3E}">
        <p14:creationId xmlns:p14="http://schemas.microsoft.com/office/powerpoint/2010/main" val="280505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M57</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21</a:t>
            </a:fld>
            <a:endParaRPr lang="en-US"/>
          </a:p>
        </p:txBody>
      </p:sp>
      <p:pic>
        <p:nvPicPr>
          <p:cNvPr id="1030" name="Picture 6" descr="M57: The Ring Nebula&#10;Except for the rings of Saturn, the Ring Nebula (M57) is probably the most famous celestial band. Its classic appearance is understood to be due to perspective - our view from planet Earth looks down the center of a roughl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20802" y="1524000"/>
            <a:ext cx="3416696"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184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Eskimo Nebula</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22</a:t>
            </a:fld>
            <a:endParaRPr lang="en-US"/>
          </a:p>
        </p:txBody>
      </p:sp>
      <p:pic>
        <p:nvPicPr>
          <p:cNvPr id="2050" name="Picture 2" descr="Ngc239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90750" y="15240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42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Spirograph Nebula</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23</a:t>
            </a:fld>
            <a:endParaRPr lang="en-US"/>
          </a:p>
        </p:txBody>
      </p:sp>
      <p:pic>
        <p:nvPicPr>
          <p:cNvPr id="3074" name="Picture 2" descr="The Spirograph Nebul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8036" y="1524000"/>
            <a:ext cx="4582228"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445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Hourglass Nebula</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24</a:t>
            </a:fld>
            <a:endParaRPr lang="en-US"/>
          </a:p>
        </p:txBody>
      </p:sp>
      <p:pic>
        <p:nvPicPr>
          <p:cNvPr id="4098" name="Picture 2" descr="The Hourglass Nebul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6736" y="1524000"/>
            <a:ext cx="4904827"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852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a:t>B</a:t>
            </a:r>
            <a:r>
              <a:rPr lang="en-US" altLang="en-US" dirty="0" smtClean="0"/>
              <a:t>utterfly Nebula</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25</a:t>
            </a:fld>
            <a:endParaRPr lang="en-US"/>
          </a:p>
        </p:txBody>
      </p:sp>
      <p:pic>
        <p:nvPicPr>
          <p:cNvPr id="5" name="Content Placeholder 4"/>
          <p:cNvPicPr>
            <a:picLocks noGrp="1" noChangeAspect="1"/>
          </p:cNvPicPr>
          <p:nvPr>
            <p:ph idx="1"/>
          </p:nvPr>
        </p:nvPicPr>
        <p:blipFill>
          <a:blip r:embed="rId2"/>
          <a:stretch>
            <a:fillRect/>
          </a:stretch>
        </p:blipFill>
        <p:spPr>
          <a:xfrm>
            <a:off x="1028700" y="1959983"/>
            <a:ext cx="7200900" cy="4004834"/>
          </a:xfrm>
          <a:prstGeom prst="rect">
            <a:avLst/>
          </a:prstGeom>
        </p:spPr>
      </p:pic>
    </p:spTree>
    <p:extLst>
      <p:ext uri="{BB962C8B-B14F-4D97-AF65-F5344CB8AC3E}">
        <p14:creationId xmlns:p14="http://schemas.microsoft.com/office/powerpoint/2010/main" val="2318645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evolution of high and low mass stars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07683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End State of Low Mass Star</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27</a:t>
            </a:fld>
            <a:endParaRPr lang="en-US"/>
          </a:p>
        </p:txBody>
      </p:sp>
      <p:sp>
        <p:nvSpPr>
          <p:cNvPr id="2" name="Content Placeholder 1"/>
          <p:cNvSpPr>
            <a:spLocks noGrp="1"/>
          </p:cNvSpPr>
          <p:nvPr>
            <p:ph idx="1"/>
          </p:nvPr>
        </p:nvSpPr>
        <p:spPr/>
        <p:txBody>
          <a:bodyPr/>
          <a:lstStyle/>
          <a:p>
            <a:r>
              <a:rPr lang="en-US" dirty="0" smtClean="0"/>
              <a:t>The planetary nebula will continue to expand, cool, and fade.</a:t>
            </a:r>
          </a:p>
          <a:p>
            <a:r>
              <a:rPr lang="en-US" dirty="0" smtClean="0"/>
              <a:t>What is left behind is the carbon core that is called a white dwarf.</a:t>
            </a:r>
          </a:p>
          <a:p>
            <a:r>
              <a:rPr lang="en-US" dirty="0" smtClean="0"/>
              <a:t>They are roughly the size of Earth.</a:t>
            </a:r>
          </a:p>
          <a:p>
            <a:r>
              <a:rPr lang="en-US" dirty="0" smtClean="0"/>
              <a:t>They continue to cool over long timescales (billions of years).</a:t>
            </a:r>
            <a:endParaRPr lang="en-US" dirty="0"/>
          </a:p>
        </p:txBody>
      </p:sp>
    </p:spTree>
    <p:extLst>
      <p:ext uri="{BB962C8B-B14F-4D97-AF65-F5344CB8AC3E}">
        <p14:creationId xmlns:p14="http://schemas.microsoft.com/office/powerpoint/2010/main" val="3652591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Full Evolutionary Track</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28</a:t>
            </a:fld>
            <a:endParaRPr lang="en-US"/>
          </a:p>
        </p:txBody>
      </p:sp>
      <p:pic>
        <p:nvPicPr>
          <p:cNvPr id="5"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88" t="11320" r="1888" b="11949"/>
          <a:stretch>
            <a:fillRect/>
          </a:stretch>
        </p:blipFill>
        <p:spPr bwMode="auto">
          <a:xfrm>
            <a:off x="762000" y="1417320"/>
            <a:ext cx="8153400" cy="487626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6522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High Mass Star Evolution</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29</a:t>
            </a:fld>
            <a:endParaRPr lang="en-US"/>
          </a:p>
        </p:txBody>
      </p:sp>
      <p:sp>
        <p:nvSpPr>
          <p:cNvPr id="2" name="Content Placeholder 1"/>
          <p:cNvSpPr>
            <a:spLocks noGrp="1"/>
          </p:cNvSpPr>
          <p:nvPr>
            <p:ph idx="1"/>
          </p:nvPr>
        </p:nvSpPr>
        <p:spPr/>
        <p:txBody>
          <a:bodyPr/>
          <a:lstStyle/>
          <a:p>
            <a:r>
              <a:rPr lang="en-US" dirty="0" smtClean="0"/>
              <a:t>Low mass stars do not have enough mass to create the temperatures in their cores that would fuse helium.</a:t>
            </a:r>
          </a:p>
          <a:p>
            <a:r>
              <a:rPr lang="en-US" dirty="0" smtClean="0"/>
              <a:t>High mass stars do produce high enough temperatures.</a:t>
            </a:r>
          </a:p>
          <a:p>
            <a:r>
              <a:rPr lang="en-US" dirty="0" smtClean="0"/>
              <a:t>The early stages of post-main sequence evolution for high mass stars are similar to those of low mass stars.</a:t>
            </a:r>
          </a:p>
          <a:p>
            <a:r>
              <a:rPr lang="en-US" dirty="0" smtClean="0"/>
              <a:t>The steps are quicker.</a:t>
            </a:r>
          </a:p>
        </p:txBody>
      </p:sp>
    </p:spTree>
    <p:extLst>
      <p:ext uri="{BB962C8B-B14F-4D97-AF65-F5344CB8AC3E}">
        <p14:creationId xmlns:p14="http://schemas.microsoft.com/office/powerpoint/2010/main" val="2751096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Life stages of a star</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65359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Early Stages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30</a:t>
            </a:fld>
            <a:endParaRPr lang="en-US"/>
          </a:p>
        </p:txBody>
      </p:sp>
      <p:sp>
        <p:nvSpPr>
          <p:cNvPr id="2" name="Content Placeholder 1"/>
          <p:cNvSpPr>
            <a:spLocks noGrp="1"/>
          </p:cNvSpPr>
          <p:nvPr>
            <p:ph idx="1"/>
          </p:nvPr>
        </p:nvSpPr>
        <p:spPr/>
        <p:txBody>
          <a:bodyPr/>
          <a:lstStyle/>
          <a:p>
            <a:r>
              <a:rPr lang="en-US" dirty="0" smtClean="0"/>
              <a:t>During the main sequence, high mass stars fuse hydrogen into helium via the CNO cycle.</a:t>
            </a:r>
          </a:p>
          <a:p>
            <a:r>
              <a:rPr lang="en-US" dirty="0" smtClean="0"/>
              <a:t>When a high mass star evolves off the main sequence, it burns hydrogen in its shell. </a:t>
            </a:r>
          </a:p>
          <a:p>
            <a:r>
              <a:rPr lang="en-US" dirty="0" smtClean="0"/>
              <a:t>It has enough luminosity to be classified as a “supergiant.” </a:t>
            </a:r>
          </a:p>
          <a:p>
            <a:r>
              <a:rPr lang="en-US" dirty="0" smtClean="0"/>
              <a:t>It is referred to as a red supergiant during this phase, as opposed to a red giant for a low mass star.</a:t>
            </a:r>
          </a:p>
          <a:p>
            <a:r>
              <a:rPr lang="en-US" dirty="0" smtClean="0"/>
              <a:t>There is no helium flash because the gas pressure is high enough to stratify the temperatures. Therefore, the whole core does not attain the temperature to burn helium at the same time.</a:t>
            </a:r>
          </a:p>
        </p:txBody>
      </p:sp>
    </p:spTree>
    <p:extLst>
      <p:ext uri="{BB962C8B-B14F-4D97-AF65-F5344CB8AC3E}">
        <p14:creationId xmlns:p14="http://schemas.microsoft.com/office/powerpoint/2010/main" val="2336245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Autofit/>
          </a:bodyPr>
          <a:lstStyle/>
          <a:p>
            <a:r>
              <a:rPr lang="en-US" altLang="en-US" sz="3200" dirty="0" smtClean="0"/>
              <a:t>Evolutionary Track for High Mass Star</a:t>
            </a:r>
          </a:p>
        </p:txBody>
      </p:sp>
      <p:sp>
        <p:nvSpPr>
          <p:cNvPr id="4" name="Content Placeholder 3"/>
          <p:cNvSpPr>
            <a:spLocks noGrp="1"/>
          </p:cNvSpPr>
          <p:nvPr>
            <p:ph sz="half" idx="1"/>
          </p:nvPr>
        </p:nvSpPr>
        <p:spPr/>
        <p:txBody>
          <a:bodyPr/>
          <a:lstStyle/>
          <a:p>
            <a:r>
              <a:rPr lang="en-US" dirty="0" smtClean="0"/>
              <a:t>High-mass stars can be </a:t>
            </a:r>
            <a:r>
              <a:rPr lang="en-US" dirty="0" err="1" smtClean="0"/>
              <a:t>supergiants</a:t>
            </a:r>
            <a:r>
              <a:rPr lang="en-US" dirty="0" smtClean="0"/>
              <a:t> on the main sequence.</a:t>
            </a:r>
          </a:p>
          <a:p>
            <a:r>
              <a:rPr lang="en-US" dirty="0" smtClean="0"/>
              <a:t>They evolve rightward in the HR diagram as they expand and cool.</a:t>
            </a:r>
          </a:p>
          <a:p>
            <a:r>
              <a:rPr lang="en-US" dirty="0" smtClean="0"/>
              <a:t>The yellow supergiant phase is extremely rare, so there are few of them in the Galaxy. </a:t>
            </a:r>
          </a:p>
          <a:p>
            <a:r>
              <a:rPr lang="en-US" dirty="0" smtClean="0"/>
              <a:t>The winds in massive star atmospheres carry much of their mass away.</a:t>
            </a:r>
          </a:p>
          <a:p>
            <a:endParaRPr lang="en-US" dirty="0" smtClean="0"/>
          </a:p>
          <a:p>
            <a:endParaRPr lang="en-US" dirty="0"/>
          </a:p>
        </p:txBody>
      </p:sp>
      <p:pic>
        <p:nvPicPr>
          <p:cNvPr id="7"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8021" t="2222" r="15158" b="4445"/>
          <a:stretch>
            <a:fillRect/>
          </a:stretch>
        </p:blipFill>
        <p:spPr>
          <a:xfrm>
            <a:off x="4932568" y="2106301"/>
            <a:ext cx="3258727" cy="3413748"/>
          </a:xfrm>
        </p:spPr>
      </p:pic>
      <p:sp>
        <p:nvSpPr>
          <p:cNvPr id="3" name="Slide Number Placeholder 2"/>
          <p:cNvSpPr>
            <a:spLocks noGrp="1"/>
          </p:cNvSpPr>
          <p:nvPr>
            <p:ph type="sldNum" sz="quarter" idx="12"/>
          </p:nvPr>
        </p:nvSpPr>
        <p:spPr/>
        <p:txBody>
          <a:bodyPr/>
          <a:lstStyle/>
          <a:p>
            <a:fld id="{A80E317C-2D38-45AD-93CC-2F339010EF5B}" type="slidenum">
              <a:rPr lang="en-US" smtClean="0"/>
              <a:pPr/>
              <a:t>31</a:t>
            </a:fld>
            <a:endParaRPr lang="en-US"/>
          </a:p>
        </p:txBody>
      </p:sp>
    </p:spTree>
    <p:extLst>
      <p:ext uri="{BB962C8B-B14F-4D97-AF65-F5344CB8AC3E}">
        <p14:creationId xmlns:p14="http://schemas.microsoft.com/office/powerpoint/2010/main" val="1902047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Autofit/>
          </a:bodyPr>
          <a:lstStyle/>
          <a:p>
            <a:r>
              <a:rPr lang="en-US" altLang="en-US" sz="3200" dirty="0" smtClean="0"/>
              <a:t>Evolutionary Stages of High Mass Star</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32</a:t>
            </a:fld>
            <a:endParaRPr lang="en-US"/>
          </a:p>
        </p:txBody>
      </p:sp>
      <p:pic>
        <p:nvPicPr>
          <p:cNvPr id="1026" name="Picture 2" descr="A massive starâs life cycle. Stars begin their lives on the main sequence as compact blue stars. Once the helium core is formed the surrounding hydrogen envelope expands and the star becomes a red supergiant. Further burning stages occur until an iron core is formed. The star will explode as a type-II supernova.Â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8700" y="2793313"/>
            <a:ext cx="7200900" cy="233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911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Wolf-</a:t>
            </a:r>
            <a:r>
              <a:rPr lang="en-US" altLang="en-US" dirty="0" err="1" smtClean="0"/>
              <a:t>Rayet</a:t>
            </a:r>
            <a:r>
              <a:rPr lang="en-US" altLang="en-US" dirty="0" smtClean="0"/>
              <a:t> Stars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33</a:t>
            </a:fld>
            <a:endParaRPr lang="en-US"/>
          </a:p>
        </p:txBody>
      </p:sp>
      <p:sp>
        <p:nvSpPr>
          <p:cNvPr id="6" name="Content Placeholder 5"/>
          <p:cNvSpPr>
            <a:spLocks noGrp="1"/>
          </p:cNvSpPr>
          <p:nvPr>
            <p:ph idx="1"/>
          </p:nvPr>
        </p:nvSpPr>
        <p:spPr/>
        <p:txBody>
          <a:bodyPr/>
          <a:lstStyle/>
          <a:p>
            <a:r>
              <a:rPr lang="en-US" dirty="0" smtClean="0"/>
              <a:t>Wolf and </a:t>
            </a:r>
            <a:r>
              <a:rPr lang="en-US" dirty="0" err="1" smtClean="0"/>
              <a:t>Rayet</a:t>
            </a:r>
            <a:r>
              <a:rPr lang="en-US" dirty="0" smtClean="0"/>
              <a:t> notice stars with odd colors (1867).</a:t>
            </a:r>
          </a:p>
          <a:p>
            <a:r>
              <a:rPr lang="en-US" dirty="0" smtClean="0"/>
              <a:t>They are the evolved descendants of O stars.</a:t>
            </a:r>
          </a:p>
          <a:p>
            <a:r>
              <a:rPr lang="en-US" dirty="0" smtClean="0"/>
              <a:t>They have little/no hydrogen.</a:t>
            </a:r>
          </a:p>
          <a:p>
            <a:r>
              <a:rPr lang="en-US" dirty="0" smtClean="0"/>
              <a:t>Their spectra have strong emission lines formed in their winds.</a:t>
            </a:r>
          </a:p>
          <a:p>
            <a:r>
              <a:rPr lang="en-US" dirty="0" smtClean="0"/>
              <a:t>There are ~1000 in the Galaxy.</a:t>
            </a:r>
          </a:p>
          <a:p>
            <a:r>
              <a:rPr lang="en-US" dirty="0" smtClean="0"/>
              <a:t>Their mass loss rates are ~10</a:t>
            </a:r>
            <a:r>
              <a:rPr lang="en-US" baseline="30000" dirty="0" smtClean="0"/>
              <a:t>-4-5</a:t>
            </a:r>
            <a:r>
              <a:rPr lang="en-US" dirty="0" smtClean="0"/>
              <a:t> </a:t>
            </a:r>
            <a:r>
              <a:rPr lang="en-US" dirty="0" err="1" smtClean="0"/>
              <a:t>M</a:t>
            </a:r>
            <a:r>
              <a:rPr lang="en-US" baseline="-25000" dirty="0" err="1" smtClean="0"/>
              <a:t>Sun</a:t>
            </a:r>
            <a:r>
              <a:rPr lang="en-US" dirty="0" smtClean="0"/>
              <a:t>/yr.</a:t>
            </a:r>
          </a:p>
          <a:p>
            <a:r>
              <a:rPr lang="en-US" dirty="0" smtClean="0"/>
              <a:t>WN stars are rich in nitrogen and reveal products of CNO burning.</a:t>
            </a:r>
          </a:p>
          <a:p>
            <a:r>
              <a:rPr lang="en-US" dirty="0" smtClean="0"/>
              <a:t>WC stars are rich in carbon and reveal products of helium burning.</a:t>
            </a:r>
            <a:endParaRPr lang="en-US" dirty="0"/>
          </a:p>
        </p:txBody>
      </p:sp>
    </p:spTree>
    <p:extLst>
      <p:ext uri="{BB962C8B-B14F-4D97-AF65-F5344CB8AC3E}">
        <p14:creationId xmlns:p14="http://schemas.microsoft.com/office/powerpoint/2010/main" val="1232730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LBVs</a:t>
            </a:r>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34</a:t>
            </a:fld>
            <a:endParaRPr lang="en-US"/>
          </a:p>
        </p:txBody>
      </p:sp>
      <p:pic>
        <p:nvPicPr>
          <p:cNvPr id="2050" name="Picture 2" descr="http://imgsrc.hubblesite.org/hvi/uploads/image_file/image_attachment/3258/prin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77780" y="1524000"/>
            <a:ext cx="390274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718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Carbon Fusion</a:t>
            </a:r>
          </a:p>
        </p:txBody>
      </p:sp>
      <p:sp>
        <p:nvSpPr>
          <p:cNvPr id="4" name="Content Placeholder 3"/>
          <p:cNvSpPr>
            <a:spLocks noGrp="1"/>
          </p:cNvSpPr>
          <p:nvPr>
            <p:ph sz="half" idx="1"/>
          </p:nvPr>
        </p:nvSpPr>
        <p:spPr/>
        <p:txBody>
          <a:bodyPr/>
          <a:lstStyle/>
          <a:p>
            <a:r>
              <a:rPr lang="en-US" dirty="0">
                <a:latin typeface="Arial"/>
                <a:cs typeface="Arial"/>
              </a:rPr>
              <a:t>Carbon can start to fuse once the temperature of the core reaches 600 </a:t>
            </a:r>
            <a:r>
              <a:rPr lang="en-US" dirty="0" smtClean="0">
                <a:latin typeface="Arial"/>
                <a:cs typeface="Arial"/>
              </a:rPr>
              <a:t>MK.</a:t>
            </a:r>
            <a:endParaRPr lang="en-US" dirty="0">
              <a:latin typeface="Arial"/>
              <a:cs typeface="Arial"/>
            </a:endParaRPr>
          </a:p>
          <a:p>
            <a:r>
              <a:rPr lang="en-US" dirty="0" smtClean="0">
                <a:latin typeface="Arial"/>
                <a:cs typeface="Arial"/>
              </a:rPr>
              <a:t>When </a:t>
            </a:r>
            <a:r>
              <a:rPr lang="en-US" dirty="0">
                <a:latin typeface="Arial"/>
                <a:cs typeface="Arial"/>
              </a:rPr>
              <a:t>carbon is depleted, core contracts once again until heavier elements can </a:t>
            </a:r>
            <a:r>
              <a:rPr lang="en-US" dirty="0" smtClean="0">
                <a:latin typeface="Arial"/>
                <a:cs typeface="Arial"/>
              </a:rPr>
              <a:t>fuse.</a:t>
            </a:r>
            <a:endParaRPr lang="en-US" dirty="0">
              <a:latin typeface="Arial"/>
              <a:cs typeface="Arial"/>
            </a:endParaRPr>
          </a:p>
          <a:p>
            <a:endParaRPr lang="en-US" dirty="0">
              <a:latin typeface="Arial"/>
              <a:cs typeface="Arial"/>
            </a:endParaRPr>
          </a:p>
        </p:txBody>
      </p:sp>
      <p:sp>
        <p:nvSpPr>
          <p:cNvPr id="3" name="Slide Number Placeholder 2"/>
          <p:cNvSpPr>
            <a:spLocks noGrp="1"/>
          </p:cNvSpPr>
          <p:nvPr>
            <p:ph type="sldNum" sz="quarter" idx="12"/>
          </p:nvPr>
        </p:nvSpPr>
        <p:spPr/>
        <p:txBody>
          <a:bodyPr/>
          <a:lstStyle/>
          <a:p>
            <a:fld id="{A80E317C-2D38-45AD-93CC-2F339010EF5B}" type="slidenum">
              <a:rPr lang="en-US" smtClean="0"/>
              <a:pPr/>
              <a:t>35</a:t>
            </a:fld>
            <a:endParaRPr lang="en-US"/>
          </a:p>
        </p:txBody>
      </p:sp>
      <p:pic>
        <p:nvPicPr>
          <p:cNvPr id="12" name="Picture 4" descr="12-13A"/>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rcRect r="-990" b="24544"/>
          <a:stretch>
            <a:fillRect/>
          </a:stretch>
        </p:blipFill>
        <p:spPr bwMode="auto">
          <a:xfrm>
            <a:off x="1295400" y="3385403"/>
            <a:ext cx="7162800" cy="309065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99721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Higher Mass Nucleosynthesis</a:t>
            </a:r>
          </a:p>
        </p:txBody>
      </p:sp>
      <p:sp>
        <p:nvSpPr>
          <p:cNvPr id="4" name="Content Placeholder 3"/>
          <p:cNvSpPr>
            <a:spLocks noGrp="1"/>
          </p:cNvSpPr>
          <p:nvPr>
            <p:ph sz="half" idx="1"/>
          </p:nvPr>
        </p:nvSpPr>
        <p:spPr/>
        <p:txBody>
          <a:bodyPr/>
          <a:lstStyle/>
          <a:p>
            <a:pPr>
              <a:lnSpc>
                <a:spcPct val="90000"/>
              </a:lnSpc>
            </a:pPr>
            <a:r>
              <a:rPr lang="en-US" dirty="0">
                <a:latin typeface="Arial"/>
                <a:cs typeface="Arial"/>
              </a:rPr>
              <a:t>At very high temperatures, two heavy nuclei can fuse together (e.g. carbon and oxygen can combine to form silicon</a:t>
            </a:r>
            <a:r>
              <a:rPr lang="en-US" dirty="0" smtClean="0">
                <a:latin typeface="Arial"/>
                <a:cs typeface="Arial"/>
              </a:rPr>
              <a:t>).</a:t>
            </a:r>
            <a:endParaRPr lang="en-US" sz="800" dirty="0">
              <a:latin typeface="Arial"/>
              <a:cs typeface="Arial"/>
            </a:endParaRPr>
          </a:p>
          <a:p>
            <a:pPr>
              <a:lnSpc>
                <a:spcPct val="90000"/>
              </a:lnSpc>
            </a:pPr>
            <a:r>
              <a:rPr lang="en-US" dirty="0">
                <a:latin typeface="Arial"/>
                <a:cs typeface="Arial"/>
              </a:rPr>
              <a:t>Free neutrons can also fuse with atoms to make rare </a:t>
            </a:r>
            <a:r>
              <a:rPr lang="en-US" dirty="0" smtClean="0">
                <a:latin typeface="Arial"/>
                <a:cs typeface="Arial"/>
              </a:rPr>
              <a:t>elements.</a:t>
            </a:r>
            <a:endParaRPr lang="en-US" dirty="0">
              <a:latin typeface="Arial"/>
              <a:cs typeface="Arial"/>
            </a:endParaRPr>
          </a:p>
        </p:txBody>
      </p:sp>
      <p:sp>
        <p:nvSpPr>
          <p:cNvPr id="3" name="Slide Number Placeholder 2"/>
          <p:cNvSpPr>
            <a:spLocks noGrp="1"/>
          </p:cNvSpPr>
          <p:nvPr>
            <p:ph type="sldNum" sz="quarter" idx="12"/>
          </p:nvPr>
        </p:nvSpPr>
        <p:spPr/>
        <p:txBody>
          <a:bodyPr/>
          <a:lstStyle/>
          <a:p>
            <a:fld id="{A80E317C-2D38-45AD-93CC-2F339010EF5B}" type="slidenum">
              <a:rPr lang="en-US" smtClean="0"/>
              <a:pPr/>
              <a:t>36</a:t>
            </a:fld>
            <a:endParaRPr lang="en-US"/>
          </a:p>
        </p:txBody>
      </p:sp>
      <p:pic>
        <p:nvPicPr>
          <p:cNvPr id="7" name="Picture 4" descr="12-13B"/>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rcRect b="23810"/>
          <a:stretch>
            <a:fillRect/>
          </a:stretch>
        </p:blipFill>
        <p:spPr bwMode="auto">
          <a:xfrm>
            <a:off x="1181100" y="3403922"/>
            <a:ext cx="6781800" cy="320357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93625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Advanced Stages</a:t>
            </a:r>
          </a:p>
        </p:txBody>
      </p:sp>
      <p:sp>
        <p:nvSpPr>
          <p:cNvPr id="4" name="Content Placeholder 3"/>
          <p:cNvSpPr>
            <a:spLocks noGrp="1"/>
          </p:cNvSpPr>
          <p:nvPr>
            <p:ph sz="half" idx="1"/>
          </p:nvPr>
        </p:nvSpPr>
        <p:spPr/>
        <p:txBody>
          <a:bodyPr>
            <a:normAutofit/>
          </a:bodyPr>
          <a:lstStyle/>
          <a:p>
            <a:pPr>
              <a:lnSpc>
                <a:spcPct val="90000"/>
              </a:lnSpc>
            </a:pPr>
            <a:r>
              <a:rPr lang="en-US" dirty="0">
                <a:latin typeface="Arial"/>
                <a:cs typeface="Arial"/>
              </a:rPr>
              <a:t>Each stage occurs more quickly than the one </a:t>
            </a:r>
            <a:r>
              <a:rPr lang="en-US" dirty="0" smtClean="0">
                <a:latin typeface="Arial"/>
                <a:cs typeface="Arial"/>
              </a:rPr>
              <a:t>before.</a:t>
            </a:r>
            <a:endParaRPr lang="en-US" sz="800" dirty="0">
              <a:latin typeface="Arial"/>
              <a:cs typeface="Arial"/>
            </a:endParaRPr>
          </a:p>
          <a:p>
            <a:pPr>
              <a:lnSpc>
                <a:spcPct val="90000"/>
              </a:lnSpc>
            </a:pPr>
            <a:r>
              <a:rPr lang="en-US" dirty="0">
                <a:latin typeface="Arial"/>
                <a:cs typeface="Arial"/>
              </a:rPr>
              <a:t>New type of shell burning ignites at each between each </a:t>
            </a:r>
            <a:r>
              <a:rPr lang="en-US" dirty="0" smtClean="0">
                <a:latin typeface="Arial"/>
                <a:cs typeface="Arial"/>
              </a:rPr>
              <a:t>stage.</a:t>
            </a:r>
            <a:endParaRPr lang="en-US" sz="800" dirty="0">
              <a:latin typeface="Arial"/>
              <a:cs typeface="Arial"/>
            </a:endParaRPr>
          </a:p>
          <a:p>
            <a:pPr>
              <a:lnSpc>
                <a:spcPct val="90000"/>
              </a:lnSpc>
            </a:pPr>
            <a:r>
              <a:rPr lang="en-US" dirty="0">
                <a:latin typeface="Arial"/>
                <a:cs typeface="Arial"/>
              </a:rPr>
              <a:t>The center of the star resembles an onion with many </a:t>
            </a:r>
            <a:r>
              <a:rPr lang="en-US" dirty="0" smtClean="0">
                <a:latin typeface="Arial"/>
                <a:cs typeface="Arial"/>
              </a:rPr>
              <a:t>layers.</a:t>
            </a:r>
            <a:endParaRPr lang="en-US" dirty="0">
              <a:latin typeface="Arial"/>
              <a:cs typeface="Arial"/>
            </a:endParaRPr>
          </a:p>
        </p:txBody>
      </p:sp>
      <p:pic>
        <p:nvPicPr>
          <p:cNvPr id="6" name="Content Placeholder 5"/>
          <p:cNvPicPr>
            <a:picLocks noGrp="1" noChangeAspect="1"/>
          </p:cNvPicPr>
          <p:nvPr>
            <p:ph sz="half" idx="2"/>
          </p:nvPr>
        </p:nvPicPr>
        <p:blipFill>
          <a:blip r:embed="rId2"/>
          <a:stretch>
            <a:fillRect/>
          </a:stretch>
        </p:blipFill>
        <p:spPr>
          <a:xfrm>
            <a:off x="4894263" y="2434613"/>
            <a:ext cx="3335337" cy="2757124"/>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37</a:t>
            </a:fld>
            <a:endParaRPr lang="en-US"/>
          </a:p>
        </p:txBody>
      </p:sp>
    </p:spTree>
    <p:extLst>
      <p:ext uri="{BB962C8B-B14F-4D97-AF65-F5344CB8AC3E}">
        <p14:creationId xmlns:p14="http://schemas.microsoft.com/office/powerpoint/2010/main" val="27166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Energy Yields</a:t>
            </a:r>
          </a:p>
        </p:txBody>
      </p:sp>
      <p:sp>
        <p:nvSpPr>
          <p:cNvPr id="4" name="Content Placeholder 3"/>
          <p:cNvSpPr>
            <a:spLocks noGrp="1"/>
          </p:cNvSpPr>
          <p:nvPr>
            <p:ph sz="half" idx="1"/>
          </p:nvPr>
        </p:nvSpPr>
        <p:spPr/>
        <p:txBody>
          <a:bodyPr>
            <a:normAutofit/>
          </a:bodyPr>
          <a:lstStyle/>
          <a:p>
            <a:r>
              <a:rPr lang="en-US" dirty="0">
                <a:latin typeface="Arial"/>
                <a:cs typeface="Arial"/>
              </a:rPr>
              <a:t>Fusion continues to produce new elements until it reaches </a:t>
            </a:r>
            <a:r>
              <a:rPr lang="en-US" dirty="0" smtClean="0">
                <a:latin typeface="Arial"/>
                <a:cs typeface="Arial"/>
              </a:rPr>
              <a:t>iron. </a:t>
            </a:r>
            <a:endParaRPr lang="en-US" sz="800" dirty="0">
              <a:latin typeface="Arial"/>
              <a:cs typeface="Arial"/>
            </a:endParaRPr>
          </a:p>
          <a:p>
            <a:r>
              <a:rPr lang="en-US" dirty="0">
                <a:latin typeface="Arial"/>
                <a:cs typeface="Arial"/>
              </a:rPr>
              <a:t>Elements heavier than iron do not release energy when they </a:t>
            </a:r>
            <a:r>
              <a:rPr lang="en-US" dirty="0" smtClean="0">
                <a:latin typeface="Arial"/>
                <a:cs typeface="Arial"/>
              </a:rPr>
              <a:t>fuse. </a:t>
            </a:r>
            <a:endParaRPr lang="en-US" sz="800" dirty="0">
              <a:latin typeface="Arial"/>
              <a:cs typeface="Arial"/>
            </a:endParaRPr>
          </a:p>
          <a:p>
            <a:r>
              <a:rPr lang="en-US" dirty="0">
                <a:latin typeface="Arial"/>
                <a:cs typeface="Arial"/>
              </a:rPr>
              <a:t>No more energy can be generated in the </a:t>
            </a:r>
            <a:r>
              <a:rPr lang="en-US" dirty="0" smtClean="0">
                <a:latin typeface="Arial"/>
                <a:cs typeface="Arial"/>
              </a:rPr>
              <a:t>star.</a:t>
            </a:r>
            <a:endParaRPr lang="en-US" dirty="0">
              <a:latin typeface="Arial"/>
              <a:cs typeface="Arial"/>
            </a:endParaRPr>
          </a:p>
        </p:txBody>
      </p:sp>
      <p:sp>
        <p:nvSpPr>
          <p:cNvPr id="3" name="Slide Number Placeholder 2"/>
          <p:cNvSpPr>
            <a:spLocks noGrp="1"/>
          </p:cNvSpPr>
          <p:nvPr>
            <p:ph type="sldNum" sz="quarter" idx="12"/>
          </p:nvPr>
        </p:nvSpPr>
        <p:spPr/>
        <p:txBody>
          <a:bodyPr/>
          <a:lstStyle/>
          <a:p>
            <a:fld id="{A80E317C-2D38-45AD-93CC-2F339010EF5B}" type="slidenum">
              <a:rPr lang="en-US" smtClean="0"/>
              <a:pPr/>
              <a:t>38</a:t>
            </a:fld>
            <a:endParaRPr lang="en-US"/>
          </a:p>
        </p:txBody>
      </p:sp>
      <p:pic>
        <p:nvPicPr>
          <p:cNvPr id="9"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0938" r="9375" b="4167"/>
          <a:stretch>
            <a:fillRect/>
          </a:stretch>
        </p:blipFill>
        <p:spPr bwMode="auto">
          <a:xfrm>
            <a:off x="4894263" y="2308999"/>
            <a:ext cx="3335337" cy="30083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74761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Fusion Summary</a:t>
            </a:r>
            <a:endParaRPr lang="en-US" altLang="en-US" dirty="0" smtClean="0"/>
          </a:p>
        </p:txBody>
      </p:sp>
      <p:sp>
        <p:nvSpPr>
          <p:cNvPr id="4" name="Content Placeholder 3"/>
          <p:cNvSpPr>
            <a:spLocks noGrp="1"/>
          </p:cNvSpPr>
          <p:nvPr>
            <p:ph idx="1"/>
          </p:nvPr>
        </p:nvSpPr>
        <p:spPr/>
        <p:txBody>
          <a:bodyPr>
            <a:normAutofit/>
          </a:bodyPr>
          <a:lstStyle/>
          <a:p>
            <a:r>
              <a:rPr lang="en-US" dirty="0" smtClean="0">
                <a:solidFill>
                  <a:schemeClr val="tx1"/>
                </a:solidFill>
                <a:latin typeface="+mj-lt"/>
              </a:rPr>
              <a:t>M &lt; 0.08 M</a:t>
            </a:r>
            <a:r>
              <a:rPr lang="en-US" baseline="-25000" dirty="0" smtClean="0">
                <a:solidFill>
                  <a:schemeClr val="tx1"/>
                </a:solidFill>
                <a:latin typeface="+mj-lt"/>
                <a:cs typeface="Arial"/>
                <a:sym typeface="Wingdings" charset="0"/>
              </a:rPr>
              <a:t></a:t>
            </a:r>
            <a:r>
              <a:rPr lang="en-US" dirty="0" smtClean="0">
                <a:solidFill>
                  <a:schemeClr val="tx1"/>
                </a:solidFill>
                <a:latin typeface="+mj-lt"/>
                <a:cs typeface="Arial"/>
                <a:sym typeface="Wingdings" charset="0"/>
              </a:rPr>
              <a:t>: No fusion, brown dwarfs, Type: L, T</a:t>
            </a:r>
          </a:p>
          <a:p>
            <a:endParaRPr lang="en-US" sz="900" dirty="0" smtClean="0">
              <a:solidFill>
                <a:schemeClr val="tx1"/>
              </a:solidFill>
              <a:latin typeface="Arial"/>
              <a:cs typeface="Arial"/>
              <a:sym typeface="Wingdings" charset="0"/>
            </a:endParaRPr>
          </a:p>
          <a:p>
            <a:r>
              <a:rPr lang="en-US" dirty="0" smtClean="0">
                <a:solidFill>
                  <a:schemeClr val="tx1"/>
                </a:solidFill>
              </a:rPr>
              <a:t>0.08 M</a:t>
            </a:r>
            <a:r>
              <a:rPr lang="en-US" baseline="-25000" dirty="0" smtClean="0">
                <a:solidFill>
                  <a:schemeClr val="tx1"/>
                </a:solidFill>
                <a:cs typeface="Arial"/>
                <a:sym typeface="Wingdings" charset="0"/>
              </a:rPr>
              <a:t></a:t>
            </a:r>
            <a:r>
              <a:rPr lang="en-US" dirty="0" smtClean="0">
                <a:solidFill>
                  <a:schemeClr val="tx1"/>
                </a:solidFill>
              </a:rPr>
              <a:t> &lt; M &lt; 0.5 M</a:t>
            </a:r>
            <a:r>
              <a:rPr lang="en-US" baseline="-25000" dirty="0" smtClean="0">
                <a:solidFill>
                  <a:schemeClr val="tx1"/>
                </a:solidFill>
                <a:cs typeface="Arial"/>
                <a:sym typeface="Wingdings" charset="0"/>
              </a:rPr>
              <a:t></a:t>
            </a:r>
            <a:r>
              <a:rPr lang="en-US" dirty="0" smtClean="0">
                <a:solidFill>
                  <a:schemeClr val="tx1"/>
                </a:solidFill>
                <a:cs typeface="Arial"/>
                <a:sym typeface="Wingdings" charset="0"/>
              </a:rPr>
              <a:t>: Fusion of H into He only, never hot enough for He to fuse, Type: M on main sequence</a:t>
            </a:r>
          </a:p>
          <a:p>
            <a:endParaRPr lang="en-US" sz="900" dirty="0" smtClean="0">
              <a:solidFill>
                <a:schemeClr val="tx1"/>
              </a:solidFill>
              <a:cs typeface="Arial"/>
            </a:endParaRPr>
          </a:p>
          <a:p>
            <a:r>
              <a:rPr lang="en-US" dirty="0" smtClean="0">
                <a:solidFill>
                  <a:schemeClr val="tx1"/>
                </a:solidFill>
              </a:rPr>
              <a:t>0.5 M</a:t>
            </a:r>
            <a:r>
              <a:rPr lang="en-US" baseline="-25000" dirty="0" smtClean="0">
                <a:solidFill>
                  <a:schemeClr val="tx1"/>
                </a:solidFill>
                <a:cs typeface="Arial"/>
                <a:sym typeface="Wingdings" charset="0"/>
              </a:rPr>
              <a:t></a:t>
            </a:r>
            <a:r>
              <a:rPr lang="en-US" dirty="0" smtClean="0">
                <a:solidFill>
                  <a:schemeClr val="tx1"/>
                </a:solidFill>
              </a:rPr>
              <a:t> &lt; M &lt; 5 M</a:t>
            </a:r>
            <a:r>
              <a:rPr lang="en-US" baseline="-25000" dirty="0" smtClean="0">
                <a:solidFill>
                  <a:schemeClr val="tx1"/>
                </a:solidFill>
                <a:cs typeface="Arial"/>
                <a:sym typeface="Wingdings" charset="0"/>
              </a:rPr>
              <a:t></a:t>
            </a:r>
            <a:r>
              <a:rPr lang="en-US" dirty="0" smtClean="0">
                <a:solidFill>
                  <a:schemeClr val="tx1"/>
                </a:solidFill>
                <a:cs typeface="Arial"/>
                <a:sym typeface="Wingdings" charset="0"/>
              </a:rPr>
              <a:t>: Fusion of H into He, He to C and O, never hot enough to fuse heavier elements, Type: A, F, G, and K</a:t>
            </a:r>
          </a:p>
          <a:p>
            <a:endParaRPr lang="en-US" sz="900" dirty="0" smtClean="0">
              <a:solidFill>
                <a:schemeClr val="tx1"/>
              </a:solidFill>
              <a:cs typeface="Arial"/>
              <a:sym typeface="Wingdings" charset="0"/>
            </a:endParaRPr>
          </a:p>
          <a:p>
            <a:r>
              <a:rPr lang="en-US" dirty="0" smtClean="0">
                <a:solidFill>
                  <a:schemeClr val="tx1"/>
                </a:solidFill>
              </a:rPr>
              <a:t>5 M</a:t>
            </a:r>
            <a:r>
              <a:rPr lang="en-US" baseline="-25000" dirty="0" smtClean="0">
                <a:solidFill>
                  <a:schemeClr val="tx1"/>
                </a:solidFill>
                <a:cs typeface="Arial"/>
                <a:sym typeface="Wingdings" charset="0"/>
              </a:rPr>
              <a:t></a:t>
            </a:r>
            <a:r>
              <a:rPr lang="en-US" dirty="0" smtClean="0">
                <a:solidFill>
                  <a:schemeClr val="tx1"/>
                </a:solidFill>
              </a:rPr>
              <a:t> &lt; M &lt; 7 M</a:t>
            </a:r>
            <a:r>
              <a:rPr lang="en-US" baseline="-25000" dirty="0" smtClean="0">
                <a:solidFill>
                  <a:schemeClr val="tx1"/>
                </a:solidFill>
                <a:cs typeface="Arial"/>
                <a:sym typeface="Wingdings" charset="0"/>
              </a:rPr>
              <a:t></a:t>
            </a:r>
            <a:r>
              <a:rPr lang="en-US" dirty="0" smtClean="0">
                <a:solidFill>
                  <a:schemeClr val="tx1"/>
                </a:solidFill>
                <a:cs typeface="Arial"/>
                <a:sym typeface="Wingdings" charset="0"/>
              </a:rPr>
              <a:t>: Fusion up to Ne and Mg, Type: B</a:t>
            </a:r>
          </a:p>
          <a:p>
            <a:endParaRPr lang="en-US" sz="900" dirty="0" smtClean="0">
              <a:solidFill>
                <a:schemeClr val="tx1"/>
              </a:solidFill>
              <a:cs typeface="Arial"/>
              <a:sym typeface="Wingdings" charset="0"/>
            </a:endParaRPr>
          </a:p>
          <a:p>
            <a:r>
              <a:rPr lang="en-US" dirty="0" smtClean="0">
                <a:solidFill>
                  <a:schemeClr val="tx1"/>
                </a:solidFill>
              </a:rPr>
              <a:t>M &gt; 7 M</a:t>
            </a:r>
            <a:r>
              <a:rPr lang="en-US" baseline="-25000" dirty="0" smtClean="0">
                <a:solidFill>
                  <a:schemeClr val="tx1"/>
                </a:solidFill>
                <a:cs typeface="Arial"/>
                <a:sym typeface="Wingdings" charset="0"/>
              </a:rPr>
              <a:t></a:t>
            </a:r>
            <a:r>
              <a:rPr lang="en-US" dirty="0" smtClean="0">
                <a:solidFill>
                  <a:schemeClr val="tx1"/>
                </a:solidFill>
                <a:cs typeface="Arial"/>
                <a:sym typeface="Wingdings" charset="0"/>
              </a:rPr>
              <a:t>: Fusion up to iron, Type: O</a:t>
            </a:r>
            <a:endParaRPr lang="en-US" dirty="0" smtClean="0">
              <a:solidFill>
                <a:schemeClr val="tx1"/>
              </a:solidFill>
              <a:cs typeface="Arial"/>
            </a:endParaRPr>
          </a:p>
          <a:p>
            <a:pPr marL="0" indent="0">
              <a:buNone/>
            </a:pPr>
            <a:endParaRPr lang="en-US" dirty="0">
              <a:solidFill>
                <a:schemeClr val="tx1"/>
              </a:solidFill>
              <a:cs typeface="Arial"/>
            </a:endParaRPr>
          </a:p>
        </p:txBody>
      </p:sp>
      <p:sp>
        <p:nvSpPr>
          <p:cNvPr id="3" name="Slide Number Placeholder 2"/>
          <p:cNvSpPr>
            <a:spLocks noGrp="1"/>
          </p:cNvSpPr>
          <p:nvPr>
            <p:ph type="sldNum" sz="quarter" idx="12"/>
          </p:nvPr>
        </p:nvSpPr>
        <p:spPr/>
        <p:txBody>
          <a:bodyPr/>
          <a:lstStyle/>
          <a:p>
            <a:fld id="{A80E317C-2D38-45AD-93CC-2F339010EF5B}" type="slidenum">
              <a:rPr lang="en-US" smtClean="0"/>
              <a:pPr/>
              <a:t>39</a:t>
            </a:fld>
            <a:endParaRPr lang="en-US"/>
          </a:p>
        </p:txBody>
      </p:sp>
    </p:spTree>
    <p:extLst>
      <p:ext uri="{BB962C8B-B14F-4D97-AF65-F5344CB8AC3E}">
        <p14:creationId xmlns:p14="http://schemas.microsoft.com/office/powerpoint/2010/main" val="4089928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Life Stages of Star</a:t>
            </a:r>
          </a:p>
        </p:txBody>
      </p:sp>
      <p:sp>
        <p:nvSpPr>
          <p:cNvPr id="6148" name="Rectangle 3"/>
          <p:cNvSpPr>
            <a:spLocks noGrp="1" noChangeArrowheads="1"/>
          </p:cNvSpPr>
          <p:nvPr>
            <p:ph idx="1"/>
          </p:nvPr>
        </p:nvSpPr>
        <p:spPr/>
        <p:txBody>
          <a:bodyPr/>
          <a:lstStyle/>
          <a:p>
            <a:r>
              <a:rPr lang="en-US" altLang="en-US" dirty="0" smtClean="0"/>
              <a:t>star formation</a:t>
            </a:r>
          </a:p>
          <a:p>
            <a:r>
              <a:rPr lang="en-US" altLang="en-US" dirty="0" smtClean="0"/>
              <a:t>life on the main sequence</a:t>
            </a:r>
          </a:p>
          <a:p>
            <a:r>
              <a:rPr lang="en-US" altLang="en-US" dirty="0" smtClean="0"/>
              <a:t>post-main sequence evolution</a:t>
            </a:r>
          </a:p>
          <a:p>
            <a:r>
              <a:rPr lang="en-US" altLang="en-US" dirty="0" smtClean="0"/>
              <a:t>death</a:t>
            </a:r>
          </a:p>
        </p:txBody>
      </p:sp>
      <p:sp>
        <p:nvSpPr>
          <p:cNvPr id="3" name="Slide Number Placeholder 2"/>
          <p:cNvSpPr>
            <a:spLocks noGrp="1"/>
          </p:cNvSpPr>
          <p:nvPr>
            <p:ph type="sldNum" sz="quarter" idx="12"/>
          </p:nvPr>
        </p:nvSpPr>
        <p:spPr/>
        <p:txBody>
          <a:bodyPr/>
          <a:lstStyle/>
          <a:p>
            <a:fld id="{A80E317C-2D38-45AD-93CC-2F339010EF5B}" type="slidenum">
              <a:rPr lang="en-US" smtClean="0"/>
              <a:pPr/>
              <a:t>4</a:t>
            </a:fld>
            <a:endParaRPr lang="en-US"/>
          </a:p>
        </p:txBody>
      </p:sp>
    </p:spTree>
    <p:extLst>
      <p:ext uri="{BB962C8B-B14F-4D97-AF65-F5344CB8AC3E}">
        <p14:creationId xmlns:p14="http://schemas.microsoft.com/office/powerpoint/2010/main" val="1695800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End State for High Mass Star</a:t>
            </a:r>
          </a:p>
        </p:txBody>
      </p:sp>
      <p:sp>
        <p:nvSpPr>
          <p:cNvPr id="2" name="Content Placeholder 1"/>
          <p:cNvSpPr>
            <a:spLocks noGrp="1"/>
          </p:cNvSpPr>
          <p:nvPr>
            <p:ph idx="1"/>
          </p:nvPr>
        </p:nvSpPr>
        <p:spPr/>
        <p:txBody>
          <a:bodyPr/>
          <a:lstStyle/>
          <a:p>
            <a:r>
              <a:rPr lang="en-US" dirty="0" smtClean="0"/>
              <a:t>A high mass star will fuse elements until the core becomes iron.</a:t>
            </a:r>
          </a:p>
          <a:p>
            <a:r>
              <a:rPr lang="en-US" dirty="0" smtClean="0"/>
              <a:t>Iron fusion does not yield energy.</a:t>
            </a:r>
          </a:p>
          <a:p>
            <a:r>
              <a:rPr lang="en-US" dirty="0" smtClean="0"/>
              <a:t>What happens next?</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40</a:t>
            </a:fld>
            <a:endParaRPr lang="en-US"/>
          </a:p>
        </p:txBody>
      </p:sp>
    </p:spTree>
    <p:extLst>
      <p:ext uri="{BB962C8B-B14F-4D97-AF65-F5344CB8AC3E}">
        <p14:creationId xmlns:p14="http://schemas.microsoft.com/office/powerpoint/2010/main" val="4080352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End State for High Mass Star</a:t>
            </a:r>
            <a:endParaRPr lang="en-US" altLang="en-US" dirty="0" smtClean="0"/>
          </a:p>
        </p:txBody>
      </p:sp>
      <p:sp>
        <p:nvSpPr>
          <p:cNvPr id="2" name="Content Placeholder 1"/>
          <p:cNvSpPr>
            <a:spLocks noGrp="1"/>
          </p:cNvSpPr>
          <p:nvPr>
            <p:ph sz="half" idx="1"/>
          </p:nvPr>
        </p:nvSpPr>
        <p:spPr/>
        <p:txBody>
          <a:bodyPr>
            <a:normAutofit fontScale="92500" lnSpcReduction="10000"/>
          </a:bodyPr>
          <a:lstStyle/>
          <a:p>
            <a:r>
              <a:rPr lang="en-US" dirty="0" smtClean="0"/>
              <a:t>With iron in its core that it can’t fuse, the star stops generating the energy needed to support it against gravity.</a:t>
            </a:r>
          </a:p>
          <a:p>
            <a:r>
              <a:rPr lang="en-US" dirty="0" smtClean="0"/>
              <a:t>At first, electron degeneracy pressure supports the star.</a:t>
            </a:r>
          </a:p>
          <a:p>
            <a:r>
              <a:rPr lang="en-US" dirty="0" smtClean="0"/>
              <a:t>Eventually, the mass becomes so dense that the electrons combine with the protons to form neutrons.</a:t>
            </a:r>
          </a:p>
          <a:p>
            <a:r>
              <a:rPr lang="en-US" dirty="0" smtClean="0"/>
              <a:t>Electron degeneracy pressure vanishes and gravity causes the star to collapse to a neutron star.</a:t>
            </a:r>
            <a:endParaRPr lang="en-US" dirty="0"/>
          </a:p>
        </p:txBody>
      </p:sp>
      <p:pic>
        <p:nvPicPr>
          <p:cNvPr id="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5625" r="10938" b="4167"/>
          <a:stretch>
            <a:fillRect/>
          </a:stretch>
        </p:blipFill>
        <p:spPr>
          <a:xfrm>
            <a:off x="4894263" y="2180983"/>
            <a:ext cx="3335337" cy="3264383"/>
          </a:xfrm>
        </p:spPr>
      </p:pic>
      <p:sp>
        <p:nvSpPr>
          <p:cNvPr id="3" name="Slide Number Placeholder 2"/>
          <p:cNvSpPr>
            <a:spLocks noGrp="1"/>
          </p:cNvSpPr>
          <p:nvPr>
            <p:ph type="sldNum" sz="quarter" idx="12"/>
          </p:nvPr>
        </p:nvSpPr>
        <p:spPr/>
        <p:txBody>
          <a:bodyPr/>
          <a:lstStyle/>
          <a:p>
            <a:fld id="{A80E317C-2D38-45AD-93CC-2F339010EF5B}" type="slidenum">
              <a:rPr lang="en-US" smtClean="0"/>
              <a:pPr/>
              <a:t>41</a:t>
            </a:fld>
            <a:endParaRPr lang="en-US"/>
          </a:p>
        </p:txBody>
      </p:sp>
    </p:spTree>
    <p:extLst>
      <p:ext uri="{BB962C8B-B14F-4D97-AF65-F5344CB8AC3E}">
        <p14:creationId xmlns:p14="http://schemas.microsoft.com/office/powerpoint/2010/main" val="2557201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Supernovae</a:t>
            </a:r>
            <a:endParaRPr lang="en-US" altLang="en-US" dirty="0" smtClean="0"/>
          </a:p>
        </p:txBody>
      </p:sp>
      <p:sp>
        <p:nvSpPr>
          <p:cNvPr id="2" name="Content Placeholder 1"/>
          <p:cNvSpPr>
            <a:spLocks noGrp="1"/>
          </p:cNvSpPr>
          <p:nvPr>
            <p:ph idx="1"/>
          </p:nvPr>
        </p:nvSpPr>
        <p:spPr/>
        <p:txBody>
          <a:bodyPr>
            <a:normAutofit/>
          </a:bodyPr>
          <a:lstStyle/>
          <a:p>
            <a:r>
              <a:rPr lang="en-US" dirty="0" smtClean="0"/>
              <a:t>Collapse of the core releases a huge amount of energy.</a:t>
            </a:r>
          </a:p>
          <a:p>
            <a:r>
              <a:rPr lang="en-US" dirty="0" smtClean="0"/>
              <a:t>Collapse takes a fraction of a second.</a:t>
            </a:r>
          </a:p>
          <a:p>
            <a:r>
              <a:rPr lang="en-US" dirty="0" smtClean="0"/>
              <a:t>This energy goes into driving out the outer layers of the star in a huge explosion.</a:t>
            </a:r>
          </a:p>
          <a:p>
            <a:r>
              <a:rPr lang="en-US" dirty="0" smtClean="0"/>
              <a:t>Shock wave sends the material moving out at a speed of 10,000 km/s.</a:t>
            </a:r>
          </a:p>
          <a:p>
            <a:r>
              <a:rPr lang="en-US" dirty="0" smtClean="0"/>
              <a:t>For a short period of time, the explosion makes the star and surrounding material incredibly bright – about as bright as 10 billion Suns.</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42</a:t>
            </a:fld>
            <a:endParaRPr lang="en-US"/>
          </a:p>
        </p:txBody>
      </p:sp>
    </p:spTree>
    <p:extLst>
      <p:ext uri="{BB962C8B-B14F-4D97-AF65-F5344CB8AC3E}">
        <p14:creationId xmlns:p14="http://schemas.microsoft.com/office/powerpoint/2010/main" val="2254781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Supernovae</a:t>
            </a:r>
            <a:endParaRPr lang="en-US" altLang="en-US" dirty="0" smtClean="0"/>
          </a:p>
        </p:txBody>
      </p:sp>
      <p:sp>
        <p:nvSpPr>
          <p:cNvPr id="2" name="Content Placeholder 1"/>
          <p:cNvSpPr>
            <a:spLocks noGrp="1"/>
          </p:cNvSpPr>
          <p:nvPr>
            <p:ph idx="1"/>
          </p:nvPr>
        </p:nvSpPr>
        <p:spPr/>
        <p:txBody>
          <a:bodyPr/>
          <a:lstStyle/>
          <a:p>
            <a:r>
              <a:rPr lang="en-US" dirty="0" smtClean="0"/>
              <a:t>Over time, the ejected gas fades.</a:t>
            </a:r>
          </a:p>
          <a:p>
            <a:r>
              <a:rPr lang="en-US" dirty="0" smtClean="0"/>
              <a:t>Continues to expand into space, mixing with other gas.</a:t>
            </a:r>
          </a:p>
          <a:p>
            <a:r>
              <a:rPr lang="en-US" dirty="0" smtClean="0"/>
              <a:t>All of the elements produced in stars are dispersed this way.</a:t>
            </a:r>
          </a:p>
          <a:p>
            <a:r>
              <a:rPr lang="en-US" dirty="0" smtClean="0"/>
              <a:t>Elements heavier than iron are created during the supernova explosion.</a:t>
            </a:r>
          </a:p>
          <a:p>
            <a:r>
              <a:rPr lang="en-US" dirty="0" smtClean="0"/>
              <a:t>This mixed material someday forms new stars.</a:t>
            </a:r>
          </a:p>
          <a:p>
            <a:r>
              <a:rPr lang="en-US" dirty="0" smtClean="0"/>
              <a:t>This is where all of the heavy elements in our solar system came from.</a:t>
            </a:r>
          </a:p>
          <a:p>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43</a:t>
            </a:fld>
            <a:endParaRPr lang="en-US"/>
          </a:p>
        </p:txBody>
      </p:sp>
    </p:spTree>
    <p:extLst>
      <p:ext uri="{BB962C8B-B14F-4D97-AF65-F5344CB8AC3E}">
        <p14:creationId xmlns:p14="http://schemas.microsoft.com/office/powerpoint/2010/main" val="592812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Post Supernovae</a:t>
            </a:r>
            <a:endParaRPr lang="en-US" altLang="en-US" dirty="0" smtClean="0"/>
          </a:p>
        </p:txBody>
      </p:sp>
      <p:sp>
        <p:nvSpPr>
          <p:cNvPr id="2" name="Content Placeholder 1"/>
          <p:cNvSpPr>
            <a:spLocks noGrp="1"/>
          </p:cNvSpPr>
          <p:nvPr>
            <p:ph idx="1"/>
          </p:nvPr>
        </p:nvSpPr>
        <p:spPr/>
        <p:txBody>
          <a:bodyPr/>
          <a:lstStyle/>
          <a:p>
            <a:r>
              <a:rPr lang="en-US" dirty="0" smtClean="0"/>
              <a:t>The star’s core is composed of neutrons and is left over after the outer layers are blown off.</a:t>
            </a:r>
          </a:p>
          <a:p>
            <a:r>
              <a:rPr lang="en-US" dirty="0" smtClean="0"/>
              <a:t>A neutron star is</a:t>
            </a:r>
          </a:p>
          <a:p>
            <a:pPr lvl="1"/>
            <a:r>
              <a:rPr lang="en-US" dirty="0" smtClean="0"/>
              <a:t>Ball of neutrons</a:t>
            </a:r>
          </a:p>
          <a:p>
            <a:pPr lvl="1"/>
            <a:r>
              <a:rPr lang="en-US" dirty="0" smtClean="0"/>
              <a:t>~ the mass of the Sun compressed into a ball a few km across</a:t>
            </a:r>
          </a:p>
          <a:p>
            <a:pPr lvl="1"/>
            <a:r>
              <a:rPr lang="en-US" dirty="0" smtClean="0"/>
              <a:t>Supported by neutron degeneracy pressure</a:t>
            </a:r>
          </a:p>
          <a:p>
            <a:r>
              <a:rPr lang="en-US" dirty="0" smtClean="0"/>
              <a:t>If the mass is large enough, it can overcome neutron degeneracy pressure</a:t>
            </a:r>
          </a:p>
          <a:p>
            <a:pPr lvl="1"/>
            <a:r>
              <a:rPr lang="en-US" dirty="0" smtClean="0"/>
              <a:t>Nothing can stop gravity from compressing the core</a:t>
            </a:r>
          </a:p>
          <a:p>
            <a:pPr lvl="1"/>
            <a:r>
              <a:rPr lang="en-US" dirty="0" smtClean="0"/>
              <a:t>Core becomes a black hole</a:t>
            </a:r>
          </a:p>
          <a:p>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44</a:t>
            </a:fld>
            <a:endParaRPr lang="en-US"/>
          </a:p>
        </p:txBody>
      </p:sp>
    </p:spTree>
    <p:extLst>
      <p:ext uri="{BB962C8B-B14F-4D97-AF65-F5344CB8AC3E}">
        <p14:creationId xmlns:p14="http://schemas.microsoft.com/office/powerpoint/2010/main" val="2973961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Homework</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6022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pPr eaLnBrk="1" hangingPunct="1"/>
            <a:r>
              <a:rPr lang="en-US" altLang="en-US" dirty="0" smtClean="0"/>
              <a:t>Homework #11</a:t>
            </a:r>
          </a:p>
        </p:txBody>
      </p:sp>
      <p:sp>
        <p:nvSpPr>
          <p:cNvPr id="6148" name="Rectangle 3"/>
          <p:cNvSpPr>
            <a:spLocks noGrp="1" noChangeArrowheads="1"/>
          </p:cNvSpPr>
          <p:nvPr>
            <p:ph idx="1"/>
          </p:nvPr>
        </p:nvSpPr>
        <p:spPr/>
        <p:txBody>
          <a:bodyPr/>
          <a:lstStyle/>
          <a:p>
            <a:pPr>
              <a:spcBef>
                <a:spcPct val="5000"/>
              </a:spcBef>
            </a:pPr>
            <a:r>
              <a:rPr lang="en-US" altLang="en-US" dirty="0" smtClean="0"/>
              <a:t>17.4, 18.1, 18.2, 18.4</a:t>
            </a:r>
          </a:p>
          <a:p>
            <a:pPr marL="457200" indent="-457200">
              <a:spcBef>
                <a:spcPct val="5000"/>
              </a:spcBef>
              <a:buFont typeface="+mj-lt"/>
              <a:buAutoNum type="arabicPeriod"/>
            </a:pPr>
            <a:r>
              <a:rPr lang="en-US" altLang="en-US" dirty="0" smtClean="0"/>
              <a:t>How many stars with masses between 1 and 2 solar masses form in a star formation event if there are 10 stars with masses between 100 and 101 solar masses, assuming a </a:t>
            </a:r>
            <a:r>
              <a:rPr lang="en-US" altLang="en-US" dirty="0" err="1" smtClean="0"/>
              <a:t>Salpeter</a:t>
            </a:r>
            <a:r>
              <a:rPr lang="en-US" altLang="en-US" dirty="0" smtClean="0"/>
              <a:t> initial mass function?</a:t>
            </a:r>
          </a:p>
          <a:p>
            <a:pPr>
              <a:spcBef>
                <a:spcPct val="5000"/>
              </a:spcBef>
            </a:pPr>
            <a:endParaRPr lang="en-US" altLang="en-US" dirty="0" smtClean="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46</a:t>
            </a:fld>
            <a:endParaRPr lang="en-US"/>
          </a:p>
        </p:txBody>
      </p:sp>
    </p:spTree>
    <p:extLst>
      <p:ext uri="{BB962C8B-B14F-4D97-AF65-F5344CB8AC3E}">
        <p14:creationId xmlns:p14="http://schemas.microsoft.com/office/powerpoint/2010/main" val="615095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Star Formation</a:t>
            </a:r>
          </a:p>
        </p:txBody>
      </p:sp>
      <p:sp>
        <p:nvSpPr>
          <p:cNvPr id="6148" name="Rectangle 3"/>
          <p:cNvSpPr>
            <a:spLocks noGrp="1" noChangeArrowheads="1"/>
          </p:cNvSpPr>
          <p:nvPr>
            <p:ph idx="1"/>
          </p:nvPr>
        </p:nvSpPr>
        <p:spPr/>
        <p:txBody>
          <a:bodyPr/>
          <a:lstStyle/>
          <a:p>
            <a:r>
              <a:rPr lang="en-US" altLang="en-US" dirty="0" smtClean="0"/>
              <a:t>Matter collapses due to gravity.</a:t>
            </a:r>
          </a:p>
          <a:p>
            <a:r>
              <a:rPr lang="en-US" altLang="en-US" dirty="0" smtClean="0"/>
              <a:t>The gravitational potential energy is converted to kinetic energy.</a:t>
            </a:r>
          </a:p>
          <a:p>
            <a:r>
              <a:rPr lang="en-US" altLang="en-US" dirty="0" smtClean="0"/>
              <a:t>The kinetic energy is radiated like a blackbody.</a:t>
            </a:r>
          </a:p>
          <a:p>
            <a:r>
              <a:rPr lang="en-US" altLang="en-US" dirty="0" smtClean="0"/>
              <a:t>The central temperature is hot enough to fuse hydrogen into helium.</a:t>
            </a:r>
          </a:p>
          <a:p>
            <a:r>
              <a:rPr lang="en-US" altLang="en-US" dirty="0" smtClean="0"/>
              <a:t>A star is formed.</a:t>
            </a:r>
          </a:p>
        </p:txBody>
      </p:sp>
      <p:sp>
        <p:nvSpPr>
          <p:cNvPr id="3" name="Slide Number Placeholder 2"/>
          <p:cNvSpPr>
            <a:spLocks noGrp="1"/>
          </p:cNvSpPr>
          <p:nvPr>
            <p:ph type="sldNum" sz="quarter" idx="12"/>
          </p:nvPr>
        </p:nvSpPr>
        <p:spPr/>
        <p:txBody>
          <a:bodyPr/>
          <a:lstStyle/>
          <a:p>
            <a:fld id="{A80E317C-2D38-45AD-93CC-2F339010EF5B}" type="slidenum">
              <a:rPr lang="en-US" smtClean="0"/>
              <a:pPr/>
              <a:t>5</a:t>
            </a:fld>
            <a:endParaRPr lang="en-US"/>
          </a:p>
        </p:txBody>
      </p:sp>
    </p:spTree>
    <p:extLst>
      <p:ext uri="{BB962C8B-B14F-4D97-AF65-F5344CB8AC3E}">
        <p14:creationId xmlns:p14="http://schemas.microsoft.com/office/powerpoint/2010/main" val="2487509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The Main Sequence</a:t>
            </a:r>
          </a:p>
        </p:txBody>
      </p:sp>
      <p:sp>
        <p:nvSpPr>
          <p:cNvPr id="6148" name="Rectangle 3"/>
          <p:cNvSpPr>
            <a:spLocks noGrp="1" noChangeArrowheads="1"/>
          </p:cNvSpPr>
          <p:nvPr>
            <p:ph idx="1"/>
          </p:nvPr>
        </p:nvSpPr>
        <p:spPr/>
        <p:txBody>
          <a:bodyPr/>
          <a:lstStyle/>
          <a:p>
            <a:r>
              <a:rPr lang="en-US" altLang="en-US" dirty="0" smtClean="0"/>
              <a:t>The Main Sequence is defined as the collection of stars on an HR diagram that are burning hydrogen in their cores.</a:t>
            </a:r>
          </a:p>
          <a:p>
            <a:r>
              <a:rPr lang="en-US" altLang="en-US" dirty="0" smtClean="0"/>
              <a:t>The star burns hydrogen until it runs out.</a:t>
            </a:r>
          </a:p>
          <a:p>
            <a:r>
              <a:rPr lang="en-US" altLang="en-US" dirty="0" smtClean="0"/>
              <a:t>This process comprises the majority of the star’s lifetime.</a:t>
            </a:r>
          </a:p>
          <a:p>
            <a:r>
              <a:rPr lang="en-US" altLang="en-US" dirty="0" smtClean="0"/>
              <a:t>When the hydrogen runs out in the core, the star readjusts and begins burning hydrogen in a shell.</a:t>
            </a:r>
          </a:p>
          <a:p>
            <a:r>
              <a:rPr lang="en-US" altLang="en-US" dirty="0" smtClean="0"/>
              <a:t>This marks the time when the star leaves the main sequence.</a:t>
            </a:r>
          </a:p>
        </p:txBody>
      </p:sp>
      <p:sp>
        <p:nvSpPr>
          <p:cNvPr id="3" name="Slide Number Placeholder 2"/>
          <p:cNvSpPr>
            <a:spLocks noGrp="1"/>
          </p:cNvSpPr>
          <p:nvPr>
            <p:ph type="sldNum" sz="quarter" idx="12"/>
          </p:nvPr>
        </p:nvSpPr>
        <p:spPr/>
        <p:txBody>
          <a:bodyPr/>
          <a:lstStyle/>
          <a:p>
            <a:fld id="{A80E317C-2D38-45AD-93CC-2F339010EF5B}" type="slidenum">
              <a:rPr lang="en-US" smtClean="0"/>
              <a:pPr/>
              <a:t>6</a:t>
            </a:fld>
            <a:endParaRPr lang="en-US"/>
          </a:p>
        </p:txBody>
      </p:sp>
    </p:spTree>
    <p:extLst>
      <p:ext uri="{BB962C8B-B14F-4D97-AF65-F5344CB8AC3E}">
        <p14:creationId xmlns:p14="http://schemas.microsoft.com/office/powerpoint/2010/main" val="2453565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Nucleosynthesis</a:t>
            </a:r>
          </a:p>
        </p:txBody>
      </p:sp>
      <p:pic>
        <p:nvPicPr>
          <p:cNvPr id="2" name="Content Placeholder 1"/>
          <p:cNvPicPr>
            <a:picLocks noGrp="1" noChangeAspect="1"/>
          </p:cNvPicPr>
          <p:nvPr>
            <p:ph idx="1"/>
          </p:nvPr>
        </p:nvPicPr>
        <p:blipFill>
          <a:blip r:embed="rId2"/>
          <a:stretch>
            <a:fillRect/>
          </a:stretch>
        </p:blipFill>
        <p:spPr>
          <a:xfrm>
            <a:off x="1028700" y="2694332"/>
            <a:ext cx="7200900" cy="2536135"/>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7</a:t>
            </a:fld>
            <a:endParaRPr lang="en-US"/>
          </a:p>
        </p:txBody>
      </p:sp>
    </p:spTree>
    <p:extLst>
      <p:ext uri="{BB962C8B-B14F-4D97-AF65-F5344CB8AC3E}">
        <p14:creationId xmlns:p14="http://schemas.microsoft.com/office/powerpoint/2010/main" val="1403650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Post Main Sequence </a:t>
            </a:r>
          </a:p>
        </p:txBody>
      </p:sp>
      <p:sp>
        <p:nvSpPr>
          <p:cNvPr id="6148" name="Rectangle 3"/>
          <p:cNvSpPr>
            <a:spLocks noGrp="1" noChangeArrowheads="1"/>
          </p:cNvSpPr>
          <p:nvPr>
            <p:ph idx="1"/>
          </p:nvPr>
        </p:nvSpPr>
        <p:spPr/>
        <p:txBody>
          <a:bodyPr/>
          <a:lstStyle/>
          <a:p>
            <a:r>
              <a:rPr lang="en-US" altLang="en-US" dirty="0" smtClean="0"/>
              <a:t>The post main sequence stages for the star depend on stellar mass.</a:t>
            </a:r>
          </a:p>
          <a:p>
            <a:r>
              <a:rPr lang="en-US" altLang="en-US" dirty="0" smtClean="0"/>
              <a:t>For stars like the Sun, the star begins burning hydrogen in a shell surrounding the core.</a:t>
            </a:r>
          </a:p>
          <a:p>
            <a:r>
              <a:rPr lang="en-US" altLang="en-US" dirty="0" smtClean="0"/>
              <a:t>The outer layers of the star expand to create a red giant star.</a:t>
            </a:r>
          </a:p>
          <a:p>
            <a:r>
              <a:rPr lang="en-US" altLang="en-US" dirty="0" smtClean="0"/>
              <a:t>After all burning sources are depleted the star collapses.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8</a:t>
            </a:fld>
            <a:endParaRPr lang="en-US"/>
          </a:p>
        </p:txBody>
      </p:sp>
    </p:spTree>
    <p:extLst>
      <p:ext uri="{BB962C8B-B14F-4D97-AF65-F5344CB8AC3E}">
        <p14:creationId xmlns:p14="http://schemas.microsoft.com/office/powerpoint/2010/main" val="2477378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Stellar Death</a:t>
            </a:r>
          </a:p>
        </p:txBody>
      </p:sp>
      <p:sp>
        <p:nvSpPr>
          <p:cNvPr id="6148" name="Rectangle 3"/>
          <p:cNvSpPr>
            <a:spLocks noGrp="1" noChangeArrowheads="1"/>
          </p:cNvSpPr>
          <p:nvPr>
            <p:ph idx="1"/>
          </p:nvPr>
        </p:nvSpPr>
        <p:spPr/>
        <p:txBody>
          <a:bodyPr/>
          <a:lstStyle/>
          <a:p>
            <a:r>
              <a:rPr lang="en-US" altLang="en-US" dirty="0" smtClean="0"/>
              <a:t>A star “dies” when it no longer is burning fuel through nucleosynthesis.</a:t>
            </a:r>
          </a:p>
          <a:p>
            <a:r>
              <a:rPr lang="en-US" altLang="en-US" dirty="0" smtClean="0"/>
              <a:t>The star attains its final configuration that depends on the mass.</a:t>
            </a:r>
          </a:p>
          <a:p>
            <a:r>
              <a:rPr lang="en-US" altLang="en-US" dirty="0" smtClean="0"/>
              <a:t>For a solar mass star, the final configuration is a white dwarf.</a:t>
            </a:r>
          </a:p>
          <a:p>
            <a:r>
              <a:rPr lang="en-US" altLang="en-US" dirty="0" smtClean="0"/>
              <a:t>The white dwarf is supported by electron degeneracy.</a:t>
            </a:r>
          </a:p>
          <a:p>
            <a:r>
              <a:rPr lang="en-US" altLang="en-US" dirty="0" smtClean="0"/>
              <a:t>For a heavier star, the electrons fuse with the protons to create neutrons, producing a neutron star.</a:t>
            </a:r>
          </a:p>
          <a:p>
            <a:r>
              <a:rPr lang="en-US" altLang="en-US" dirty="0" smtClean="0"/>
              <a:t>For a more massive star, the gravity is so strong that light cannot escape, thus producing a black hole.</a:t>
            </a:r>
          </a:p>
        </p:txBody>
      </p:sp>
      <p:sp>
        <p:nvSpPr>
          <p:cNvPr id="3" name="Slide Number Placeholder 2"/>
          <p:cNvSpPr>
            <a:spLocks noGrp="1"/>
          </p:cNvSpPr>
          <p:nvPr>
            <p:ph type="sldNum" sz="quarter" idx="12"/>
          </p:nvPr>
        </p:nvSpPr>
        <p:spPr/>
        <p:txBody>
          <a:bodyPr/>
          <a:lstStyle/>
          <a:p>
            <a:fld id="{A80E317C-2D38-45AD-93CC-2F339010EF5B}" type="slidenum">
              <a:rPr lang="en-US" smtClean="0"/>
              <a:pPr/>
              <a:t>9</a:t>
            </a:fld>
            <a:endParaRPr lang="en-US"/>
          </a:p>
        </p:txBody>
      </p:sp>
    </p:spTree>
    <p:extLst>
      <p:ext uri="{BB962C8B-B14F-4D97-AF65-F5344CB8AC3E}">
        <p14:creationId xmlns:p14="http://schemas.microsoft.com/office/powerpoint/2010/main" val="2165610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4897</TotalTime>
  <Words>1909</Words>
  <Application>Microsoft Office PowerPoint</Application>
  <PresentationFormat>On-screen Show (4:3)</PresentationFormat>
  <Paragraphs>230</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Franklin Gothic Book</vt:lpstr>
      <vt:lpstr>Wingdings</vt:lpstr>
      <vt:lpstr>Crop</vt:lpstr>
      <vt:lpstr>University Astronomy</vt:lpstr>
      <vt:lpstr>Aims and outline for this lecture</vt:lpstr>
      <vt:lpstr>Life stages of a star</vt:lpstr>
      <vt:lpstr>Life Stages of Star</vt:lpstr>
      <vt:lpstr>Star Formation</vt:lpstr>
      <vt:lpstr>The Main Sequence</vt:lpstr>
      <vt:lpstr>Nucleosynthesis</vt:lpstr>
      <vt:lpstr>Post Main Sequence </vt:lpstr>
      <vt:lpstr>Stellar Death</vt:lpstr>
      <vt:lpstr>evolution of sun</vt:lpstr>
      <vt:lpstr>Size of the Sun</vt:lpstr>
      <vt:lpstr>Helium Burning</vt:lpstr>
      <vt:lpstr>Helium Flash</vt:lpstr>
      <vt:lpstr>Triple Alpha Process</vt:lpstr>
      <vt:lpstr>Evolutionary Track for Sun</vt:lpstr>
      <vt:lpstr>Helium Burning</vt:lpstr>
      <vt:lpstr>Helium Exhaustion</vt:lpstr>
      <vt:lpstr>AGB</vt:lpstr>
      <vt:lpstr>Post-AGB</vt:lpstr>
      <vt:lpstr>Planetary Nebulae</vt:lpstr>
      <vt:lpstr>M57</vt:lpstr>
      <vt:lpstr>Eskimo Nebula</vt:lpstr>
      <vt:lpstr>Spirograph Nebula</vt:lpstr>
      <vt:lpstr>Hourglass Nebula</vt:lpstr>
      <vt:lpstr>Butterfly Nebula</vt:lpstr>
      <vt:lpstr>evolution of high and low mass stars</vt:lpstr>
      <vt:lpstr>End State of Low Mass Star</vt:lpstr>
      <vt:lpstr>Full Evolutionary Track</vt:lpstr>
      <vt:lpstr>High Mass Star Evolution</vt:lpstr>
      <vt:lpstr>Early Stages</vt:lpstr>
      <vt:lpstr>Evolutionary Track for High Mass Star</vt:lpstr>
      <vt:lpstr>Evolutionary Stages of High Mass Star</vt:lpstr>
      <vt:lpstr>Wolf-Rayet Stars</vt:lpstr>
      <vt:lpstr>LBVs</vt:lpstr>
      <vt:lpstr>Carbon Fusion</vt:lpstr>
      <vt:lpstr>Higher Mass Nucleosynthesis</vt:lpstr>
      <vt:lpstr>Advanced Stages</vt:lpstr>
      <vt:lpstr>Energy Yields</vt:lpstr>
      <vt:lpstr>Fusion Summary</vt:lpstr>
      <vt:lpstr>End State for High Mass Star</vt:lpstr>
      <vt:lpstr>End State for High Mass Star</vt:lpstr>
      <vt:lpstr>Supernovae</vt:lpstr>
      <vt:lpstr>Supernovae</vt:lpstr>
      <vt:lpstr>Post Supernovae</vt:lpstr>
      <vt:lpstr>Homework</vt:lpstr>
      <vt:lpstr>Homework #11</vt:lpstr>
    </vt:vector>
  </TitlesOfParts>
  <Company>Center for Imaging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573</cp:revision>
  <dcterms:created xsi:type="dcterms:W3CDTF">2007-01-08T01:06:37Z</dcterms:created>
  <dcterms:modified xsi:type="dcterms:W3CDTF">2020-04-04T03:42:30Z</dcterms:modified>
</cp:coreProperties>
</file>