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6"/>
  </p:notesMasterIdLst>
  <p:sldIdLst>
    <p:sldId id="520" r:id="rId2"/>
    <p:sldId id="1696" r:id="rId3"/>
    <p:sldId id="1842" r:id="rId4"/>
    <p:sldId id="1829" r:id="rId5"/>
    <p:sldId id="1796" r:id="rId6"/>
    <p:sldId id="1797" r:id="rId7"/>
    <p:sldId id="1830" r:id="rId8"/>
    <p:sldId id="1835" r:id="rId9"/>
    <p:sldId id="1837" r:id="rId10"/>
    <p:sldId id="1838" r:id="rId11"/>
    <p:sldId id="1798" r:id="rId12"/>
    <p:sldId id="1820" r:id="rId13"/>
    <p:sldId id="1799" r:id="rId14"/>
    <p:sldId id="1821" r:id="rId15"/>
    <p:sldId id="1800" r:id="rId16"/>
    <p:sldId id="1801" r:id="rId17"/>
    <p:sldId id="1827" r:id="rId18"/>
    <p:sldId id="1822" r:id="rId19"/>
    <p:sldId id="1825" r:id="rId20"/>
    <p:sldId id="1803" r:id="rId21"/>
    <p:sldId id="1831" r:id="rId22"/>
    <p:sldId id="1804" r:id="rId23"/>
    <p:sldId id="1839" r:id="rId24"/>
    <p:sldId id="1817" r:id="rId25"/>
    <p:sldId id="1818" r:id="rId26"/>
    <p:sldId id="1819" r:id="rId27"/>
    <p:sldId id="1823" r:id="rId28"/>
    <p:sldId id="1824" r:id="rId29"/>
    <p:sldId id="1832" r:id="rId30"/>
    <p:sldId id="1805" r:id="rId31"/>
    <p:sldId id="1806" r:id="rId32"/>
    <p:sldId id="1807" r:id="rId33"/>
    <p:sldId id="1834" r:id="rId34"/>
    <p:sldId id="1808" r:id="rId35"/>
    <p:sldId id="1833" r:id="rId36"/>
    <p:sldId id="1812" r:id="rId37"/>
    <p:sldId id="1840" r:id="rId38"/>
    <p:sldId id="1813" r:id="rId39"/>
    <p:sldId id="1814" r:id="rId40"/>
    <p:sldId id="1841" r:id="rId41"/>
    <p:sldId id="1815" r:id="rId42"/>
    <p:sldId id="1843" r:id="rId43"/>
    <p:sldId id="1828" r:id="rId44"/>
    <p:sldId id="1826" r:id="rId45"/>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0084" autoAdjust="0"/>
    <p:restoredTop sz="94640" autoAdjust="0"/>
  </p:normalViewPr>
  <p:slideViewPr>
    <p:cSldViewPr>
      <p:cViewPr varScale="1">
        <p:scale>
          <a:sx n="74" d="100"/>
          <a:sy n="74" d="100"/>
        </p:scale>
        <p:origin x="1000" y="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varScale="1">
      <p:scale>
        <a:sx n="100" d="100"/>
        <a:sy n="100" d="100"/>
      </p:scale>
      <p:origin x="0" y="-17616"/>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8.xml"/><Relationship Id="rId18" Type="http://schemas.openxmlformats.org/officeDocument/2006/relationships/slide" Target="slides/slide42.xml"/><Relationship Id="rId3" Type="http://schemas.openxmlformats.org/officeDocument/2006/relationships/slide" Target="slides/slide3.xml"/><Relationship Id="rId7" Type="http://schemas.openxmlformats.org/officeDocument/2006/relationships/slide" Target="slides/slide13.xml"/><Relationship Id="rId12" Type="http://schemas.openxmlformats.org/officeDocument/2006/relationships/slide" Target="slides/slide27.xml"/><Relationship Id="rId17" Type="http://schemas.openxmlformats.org/officeDocument/2006/relationships/slide" Target="slides/slide37.xml"/><Relationship Id="rId2" Type="http://schemas.openxmlformats.org/officeDocument/2006/relationships/slide" Target="slides/slide2.xml"/><Relationship Id="rId16" Type="http://schemas.openxmlformats.org/officeDocument/2006/relationships/slide" Target="slides/slide36.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26.xml"/><Relationship Id="rId5" Type="http://schemas.openxmlformats.org/officeDocument/2006/relationships/slide" Target="slides/slide11.xml"/><Relationship Id="rId15" Type="http://schemas.openxmlformats.org/officeDocument/2006/relationships/slide" Target="slides/slide33.xml"/><Relationship Id="rId10" Type="http://schemas.openxmlformats.org/officeDocument/2006/relationships/slide" Target="slides/slide20.xml"/><Relationship Id="rId19" Type="http://schemas.openxmlformats.org/officeDocument/2006/relationships/slide" Target="slides/slide44.xml"/><Relationship Id="rId4" Type="http://schemas.openxmlformats.org/officeDocument/2006/relationships/slide" Target="slides/slide5.xml"/><Relationship Id="rId9" Type="http://schemas.openxmlformats.org/officeDocument/2006/relationships/slide" Target="slides/slide15.xml"/><Relationship Id="rId14"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12</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234132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13</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123159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14</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159256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altLang="en-US" smtClean="0">
                <a:latin typeface="Arial" panose="020B0604020202020204" pitchFamily="34" charset="0"/>
              </a:rPr>
              <a:t>Consider two stars with very different temperatures. </a:t>
            </a:r>
          </a:p>
          <a:p>
            <a:endParaRPr lang="en-US" altLang="en-US" smtClean="0">
              <a:latin typeface="Arial" panose="020B0604020202020204" pitchFamily="34" charset="0"/>
            </a:endParaRPr>
          </a:p>
          <a:p>
            <a:r>
              <a:rPr lang="en-US" altLang="en-US" smtClean="0">
                <a:latin typeface="Arial" panose="020B0604020202020204" pitchFamily="34" charset="0"/>
              </a:rPr>
              <a:t>These stars have similar luminosities, ~10^5 Lsun. (L_betelguese is actually 40% higher than this value).</a:t>
            </a:r>
          </a:p>
          <a:p>
            <a:endParaRPr lang="en-US" altLang="en-US" smtClean="0">
              <a:latin typeface="Arial" panose="020B0604020202020204" pitchFamily="34" charset="0"/>
            </a:endParaRPr>
          </a:p>
          <a:p>
            <a:r>
              <a:rPr lang="en-US" altLang="en-US" smtClean="0">
                <a:latin typeface="Arial" panose="020B0604020202020204" pitchFamily="34" charset="0"/>
              </a:rPr>
              <a:t>Their effective radii are very different, ~71 Rsun for Rigel and 1180 Rsun for Betelguese.</a:t>
            </a:r>
          </a:p>
          <a:p>
            <a:endParaRPr lang="en-US" altLang="en-US" smtClean="0">
              <a:latin typeface="Arial" panose="020B0604020202020204" pitchFamily="34" charset="0"/>
            </a:endParaRPr>
          </a:p>
        </p:txBody>
      </p:sp>
      <p:sp>
        <p:nvSpPr>
          <p:cNvPr id="2970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A5C307-4339-4A7C-9B52-58D367C87A89}" type="slidenum">
              <a:rPr lang="en-US" altLang="en-US"/>
              <a:pPr>
                <a:spcBef>
                  <a:spcPct val="0"/>
                </a:spcBef>
              </a:pPr>
              <a:t>24</a:t>
            </a:fld>
            <a:endParaRPr lang="en-US" altLang="en-US"/>
          </a:p>
        </p:txBody>
      </p:sp>
    </p:spTree>
    <p:extLst>
      <p:ext uri="{BB962C8B-B14F-4D97-AF65-F5344CB8AC3E}">
        <p14:creationId xmlns:p14="http://schemas.microsoft.com/office/powerpoint/2010/main" val="95641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6B7E95-A6AA-4615-B066-0AC7EADDC1D9}" type="slidenum">
              <a:rPr lang="en-US" altLang="en-US" smtClean="0"/>
              <a:pPr eaLnBrk="1" hangingPunct="1">
                <a:spcBef>
                  <a:spcPct val="0"/>
                </a:spcBef>
              </a:pPr>
              <a:t>31</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H–R Diagram of Bright Stars An H–R diagram for the 100 brightest stars in the sky. Such a plot is biased in favor of the most luminous stars—which appear toward the upper left—because we can see them more easily than we can the faintest stars. (Compare this with Figure 17.14, which shows only the closest stars.) </a:t>
            </a:r>
          </a:p>
        </p:txBody>
      </p:sp>
    </p:spTree>
    <p:extLst>
      <p:ext uri="{BB962C8B-B14F-4D97-AF65-F5344CB8AC3E}">
        <p14:creationId xmlns:p14="http://schemas.microsoft.com/office/powerpoint/2010/main" val="51199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5732667-D59E-483F-99B0-FC2AD734A1ED}" type="slidenum">
              <a:rPr lang="en-US" altLang="en-US" smtClean="0"/>
              <a:pPr eaLnBrk="1" hangingPunct="1">
                <a:spcBef>
                  <a:spcPct val="0"/>
                </a:spcBef>
              </a:pPr>
              <a:t>32</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The most famous diagram in astronomy is the Hertzsprung-Russell diagram. This diagram is a plot of luminosity (absolute magnitude) against the colour of the stars ranging from the high-temperature blue-white stars on the left side of the diagram to the low temperature red stars on the right side.</a:t>
            </a:r>
          </a:p>
          <a:p>
            <a:pPr eaLnBrk="1" hangingPunct="1"/>
            <a:r>
              <a:rPr lang="en-US" altLang="en-US" smtClean="0"/>
              <a:t>This diagram below is a plot of 22000 stars from the Hipparcos Catalogue together with 1000 low-luminosity stars (red and white dwarfs) from the Gliese Catalogue of Nearby Stars. The ordinary hydrogen-burning dwarf stars like the Sun are found in a band running from top-left to bottom-right called the Main Sequence. Giant stars form their own clump on the upper-right side of the diagram. Above them lie the much rarer bright giants and supergiants. At the lower-left is the band of white dwarfs - these are the dead cores of old stars which have no internal energy source and over billions of years slowly cool down towards the bottom-right of the diagram.</a:t>
            </a:r>
          </a:p>
        </p:txBody>
      </p:sp>
    </p:spTree>
    <p:extLst>
      <p:ext uri="{BB962C8B-B14F-4D97-AF65-F5344CB8AC3E}">
        <p14:creationId xmlns:p14="http://schemas.microsoft.com/office/powerpoint/2010/main" val="90010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5732667-D59E-483F-99B0-FC2AD734A1ED}" type="slidenum">
              <a:rPr lang="en-US" altLang="en-US" smtClean="0"/>
              <a:pPr eaLnBrk="1" hangingPunct="1">
                <a:spcBef>
                  <a:spcPct val="0"/>
                </a:spcBef>
              </a:pPr>
              <a:t>34</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The most famous diagram in astronomy is the Hertzsprung-Russell diagram. This diagram is a plot of luminosity (absolute magnitude) against the colour of the stars ranging from the high-temperature blue-white stars on the left side of the diagram to the low temperature red stars on the right side.</a:t>
            </a:r>
          </a:p>
          <a:p>
            <a:pPr eaLnBrk="1" hangingPunct="1"/>
            <a:r>
              <a:rPr lang="en-US" altLang="en-US" smtClean="0"/>
              <a:t>This diagram below is a plot of 22000 stars from the Hipparcos Catalogue together with 1000 low-luminosity stars (red and white dwarfs) from the Gliese Catalogue of Nearby Stars. The ordinary hydrogen-burning dwarf stars like the Sun are found in a band running from top-left to bottom-right called the Main Sequence. Giant stars form their own clump on the upper-right side of the diagram. Above them lie the much rarer bright giants and supergiants. At the lower-left is the band of white dwarfs - these are the dead cores of old stars which have no internal energy source and over billions of years slowly cool down towards the bottom-right of the diagram.</a:t>
            </a:r>
          </a:p>
        </p:txBody>
      </p:sp>
    </p:spTree>
    <p:extLst>
      <p:ext uri="{BB962C8B-B14F-4D97-AF65-F5344CB8AC3E}">
        <p14:creationId xmlns:p14="http://schemas.microsoft.com/office/powerpoint/2010/main" val="353760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7868B0-21AD-4702-99D6-647E4B734788}" type="slidenum">
              <a:rPr lang="en-US" altLang="en-US" smtClean="0"/>
              <a:pPr eaLnBrk="1" hangingPunct="1">
                <a:spcBef>
                  <a:spcPct val="0"/>
                </a:spcBef>
              </a:pPr>
              <a:t>38</a:t>
            </a:fld>
            <a:endParaRPr lang="en-US" altLang="en-US" smtClean="0"/>
          </a:p>
        </p:txBody>
      </p:sp>
      <p:sp>
        <p:nvSpPr>
          <p:cNvPr id="89091" name="Rectangle 2"/>
          <p:cNvSpPr>
            <a:spLocks noChangeArrowheads="1"/>
          </p:cNvSpPr>
          <p:nvPr/>
        </p:nvSpPr>
        <p:spPr bwMode="auto">
          <a:xfrm>
            <a:off x="3884613" y="0"/>
            <a:ext cx="2973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89092" name="Rectangle 3"/>
          <p:cNvSpPr>
            <a:spLocks noChangeArrowheads="1"/>
          </p:cNvSpPr>
          <p:nvPr/>
        </p:nvSpPr>
        <p:spPr bwMode="auto">
          <a:xfrm>
            <a:off x="3884613" y="8683625"/>
            <a:ext cx="29733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3" tIns="44435" rIns="92043" bIns="44435" anchor="b"/>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a:latin typeface="Times New Roman" pitchFamily="18" charset="0"/>
              </a:rPr>
              <a:t>2</a:t>
            </a:r>
          </a:p>
        </p:txBody>
      </p:sp>
      <p:sp>
        <p:nvSpPr>
          <p:cNvPr id="89093" name="Rectangle 4"/>
          <p:cNvSpPr>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89094" name="Rectangle 5"/>
          <p:cNvSpPr>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89095" name="Rectangle 6"/>
          <p:cNvSpPr>
            <a:spLocks noGrp="1" noRot="1" noChangeAspect="1" noChangeArrowheads="1" noTextEdit="1"/>
          </p:cNvSpPr>
          <p:nvPr>
            <p:ph type="sldImg"/>
          </p:nvPr>
        </p:nvSpPr>
        <p:spPr>
          <a:xfrm>
            <a:off x="3635375" y="2468563"/>
            <a:ext cx="0" cy="0"/>
          </a:xfrm>
          <a:ln w="12700" cap="flat"/>
        </p:spPr>
      </p:sp>
      <p:sp>
        <p:nvSpPr>
          <p:cNvPr id="89096" name="Rectangle 7"/>
          <p:cNvSpPr>
            <a:spLocks noGrp="1" noChangeArrowheads="1"/>
          </p:cNvSpPr>
          <p:nvPr>
            <p:ph type="body" idx="1"/>
          </p:nvPr>
        </p:nvSpPr>
        <p:spPr>
          <a:xfrm>
            <a:off x="912813" y="4343400"/>
            <a:ext cx="5030787" cy="4116388"/>
          </a:xfrm>
          <a:noFill/>
          <a:extLst>
            <a:ext uri="{91240B29-F687-4F45-9708-019B960494DF}">
              <a14:hiddenLine xmlns:a14="http://schemas.microsoft.com/office/drawing/2010/main" w="12700">
                <a:solidFill>
                  <a:schemeClr val="tx1"/>
                </a:solidFill>
                <a:miter lim="800000"/>
                <a:headEnd/>
                <a:tailEnd/>
              </a14:hiddenLine>
            </a:ext>
          </a:extLst>
        </p:spPr>
        <p:txBody>
          <a:bodyPr lIns="92043" tIns="44435" rIns="92043" bIns="44435"/>
          <a:lstStyle/>
          <a:p>
            <a:pPr eaLnBrk="1" hangingPunct="1"/>
            <a:r>
              <a:rPr lang="en-US" altLang="en-US" smtClean="0"/>
              <a:t>Filters for ultraviolet, visible and infrared observations are normally coloured glass, dyed plastic or gelatin or similar that only allow a narrow waveband, typically about 100 nm wide, of radiation through. Other types of optical filters use interference to produce very narrowband filters where the waveband may only be a few nanometers wide. One example is the H-$alpha filter that peaks at 652 nm. It is used for solar observations and .</a:t>
            </a:r>
          </a:p>
          <a:p>
            <a:pPr eaLnBrk="1" hangingPunct="1"/>
            <a:r>
              <a:rPr lang="en-US" altLang="en-US" smtClean="0"/>
              <a:t>The Johnson system is a standard one that uses five filters, </a:t>
            </a:r>
            <a:r>
              <a:rPr lang="en-US" altLang="en-US" b="1" smtClean="0"/>
              <a:t>U</a:t>
            </a:r>
            <a:r>
              <a:rPr lang="en-US" altLang="en-US" smtClean="0"/>
              <a:t>, </a:t>
            </a:r>
            <a:r>
              <a:rPr lang="en-US" altLang="en-US" b="1" smtClean="0"/>
              <a:t>B</a:t>
            </a:r>
            <a:r>
              <a:rPr lang="en-US" altLang="en-US" smtClean="0"/>
              <a:t>, </a:t>
            </a:r>
            <a:r>
              <a:rPr lang="en-US" altLang="en-US" b="1" smtClean="0"/>
              <a:t>V</a:t>
            </a:r>
            <a:r>
              <a:rPr lang="en-US" altLang="en-US" smtClean="0"/>
              <a:t>, </a:t>
            </a:r>
            <a:r>
              <a:rPr lang="en-US" altLang="en-US" b="1" smtClean="0"/>
              <a:t>R</a:t>
            </a:r>
            <a:r>
              <a:rPr lang="en-US" altLang="en-US" smtClean="0"/>
              <a:t> and </a:t>
            </a:r>
            <a:r>
              <a:rPr lang="en-US" altLang="en-US" b="1" smtClean="0"/>
              <a:t>I</a:t>
            </a:r>
            <a:r>
              <a:rPr lang="en-US" altLang="en-US" smtClean="0"/>
              <a:t> that have peak responses in the ultraviolet, blue, yellow-green, red and near infrared parts of the spectrum respectively. A plot showing the spectral response of the Johnson series of filters is below. It actually shows a modified form developed by M. Bessel.</a:t>
            </a:r>
          </a:p>
        </p:txBody>
      </p:sp>
    </p:spTree>
    <p:extLst>
      <p:ext uri="{BB962C8B-B14F-4D97-AF65-F5344CB8AC3E}">
        <p14:creationId xmlns:p14="http://schemas.microsoft.com/office/powerpoint/2010/main" val="242240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759E16-F7EE-4BB5-8A15-29A4993847D3}" type="slidenum">
              <a:rPr lang="en-US" altLang="en-US" smtClean="0"/>
              <a:pPr eaLnBrk="1" hangingPunct="1">
                <a:spcBef>
                  <a:spcPct val="0"/>
                </a:spcBef>
              </a:pPr>
              <a:t>39</a:t>
            </a:fld>
            <a:endParaRPr lang="en-US" altLang="en-US" smtClean="0"/>
          </a:p>
        </p:txBody>
      </p:sp>
      <p:sp>
        <p:nvSpPr>
          <p:cNvPr id="90115" name="Rectangle 2"/>
          <p:cNvSpPr>
            <a:spLocks noChangeArrowheads="1"/>
          </p:cNvSpPr>
          <p:nvPr/>
        </p:nvSpPr>
        <p:spPr bwMode="auto">
          <a:xfrm>
            <a:off x="3884613" y="0"/>
            <a:ext cx="2973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90116" name="Rectangle 3"/>
          <p:cNvSpPr>
            <a:spLocks noChangeArrowheads="1"/>
          </p:cNvSpPr>
          <p:nvPr/>
        </p:nvSpPr>
        <p:spPr bwMode="auto">
          <a:xfrm>
            <a:off x="3884613" y="8683625"/>
            <a:ext cx="29733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3" tIns="44435" rIns="92043" bIns="44435" anchor="b"/>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a:latin typeface="Times New Roman" pitchFamily="18" charset="0"/>
              </a:rPr>
              <a:t>2</a:t>
            </a:r>
          </a:p>
        </p:txBody>
      </p:sp>
      <p:sp>
        <p:nvSpPr>
          <p:cNvPr id="90117" name="Rectangle 4"/>
          <p:cNvSpPr>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90118" name="Rectangle 5"/>
          <p:cNvSpPr>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90119" name="Rectangle 6"/>
          <p:cNvSpPr>
            <a:spLocks noGrp="1" noRot="1" noChangeAspect="1" noChangeArrowheads="1" noTextEdit="1"/>
          </p:cNvSpPr>
          <p:nvPr>
            <p:ph type="sldImg"/>
          </p:nvPr>
        </p:nvSpPr>
        <p:spPr>
          <a:xfrm>
            <a:off x="3635375" y="2468563"/>
            <a:ext cx="0" cy="0"/>
          </a:xfrm>
          <a:ln w="12700" cap="flat"/>
        </p:spPr>
      </p:sp>
      <p:sp>
        <p:nvSpPr>
          <p:cNvPr id="90120" name="Rectangle 7"/>
          <p:cNvSpPr>
            <a:spLocks noGrp="1" noChangeArrowheads="1"/>
          </p:cNvSpPr>
          <p:nvPr>
            <p:ph type="body" idx="1"/>
          </p:nvPr>
        </p:nvSpPr>
        <p:spPr>
          <a:xfrm>
            <a:off x="912813" y="4343400"/>
            <a:ext cx="5030787" cy="4116388"/>
          </a:xfrm>
          <a:noFill/>
          <a:extLst>
            <a:ext uri="{91240B29-F687-4F45-9708-019B960494DF}">
              <a14:hiddenLine xmlns:a14="http://schemas.microsoft.com/office/drawing/2010/main" w="12700">
                <a:solidFill>
                  <a:schemeClr val="tx1"/>
                </a:solidFill>
                <a:miter lim="800000"/>
                <a:headEnd/>
                <a:tailEnd/>
              </a14:hiddenLine>
            </a:ext>
          </a:extLst>
        </p:spPr>
        <p:txBody>
          <a:bodyPr lIns="92043" tIns="44435" rIns="92043" bIns="44435"/>
          <a:lstStyle/>
          <a:p>
            <a:pPr eaLnBrk="1" hangingPunct="1"/>
            <a:endParaRPr lang="en-US" altLang="en-US" smtClean="0"/>
          </a:p>
        </p:txBody>
      </p:sp>
    </p:spTree>
    <p:extLst>
      <p:ext uri="{BB962C8B-B14F-4D97-AF65-F5344CB8AC3E}">
        <p14:creationId xmlns:p14="http://schemas.microsoft.com/office/powerpoint/2010/main" val="67732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83141899"/>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1" r:id="rId7"/>
    <p:sldLayoutId id="2147483732" r:id="rId8"/>
    <p:sldLayoutId id="2147483733"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Properties of Stars I</a:t>
            </a:r>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Use a Log Scale!</a:t>
            </a:r>
            <a:endParaRPr lang="en-US" dirty="0"/>
          </a:p>
        </p:txBody>
      </p:sp>
      <p:sp>
        <p:nvSpPr>
          <p:cNvPr id="9" name="Content Placeholder 8"/>
          <p:cNvSpPr>
            <a:spLocks noGrp="1"/>
          </p:cNvSpPr>
          <p:nvPr>
            <p:ph idx="1"/>
          </p:nvPr>
        </p:nvSpPr>
        <p:spPr/>
        <p:txBody>
          <a:bodyPr/>
          <a:lstStyle/>
          <a:p>
            <a:r>
              <a:rPr lang="en-US" dirty="0" smtClean="0"/>
              <a:t>By using the log of the flux, we can have more easily manageable ways to compare the brightness of astronomical objects.</a:t>
            </a:r>
          </a:p>
          <a:p>
            <a:r>
              <a:rPr lang="en-US" dirty="0" smtClean="0"/>
              <a:t>Norman </a:t>
            </a:r>
            <a:r>
              <a:rPr lang="en-US" dirty="0" err="1" smtClean="0"/>
              <a:t>Pogson</a:t>
            </a:r>
            <a:r>
              <a:rPr lang="en-US" dirty="0" smtClean="0"/>
              <a:t> created the “magnitude” scale in 1856.</a:t>
            </a:r>
          </a:p>
          <a:p>
            <a:r>
              <a:rPr lang="en-US" dirty="0" smtClean="0"/>
              <a:t>He used </a:t>
            </a:r>
            <a:r>
              <a:rPr lang="en-US" dirty="0" err="1" smtClean="0"/>
              <a:t>Hipparcus</a:t>
            </a:r>
            <a:r>
              <a:rPr lang="en-US" dirty="0" smtClean="0"/>
              <a:t>’ brightness rankings to define the magnitude scale such that a star that is of 5</a:t>
            </a:r>
            <a:r>
              <a:rPr lang="en-US" baseline="30000" dirty="0" smtClean="0"/>
              <a:t>th</a:t>
            </a:r>
            <a:r>
              <a:rPr lang="en-US" dirty="0" smtClean="0"/>
              <a:t> magnitude would be 100 times fainter than a star of 0</a:t>
            </a:r>
            <a:r>
              <a:rPr lang="en-US" baseline="30000" dirty="0" smtClean="0"/>
              <a:t>th</a:t>
            </a:r>
            <a:r>
              <a:rPr lang="en-US" dirty="0" smtClean="0"/>
              <a:t> magnitude. </a:t>
            </a:r>
          </a:p>
          <a:p>
            <a:r>
              <a:rPr lang="en-US" dirty="0" smtClean="0"/>
              <a:t>This scale assigns smaller magnitudes for brighter objects.</a:t>
            </a:r>
          </a:p>
          <a:p>
            <a:r>
              <a:rPr lang="en-US" dirty="0" smtClean="0"/>
              <a:t>Astronomers still use this type of scale to refer to the </a:t>
            </a:r>
            <a:r>
              <a:rPr lang="en-US" dirty="0" err="1" smtClean="0"/>
              <a:t>brightnesses</a:t>
            </a:r>
            <a:r>
              <a:rPr lang="en-US" dirty="0" smtClean="0"/>
              <a:t> of objects. </a:t>
            </a:r>
          </a:p>
          <a:p>
            <a:r>
              <a:rPr lang="en-US" dirty="0" smtClean="0"/>
              <a:t>The magnitude scale is usually set by giving Vega a magnitude of zero.</a:t>
            </a:r>
          </a:p>
          <a:p>
            <a:endParaRPr lang="en-US" dirty="0"/>
          </a:p>
        </p:txBody>
      </p:sp>
      <p:sp>
        <p:nvSpPr>
          <p:cNvPr id="4" name="Slide Number Placeholder 3"/>
          <p:cNvSpPr>
            <a:spLocks noGrp="1"/>
          </p:cNvSpPr>
          <p:nvPr>
            <p:ph type="sldNum" sz="quarter" idx="12"/>
          </p:nvPr>
        </p:nvSpPr>
        <p:spPr/>
        <p:txBody>
          <a:bodyPr/>
          <a:lstStyle/>
          <a:p>
            <a:fld id="{04610431-892D-4A94-8C08-CB25A63EF695}" type="slidenum">
              <a:rPr lang="en-US" altLang="en-US" smtClean="0"/>
              <a:pPr/>
              <a:t>10</a:t>
            </a:fld>
            <a:endParaRPr lang="en-US" altLang="en-US"/>
          </a:p>
        </p:txBody>
      </p:sp>
    </p:spTree>
    <p:extLst>
      <p:ext uri="{BB962C8B-B14F-4D97-AF65-F5344CB8AC3E}">
        <p14:creationId xmlns:p14="http://schemas.microsoft.com/office/powerpoint/2010/main" val="326235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
          <p:cNvSpPr>
            <a:spLocks noGrp="1" noChangeArrowheads="1"/>
          </p:cNvSpPr>
          <p:nvPr>
            <p:ph type="title"/>
          </p:nvPr>
        </p:nvSpPr>
        <p:spPr/>
        <p:txBody>
          <a:bodyPr/>
          <a:lstStyle/>
          <a:p>
            <a:pPr eaLnBrk="1" hangingPunct="1"/>
            <a:r>
              <a:rPr lang="en-US" altLang="en-US" smtClean="0"/>
              <a:t>Magnitudes</a:t>
            </a:r>
          </a:p>
        </p:txBody>
      </p:sp>
      <p:sp>
        <p:nvSpPr>
          <p:cNvPr id="7171" name="Rectangle 12"/>
          <p:cNvSpPr>
            <a:spLocks noGrp="1" noChangeArrowheads="1"/>
          </p:cNvSpPr>
          <p:nvPr>
            <p:ph type="body" idx="1"/>
          </p:nvPr>
        </p:nvSpPr>
        <p:spPr/>
        <p:txBody>
          <a:bodyPr>
            <a:normAutofit fontScale="92500" lnSpcReduction="20000"/>
          </a:bodyPr>
          <a:lstStyle/>
          <a:p>
            <a:pPr eaLnBrk="1" hangingPunct="1"/>
            <a:r>
              <a:rPr lang="en-US" altLang="en-US" sz="2000" dirty="0" smtClean="0"/>
              <a:t>stellar magnitudes</a:t>
            </a:r>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r>
              <a:rPr lang="en-US" altLang="en-US" sz="2000" dirty="0" smtClean="0"/>
              <a:t>F, F</a:t>
            </a:r>
            <a:r>
              <a:rPr lang="en-US" altLang="en-US" sz="2000" baseline="-25000" dirty="0" smtClean="0"/>
              <a:t>0</a:t>
            </a:r>
            <a:r>
              <a:rPr lang="en-US" altLang="en-US" sz="2000" dirty="0" smtClean="0"/>
              <a:t> are the photon numbers received per second from object and zero magnitude reference star, respectively.</a:t>
            </a:r>
          </a:p>
          <a:p>
            <a:pPr eaLnBrk="1" hangingPunct="1"/>
            <a:r>
              <a:rPr lang="en-US" altLang="en-US" sz="2000" dirty="0" smtClean="0"/>
              <a:t>So, a star that is 100 times fainter than another is said to be 5 magnitudes fainter.</a:t>
            </a:r>
          </a:p>
          <a:p>
            <a:pPr eaLnBrk="1" hangingPunct="1"/>
            <a:r>
              <a:rPr lang="en-US" altLang="en-US" dirty="0" smtClean="0"/>
              <a:t>For the most common magnitude systems, the reference star is Vega, which is defined to have zero magnitude in all filters.</a:t>
            </a:r>
            <a:endParaRPr lang="en-US" altLang="en-US" sz="2000" dirty="0" smtClean="0"/>
          </a:p>
          <a:p>
            <a:pPr eaLnBrk="1" hangingPunct="1"/>
            <a:endParaRPr lang="en-US" altLang="en-US" sz="2000" dirty="0" smtClean="0"/>
          </a:p>
        </p:txBody>
      </p:sp>
      <p:graphicFrame>
        <p:nvGraphicFramePr>
          <p:cNvPr id="7172" name="Object 8"/>
          <p:cNvGraphicFramePr>
            <a:graphicFrameLocks noGrp="1" noChangeAspect="1"/>
          </p:cNvGraphicFramePr>
          <p:nvPr>
            <p:ph sz="half" idx="4294967295"/>
          </p:nvPr>
        </p:nvGraphicFramePr>
        <p:xfrm>
          <a:off x="2343150" y="2232025"/>
          <a:ext cx="4438650" cy="1882775"/>
        </p:xfrm>
        <a:graphic>
          <a:graphicData uri="http://schemas.openxmlformats.org/presentationml/2006/ole">
            <mc:AlternateContent xmlns:mc="http://schemas.openxmlformats.org/markup-compatibility/2006">
              <mc:Choice xmlns:v="urn:schemas-microsoft-com:vml" Requires="v">
                <p:oleObj spid="_x0000_s1066" name="Equation" r:id="rId3" imgW="1320227" imgH="482391" progId="Equation.DSMT4">
                  <p:embed/>
                </p:oleObj>
              </mc:Choice>
              <mc:Fallback>
                <p:oleObj name="Equation" r:id="rId3" imgW="1320227" imgH="4823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232025"/>
                        <a:ext cx="4438650" cy="188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11</a:t>
            </a:fld>
            <a:endParaRPr lang="en-US"/>
          </a:p>
        </p:txBody>
      </p:sp>
    </p:spTree>
    <p:extLst>
      <p:ext uri="{BB962C8B-B14F-4D97-AF65-F5344CB8AC3E}">
        <p14:creationId xmlns:p14="http://schemas.microsoft.com/office/powerpoint/2010/main" val="153487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fontScale="90000"/>
          </a:bodyPr>
          <a:lstStyle/>
          <a:p>
            <a:r>
              <a:rPr lang="en-US" altLang="en-US" smtClean="0"/>
              <a:t>Apparent Magnitudes: Examples</a:t>
            </a:r>
          </a:p>
        </p:txBody>
      </p:sp>
      <p:pic>
        <p:nvPicPr>
          <p:cNvPr id="10" name="Picture 5" descr="AACHCZY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0172" y="1524000"/>
            <a:ext cx="339795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p:spTree>
    <p:extLst>
      <p:ext uri="{BB962C8B-B14F-4D97-AF65-F5344CB8AC3E}">
        <p14:creationId xmlns:p14="http://schemas.microsoft.com/office/powerpoint/2010/main" val="56837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a:bodyPr>
          <a:lstStyle/>
          <a:p>
            <a:r>
              <a:rPr lang="en-US" altLang="en-US" dirty="0" smtClean="0"/>
              <a:t>Question</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p:sp>
        <p:nvSpPr>
          <p:cNvPr id="2" name="Content Placeholder 1"/>
          <p:cNvSpPr>
            <a:spLocks noGrp="1"/>
          </p:cNvSpPr>
          <p:nvPr>
            <p:ph idx="1"/>
          </p:nvPr>
        </p:nvSpPr>
        <p:spPr/>
        <p:txBody>
          <a:bodyPr/>
          <a:lstStyle/>
          <a:p>
            <a:r>
              <a:rPr lang="en-US" dirty="0" smtClean="0"/>
              <a:t>Which star on the following slide is the brightest?</a:t>
            </a:r>
          </a:p>
          <a:p>
            <a:r>
              <a:rPr lang="en-US" dirty="0" smtClean="0"/>
              <a:t>Which is the most luminous?</a:t>
            </a:r>
          </a:p>
          <a:p>
            <a:r>
              <a:rPr lang="en-US" dirty="0" smtClean="0"/>
              <a:t>Which is the most massive?</a:t>
            </a:r>
            <a:endParaRPr lang="en-US" dirty="0"/>
          </a:p>
        </p:txBody>
      </p:sp>
    </p:spTree>
    <p:extLst>
      <p:ext uri="{BB962C8B-B14F-4D97-AF65-F5344CB8AC3E}">
        <p14:creationId xmlns:p14="http://schemas.microsoft.com/office/powerpoint/2010/main" val="2888963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fontScale="90000"/>
          </a:bodyPr>
          <a:lstStyle/>
          <a:p>
            <a:r>
              <a:rPr lang="en-US" altLang="en-US" smtClean="0"/>
              <a:t>Apparent Magnitudes: Examples</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pic>
        <p:nvPicPr>
          <p:cNvPr id="5122" name="Picture 2" descr="https://upload.wikimedia.org/wikipedia/commons/thumb/8/87/65Cyb-LB3-apmag.jpg/1280px-65Cyb-LB3-apma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360" y="1524000"/>
            <a:ext cx="601957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43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pPr eaLnBrk="1" hangingPunct="1"/>
            <a:r>
              <a:rPr lang="en-US" altLang="en-US" smtClean="0"/>
              <a:t>Absolute Magnitude</a:t>
            </a:r>
          </a:p>
        </p:txBody>
      </p:sp>
      <p:sp>
        <p:nvSpPr>
          <p:cNvPr id="9219" name="Rectangle 7"/>
          <p:cNvSpPr>
            <a:spLocks noGrp="1" noChangeArrowheads="1"/>
          </p:cNvSpPr>
          <p:nvPr>
            <p:ph type="body" idx="1"/>
          </p:nvPr>
        </p:nvSpPr>
        <p:spPr/>
        <p:txBody>
          <a:bodyPr/>
          <a:lstStyle/>
          <a:p>
            <a:pPr eaLnBrk="1" hangingPunct="1"/>
            <a:r>
              <a:rPr lang="en-US" altLang="en-US" dirty="0" smtClean="0"/>
              <a:t>“Absolute Magnitude” M is the magnitude measured at a “Standard Distance” (10 pc </a:t>
            </a:r>
            <a:r>
              <a:rPr lang="en-US" altLang="en-US" dirty="0" smtClean="0">
                <a:sym typeface="Symbol" pitchFamily="18" charset="2"/>
              </a:rPr>
              <a:t> 33 light years)</a:t>
            </a:r>
          </a:p>
          <a:p>
            <a:pPr eaLnBrk="1" hangingPunct="1"/>
            <a:r>
              <a:rPr lang="en-US" altLang="en-US" dirty="0" smtClean="0">
                <a:sym typeface="Symbol" pitchFamily="18" charset="2"/>
              </a:rPr>
              <a:t>Allows luminosities to be directly compared</a:t>
            </a:r>
          </a:p>
          <a:p>
            <a:pPr lvl="1" eaLnBrk="1" hangingPunct="1"/>
            <a:r>
              <a:rPr lang="en-US" altLang="en-US" dirty="0" smtClean="0">
                <a:sym typeface="Symbol" pitchFamily="18" charset="2"/>
              </a:rPr>
              <a:t>Absolute magnitude of sun  +5 (pretty faint)</a:t>
            </a:r>
          </a:p>
          <a:p>
            <a:pPr lvl="1" eaLnBrk="1" hangingPunct="1"/>
            <a:endParaRPr lang="en-US" altLang="en-US" dirty="0" smtClean="0">
              <a:sym typeface="Symbol" pitchFamily="18" charset="2"/>
            </a:endParaRPr>
          </a:p>
        </p:txBody>
      </p:sp>
      <p:graphicFrame>
        <p:nvGraphicFramePr>
          <p:cNvPr id="9220" name="Object 8"/>
          <p:cNvGraphicFramePr>
            <a:graphicFrameLocks noChangeAspect="1"/>
          </p:cNvGraphicFramePr>
          <p:nvPr/>
        </p:nvGraphicFramePr>
        <p:xfrm>
          <a:off x="1311275" y="3206750"/>
          <a:ext cx="6521450" cy="3194050"/>
        </p:xfrm>
        <a:graphic>
          <a:graphicData uri="http://schemas.openxmlformats.org/presentationml/2006/ole">
            <mc:AlternateContent xmlns:mc="http://schemas.openxmlformats.org/markup-compatibility/2006">
              <mc:Choice xmlns:v="urn:schemas-microsoft-com:vml" Requires="v">
                <p:oleObj spid="_x0000_s2090" name="Equation" r:id="rId3" imgW="1866900" imgH="914400" progId="Equation.3">
                  <p:embed/>
                </p:oleObj>
              </mc:Choice>
              <mc:Fallback>
                <p:oleObj name="Equation" r:id="rId3" imgW="18669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3206750"/>
                        <a:ext cx="6521450" cy="319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15</a:t>
            </a:fld>
            <a:endParaRPr lang="en-US"/>
          </a:p>
        </p:txBody>
      </p:sp>
    </p:spTree>
    <p:extLst>
      <p:ext uri="{BB962C8B-B14F-4D97-AF65-F5344CB8AC3E}">
        <p14:creationId xmlns:p14="http://schemas.microsoft.com/office/powerpoint/2010/main" val="159569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t>Absolute Magnitude and Distance</a:t>
            </a:r>
          </a:p>
        </p:txBody>
      </p:sp>
      <p:sp>
        <p:nvSpPr>
          <p:cNvPr id="2" name="Slide Number Placeholder 1"/>
          <p:cNvSpPr>
            <a:spLocks noGrp="1"/>
          </p:cNvSpPr>
          <p:nvPr>
            <p:ph type="sldNum" sz="quarter" idx="12"/>
          </p:nvPr>
        </p:nvSpPr>
        <p:spPr/>
        <p:txBody>
          <a:bodyPr/>
          <a:lstStyle/>
          <a:p>
            <a:fld id="{A80E317C-2D38-45AD-93CC-2F339010EF5B}" type="slidenum">
              <a:rPr lang="en-US" smtClean="0"/>
              <a:pPr/>
              <a:t>16</a:t>
            </a:fld>
            <a:endParaRPr lang="en-US"/>
          </a:p>
        </p:txBody>
      </p:sp>
      <p:graphicFrame>
        <p:nvGraphicFramePr>
          <p:cNvPr id="10243" name="Object 1"/>
          <p:cNvGraphicFramePr>
            <a:graphicFrameLocks noChangeAspect="1"/>
          </p:cNvGraphicFramePr>
          <p:nvPr>
            <p:extLst>
              <p:ext uri="{D42A27DB-BD31-4B8C-83A1-F6EECF244321}">
                <p14:modId xmlns:p14="http://schemas.microsoft.com/office/powerpoint/2010/main" val="3571209285"/>
              </p:ext>
            </p:extLst>
          </p:nvPr>
        </p:nvGraphicFramePr>
        <p:xfrm>
          <a:off x="631825" y="1920875"/>
          <a:ext cx="8131175" cy="4251325"/>
        </p:xfrm>
        <a:graphic>
          <a:graphicData uri="http://schemas.openxmlformats.org/presentationml/2006/ole">
            <mc:AlternateContent xmlns:mc="http://schemas.openxmlformats.org/markup-compatibility/2006">
              <mc:Choice xmlns:v="urn:schemas-microsoft-com:vml" Requires="v">
                <p:oleObj spid="_x0000_s3114" name="Equation" r:id="rId3" imgW="3593880" imgH="1879560" progId="Equation.3">
                  <p:embed/>
                </p:oleObj>
              </mc:Choice>
              <mc:Fallback>
                <p:oleObj name="Equation" r:id="rId3" imgW="3593880" imgH="1879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1920875"/>
                        <a:ext cx="813117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977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smtClean="0"/>
              <a:t>Bolometric Correction</a:t>
            </a:r>
          </a:p>
        </p:txBody>
      </p:sp>
      <p:sp>
        <p:nvSpPr>
          <p:cNvPr id="3" name="Content Placeholder 2"/>
          <p:cNvSpPr>
            <a:spLocks noGrp="1"/>
          </p:cNvSpPr>
          <p:nvPr>
            <p:ph idx="1"/>
          </p:nvPr>
        </p:nvSpPr>
        <p:spPr/>
        <p:txBody>
          <a:bodyPr/>
          <a:lstStyle/>
          <a:p>
            <a:r>
              <a:rPr lang="en-US" dirty="0" smtClean="0"/>
              <a:t>Absolute magnitude is usually determined for a specific waveband, e.g. M</a:t>
            </a:r>
            <a:r>
              <a:rPr lang="en-US" baseline="-25000" dirty="0" smtClean="0"/>
              <a:t>V</a:t>
            </a:r>
            <a:r>
              <a:rPr lang="en-US" dirty="0" smtClean="0"/>
              <a:t> is the absolute magnitude of a star in the “V” band.</a:t>
            </a:r>
          </a:p>
          <a:p>
            <a:r>
              <a:rPr lang="en-US" dirty="0" smtClean="0"/>
              <a:t>One can convert from this absolute magnitude to a bolometric absolute magnitude that accounts for flux in all wavebands. Of course, this correction must depend on the waveband of the measurement and the temperature of the star.</a:t>
            </a:r>
          </a:p>
          <a:p>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17</a:t>
            </a:fld>
            <a:endParaRPr lang="en-US"/>
          </a:p>
        </p:txBody>
      </p:sp>
      <p:grpSp>
        <p:nvGrpSpPr>
          <p:cNvPr id="5" name="Group 4"/>
          <p:cNvGrpSpPr/>
          <p:nvPr/>
        </p:nvGrpSpPr>
        <p:grpSpPr>
          <a:xfrm>
            <a:off x="2467465" y="4343400"/>
            <a:ext cx="3950633" cy="1676400"/>
            <a:chOff x="2467465" y="4343400"/>
            <a:chExt cx="3950633" cy="1676400"/>
          </a:xfrm>
        </p:grpSpPr>
        <mc:AlternateContent xmlns:mc="http://schemas.openxmlformats.org/markup-compatibility/2006" xmlns:a14="http://schemas.microsoft.com/office/drawing/2010/main">
          <mc:Choice Requires="a14">
            <p:sp>
              <p:nvSpPr>
                <p:cNvPr id="4" name="TextBox 3"/>
                <p:cNvSpPr txBox="1"/>
                <p:nvPr/>
              </p:nvSpPr>
              <p:spPr>
                <a:xfrm>
                  <a:off x="2467465" y="4343400"/>
                  <a:ext cx="39506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𝑏𝑜𝑙𝑜𝑚𝑒𝑡𝑟𝑖𝑐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𝑤𝑎𝑣𝑒𝑏𝑎𝑛𝑑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𝐵𝐶</m:t>
                            </m:r>
                          </m:e>
                          <m:sub>
                            <m:r>
                              <a:rPr lang="en-US" b="0" i="1" smtClean="0">
                                <a:latin typeface="Cambria Math" panose="02040503050406030204" pitchFamily="18" charset="0"/>
                              </a:rPr>
                              <m:t>𝑤𝑎𝑣𝑒𝑏𝑎𝑛𝑑</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467465" y="4343400"/>
                  <a:ext cx="3950633" cy="276999"/>
                </a:xfrm>
                <a:prstGeom prst="rect">
                  <a:avLst/>
                </a:prstGeom>
                <a:blipFill rotWithShape="0">
                  <a:blip r:embed="rId2"/>
                  <a:stretch>
                    <a:fillRect l="-92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09911" y="4801745"/>
                  <a:ext cx="24657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𝑏𝑜𝑙𝑜𝑚𝑒𝑡𝑟𝑖𝑐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𝑉</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𝐵𝐶</m:t>
                            </m:r>
                          </m:e>
                          <m:sub>
                            <m:r>
                              <a:rPr lang="en-US" b="0" i="1" smtClean="0">
                                <a:latin typeface="Cambria Math" panose="02040503050406030204" pitchFamily="18" charset="0"/>
                              </a:rPr>
                              <m:t>𝑉</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209911" y="4801745"/>
                  <a:ext cx="2465740" cy="276999"/>
                </a:xfrm>
                <a:prstGeom prst="rect">
                  <a:avLst/>
                </a:prstGeom>
                <a:blipFill rotWithShape="0">
                  <a:blip r:embed="rId3"/>
                  <a:stretch>
                    <a:fillRect l="-1733" r="-2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686211" y="5260090"/>
                  <a:ext cx="351314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𝑏𝑜𝑙𝑜𝑚𝑒𝑡𝑟𝑖𝑐</m:t>
                            </m:r>
                            <m:r>
                              <a:rPr lang="en-US" b="0" i="1" smtClean="0">
                                <a:latin typeface="Cambria Math" panose="02040503050406030204" pitchFamily="18" charset="0"/>
                              </a:rPr>
                              <m:t>,</m:t>
                            </m:r>
                            <m:r>
                              <a:rPr lang="en-US" b="0" i="1" smtClean="0">
                                <a:latin typeface="Cambria Math" panose="02040503050406030204" pitchFamily="18" charset="0"/>
                              </a:rPr>
                              <m:t>𝑆𝑢𝑛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𝑆𝑢𝑛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𝐵𝐶</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𝑆𝑢𝑛</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86211" y="5260090"/>
                  <a:ext cx="3513141" cy="289182"/>
                </a:xfrm>
                <a:prstGeom prst="rect">
                  <a:avLst/>
                </a:prstGeom>
                <a:blipFill rotWithShape="0">
                  <a:blip r:embed="rId4"/>
                  <a:stretch>
                    <a:fillRect l="-1042" b="-14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90800" y="5730618"/>
                  <a:ext cx="370396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𝑏𝑜𝑙𝑜𝑚𝑒𝑡𝑟𝑖𝑐</m:t>
                            </m:r>
                            <m:r>
                              <a:rPr lang="en-US" b="0" i="1" smtClean="0">
                                <a:latin typeface="Cambria Math" panose="02040503050406030204" pitchFamily="18" charset="0"/>
                              </a:rPr>
                              <m:t>,</m:t>
                            </m:r>
                            <m:r>
                              <a:rPr lang="en-US" b="0" i="1" smtClean="0">
                                <a:latin typeface="Cambria Math" panose="02040503050406030204" pitchFamily="18" charset="0"/>
                              </a:rPr>
                              <m:t>𝑆𝑢𝑛</m:t>
                            </m:r>
                          </m:sub>
                        </m:sSub>
                        <m:r>
                          <a:rPr lang="en-US" b="0" i="1" smtClean="0">
                            <a:latin typeface="Cambria Math" panose="02040503050406030204" pitchFamily="18" charset="0"/>
                          </a:rPr>
                          <m:t>=4.83−0.09=4.74</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590800" y="5730618"/>
                  <a:ext cx="3703963" cy="289182"/>
                </a:xfrm>
                <a:prstGeom prst="rect">
                  <a:avLst/>
                </a:prstGeom>
                <a:blipFill rotWithShape="0">
                  <a:blip r:embed="rId5"/>
                  <a:stretch>
                    <a:fillRect l="-822" r="-822" b="-14583"/>
                  </a:stretch>
                </a:blipFill>
              </p:spPr>
              <p:txBody>
                <a:bodyPr/>
                <a:lstStyle/>
                <a:p>
                  <a:r>
                    <a:rPr lang="en-US">
                      <a:noFill/>
                    </a:rPr>
                    <a:t> </a:t>
                  </a:r>
                </a:p>
              </p:txBody>
            </p:sp>
          </mc:Fallback>
        </mc:AlternateContent>
      </p:grpSp>
    </p:spTree>
    <p:extLst>
      <p:ext uri="{BB962C8B-B14F-4D97-AF65-F5344CB8AC3E}">
        <p14:creationId xmlns:p14="http://schemas.microsoft.com/office/powerpoint/2010/main" val="103155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smtClean="0"/>
              <a:t>Question</a:t>
            </a:r>
          </a:p>
        </p:txBody>
      </p:sp>
      <p:sp>
        <p:nvSpPr>
          <p:cNvPr id="3" name="Content Placeholder 2"/>
          <p:cNvSpPr>
            <a:spLocks noGrp="1"/>
          </p:cNvSpPr>
          <p:nvPr>
            <p:ph idx="1"/>
          </p:nvPr>
        </p:nvSpPr>
        <p:spPr/>
        <p:txBody>
          <a:bodyPr/>
          <a:lstStyle/>
          <a:p>
            <a:r>
              <a:rPr lang="en-US" dirty="0" smtClean="0"/>
              <a:t>Let’s say that a star has an apparent magnitude of 5 and is 100 pc away. What is its absolute magnitude? </a:t>
            </a:r>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18</a:t>
            </a:fld>
            <a:endParaRPr lang="en-US"/>
          </a:p>
        </p:txBody>
      </p:sp>
    </p:spTree>
    <p:extLst>
      <p:ext uri="{BB962C8B-B14F-4D97-AF65-F5344CB8AC3E}">
        <p14:creationId xmlns:p14="http://schemas.microsoft.com/office/powerpoint/2010/main" val="3755747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smtClean="0"/>
              <a:t>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𝑀</m:t>
                    </m:r>
                    <m:r>
                      <a:rPr lang="en-US" i="1" smtClean="0">
                        <a:latin typeface="Cambria Math" panose="02040503050406030204" pitchFamily="18" charset="0"/>
                      </a:rPr>
                      <m:t>=</m:t>
                    </m:r>
                    <m:r>
                      <a:rPr lang="en-US" b="0" i="1" smtClean="0">
                        <a:latin typeface="Cambria Math" panose="02040503050406030204" pitchFamily="18" charset="0"/>
                      </a:rPr>
                      <m:t>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e>
                    </m:func>
                    <m:r>
                      <a:rPr lang="en-US" b="0" i="1" smtClean="0">
                        <a:latin typeface="Cambria Math" panose="02040503050406030204" pitchFamily="18" charset="0"/>
                      </a:rPr>
                      <m:t>−5</m:t>
                    </m:r>
                  </m:oMath>
                </a14:m>
                <a:endParaRPr lang="en-US" dirty="0" smtClean="0"/>
              </a:p>
              <a:p>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+5−5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r>
                              <a:rPr lang="en-US" i="1">
                                <a:latin typeface="Cambria Math" panose="02040503050406030204" pitchFamily="18" charset="0"/>
                              </a:rPr>
                              <m:t>𝑑</m:t>
                            </m:r>
                          </m:e>
                        </m:d>
                      </m:e>
                    </m:func>
                  </m:oMath>
                </a14:m>
                <a:endParaRPr lang="en-US" dirty="0" smtClean="0"/>
              </a:p>
              <a:p>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=5+5−5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r>
                              <a:rPr lang="en-US" b="0" i="1" smtClean="0">
                                <a:latin typeface="Cambria Math" panose="02040503050406030204" pitchFamily="18" charset="0"/>
                              </a:rPr>
                              <m:t>100</m:t>
                            </m:r>
                          </m:e>
                        </m:d>
                      </m:e>
                    </m:func>
                    <m:r>
                      <a:rPr lang="en-US" b="0" i="1" smtClean="0">
                        <a:latin typeface="Cambria Math" panose="02040503050406030204" pitchFamily="18" charset="0"/>
                      </a:rPr>
                      <m:t>=0</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62" t="-75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A80E317C-2D38-45AD-93CC-2F339010EF5B}" type="slidenum">
              <a:rPr lang="en-US" smtClean="0"/>
              <a:pPr/>
              <a:t>19</a:t>
            </a:fld>
            <a:endParaRPr lang="en-US"/>
          </a:p>
        </p:txBody>
      </p:sp>
    </p:spTree>
    <p:extLst>
      <p:ext uri="{BB962C8B-B14F-4D97-AF65-F5344CB8AC3E}">
        <p14:creationId xmlns:p14="http://schemas.microsoft.com/office/powerpoint/2010/main" val="2625674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introduce magnitude system</a:t>
            </a:r>
          </a:p>
          <a:p>
            <a:pPr eaLnBrk="1" hangingPunct="1">
              <a:spcBef>
                <a:spcPct val="5000"/>
              </a:spcBef>
            </a:pPr>
            <a:r>
              <a:rPr lang="en-US" altLang="en-US" dirty="0" smtClean="0"/>
              <a:t>review properties of stars</a:t>
            </a:r>
          </a:p>
          <a:p>
            <a:pPr lvl="1">
              <a:spcBef>
                <a:spcPct val="5000"/>
              </a:spcBef>
            </a:pPr>
            <a:r>
              <a:rPr lang="en-US" altLang="en-US" dirty="0" smtClean="0"/>
              <a:t>color</a:t>
            </a:r>
          </a:p>
          <a:p>
            <a:pPr lvl="1">
              <a:spcBef>
                <a:spcPct val="5000"/>
              </a:spcBef>
            </a:pPr>
            <a:r>
              <a:rPr lang="en-US" altLang="en-US" dirty="0" smtClean="0"/>
              <a:t>brightness</a:t>
            </a:r>
          </a:p>
          <a:p>
            <a:pPr lvl="1">
              <a:spcBef>
                <a:spcPct val="5000"/>
              </a:spcBef>
            </a:pPr>
            <a:r>
              <a:rPr lang="en-US" altLang="en-US" dirty="0" smtClean="0"/>
              <a:t>luminosity</a:t>
            </a:r>
          </a:p>
          <a:p>
            <a:pPr lvl="1">
              <a:spcBef>
                <a:spcPct val="5000"/>
              </a:spcBef>
            </a:pPr>
            <a:r>
              <a:rPr lang="en-US" altLang="en-US" dirty="0" smtClean="0"/>
              <a:t>temperature</a:t>
            </a:r>
          </a:p>
          <a:p>
            <a:pPr lvl="1">
              <a:spcBef>
                <a:spcPct val="5000"/>
              </a:spcBef>
            </a:pPr>
            <a:r>
              <a:rPr lang="en-US" altLang="en-US" dirty="0" smtClean="0"/>
              <a:t>color-magnitude diagram</a:t>
            </a:r>
          </a:p>
          <a:p>
            <a:pPr lvl="1">
              <a:spcBef>
                <a:spcPct val="5000"/>
              </a:spcBef>
            </a:pPr>
            <a:r>
              <a:rPr lang="en-US" altLang="en-US" dirty="0" smtClean="0"/>
              <a:t>HR diagram</a:t>
            </a:r>
          </a:p>
          <a:p>
            <a:pPr eaLnBrk="1" hangingPunct="1">
              <a:spcBef>
                <a:spcPct val="5000"/>
              </a:spcBef>
            </a:pPr>
            <a:r>
              <a:rPr lang="en-US" altLang="en-US" dirty="0" smtClean="0"/>
              <a:t>discuss filter systems</a:t>
            </a:r>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altLang="en-US" smtClean="0"/>
              <a:t>Stellar Brightness Differences</a:t>
            </a:r>
          </a:p>
        </p:txBody>
      </p:sp>
      <p:sp>
        <p:nvSpPr>
          <p:cNvPr id="12291" name="Rectangle 3"/>
          <p:cNvSpPr>
            <a:spLocks noGrp="1" noChangeArrowheads="1"/>
          </p:cNvSpPr>
          <p:nvPr>
            <p:ph type="body" idx="1"/>
          </p:nvPr>
        </p:nvSpPr>
        <p:spPr/>
        <p:txBody>
          <a:bodyPr/>
          <a:lstStyle/>
          <a:p>
            <a:pPr eaLnBrk="1" hangingPunct="1"/>
            <a:r>
              <a:rPr lang="en-US" altLang="en-US" dirty="0" smtClean="0"/>
              <a:t>If we can determine that 2 stars </a:t>
            </a:r>
            <a:r>
              <a:rPr lang="en-US" altLang="en-US" i="1" dirty="0" smtClean="0"/>
              <a:t>are</a:t>
            </a:r>
            <a:r>
              <a:rPr lang="en-US" altLang="en-US" dirty="0" smtClean="0"/>
              <a:t> identical, then their relative </a:t>
            </a:r>
            <a:r>
              <a:rPr lang="en-US" altLang="en-US" i="1" dirty="0" err="1" smtClean="0"/>
              <a:t>brightnesses</a:t>
            </a:r>
            <a:r>
              <a:rPr lang="en-US" altLang="en-US" dirty="0" smtClean="0"/>
              <a:t> translate to relative </a:t>
            </a:r>
            <a:r>
              <a:rPr lang="en-US" altLang="en-US" i="1" dirty="0" smtClean="0"/>
              <a:t>distances.</a:t>
            </a:r>
            <a:endParaRPr lang="en-US" altLang="en-US" sz="2800" i="1" dirty="0" smtClean="0"/>
          </a:p>
          <a:p>
            <a:pPr eaLnBrk="1" hangingPunct="1"/>
            <a:r>
              <a:rPr lang="en-US" altLang="en-US" i="1" dirty="0" smtClean="0"/>
              <a:t>Example: </a:t>
            </a:r>
            <a:r>
              <a:rPr lang="en-US" altLang="en-US" dirty="0" smtClean="0"/>
              <a:t>Sun vs. </a:t>
            </a:r>
            <a:r>
              <a:rPr lang="en-US" altLang="en-US" i="1" dirty="0" smtClean="0">
                <a:sym typeface="Symbol" pitchFamily="18" charset="2"/>
              </a:rPr>
              <a:t> Cen</a:t>
            </a:r>
            <a:endParaRPr lang="en-US" altLang="en-US" sz="2800" i="1" dirty="0" smtClean="0"/>
          </a:p>
          <a:p>
            <a:pPr lvl="1" eaLnBrk="1" hangingPunct="1"/>
            <a:r>
              <a:rPr lang="en-US" altLang="en-US" dirty="0" smtClean="0"/>
              <a:t>spectra are very similar </a:t>
            </a:r>
            <a:r>
              <a:rPr lang="en-US" altLang="en-US" dirty="0" smtClean="0">
                <a:sym typeface="Symbol" pitchFamily="18" charset="2"/>
              </a:rPr>
              <a:t></a:t>
            </a:r>
            <a:r>
              <a:rPr lang="en-US" altLang="en-US" dirty="0" smtClean="0"/>
              <a:t> temperatures, radii almost identical (</a:t>
            </a:r>
            <a:r>
              <a:rPr lang="en-US" altLang="en-US" i="1" dirty="0" smtClean="0"/>
              <a:t>T</a:t>
            </a:r>
            <a:r>
              <a:rPr lang="en-US" altLang="en-US" dirty="0" smtClean="0"/>
              <a:t> follows from Planck function, radius </a:t>
            </a:r>
            <a:r>
              <a:rPr lang="en-US" altLang="en-US" i="1" dirty="0" smtClean="0"/>
              <a:t>R</a:t>
            </a:r>
            <a:r>
              <a:rPr lang="en-US" altLang="en-US" dirty="0" smtClean="0"/>
              <a:t> can be deduced by other means) </a:t>
            </a:r>
          </a:p>
          <a:p>
            <a:pPr lvl="1" eaLnBrk="1" hangingPunct="1"/>
            <a:r>
              <a:rPr lang="en-US" altLang="en-US" dirty="0" smtClean="0">
                <a:sym typeface="Symbol" pitchFamily="18" charset="2"/>
              </a:rPr>
              <a:t></a:t>
            </a:r>
            <a:r>
              <a:rPr lang="en-US" altLang="en-US" dirty="0" smtClean="0"/>
              <a:t> luminosities about equal</a:t>
            </a:r>
          </a:p>
          <a:p>
            <a:pPr lvl="1" eaLnBrk="1" hangingPunct="1"/>
            <a:r>
              <a:rPr lang="en-US" altLang="en-US" dirty="0" smtClean="0"/>
              <a:t>difference in </a:t>
            </a:r>
            <a:r>
              <a:rPr lang="en-US" altLang="en-US" i="1" dirty="0" smtClean="0"/>
              <a:t>apparent</a:t>
            </a:r>
            <a:r>
              <a:rPr lang="en-US" altLang="en-US" dirty="0" smtClean="0"/>
              <a:t> magnitudes translates to relative distances</a:t>
            </a:r>
          </a:p>
          <a:p>
            <a:pPr lvl="1" eaLnBrk="1" hangingPunct="1"/>
            <a:r>
              <a:rPr lang="en-US" altLang="en-US" dirty="0" smtClean="0"/>
              <a:t>can check using the parallax distance to </a:t>
            </a:r>
            <a:r>
              <a:rPr lang="en-US" altLang="en-US" i="1" dirty="0" smtClean="0">
                <a:sym typeface="Symbol" pitchFamily="18" charset="2"/>
              </a:rPr>
              <a:t> Cen</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20</a:t>
            </a:fld>
            <a:endParaRPr lang="en-US"/>
          </a:p>
        </p:txBody>
      </p:sp>
    </p:spTree>
    <p:extLst>
      <p:ext uri="{BB962C8B-B14F-4D97-AF65-F5344CB8AC3E}">
        <p14:creationId xmlns:p14="http://schemas.microsoft.com/office/powerpoint/2010/main" val="1182489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temperatures and color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9229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a:normAutofit/>
          </a:bodyPr>
          <a:lstStyle/>
          <a:p>
            <a:pPr eaLnBrk="1" hangingPunct="1"/>
            <a:r>
              <a:rPr lang="en-US" altLang="en-US" dirty="0" smtClean="0"/>
              <a:t>Why do Stars Have Colors?</a:t>
            </a:r>
          </a:p>
        </p:txBody>
      </p:sp>
      <p:sp>
        <p:nvSpPr>
          <p:cNvPr id="3" name="Content Placeholder 2"/>
          <p:cNvSpPr>
            <a:spLocks noGrp="1"/>
          </p:cNvSpPr>
          <p:nvPr>
            <p:ph idx="1"/>
          </p:nvPr>
        </p:nvSpPr>
        <p:spPr/>
        <p:txBody>
          <a:bodyPr/>
          <a:lstStyle/>
          <a:p>
            <a:r>
              <a:rPr lang="en-US" dirty="0" smtClean="0"/>
              <a:t>Stars have different temperatures.</a:t>
            </a:r>
          </a:p>
          <a:p>
            <a:r>
              <a:rPr lang="en-US" dirty="0" smtClean="0"/>
              <a:t>Given that they radiate like blackbodies, their photon fluxes peak at different wavelengths (think of the Wein displacement law).</a:t>
            </a:r>
          </a:p>
          <a:p>
            <a:r>
              <a:rPr lang="en-US" dirty="0" smtClean="0"/>
              <a:t>Our eyes perceive a color that relates to the peak wavelength of emission.</a:t>
            </a:r>
          </a:p>
          <a:p>
            <a:r>
              <a:rPr lang="en-US" dirty="0" smtClean="0"/>
              <a:t>A relatively “cool” star will appear to be red.</a:t>
            </a:r>
          </a:p>
          <a:p>
            <a:r>
              <a:rPr lang="en-US" dirty="0" smtClean="0"/>
              <a:t>A “hot” star will appear more blue.</a:t>
            </a:r>
          </a:p>
          <a:p>
            <a:r>
              <a:rPr lang="en-US" dirty="0" smtClean="0"/>
              <a:t>You can determine the relative temperature of a star just by looking at its color!</a:t>
            </a:r>
            <a:endParaRPr lang="en-US" dirty="0"/>
          </a:p>
        </p:txBody>
      </p:sp>
      <p:sp>
        <p:nvSpPr>
          <p:cNvPr id="2" name="Slide Number Placeholder 1"/>
          <p:cNvSpPr>
            <a:spLocks noGrp="1"/>
          </p:cNvSpPr>
          <p:nvPr>
            <p:ph type="sldNum" sz="quarter" idx="12"/>
          </p:nvPr>
        </p:nvSpPr>
        <p:spPr/>
        <p:txBody>
          <a:bodyPr/>
          <a:lstStyle/>
          <a:p>
            <a:pPr>
              <a:defRPr/>
            </a:pPr>
            <a:fld id="{E49464C3-F72B-4578-BA21-31D6575E0633}" type="slidenum">
              <a:rPr lang="en-US" smtClean="0"/>
              <a:pPr>
                <a:defRPr/>
              </a:pPr>
              <a:t>22</a:t>
            </a:fld>
            <a:endParaRPr lang="en-US"/>
          </a:p>
        </p:txBody>
      </p:sp>
    </p:spTree>
    <p:extLst>
      <p:ext uri="{BB962C8B-B14F-4D97-AF65-F5344CB8AC3E}">
        <p14:creationId xmlns:p14="http://schemas.microsoft.com/office/powerpoint/2010/main" val="374653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a:normAutofit/>
          </a:bodyPr>
          <a:lstStyle/>
          <a:p>
            <a:pPr eaLnBrk="1" hangingPunct="1"/>
            <a:r>
              <a:rPr lang="en-US" altLang="en-US" sz="3600" dirty="0" smtClean="0"/>
              <a:t>Brightness, Color, and Temperature</a:t>
            </a:r>
          </a:p>
        </p:txBody>
      </p:sp>
      <p:pic>
        <p:nvPicPr>
          <p:cNvPr id="13315" name="Picture 3" descr="h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676400"/>
            <a:ext cx="55245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3390900" y="6096000"/>
            <a:ext cx="3959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400"/>
              <a:t>http://zebu.uoregon.edu/~soper/Stars/hrdiagram.html</a:t>
            </a:r>
          </a:p>
        </p:txBody>
      </p:sp>
      <p:sp>
        <p:nvSpPr>
          <p:cNvPr id="2" name="Slide Number Placeholder 1"/>
          <p:cNvSpPr>
            <a:spLocks noGrp="1"/>
          </p:cNvSpPr>
          <p:nvPr>
            <p:ph type="sldNum" sz="quarter" idx="12"/>
          </p:nvPr>
        </p:nvSpPr>
        <p:spPr/>
        <p:txBody>
          <a:bodyPr/>
          <a:lstStyle/>
          <a:p>
            <a:pPr>
              <a:defRPr/>
            </a:pPr>
            <a:fld id="{E49464C3-F72B-4578-BA21-31D6575E0633}" type="slidenum">
              <a:rPr lang="en-US" smtClean="0"/>
              <a:pPr>
                <a:defRPr/>
              </a:pPr>
              <a:t>23</a:t>
            </a:fld>
            <a:endParaRPr lang="en-US"/>
          </a:p>
        </p:txBody>
      </p:sp>
    </p:spTree>
    <p:extLst>
      <p:ext uri="{BB962C8B-B14F-4D97-AF65-F5344CB8AC3E}">
        <p14:creationId xmlns:p14="http://schemas.microsoft.com/office/powerpoint/2010/main" val="4250840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8"/>
          <p:cNvSpPr>
            <a:spLocks noGrp="1" noChangeArrowheads="1"/>
          </p:cNvSpPr>
          <p:nvPr>
            <p:ph type="title"/>
          </p:nvPr>
        </p:nvSpPr>
        <p:spPr/>
        <p:txBody>
          <a:bodyPr/>
          <a:lstStyle/>
          <a:p>
            <a:pPr eaLnBrk="1" hangingPunct="1"/>
            <a:r>
              <a:rPr lang="en-US" altLang="en-US" smtClean="0"/>
              <a:t>Betelguese and Rigel in Orion</a:t>
            </a:r>
          </a:p>
        </p:txBody>
      </p:sp>
      <p:pic>
        <p:nvPicPr>
          <p:cNvPr id="28676" name="Picture 3" descr="OrionConste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3649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4"/>
          <p:cNvSpPr txBox="1">
            <a:spLocks noChangeArrowheads="1"/>
          </p:cNvSpPr>
          <p:nvPr/>
        </p:nvSpPr>
        <p:spPr bwMode="auto">
          <a:xfrm>
            <a:off x="533400" y="1676400"/>
            <a:ext cx="2044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Betelgeuse: 3,500 K</a:t>
            </a:r>
          </a:p>
          <a:p>
            <a:pPr>
              <a:spcBef>
                <a:spcPct val="0"/>
              </a:spcBef>
              <a:buFontTx/>
              <a:buNone/>
            </a:pPr>
            <a:r>
              <a:rPr lang="en-US" altLang="en-US" sz="1800"/>
              <a:t>(a </a:t>
            </a:r>
            <a:r>
              <a:rPr lang="en-US" altLang="en-US" sz="1800" i="1"/>
              <a:t>red supergiant</a:t>
            </a:r>
            <a:r>
              <a:rPr lang="en-US" altLang="en-US" sz="1800"/>
              <a:t>)</a:t>
            </a:r>
            <a:endParaRPr lang="en-US" altLang="en-US"/>
          </a:p>
        </p:txBody>
      </p:sp>
      <p:sp>
        <p:nvSpPr>
          <p:cNvPr id="28678" name="Text Box 5"/>
          <p:cNvSpPr txBox="1">
            <a:spLocks noChangeArrowheads="1"/>
          </p:cNvSpPr>
          <p:nvPr/>
        </p:nvSpPr>
        <p:spPr bwMode="auto">
          <a:xfrm>
            <a:off x="6629400" y="4953000"/>
            <a:ext cx="192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Rigel: 11,000 K</a:t>
            </a:r>
          </a:p>
          <a:p>
            <a:pPr>
              <a:spcBef>
                <a:spcPct val="0"/>
              </a:spcBef>
              <a:buFontTx/>
              <a:buNone/>
            </a:pPr>
            <a:r>
              <a:rPr lang="en-US" altLang="en-US" sz="1800"/>
              <a:t>(a </a:t>
            </a:r>
            <a:r>
              <a:rPr lang="en-US" altLang="en-US" sz="1800" i="1"/>
              <a:t>blue supergiant</a:t>
            </a:r>
            <a:r>
              <a:rPr lang="en-US" altLang="en-US" sz="1800"/>
              <a:t>)</a:t>
            </a:r>
            <a:endParaRPr lang="en-US" altLang="en-US"/>
          </a:p>
        </p:txBody>
      </p:sp>
      <p:sp>
        <p:nvSpPr>
          <p:cNvPr id="28679" name="Line 6"/>
          <p:cNvSpPr>
            <a:spLocks noChangeShapeType="1"/>
          </p:cNvSpPr>
          <p:nvPr/>
        </p:nvSpPr>
        <p:spPr bwMode="auto">
          <a:xfrm>
            <a:off x="1600200" y="2362200"/>
            <a:ext cx="1905000" cy="2286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Line 7"/>
          <p:cNvSpPr>
            <a:spLocks noChangeShapeType="1"/>
          </p:cNvSpPr>
          <p:nvPr/>
        </p:nvSpPr>
        <p:spPr bwMode="auto">
          <a:xfrm flipH="1" flipV="1">
            <a:off x="5257800" y="5105400"/>
            <a:ext cx="1371600" cy="76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E49464C3-F72B-4578-BA21-31D6575E0633}" type="slidenum">
              <a:rPr lang="en-US" smtClean="0"/>
              <a:pPr>
                <a:defRPr/>
              </a:pPr>
              <a:t>24</a:t>
            </a:fld>
            <a:endParaRPr lang="en-US"/>
          </a:p>
        </p:txBody>
      </p:sp>
    </p:spTree>
    <p:extLst>
      <p:ext uri="{BB962C8B-B14F-4D97-AF65-F5344CB8AC3E}">
        <p14:creationId xmlns:p14="http://schemas.microsoft.com/office/powerpoint/2010/main" val="90941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fontScale="90000"/>
          </a:bodyPr>
          <a:lstStyle/>
          <a:p>
            <a:pPr eaLnBrk="1" hangingPunct="1"/>
            <a:r>
              <a:rPr lang="en-US" altLang="en-US" smtClean="0">
                <a:solidFill>
                  <a:schemeClr val="tx1"/>
                </a:solidFill>
              </a:rPr>
              <a:t>Blackbody curves for hot and cool stars</a:t>
            </a:r>
            <a:endParaRPr lang="en-US" altLang="en-US" sz="4000" smtClean="0">
              <a:solidFill>
                <a:schemeClr val="tx1"/>
              </a:solidFill>
            </a:endParaRPr>
          </a:p>
        </p:txBody>
      </p:sp>
      <p:pic>
        <p:nvPicPr>
          <p:cNvPr id="30724" name="Picture 3" descr="bb3000_3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28825"/>
            <a:ext cx="60198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AutoShape 4"/>
          <p:cNvSpPr>
            <a:spLocks noChangeArrowheads="1"/>
          </p:cNvSpPr>
          <p:nvPr/>
        </p:nvSpPr>
        <p:spPr bwMode="auto">
          <a:xfrm>
            <a:off x="3200400" y="2562225"/>
            <a:ext cx="304800" cy="1676400"/>
          </a:xfrm>
          <a:prstGeom prst="flowChartProcess">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E49464C3-F72B-4578-BA21-31D6575E0633}" type="slidenum">
              <a:rPr lang="en-US" smtClean="0"/>
              <a:pPr>
                <a:defRPr/>
              </a:pPr>
              <a:t>25</a:t>
            </a:fld>
            <a:endParaRPr lang="en-US"/>
          </a:p>
        </p:txBody>
      </p:sp>
    </p:spTree>
    <p:extLst>
      <p:ext uri="{BB962C8B-B14F-4D97-AF65-F5344CB8AC3E}">
        <p14:creationId xmlns:p14="http://schemas.microsoft.com/office/powerpoint/2010/main" val="947154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smtClean="0">
                <a:solidFill>
                  <a:schemeClr val="tx1"/>
                </a:solidFill>
              </a:rPr>
              <a:t>Two stars</a:t>
            </a:r>
          </a:p>
        </p:txBody>
      </p:sp>
      <p:sp>
        <p:nvSpPr>
          <p:cNvPr id="31748" name="Rectangle 4"/>
          <p:cNvSpPr>
            <a:spLocks noGrp="1" noChangeArrowheads="1"/>
          </p:cNvSpPr>
          <p:nvPr>
            <p:ph idx="1"/>
          </p:nvPr>
        </p:nvSpPr>
        <p:spPr/>
        <p:txBody>
          <a:bodyPr/>
          <a:lstStyle/>
          <a:p>
            <a:pPr eaLnBrk="1" hangingPunct="1"/>
            <a:r>
              <a:rPr lang="en-US" altLang="en-US" dirty="0" smtClean="0"/>
              <a:t>Hotter stars emit MUCH more light per unit area </a:t>
            </a:r>
            <a:r>
              <a:rPr lang="en-US" altLang="en-US" dirty="0" smtClean="0">
                <a:sym typeface="Symbol" panose="05050102010706020507" pitchFamily="18" charset="2"/>
              </a:rPr>
              <a:t> much brighter at short wavelengths.</a:t>
            </a:r>
          </a:p>
        </p:txBody>
      </p:sp>
      <p:pic>
        <p:nvPicPr>
          <p:cNvPr id="31749" name="Picture 3" descr="power3000_30000"/>
          <p:cNvPicPr>
            <a:picLocks noChangeAspect="1" noChangeArrowheads="1"/>
          </p:cNvPicPr>
          <p:nvPr/>
        </p:nvPicPr>
        <p:blipFill>
          <a:blip r:embed="rId2">
            <a:extLst>
              <a:ext uri="{28A0092B-C50C-407E-A947-70E740481C1C}">
                <a14:useLocalDpi xmlns:a14="http://schemas.microsoft.com/office/drawing/2010/main" val="0"/>
              </a:ext>
            </a:extLst>
          </a:blip>
          <a:srcRect b="48961"/>
          <a:stretch>
            <a:fillRect/>
          </a:stretch>
        </p:blipFill>
        <p:spPr bwMode="auto">
          <a:xfrm>
            <a:off x="1219200" y="3200400"/>
            <a:ext cx="685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p:spTree>
    <p:extLst>
      <p:ext uri="{BB962C8B-B14F-4D97-AF65-F5344CB8AC3E}">
        <p14:creationId xmlns:p14="http://schemas.microsoft.com/office/powerpoint/2010/main" val="2090969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dirty="0" smtClean="0">
                <a:solidFill>
                  <a:schemeClr val="tx1"/>
                </a:solidFill>
              </a:rPr>
              <a:t>Stellar Colors for a Hot Star</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p:pic>
        <p:nvPicPr>
          <p:cNvPr id="6" name="Content Placeholder 5"/>
          <p:cNvPicPr>
            <a:picLocks noGrp="1" noChangeAspect="1"/>
          </p:cNvPicPr>
          <p:nvPr>
            <p:ph idx="1"/>
          </p:nvPr>
        </p:nvPicPr>
        <p:blipFill>
          <a:blip r:embed="rId2"/>
          <a:stretch>
            <a:fillRect/>
          </a:stretch>
        </p:blipFill>
        <p:spPr>
          <a:xfrm>
            <a:off x="1028700" y="1764231"/>
            <a:ext cx="7200900" cy="4396338"/>
          </a:xfrm>
          <a:prstGeom prst="rect">
            <a:avLst/>
          </a:prstGeom>
        </p:spPr>
      </p:pic>
    </p:spTree>
    <p:extLst>
      <p:ext uri="{BB962C8B-B14F-4D97-AF65-F5344CB8AC3E}">
        <p14:creationId xmlns:p14="http://schemas.microsoft.com/office/powerpoint/2010/main" val="254226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dirty="0" smtClean="0">
                <a:solidFill>
                  <a:schemeClr val="tx1"/>
                </a:solidFill>
              </a:rPr>
              <a:t>Stellar Colors for a Cool Star</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28</a:t>
            </a:fld>
            <a:endParaRPr lang="en-US"/>
          </a:p>
        </p:txBody>
      </p:sp>
      <p:pic>
        <p:nvPicPr>
          <p:cNvPr id="7" name="Content Placeholder 6"/>
          <p:cNvPicPr>
            <a:picLocks noGrp="1" noChangeAspect="1"/>
          </p:cNvPicPr>
          <p:nvPr>
            <p:ph idx="1"/>
          </p:nvPr>
        </p:nvPicPr>
        <p:blipFill>
          <a:blip r:embed="rId2"/>
          <a:stretch>
            <a:fillRect/>
          </a:stretch>
        </p:blipFill>
        <p:spPr>
          <a:xfrm>
            <a:off x="1028700" y="1747386"/>
            <a:ext cx="7200900" cy="4430027"/>
          </a:xfrm>
          <a:prstGeom prst="rect">
            <a:avLst/>
          </a:prstGeom>
        </p:spPr>
      </p:pic>
    </p:spTree>
    <p:extLst>
      <p:ext uri="{BB962C8B-B14F-4D97-AF65-F5344CB8AC3E}">
        <p14:creationId xmlns:p14="http://schemas.microsoft.com/office/powerpoint/2010/main" val="273029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hr</a:t>
            </a:r>
            <a:r>
              <a:rPr lang="en-US" dirty="0" smtClean="0"/>
              <a:t> diagram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6484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altLang="en-US" dirty="0" smtClean="0"/>
              <a:t>Freeman Dyson (</a:t>
            </a:r>
            <a:r>
              <a:rPr lang="en-US" dirty="0"/>
              <a:t>15 December 1923 – 28 February 2020</a:t>
            </a:r>
            <a:r>
              <a:rPr lang="en-US" altLang="en-US" dirty="0" smtClean="0"/>
              <a:t>)</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pic>
        <p:nvPicPr>
          <p:cNvPr id="5124" name="Picture 4" descr="dyson sphere in progr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937147"/>
            <a:ext cx="7200900" cy="405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31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HR Diagram: History</a:t>
            </a:r>
          </a:p>
        </p:txBody>
      </p:sp>
      <p:sp>
        <p:nvSpPr>
          <p:cNvPr id="14339" name="Rectangle 3"/>
          <p:cNvSpPr>
            <a:spLocks noGrp="1" noChangeArrowheads="1"/>
          </p:cNvSpPr>
          <p:nvPr>
            <p:ph type="body" idx="1"/>
          </p:nvPr>
        </p:nvSpPr>
        <p:spPr/>
        <p:txBody>
          <a:bodyPr/>
          <a:lstStyle/>
          <a:p>
            <a:pPr eaLnBrk="1" hangingPunct="1"/>
            <a:r>
              <a:rPr lang="en-US" altLang="en-US" dirty="0" smtClean="0"/>
              <a:t>1911: E. </a:t>
            </a:r>
            <a:r>
              <a:rPr lang="en-US" altLang="en-US" dirty="0" err="1" smtClean="0"/>
              <a:t>Hertzsprung</a:t>
            </a:r>
            <a:r>
              <a:rPr lang="en-US" altLang="en-US" dirty="0" smtClean="0"/>
              <a:t> (Denmark) compared star luminosity to color for stars in several clusters. These stars were likely formed at the same time.</a:t>
            </a:r>
          </a:p>
          <a:p>
            <a:pPr eaLnBrk="1" hangingPunct="1"/>
            <a:r>
              <a:rPr lang="en-US" altLang="en-US" dirty="0" smtClean="0"/>
              <a:t>1913: Henry Norris Russell (U.S.) did same for stars in solar neighborhood. These stars were likely formed at different times.</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30</a:t>
            </a:fld>
            <a:endParaRPr lang="en-US"/>
          </a:p>
        </p:txBody>
      </p:sp>
    </p:spTree>
    <p:extLst>
      <p:ext uri="{BB962C8B-B14F-4D97-AF65-F5344CB8AC3E}">
        <p14:creationId xmlns:p14="http://schemas.microsoft.com/office/powerpoint/2010/main" val="632995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p:txBody>
          <a:bodyPr>
            <a:normAutofit fontScale="90000"/>
          </a:bodyPr>
          <a:lstStyle/>
          <a:p>
            <a:r>
              <a:rPr lang="en-US" altLang="en-US" smtClean="0"/>
              <a:t>HR Diagram of Well-known Stars</a:t>
            </a:r>
            <a:endParaRPr lang="en-US" altLang="en-US" dirty="0" smtClean="0"/>
          </a:p>
        </p:txBody>
      </p:sp>
      <p:sp>
        <p:nvSpPr>
          <p:cNvPr id="2" name="Slide Number Placeholder 1"/>
          <p:cNvSpPr>
            <a:spLocks noGrp="1"/>
          </p:cNvSpPr>
          <p:nvPr>
            <p:ph type="sldNum" sz="quarter" idx="12"/>
          </p:nvPr>
        </p:nvSpPr>
        <p:spPr/>
        <p:txBody>
          <a:bodyPr/>
          <a:lstStyle/>
          <a:p>
            <a:fld id="{E49464C3-F72B-4578-BA21-31D6575E0633}" type="slidenum">
              <a:rPr lang="en-US" smtClean="0"/>
              <a:pPr/>
              <a:t>31</a:t>
            </a:fld>
            <a:endParaRPr lang="en-US"/>
          </a:p>
        </p:txBody>
      </p:sp>
      <p:pic>
        <p:nvPicPr>
          <p:cNvPr id="9" name="Picture 2" descr="https://upload.wikimedia.org/wikipedia/commons/1/17/Hertzsprung-Russel_StarDat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4862" y="1524000"/>
            <a:ext cx="460857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6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Text Box 5"/>
          <p:cNvSpPr txBox="1">
            <a:spLocks noChangeArrowheads="1"/>
          </p:cNvSpPr>
          <p:nvPr/>
        </p:nvSpPr>
        <p:spPr bwMode="auto">
          <a:xfrm>
            <a:off x="381000" y="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2800"/>
          </a:p>
        </p:txBody>
      </p:sp>
      <p:sp>
        <p:nvSpPr>
          <p:cNvPr id="16389" name="Text Box 6"/>
          <p:cNvSpPr txBox="1">
            <a:spLocks noChangeArrowheads="1"/>
          </p:cNvSpPr>
          <p:nvPr/>
        </p:nvSpPr>
        <p:spPr bwMode="auto">
          <a:xfrm>
            <a:off x="228600" y="793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3600"/>
          </a:p>
        </p:txBody>
      </p:sp>
      <p:sp>
        <p:nvSpPr>
          <p:cNvPr id="16391" name="Rectangle 10"/>
          <p:cNvSpPr>
            <a:spLocks noGrp="1" noChangeArrowheads="1"/>
          </p:cNvSpPr>
          <p:nvPr>
            <p:ph type="title"/>
          </p:nvPr>
        </p:nvSpPr>
        <p:spPr/>
        <p:txBody>
          <a:bodyPr/>
          <a:lstStyle/>
          <a:p>
            <a:pPr marL="685800" indent="-685800" eaLnBrk="1" hangingPunct="1"/>
            <a:r>
              <a:rPr lang="en-US" altLang="en-US" dirty="0" smtClean="0"/>
              <a:t>HR Diagram of Nearby Stars</a:t>
            </a:r>
          </a:p>
        </p:txBody>
      </p:sp>
      <p:sp>
        <p:nvSpPr>
          <p:cNvPr id="3" name="Content Placeholder 2"/>
          <p:cNvSpPr>
            <a:spLocks noGrp="1"/>
          </p:cNvSpPr>
          <p:nvPr>
            <p:ph sz="half" idx="1"/>
          </p:nvPr>
        </p:nvSpPr>
        <p:spPr/>
        <p:txBody>
          <a:bodyPr/>
          <a:lstStyle/>
          <a:p>
            <a:pPr>
              <a:spcBef>
                <a:spcPct val="0"/>
              </a:spcBef>
            </a:pPr>
            <a:r>
              <a:rPr lang="en-US" altLang="en-US" dirty="0">
                <a:sym typeface="Symbol" pitchFamily="18" charset="2"/>
              </a:rPr>
              <a:t>Plot of 22,000 stars in </a:t>
            </a:r>
            <a:r>
              <a:rPr lang="en-US" altLang="en-US" dirty="0" err="1">
                <a:sym typeface="Symbol" pitchFamily="18" charset="2"/>
              </a:rPr>
              <a:t>Hipparcos</a:t>
            </a:r>
            <a:r>
              <a:rPr lang="en-US" altLang="en-US" dirty="0">
                <a:sym typeface="Symbol" pitchFamily="18" charset="2"/>
              </a:rPr>
              <a:t> Catalogue and Gliese Catalogue of nearby stars</a:t>
            </a:r>
          </a:p>
          <a:p>
            <a:pPr>
              <a:spcBef>
                <a:spcPct val="0"/>
              </a:spcBef>
            </a:pPr>
            <a:r>
              <a:rPr lang="en-US" altLang="en-US" dirty="0">
                <a:sym typeface="Symbol" pitchFamily="18" charset="2"/>
              </a:rPr>
              <a:t>Stars are not coeval – range of ages</a:t>
            </a:r>
          </a:p>
          <a:p>
            <a:pPr>
              <a:spcBef>
                <a:spcPct val="0"/>
              </a:spcBef>
            </a:pPr>
            <a:r>
              <a:rPr lang="en-US" altLang="en-US" dirty="0">
                <a:sym typeface="Symbol" pitchFamily="18" charset="2"/>
              </a:rPr>
              <a:t>Main sequence is easily seen – hydrogen burning stars</a:t>
            </a:r>
          </a:p>
          <a:p>
            <a:pPr>
              <a:spcBef>
                <a:spcPct val="0"/>
              </a:spcBef>
            </a:pPr>
            <a:r>
              <a:rPr lang="en-US" altLang="en-US" dirty="0">
                <a:sym typeface="Symbol" pitchFamily="18" charset="2"/>
              </a:rPr>
              <a:t>Red giant clump is </a:t>
            </a:r>
            <a:r>
              <a:rPr lang="en-US" altLang="en-US" dirty="0" smtClean="0">
                <a:sym typeface="Symbol" pitchFamily="18" charset="2"/>
              </a:rPr>
              <a:t>prominent</a:t>
            </a:r>
          </a:p>
          <a:p>
            <a:pPr>
              <a:spcBef>
                <a:spcPct val="0"/>
              </a:spcBef>
              <a:buFontTx/>
              <a:buNone/>
            </a:pPr>
            <a:r>
              <a:rPr lang="en-US" altLang="en-US" dirty="0">
                <a:sym typeface="Symbol" pitchFamily="18" charset="2"/>
              </a:rPr>
              <a:t></a:t>
            </a:r>
            <a:r>
              <a:rPr lang="en-US" altLang="en-US" dirty="0"/>
              <a:t>90% of stars on Main Sequence</a:t>
            </a:r>
          </a:p>
          <a:p>
            <a:pPr>
              <a:spcBef>
                <a:spcPct val="0"/>
              </a:spcBef>
              <a:buFontTx/>
              <a:buNone/>
            </a:pPr>
            <a:r>
              <a:rPr lang="en-US" altLang="en-US" dirty="0">
                <a:sym typeface="Symbol" pitchFamily="18" charset="2"/>
              </a:rPr>
              <a:t>10% are White Dwarfs</a:t>
            </a:r>
          </a:p>
          <a:p>
            <a:pPr>
              <a:spcBef>
                <a:spcPct val="0"/>
              </a:spcBef>
              <a:buFontTx/>
              <a:buNone/>
            </a:pPr>
            <a:r>
              <a:rPr lang="en-US" altLang="en-US" dirty="0">
                <a:sym typeface="Symbol" pitchFamily="18" charset="2"/>
              </a:rPr>
              <a:t>&lt;1% are Giants</a:t>
            </a:r>
          </a:p>
          <a:p>
            <a:pPr>
              <a:spcBef>
                <a:spcPct val="0"/>
              </a:spcBef>
              <a:buFontTx/>
              <a:buNone/>
            </a:pPr>
            <a:endParaRPr lang="en-US" altLang="en-US" i="1" dirty="0">
              <a:sym typeface="Symbol" pitchFamily="18" charset="2"/>
            </a:endParaRPr>
          </a:p>
          <a:p>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32</a:t>
            </a:fld>
            <a:endParaRPr lang="en-US"/>
          </a:p>
        </p:txBody>
      </p:sp>
      <p:pic>
        <p:nvPicPr>
          <p:cNvPr id="12" name="Picture 2" descr="h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4263" y="1913886"/>
            <a:ext cx="3335337" cy="379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059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HR Diagram and Cluster Age</a:t>
            </a:r>
          </a:p>
        </p:txBody>
      </p:sp>
      <p:sp>
        <p:nvSpPr>
          <p:cNvPr id="14339" name="Rectangle 3"/>
          <p:cNvSpPr>
            <a:spLocks noGrp="1" noChangeArrowheads="1"/>
          </p:cNvSpPr>
          <p:nvPr>
            <p:ph type="body" idx="1"/>
          </p:nvPr>
        </p:nvSpPr>
        <p:spPr/>
        <p:txBody>
          <a:bodyPr/>
          <a:lstStyle/>
          <a:p>
            <a:pPr eaLnBrk="1" hangingPunct="1"/>
            <a:r>
              <a:rPr lang="en-US" altLang="en-US" dirty="0" smtClean="0"/>
              <a:t>Star clusters have stars that all formed at roughly the same time out of a collapsing cloud.</a:t>
            </a:r>
          </a:p>
          <a:p>
            <a:pPr eaLnBrk="1" hangingPunct="1"/>
            <a:r>
              <a:rPr lang="en-US" altLang="en-US" dirty="0" smtClean="0"/>
              <a:t>An HR Diagram of a star cluster reveals the age of that cluster.</a:t>
            </a:r>
            <a:endParaRPr lang="en-US" altLang="en-US" dirty="0"/>
          </a:p>
          <a:p>
            <a:pPr eaLnBrk="1" hangingPunct="1"/>
            <a:r>
              <a:rPr lang="en-US" altLang="en-US" dirty="0" smtClean="0"/>
              <a:t>Massive stars in a cluster die earlier than low mass stars.</a:t>
            </a:r>
          </a:p>
          <a:p>
            <a:pPr eaLnBrk="1" hangingPunct="1"/>
            <a:r>
              <a:rPr lang="en-US" altLang="en-US" dirty="0" smtClean="0"/>
              <a:t>Massive stars are bright and hotter than less massive stars.</a:t>
            </a:r>
          </a:p>
          <a:p>
            <a:pPr eaLnBrk="1" hangingPunct="1"/>
            <a:r>
              <a:rPr lang="en-US" altLang="en-US" dirty="0" smtClean="0"/>
              <a:t>A cluster that has brighter and hotter stars than another cluster is younger.</a:t>
            </a:r>
          </a:p>
          <a:p>
            <a:pPr eaLnBrk="1" hangingPunct="1"/>
            <a:r>
              <a:rPr lang="en-US" altLang="en-US" dirty="0" smtClean="0"/>
              <a:t>Consider the two clusters on the next slide. </a:t>
            </a:r>
          </a:p>
          <a:p>
            <a:pPr eaLnBrk="1" hangingPunct="1"/>
            <a:r>
              <a:rPr lang="en-US" altLang="en-US" dirty="0" smtClean="0"/>
              <a:t>The cluster with brighter stars (M67) is younger. </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33</a:t>
            </a:fld>
            <a:endParaRPr lang="en-US"/>
          </a:p>
        </p:txBody>
      </p:sp>
    </p:spTree>
    <p:extLst>
      <p:ext uri="{BB962C8B-B14F-4D97-AF65-F5344CB8AC3E}">
        <p14:creationId xmlns:p14="http://schemas.microsoft.com/office/powerpoint/2010/main" val="225482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Text Box 5"/>
          <p:cNvSpPr txBox="1">
            <a:spLocks noChangeArrowheads="1"/>
          </p:cNvSpPr>
          <p:nvPr/>
        </p:nvSpPr>
        <p:spPr bwMode="auto">
          <a:xfrm>
            <a:off x="381000" y="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2800"/>
          </a:p>
        </p:txBody>
      </p:sp>
      <p:sp>
        <p:nvSpPr>
          <p:cNvPr id="16389" name="Text Box 6"/>
          <p:cNvSpPr txBox="1">
            <a:spLocks noChangeArrowheads="1"/>
          </p:cNvSpPr>
          <p:nvPr/>
        </p:nvSpPr>
        <p:spPr bwMode="auto">
          <a:xfrm>
            <a:off x="228600" y="793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3600"/>
          </a:p>
        </p:txBody>
      </p:sp>
      <p:sp>
        <p:nvSpPr>
          <p:cNvPr id="16391" name="Rectangle 10"/>
          <p:cNvSpPr>
            <a:spLocks noGrp="1" noChangeArrowheads="1"/>
          </p:cNvSpPr>
          <p:nvPr>
            <p:ph type="title"/>
          </p:nvPr>
        </p:nvSpPr>
        <p:spPr/>
        <p:txBody>
          <a:bodyPr/>
          <a:lstStyle/>
          <a:p>
            <a:pPr marL="685800" indent="-685800" eaLnBrk="1" hangingPunct="1"/>
            <a:r>
              <a:rPr lang="en-US" altLang="en-US" dirty="0" smtClean="0"/>
              <a:t>HR Diagram of Two Clusters</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34</a:t>
            </a:fld>
            <a:endParaRPr lang="en-US"/>
          </a:p>
        </p:txBody>
      </p:sp>
      <p:pic>
        <p:nvPicPr>
          <p:cNvPr id="9" name="Picture 2" descr="https://upload.wikimedia.org/wikipedia/commons/2/27/Open_cluster_HR_diagram_ages.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7387" y="1828800"/>
            <a:ext cx="5343525"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2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filters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11962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normAutofit/>
          </a:bodyPr>
          <a:lstStyle/>
          <a:p>
            <a:pPr marL="685800" indent="-685800" eaLnBrk="1" hangingPunct="1"/>
            <a:r>
              <a:rPr lang="en-US" altLang="en-US" dirty="0" smtClean="0"/>
              <a:t>Filters</a:t>
            </a:r>
          </a:p>
        </p:txBody>
      </p:sp>
      <p:sp>
        <p:nvSpPr>
          <p:cNvPr id="19459" name="Rectangle 3"/>
          <p:cNvSpPr>
            <a:spLocks noGrp="1" noChangeArrowheads="1"/>
          </p:cNvSpPr>
          <p:nvPr>
            <p:ph type="body" idx="1"/>
          </p:nvPr>
        </p:nvSpPr>
        <p:spPr/>
        <p:txBody>
          <a:bodyPr/>
          <a:lstStyle/>
          <a:p>
            <a:pPr eaLnBrk="1" hangingPunct="1"/>
            <a:r>
              <a:rPr lang="en-US" altLang="en-US" dirty="0" smtClean="0"/>
              <a:t>One of the most common tasks for an astronomer is to measure the brightness of an object as a function of wavelength.</a:t>
            </a:r>
          </a:p>
          <a:p>
            <a:pPr eaLnBrk="1" hangingPunct="1"/>
            <a:r>
              <a:rPr lang="en-US" altLang="en-US" dirty="0" smtClean="0"/>
              <a:t>This is done by exposing a detector to light from the object within a waveband.</a:t>
            </a:r>
          </a:p>
          <a:p>
            <a:pPr eaLnBrk="1" hangingPunct="1"/>
            <a:r>
              <a:rPr lang="en-US" altLang="en-US" dirty="0" smtClean="0"/>
              <a:t>Light from the object is transmitted by a filter that only allows photons of a range of wavelengths.</a:t>
            </a:r>
          </a:p>
          <a:p>
            <a:pPr eaLnBrk="1" hangingPunct="1"/>
            <a:r>
              <a:rPr lang="en-US" altLang="en-US" dirty="0" smtClean="0"/>
              <a:t>The filters are standardized so that astronomers can compare their measurements.</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spTree>
    <p:extLst>
      <p:ext uri="{BB962C8B-B14F-4D97-AF65-F5344CB8AC3E}">
        <p14:creationId xmlns:p14="http://schemas.microsoft.com/office/powerpoint/2010/main" val="2520776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normAutofit fontScale="90000"/>
          </a:bodyPr>
          <a:lstStyle/>
          <a:p>
            <a:pPr marL="685800" indent="-685800" eaLnBrk="1" hangingPunct="1"/>
            <a:r>
              <a:rPr lang="en-US" altLang="en-US" smtClean="0"/>
              <a:t>Optical Astronomical Filter Set</a:t>
            </a:r>
          </a:p>
        </p:txBody>
      </p:sp>
      <p:sp>
        <p:nvSpPr>
          <p:cNvPr id="19459" name="Rectangle 3"/>
          <p:cNvSpPr>
            <a:spLocks noGrp="1" noChangeArrowheads="1"/>
          </p:cNvSpPr>
          <p:nvPr>
            <p:ph type="body" idx="1"/>
          </p:nvPr>
        </p:nvSpPr>
        <p:spPr/>
        <p:txBody>
          <a:bodyPr/>
          <a:lstStyle/>
          <a:p>
            <a:pPr eaLnBrk="1" hangingPunct="1"/>
            <a:r>
              <a:rPr lang="en-US" altLang="en-US" dirty="0" smtClean="0"/>
              <a:t>There are many filter sets</a:t>
            </a:r>
          </a:p>
          <a:p>
            <a:pPr lvl="1" eaLnBrk="1" hangingPunct="1"/>
            <a:r>
              <a:rPr lang="en-US" altLang="en-US" dirty="0" smtClean="0"/>
              <a:t>Johnson</a:t>
            </a:r>
          </a:p>
          <a:p>
            <a:pPr lvl="1" eaLnBrk="1" hangingPunct="1"/>
            <a:r>
              <a:rPr lang="en-US" altLang="en-US" dirty="0" err="1" smtClean="0"/>
              <a:t>Kron</a:t>
            </a:r>
            <a:r>
              <a:rPr lang="en-US" altLang="en-US" dirty="0" smtClean="0"/>
              <a:t>-Cousins</a:t>
            </a:r>
          </a:p>
          <a:p>
            <a:pPr lvl="1" eaLnBrk="1" hangingPunct="1"/>
            <a:r>
              <a:rPr lang="en-US" altLang="en-US" dirty="0" smtClean="0"/>
              <a:t>SDSS</a:t>
            </a:r>
          </a:p>
          <a:p>
            <a:pPr lvl="1" eaLnBrk="1" hangingPunct="1"/>
            <a:r>
              <a:rPr lang="en-US" altLang="en-US" dirty="0" smtClean="0"/>
              <a:t>HST</a:t>
            </a:r>
          </a:p>
          <a:p>
            <a:pPr lvl="1" eaLnBrk="1" hangingPunct="1"/>
            <a:r>
              <a:rPr lang="en-US" altLang="en-US" dirty="0" smtClean="0"/>
              <a:t>etc.</a:t>
            </a:r>
          </a:p>
          <a:p>
            <a:pPr eaLnBrk="1" hangingPunct="1"/>
            <a:r>
              <a:rPr lang="en-US" altLang="en-US" dirty="0" smtClean="0"/>
              <a:t>5 “Bessel” Filters with approximately equal “passbands”: </a:t>
            </a:r>
            <a:r>
              <a:rPr lang="en-US" altLang="en-US" dirty="0" smtClean="0">
                <a:sym typeface="Symbol" pitchFamily="18" charset="2"/>
              </a:rPr>
              <a:t> 100 nm</a:t>
            </a:r>
          </a:p>
          <a:p>
            <a:pPr lvl="1" eaLnBrk="1" hangingPunct="1"/>
            <a:r>
              <a:rPr lang="en-US" altLang="en-US" dirty="0" smtClean="0"/>
              <a:t>U: “ultraviolet”, </a:t>
            </a:r>
            <a:r>
              <a:rPr lang="en-US" altLang="en-US" dirty="0" smtClean="0">
                <a:sym typeface="Symbol" pitchFamily="18" charset="2"/>
              </a:rPr>
              <a:t></a:t>
            </a:r>
            <a:r>
              <a:rPr lang="en-US" altLang="en-US" baseline="-25000" dirty="0" smtClean="0">
                <a:sym typeface="Symbol" pitchFamily="18" charset="2"/>
              </a:rPr>
              <a:t>max</a:t>
            </a:r>
            <a:r>
              <a:rPr lang="en-US" altLang="en-US" dirty="0" smtClean="0">
                <a:sym typeface="Symbol" pitchFamily="18" charset="2"/>
              </a:rPr>
              <a:t>  350 nm</a:t>
            </a:r>
          </a:p>
          <a:p>
            <a:pPr lvl="1" eaLnBrk="1" hangingPunct="1"/>
            <a:r>
              <a:rPr lang="en-US" altLang="en-US" dirty="0" smtClean="0"/>
              <a:t>B: “blue”, </a:t>
            </a:r>
            <a:r>
              <a:rPr lang="en-US" altLang="en-US" dirty="0" smtClean="0">
                <a:sym typeface="Symbol" pitchFamily="18" charset="2"/>
              </a:rPr>
              <a:t></a:t>
            </a:r>
            <a:r>
              <a:rPr lang="en-US" altLang="en-US" baseline="-25000" dirty="0" smtClean="0">
                <a:sym typeface="Symbol" pitchFamily="18" charset="2"/>
              </a:rPr>
              <a:t>max</a:t>
            </a:r>
            <a:r>
              <a:rPr lang="en-US" altLang="en-US" dirty="0" smtClean="0">
                <a:sym typeface="Symbol" pitchFamily="18" charset="2"/>
              </a:rPr>
              <a:t>  450 nm</a:t>
            </a:r>
            <a:endParaRPr lang="en-US" altLang="en-US" dirty="0" smtClean="0"/>
          </a:p>
          <a:p>
            <a:pPr lvl="1" eaLnBrk="1" hangingPunct="1"/>
            <a:r>
              <a:rPr lang="en-US" altLang="en-US" dirty="0" smtClean="0"/>
              <a:t>V: “visible” (= “green”), </a:t>
            </a:r>
            <a:r>
              <a:rPr lang="en-US" altLang="en-US" dirty="0" smtClean="0">
                <a:sym typeface="Symbol" pitchFamily="18" charset="2"/>
              </a:rPr>
              <a:t></a:t>
            </a:r>
            <a:r>
              <a:rPr lang="en-US" altLang="en-US" baseline="-25000" dirty="0" smtClean="0">
                <a:sym typeface="Symbol" pitchFamily="18" charset="2"/>
              </a:rPr>
              <a:t>max</a:t>
            </a:r>
            <a:r>
              <a:rPr lang="en-US" altLang="en-US" dirty="0" smtClean="0">
                <a:sym typeface="Symbol" pitchFamily="18" charset="2"/>
              </a:rPr>
              <a:t>  550 nm</a:t>
            </a:r>
            <a:endParaRPr lang="en-US" altLang="en-US" dirty="0" smtClean="0"/>
          </a:p>
          <a:p>
            <a:pPr lvl="1" eaLnBrk="1" hangingPunct="1"/>
            <a:r>
              <a:rPr lang="en-US" altLang="en-US" dirty="0" smtClean="0"/>
              <a:t>R: “red”, </a:t>
            </a:r>
            <a:r>
              <a:rPr lang="en-US" altLang="en-US" dirty="0" smtClean="0">
                <a:sym typeface="Symbol" pitchFamily="18" charset="2"/>
              </a:rPr>
              <a:t></a:t>
            </a:r>
            <a:r>
              <a:rPr lang="en-US" altLang="en-US" baseline="-25000" dirty="0" smtClean="0">
                <a:sym typeface="Symbol" pitchFamily="18" charset="2"/>
              </a:rPr>
              <a:t>max</a:t>
            </a:r>
            <a:r>
              <a:rPr lang="en-US" altLang="en-US" dirty="0" smtClean="0">
                <a:sym typeface="Symbol" pitchFamily="18" charset="2"/>
              </a:rPr>
              <a:t>  650 nm</a:t>
            </a:r>
          </a:p>
          <a:p>
            <a:pPr lvl="1" eaLnBrk="1" hangingPunct="1"/>
            <a:r>
              <a:rPr lang="en-US" altLang="en-US" dirty="0" smtClean="0">
                <a:sym typeface="Symbol" pitchFamily="18" charset="2"/>
              </a:rPr>
              <a:t>I: “infrared, </a:t>
            </a:r>
            <a:r>
              <a:rPr lang="en-US" altLang="en-US" baseline="-25000" dirty="0" smtClean="0">
                <a:sym typeface="Symbol" pitchFamily="18" charset="2"/>
              </a:rPr>
              <a:t>max</a:t>
            </a:r>
            <a:r>
              <a:rPr lang="en-US" altLang="en-US" dirty="0" smtClean="0">
                <a:sym typeface="Symbol" pitchFamily="18" charset="2"/>
              </a:rPr>
              <a:t>  750 nm</a:t>
            </a:r>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p:spTree>
    <p:extLst>
      <p:ext uri="{BB962C8B-B14F-4D97-AF65-F5344CB8AC3E}">
        <p14:creationId xmlns:p14="http://schemas.microsoft.com/office/powerpoint/2010/main" val="1145589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4"/>
          <p:cNvSpPr>
            <a:spLocks noGrp="1" noChangeArrowheads="1"/>
          </p:cNvSpPr>
          <p:nvPr>
            <p:ph type="title"/>
          </p:nvPr>
        </p:nvSpPr>
        <p:spPr/>
        <p:txBody>
          <a:bodyPr/>
          <a:lstStyle/>
          <a:p>
            <a:pPr eaLnBrk="1" hangingPunct="1"/>
            <a:r>
              <a:rPr lang="en-US" altLang="en-US" smtClean="0"/>
              <a:t>Filter Transmittances: Optical</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pic>
        <p:nvPicPr>
          <p:cNvPr id="7" name="Picture 23" descr="UBVRI filters: Spectral resonse and wavebands for each filter after M. Bess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7900" y="2500312"/>
            <a:ext cx="47625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959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2800" smtClean="0"/>
              <a:t>Filter Transmittances: NIR Half-power Points</a:t>
            </a:r>
          </a:p>
        </p:txBody>
      </p:sp>
      <p:pic>
        <p:nvPicPr>
          <p:cNvPr id="215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619250"/>
            <a:ext cx="6954838"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39</a:t>
            </a:fld>
            <a:endParaRPr lang="en-US"/>
          </a:p>
        </p:txBody>
      </p:sp>
    </p:spTree>
    <p:extLst>
      <p:ext uri="{BB962C8B-B14F-4D97-AF65-F5344CB8AC3E}">
        <p14:creationId xmlns:p14="http://schemas.microsoft.com/office/powerpoint/2010/main" val="1395371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stars?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2683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Photometry</a:t>
            </a:r>
            <a:endParaRPr lang="en-US" dirty="0"/>
          </a:p>
        </p:txBody>
      </p:sp>
      <p:sp>
        <p:nvSpPr>
          <p:cNvPr id="3" name="Content Placeholder 2"/>
          <p:cNvSpPr>
            <a:spLocks noGrp="1"/>
          </p:cNvSpPr>
          <p:nvPr>
            <p:ph idx="1"/>
          </p:nvPr>
        </p:nvSpPr>
        <p:spPr/>
        <p:txBody>
          <a:bodyPr/>
          <a:lstStyle/>
          <a:p>
            <a:r>
              <a:rPr lang="en-US" dirty="0" smtClean="0"/>
              <a:t>Photometry is the measurement of light.</a:t>
            </a:r>
          </a:p>
          <a:p>
            <a:r>
              <a:rPr lang="en-US" dirty="0" smtClean="0"/>
              <a:t>The term is short for “photon” “metering.”</a:t>
            </a:r>
          </a:p>
          <a:p>
            <a:r>
              <a:rPr lang="en-US" dirty="0" smtClean="0"/>
              <a:t>An astronomer makes this measurement using an instrument on a telescope.</a:t>
            </a:r>
          </a:p>
          <a:p>
            <a:r>
              <a:rPr lang="en-US" dirty="0" smtClean="0"/>
              <a:t>There are many software packages that an astronomer can use to calculate the amount of light in an image for an individual astronomical object.</a:t>
            </a:r>
          </a:p>
          <a:p>
            <a:r>
              <a:rPr lang="en-US" dirty="0" smtClean="0"/>
              <a:t>The reported results can be in a variety of units.</a:t>
            </a:r>
          </a:p>
          <a:p>
            <a:r>
              <a:rPr lang="en-US" dirty="0" smtClean="0"/>
              <a:t>One example is “photons per second per square meter.”</a:t>
            </a:r>
          </a:p>
          <a:p>
            <a:r>
              <a:rPr lang="en-US" dirty="0" smtClean="0"/>
              <a:t>Another is Watts per square meter.</a:t>
            </a:r>
          </a:p>
          <a:p>
            <a:r>
              <a:rPr lang="en-US" dirty="0" smtClean="0"/>
              <a:t>Sometimes, we translate that into </a:t>
            </a:r>
            <a:r>
              <a:rPr lang="en-US" dirty="0" err="1" smtClean="0"/>
              <a:t>Janskys</a:t>
            </a:r>
            <a:r>
              <a:rPr lang="en-US" dirty="0" smtClean="0"/>
              <a:t>.</a:t>
            </a:r>
          </a:p>
          <a:p>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40</a:t>
            </a:fld>
            <a:endParaRPr lang="en-US"/>
          </a:p>
        </p:txBody>
      </p:sp>
    </p:spTree>
    <p:extLst>
      <p:ext uri="{BB962C8B-B14F-4D97-AF65-F5344CB8AC3E}">
        <p14:creationId xmlns:p14="http://schemas.microsoft.com/office/powerpoint/2010/main" val="264220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dirty="0" smtClean="0"/>
              <a:t>Photometric Units</a:t>
            </a:r>
          </a:p>
        </p:txBody>
      </p:sp>
      <p:sp>
        <p:nvSpPr>
          <p:cNvPr id="2" name="Slide Number Placeholder 1"/>
          <p:cNvSpPr>
            <a:spLocks noGrp="1"/>
          </p:cNvSpPr>
          <p:nvPr>
            <p:ph type="sldNum" sz="quarter" idx="12"/>
          </p:nvPr>
        </p:nvSpPr>
        <p:spPr/>
        <p:txBody>
          <a:bodyPr/>
          <a:lstStyle/>
          <a:p>
            <a:fld id="{17936DDA-F617-45B1-9DAF-F9021562C585}" type="slidenum">
              <a:rPr lang="en-US" smtClean="0"/>
              <a:pPr/>
              <a:t>41</a:t>
            </a:fld>
            <a:endParaRPr lang="en-US"/>
          </a:p>
        </p:txBody>
      </p:sp>
      <p:sp>
        <p:nvSpPr>
          <p:cNvPr id="22531" name="Text Box 3"/>
          <p:cNvSpPr txBox="1">
            <a:spLocks noChangeArrowheads="1"/>
          </p:cNvSpPr>
          <p:nvPr/>
        </p:nvSpPr>
        <p:spPr bwMode="auto">
          <a:xfrm>
            <a:off x="1989138" y="1543050"/>
            <a:ext cx="5308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US" altLang="en-US"/>
              <a:t>Allen’s </a:t>
            </a:r>
            <a:r>
              <a:rPr lang="en-US" altLang="en-US" i="1"/>
              <a:t>Astrophysical Quantities</a:t>
            </a:r>
            <a:r>
              <a:rPr lang="en-US" altLang="en-US"/>
              <a:t>, p. 150.</a:t>
            </a:r>
          </a:p>
          <a:p>
            <a:pPr>
              <a:spcBef>
                <a:spcPct val="0"/>
              </a:spcBef>
              <a:buFontTx/>
              <a:buNone/>
            </a:pPr>
            <a:r>
              <a:rPr lang="en-US" altLang="en-US"/>
              <a:t>Fluxes are for a star with zero magnitude.</a:t>
            </a:r>
          </a:p>
        </p:txBody>
      </p:sp>
      <p:graphicFrame>
        <p:nvGraphicFramePr>
          <p:cNvPr id="22532" name="Object 4"/>
          <p:cNvGraphicFramePr>
            <a:graphicFrameLocks noChangeAspect="1"/>
          </p:cNvGraphicFramePr>
          <p:nvPr>
            <p:extLst>
              <p:ext uri="{D42A27DB-BD31-4B8C-83A1-F6EECF244321}">
                <p14:modId xmlns:p14="http://schemas.microsoft.com/office/powerpoint/2010/main" val="781466757"/>
              </p:ext>
            </p:extLst>
          </p:nvPr>
        </p:nvGraphicFramePr>
        <p:xfrm>
          <a:off x="2066925" y="2413000"/>
          <a:ext cx="5011738" cy="4064000"/>
        </p:xfrm>
        <a:graphic>
          <a:graphicData uri="http://schemas.openxmlformats.org/presentationml/2006/ole">
            <mc:AlternateContent xmlns:mc="http://schemas.openxmlformats.org/markup-compatibility/2006">
              <mc:Choice xmlns:v="urn:schemas-microsoft-com:vml" Requires="v">
                <p:oleObj spid="_x0000_s4137" name="Worksheet" r:id="rId3" imgW="5038916" imgH="4047934" progId="Excel.Sheet.8">
                  <p:embed/>
                </p:oleObj>
              </mc:Choice>
              <mc:Fallback>
                <p:oleObj name="Worksheet" r:id="rId3" imgW="5038916" imgH="404793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2413000"/>
                        <a:ext cx="5011738" cy="40640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2156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LUVOIR</a:t>
            </a:r>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42</a:t>
            </a:fld>
            <a:endParaRPr lang="en-US"/>
          </a:p>
        </p:txBody>
      </p:sp>
      <p:pic>
        <p:nvPicPr>
          <p:cNvPr id="5122" name="Picture 2" descr="three space telescopes spin in a white background. the hubble on the left is the smallest, the middle james webb is just slightly larger than hubble, while luvoir on the right is at least three times larger than both the other telescopes. just below hubble is a gray outline of a tiny hum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824037"/>
            <a:ext cx="571500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009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77682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Homework 8</a:t>
            </a:r>
          </a:p>
        </p:txBody>
      </p:sp>
      <p:sp>
        <p:nvSpPr>
          <p:cNvPr id="14339" name="Rectangle 3"/>
          <p:cNvSpPr>
            <a:spLocks noGrp="1" noChangeArrowheads="1"/>
          </p:cNvSpPr>
          <p:nvPr>
            <p:ph type="body" idx="1"/>
          </p:nvPr>
        </p:nvSpPr>
        <p:spPr/>
        <p:txBody>
          <a:bodyPr/>
          <a:lstStyle/>
          <a:p>
            <a:pPr eaLnBrk="1" hangingPunct="1"/>
            <a:r>
              <a:rPr lang="en-US" altLang="en-US" dirty="0" smtClean="0"/>
              <a:t>13.1, 13.2, 13.3, 13.4, 13.5, 13.8, 14.7</a:t>
            </a:r>
          </a:p>
          <a:p>
            <a:pPr marL="457200" indent="-457200" eaLnBrk="1" hangingPunct="1">
              <a:buFont typeface="+mj-lt"/>
              <a:buAutoNum type="arabicPeriod"/>
            </a:pPr>
            <a:r>
              <a:rPr lang="en-US" altLang="en-US" dirty="0" smtClean="0"/>
              <a:t>Using the HR Diagrams in this lecture, would you say that M67 or NGC188 is younger?</a:t>
            </a:r>
          </a:p>
          <a:p>
            <a:pPr marL="457200" indent="-457200">
              <a:buFont typeface="+mj-lt"/>
              <a:buAutoNum type="arabicPeriod"/>
            </a:pPr>
            <a:r>
              <a:rPr lang="en-US" altLang="en-US" dirty="0" smtClean="0"/>
              <a:t>What is the power-law index, </a:t>
            </a:r>
            <a:r>
              <a:rPr lang="en-US" altLang="en-US" dirty="0" smtClean="0">
                <a:latin typeface="Symbol" panose="05050102010706020507" pitchFamily="18" charset="2"/>
              </a:rPr>
              <a:t>a</a:t>
            </a:r>
            <a:r>
              <a:rPr lang="en-US" altLang="en-US" dirty="0" smtClean="0"/>
              <a:t> in </a:t>
            </a:r>
            <a:r>
              <a:rPr lang="en-US" altLang="en-US" dirty="0" err="1" smtClean="0"/>
              <a:t>L</a:t>
            </a:r>
            <a:r>
              <a:rPr lang="en-US" dirty="0" err="1" smtClean="0">
                <a:latin typeface="Symbol" panose="05050102010706020507" pitchFamily="18" charset="2"/>
              </a:rPr>
              <a:t>µ</a:t>
            </a:r>
            <a:r>
              <a:rPr lang="en-US" altLang="en-US" dirty="0" err="1" smtClean="0"/>
              <a:t>M</a:t>
            </a:r>
            <a:r>
              <a:rPr lang="en-US" altLang="en-US" baseline="30000" dirty="0" err="1" smtClean="0">
                <a:latin typeface="Symbol" panose="05050102010706020507" pitchFamily="18" charset="2"/>
              </a:rPr>
              <a:t>a</a:t>
            </a:r>
            <a:r>
              <a:rPr lang="en-US" altLang="en-US" dirty="0" smtClean="0"/>
              <a:t>, that relates luminosity to mass for stars on the main sequence that are more massive than the Sun?</a:t>
            </a:r>
          </a:p>
          <a:p>
            <a:pPr marL="457200" indent="-457200">
              <a:buFont typeface="+mj-lt"/>
              <a:buAutoNum type="arabicPeriod"/>
            </a:pPr>
            <a:r>
              <a:rPr lang="en-US" altLang="en-US" dirty="0" smtClean="0"/>
              <a:t>What stellar spectral type would a star have if its spectrum has molecular absorption?</a:t>
            </a:r>
          </a:p>
          <a:p>
            <a:pPr marL="457200" indent="-457200">
              <a:buFont typeface="+mj-lt"/>
              <a:buAutoNum type="arabicPeriod"/>
            </a:pPr>
            <a:r>
              <a:rPr lang="en-US" altLang="en-US" dirty="0" smtClean="0"/>
              <a:t>Based on the HR diagrams shown in class, what is a typical luminosity of a supergiant in solar units (</a:t>
            </a:r>
            <a:r>
              <a:rPr lang="en-US" altLang="en-US" dirty="0" err="1" smtClean="0"/>
              <a:t>L</a:t>
            </a:r>
            <a:r>
              <a:rPr lang="en-US" altLang="en-US" baseline="-25000" dirty="0" err="1" smtClean="0"/>
              <a:t>Sun</a:t>
            </a:r>
            <a:r>
              <a:rPr lang="en-US" altLang="en-US" dirty="0" smtClean="0"/>
              <a:t>)?</a:t>
            </a:r>
          </a:p>
          <a:p>
            <a:pPr marL="457200" indent="-457200">
              <a:buFont typeface="+mj-lt"/>
              <a:buAutoNum type="arabicPeriod"/>
            </a:pPr>
            <a:r>
              <a:rPr lang="en-US" dirty="0"/>
              <a:t>What is the mean molecular weight of completely ionized helium?</a:t>
            </a:r>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44</a:t>
            </a:fld>
            <a:endParaRPr lang="en-US"/>
          </a:p>
        </p:txBody>
      </p:sp>
    </p:spTree>
    <p:extLst>
      <p:ext uri="{BB962C8B-B14F-4D97-AF65-F5344CB8AC3E}">
        <p14:creationId xmlns:p14="http://schemas.microsoft.com/office/powerpoint/2010/main" val="389461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Stars in the Universe</a:t>
            </a:r>
          </a:p>
        </p:txBody>
      </p:sp>
      <p:sp>
        <p:nvSpPr>
          <p:cNvPr id="5123" name="Rectangle 3"/>
          <p:cNvSpPr>
            <a:spLocks noGrp="1" noChangeArrowheads="1"/>
          </p:cNvSpPr>
          <p:nvPr>
            <p:ph type="body" idx="1"/>
          </p:nvPr>
        </p:nvSpPr>
        <p:spPr/>
        <p:txBody>
          <a:bodyPr/>
          <a:lstStyle/>
          <a:p>
            <a:pPr eaLnBrk="1" hangingPunct="1">
              <a:spcBef>
                <a:spcPct val="5000"/>
              </a:spcBef>
            </a:pPr>
            <a:r>
              <a:rPr lang="en-US" altLang="en-US" dirty="0" smtClean="0"/>
              <a:t>Stars are defined as objects that burn matter through nuclear fusion as a result of intense pressure and temperature induced by the force of self-gravity.</a:t>
            </a:r>
          </a:p>
          <a:p>
            <a:pPr eaLnBrk="1" hangingPunct="1">
              <a:spcBef>
                <a:spcPct val="5000"/>
              </a:spcBef>
            </a:pPr>
            <a:r>
              <a:rPr lang="en-US" altLang="en-US" dirty="0" smtClean="0"/>
              <a:t>Stars constitute a tiny fraction of the mass in the Universe, only 0.5%.</a:t>
            </a:r>
          </a:p>
          <a:p>
            <a:pPr eaLnBrk="1" hangingPunct="1">
              <a:spcBef>
                <a:spcPct val="5000"/>
              </a:spcBef>
            </a:pPr>
            <a:r>
              <a:rPr lang="en-US" altLang="en-US" dirty="0" smtClean="0"/>
              <a:t>They dominate the visible Universe.</a:t>
            </a:r>
          </a:p>
          <a:p>
            <a:pPr eaLnBrk="1" hangingPunct="1">
              <a:spcBef>
                <a:spcPct val="5000"/>
              </a:spcBef>
            </a:pPr>
            <a:r>
              <a:rPr lang="en-US" altLang="en-US" dirty="0" smtClean="0"/>
              <a:t>Their light can tell us physical properties, i.e. temperature, luminosity, pressure, and composition.</a:t>
            </a:r>
          </a:p>
          <a:p>
            <a:pPr eaLnBrk="1" hangingPunct="1">
              <a:spcBef>
                <a:spcPct val="5000"/>
              </a:spcBef>
            </a:pPr>
            <a:r>
              <a:rPr lang="en-US" altLang="en-US" dirty="0" smtClean="0"/>
              <a:t>Stellar lifetimes are completely determined by their nuclear fuel.</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5</a:t>
            </a:fld>
            <a:endParaRPr lang="en-US"/>
          </a:p>
        </p:txBody>
      </p:sp>
    </p:spTree>
    <p:extLst>
      <p:ext uri="{BB962C8B-B14F-4D97-AF65-F5344CB8AC3E}">
        <p14:creationId xmlns:p14="http://schemas.microsoft.com/office/powerpoint/2010/main" val="288922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What do Stars Look Like?</a:t>
            </a:r>
          </a:p>
        </p:txBody>
      </p:sp>
      <p:pic>
        <p:nvPicPr>
          <p:cNvPr id="8" name="Picture 3" descr="all-ali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6097" y="1524000"/>
            <a:ext cx="3306105" cy="4876800"/>
          </a:xfrm>
        </p:spPr>
      </p:pic>
      <p:sp>
        <p:nvSpPr>
          <p:cNvPr id="9" name="Slide Number Placeholder 8"/>
          <p:cNvSpPr>
            <a:spLocks noGrp="1"/>
          </p:cNvSpPr>
          <p:nvPr>
            <p:ph type="sldNum" sz="quarter" idx="12"/>
          </p:nvPr>
        </p:nvSpPr>
        <p:spPr/>
        <p:txBody>
          <a:bodyPr/>
          <a:lstStyle/>
          <a:p>
            <a:pPr>
              <a:defRPr/>
            </a:pPr>
            <a:fld id="{A80E317C-2D38-45AD-93CC-2F339010EF5B}" type="slidenum">
              <a:rPr lang="en-US" smtClean="0"/>
              <a:pPr>
                <a:defRPr/>
              </a:pPr>
              <a:t>6</a:t>
            </a:fld>
            <a:endParaRPr lang="en-US"/>
          </a:p>
        </p:txBody>
      </p:sp>
    </p:spTree>
    <p:extLst>
      <p:ext uri="{BB962C8B-B14F-4D97-AF65-F5344CB8AC3E}">
        <p14:creationId xmlns:p14="http://schemas.microsoft.com/office/powerpoint/2010/main" val="20407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magnitudes and luminosity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1527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Brightness?</a:t>
            </a:r>
            <a:endParaRPr lang="en-US" dirty="0"/>
          </a:p>
        </p:txBody>
      </p:sp>
      <p:sp>
        <p:nvSpPr>
          <p:cNvPr id="9" name="Content Placeholder 8"/>
          <p:cNvSpPr>
            <a:spLocks noGrp="1"/>
          </p:cNvSpPr>
          <p:nvPr>
            <p:ph idx="1"/>
          </p:nvPr>
        </p:nvSpPr>
        <p:spPr/>
        <p:txBody>
          <a:bodyPr/>
          <a:lstStyle/>
          <a:p>
            <a:r>
              <a:rPr lang="en-US" dirty="0" smtClean="0"/>
              <a:t>When we say that an object is “bright,” we are using a shorthand way of saying that our eyes detect a relatively high number of photons.</a:t>
            </a:r>
          </a:p>
          <a:p>
            <a:r>
              <a:rPr lang="en-US" dirty="0" smtClean="0"/>
              <a:t>The photon rate we detect is dependent on the number of photons that pass through the pupils of our eyes.</a:t>
            </a:r>
          </a:p>
          <a:p>
            <a:r>
              <a:rPr lang="en-US" dirty="0" smtClean="0"/>
              <a:t>If our pupils were bigger, we would see even more photons.</a:t>
            </a:r>
          </a:p>
          <a:p>
            <a:r>
              <a:rPr lang="en-US" dirty="0" smtClean="0"/>
              <a:t>So, “brightness” is a measure of photons per </a:t>
            </a:r>
            <a:r>
              <a:rPr lang="en-US" dirty="0" smtClean="0"/>
              <a:t>area (#/m</a:t>
            </a:r>
            <a:r>
              <a:rPr lang="en-US" baseline="30000" dirty="0" smtClean="0"/>
              <a:t>2</a:t>
            </a:r>
            <a:r>
              <a:rPr lang="en-US" dirty="0" smtClean="0"/>
              <a:t>), </a:t>
            </a:r>
            <a:r>
              <a:rPr lang="en-US" dirty="0" smtClean="0"/>
              <a:t>also known as the photon flux</a:t>
            </a:r>
            <a:r>
              <a:rPr lang="en-US" dirty="0" smtClean="0"/>
              <a:t>.</a:t>
            </a:r>
          </a:p>
          <a:p>
            <a:r>
              <a:rPr lang="en-US" dirty="0" smtClean="0"/>
              <a:t>Equivalently, one can express brightness as energy received per unit area (Watts/m</a:t>
            </a:r>
            <a:r>
              <a:rPr lang="en-US" baseline="30000" dirty="0"/>
              <a:t>2</a:t>
            </a:r>
            <a:r>
              <a:rPr lang="en-US" dirty="0" smtClean="0"/>
              <a:t>).</a:t>
            </a:r>
            <a:endParaRPr lang="en-US" dirty="0"/>
          </a:p>
        </p:txBody>
      </p:sp>
      <p:sp>
        <p:nvSpPr>
          <p:cNvPr id="4" name="Slide Number Placeholder 3"/>
          <p:cNvSpPr>
            <a:spLocks noGrp="1"/>
          </p:cNvSpPr>
          <p:nvPr>
            <p:ph type="sldNum" sz="quarter" idx="12"/>
          </p:nvPr>
        </p:nvSpPr>
        <p:spPr/>
        <p:txBody>
          <a:bodyPr/>
          <a:lstStyle/>
          <a:p>
            <a:fld id="{04610431-892D-4A94-8C08-CB25A63EF695}" type="slidenum">
              <a:rPr lang="en-US" altLang="en-US" smtClean="0"/>
              <a:pPr/>
              <a:t>8</a:t>
            </a:fld>
            <a:endParaRPr lang="en-US" altLang="en-US"/>
          </a:p>
        </p:txBody>
      </p:sp>
    </p:spTree>
    <p:extLst>
      <p:ext uri="{BB962C8B-B14F-4D97-AF65-F5344CB8AC3E}">
        <p14:creationId xmlns:p14="http://schemas.microsoft.com/office/powerpoint/2010/main" val="865798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Brightness</a:t>
            </a:r>
            <a:r>
              <a:rPr lang="en-US" dirty="0"/>
              <a:t> </a:t>
            </a:r>
            <a:r>
              <a:rPr lang="en-US" dirty="0" smtClean="0"/>
              <a:t>and Units</a:t>
            </a:r>
            <a:endParaRPr lang="en-US" dirty="0"/>
          </a:p>
        </p:txBody>
      </p:sp>
      <p:sp>
        <p:nvSpPr>
          <p:cNvPr id="9" name="Content Placeholder 8"/>
          <p:cNvSpPr>
            <a:spLocks noGrp="1"/>
          </p:cNvSpPr>
          <p:nvPr>
            <p:ph idx="1"/>
          </p:nvPr>
        </p:nvSpPr>
        <p:spPr/>
        <p:txBody>
          <a:bodyPr/>
          <a:lstStyle/>
          <a:p>
            <a:r>
              <a:rPr lang="en-US" dirty="0" smtClean="0"/>
              <a:t>The difference in photon flux for a bright object versus a faint object is huge!</a:t>
            </a:r>
          </a:p>
          <a:p>
            <a:r>
              <a:rPr lang="en-US" dirty="0" smtClean="0"/>
              <a:t>If you looked at the Sun (but don’t!), your retina would receive about 10</a:t>
            </a:r>
            <a:r>
              <a:rPr lang="en-US" baseline="30000" dirty="0" smtClean="0"/>
              <a:t>15</a:t>
            </a:r>
            <a:r>
              <a:rPr lang="en-US" dirty="0" smtClean="0"/>
              <a:t> photons/second.</a:t>
            </a:r>
          </a:p>
          <a:p>
            <a:r>
              <a:rPr lang="en-US" dirty="0" smtClean="0"/>
              <a:t>Compare that to a bright star. For Vega, your retina would receive about 10</a:t>
            </a:r>
            <a:r>
              <a:rPr lang="en-US" baseline="30000" dirty="0" smtClean="0"/>
              <a:t>4</a:t>
            </a:r>
            <a:r>
              <a:rPr lang="en-US" dirty="0" smtClean="0"/>
              <a:t> photons/second.</a:t>
            </a:r>
          </a:p>
          <a:p>
            <a:r>
              <a:rPr lang="en-US" dirty="0" smtClean="0"/>
              <a:t>A faint star would generate about 500 photons/second.</a:t>
            </a:r>
          </a:p>
          <a:p>
            <a:r>
              <a:rPr lang="en-US" dirty="0" smtClean="0"/>
              <a:t>These numbers are all very different.</a:t>
            </a:r>
          </a:p>
          <a:p>
            <a:r>
              <a:rPr lang="en-US" dirty="0" smtClean="0"/>
              <a:t>Also, these numbers are very awkward to use. </a:t>
            </a:r>
          </a:p>
          <a:p>
            <a:r>
              <a:rPr lang="en-US" dirty="0" smtClean="0"/>
              <a:t>The situation isn’t any better if we used </a:t>
            </a:r>
            <a:r>
              <a:rPr lang="en-US" dirty="0" smtClean="0"/>
              <a:t>Watts/m</a:t>
            </a:r>
            <a:r>
              <a:rPr lang="en-US" baseline="30000" dirty="0" smtClean="0"/>
              <a:t>2</a:t>
            </a:r>
            <a:r>
              <a:rPr lang="en-US" dirty="0" smtClean="0"/>
              <a:t>.</a:t>
            </a:r>
            <a:endParaRPr lang="en-US" dirty="0"/>
          </a:p>
        </p:txBody>
      </p:sp>
      <p:sp>
        <p:nvSpPr>
          <p:cNvPr id="4" name="Slide Number Placeholder 3"/>
          <p:cNvSpPr>
            <a:spLocks noGrp="1"/>
          </p:cNvSpPr>
          <p:nvPr>
            <p:ph type="sldNum" sz="quarter" idx="12"/>
          </p:nvPr>
        </p:nvSpPr>
        <p:spPr/>
        <p:txBody>
          <a:bodyPr/>
          <a:lstStyle/>
          <a:p>
            <a:fld id="{04610431-892D-4A94-8C08-CB25A63EF695}" type="slidenum">
              <a:rPr lang="en-US" altLang="en-US" smtClean="0"/>
              <a:pPr/>
              <a:t>9</a:t>
            </a:fld>
            <a:endParaRPr lang="en-US" altLang="en-US"/>
          </a:p>
        </p:txBody>
      </p:sp>
    </p:spTree>
    <p:extLst>
      <p:ext uri="{BB962C8B-B14F-4D97-AF65-F5344CB8AC3E}">
        <p14:creationId xmlns:p14="http://schemas.microsoft.com/office/powerpoint/2010/main" val="156183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4809</TotalTime>
  <Words>2131</Words>
  <Application>Microsoft Office PowerPoint</Application>
  <PresentationFormat>On-screen Show (4:3)</PresentationFormat>
  <Paragraphs>235</Paragraphs>
  <Slides>44</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2" baseType="lpstr">
      <vt:lpstr>Arial</vt:lpstr>
      <vt:lpstr>Cambria Math</vt:lpstr>
      <vt:lpstr>Franklin Gothic Book</vt:lpstr>
      <vt:lpstr>Symbol</vt:lpstr>
      <vt:lpstr>Times New Roman</vt:lpstr>
      <vt:lpstr>Crop</vt:lpstr>
      <vt:lpstr>Equation</vt:lpstr>
      <vt:lpstr>Worksheet</vt:lpstr>
      <vt:lpstr>University Astronomy</vt:lpstr>
      <vt:lpstr>Aims and outline for this lecture</vt:lpstr>
      <vt:lpstr>Freeman Dyson (15 December 1923 – 28 February 2020)</vt:lpstr>
      <vt:lpstr>what are stars?</vt:lpstr>
      <vt:lpstr>Stars in the Universe</vt:lpstr>
      <vt:lpstr>What do Stars Look Like?</vt:lpstr>
      <vt:lpstr>magnitudes and luminosity</vt:lpstr>
      <vt:lpstr>What is Brightness?</vt:lpstr>
      <vt:lpstr>Brightness and Units</vt:lpstr>
      <vt:lpstr>Use a Log Scale!</vt:lpstr>
      <vt:lpstr>Magnitudes</vt:lpstr>
      <vt:lpstr>Apparent Magnitudes: Examples</vt:lpstr>
      <vt:lpstr>Question</vt:lpstr>
      <vt:lpstr>Apparent Magnitudes: Examples</vt:lpstr>
      <vt:lpstr>Absolute Magnitude</vt:lpstr>
      <vt:lpstr>Absolute Magnitude and Distance</vt:lpstr>
      <vt:lpstr>Bolometric Correction</vt:lpstr>
      <vt:lpstr>Question</vt:lpstr>
      <vt:lpstr>Answer</vt:lpstr>
      <vt:lpstr>Stellar Brightness Differences</vt:lpstr>
      <vt:lpstr>temperatures and color</vt:lpstr>
      <vt:lpstr>Why do Stars Have Colors?</vt:lpstr>
      <vt:lpstr>Brightness, Color, and Temperature</vt:lpstr>
      <vt:lpstr>Betelguese and Rigel in Orion</vt:lpstr>
      <vt:lpstr>Blackbody curves for hot and cool stars</vt:lpstr>
      <vt:lpstr>Two stars</vt:lpstr>
      <vt:lpstr>Stellar Colors for a Hot Star</vt:lpstr>
      <vt:lpstr>Stellar Colors for a Cool Star</vt:lpstr>
      <vt:lpstr>hr diagram</vt:lpstr>
      <vt:lpstr>HR Diagram: History</vt:lpstr>
      <vt:lpstr>HR Diagram of Well-known Stars</vt:lpstr>
      <vt:lpstr>HR Diagram of Nearby Stars</vt:lpstr>
      <vt:lpstr>HR Diagram and Cluster Age</vt:lpstr>
      <vt:lpstr>HR Diagram of Two Clusters</vt:lpstr>
      <vt:lpstr>filters</vt:lpstr>
      <vt:lpstr>Filters</vt:lpstr>
      <vt:lpstr>Optical Astronomical Filter Set</vt:lpstr>
      <vt:lpstr>Filter Transmittances: Optical</vt:lpstr>
      <vt:lpstr>Filter Transmittances: NIR Half-power Points</vt:lpstr>
      <vt:lpstr>Photometry</vt:lpstr>
      <vt:lpstr>Photometric Units</vt:lpstr>
      <vt:lpstr>LUVOIR</vt:lpstr>
      <vt:lpstr>homework</vt:lpstr>
      <vt:lpstr>Homework 8</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554</cp:revision>
  <dcterms:created xsi:type="dcterms:W3CDTF">2007-01-08T01:06:37Z</dcterms:created>
  <dcterms:modified xsi:type="dcterms:W3CDTF">2020-03-02T16:46:23Z</dcterms:modified>
</cp:coreProperties>
</file>