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video/unknown"/>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media/image18.gif" ContentType="image/gif"/>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43"/>
  </p:notesMasterIdLst>
  <p:sldIdLst>
    <p:sldId id="520" r:id="rId2"/>
    <p:sldId id="1696" r:id="rId3"/>
    <p:sldId id="1808" r:id="rId4"/>
    <p:sldId id="1807" r:id="rId5"/>
    <p:sldId id="1796" r:id="rId6"/>
    <p:sldId id="1775" r:id="rId7"/>
    <p:sldId id="1697" r:id="rId8"/>
    <p:sldId id="1706" r:id="rId9"/>
    <p:sldId id="1803" r:id="rId10"/>
    <p:sldId id="1755" r:id="rId11"/>
    <p:sldId id="1797" r:id="rId12"/>
    <p:sldId id="1756" r:id="rId13"/>
    <p:sldId id="1776" r:id="rId14"/>
    <p:sldId id="1748" r:id="rId15"/>
    <p:sldId id="1777" r:id="rId16"/>
    <p:sldId id="1798" r:id="rId17"/>
    <p:sldId id="1778" r:id="rId18"/>
    <p:sldId id="1779" r:id="rId19"/>
    <p:sldId id="1780" r:id="rId20"/>
    <p:sldId id="1781" r:id="rId21"/>
    <p:sldId id="1782" r:id="rId22"/>
    <p:sldId id="1783" r:id="rId23"/>
    <p:sldId id="1784" r:id="rId24"/>
    <p:sldId id="1785" r:id="rId25"/>
    <p:sldId id="1805" r:id="rId26"/>
    <p:sldId id="1786" r:id="rId27"/>
    <p:sldId id="1787" r:id="rId28"/>
    <p:sldId id="1788" r:id="rId29"/>
    <p:sldId id="1789" r:id="rId30"/>
    <p:sldId id="1795" r:id="rId31"/>
    <p:sldId id="1790" r:id="rId32"/>
    <p:sldId id="1791" r:id="rId33"/>
    <p:sldId id="1792" r:id="rId34"/>
    <p:sldId id="1793" r:id="rId35"/>
    <p:sldId id="1794" r:id="rId36"/>
    <p:sldId id="1804" r:id="rId37"/>
    <p:sldId id="1799" r:id="rId38"/>
    <p:sldId id="1800" r:id="rId39"/>
    <p:sldId id="1801" r:id="rId40"/>
    <p:sldId id="1802" r:id="rId41"/>
    <p:sldId id="1806" r:id="rId42"/>
  </p:sldIdLst>
  <p:sldSz cx="9144000" cy="6858000" type="screen4x3"/>
  <p:notesSz cx="6858000" cy="9144000"/>
  <p:custDataLst>
    <p:tags r:id="rId4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10084" autoAdjust="0"/>
    <p:restoredTop sz="94640" autoAdjust="0"/>
  </p:normalViewPr>
  <p:slideViewPr>
    <p:cSldViewPr>
      <p:cViewPr varScale="1">
        <p:scale>
          <a:sx n="92" d="100"/>
          <a:sy n="92" d="100"/>
        </p:scale>
        <p:origin x="1720" y="60"/>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varScale="1">
      <p:scale>
        <a:sx n="100" d="100"/>
        <a:sy n="100" d="100"/>
      </p:scale>
      <p:origin x="0" y="-8448"/>
    </p:cViewPr>
  </p:sorterViewPr>
  <p:notesViewPr>
    <p:cSldViewPr>
      <p:cViewPr varScale="1">
        <p:scale>
          <a:sx n="58" d="100"/>
          <a:sy n="58" d="100"/>
        </p:scale>
        <p:origin x="-99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_rels/viewProps.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slide" Target="slides/slide2.xml"/><Relationship Id="rId1" Type="http://schemas.openxmlformats.org/officeDocument/2006/relationships/slide" Target="slides/slide1.xml"/><Relationship Id="rId5" Type="http://schemas.openxmlformats.org/officeDocument/2006/relationships/slide" Target="slides/slide7.xml"/><Relationship Id="rId4"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711A129-A1F6-4A06-834E-A9F511020688}" type="slidenum">
              <a:rPr lang="en-US"/>
              <a:pPr>
                <a:defRPr/>
              </a:pPr>
              <a:t>‹#›</a:t>
            </a:fld>
            <a:endParaRPr lang="en-US"/>
          </a:p>
        </p:txBody>
      </p:sp>
    </p:spTree>
    <p:extLst>
      <p:ext uri="{BB962C8B-B14F-4D97-AF65-F5344CB8AC3E}">
        <p14:creationId xmlns:p14="http://schemas.microsoft.com/office/powerpoint/2010/main" val="413500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Maunder_Minimum#cite_note-10"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en.wikipedia.org/wiki/Maunder_Minimum#cite_note-12" TargetMode="External"/><Relationship Id="rId4" Type="http://schemas.openxmlformats.org/officeDocument/2006/relationships/hyperlink" Target="https://en.wikipedia.org/wiki/Maunder_Minimum#cite_note-1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Comparison of group sunspot numbers (top), Central England Temperature (CET) observations (middle) and reconstructions and modeling of Northern Hemisphere Temperatures (NHT). The CET in red are summer averages (for June, July and August) and in blue winter averages (for December of previous year, January and February). NHT in grey is the distribution from basket of paleoclimate reconstructions (darker grey showing higher probability values) and in red are from model simulations that account for solar and volcanic variations. By way of comparison, on the same scales the anomaly for modern data (after 31 December 1999) for summer CET is +0.65</a:t>
            </a:r>
            <a:r>
              <a:rPr lang="en-US" sz="1200" b="0" i="0" kern="1200" baseline="30000" dirty="0" smtClean="0">
                <a:solidFill>
                  <a:schemeClr val="tx1"/>
                </a:solidFill>
                <a:effectLst/>
                <a:latin typeface="Arial" charset="0"/>
                <a:ea typeface="+mn-ea"/>
                <a:cs typeface="+mn-cs"/>
              </a:rPr>
              <a:t>o</a:t>
            </a:r>
            <a:r>
              <a:rPr lang="en-US" sz="1200" b="0" i="0" kern="1200" dirty="0" smtClean="0">
                <a:solidFill>
                  <a:schemeClr val="tx1"/>
                </a:solidFill>
                <a:effectLst/>
                <a:latin typeface="Arial" charset="0"/>
                <a:ea typeface="+mn-ea"/>
                <a:cs typeface="+mn-cs"/>
              </a:rPr>
              <a:t>C, for winter CET is +1.34</a:t>
            </a:r>
            <a:r>
              <a:rPr lang="en-US" sz="1200" b="0" i="0" kern="1200" baseline="30000" dirty="0" smtClean="0">
                <a:solidFill>
                  <a:schemeClr val="tx1"/>
                </a:solidFill>
                <a:effectLst/>
                <a:latin typeface="Arial" charset="0"/>
                <a:ea typeface="+mn-ea"/>
                <a:cs typeface="+mn-cs"/>
              </a:rPr>
              <a:t>o</a:t>
            </a:r>
            <a:r>
              <a:rPr lang="en-US" sz="1200" b="0" i="0" kern="1200" dirty="0" smtClean="0">
                <a:solidFill>
                  <a:schemeClr val="tx1"/>
                </a:solidFill>
                <a:effectLst/>
                <a:latin typeface="Arial" charset="0"/>
                <a:ea typeface="+mn-ea"/>
                <a:cs typeface="+mn-cs"/>
              </a:rPr>
              <a:t>C, and for NHT is +1.08</a:t>
            </a:r>
            <a:r>
              <a:rPr lang="en-US" sz="1200" b="0" i="0" kern="1200" baseline="30000" dirty="0" smtClean="0">
                <a:solidFill>
                  <a:schemeClr val="tx1"/>
                </a:solidFill>
                <a:effectLst/>
                <a:latin typeface="Arial" charset="0"/>
                <a:ea typeface="+mn-ea"/>
                <a:cs typeface="+mn-cs"/>
              </a:rPr>
              <a:t>o</a:t>
            </a:r>
            <a:r>
              <a:rPr lang="en-US" sz="1200" b="0" i="0" kern="1200" dirty="0" smtClean="0">
                <a:solidFill>
                  <a:schemeClr val="tx1"/>
                </a:solidFill>
                <a:effectLst/>
                <a:latin typeface="Arial" charset="0"/>
                <a:ea typeface="+mn-ea"/>
                <a:cs typeface="+mn-cs"/>
              </a:rPr>
              <a:t>C. Sunspot data are as in supplementary data to </a:t>
            </a:r>
            <a:r>
              <a:rPr lang="en-US" sz="1200" b="0" i="0" u="none" strike="noStrike" kern="1200" baseline="30000" dirty="0" smtClean="0">
                <a:solidFill>
                  <a:schemeClr val="tx1"/>
                </a:solidFill>
                <a:effectLst/>
                <a:latin typeface="Arial" charset="0"/>
                <a:ea typeface="+mn-ea"/>
                <a:cs typeface="+mn-cs"/>
                <a:hlinkClick r:id="rId3"/>
              </a:rPr>
              <a:t>[10]</a:t>
            </a:r>
            <a:r>
              <a:rPr lang="en-US" sz="1200" b="0" i="0" kern="1200" dirty="0" smtClean="0">
                <a:solidFill>
                  <a:schemeClr val="tx1"/>
                </a:solidFill>
                <a:effectLst/>
                <a:latin typeface="Arial" charset="0"/>
                <a:ea typeface="+mn-ea"/>
                <a:cs typeface="+mn-cs"/>
              </a:rPr>
              <a:t> and Central England Temperature data are as published by the UK Met Office </a:t>
            </a:r>
            <a:r>
              <a:rPr lang="en-US" sz="1200" b="0" i="0" u="none" strike="noStrike" kern="1200" baseline="30000" dirty="0" smtClean="0">
                <a:solidFill>
                  <a:schemeClr val="tx1"/>
                </a:solidFill>
                <a:effectLst/>
                <a:latin typeface="Arial" charset="0"/>
                <a:ea typeface="+mn-ea"/>
                <a:cs typeface="+mn-cs"/>
                <a:hlinkClick r:id="rId4"/>
              </a:rPr>
              <a:t>[11]</a:t>
            </a:r>
            <a:r>
              <a:rPr lang="en-US" sz="1200" b="0" i="0" kern="1200" dirty="0" smtClean="0">
                <a:solidFill>
                  <a:schemeClr val="tx1"/>
                </a:solidFill>
                <a:effectLst/>
                <a:latin typeface="Arial" charset="0"/>
                <a:ea typeface="+mn-ea"/>
                <a:cs typeface="+mn-cs"/>
              </a:rPr>
              <a:t> The NHT data are described in box TS.5, Figure 1 of the IPCC AR5 report of Working Group 1.</a:t>
            </a:r>
            <a:r>
              <a:rPr lang="en-US" sz="1200" b="0" i="0" u="none" strike="noStrike" kern="1200" baseline="30000" dirty="0" smtClean="0">
                <a:solidFill>
                  <a:schemeClr val="tx1"/>
                </a:solidFill>
                <a:effectLst/>
                <a:latin typeface="Arial" charset="0"/>
                <a:ea typeface="+mn-ea"/>
                <a:cs typeface="+mn-cs"/>
                <a:hlinkClick r:id="rId5"/>
              </a:rPr>
              <a:t>[12]</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32</a:t>
            </a:fld>
            <a:endParaRPr lang="en-US"/>
          </a:p>
        </p:txBody>
      </p:sp>
    </p:spTree>
    <p:extLst>
      <p:ext uri="{BB962C8B-B14F-4D97-AF65-F5344CB8AC3E}">
        <p14:creationId xmlns:p14="http://schemas.microsoft.com/office/powerpoint/2010/main" val="801212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pPr>
              <a:defRPr/>
            </a:pPr>
            <a:fld id="{943797A3-D1BE-4603-B3D8-94DF49E7C3BE}" type="slidenum">
              <a:rPr lang="en-US" smtClean="0"/>
              <a:pPr>
                <a:defRPr/>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00974765"/>
      </p:ext>
    </p:extLst>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0E317C-2D38-45AD-93CC-2F339010EF5B}" type="slidenum">
              <a:rPr lang="en-US" smtClean="0"/>
              <a:pPr>
                <a:defRPr/>
              </a:pPr>
              <a:t>‹#›</a:t>
            </a:fld>
            <a:endParaRPr lang="en-US"/>
          </a:p>
        </p:txBody>
      </p:sp>
    </p:spTree>
    <p:extLst>
      <p:ext uri="{BB962C8B-B14F-4D97-AF65-F5344CB8AC3E}">
        <p14:creationId xmlns:p14="http://schemas.microsoft.com/office/powerpoint/2010/main" val="3094860412"/>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7047"/>
            <a:ext cx="3335840" cy="4572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Tree>
    <p:extLst>
      <p:ext uri="{BB962C8B-B14F-4D97-AF65-F5344CB8AC3E}">
        <p14:creationId xmlns:p14="http://schemas.microsoft.com/office/powerpoint/2010/main" val="1241847872"/>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73152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2870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2460687"/>
            <a:ext cx="3335839"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2460687"/>
            <a:ext cx="3335840"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774909D-F225-49BD-B535-665D62BA7E5E}" type="slidenum">
              <a:rPr lang="en-US" smtClean="0"/>
              <a:pPr>
                <a:defRPr/>
              </a:pPr>
              <a:t>‹#›</a:t>
            </a:fld>
            <a:endParaRPr lang="en-US"/>
          </a:p>
        </p:txBody>
      </p:sp>
    </p:spTree>
    <p:extLst>
      <p:ext uri="{BB962C8B-B14F-4D97-AF65-F5344CB8AC3E}">
        <p14:creationId xmlns:p14="http://schemas.microsoft.com/office/powerpoint/2010/main" val="571901298"/>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49464C3-F72B-4578-BA21-31D6575E0633}" type="slidenum">
              <a:rPr lang="en-US" smtClean="0"/>
              <a:pPr>
                <a:defRPr/>
              </a:pPr>
              <a:t>‹#›</a:t>
            </a:fld>
            <a:endParaRPr lang="en-US"/>
          </a:p>
        </p:txBody>
      </p:sp>
    </p:spTree>
    <p:extLst>
      <p:ext uri="{BB962C8B-B14F-4D97-AF65-F5344CB8AC3E}">
        <p14:creationId xmlns:p14="http://schemas.microsoft.com/office/powerpoint/2010/main" val="4243733603"/>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D4CB930-2AD9-417C-B7C9-FD9DCB2CBCD8}" type="slidenum">
              <a:rPr lang="en-US" smtClean="0"/>
              <a:pPr>
                <a:defRPr/>
              </a:pPr>
              <a:t>‹#›</a:t>
            </a:fld>
            <a:endParaRPr lang="en-US"/>
          </a:p>
        </p:txBody>
      </p:sp>
    </p:spTree>
    <p:extLst>
      <p:ext uri="{BB962C8B-B14F-4D97-AF65-F5344CB8AC3E}">
        <p14:creationId xmlns:p14="http://schemas.microsoft.com/office/powerpoint/2010/main" val="2771576533"/>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40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2"/>
          <p:cNvSpPr>
            <a:spLocks noGrp="1"/>
          </p:cNvSpPr>
          <p:nvPr>
            <p:ph sz="half" idx="13"/>
          </p:nvPr>
        </p:nvSpPr>
        <p:spPr>
          <a:xfrm>
            <a:off x="1033272" y="38862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15019656"/>
      </p:ext>
    </p:extLst>
  </p:cSld>
  <p:clrMapOvr>
    <a:masterClrMapping/>
  </p:clrMapOvr>
  <p:transition>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a:prstGeom prst="rect">
            <a:avLst/>
          </a:prstGeom>
        </p:spPr>
        <p:txBody>
          <a:bodyPr anchor="b">
            <a:normAutofit/>
          </a:bodyPr>
          <a:lstStyle>
            <a:lvl1pPr algn="r">
              <a:defRPr sz="60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pPr>
              <a:defRPr/>
            </a:pPr>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pPr>
              <a:defRPr/>
            </a:pPr>
            <a:fld id="{04610431-892D-4A94-8C08-CB25A63EF695}" type="slidenum">
              <a:rPr lang="en-US" altLang="en-US" smtClean="0"/>
              <a:pPr>
                <a:defRPr/>
              </a:pPr>
              <a:t>‹#›</a:t>
            </a:fld>
            <a:endParaRPr lang="en-US" alt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8406288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73152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1523999"/>
            <a:ext cx="7200900" cy="4876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CC5958FB-8111-4A01-94AE-04E5FA4964B2}" type="slidenum">
              <a:rPr lang="en-US" smtClean="0"/>
              <a:pPr>
                <a:defRPr/>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43683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6" r:id="rId3"/>
    <p:sldLayoutId id="2147483727" r:id="rId4"/>
    <p:sldLayoutId id="2147483728" r:id="rId5"/>
    <p:sldLayoutId id="2147483729" r:id="rId6"/>
    <p:sldLayoutId id="2147483730" r:id="rId7"/>
    <p:sldLayoutId id="2147483731" r:id="rId8"/>
  </p:sldLayoutIdLst>
  <p:transition>
    <p:fade thruBlk="1"/>
  </p:transition>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gif"/><Relationship Id="rId1" Type="http://schemas.microsoft.com/office/2007/relationships/media" Target="../media/media1.gif"/><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6"/>
          <p:cNvSpPr>
            <a:spLocks noGrp="1" noChangeArrowheads="1"/>
          </p:cNvSpPr>
          <p:nvPr>
            <p:ph type="ctrTitle"/>
          </p:nvPr>
        </p:nvSpPr>
        <p:spPr>
          <a:noFill/>
        </p:spPr>
        <p:txBody>
          <a:bodyPr/>
          <a:lstStyle/>
          <a:p>
            <a:pPr eaLnBrk="1" hangingPunct="1"/>
            <a:r>
              <a:rPr lang="en-US" altLang="en-US"/>
              <a:t>University Astronomy</a:t>
            </a:r>
            <a:endParaRPr lang="en-US" altLang="en-US" dirty="0" smtClean="0"/>
          </a:p>
        </p:txBody>
      </p:sp>
      <p:sp>
        <p:nvSpPr>
          <p:cNvPr id="2052" name="Rectangle 7"/>
          <p:cNvSpPr>
            <a:spLocks noGrp="1" noChangeArrowheads="1"/>
          </p:cNvSpPr>
          <p:nvPr>
            <p:ph type="subTitle" idx="1"/>
          </p:nvPr>
        </p:nvSpPr>
        <p:spPr>
          <a:noFill/>
        </p:spPr>
        <p:txBody>
          <a:bodyPr/>
          <a:lstStyle/>
          <a:p>
            <a:pPr eaLnBrk="1" hangingPunct="1"/>
            <a:r>
              <a:rPr lang="en-US" altLang="en-US" dirty="0" smtClean="0"/>
              <a:t>Professor Don Figer</a:t>
            </a:r>
          </a:p>
          <a:p>
            <a:pPr eaLnBrk="1" hangingPunct="1"/>
            <a:r>
              <a:rPr lang="en-US" altLang="en-US" dirty="0" smtClean="0"/>
              <a:t>The Sun</a:t>
            </a:r>
          </a:p>
        </p:txBody>
      </p:sp>
      <p:sp>
        <p:nvSpPr>
          <p:cNvPr id="2" name="Slide Number Placeholder 1"/>
          <p:cNvSpPr>
            <a:spLocks noGrp="1"/>
          </p:cNvSpPr>
          <p:nvPr>
            <p:ph type="sldNum" sz="quarter" idx="12"/>
          </p:nvPr>
        </p:nvSpPr>
        <p:spPr/>
        <p:txBody>
          <a:bodyPr/>
          <a:lstStyle/>
          <a:p>
            <a:pPr>
              <a:defRPr/>
            </a:pPr>
            <a:fld id="{943797A3-D1BE-4603-B3D8-94DF49E7C3BE}" type="slidenum">
              <a:rPr lang="en-US" smtClean="0"/>
              <a:pPr>
                <a:defRPr/>
              </a:pPr>
              <a:t>1</a:t>
            </a:fld>
            <a:endParaRPr 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Solar Constant</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10</a:t>
            </a:fld>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The Solar Constant is the radiant power flux generated by the Sun measured at the location of the Earth.</a:t>
                </a:r>
              </a:p>
              <a:p>
                <a14:m>
                  <m:oMath xmlns:m="http://schemas.openxmlformats.org/officeDocument/2006/math">
                    <m:r>
                      <a:rPr lang="en-US" b="0" i="1" smtClean="0">
                        <a:latin typeface="Cambria Math" panose="02040503050406030204" pitchFamily="18" charset="0"/>
                      </a:rPr>
                      <m:t>𝑆𝑜𝑙𝑎𝑟</m:t>
                    </m:r>
                    <m:r>
                      <a:rPr lang="en-US" b="0" i="1" smtClean="0">
                        <a:latin typeface="Cambria Math" panose="02040503050406030204" pitchFamily="18" charset="0"/>
                      </a:rPr>
                      <m:t> </m:t>
                    </m:r>
                    <m:r>
                      <a:rPr lang="en-US" b="0" i="1" smtClean="0">
                        <a:latin typeface="Cambria Math" panose="02040503050406030204" pitchFamily="18" charset="0"/>
                      </a:rPr>
                      <m:t>𝐶𝑜𝑛𝑠𝑡𝑎𝑛𝑡</m:t>
                    </m:r>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m:t>
                                </m:r>
                              </m:sub>
                            </m:sSub>
                          </m:num>
                          <m:den>
                            <m:r>
                              <a:rPr lang="en-US" b="0" i="1" smtClean="0">
                                <a:latin typeface="Cambria Math" panose="02040503050406030204" pitchFamily="18" charset="0"/>
                              </a:rPr>
                              <m:t>4</m:t>
                            </m:r>
                            <m:r>
                              <a:rPr lang="en-US" b="0" i="1" smtClean="0">
                                <a:latin typeface="Cambria Math" panose="02040503050406030204" pitchFamily="18" charset="0"/>
                                <a:ea typeface="Cambria Math" panose="02040503050406030204" pitchFamily="18" charset="0"/>
                              </a:rPr>
                              <m:t>𝜋</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𝑑</m:t>
                                </m:r>
                              </m:e>
                              <m:sub>
                                <m:r>
                                  <a:rPr lang="en-US" b="0" i="1" smtClean="0">
                                    <a:latin typeface="Cambria Math" panose="02040503050406030204" pitchFamily="18" charset="0"/>
                                    <a:ea typeface="Cambria Math" panose="02040503050406030204" pitchFamily="18" charset="0"/>
                                  </a:rPr>
                                  <m:t>𝐸</m:t>
                                </m:r>
                              </m:sub>
                              <m:sup>
                                <m:r>
                                  <a:rPr lang="en-US" b="0" i="1" smtClean="0">
                                    <a:latin typeface="Cambria Math" panose="02040503050406030204" pitchFamily="18" charset="0"/>
                                    <a:ea typeface="Cambria Math" panose="02040503050406030204" pitchFamily="18" charset="0"/>
                                  </a:rPr>
                                  <m:t>2</m:t>
                                </m:r>
                              </m:sup>
                            </m:sSubSup>
                          </m:den>
                        </m:f>
                      </m:e>
                    </m:d>
                  </m:oMath>
                </a14:m>
                <a:r>
                  <a:rPr lang="en-US" dirty="0" smtClean="0"/>
                  <a:t>=</a:t>
                </a:r>
                <a14:m>
                  <m:oMath xmlns:m="http://schemas.openxmlformats.org/officeDocument/2006/math">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b="0" i="1" smtClean="0">
                                <a:latin typeface="Cambria Math" panose="02040503050406030204" pitchFamily="18" charset="0"/>
                              </a:rPr>
                              <m:t>3.86</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26</m:t>
                                </m:r>
                              </m:sup>
                            </m:sSup>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𝑊𝑎𝑡𝑡𝑠</m:t>
                            </m:r>
                          </m:num>
                          <m:den>
                            <m:r>
                              <a:rPr lang="en-US" b="0" i="1" smtClean="0">
                                <a:latin typeface="Cambria Math" panose="02040503050406030204" pitchFamily="18" charset="0"/>
                                <a:ea typeface="Cambria Math" panose="02040503050406030204" pitchFamily="18" charset="0"/>
                              </a:rPr>
                              <m:t>2.81</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2</m:t>
                                </m:r>
                                <m:r>
                                  <a:rPr lang="en-US" b="0" i="1" smtClean="0">
                                    <a:latin typeface="Cambria Math" panose="02040503050406030204" pitchFamily="18" charset="0"/>
                                    <a:ea typeface="Cambria Math" panose="02040503050406030204" pitchFamily="18" charset="0"/>
                                  </a:rPr>
                                  <m:t>3</m:t>
                                </m:r>
                              </m:sup>
                            </m:sSup>
                            <m:r>
                              <a:rPr lang="en-US" i="1">
                                <a:latin typeface="Cambria Math" panose="02040503050406030204" pitchFamily="18" charset="0"/>
                                <a:ea typeface="Cambria Math" panose="02040503050406030204" pitchFamily="18" charset="0"/>
                              </a:rPr>
                              <m:t> </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𝑚</m:t>
                                </m:r>
                              </m:e>
                              <m:sup>
                                <m:r>
                                  <a:rPr lang="en-US" b="0" i="1" smtClean="0">
                                    <a:latin typeface="Cambria Math" panose="02040503050406030204" pitchFamily="18" charset="0"/>
                                    <a:ea typeface="Cambria Math" panose="02040503050406030204" pitchFamily="18" charset="0"/>
                                  </a:rPr>
                                  <m:t>2</m:t>
                                </m:r>
                              </m:sup>
                            </m:sSup>
                          </m:den>
                        </m:f>
                      </m:e>
                    </m:d>
                    <m:r>
                      <a:rPr lang="en-US" b="0" i="1" smtClean="0">
                        <a:latin typeface="Cambria Math" panose="02040503050406030204" pitchFamily="18" charset="0"/>
                        <a:ea typeface="Cambria Math" panose="02040503050406030204" pitchFamily="18" charset="0"/>
                      </a:rPr>
                      <m:t>=1,373</m:t>
                    </m:r>
                    <m:f>
                      <m:fPr>
                        <m:type m:val="skw"/>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𝑊</m:t>
                        </m:r>
                      </m:num>
                      <m:den>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𝑚</m:t>
                            </m:r>
                          </m:e>
                          <m:sup>
                            <m:r>
                              <a:rPr lang="en-US" i="1">
                                <a:latin typeface="Cambria Math" panose="02040503050406030204" pitchFamily="18" charset="0"/>
                                <a:ea typeface="Cambria Math" panose="02040503050406030204" pitchFamily="18" charset="0"/>
                              </a:rPr>
                              <m:t>2</m:t>
                            </m:r>
                          </m:sup>
                        </m:sSup>
                      </m:den>
                    </m:f>
                    <m:r>
                      <a:rPr lang="en-US" b="0" i="1" smtClean="0">
                        <a:latin typeface="Cambria Math" panose="02040503050406030204" pitchFamily="18" charset="0"/>
                        <a:ea typeface="Cambria Math" panose="02040503050406030204" pitchFamily="18" charset="0"/>
                      </a:rPr>
                      <m:t>.</m:t>
                    </m:r>
                  </m:oMath>
                </a14:m>
                <a:endParaRPr lang="en-US" b="0" dirty="0" smtClean="0">
                  <a:ea typeface="Cambria Math" panose="02040503050406030204" pitchFamily="18" charset="0"/>
                </a:endParaRPr>
              </a:p>
              <a:p>
                <a:r>
                  <a:rPr lang="en-US" dirty="0" smtClean="0"/>
                  <a:t>It varies by about 7% over the course of a year due to varying distance between the Earth and the Sun.</a:t>
                </a:r>
              </a:p>
              <a:p>
                <a:r>
                  <a:rPr lang="en-US" dirty="0" smtClean="0"/>
                  <a:t>The Earth receives about 174 </a:t>
                </a:r>
                <a:r>
                  <a:rPr lang="en-US" dirty="0" err="1" smtClean="0"/>
                  <a:t>petawatts</a:t>
                </a:r>
                <a:r>
                  <a:rPr lang="en-US" dirty="0" smtClean="0"/>
                  <a:t> continuous power from the Sun.</a:t>
                </a:r>
              </a:p>
              <a:p>
                <a:r>
                  <a:rPr lang="en-US" dirty="0" smtClean="0"/>
                  <a:t>Some of the radiation is reflected, i.e. the Earth has non-zero albedo.</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762" t="-1000" r="-254"/>
                </a:stretch>
              </a:blipFill>
            </p:spPr>
            <p:txBody>
              <a:bodyPr/>
              <a:lstStyle/>
              <a:p>
                <a:r>
                  <a:rPr lang="en-US">
                    <a:noFill/>
                  </a:rPr>
                  <a:t> </a:t>
                </a:r>
              </a:p>
            </p:txBody>
          </p:sp>
        </mc:Fallback>
      </mc:AlternateContent>
    </p:spTree>
    <p:extLst>
      <p:ext uri="{BB962C8B-B14F-4D97-AF65-F5344CB8AC3E}">
        <p14:creationId xmlns:p14="http://schemas.microsoft.com/office/powerpoint/2010/main" val="3808222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powers the sun?</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33783950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Do Chemical Reactions Power the Sun?</a:t>
            </a:r>
            <a:endParaRPr lang="en-US" sz="3200"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12</a:t>
            </a:fld>
            <a:endParaRPr lang="en-US"/>
          </a:p>
        </p:txBody>
      </p:sp>
      <p:sp>
        <p:nvSpPr>
          <p:cNvPr id="3" name="Content Placeholder 2"/>
          <p:cNvSpPr>
            <a:spLocks noGrp="1"/>
          </p:cNvSpPr>
          <p:nvPr>
            <p:ph idx="1"/>
          </p:nvPr>
        </p:nvSpPr>
        <p:spPr/>
        <p:txBody>
          <a:bodyPr/>
          <a:lstStyle/>
          <a:p>
            <a:r>
              <a:rPr lang="en-US" dirty="0" smtClean="0"/>
              <a:t>Chemical reactions are relatively inefficient, meaning that they release a small amount of energy as compared to the rest mass energy of the reactants.</a:t>
            </a:r>
          </a:p>
          <a:p>
            <a:r>
              <a:rPr lang="en-US" dirty="0" smtClean="0"/>
              <a:t>As an example, the chemical reaction that creates water from two hydrogen atoms and an oxygen atom has an efficiency of only 1.5(10</a:t>
            </a:r>
            <a:r>
              <a:rPr lang="en-US" baseline="30000" dirty="0" smtClean="0"/>
              <a:t>-10</a:t>
            </a:r>
            <a:r>
              <a:rPr lang="en-US" dirty="0" smtClean="0"/>
              <a:t>). (Efficiency is energy/mc</a:t>
            </a:r>
            <a:r>
              <a:rPr lang="en-US" baseline="30000" dirty="0" smtClean="0"/>
              <a:t>2</a:t>
            </a:r>
            <a:r>
              <a:rPr lang="en-US" dirty="0" smtClean="0"/>
              <a:t>).</a:t>
            </a:r>
          </a:p>
          <a:p>
            <a:r>
              <a:rPr lang="en-US" dirty="0" smtClean="0"/>
              <a:t>If we multiply that efficiency by the rest mass energy of the Sun, we find that this chemical reaction would only power the Sun for a few thousand years.</a:t>
            </a:r>
          </a:p>
          <a:p>
            <a:r>
              <a:rPr lang="en-US" dirty="0" smtClean="0"/>
              <a:t>Taking into consideration that there isn’t much oxygen in the Sun, we would predict an age of tens of years.</a:t>
            </a:r>
          </a:p>
          <a:p>
            <a:r>
              <a:rPr lang="en-US" dirty="0"/>
              <a:t>That is inconsistent with the age of the Sun.</a:t>
            </a:r>
          </a:p>
          <a:p>
            <a:endParaRPr lang="en-US" dirty="0" smtClean="0"/>
          </a:p>
          <a:p>
            <a:endParaRPr lang="en-US" dirty="0"/>
          </a:p>
        </p:txBody>
      </p:sp>
    </p:spTree>
    <p:extLst>
      <p:ext uri="{BB962C8B-B14F-4D97-AF65-F5344CB8AC3E}">
        <p14:creationId xmlns:p14="http://schemas.microsoft.com/office/powerpoint/2010/main" val="7969738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Does Gravity Power the Sun?</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13</a:t>
            </a:fld>
            <a:endParaRPr lang="en-US"/>
          </a:p>
        </p:txBody>
      </p:sp>
      <p:sp>
        <p:nvSpPr>
          <p:cNvPr id="3" name="Content Placeholder 2"/>
          <p:cNvSpPr>
            <a:spLocks noGrp="1"/>
          </p:cNvSpPr>
          <p:nvPr>
            <p:ph idx="1"/>
          </p:nvPr>
        </p:nvSpPr>
        <p:spPr/>
        <p:txBody>
          <a:bodyPr/>
          <a:lstStyle/>
          <a:p>
            <a:r>
              <a:rPr lang="en-US" dirty="0" smtClean="0"/>
              <a:t>Hermann von Helmholtz proposed (1850) that perhaps the Sun was powered by gravitational energy.</a:t>
            </a:r>
          </a:p>
          <a:p>
            <a:r>
              <a:rPr lang="en-US" dirty="0" smtClean="0"/>
              <a:t>Gravitational energy can be converted from potential to kinetic energy as material collapses.</a:t>
            </a:r>
          </a:p>
          <a:p>
            <a:r>
              <a:rPr lang="en-US" dirty="0" smtClean="0"/>
              <a:t>The total kinetic energy generated by material contracting on to the Sun would be ~10</a:t>
            </a:r>
            <a:r>
              <a:rPr lang="en-US" baseline="30000" dirty="0" smtClean="0"/>
              <a:t>41</a:t>
            </a:r>
            <a:r>
              <a:rPr lang="en-US" dirty="0" smtClean="0"/>
              <a:t> Joules.</a:t>
            </a:r>
          </a:p>
          <a:p>
            <a:r>
              <a:rPr lang="en-US" dirty="0" smtClean="0"/>
              <a:t>At the Sun’s luminosity, that amount of energy could power the Sun for (</a:t>
            </a:r>
            <a:r>
              <a:rPr lang="en-US" dirty="0"/>
              <a:t>10</a:t>
            </a:r>
            <a:r>
              <a:rPr lang="en-US" baseline="30000" dirty="0"/>
              <a:t>41</a:t>
            </a:r>
            <a:r>
              <a:rPr lang="en-US" dirty="0"/>
              <a:t> </a:t>
            </a:r>
            <a:r>
              <a:rPr lang="en-US" dirty="0" smtClean="0"/>
              <a:t>Joules)/(10</a:t>
            </a:r>
            <a:r>
              <a:rPr lang="en-US" baseline="30000" dirty="0" smtClean="0"/>
              <a:t>26</a:t>
            </a:r>
            <a:r>
              <a:rPr lang="en-US" dirty="0" smtClean="0"/>
              <a:t> Watts)=</a:t>
            </a:r>
            <a:r>
              <a:rPr lang="en-US" dirty="0"/>
              <a:t> </a:t>
            </a:r>
            <a:r>
              <a:rPr lang="en-US" dirty="0" smtClean="0"/>
              <a:t>10</a:t>
            </a:r>
            <a:r>
              <a:rPr lang="en-US" baseline="30000" dirty="0" smtClean="0"/>
              <a:t>15</a:t>
            </a:r>
            <a:r>
              <a:rPr lang="en-US" dirty="0" smtClean="0"/>
              <a:t> seconds=</a:t>
            </a:r>
            <a:r>
              <a:rPr lang="en-US" dirty="0"/>
              <a:t> </a:t>
            </a:r>
            <a:r>
              <a:rPr lang="en-US" dirty="0" smtClean="0"/>
              <a:t>10</a:t>
            </a:r>
            <a:r>
              <a:rPr lang="en-US" baseline="30000" dirty="0" smtClean="0"/>
              <a:t>8</a:t>
            </a:r>
            <a:r>
              <a:rPr lang="en-US" dirty="0" smtClean="0"/>
              <a:t> years.</a:t>
            </a:r>
          </a:p>
          <a:p>
            <a:r>
              <a:rPr lang="en-US" dirty="0" smtClean="0"/>
              <a:t>That is inconsistent with the age of the Sun.</a:t>
            </a:r>
            <a:endParaRPr lang="en-US" dirty="0"/>
          </a:p>
        </p:txBody>
      </p:sp>
    </p:spTree>
    <p:extLst>
      <p:ext uri="{BB962C8B-B14F-4D97-AF65-F5344CB8AC3E}">
        <p14:creationId xmlns:p14="http://schemas.microsoft.com/office/powerpoint/2010/main" val="33723042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Fusion Powers the Sun</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14</a:t>
            </a:fld>
            <a:endParaRPr lang="en-US"/>
          </a:p>
        </p:txBody>
      </p:sp>
      <p:pic>
        <p:nvPicPr>
          <p:cNvPr id="6" name="fusion-ani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85863" y="1524000"/>
            <a:ext cx="6888162" cy="4876800"/>
          </a:xfrm>
        </p:spPr>
      </p:pic>
    </p:spTree>
    <p:extLst>
      <p:ext uri="{BB962C8B-B14F-4D97-AF65-F5344CB8AC3E}">
        <p14:creationId xmlns:p14="http://schemas.microsoft.com/office/powerpoint/2010/main" val="14714124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Fusion Efficiency</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15</a:t>
            </a:fld>
            <a:endParaRPr lang="en-US"/>
          </a:p>
        </p:txBody>
      </p:sp>
      <p:sp>
        <p:nvSpPr>
          <p:cNvPr id="3" name="Content Placeholder 2"/>
          <p:cNvSpPr>
            <a:spLocks noGrp="1"/>
          </p:cNvSpPr>
          <p:nvPr>
            <p:ph idx="1"/>
          </p:nvPr>
        </p:nvSpPr>
        <p:spPr/>
        <p:txBody>
          <a:bodyPr/>
          <a:lstStyle/>
          <a:p>
            <a:r>
              <a:rPr lang="en-US" dirty="0" smtClean="0"/>
              <a:t>The proton-proton fusion chain has an efficiency of ~0.7%.</a:t>
            </a:r>
          </a:p>
          <a:p>
            <a:r>
              <a:rPr lang="en-US" dirty="0" smtClean="0"/>
              <a:t>This translates into a lifetime of ~10 billion years.</a:t>
            </a:r>
          </a:p>
          <a:p>
            <a:r>
              <a:rPr lang="en-US" dirty="0" smtClean="0"/>
              <a:t>That age is consistent with the age of the Sun, which is about half that time.</a:t>
            </a:r>
          </a:p>
          <a:p>
            <a:r>
              <a:rPr lang="en-US" dirty="0" smtClean="0"/>
              <a:t>The Sun is converting hydrogen into helium and is about half the way through its lifetime doing so.</a:t>
            </a:r>
          </a:p>
          <a:p>
            <a:r>
              <a:rPr lang="en-US" dirty="0" smtClean="0"/>
              <a:t>Eventually, the hydrogen will run out.</a:t>
            </a:r>
          </a:p>
          <a:p>
            <a:r>
              <a:rPr lang="en-US" dirty="0" smtClean="0"/>
              <a:t>At that point, the Sun will convert helium into heavier elements.</a:t>
            </a:r>
            <a:endParaRPr lang="en-US" dirty="0"/>
          </a:p>
        </p:txBody>
      </p:sp>
    </p:spTree>
    <p:extLst>
      <p:ext uri="{BB962C8B-B14F-4D97-AF65-F5344CB8AC3E}">
        <p14:creationId xmlns:p14="http://schemas.microsoft.com/office/powerpoint/2010/main" val="41518642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features of the sun</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785711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Composition of the Sun</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a:t>William Hyde </a:t>
            </a:r>
            <a:r>
              <a:rPr lang="en-US" dirty="0" smtClean="0"/>
              <a:t>Wollaston saw (1802) dark lines in the solar spectrum.</a:t>
            </a:r>
            <a:endParaRPr lang="en-US" dirty="0"/>
          </a:p>
          <a:p>
            <a:r>
              <a:rPr lang="en-US" dirty="0" smtClean="0"/>
              <a:t>Joseph </a:t>
            </a:r>
            <a:r>
              <a:rPr lang="en-US" dirty="0"/>
              <a:t>von </a:t>
            </a:r>
            <a:r>
              <a:rPr lang="en-US" dirty="0" err="1" smtClean="0"/>
              <a:t>Fraunhofer</a:t>
            </a:r>
            <a:r>
              <a:rPr lang="en-US" dirty="0" smtClean="0"/>
              <a:t> observed</a:t>
            </a:r>
            <a:r>
              <a:rPr lang="en-US" dirty="0"/>
              <a:t> (1814)</a:t>
            </a:r>
            <a:r>
              <a:rPr lang="en-US" dirty="0" smtClean="0"/>
              <a:t> many of these lines and catalogued them. </a:t>
            </a:r>
          </a:p>
          <a:p>
            <a:r>
              <a:rPr lang="en-US" dirty="0" smtClean="0"/>
              <a:t>Kirchhoff </a:t>
            </a:r>
            <a:r>
              <a:rPr lang="en-US" dirty="0"/>
              <a:t>and </a:t>
            </a:r>
            <a:r>
              <a:rPr lang="en-US" dirty="0" smtClean="0"/>
              <a:t>Bunsen (~1859) associated the lines with those produced by heated elements.</a:t>
            </a:r>
          </a:p>
          <a:p>
            <a:r>
              <a:rPr lang="en-US" dirty="0" smtClean="0"/>
              <a:t>A detailed analysis of the lines gives the chemical composition of the Sun: 70% H, 28% He, 2% all else. These numbers are “by mass,” not by number of particles. So, there are about 9 H atoms for each He atom.</a:t>
            </a:r>
          </a:p>
          <a:p>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17</a:t>
            </a:fld>
            <a:endParaRPr lang="en-US"/>
          </a:p>
        </p:txBody>
      </p:sp>
      <p:pic>
        <p:nvPicPr>
          <p:cNvPr id="3074" name="Picture 2" descr="https://upload.wikimedia.org/wikipedia/commons/thumb/2/2f/Fraunhofer_lines.svg/1920px-Fraunhofer_lines.svg.png"/>
          <p:cNvPicPr>
            <a:picLocks noGrp="1" noChangeAspect="1" noChangeArrowheads="1"/>
          </p:cNvPicPr>
          <p:nvPr>
            <p:ph sz="half" idx="13"/>
          </p:nvPr>
        </p:nvPicPr>
        <p:blipFill>
          <a:blip r:embed="rId2" cstate="print">
            <a:extLst>
              <a:ext uri="{28A0092B-C50C-407E-A947-70E740481C1C}">
                <a14:useLocalDpi xmlns:a14="http://schemas.microsoft.com/office/drawing/2010/main" val="0"/>
              </a:ext>
            </a:extLst>
          </a:blip>
          <a:srcRect/>
          <a:stretch>
            <a:fillRect/>
          </a:stretch>
        </p:blipFill>
        <p:spPr bwMode="auto">
          <a:xfrm>
            <a:off x="1033463" y="3972745"/>
            <a:ext cx="7205662" cy="2112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45693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Hydrostatic Equilibrium</a:t>
            </a:r>
            <a:endParaRPr lang="en-US" dirty="0"/>
          </a:p>
        </p:txBody>
      </p:sp>
      <p:sp>
        <p:nvSpPr>
          <p:cNvPr id="3" name="Content Placeholder 2"/>
          <p:cNvSpPr>
            <a:spLocks noGrp="1"/>
          </p:cNvSpPr>
          <p:nvPr>
            <p:ph idx="1"/>
          </p:nvPr>
        </p:nvSpPr>
        <p:spPr/>
        <p:txBody>
          <a:bodyPr>
            <a:normAutofit/>
          </a:bodyPr>
          <a:lstStyle/>
          <a:p>
            <a:r>
              <a:rPr lang="en-US" dirty="0" smtClean="0"/>
              <a:t>Material in the Sun is pulled toward the center by gravity but pushed toward the outer layers by pressure.</a:t>
            </a:r>
          </a:p>
          <a:p>
            <a:r>
              <a:rPr lang="en-US" dirty="0" smtClean="0"/>
              <a:t>The balance between the two is described by the term hydrostatic equilibrium.</a:t>
            </a:r>
          </a:p>
          <a:p>
            <a:r>
              <a:rPr lang="en-US" dirty="0" smtClean="0"/>
              <a:t>The pressure (and thus temperature) is high at the center of the Sun, driving nuclear reactions.</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18</a:t>
            </a:fld>
            <a:endParaRPr lang="en-US"/>
          </a:p>
        </p:txBody>
      </p:sp>
      <p:pic>
        <p:nvPicPr>
          <p:cNvPr id="9" name="Picture 5" descr="Gamow Pe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514600" y="3886200"/>
            <a:ext cx="4114800" cy="2887694"/>
          </a:xfrm>
          <a:prstGeom prst="rect">
            <a:avLst/>
          </a:prstGeom>
        </p:spPr>
      </p:pic>
    </p:spTree>
    <p:extLst>
      <p:ext uri="{BB962C8B-B14F-4D97-AF65-F5344CB8AC3E}">
        <p14:creationId xmlns:p14="http://schemas.microsoft.com/office/powerpoint/2010/main" val="32018666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Structure of the Sun</a:t>
            </a:r>
            <a:endParaRPr lang="en-US" dirty="0"/>
          </a:p>
        </p:txBody>
      </p:sp>
      <p:sp>
        <p:nvSpPr>
          <p:cNvPr id="3" name="Content Placeholder 2"/>
          <p:cNvSpPr>
            <a:spLocks noGrp="1"/>
          </p:cNvSpPr>
          <p:nvPr>
            <p:ph sz="half" idx="1"/>
          </p:nvPr>
        </p:nvSpPr>
        <p:spPr/>
        <p:txBody>
          <a:bodyPr>
            <a:normAutofit/>
          </a:bodyPr>
          <a:lstStyle/>
          <a:p>
            <a:r>
              <a:rPr lang="en-US" dirty="0" smtClean="0"/>
              <a:t>The Sun can be divided into two regions.</a:t>
            </a:r>
          </a:p>
          <a:p>
            <a:r>
              <a:rPr lang="en-US" dirty="0" smtClean="0"/>
              <a:t>The interior (which we can’t see).</a:t>
            </a:r>
          </a:p>
          <a:p>
            <a:r>
              <a:rPr lang="en-US" dirty="0" smtClean="0"/>
              <a:t>The atmosphere (which we can see):</a:t>
            </a:r>
          </a:p>
          <a:p>
            <a:pPr lvl="1"/>
            <a:r>
              <a:rPr lang="en-US" dirty="0" smtClean="0"/>
              <a:t>photosphere (300 km thick)</a:t>
            </a:r>
          </a:p>
          <a:p>
            <a:pPr lvl="1"/>
            <a:r>
              <a:rPr lang="en-US" dirty="0" smtClean="0"/>
              <a:t>chromosphere (2000 km thick)</a:t>
            </a:r>
          </a:p>
          <a:p>
            <a:pPr lvl="1"/>
            <a:r>
              <a:rPr lang="en-US" dirty="0" smtClean="0"/>
              <a:t>corona</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19</a:t>
            </a:fld>
            <a:endParaRPr lang="en-US"/>
          </a:p>
        </p:txBody>
      </p:sp>
      <p:pic>
        <p:nvPicPr>
          <p:cNvPr id="5122" name="Picture 2" descr="A Photo of the Sun (Figure 18-9)"/>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74431" y="2225675"/>
            <a:ext cx="31750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7493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fontScale="90000"/>
          </a:bodyPr>
          <a:lstStyle/>
          <a:p>
            <a:pPr eaLnBrk="1" hangingPunct="1"/>
            <a:r>
              <a:rPr lang="en-US" altLang="en-US" smtClean="0"/>
              <a:t>Aims and outline for this lecture</a:t>
            </a:r>
          </a:p>
        </p:txBody>
      </p:sp>
      <p:sp>
        <p:nvSpPr>
          <p:cNvPr id="6148" name="Rectangle 3"/>
          <p:cNvSpPr>
            <a:spLocks noGrp="1" noChangeArrowheads="1"/>
          </p:cNvSpPr>
          <p:nvPr>
            <p:ph idx="1"/>
          </p:nvPr>
        </p:nvSpPr>
        <p:spPr/>
        <p:txBody>
          <a:bodyPr/>
          <a:lstStyle/>
          <a:p>
            <a:pPr eaLnBrk="1" hangingPunct="1">
              <a:spcBef>
                <a:spcPct val="5000"/>
              </a:spcBef>
            </a:pPr>
            <a:r>
              <a:rPr lang="en-US" altLang="en-US" dirty="0" smtClean="0"/>
              <a:t>describe properties of the Sun</a:t>
            </a:r>
          </a:p>
          <a:p>
            <a:pPr eaLnBrk="1" hangingPunct="1">
              <a:spcBef>
                <a:spcPct val="5000"/>
              </a:spcBef>
            </a:pPr>
            <a:r>
              <a:rPr lang="en-US" altLang="en-US" dirty="0" smtClean="0"/>
              <a:t>review process that Sun uses to generate energy</a:t>
            </a:r>
          </a:p>
          <a:p>
            <a:pPr eaLnBrk="1" hangingPunct="1">
              <a:spcBef>
                <a:spcPct val="5000"/>
              </a:spcBef>
            </a:pPr>
            <a:r>
              <a:rPr lang="en-US" altLang="en-US" dirty="0" smtClean="0"/>
              <a:t>compare the Sun to other stars</a:t>
            </a:r>
          </a:p>
          <a:p>
            <a:pPr eaLnBrk="1" hangingPunct="1"/>
            <a:endParaRPr lang="en-US" altLang="en-US" dirty="0" smtClean="0"/>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2</a:t>
            </a:fld>
            <a:endParaRPr lang="en-US"/>
          </a:p>
        </p:txBody>
      </p:sp>
    </p:spTree>
    <p:extLst>
      <p:ext uri="{BB962C8B-B14F-4D97-AF65-F5344CB8AC3E}">
        <p14:creationId xmlns:p14="http://schemas.microsoft.com/office/powerpoint/2010/main" val="4215662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Optical Depth</a:t>
            </a:r>
            <a:endParaRPr lang="en-US" dirty="0"/>
          </a:p>
        </p:txBody>
      </p:sp>
      <p:sp>
        <p:nvSpPr>
          <p:cNvPr id="3" name="Content Placeholder 2"/>
          <p:cNvSpPr>
            <a:spLocks noGrp="1"/>
          </p:cNvSpPr>
          <p:nvPr>
            <p:ph sz="half" idx="1"/>
          </p:nvPr>
        </p:nvSpPr>
        <p:spPr/>
        <p:txBody>
          <a:bodyPr>
            <a:normAutofit/>
          </a:bodyPr>
          <a:lstStyle/>
          <a:p>
            <a:r>
              <a:rPr lang="en-US" dirty="0" smtClean="0"/>
              <a:t>Optical depth describes the amount of absorbing material along the line of sight.</a:t>
            </a:r>
          </a:p>
          <a:p>
            <a:r>
              <a:rPr lang="en-US" dirty="0" smtClean="0"/>
              <a:t>If it is less than 1, then the material is optically thin. That is, we can see through it.</a:t>
            </a:r>
          </a:p>
          <a:p>
            <a:r>
              <a:rPr lang="en-US" dirty="0" smtClean="0"/>
              <a:t>The “surface” of the Sun is often defined as the location where the optical depth is 1. </a:t>
            </a:r>
            <a:endParaRPr lang="en-US" dirty="0"/>
          </a:p>
          <a:p>
            <a:r>
              <a:rPr lang="en-US" dirty="0" smtClean="0"/>
              <a:t>This </a:t>
            </a:r>
            <a:r>
              <a:rPr lang="en-US" smtClean="0"/>
              <a:t>is the </a:t>
            </a:r>
            <a:r>
              <a:rPr lang="en-US" dirty="0" smtClean="0"/>
              <a:t>photosphere.</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20</a:t>
            </a:fld>
            <a:endParaRPr lang="en-US"/>
          </a:p>
        </p:txBody>
      </p:sp>
      <p:pic>
        <p:nvPicPr>
          <p:cNvPr id="6" name="Content Placeholder 5"/>
          <p:cNvPicPr>
            <a:picLocks noGrp="1" noChangeAspect="1"/>
          </p:cNvPicPr>
          <p:nvPr>
            <p:ph sz="half" idx="2"/>
          </p:nvPr>
        </p:nvPicPr>
        <p:blipFill>
          <a:blip r:embed="rId2"/>
          <a:stretch>
            <a:fillRect/>
          </a:stretch>
        </p:blipFill>
        <p:spPr>
          <a:xfrm>
            <a:off x="4894263" y="1750106"/>
            <a:ext cx="3335337" cy="4126137"/>
          </a:xfrm>
          <a:prstGeom prst="rect">
            <a:avLst/>
          </a:prstGeom>
        </p:spPr>
      </p:pic>
    </p:spTree>
    <p:extLst>
      <p:ext uri="{BB962C8B-B14F-4D97-AF65-F5344CB8AC3E}">
        <p14:creationId xmlns:p14="http://schemas.microsoft.com/office/powerpoint/2010/main" val="31505414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Photosphere</a:t>
            </a:r>
            <a:endParaRPr lang="en-US" dirty="0"/>
          </a:p>
        </p:txBody>
      </p:sp>
      <p:sp>
        <p:nvSpPr>
          <p:cNvPr id="3" name="Content Placeholder 2"/>
          <p:cNvSpPr>
            <a:spLocks noGrp="1"/>
          </p:cNvSpPr>
          <p:nvPr>
            <p:ph sz="half" idx="1"/>
          </p:nvPr>
        </p:nvSpPr>
        <p:spPr/>
        <p:txBody>
          <a:bodyPr>
            <a:normAutofit/>
          </a:bodyPr>
          <a:lstStyle/>
          <a:p>
            <a:r>
              <a:rPr lang="en-US" dirty="0" smtClean="0"/>
              <a:t>The photosphere appears as a “surface.”</a:t>
            </a:r>
          </a:p>
          <a:p>
            <a:r>
              <a:rPr lang="en-US" dirty="0" smtClean="0"/>
              <a:t>It glows like a blackbody with temperature ~5800 K.</a:t>
            </a:r>
          </a:p>
          <a:p>
            <a:r>
              <a:rPr lang="en-US" dirty="0" smtClean="0"/>
              <a:t>Sunspots and granules are in this layer.</a:t>
            </a:r>
          </a:p>
          <a:p>
            <a:r>
              <a:rPr lang="en-US" dirty="0" smtClean="0"/>
              <a:t>Sunspot motion is evidence of rotation.</a:t>
            </a:r>
          </a:p>
          <a:p>
            <a:r>
              <a:rPr lang="en-US" dirty="0" smtClean="0"/>
              <a:t>Granules are caused by convection.</a:t>
            </a:r>
          </a:p>
          <a:p>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21</a:t>
            </a:fld>
            <a:endParaRPr lang="en-US"/>
          </a:p>
        </p:txBody>
      </p:sp>
      <p:pic>
        <p:nvPicPr>
          <p:cNvPr id="7" name="Picture 2" descr="A Photo of the Sun (Figure 18-9)"/>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74431" y="2225675"/>
            <a:ext cx="31750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9142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Sunspots</a:t>
            </a:r>
            <a:endParaRPr lang="en-US" dirty="0"/>
          </a:p>
        </p:txBody>
      </p:sp>
      <p:sp>
        <p:nvSpPr>
          <p:cNvPr id="3" name="Content Placeholder 2"/>
          <p:cNvSpPr>
            <a:spLocks noGrp="1"/>
          </p:cNvSpPr>
          <p:nvPr>
            <p:ph sz="half" idx="1"/>
          </p:nvPr>
        </p:nvSpPr>
        <p:spPr/>
        <p:txBody>
          <a:bodyPr>
            <a:normAutofit/>
          </a:bodyPr>
          <a:lstStyle/>
          <a:p>
            <a:r>
              <a:rPr lang="en-US" dirty="0" smtClean="0"/>
              <a:t>Sunspots are dark spots on the Sun’s photosphere.</a:t>
            </a:r>
          </a:p>
          <a:p>
            <a:r>
              <a:rPr lang="en-US" dirty="0" smtClean="0"/>
              <a:t>They appear dark because they emit less light than their surroundings.</a:t>
            </a:r>
          </a:p>
          <a:p>
            <a:r>
              <a:rPr lang="en-US" dirty="0" smtClean="0"/>
              <a:t>They emit less light because they are cooler than surroundings.</a:t>
            </a:r>
          </a:p>
          <a:p>
            <a:r>
              <a:rPr lang="en-US" dirty="0" smtClean="0"/>
              <a:t>They are produced by magnetic fields that inhibit convection.</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22</a:t>
            </a:fld>
            <a:endParaRPr lang="en-US"/>
          </a:p>
        </p:txBody>
      </p:sp>
      <p:pic>
        <p:nvPicPr>
          <p:cNvPr id="6146" name="Picture 2" descr="NASA's SDO sees giant January sunspots"/>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94263" y="2642472"/>
            <a:ext cx="3335337" cy="234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7722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Sunspots and Magnetic Field</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23</a:t>
            </a:fld>
            <a:endParaRPr lang="en-US"/>
          </a:p>
        </p:txBody>
      </p:sp>
      <p:pic>
        <p:nvPicPr>
          <p:cNvPr id="9218" name="Picture 2" descr="https://i.stack.imgur.com/X3Fe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7950" y="1524000"/>
            <a:ext cx="65024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1248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Limb Darkening Image</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24</a:t>
            </a:fld>
            <a:endParaRPr lang="en-US"/>
          </a:p>
        </p:txBody>
      </p:sp>
      <p:pic>
        <p:nvPicPr>
          <p:cNvPr id="1026" name="Picture 2" descr="https://upload.wikimedia.org/wikipedia/commons/thumb/4/4d/2012_Transit_of_Venus_from_SF.jpg/1280px-2012_Transit_of_Venus_from_SF.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90750" y="1524000"/>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3829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Limb Darkening</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25</a:t>
            </a:fld>
            <a:endParaRPr lang="en-US"/>
          </a:p>
        </p:txBody>
      </p:sp>
      <p:sp>
        <p:nvSpPr>
          <p:cNvPr id="6" name="Content Placeholder 5"/>
          <p:cNvSpPr>
            <a:spLocks noGrp="1"/>
          </p:cNvSpPr>
          <p:nvPr>
            <p:ph sz="half" idx="1"/>
          </p:nvPr>
        </p:nvSpPr>
        <p:spPr/>
        <p:txBody>
          <a:bodyPr/>
          <a:lstStyle/>
          <a:p>
            <a:r>
              <a:rPr lang="en-US" dirty="0" smtClean="0"/>
              <a:t>Photons appear to be coming from a depth where the optical depth is 1 (L in the picture).</a:t>
            </a:r>
          </a:p>
          <a:p>
            <a:r>
              <a:rPr lang="en-US" dirty="0" smtClean="0"/>
              <a:t>That point (A) reaches to higher temperatures when (T</a:t>
            </a:r>
            <a:r>
              <a:rPr lang="en-US" baseline="-25000" dirty="0" smtClean="0"/>
              <a:t>HI</a:t>
            </a:r>
            <a:r>
              <a:rPr lang="en-US" dirty="0" smtClean="0"/>
              <a:t>) when looking at the center of the solar disk.</a:t>
            </a:r>
          </a:p>
          <a:p>
            <a:r>
              <a:rPr lang="en-US" dirty="0" smtClean="0"/>
              <a:t>When looking at the edge of the Sun, that point (B) reaches lower temperature gas (T</a:t>
            </a:r>
            <a:r>
              <a:rPr lang="en-US" baseline="-25000" dirty="0" smtClean="0"/>
              <a:t>LO</a:t>
            </a:r>
            <a:r>
              <a:rPr lang="en-US" dirty="0" smtClean="0"/>
              <a:t>).</a:t>
            </a:r>
            <a:endParaRPr lang="en-US" dirty="0"/>
          </a:p>
        </p:txBody>
      </p:sp>
      <p:pic>
        <p:nvPicPr>
          <p:cNvPr id="7" name="Content Placeholder 4"/>
          <p:cNvPicPr>
            <a:picLocks noGrp="1" noChangeAspect="1"/>
          </p:cNvPicPr>
          <p:nvPr>
            <p:ph sz="half" idx="2"/>
          </p:nvPr>
        </p:nvPicPr>
        <p:blipFill>
          <a:blip r:embed="rId2"/>
          <a:stretch>
            <a:fillRect/>
          </a:stretch>
        </p:blipFill>
        <p:spPr>
          <a:xfrm>
            <a:off x="4894263" y="2053573"/>
            <a:ext cx="3335337" cy="3519203"/>
          </a:xfrm>
          <a:prstGeom prst="rect">
            <a:avLst/>
          </a:prstGeom>
        </p:spPr>
      </p:pic>
    </p:spTree>
    <p:extLst>
      <p:ext uri="{BB962C8B-B14F-4D97-AF65-F5344CB8AC3E}">
        <p14:creationId xmlns:p14="http://schemas.microsoft.com/office/powerpoint/2010/main" val="3539139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Chromosphere</a:t>
            </a:r>
            <a:endParaRPr lang="en-US" dirty="0"/>
          </a:p>
        </p:txBody>
      </p:sp>
      <p:sp>
        <p:nvSpPr>
          <p:cNvPr id="3" name="Content Placeholder 2"/>
          <p:cNvSpPr>
            <a:spLocks noGrp="1"/>
          </p:cNvSpPr>
          <p:nvPr>
            <p:ph sz="half" idx="1"/>
          </p:nvPr>
        </p:nvSpPr>
        <p:spPr/>
        <p:txBody>
          <a:bodyPr/>
          <a:lstStyle/>
          <a:p>
            <a:r>
              <a:rPr lang="en-US" dirty="0" smtClean="0"/>
              <a:t>The chromosphere (or “sphere of color”) is visible during an eclipse, when the photosphere is blocked. </a:t>
            </a:r>
          </a:p>
          <a:p>
            <a:r>
              <a:rPr lang="en-US" dirty="0" smtClean="0"/>
              <a:t>It consists of ionized gas and is hotter than the photosphere (~10,000 K).</a:t>
            </a:r>
          </a:p>
          <a:p>
            <a:r>
              <a:rPr lang="en-US" dirty="0" smtClean="0"/>
              <a:t>It can be imaged by using an ionized hydrogen filter.</a:t>
            </a:r>
          </a:p>
          <a:p>
            <a:r>
              <a:rPr lang="en-US" dirty="0" smtClean="0"/>
              <a:t>It produces filaments, loops, coronal mass ejections, etc.</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26</a:t>
            </a:fld>
            <a:endParaRPr lang="en-US"/>
          </a:p>
        </p:txBody>
      </p:sp>
      <p:pic>
        <p:nvPicPr>
          <p:cNvPr id="11266" name="Picture 2" descr="https://upload.wikimedia.org/wikipedia/commons/thumb/9/9f/Solar_eclips_1999_5.jpg/1024px-Solar_eclips_1999_5.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001355" y="2252599"/>
            <a:ext cx="3121152" cy="3121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5052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Prominences</a:t>
            </a:r>
            <a:endParaRPr lang="en-US" dirty="0"/>
          </a:p>
        </p:txBody>
      </p:sp>
      <p:sp>
        <p:nvSpPr>
          <p:cNvPr id="6" name="Content Placeholder 5"/>
          <p:cNvSpPr>
            <a:spLocks noGrp="1"/>
          </p:cNvSpPr>
          <p:nvPr>
            <p:ph sz="half" idx="1"/>
          </p:nvPr>
        </p:nvSpPr>
        <p:spPr/>
        <p:txBody>
          <a:bodyPr/>
          <a:lstStyle/>
          <a:p>
            <a:r>
              <a:rPr lang="en-US" dirty="0" smtClean="0"/>
              <a:t>Prominences are filament-like structures that extend from the surface of the Sun.</a:t>
            </a:r>
          </a:p>
          <a:p>
            <a:r>
              <a:rPr lang="en-US" dirty="0" smtClean="0"/>
              <a:t>They extend into the corona, but are much cooler.</a:t>
            </a:r>
          </a:p>
          <a:p>
            <a:r>
              <a:rPr lang="en-US" dirty="0" smtClean="0"/>
              <a:t>If they break away from the Sun, they are called coronal mass ejections.</a:t>
            </a:r>
          </a:p>
          <a:p>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27</a:t>
            </a:fld>
            <a:endParaRPr lang="en-US"/>
          </a:p>
        </p:txBody>
      </p:sp>
      <p:pic>
        <p:nvPicPr>
          <p:cNvPr id="12290" name="Picture 2" descr="https://upload.wikimedia.org/wikipedia/commons/3/39/Sun_earth_jupiter_whole_600.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94263" y="2148286"/>
            <a:ext cx="3335337" cy="3329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3739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Coronal Mass Ejections (CMEs)</a:t>
            </a:r>
            <a:endParaRPr lang="en-US" dirty="0"/>
          </a:p>
        </p:txBody>
      </p:sp>
      <p:pic>
        <p:nvPicPr>
          <p:cNvPr id="7" name="NASA   Magnificent Eruption in Full H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28700" y="1936750"/>
            <a:ext cx="7200900" cy="4051300"/>
          </a:xfrm>
        </p:spPr>
      </p:pic>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28</a:t>
            </a:fld>
            <a:endParaRPr lang="en-US"/>
          </a:p>
        </p:txBody>
      </p:sp>
    </p:spTree>
    <p:extLst>
      <p:ext uri="{BB962C8B-B14F-4D97-AF65-F5344CB8AC3E}">
        <p14:creationId xmlns:p14="http://schemas.microsoft.com/office/powerpoint/2010/main" val="14632006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4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CMEs Affect Earth</a:t>
            </a:r>
            <a:endParaRPr lang="en-US" dirty="0"/>
          </a:p>
        </p:txBody>
      </p:sp>
      <p:sp>
        <p:nvSpPr>
          <p:cNvPr id="6" name="Content Placeholder 5"/>
          <p:cNvSpPr>
            <a:spLocks noGrp="1"/>
          </p:cNvSpPr>
          <p:nvPr>
            <p:ph sz="half" idx="1"/>
          </p:nvPr>
        </p:nvSpPr>
        <p:spPr/>
        <p:txBody>
          <a:bodyPr/>
          <a:lstStyle/>
          <a:p>
            <a:r>
              <a:rPr lang="en-US" dirty="0" smtClean="0"/>
              <a:t>The material in the CME is charged and pushes on Earth’s magnetic field.</a:t>
            </a:r>
          </a:p>
          <a:p>
            <a:r>
              <a:rPr lang="en-US" dirty="0" smtClean="0"/>
              <a:t>The particles flow along field lines near poles to produce aurorae.</a:t>
            </a:r>
          </a:p>
          <a:p>
            <a:r>
              <a:rPr lang="en-US" dirty="0" smtClean="0"/>
              <a:t>Can affect radio transmission in the ionosphere.</a:t>
            </a:r>
          </a:p>
          <a:p>
            <a:r>
              <a:rPr lang="en-US" dirty="0" smtClean="0"/>
              <a:t>Can damage satellites.</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29</a:t>
            </a:fld>
            <a:endParaRPr lang="en-US"/>
          </a:p>
        </p:txBody>
      </p:sp>
      <p:pic>
        <p:nvPicPr>
          <p:cNvPr id="13316" name="Picture 4" descr="https://i0.wp.com/www.theoracleslibrary.com/wp-content/uploads/2014/09/aurora_borealis_northern_lights.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894263" y="2903351"/>
            <a:ext cx="3335337" cy="1819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8143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3</a:t>
            </a:fld>
            <a:endParaRPr lang="en-US"/>
          </a:p>
        </p:txBody>
      </p:sp>
      <p:sp>
        <p:nvSpPr>
          <p:cNvPr id="3" name="TextBox 2"/>
          <p:cNvSpPr txBox="1"/>
          <p:nvPr/>
        </p:nvSpPr>
        <p:spPr>
          <a:xfrm>
            <a:off x="2918535" y="3013502"/>
            <a:ext cx="3306931" cy="830997"/>
          </a:xfrm>
          <a:prstGeom prst="rect">
            <a:avLst/>
          </a:prstGeom>
          <a:noFill/>
        </p:spPr>
        <p:txBody>
          <a:bodyPr wrap="none" rtlCol="0">
            <a:spAutoFit/>
          </a:bodyPr>
          <a:lstStyle/>
          <a:p>
            <a:r>
              <a:rPr lang="en-US" sz="4800" dirty="0" smtClean="0"/>
              <a:t>WARNING!</a:t>
            </a:r>
            <a:endParaRPr lang="en-US" sz="4800" dirty="0"/>
          </a:p>
        </p:txBody>
      </p:sp>
    </p:spTree>
    <p:extLst>
      <p:ext uri="{BB962C8B-B14F-4D97-AF65-F5344CB8AC3E}">
        <p14:creationId xmlns:p14="http://schemas.microsoft.com/office/powerpoint/2010/main" val="15158026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Magnetic Reconnection</a:t>
            </a:r>
            <a:endParaRPr lang="en-US" dirty="0"/>
          </a:p>
        </p:txBody>
      </p:sp>
      <p:sp>
        <p:nvSpPr>
          <p:cNvPr id="6" name="Content Placeholder 5"/>
          <p:cNvSpPr>
            <a:spLocks noGrp="1"/>
          </p:cNvSpPr>
          <p:nvPr>
            <p:ph sz="half" idx="1"/>
          </p:nvPr>
        </p:nvSpPr>
        <p:spPr/>
        <p:txBody>
          <a:bodyPr/>
          <a:lstStyle/>
          <a:p>
            <a:r>
              <a:rPr lang="en-US" dirty="0" smtClean="0"/>
              <a:t>Material in prominences are held in place by magnetic fields.</a:t>
            </a:r>
          </a:p>
          <a:p>
            <a:r>
              <a:rPr lang="en-US" dirty="0" smtClean="0"/>
              <a:t>The fields can get twisted and reconnect, liberating a bright flash across the observable spectrum and releasing matter (CME).</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30</a:t>
            </a:fld>
            <a:endParaRPr lang="en-US"/>
          </a:p>
        </p:txBody>
      </p:sp>
      <p:pic>
        <p:nvPicPr>
          <p:cNvPr id="13314" name="Picture 2" descr="An illustrated model of magnetic reconnection and solar flare diagram. Image Credit: Gordon Holman and NASA, all rights reserved.Â "/>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894263" y="1600081"/>
            <a:ext cx="3335337" cy="442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9422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Sunspot Cycle</a:t>
            </a:r>
            <a:endParaRPr lang="en-US" dirty="0"/>
          </a:p>
        </p:txBody>
      </p:sp>
      <p:pic>
        <p:nvPicPr>
          <p:cNvPr id="15362" name="Picture 2" descr="https://upload.wikimedia.org/wikipedia/commons/thumb/e/e1/Sunspot-bfly.gif/1920px-Sunspot-bfly.gi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028700" y="3039785"/>
            <a:ext cx="7200900" cy="184523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31</a:t>
            </a:fld>
            <a:endParaRPr lang="en-US"/>
          </a:p>
        </p:txBody>
      </p:sp>
    </p:spTree>
    <p:extLst>
      <p:ext uri="{BB962C8B-B14F-4D97-AF65-F5344CB8AC3E}">
        <p14:creationId xmlns:p14="http://schemas.microsoft.com/office/powerpoint/2010/main" val="10841536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Variation of Sunspot Cycle</a:t>
            </a:r>
            <a:endParaRPr lang="en-US" dirty="0"/>
          </a:p>
        </p:txBody>
      </p:sp>
      <p:sp>
        <p:nvSpPr>
          <p:cNvPr id="5" name="Content Placeholder 4"/>
          <p:cNvSpPr>
            <a:spLocks noGrp="1"/>
          </p:cNvSpPr>
          <p:nvPr>
            <p:ph sz="half" idx="1"/>
          </p:nvPr>
        </p:nvSpPr>
        <p:spPr/>
        <p:txBody>
          <a:bodyPr/>
          <a:lstStyle/>
          <a:p>
            <a:r>
              <a:rPr lang="en-US" dirty="0" smtClean="0"/>
              <a:t>Sunspot activity peaks roughly every 11 years (although period can vary between ~7 to 15 years).</a:t>
            </a:r>
          </a:p>
          <a:p>
            <a:r>
              <a:rPr lang="en-US" dirty="0" smtClean="0"/>
              <a:t>This activity controls the frequency of other features, such as prominences.</a:t>
            </a:r>
          </a:p>
          <a:p>
            <a:r>
              <a:rPr lang="en-US" dirty="0" smtClean="0"/>
              <a:t>Sometimes, sunspot activity ceases – correlated with cooling on Earth.</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32</a:t>
            </a:fld>
            <a:endParaRPr lang="en-US"/>
          </a:p>
        </p:txBody>
      </p:sp>
      <p:pic>
        <p:nvPicPr>
          <p:cNvPr id="16386" name="Picture 2" descr="https://upload.wikimedia.org/wikipedia/commons/thumb/9/99/Maunder_Minimum_and_Little_Ice_Age.tif/lossless-page1-690px-Maunder_Minimum_and_Little_Ice_Age.tif.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894263" y="1927985"/>
            <a:ext cx="3335337" cy="3770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6422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 of Sunspot Cycle</a:t>
            </a:r>
            <a:endParaRPr lang="en-US" dirty="0"/>
          </a:p>
        </p:txBody>
      </p:sp>
      <p:sp>
        <p:nvSpPr>
          <p:cNvPr id="5" name="Content Placeholder 4"/>
          <p:cNvSpPr>
            <a:spLocks noGrp="1"/>
          </p:cNvSpPr>
          <p:nvPr>
            <p:ph sz="half" idx="1"/>
          </p:nvPr>
        </p:nvSpPr>
        <p:spPr/>
        <p:txBody>
          <a:bodyPr/>
          <a:lstStyle/>
          <a:p>
            <a:r>
              <a:rPr lang="en-US" dirty="0" smtClean="0"/>
              <a:t>The cause is not well understood.</a:t>
            </a:r>
          </a:p>
          <a:p>
            <a:r>
              <a:rPr lang="en-US" dirty="0" smtClean="0"/>
              <a:t>It might be attributed to the differential rotation of the Sun (24 days at equator, 30 days at poles).</a:t>
            </a:r>
          </a:p>
          <a:p>
            <a:r>
              <a:rPr lang="en-US" dirty="0" smtClean="0"/>
              <a:t>The rotating matter can twist the magnetic field lines</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33</a:t>
            </a:fld>
            <a:endParaRPr lang="en-US"/>
          </a:p>
        </p:txBody>
      </p:sp>
      <p:pic>
        <p:nvPicPr>
          <p:cNvPr id="17410" name="Picture 2" descr="http://www.scientificgamer.com/blog/wp-content/uploads/2012/05/differential.jpg"/>
          <p:cNvPicPr>
            <a:picLocks noGrp="1" noChangeAspect="1" noChangeArrowheads="1"/>
          </p:cNvPicPr>
          <p:nvPr>
            <p:ph sz="half" idx="13"/>
          </p:nvPr>
        </p:nvPicPr>
        <p:blipFill>
          <a:blip r:embed="rId2">
            <a:extLst>
              <a:ext uri="{28A0092B-C50C-407E-A947-70E740481C1C}">
                <a14:useLocalDpi xmlns:a14="http://schemas.microsoft.com/office/drawing/2010/main" val="0"/>
              </a:ext>
            </a:extLst>
          </a:blip>
          <a:srcRect/>
          <a:stretch>
            <a:fillRect/>
          </a:stretch>
        </p:blipFill>
        <p:spPr bwMode="auto">
          <a:xfrm>
            <a:off x="2816346" y="3886200"/>
            <a:ext cx="3639895"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7134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Corona</a:t>
            </a:r>
            <a:endParaRPr lang="en-US" dirty="0"/>
          </a:p>
        </p:txBody>
      </p:sp>
      <p:sp>
        <p:nvSpPr>
          <p:cNvPr id="5" name="Content Placeholder 4"/>
          <p:cNvSpPr>
            <a:spLocks noGrp="1"/>
          </p:cNvSpPr>
          <p:nvPr>
            <p:ph sz="half" idx="1"/>
          </p:nvPr>
        </p:nvSpPr>
        <p:spPr/>
        <p:txBody>
          <a:bodyPr/>
          <a:lstStyle/>
          <a:p>
            <a:r>
              <a:rPr lang="en-US" dirty="0" smtClean="0"/>
              <a:t>The outermost layer of the Sun is the Corona.</a:t>
            </a:r>
          </a:p>
          <a:p>
            <a:r>
              <a:rPr lang="en-US" dirty="0" smtClean="0"/>
              <a:t>It consists of very hot gas, millions of K.</a:t>
            </a:r>
          </a:p>
          <a:p>
            <a:r>
              <a:rPr lang="en-US" dirty="0" smtClean="0"/>
              <a:t>It has low density.</a:t>
            </a:r>
          </a:p>
          <a:p>
            <a:r>
              <a:rPr lang="en-US" dirty="0" smtClean="0"/>
              <a:t>Such a high temperature gas emits x-rays. </a:t>
            </a:r>
          </a:p>
          <a:p>
            <a:r>
              <a:rPr lang="en-US" dirty="0" smtClean="0"/>
              <a:t>It is not clear what heats Corona, but it probably is related to particles accelerated by magnetic fields.</a:t>
            </a:r>
          </a:p>
          <a:p>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34</a:t>
            </a:fld>
            <a:endParaRPr lang="en-US"/>
          </a:p>
        </p:txBody>
      </p:sp>
      <p:pic>
        <p:nvPicPr>
          <p:cNvPr id="18434" name="Picture 2" descr="See Explanation.  Clicking on the picture will download&#10;the highest resolution version available."/>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894263" y="2706028"/>
            <a:ext cx="3335337" cy="2214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2918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Solar Wind</a:t>
            </a:r>
            <a:endParaRPr lang="en-US" dirty="0"/>
          </a:p>
        </p:txBody>
      </p:sp>
      <p:sp>
        <p:nvSpPr>
          <p:cNvPr id="5" name="Content Placeholder 4"/>
          <p:cNvSpPr>
            <a:spLocks noGrp="1"/>
          </p:cNvSpPr>
          <p:nvPr>
            <p:ph sz="half" idx="1"/>
          </p:nvPr>
        </p:nvSpPr>
        <p:spPr/>
        <p:txBody>
          <a:bodyPr/>
          <a:lstStyle/>
          <a:p>
            <a:r>
              <a:rPr lang="en-US" dirty="0" smtClean="0"/>
              <a:t>The Solar “wind” is a stream of particles that emanates from the Sun.</a:t>
            </a:r>
          </a:p>
          <a:p>
            <a:r>
              <a:rPr lang="en-US" dirty="0" smtClean="0"/>
              <a:t>Eugene Parker (1957) coined the term “solar wind” to explain cometary tails. The wind was discovered a few years later. (NASA recently launched the Parker Solar Probe).</a:t>
            </a:r>
          </a:p>
          <a:p>
            <a:r>
              <a:rPr lang="en-US" dirty="0" smtClean="0"/>
              <a:t>Wind carries about 10</a:t>
            </a:r>
            <a:r>
              <a:rPr lang="en-US" baseline="30000" dirty="0" smtClean="0"/>
              <a:t>-14</a:t>
            </a:r>
            <a:r>
              <a:rPr lang="en-US" dirty="0" smtClean="0"/>
              <a:t> solar masses per year.</a:t>
            </a:r>
          </a:p>
          <a:p>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35</a:t>
            </a:fld>
            <a:endParaRPr lang="en-US"/>
          </a:p>
        </p:txBody>
      </p:sp>
      <p:pic>
        <p:nvPicPr>
          <p:cNvPr id="19458" name="Picture 2" descr="https://upload.wikimedia.org/wikipedia/commons/1/1d/Solar_wind_Speed_interplanetary_magnetic_field.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894263" y="2155363"/>
            <a:ext cx="3335337" cy="3315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9598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Sun’s Evolution</a:t>
            </a:r>
            <a:endParaRPr lang="en-US" dirty="0"/>
          </a:p>
        </p:txBody>
      </p:sp>
      <p:pic>
        <p:nvPicPr>
          <p:cNvPr id="9" name="Content Placeholder 8"/>
          <p:cNvPicPr>
            <a:picLocks noGrp="1" noChangeAspect="1"/>
          </p:cNvPicPr>
          <p:nvPr>
            <p:ph idx="1"/>
          </p:nvPr>
        </p:nvPicPr>
        <p:blipFill>
          <a:blip r:embed="rId2"/>
          <a:stretch>
            <a:fillRect/>
          </a:stretch>
        </p:blipFill>
        <p:spPr>
          <a:xfrm>
            <a:off x="1136417" y="1524000"/>
            <a:ext cx="6985466" cy="4876800"/>
          </a:xfrm>
          <a:prstGeom prst="rect">
            <a:avLst/>
          </a:prstGeom>
        </p:spPr>
      </p:pic>
      <p:sp>
        <p:nvSpPr>
          <p:cNvPr id="5" name="Slide Number Placeholder 4"/>
          <p:cNvSpPr>
            <a:spLocks noGrp="1"/>
          </p:cNvSpPr>
          <p:nvPr>
            <p:ph type="sldNum" sz="quarter" idx="12"/>
          </p:nvPr>
        </p:nvSpPr>
        <p:spPr/>
        <p:txBody>
          <a:bodyPr/>
          <a:lstStyle/>
          <a:p>
            <a:pPr>
              <a:defRPr/>
            </a:pPr>
            <a:fld id="{1F1164FC-EDB3-4677-AD99-16BFEA955BA0}" type="slidenum">
              <a:rPr lang="en-US" smtClean="0"/>
              <a:pPr>
                <a:defRPr/>
              </a:pPr>
              <a:t>36</a:t>
            </a:fld>
            <a:endParaRPr lang="en-US"/>
          </a:p>
        </p:txBody>
      </p:sp>
    </p:spTree>
    <p:extLst>
      <p:ext uri="{BB962C8B-B14F-4D97-AF65-F5344CB8AC3E}">
        <p14:creationId xmlns:p14="http://schemas.microsoft.com/office/powerpoint/2010/main" val="25791787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solar missions</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9127686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Parker Solar Probe</a:t>
            </a:r>
            <a:endParaRPr lang="en-US" dirty="0"/>
          </a:p>
        </p:txBody>
      </p:sp>
      <p:pic>
        <p:nvPicPr>
          <p:cNvPr id="9" name="Content Placeholder 8"/>
          <p:cNvPicPr>
            <a:picLocks noGrp="1" noChangeAspect="1"/>
          </p:cNvPicPr>
          <p:nvPr>
            <p:ph idx="1"/>
          </p:nvPr>
        </p:nvPicPr>
        <p:blipFill>
          <a:blip r:embed="rId2"/>
          <a:stretch>
            <a:fillRect/>
          </a:stretch>
        </p:blipFill>
        <p:spPr>
          <a:xfrm>
            <a:off x="1028700" y="1617294"/>
            <a:ext cx="7200900" cy="4690211"/>
          </a:xfrm>
          <a:prstGeom prst="rect">
            <a:avLst/>
          </a:prstGeom>
        </p:spPr>
      </p:pic>
      <p:sp>
        <p:nvSpPr>
          <p:cNvPr id="4" name="Slide Number Placeholder 3"/>
          <p:cNvSpPr>
            <a:spLocks noGrp="1"/>
          </p:cNvSpPr>
          <p:nvPr>
            <p:ph type="sldNum" sz="quarter" idx="12"/>
          </p:nvPr>
        </p:nvSpPr>
        <p:spPr/>
        <p:txBody>
          <a:bodyPr/>
          <a:lstStyle/>
          <a:p>
            <a:pPr>
              <a:defRPr/>
            </a:pPr>
            <a:fld id="{04610431-892D-4A94-8C08-CB25A63EF695}" type="slidenum">
              <a:rPr lang="en-US" altLang="en-US" smtClean="0"/>
              <a:pPr>
                <a:defRPr/>
              </a:pPr>
              <a:t>38</a:t>
            </a:fld>
            <a:endParaRPr lang="en-US" altLang="en-US"/>
          </a:p>
        </p:txBody>
      </p:sp>
    </p:spTree>
    <p:extLst>
      <p:ext uri="{BB962C8B-B14F-4D97-AF65-F5344CB8AC3E}">
        <p14:creationId xmlns:p14="http://schemas.microsoft.com/office/powerpoint/2010/main" val="21893816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National Solar Observatory</a:t>
            </a:r>
            <a:endParaRPr lang="en-US" dirty="0"/>
          </a:p>
        </p:txBody>
      </p:sp>
      <p:sp>
        <p:nvSpPr>
          <p:cNvPr id="4" name="Slide Number Placeholder 3"/>
          <p:cNvSpPr>
            <a:spLocks noGrp="1"/>
          </p:cNvSpPr>
          <p:nvPr>
            <p:ph type="sldNum" sz="quarter" idx="12"/>
          </p:nvPr>
        </p:nvSpPr>
        <p:spPr/>
        <p:txBody>
          <a:bodyPr/>
          <a:lstStyle/>
          <a:p>
            <a:pPr>
              <a:defRPr/>
            </a:pPr>
            <a:fld id="{04610431-892D-4A94-8C08-CB25A63EF695}" type="slidenum">
              <a:rPr lang="en-US" altLang="en-US" smtClean="0"/>
              <a:pPr>
                <a:defRPr/>
              </a:pPr>
              <a:t>39</a:t>
            </a:fld>
            <a:endParaRPr lang="en-US" altLang="en-US"/>
          </a:p>
        </p:txBody>
      </p:sp>
      <p:pic>
        <p:nvPicPr>
          <p:cNvPr id="3074" name="Picture 2" descr="https://www.nso.edu/wp-content/uploads/2020/01/full_image_low.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90750" y="1524000"/>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3563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4</a:t>
            </a:fld>
            <a:endParaRPr lang="en-US"/>
          </a:p>
        </p:txBody>
      </p:sp>
      <p:pic>
        <p:nvPicPr>
          <p:cNvPr id="3078" name="Picture 6" descr="Woman Yelling At Cat Meme | DON'T LOOK AT THE SUN (took Figer's course) | image tagged in memes,woman yelling at cat | made w/ Imgflip meme mak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0421"/>
            <a:ext cx="8534400" cy="5497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9878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Caption</a:t>
            </a:r>
            <a:endParaRPr lang="en-US" dirty="0"/>
          </a:p>
        </p:txBody>
      </p:sp>
      <p:sp>
        <p:nvSpPr>
          <p:cNvPr id="3" name="Content Placeholder 2"/>
          <p:cNvSpPr>
            <a:spLocks noGrp="1"/>
          </p:cNvSpPr>
          <p:nvPr>
            <p:ph idx="1"/>
          </p:nvPr>
        </p:nvSpPr>
        <p:spPr/>
        <p:txBody>
          <a:bodyPr>
            <a:normAutofit fontScale="92500" lnSpcReduction="20000"/>
          </a:bodyPr>
          <a:lstStyle/>
          <a:p>
            <a:pPr fontAlgn="base"/>
            <a:r>
              <a:rPr lang="en-US" dirty="0"/>
              <a:t>The Daniel K. Inouye Solar Telescope has produced the highest resolution image of the Sun’s surface ever taken. </a:t>
            </a:r>
            <a:endParaRPr lang="en-US" dirty="0" smtClean="0"/>
          </a:p>
          <a:p>
            <a:pPr fontAlgn="base"/>
            <a:r>
              <a:rPr lang="en-US" dirty="0" smtClean="0"/>
              <a:t>In </a:t>
            </a:r>
            <a:r>
              <a:rPr lang="en-US" dirty="0"/>
              <a:t>this picture taken at 789nm, we can see features as small as 30km (18 miles) in size for the first time ever. </a:t>
            </a:r>
            <a:endParaRPr lang="en-US" dirty="0" smtClean="0"/>
          </a:p>
          <a:p>
            <a:pPr fontAlgn="base"/>
            <a:r>
              <a:rPr lang="en-US" dirty="0" smtClean="0"/>
              <a:t>The </a:t>
            </a:r>
            <a:r>
              <a:rPr lang="en-US" dirty="0"/>
              <a:t>image shows a pattern of turbulent, “boiling” gas that covers the entire sun. The cell-like structures – each about the size of Texas – are the signature of violent motions that transport heat from the inside of the sun to its surface. </a:t>
            </a:r>
            <a:endParaRPr lang="en-US" dirty="0" smtClean="0"/>
          </a:p>
          <a:p>
            <a:pPr fontAlgn="base"/>
            <a:r>
              <a:rPr lang="en-US" dirty="0" smtClean="0"/>
              <a:t>Hot </a:t>
            </a:r>
            <a:r>
              <a:rPr lang="en-US" dirty="0"/>
              <a:t>solar material (plasma) rises in the bright centers of “cells,” cools off and then sinks below the surface in dark lanes in a process known as convection. In these dark lanes we can also see the tiny, bright markers of magnetic fields. Never before seen to this clarity, these bright specks are thought to channel energy up into the outer layers of the solar atmosphere called the corona. These bright spots may be at the core of why the solar corona is more than a million degrees!</a:t>
            </a:r>
          </a:p>
          <a:p>
            <a:pPr fontAlgn="base"/>
            <a:r>
              <a:rPr lang="en-US" dirty="0"/>
              <a:t>This image covers an area 36,500 × 36,500 km (22,600 × 22,600 miles or 51 × 51 </a:t>
            </a:r>
            <a:r>
              <a:rPr lang="en-US" dirty="0" err="1"/>
              <a:t>arcseconds</a:t>
            </a:r>
            <a:r>
              <a:rPr lang="en-US" dirty="0"/>
              <a:t>).</a:t>
            </a:r>
          </a:p>
          <a:p>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40</a:t>
            </a:fld>
            <a:endParaRPr lang="en-US"/>
          </a:p>
        </p:txBody>
      </p:sp>
    </p:spTree>
    <p:extLst>
      <p:ext uri="{BB962C8B-B14F-4D97-AF65-F5344CB8AC3E}">
        <p14:creationId xmlns:p14="http://schemas.microsoft.com/office/powerpoint/2010/main" val="33350039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NSO Cutaway</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41</a:t>
            </a:fld>
            <a:endParaRPr lang="en-US"/>
          </a:p>
        </p:txBody>
      </p:sp>
      <p:pic>
        <p:nvPicPr>
          <p:cNvPr id="2050" name="Picture 2" descr="https://www.nso.edu/wp-content/uploads/2016/04/DKIST-Cutaway-Annotated.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10555" y="1524000"/>
            <a:ext cx="3837189"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59418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background</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39687422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Sun as a Power Source</a:t>
            </a:r>
            <a:endParaRPr lang="en-US" dirty="0"/>
          </a:p>
        </p:txBody>
      </p:sp>
      <mc:AlternateContent xmlns:mc="http://schemas.openxmlformats.org/markup-compatibility/2006" xmlns:a14="http://schemas.microsoft.com/office/drawing/2010/main">
        <mc:Choice Requires="a14">
          <p:sp>
            <p:nvSpPr>
              <p:cNvPr id="7" name="Content Placeholder 6"/>
              <p:cNvSpPr>
                <a:spLocks noGrp="1"/>
              </p:cNvSpPr>
              <p:nvPr>
                <p:ph idx="1"/>
              </p:nvPr>
            </p:nvSpPr>
            <p:spPr/>
            <p:txBody>
              <a:bodyPr>
                <a:normAutofit/>
              </a:bodyPr>
              <a:lstStyle/>
              <a:p>
                <a:r>
                  <a:rPr lang="en-US" dirty="0" smtClean="0"/>
                  <a:t>The Sun heats objects in the Solar System and is the ultimate source of sustaining life on Earth.</a:t>
                </a:r>
              </a:p>
              <a:p>
                <a:r>
                  <a:rPr lang="en-US" dirty="0" smtClean="0"/>
                  <a:t>The heat is proportional to the total luminosity of the Sun and decreases with increasing distance from the Sun.</a:t>
                </a:r>
              </a:p>
              <a:p>
                <a14:m>
                  <m:oMath xmlns:m="http://schemas.openxmlformats.org/officeDocument/2006/math">
                    <m:r>
                      <a:rPr lang="en-US" i="1">
                        <a:latin typeface="Cambria Math" panose="02040503050406030204" pitchFamily="18" charset="0"/>
                      </a:rPr>
                      <m:t>𝐹</m:t>
                    </m:r>
                    <m:r>
                      <a:rPr lang="en-US" b="0" i="1" smtClean="0">
                        <a:latin typeface="Cambria Math" panose="02040503050406030204" pitchFamily="18" charset="0"/>
                      </a:rPr>
                      <m:t>𝑙𝑢𝑥</m:t>
                    </m:r>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ea typeface="Cambria Math" panose="02040503050406030204" pitchFamily="18" charset="0"/>
                              </a:rPr>
                              <m:t>⊙</m:t>
                            </m:r>
                          </m:sub>
                        </m:sSub>
                      </m:num>
                      <m:den>
                        <m:r>
                          <a:rPr lang="en-US" i="1">
                            <a:latin typeface="Cambria Math" panose="02040503050406030204" pitchFamily="18" charset="0"/>
                          </a:rPr>
                          <m:t>4</m:t>
                        </m:r>
                        <m:r>
                          <a:rPr lang="en-US" i="1">
                            <a:latin typeface="Cambria Math" panose="02040503050406030204" pitchFamily="18" charset="0"/>
                            <a:ea typeface="Cambria Math" panose="02040503050406030204" pitchFamily="18" charset="0"/>
                          </a:rPr>
                          <m:t>𝜋</m:t>
                        </m:r>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𝑑</m:t>
                            </m:r>
                          </m:e>
                          <m:sup>
                            <m:r>
                              <a:rPr lang="en-US" i="1">
                                <a:latin typeface="Cambria Math" panose="02040503050406030204" pitchFamily="18" charset="0"/>
                                <a:ea typeface="Cambria Math" panose="02040503050406030204" pitchFamily="18" charset="0"/>
                              </a:rPr>
                              <m:t>2</m:t>
                            </m:r>
                          </m:sup>
                        </m:sSup>
                      </m:den>
                    </m:f>
                  </m:oMath>
                </a14:m>
                <a:endParaRPr lang="en-US" dirty="0" smtClean="0"/>
              </a:p>
              <a:p>
                <a:r>
                  <a:rPr lang="en-US" dirty="0" smtClean="0"/>
                  <a:t>Recall that </a:t>
                </a:r>
                <a14:m>
                  <m:oMath xmlns:m="http://schemas.openxmlformats.org/officeDocument/2006/math">
                    <m:r>
                      <a:rPr lang="en-US" b="0" i="1" smtClean="0">
                        <a:latin typeface="Cambria Math" panose="02040503050406030204" pitchFamily="18" charset="0"/>
                      </a:rPr>
                      <m:t>𝑇</m:t>
                    </m:r>
                    <m:r>
                      <a:rPr lang="en-US" i="1">
                        <a:latin typeface="Cambria Math" panose="02040503050406030204" pitchFamily="18" charset="0"/>
                      </a:rPr>
                      <m:t>=</m:t>
                    </m:r>
                    <m:r>
                      <a:rPr lang="en-US" b="0" i="1" smtClean="0">
                        <a:latin typeface="Cambria Math" panose="02040503050406030204" pitchFamily="18" charset="0"/>
                      </a:rPr>
                      <m:t>279</m:t>
                    </m:r>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1−</m:t>
                            </m:r>
                            <m:r>
                              <a:rPr lang="en-US" i="1">
                                <a:latin typeface="Cambria Math" panose="02040503050406030204" pitchFamily="18" charset="0"/>
                              </a:rPr>
                              <m:t>𝐴</m:t>
                            </m:r>
                          </m:e>
                        </m:d>
                      </m:e>
                      <m:sup>
                        <m:f>
                          <m:fPr>
                            <m:type m:val="skw"/>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4</m:t>
                            </m:r>
                          </m:den>
                        </m:f>
                      </m:sup>
                    </m:sSup>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𝑟</m:t>
                                </m:r>
                              </m:num>
                              <m:den>
                                <m:r>
                                  <a:rPr lang="en-US" i="1">
                                    <a:latin typeface="Cambria Math" panose="02040503050406030204" pitchFamily="18" charset="0"/>
                                  </a:rPr>
                                  <m:t>1 </m:t>
                                </m:r>
                                <m:r>
                                  <a:rPr lang="en-US" i="1">
                                    <a:latin typeface="Cambria Math" panose="02040503050406030204" pitchFamily="18" charset="0"/>
                                  </a:rPr>
                                  <m:t>𝐴𝑈</m:t>
                                </m:r>
                              </m:den>
                            </m:f>
                          </m:e>
                        </m:d>
                      </m:e>
                      <m:sup>
                        <m:r>
                          <a:rPr lang="en-US" b="0" i="1" smtClean="0">
                            <a:latin typeface="Cambria Math" panose="02040503050406030204" pitchFamily="18" charset="0"/>
                          </a:rPr>
                          <m:t>−1/2</m:t>
                        </m:r>
                      </m:sup>
                    </m:sSup>
                    <m:r>
                      <a:rPr lang="en-US">
                        <a:latin typeface="Cambria Math" panose="02040503050406030204" pitchFamily="18" charset="0"/>
                        <a:ea typeface="Cambria Math" panose="02040503050406030204" pitchFamily="18" charset="0"/>
                      </a:rPr>
                      <m:t>.</m:t>
                    </m:r>
                  </m:oMath>
                </a14:m>
                <a:r>
                  <a:rPr lang="en-US" dirty="0" smtClean="0"/>
                  <a:t> </a:t>
                </a:r>
              </a:p>
              <a:p>
                <a:r>
                  <a:rPr lang="en-US" dirty="0" smtClean="0"/>
                  <a:t>This neglects Greenhouse Effect.</a:t>
                </a:r>
                <a:endParaRPr lang="en-US" dirty="0"/>
              </a:p>
              <a:p>
                <a:endParaRPr lang="en-US" dirty="0"/>
              </a:p>
              <a:p>
                <a:endParaRPr lang="en-US" dirty="0"/>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blipFill rotWithShape="0">
                <a:blip r:embed="rId2"/>
                <a:stretch>
                  <a:fillRect l="-762" t="-1000" r="-84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6</a:t>
            </a:fld>
            <a:endParaRPr lang="en-US"/>
          </a:p>
        </p:txBody>
      </p:sp>
    </p:spTree>
    <p:extLst>
      <p:ext uri="{BB962C8B-B14F-4D97-AF65-F5344CB8AC3E}">
        <p14:creationId xmlns:p14="http://schemas.microsoft.com/office/powerpoint/2010/main" val="3142296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altLang="en-US" dirty="0" smtClean="0"/>
              <a:t>The Sun as a Star</a:t>
            </a:r>
          </a:p>
        </p:txBody>
      </p:sp>
      <p:sp>
        <p:nvSpPr>
          <p:cNvPr id="6148" name="Rectangle 3"/>
          <p:cNvSpPr>
            <a:spLocks noGrp="1" noChangeArrowheads="1"/>
          </p:cNvSpPr>
          <p:nvPr>
            <p:ph sz="half" idx="1"/>
          </p:nvPr>
        </p:nvSpPr>
        <p:spPr/>
        <p:txBody>
          <a:bodyPr>
            <a:normAutofit/>
          </a:bodyPr>
          <a:lstStyle/>
          <a:p>
            <a:r>
              <a:rPr lang="en-US" altLang="en-US" dirty="0" smtClean="0"/>
              <a:t>The Sun is similar to many stars and intermediate between the extremes of low mass and high mass stars.</a:t>
            </a:r>
          </a:p>
          <a:p>
            <a:r>
              <a:rPr lang="en-US" altLang="en-US" dirty="0" smtClean="0"/>
              <a:t>The median stellar mass is a bit more than the mass of the Sun.</a:t>
            </a:r>
          </a:p>
          <a:p>
            <a:r>
              <a:rPr lang="en-US" altLang="en-US" dirty="0" smtClean="0"/>
              <a:t>The temperature/color of the Sun is average.</a:t>
            </a:r>
          </a:p>
          <a:p>
            <a:r>
              <a:rPr lang="en-US" altLang="en-US" dirty="0" smtClean="0"/>
              <a:t>We think that everything we know about the Sun is typical of other stars.</a:t>
            </a:r>
          </a:p>
        </p:txBody>
      </p:sp>
      <p:sp>
        <p:nvSpPr>
          <p:cNvPr id="2" name="Slide Number Placeholder 1"/>
          <p:cNvSpPr>
            <a:spLocks noGrp="1"/>
          </p:cNvSpPr>
          <p:nvPr>
            <p:ph type="sldNum" sz="quarter" idx="12"/>
          </p:nvPr>
        </p:nvSpPr>
        <p:spPr/>
        <p:txBody>
          <a:bodyPr/>
          <a:lstStyle/>
          <a:p>
            <a:fld id="{A80E317C-2D38-45AD-93CC-2F339010EF5B}" type="slidenum">
              <a:rPr lang="en-US" smtClean="0"/>
              <a:pPr/>
              <a:t>7</a:t>
            </a:fld>
            <a:endParaRPr lang="en-US"/>
          </a:p>
        </p:txBody>
      </p:sp>
      <p:pic>
        <p:nvPicPr>
          <p:cNvPr id="1026" name="Picture 2" descr="a cartoon showing the size comparison of our sun, other suns, Betelgeuse, Pollux, Sirius, Rigel, and Aldebaran"/>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94263" y="2069072"/>
            <a:ext cx="3335337" cy="3488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1351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the Sun</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8</a:t>
            </a:fld>
            <a:endParaRPr lang="en-US"/>
          </a:p>
        </p:txBody>
      </p:sp>
      <p:pic>
        <p:nvPicPr>
          <p:cNvPr id="6" name="Content Placeholder 5"/>
          <p:cNvPicPr>
            <a:picLocks noGrp="1" noChangeAspect="1"/>
          </p:cNvPicPr>
          <p:nvPr>
            <p:ph idx="1"/>
          </p:nvPr>
        </p:nvPicPr>
        <p:blipFill>
          <a:blip r:embed="rId2"/>
          <a:stretch>
            <a:fillRect/>
          </a:stretch>
        </p:blipFill>
        <p:spPr>
          <a:xfrm>
            <a:off x="1028700" y="1863060"/>
            <a:ext cx="7200900" cy="4198680"/>
          </a:xfrm>
          <a:prstGeom prst="rect">
            <a:avLst/>
          </a:prstGeom>
        </p:spPr>
      </p:pic>
    </p:spTree>
    <p:extLst>
      <p:ext uri="{BB962C8B-B14F-4D97-AF65-F5344CB8AC3E}">
        <p14:creationId xmlns:p14="http://schemas.microsoft.com/office/powerpoint/2010/main" val="23167885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 of the Sun</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9</a:t>
            </a:fld>
            <a:endParaRPr lang="en-US"/>
          </a:p>
        </p:txBody>
      </p:sp>
      <p:sp>
        <p:nvSpPr>
          <p:cNvPr id="3" name="Content Placeholder 2"/>
          <p:cNvSpPr>
            <a:spLocks noGrp="1"/>
          </p:cNvSpPr>
          <p:nvPr>
            <p:ph idx="1"/>
          </p:nvPr>
        </p:nvSpPr>
        <p:spPr/>
        <p:txBody>
          <a:bodyPr/>
          <a:lstStyle/>
          <a:p>
            <a:r>
              <a:rPr lang="en-US" dirty="0" smtClean="0"/>
              <a:t>The Sun is about 4.6 billion years old. </a:t>
            </a:r>
          </a:p>
          <a:p>
            <a:r>
              <a:rPr lang="en-US" dirty="0" smtClean="0"/>
              <a:t>We know this primarily through two lines of evidence.</a:t>
            </a:r>
          </a:p>
          <a:p>
            <a:r>
              <a:rPr lang="en-US" dirty="0" smtClean="0"/>
              <a:t>First, we use K-</a:t>
            </a:r>
            <a:r>
              <a:rPr lang="en-US" dirty="0" err="1" smtClean="0"/>
              <a:t>Ar</a:t>
            </a:r>
            <a:r>
              <a:rPr lang="en-US" dirty="0" smtClean="0"/>
              <a:t> radioactive dating of rocks and meteorites to find that this is the age of the Earth. Then, we presume that the Earth and Sun were made at about the same time (remember the nebular hypothesis).</a:t>
            </a:r>
          </a:p>
          <a:p>
            <a:r>
              <a:rPr lang="en-US" dirty="0" smtClean="0"/>
              <a:t>Second, we can see that the chemical composition of the Sun is consistent with this age, assuming the pp chain.</a:t>
            </a:r>
            <a:endParaRPr lang="en-US" dirty="0"/>
          </a:p>
        </p:txBody>
      </p:sp>
    </p:spTree>
    <p:extLst>
      <p:ext uri="{BB962C8B-B14F-4D97-AF65-F5344CB8AC3E}">
        <p14:creationId xmlns:p14="http://schemas.microsoft.com/office/powerpoint/2010/main" val="1094977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6&quot;/&gt;&lt;property id=&quot;20251&quot; value=&quot;0&quot;/&gt;&lt;property id=&quot;20259&quot; value=&quot;0&quot;/&gt;&lt;property id=&quot;20262&quot; value=&quot;4496691&quot;/&gt;&lt;object type=&quot;4&quot; unique_id=&quot;10005&quot;&gt;&lt;/object&gt;&lt;object type=&quot;2&quot; unique_id=&quot;10006&quot;&gt;&lt;object type=&quot;3&quot; unique_id=&quot;10042&quot;&gt;&lt;property id=&quot;20148&quot; value=&quot;5&quot;/&gt;&lt;property id=&quot;20300&quot; value=&quot;Slide 1 - &amp;quot;Astronomical Observational Techniques and Instrumentation&amp;quot;&quot;/&gt;&lt;property id=&quot;20303&quot; value=&quot;-1&quot;/&gt;&lt;property id=&quot;20307&quot; value=&quot;520&quot;/&gt;&lt;property id=&quot;20309&quot; value=&quot;-1&quot;/&gt;&lt;/object&gt;&lt;object type=&quot;3&quot; unique_id=&quot;10043&quot;&gt;&lt;property id=&quot;20148&quot; value=&quot;5&quot;/&gt;&lt;property id=&quot;20300&quot; value=&quot;Slide 2 - &amp;quot;Aims and outline for this lecture&amp;quot;&quot;/&gt;&lt;property id=&quot;20303&quot; value=&quot;-1&quot;/&gt;&lt;property id=&quot;20307&quot; value=&quot;524&quot;/&gt;&lt;property id=&quot;20309&quot; value=&quot;-1&quot;/&gt;&lt;/object&gt;&lt;object type=&quot;3&quot; unique_id=&quot;10045&quot;&gt;&lt;property id=&quot;20148&quot; value=&quot;5&quot;/&gt;&lt;property id=&quot;20300&quot; value=&quot;Slide 4 - &amp;quot;Blackbody Radiation: Heat Transfer&amp;quot;&quot;/&gt;&lt;property id=&quot;20303&quot; value=&quot;-1&quot;/&gt;&lt;property id=&quot;20307&quot; value=&quot;392&quot;/&gt;&lt;property id=&quot;20309&quot; value=&quot;-1&quot;/&gt;&lt;/object&gt;&lt;object type=&quot;3&quot; unique_id=&quot;10046&quot;&gt;&lt;property id=&quot;20148&quot; value=&quot;5&quot;/&gt;&lt;property id=&quot;20300&quot; value=&quot;Slide 3 - &amp;quot;Blackbody Radiation: Energy Transfer&amp;quot;&quot;/&gt;&lt;property id=&quot;20303&quot; value=&quot;-1&quot;/&gt;&lt;property id=&quot;20307&quot; value=&quot;393&quot;/&gt;&lt;property id=&quot;20309&quot; value=&quot;-1&quot;/&gt;&lt;/object&gt;&lt;object type=&quot;3&quot; unique_id=&quot;10047&quot;&gt;&lt;property id=&quot;20148&quot; value=&quot;5&quot;/&gt;&lt;property id=&quot;20300&quot; value=&quot;Slide 6 - &amp;quot;Blackbody Radiation: Planck’s Equation&amp;quot;&quot;/&gt;&lt;property id=&quot;20303&quot; value=&quot;-1&quot;/&gt;&lt;property id=&quot;20307&quot; value=&quot;394&quot;/&gt;&lt;property id=&quot;20309&quot; value=&quot;-1&quot;/&gt;&lt;/object&gt;&lt;object type=&quot;3&quot; unique_id=&quot;10048&quot;&gt;&lt;property id=&quot;20148&quot; value=&quot;5&quot;/&gt;&lt;property id=&quot;20300&quot; value=&quot;Slide 8 - &amp;quot;Blackbody Radiation: Wein’s Displacement Law&amp;quot;&quot;/&gt;&lt;property id=&quot;20303&quot; value=&quot;-1&quot;/&gt;&lt;property id=&quot;20307&quot; value=&quot;395&quot;/&gt;&lt;property id=&quot;20309&quot; value=&quot;-1&quot;/&gt;&lt;/object&gt;&lt;object type=&quot;3&quot; unique_id=&quot;10049&quot;&gt;&lt;property id=&quot;20148&quot; value=&quot;5&quot;/&gt;&lt;property id=&quot;20300&quot; value=&quot;Slide 9 - &amp;quot;Blackbody Radiation: Stefan-Boltzmann Law &amp;quot;&quot;/&gt;&lt;property id=&quot;20303&quot; value=&quot;-1&quot;/&gt;&lt;property id=&quot;20307&quot; value=&quot;396&quot;/&gt;&lt;property id=&quot;20309&quot; value=&quot;-1&quot;/&gt;&lt;/object&gt;&lt;object type=&quot;3&quot; unique_id=&quot;10050&quot;&gt;&lt;property id=&quot;20148&quot; value=&quot;5&quot;/&gt;&lt;property id=&quot;20300&quot; value=&quot;Slide 5 - &amp;quot;Blackbody Radiation: Objects&amp;quot;&quot;/&gt;&lt;property id=&quot;20303&quot; value=&quot;-1&quot;/&gt;&lt;property id=&quot;20307&quot; value=&quot;397&quot;/&gt;&lt;property id=&quot;20309&quot; value=&quot;-1&quot;/&gt;&lt;/object&gt;&lt;object type=&quot;3&quot; unique_id=&quot;10064&quot;&gt;&lt;property id=&quot;20148&quot; value=&quot;5&quot;/&gt;&lt;property id=&quot;20300&quot; value=&quot;Slide 16 - &amp;quot;Hydrogen-like lines&amp;quot;&quot;/&gt;&lt;property id=&quot;20303&quot; value=&quot;-1&quot;/&gt;&lt;property id=&quot;20307&quot; value=&quot;263&quot;/&gt;&lt;property id=&quot;20309&quot; value=&quot;-1&quot;/&gt;&lt;/object&gt;&lt;object type=&quot;3&quot; unique_id=&quot;10075&quot;&gt;&lt;property id=&quot;20148&quot; value=&quot;5&quot;/&gt;&lt;property id=&quot;20300&quot; value=&quot;Slide 34 - &amp;quot;Theory of Everything&amp;quot;&quot;/&gt;&lt;property id=&quot;20303&quot; value=&quot;-1&quot;/&gt;&lt;property id=&quot;20307&quot; value=&quot;265&quot;/&gt;&lt;property id=&quot;20309&quot; value=&quot;-1&quot;/&gt;&lt;/object&gt;&lt;object type=&quot;3&quot; unique_id=&quot;10544&quot;&gt;&lt;property id=&quot;20148&quot; value=&quot;5&quot;/&gt;&lt;property id=&quot;20300&quot; value=&quot;Slide 10 - &amp;quot;Blackbody Radiation: SB Law, derivation&amp;quot;&quot;/&gt;&lt;property id=&quot;20303&quot; value=&quot;-1&quot;/&gt;&lt;property id=&quot;20307&quot; value=&quot;1170&quot;/&gt;&lt;property id=&quot;20309&quot; value=&quot;-1&quot;/&gt;&lt;/object&gt;&lt;object type=&quot;3&quot; unique_id=&quot;10824&quot;&gt;&lt;property id=&quot;20148&quot; value=&quot;5&quot;/&gt;&lt;property id=&quot;20300&quot; value=&quot;Slide 7 - &amp;quot;Blackbody Radiation: Curves&amp;quot;&quot;/&gt;&lt;property id=&quot;20303&quot; value=&quot;-1&quot;/&gt;&lt;property id=&quot;20307&quot; value=&quot;1557&quot;/&gt;&lt;property id=&quot;20309&quot; value=&quot;-1&quot;/&gt;&lt;/object&gt;&lt;object type=&quot;3&quot; unique_id=&quot;10826&quot;&gt;&lt;property id=&quot;20148&quot; value=&quot;5&quot;/&gt;&lt;property id=&quot;20300&quot; value=&quot;Slide 11 - &amp;quot;Interactions Between Charged Particles&amp;quot;&quot;/&gt;&lt;property id=&quot;20303&quot; value=&quot;-1&quot;/&gt;&lt;property id=&quot;20307&quot; value=&quot;1545&quot;/&gt;&lt;property id=&quot;20309&quot; value=&quot;-1&quot;/&gt;&lt;/object&gt;&lt;object type=&quot;3&quot; unique_id=&quot;10827&quot;&gt;&lt;property id=&quot;20148&quot; value=&quot;5&quot;/&gt;&lt;property id=&quot;20300&quot; value=&quot;Slide 13 - &amp;quot;Hydrogen emission lines&amp;quot;&quot;/&gt;&lt;property id=&quot;20303&quot; value=&quot;-1&quot;/&gt;&lt;property id=&quot;20307&quot; value=&quot;1544&quot;/&gt;&lt;property id=&quot;20309&quot; value=&quot;-1&quot;/&gt;&lt;/object&gt;&lt;object type=&quot;3&quot; unique_id=&quot;10828&quot;&gt;&lt;property id=&quot;20148&quot; value=&quot;5&quot;/&gt;&lt;property id=&quot;20300&quot; value=&quot;Slide 15 - &amp;quot;Helium and carbon atoms&amp;quot;&quot;/&gt;&lt;property id=&quot;20303&quot; value=&quot;-1&quot;/&gt;&lt;property id=&quot;20307&quot; value=&quot;1546&quot;/&gt;&lt;property id=&quot;20309&quot; value=&quot;-1&quot;/&gt;&lt;/object&gt;&lt;object type=&quot;3&quot; unique_id=&quot;10874&quot;&gt;&lt;property id=&quot;20148&quot; value=&quot;5&quot;/&gt;&lt;property id=&quot;20300&quot; value=&quot;Slide 17 - &amp;quot;Free-free (Bremsstrahlung) Emission&amp;quot;&quot;/&gt;&lt;property id=&quot;20303&quot; value=&quot;-1&quot;/&gt;&lt;property id=&quot;20307&quot; value=&quot;1571&quot;/&gt;&lt;property id=&quot;20309&quot; value=&quot;-1&quot;/&gt;&lt;/object&gt;&lt;object type=&quot;3&quot; unique_id=&quot;10875&quot;&gt;&lt;property id=&quot;20148&quot; value=&quot;5&quot;/&gt;&lt;property id=&quot;20300&quot; value=&quot;Slide 18 - &amp;quot;Bremsstrahlung Emission: Notes&amp;quot;&quot;/&gt;&lt;property id=&quot;20303&quot; value=&quot;-1&quot;/&gt;&lt;property id=&quot;20307&quot; value=&quot;1670&quot;/&gt;&lt;property id=&quot;20309&quot; value=&quot;-1&quot;/&gt;&lt;/object&gt;&lt;object type=&quot;3&quot; unique_id=&quot;10876&quot;&gt;&lt;property id=&quot;20148&quot; value=&quot;5&quot;/&gt;&lt;property id=&quot;20300&quot; value=&quot;Slide 19 - &amp;quot;Free-free Emission: Spectrum&amp;quot;&quot;/&gt;&lt;property id=&quot;20303&quot; value=&quot;-1&quot;/&gt;&lt;property id=&quot;20307&quot; value=&quot;1671&quot;/&gt;&lt;property id=&quot;20309&quot; value=&quot;-1&quot;/&gt;&lt;/object&gt;&lt;object type=&quot;3&quot; unique_id=&quot;10877&quot;&gt;&lt;property id=&quot;20148&quot; value=&quot;5&quot;/&gt;&lt;property id=&quot;20300&quot; value=&quot;Slide 20 - &amp;quot;Free-free Emission: Stromgren Sphere&amp;quot;&quot;/&gt;&lt;property id=&quot;20303&quot; value=&quot;-1&quot;/&gt;&lt;property id=&quot;20307&quot; value=&quot;1573&quot;/&gt;&lt;property id=&quot;20309&quot; value=&quot;-1&quot;/&gt;&lt;/object&gt;&lt;object type=&quot;3&quot; unique_id=&quot;10878&quot;&gt;&lt;property id=&quot;20148&quot; value=&quot;5&quot;/&gt;&lt;property id=&quot;20300&quot; value=&quot;Slide 23 - &amp;quot;Free-free Emission: Star Formation Region&amp;quot;&quot;/&gt;&lt;property id=&quot;20303&quot; value=&quot;-1&quot;/&gt;&lt;property id=&quot;20307&quot; value=&quot;1668&quot;/&gt;&lt;property id=&quot;20309&quot; value=&quot;-1&quot;/&gt;&lt;/object&gt;&lt;object type=&quot;3&quot; unique_id=&quot;10879&quot;&gt;&lt;property id=&quot;20148&quot; value=&quot;5&quot;/&gt;&lt;property id=&quot;20300&quot; value=&quot;Slide 24 - &amp;quot;Free-free Emission: Galaxy Cluster&amp;quot;&quot;/&gt;&lt;property id=&quot;20303&quot; value=&quot;-1&quot;/&gt;&lt;property id=&quot;20307&quot; value=&quot;1669&quot;/&gt;&lt;property id=&quot;20309&quot; value=&quot;-1&quot;/&gt;&lt;/object&gt;&lt;object type=&quot;3&quot; unique_id=&quot;10880&quot;&gt;&lt;property id=&quot;20148&quot; value=&quot;5&quot;/&gt;&lt;property id=&quot;20300&quot; value=&quot;Slide 25 - &amp;quot;Synchrotron Radiation&amp;quot;&quot;/&gt;&lt;property id=&quot;20303&quot; value=&quot;-1&quot;/&gt;&lt;property id=&quot;20307&quot; value=&quot;1565&quot;/&gt;&lt;property id=&quot;20309&quot; value=&quot;-1&quot;/&gt;&lt;/object&gt;&lt;object type=&quot;3&quot; unique_id=&quot;10881&quot;&gt;&lt;property id=&quot;20148&quot; value=&quot;5&quot;/&gt;&lt;property id=&quot;20300&quot; value=&quot;Slide 26 - &amp;quot;Synchrotron Radiation: Illustration&amp;quot;&quot;/&gt;&lt;property id=&quot;20303&quot; value=&quot;-1&quot;/&gt;&lt;property id=&quot;20307&quot; value=&quot;1567&quot;/&gt;&lt;property id=&quot;20309&quot; value=&quot;-1&quot;/&gt;&lt;/object&gt;&lt;object type=&quot;3&quot; unique_id=&quot;10882&quot;&gt;&lt;property id=&quot;20148&quot; value=&quot;5&quot;/&gt;&lt;property id=&quot;20300&quot; value=&quot;Slide 27 - &amp;quot;Synchrotron Radiation: M87 Jet&amp;quot;&quot;/&gt;&lt;property id=&quot;20303&quot; value=&quot;-1&quot;/&gt;&lt;property id=&quot;20307&quot; value=&quot;1566&quot;/&gt;&lt;property id=&quot;20309&quot; value=&quot;-1&quot;/&gt;&lt;/object&gt;&lt;object type=&quot;3&quot; unique_id=&quot;10883&quot;&gt;&lt;property id=&quot;20148&quot; value=&quot;5&quot;/&gt;&lt;property id=&quot;20300&quot; value=&quot;Slide 28 - &amp;quot;Synchrotron Radiation: Relations&amp;quot;&quot;/&gt;&lt;property id=&quot;20303&quot; value=&quot;-1&quot;/&gt;&lt;property id=&quot;20307&quot; value=&quot;1568&quot;/&gt;&lt;property id=&quot;20309&quot; value=&quot;-1&quot;/&gt;&lt;/object&gt;&lt;object type=&quot;3&quot; unique_id=&quot;10884&quot;&gt;&lt;property id=&quot;20148&quot; value=&quot;5&quot;/&gt;&lt;property id=&quot;20300&quot; value=&quot;Slide 31 - &amp;quot;Inverse Compton Scattering&amp;quot;&quot;/&gt;&lt;property id=&quot;20303&quot; value=&quot;-1&quot;/&gt;&lt;property id=&quot;20307&quot; value=&quot;1564&quot;/&gt;&lt;property id=&quot;20309&quot; value=&quot;-1&quot;/&gt;&lt;/object&gt;&lt;object type=&quot;3&quot; unique_id=&quot;10885&quot;&gt;&lt;property id=&quot;20148&quot; value=&quot;5&quot;/&gt;&lt;property id=&quot;20300&quot; value=&quot;Slide 33 - &amp;quot;Multiwavelength Spectrum: M82&amp;quot;&quot;/&gt;&lt;property id=&quot;20303&quot; value=&quot;-1&quot;/&gt;&lt;property id=&quot;20307&quot; value=&quot;1562&quot;/&gt;&lt;property id=&quot;20309&quot; value=&quot;-1&quot;/&gt;&lt;/object&gt;&lt;object type=&quot;3&quot; unique_id=&quot;11166&quot;&gt;&lt;property id=&quot;20148&quot; value=&quot;5&quot;/&gt;&lt;property id=&quot;20300&quot; value=&quot;Slide 29 - &amp;quot;Synchrotron Radiation: Spectrum&amp;quot;&quot;/&gt;&lt;property id=&quot;20307&quot; value=&quot;1672&quot;/&gt;&lt;/object&gt;&lt;object type=&quot;3&quot; unique_id=&quot;11391&quot;&gt;&lt;property id=&quot;20148&quot; value=&quot;5&quot;/&gt;&lt;property id=&quot;20300&quot; value=&quot;Slide 30 - &amp;quot;Synchrotron Radiation: Spectral Ageing&amp;quot;&quot;/&gt;&lt;property id=&quot;20307&quot; value=&quot;1673&quot;/&gt;&lt;/object&gt;&lt;object type=&quot;3&quot; unique_id=&quot;11590&quot;&gt;&lt;property id=&quot;20148&quot; value=&quot;5&quot;/&gt;&lt;property id=&quot;20300&quot; value=&quot;Slide 32 - &amp;quot;Inverse Compton Scattering: Spectrum&amp;quot;&quot;/&gt;&lt;property id=&quot;20307&quot; value=&quot;1674&quot;/&gt;&lt;/object&gt;&lt;object type=&quot;3&quot; unique_id=&quot;11932&quot;&gt;&lt;property id=&quot;20148&quot; value=&quot;5&quot;/&gt;&lt;property id=&quot;20300&quot; value=&quot;Slide 14 - &amp;quot;Hydrogen emission line series&amp;quot;&quot;/&gt;&lt;property id=&quot;20307&quot; value=&quot;1675&quot;/&gt;&lt;/object&gt;&lt;object type=&quot;3&quot; unique_id=&quot;28224&quot;&gt;&lt;property id=&quot;20148&quot; value=&quot;5&quot;/&gt;&lt;property id=&quot;20300&quot; value=&quot;Slide 12 - &amp;quot; Bound-Bound Emission-line radiation&amp;quot;&quot;/&gt;&lt;property id=&quot;20307&quot; value=&quot;1676&quot;/&gt;&lt;/object&gt;&lt;object type=&quot;3&quot; unique_id=&quot;28436&quot;&gt;&lt;property id=&quot;20148&quot; value=&quot;5&quot;/&gt;&lt;property id=&quot;20300&quot; value=&quot;Slide 21 - &amp;quot;Stromgren Sphere Radius: Derivation&amp;quot;&quot;/&gt;&lt;property id=&quot;20307&quot; value=&quot;1677&quot;/&gt;&lt;/object&gt;&lt;object type=&quot;3&quot; unique_id=&quot;28474&quot;&gt;&lt;property id=&quot;20148&quot; value=&quot;5&quot;/&gt;&lt;property id=&quot;20300&quot; value=&quot;Slide 22 - &amp;quot;Recombination Timescale: Derivation&amp;quot;&quot;/&gt;&lt;property id=&quot;20307&quot; value=&quot;1678&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4820</TotalTime>
  <Words>1804</Words>
  <Application>Microsoft Office PowerPoint</Application>
  <PresentationFormat>On-screen Show (4:3)</PresentationFormat>
  <Paragraphs>179</Paragraphs>
  <Slides>41</Slides>
  <Notes>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Cambria Math</vt:lpstr>
      <vt:lpstr>Franklin Gothic Book</vt:lpstr>
      <vt:lpstr>Crop</vt:lpstr>
      <vt:lpstr>University Astronomy</vt:lpstr>
      <vt:lpstr>Aims and outline for this lecture</vt:lpstr>
      <vt:lpstr>PowerPoint Presentation</vt:lpstr>
      <vt:lpstr>PowerPoint Presentation</vt:lpstr>
      <vt:lpstr>background</vt:lpstr>
      <vt:lpstr>The Sun as a Power Source</vt:lpstr>
      <vt:lpstr>The Sun as a Star</vt:lpstr>
      <vt:lpstr>Properties of the Sun</vt:lpstr>
      <vt:lpstr>Age of the Sun</vt:lpstr>
      <vt:lpstr>The Solar Constant</vt:lpstr>
      <vt:lpstr>What powers the sun?</vt:lpstr>
      <vt:lpstr>Do Chemical Reactions Power the Sun?</vt:lpstr>
      <vt:lpstr>Does Gravity Power the Sun?</vt:lpstr>
      <vt:lpstr>Fusion Powers the Sun</vt:lpstr>
      <vt:lpstr>Fusion Efficiency</vt:lpstr>
      <vt:lpstr>features of the sun</vt:lpstr>
      <vt:lpstr>Composition of the Sun</vt:lpstr>
      <vt:lpstr>Hydrostatic Equilibrium</vt:lpstr>
      <vt:lpstr>Internal Structure of the Sun</vt:lpstr>
      <vt:lpstr>Optical Depth</vt:lpstr>
      <vt:lpstr>Photosphere</vt:lpstr>
      <vt:lpstr>Sunspots</vt:lpstr>
      <vt:lpstr>Sunspots and Magnetic Field</vt:lpstr>
      <vt:lpstr>Solar Limb Darkening Image</vt:lpstr>
      <vt:lpstr>Solar Limb Darkening</vt:lpstr>
      <vt:lpstr>Chromosphere</vt:lpstr>
      <vt:lpstr>Solar Prominences</vt:lpstr>
      <vt:lpstr>Coronal Mass Ejections (CMEs)</vt:lpstr>
      <vt:lpstr>CMEs Affect Earth</vt:lpstr>
      <vt:lpstr>Magnetic Reconnection</vt:lpstr>
      <vt:lpstr>Sunspot Cycle</vt:lpstr>
      <vt:lpstr>Variation of Sunspot Cycle</vt:lpstr>
      <vt:lpstr>Cause of Sunspot Cycle</vt:lpstr>
      <vt:lpstr>Corona</vt:lpstr>
      <vt:lpstr>The Solar Wind</vt:lpstr>
      <vt:lpstr>Sun’s Evolution</vt:lpstr>
      <vt:lpstr>solar missions</vt:lpstr>
      <vt:lpstr>Parker Solar Probe</vt:lpstr>
      <vt:lpstr>National Solar Observatory</vt:lpstr>
      <vt:lpstr>Image Caption</vt:lpstr>
      <vt:lpstr>NSO Cutaway</vt:lpstr>
    </vt:vector>
  </TitlesOfParts>
  <Company>Center for Imaging Science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544</cp:revision>
  <dcterms:created xsi:type="dcterms:W3CDTF">2007-01-08T01:06:37Z</dcterms:created>
  <dcterms:modified xsi:type="dcterms:W3CDTF">2020-02-28T19:49:59Z</dcterms:modified>
</cp:coreProperties>
</file>