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0"/>
  </p:notesMasterIdLst>
  <p:sldIdLst>
    <p:sldId id="520" r:id="rId2"/>
    <p:sldId id="1696" r:id="rId3"/>
    <p:sldId id="1730" r:id="rId4"/>
    <p:sldId id="1697" r:id="rId5"/>
    <p:sldId id="1698" r:id="rId6"/>
    <p:sldId id="1699" r:id="rId7"/>
    <p:sldId id="1700" r:id="rId8"/>
    <p:sldId id="1701" r:id="rId9"/>
    <p:sldId id="1702" r:id="rId10"/>
    <p:sldId id="1731" r:id="rId11"/>
    <p:sldId id="1703" r:id="rId12"/>
    <p:sldId id="1704" r:id="rId13"/>
    <p:sldId id="1705" r:id="rId14"/>
    <p:sldId id="1706" r:id="rId15"/>
    <p:sldId id="1707" r:id="rId16"/>
    <p:sldId id="1729" r:id="rId17"/>
    <p:sldId id="1708" r:id="rId18"/>
    <p:sldId id="1709" r:id="rId19"/>
    <p:sldId id="1710" r:id="rId20"/>
    <p:sldId id="1711" r:id="rId21"/>
    <p:sldId id="1712" r:id="rId22"/>
    <p:sldId id="1732" r:id="rId23"/>
    <p:sldId id="1713" r:id="rId24"/>
    <p:sldId id="1714" r:id="rId25"/>
    <p:sldId id="1715" r:id="rId26"/>
    <p:sldId id="1716" r:id="rId27"/>
    <p:sldId id="1717" r:id="rId28"/>
    <p:sldId id="1718" r:id="rId29"/>
    <p:sldId id="1719" r:id="rId30"/>
    <p:sldId id="1720" r:id="rId31"/>
    <p:sldId id="1721" r:id="rId32"/>
    <p:sldId id="1722" r:id="rId33"/>
    <p:sldId id="1727" r:id="rId34"/>
    <p:sldId id="1723" r:id="rId35"/>
    <p:sldId id="1724" r:id="rId36"/>
    <p:sldId id="1725" r:id="rId37"/>
    <p:sldId id="1726" r:id="rId38"/>
    <p:sldId id="1728"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5" autoAdjust="0"/>
    <p:restoredTop sz="95740" autoAdjust="0"/>
  </p:normalViewPr>
  <p:slideViewPr>
    <p:cSldViewPr>
      <p:cViewPr varScale="1">
        <p:scale>
          <a:sx n="81" d="100"/>
          <a:sy n="81" d="100"/>
        </p:scale>
        <p:origin x="80" y="1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00" d="100"/>
        <a:sy n="100" d="100"/>
      </p:scale>
      <p:origin x="0" y="-4572"/>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1191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9328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4247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59878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136737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43062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62549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158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74823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805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15117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853437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4052" y="1527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3813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742257"/>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628135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0" r:id="rId7"/>
    <p:sldLayoutId id="2147483731" r:id="rId8"/>
    <p:sldLayoutId id="2147483732"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R3Igc3Rh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Solar System I</a:t>
            </a:r>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solar system models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121064425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Motions</a:t>
            </a:r>
            <a:endParaRPr lang="en-US" altLang="en-US" dirty="0" smtClean="0"/>
          </a:p>
        </p:txBody>
      </p:sp>
      <p:sp>
        <p:nvSpPr>
          <p:cNvPr id="5" name="Content Placeholder 4"/>
          <p:cNvSpPr>
            <a:spLocks noGrp="1"/>
          </p:cNvSpPr>
          <p:nvPr>
            <p:ph sz="half" idx="1"/>
          </p:nvPr>
        </p:nvSpPr>
        <p:spPr/>
        <p:txBody>
          <a:bodyPr/>
          <a:lstStyle/>
          <a:p>
            <a:r>
              <a:rPr lang="en-US" dirty="0" smtClean="0"/>
              <a:t>Objects in the Solar System orbit the Sun.</a:t>
            </a:r>
          </a:p>
          <a:p>
            <a:r>
              <a:rPr lang="en-US" dirty="0" smtClean="0"/>
              <a:t>The orbits are nearly circular, roughly in the same plane, and are in the same direction.</a:t>
            </a:r>
          </a:p>
          <a:p>
            <a:r>
              <a:rPr lang="en-US" dirty="0" smtClean="0"/>
              <a:t>Most planets rotate in the same direction of their orbital motion.</a:t>
            </a:r>
          </a:p>
          <a:p>
            <a:r>
              <a:rPr lang="en-US" dirty="0" smtClean="0"/>
              <a:t>Moons are similar, yet orbit other bodies.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5201740" y="1527175"/>
            <a:ext cx="2720383"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11</a:t>
            </a:fld>
            <a:endParaRPr lang="en-US"/>
          </a:p>
        </p:txBody>
      </p:sp>
    </p:spTree>
    <p:extLst>
      <p:ext uri="{BB962C8B-B14F-4D97-AF65-F5344CB8AC3E}">
        <p14:creationId xmlns:p14="http://schemas.microsoft.com/office/powerpoint/2010/main" val="221170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Historical Models</a:t>
            </a:r>
            <a:endParaRPr lang="en-US" altLang="en-US" dirty="0" smtClean="0"/>
          </a:p>
        </p:txBody>
      </p:sp>
      <p:sp>
        <p:nvSpPr>
          <p:cNvPr id="5" name="Content Placeholder 4"/>
          <p:cNvSpPr>
            <a:spLocks noGrp="1"/>
          </p:cNvSpPr>
          <p:nvPr>
            <p:ph sz="half" idx="1"/>
          </p:nvPr>
        </p:nvSpPr>
        <p:spPr/>
        <p:txBody>
          <a:bodyPr/>
          <a:lstStyle/>
          <a:p>
            <a:r>
              <a:rPr lang="en-US" dirty="0" smtClean="0"/>
              <a:t>Ancient Greeks thought Earth was at the center of the Solar System (Ptolemy).</a:t>
            </a:r>
          </a:p>
          <a:p>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12</a:t>
            </a:fld>
            <a:endParaRPr lang="en-US"/>
          </a:p>
        </p:txBody>
      </p:sp>
      <p:pic>
        <p:nvPicPr>
          <p:cNvPr id="8" name="Content Placeholder 7"/>
          <p:cNvPicPr>
            <a:picLocks noGrp="1" noChangeAspect="1"/>
          </p:cNvPicPr>
          <p:nvPr>
            <p:ph sz="half" idx="13"/>
          </p:nvPr>
        </p:nvPicPr>
        <p:blipFill>
          <a:blip r:embed="rId2"/>
          <a:stretch>
            <a:fillRect/>
          </a:stretch>
        </p:blipFill>
        <p:spPr>
          <a:xfrm>
            <a:off x="2978255" y="3886200"/>
            <a:ext cx="3316077" cy="2286000"/>
          </a:xfrm>
        </p:spPr>
      </p:pic>
    </p:spTree>
    <p:extLst>
      <p:ext uri="{BB962C8B-B14F-4D97-AF65-F5344CB8AC3E}">
        <p14:creationId xmlns:p14="http://schemas.microsoft.com/office/powerpoint/2010/main" val="3506339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Copernican Model</a:t>
            </a:r>
          </a:p>
        </p:txBody>
      </p:sp>
      <p:sp>
        <p:nvSpPr>
          <p:cNvPr id="3" name="Content Placeholder 2"/>
          <p:cNvSpPr>
            <a:spLocks noGrp="1"/>
          </p:cNvSpPr>
          <p:nvPr>
            <p:ph sz="half" idx="1"/>
          </p:nvPr>
        </p:nvSpPr>
        <p:spPr/>
        <p:txBody>
          <a:bodyPr>
            <a:normAutofit fontScale="92500" lnSpcReduction="10000"/>
          </a:bodyPr>
          <a:lstStyle/>
          <a:p>
            <a:r>
              <a:rPr lang="en-US" dirty="0" smtClean="0"/>
              <a:t>Copernicus (1543) put the Sun at the center (</a:t>
            </a:r>
            <a:r>
              <a:rPr lang="en-US" b="1" dirty="0" smtClean="0"/>
              <a:t>helio</a:t>
            </a:r>
            <a:r>
              <a:rPr lang="en-US" dirty="0" smtClean="0"/>
              <a:t>centric) of the Solar System (and the Universe!).</a:t>
            </a:r>
          </a:p>
          <a:p>
            <a:r>
              <a:rPr lang="en-US" dirty="0" smtClean="0"/>
              <a:t>The model had several features that are different than the geocentric Ptolemaic model.</a:t>
            </a:r>
          </a:p>
          <a:p>
            <a:pPr lvl="1"/>
            <a:r>
              <a:rPr lang="en-US" dirty="0" smtClean="0"/>
              <a:t>Planets orbit around Sun.</a:t>
            </a:r>
          </a:p>
          <a:p>
            <a:pPr lvl="1"/>
            <a:r>
              <a:rPr lang="en-US" dirty="0" smtClean="0"/>
              <a:t>Earth rotates, revolves, and is on a tilted axis.</a:t>
            </a:r>
          </a:p>
          <a:p>
            <a:pPr lvl="1"/>
            <a:r>
              <a:rPr lang="en-US" dirty="0" smtClean="0"/>
              <a:t>Retrograde is caused by Earth motion.</a:t>
            </a:r>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pic>
        <p:nvPicPr>
          <p:cNvPr id="2050" name="Picture 2" descr="Nicholas Copernic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263" y="2750036"/>
            <a:ext cx="3335337" cy="212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20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err="1" smtClean="0"/>
              <a:t>Keplerian</a:t>
            </a:r>
            <a:r>
              <a:rPr lang="en-US" altLang="en-US" dirty="0" smtClean="0"/>
              <a:t> Model</a:t>
            </a:r>
          </a:p>
        </p:txBody>
      </p:sp>
      <p:sp>
        <p:nvSpPr>
          <p:cNvPr id="3" name="Content Placeholder 2"/>
          <p:cNvSpPr>
            <a:spLocks noGrp="1"/>
          </p:cNvSpPr>
          <p:nvPr>
            <p:ph sz="half" idx="1"/>
          </p:nvPr>
        </p:nvSpPr>
        <p:spPr/>
        <p:txBody>
          <a:bodyPr>
            <a:normAutofit/>
          </a:bodyPr>
          <a:lstStyle/>
          <a:p>
            <a:r>
              <a:rPr lang="en-US" dirty="0" smtClean="0"/>
              <a:t>Kepler realized that orbits are elliptical (1</a:t>
            </a:r>
            <a:r>
              <a:rPr lang="en-US" baseline="30000" dirty="0" smtClean="0"/>
              <a:t>st</a:t>
            </a:r>
            <a:r>
              <a:rPr lang="en-US" dirty="0" smtClean="0"/>
              <a:t> law).</a:t>
            </a:r>
          </a:p>
          <a:p>
            <a:r>
              <a:rPr lang="en-US" dirty="0" smtClean="0"/>
              <a:t>Planets sweep equal areas in equal time (2</a:t>
            </a:r>
            <a:r>
              <a:rPr lang="en-US" baseline="30000" dirty="0" smtClean="0"/>
              <a:t>nd</a:t>
            </a:r>
            <a:r>
              <a:rPr lang="en-US" dirty="0" smtClean="0"/>
              <a:t> law).</a:t>
            </a:r>
          </a:p>
          <a:p>
            <a:r>
              <a:rPr lang="en-US" dirty="0" smtClean="0"/>
              <a:t>The square of the orbital period is proportional to the cube of the distance to the Sun (3</a:t>
            </a:r>
            <a:r>
              <a:rPr lang="en-US" baseline="30000" dirty="0" smtClean="0"/>
              <a:t>rd</a:t>
            </a:r>
            <a:r>
              <a:rPr lang="en-US" dirty="0" smtClean="0"/>
              <a:t> law).</a:t>
            </a:r>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pic>
        <p:nvPicPr>
          <p:cNvPr id="6" name="Content Placeholder 5"/>
          <p:cNvPicPr>
            <a:picLocks noGrp="1" noChangeAspect="1"/>
          </p:cNvPicPr>
          <p:nvPr>
            <p:ph sz="half" idx="13"/>
          </p:nvPr>
        </p:nvPicPr>
        <p:blipFill>
          <a:blip r:embed="rId3"/>
          <a:stretch>
            <a:fillRect/>
          </a:stretch>
        </p:blipFill>
        <p:spPr>
          <a:xfrm>
            <a:off x="3118625" y="3886200"/>
            <a:ext cx="3035338" cy="2286000"/>
          </a:xfrm>
          <a:prstGeom prst="rect">
            <a:avLst/>
          </a:prstGeom>
        </p:spPr>
      </p:pic>
    </p:spTree>
    <p:extLst>
      <p:ext uri="{BB962C8B-B14F-4D97-AF65-F5344CB8AC3E}">
        <p14:creationId xmlns:p14="http://schemas.microsoft.com/office/powerpoint/2010/main" val="2571743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pic>
        <p:nvPicPr>
          <p:cNvPr id="3074" name="Picture 2" descr="Kepler's 2nd Law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2341" y="1524000"/>
            <a:ext cx="665361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1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234" y="1523999"/>
            <a:ext cx="7419533" cy="4946355"/>
          </a:xfrm>
        </p:spPr>
      </p:pic>
    </p:spTree>
    <p:extLst>
      <p:ext uri="{BB962C8B-B14F-4D97-AF65-F5344CB8AC3E}">
        <p14:creationId xmlns:p14="http://schemas.microsoft.com/office/powerpoint/2010/main" val="104264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3</a:t>
            </a:r>
            <a:r>
              <a:rPr lang="en-US" altLang="en-US" baseline="30000" dirty="0" smtClean="0"/>
              <a:t>rd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pic>
        <p:nvPicPr>
          <p:cNvPr id="4" name="Content Placeholder 3"/>
          <p:cNvPicPr>
            <a:picLocks noGrp="1" noChangeAspect="1"/>
          </p:cNvPicPr>
          <p:nvPr>
            <p:ph idx="1"/>
          </p:nvPr>
        </p:nvPicPr>
        <p:blipFill>
          <a:blip r:embed="rId3"/>
          <a:stretch>
            <a:fillRect/>
          </a:stretch>
        </p:blipFill>
        <p:spPr>
          <a:xfrm>
            <a:off x="1576317" y="1524000"/>
            <a:ext cx="6105665" cy="4876800"/>
          </a:xfrm>
          <a:prstGeom prst="rect">
            <a:avLst/>
          </a:prstGeom>
        </p:spPr>
      </p:pic>
    </p:spTree>
    <p:extLst>
      <p:ext uri="{BB962C8B-B14F-4D97-AF65-F5344CB8AC3E}">
        <p14:creationId xmlns:p14="http://schemas.microsoft.com/office/powerpoint/2010/main" val="3428598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Question</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
        <p:nvSpPr>
          <p:cNvPr id="3" name="Content Placeholder 2"/>
          <p:cNvSpPr>
            <a:spLocks noGrp="1"/>
          </p:cNvSpPr>
          <p:nvPr>
            <p:ph idx="1"/>
          </p:nvPr>
        </p:nvSpPr>
        <p:spPr/>
        <p:txBody>
          <a:bodyPr/>
          <a:lstStyle/>
          <a:p>
            <a:r>
              <a:rPr lang="en-US" dirty="0" smtClean="0"/>
              <a:t>Asteroids are about 4 AU away from the Sun. What is their orbital period?</a:t>
            </a:r>
          </a:p>
          <a:p>
            <a:pPr lvl="1"/>
            <a:r>
              <a:rPr lang="en-US" dirty="0" smtClean="0"/>
              <a:t>a) 4 years</a:t>
            </a:r>
          </a:p>
          <a:p>
            <a:pPr lvl="1"/>
            <a:r>
              <a:rPr lang="en-US" dirty="0" smtClean="0"/>
              <a:t>b) 8 </a:t>
            </a:r>
            <a:r>
              <a:rPr lang="en-US" dirty="0"/>
              <a:t>years</a:t>
            </a:r>
          </a:p>
          <a:p>
            <a:pPr lvl="1"/>
            <a:r>
              <a:rPr lang="en-US" dirty="0" smtClean="0"/>
              <a:t>c) 16 </a:t>
            </a:r>
            <a:r>
              <a:rPr lang="en-US" dirty="0"/>
              <a:t>years</a:t>
            </a:r>
          </a:p>
          <a:p>
            <a:pPr lvl="1"/>
            <a:r>
              <a:rPr lang="en-US" dirty="0" smtClean="0"/>
              <a:t>d) 64 </a:t>
            </a:r>
            <a:r>
              <a:rPr lang="en-US" dirty="0"/>
              <a:t>years</a:t>
            </a:r>
          </a:p>
          <a:p>
            <a:pPr lvl="1"/>
            <a:endParaRPr lang="en-US" dirty="0"/>
          </a:p>
        </p:txBody>
      </p:sp>
    </p:spTree>
    <p:extLst>
      <p:ext uri="{BB962C8B-B14F-4D97-AF65-F5344CB8AC3E}">
        <p14:creationId xmlns:p14="http://schemas.microsoft.com/office/powerpoint/2010/main" val="3680049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Answer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
        <p:nvSpPr>
          <p:cNvPr id="3" name="Content Placeholder 2"/>
          <p:cNvSpPr>
            <a:spLocks noGrp="1"/>
          </p:cNvSpPr>
          <p:nvPr>
            <p:ph idx="1"/>
          </p:nvPr>
        </p:nvSpPr>
        <p:spPr/>
        <p:txBody>
          <a:bodyPr/>
          <a:lstStyle/>
          <a:p>
            <a:r>
              <a:rPr lang="en-US" dirty="0" smtClean="0"/>
              <a:t>Asteroids are about 4 AU away from the Sun. What is their orbital period?</a:t>
            </a:r>
          </a:p>
          <a:p>
            <a:pPr lvl="1"/>
            <a:r>
              <a:rPr lang="en-US" dirty="0" smtClean="0"/>
              <a:t>a) 4 years</a:t>
            </a:r>
          </a:p>
          <a:p>
            <a:pPr lvl="1"/>
            <a:r>
              <a:rPr lang="en-US" dirty="0" smtClean="0">
                <a:solidFill>
                  <a:srgbClr val="FF0000"/>
                </a:solidFill>
              </a:rPr>
              <a:t>b) </a:t>
            </a:r>
            <a:r>
              <a:rPr lang="en-US" b="1" dirty="0" smtClean="0">
                <a:solidFill>
                  <a:srgbClr val="FF0000"/>
                </a:solidFill>
              </a:rPr>
              <a:t>8 </a:t>
            </a:r>
            <a:r>
              <a:rPr lang="en-US" b="1" dirty="0">
                <a:solidFill>
                  <a:srgbClr val="FF0000"/>
                </a:solidFill>
              </a:rPr>
              <a:t>years</a:t>
            </a:r>
          </a:p>
          <a:p>
            <a:pPr lvl="1"/>
            <a:r>
              <a:rPr lang="en-US" dirty="0" smtClean="0"/>
              <a:t>c) 16 </a:t>
            </a:r>
            <a:r>
              <a:rPr lang="en-US" dirty="0"/>
              <a:t>years</a:t>
            </a:r>
          </a:p>
          <a:p>
            <a:pPr lvl="1"/>
            <a:r>
              <a:rPr lang="en-US" dirty="0" smtClean="0">
                <a:solidFill>
                  <a:schemeClr val="tx1"/>
                </a:solidFill>
              </a:rPr>
              <a:t>d) 64 years</a:t>
            </a:r>
          </a:p>
          <a:p>
            <a:r>
              <a:rPr lang="en-US" dirty="0" smtClean="0"/>
              <a:t>Distance cubed is 4*4*4=64. The square root of that number is 8.</a:t>
            </a:r>
            <a:endParaRPr lang="en-US" dirty="0"/>
          </a:p>
        </p:txBody>
      </p:sp>
    </p:spTree>
    <p:extLst>
      <p:ext uri="{BB962C8B-B14F-4D97-AF65-F5344CB8AC3E}">
        <p14:creationId xmlns:p14="http://schemas.microsoft.com/office/powerpoint/2010/main" val="9307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introduce the Solar System</a:t>
            </a:r>
          </a:p>
          <a:p>
            <a:pPr eaLnBrk="1" hangingPunct="1">
              <a:spcBef>
                <a:spcPct val="5000"/>
              </a:spcBef>
            </a:pPr>
            <a:r>
              <a:rPr lang="en-US" altLang="en-US" dirty="0" smtClean="0"/>
              <a:t>review historical models for the Solar System</a:t>
            </a:r>
          </a:p>
          <a:p>
            <a:pPr eaLnBrk="1" hangingPunct="1">
              <a:spcBef>
                <a:spcPct val="5000"/>
              </a:spcBef>
            </a:pPr>
            <a:r>
              <a:rPr lang="en-US" altLang="en-US" dirty="0" smtClean="0"/>
              <a:t>introduce orbital mechanics</a:t>
            </a:r>
          </a:p>
          <a:p>
            <a:pPr eaLnBrk="1" hangingPunct="1">
              <a:spcBef>
                <a:spcPct val="5000"/>
              </a:spcBef>
            </a:pPr>
            <a:r>
              <a:rPr lang="en-US" altLang="en-US" dirty="0" smtClean="0"/>
              <a:t>review characteristics of planets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Newton’s Laws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law: An </a:t>
            </a:r>
            <a:r>
              <a:rPr lang="en-US" dirty="0"/>
              <a:t>object either remains at rest or continues to move at a constant velocity, unless acted upon by a force</a:t>
            </a:r>
            <a:r>
              <a:rPr lang="en-US" dirty="0" smtClean="0"/>
              <a:t>.</a:t>
            </a:r>
            <a:endParaRPr lang="en-US" dirty="0"/>
          </a:p>
          <a:p>
            <a:r>
              <a:rPr lang="en-US" dirty="0" smtClean="0"/>
              <a:t>2</a:t>
            </a:r>
            <a:r>
              <a:rPr lang="en-US" baseline="30000" dirty="0" smtClean="0"/>
              <a:t>nd</a:t>
            </a:r>
            <a:r>
              <a:rPr lang="en-US" dirty="0" smtClean="0"/>
              <a:t> law: The </a:t>
            </a:r>
            <a:r>
              <a:rPr lang="en-US" dirty="0"/>
              <a:t>vector sum of the forces F on an object is equal to the mass m of that object multiplied by the acceleration a of the object: </a:t>
            </a:r>
            <a:r>
              <a:rPr lang="en-US" b="1" dirty="0"/>
              <a:t>F</a:t>
            </a:r>
            <a:r>
              <a:rPr lang="en-US" dirty="0"/>
              <a:t> = m</a:t>
            </a:r>
            <a:r>
              <a:rPr lang="en-US" b="1" dirty="0"/>
              <a:t>a</a:t>
            </a:r>
            <a:r>
              <a:rPr lang="en-US" dirty="0" smtClean="0"/>
              <a:t>.</a:t>
            </a:r>
            <a:endParaRPr lang="en-US" dirty="0"/>
          </a:p>
          <a:p>
            <a:r>
              <a:rPr lang="en-US" dirty="0" smtClean="0"/>
              <a:t>3</a:t>
            </a:r>
            <a:r>
              <a:rPr lang="en-US" baseline="30000" dirty="0" smtClean="0"/>
              <a:t>rd</a:t>
            </a:r>
            <a:r>
              <a:rPr lang="en-US" dirty="0" smtClean="0"/>
              <a:t> law: When </a:t>
            </a:r>
            <a:r>
              <a:rPr lang="en-US" dirty="0"/>
              <a:t>one body exerts a force on a second body, the second body simultaneously exerts a force equal in magnitude and opposite in direction on the first body.</a:t>
            </a:r>
          </a:p>
        </p:txBody>
      </p:sp>
    </p:spTree>
    <p:extLst>
      <p:ext uri="{BB962C8B-B14F-4D97-AF65-F5344CB8AC3E}">
        <p14:creationId xmlns:p14="http://schemas.microsoft.com/office/powerpoint/2010/main" val="344053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Newton’s Law of Gravitation</a:t>
            </a:r>
          </a:p>
        </p:txBody>
      </p:sp>
      <p:sp>
        <p:nvSpPr>
          <p:cNvPr id="3" name="Content Placeholder 2"/>
          <p:cNvSpPr>
            <a:spLocks noGrp="1"/>
          </p:cNvSpPr>
          <p:nvPr>
            <p:ph sz="half" idx="1"/>
          </p:nvPr>
        </p:nvSpPr>
        <p:spPr/>
        <p:txBody>
          <a:bodyPr/>
          <a:lstStyle/>
          <a:p>
            <a:r>
              <a:rPr lang="en-US" dirty="0"/>
              <a:t>Every point mass attracts every single other point mass by a force acting along the line intersecting both points. </a:t>
            </a:r>
            <a:endParaRPr lang="en-US" dirty="0" smtClean="0"/>
          </a:p>
          <a:p>
            <a:r>
              <a:rPr lang="en-US" dirty="0" smtClean="0"/>
              <a:t>The </a:t>
            </a:r>
            <a:r>
              <a:rPr lang="en-US" dirty="0"/>
              <a:t>force is proportional to the product of the two masses and inversely proportional to the square of the distance between </a:t>
            </a:r>
            <a:r>
              <a:rPr lang="en-US" dirty="0" smtClean="0"/>
              <a:t>them.</a:t>
            </a:r>
          </a:p>
          <a:p>
            <a:r>
              <a:rPr lang="en-US" dirty="0" smtClean="0"/>
              <a:t>G=6.67(10</a:t>
            </a:r>
            <a:r>
              <a:rPr lang="en-US" baseline="30000" dirty="0" smtClean="0"/>
              <a:t>-11</a:t>
            </a:r>
            <a:r>
              <a:rPr lang="en-US" dirty="0" smtClean="0"/>
              <a:t>) m</a:t>
            </a:r>
            <a:r>
              <a:rPr lang="en-US" baseline="30000" dirty="0" smtClean="0"/>
              <a:t>3</a:t>
            </a:r>
            <a:r>
              <a:rPr lang="en-US" dirty="0" smtClean="0"/>
              <a:t>/kg/s</a:t>
            </a:r>
            <a:r>
              <a:rPr lang="en-US" baseline="30000" dirty="0" smtClean="0"/>
              <a:t>2</a:t>
            </a:r>
            <a:endParaRPr lang="en-US" baseline="30000"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21</a:t>
            </a:fld>
            <a:endParaRPr lang="en-US"/>
          </a:p>
        </p:txBody>
      </p:sp>
      <p:pic>
        <p:nvPicPr>
          <p:cNvPr id="9218" name="Picture 2" descr="Diagram of two masses attracting one anoth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94263" y="2645807"/>
            <a:ext cx="3335337" cy="233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6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planets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spTree>
    <p:extLst>
      <p:ext uri="{BB962C8B-B14F-4D97-AF65-F5344CB8AC3E}">
        <p14:creationId xmlns:p14="http://schemas.microsoft.com/office/powerpoint/2010/main" val="803751516"/>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Rocky and Gas Planets</a:t>
            </a:r>
          </a:p>
        </p:txBody>
      </p:sp>
      <p:sp>
        <p:nvSpPr>
          <p:cNvPr id="5" name="Content Placeholder 4"/>
          <p:cNvSpPr>
            <a:spLocks noGrp="1"/>
          </p:cNvSpPr>
          <p:nvPr>
            <p:ph sz="half" idx="1"/>
          </p:nvPr>
        </p:nvSpPr>
        <p:spPr/>
        <p:txBody>
          <a:bodyPr/>
          <a:lstStyle/>
          <a:p>
            <a:r>
              <a:rPr lang="en-US" dirty="0" smtClean="0"/>
              <a:t>Rocky planets are like the Earth, and are thus sometimes called “terrestrial planets.” They are small and close to the Sun.</a:t>
            </a:r>
          </a:p>
          <a:p>
            <a:r>
              <a:rPr lang="en-US" dirty="0" smtClean="0"/>
              <a:t>Gas planets are like Jupiter, and are thus sometimes called “Jovian planets.” They are large and far from the Sun.</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7" name="Content Placeholder 6"/>
          <p:cNvPicPr>
            <a:picLocks noGrp="1" noChangeAspect="1"/>
          </p:cNvPicPr>
          <p:nvPr>
            <p:ph sz="half" idx="13"/>
          </p:nvPr>
        </p:nvPicPr>
        <p:blipFill>
          <a:blip r:embed="rId3"/>
          <a:stretch>
            <a:fillRect/>
          </a:stretch>
        </p:blipFill>
        <p:spPr>
          <a:xfrm>
            <a:off x="2691529" y="3886200"/>
            <a:ext cx="3889529" cy="2286000"/>
          </a:xfrm>
          <a:prstGeom prst="rect">
            <a:avLst/>
          </a:prstGeom>
        </p:spPr>
      </p:pic>
    </p:spTree>
    <p:extLst>
      <p:ext uri="{BB962C8B-B14F-4D97-AF65-F5344CB8AC3E}">
        <p14:creationId xmlns:p14="http://schemas.microsoft.com/office/powerpoint/2010/main" val="382941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13" name="Picture 12"/>
          <p:cNvPicPr>
            <a:picLocks noChangeAspect="1"/>
          </p:cNvPicPr>
          <p:nvPr/>
        </p:nvPicPr>
        <p:blipFill>
          <a:blip r:embed="rId3"/>
          <a:stretch>
            <a:fillRect/>
          </a:stretch>
        </p:blipFill>
        <p:spPr>
          <a:xfrm>
            <a:off x="62371" y="45499"/>
            <a:ext cx="9019257" cy="6767001"/>
          </a:xfrm>
          <a:prstGeom prst="rect">
            <a:avLst/>
          </a:prstGeom>
        </p:spPr>
      </p:pic>
    </p:spTree>
    <p:extLst>
      <p:ext uri="{BB962C8B-B14F-4D97-AF65-F5344CB8AC3E}">
        <p14:creationId xmlns:p14="http://schemas.microsoft.com/office/powerpoint/2010/main" val="220880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Planet Interiors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pic>
        <p:nvPicPr>
          <p:cNvPr id="10244" name="Picture 4" descr="http://lasp.colorado.edu/~bagenal/3750/ClassNotes/Class15.16/T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2711244"/>
            <a:ext cx="7200900" cy="250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7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Planet Layers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Interiors differentiated early in the planet’s history when the material was molten.</a:t>
            </a:r>
          </a:p>
          <a:p>
            <a:r>
              <a:rPr lang="en-US" dirty="0" smtClean="0"/>
              <a:t>The highest density materials sank to the center.</a:t>
            </a:r>
          </a:p>
          <a:p>
            <a:r>
              <a:rPr lang="en-US" dirty="0" smtClean="0"/>
              <a:t>Heat of formation dissipates more quickly for small objects, such as Mercury and the Moon.</a:t>
            </a:r>
          </a:p>
          <a:p>
            <a:r>
              <a:rPr lang="en-US" dirty="0" smtClean="0"/>
              <a:t>Some heat is still leftover from formation, thus driving geological activity.</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pic>
        <p:nvPicPr>
          <p:cNvPr id="13314" name="Picture 2" descr="http://lasp.colorado.edu/~bagenal/3750/ClassNotes/Class15.16/TPanatom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667305"/>
            <a:ext cx="3335337" cy="229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Jovian Planets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Jovian planets are big (~4 to 10 times size of Earth).</a:t>
            </a:r>
          </a:p>
          <a:p>
            <a:r>
              <a:rPr lang="en-US" dirty="0" smtClean="0"/>
              <a:t>They are less dense than rocky planets, roughly density of water.</a:t>
            </a:r>
          </a:p>
          <a:p>
            <a:r>
              <a:rPr lang="en-US" dirty="0" smtClean="0"/>
              <a:t>They are mostly gas (hydrogen and helium).</a:t>
            </a:r>
          </a:p>
          <a:p>
            <a:r>
              <a:rPr lang="en-US" dirty="0" smtClean="0"/>
              <a:t>They have many moons.</a:t>
            </a:r>
          </a:p>
          <a:p>
            <a:r>
              <a:rPr lang="en-US" dirty="0" smtClean="0"/>
              <a:t>Central pressures not high enough to fuse hydrogen, such that they are not stars.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pic>
        <p:nvPicPr>
          <p:cNvPr id="14338" name="Picture 2" descr="planet interior structures"/>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2732392" y="3886200"/>
            <a:ext cx="38078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8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 vs. UN</a:t>
            </a:r>
            <a:endParaRPr lang="en-US" dirty="0"/>
          </a:p>
        </p:txBody>
      </p:sp>
      <p:sp>
        <p:nvSpPr>
          <p:cNvPr id="3" name="Content Placeholder 2"/>
          <p:cNvSpPr>
            <a:spLocks noGrp="1"/>
          </p:cNvSpPr>
          <p:nvPr>
            <p:ph sz="half" idx="1"/>
          </p:nvPr>
        </p:nvSpPr>
        <p:spPr/>
        <p:txBody>
          <a:bodyPr>
            <a:normAutofit/>
          </a:bodyPr>
          <a:lstStyle/>
          <a:p>
            <a:r>
              <a:rPr lang="en-US" dirty="0" smtClean="0"/>
              <a:t>JS are massive enough to have pressure sufficient to make metallic hydrogen.</a:t>
            </a:r>
          </a:p>
          <a:p>
            <a:r>
              <a:rPr lang="en-US" dirty="0" smtClean="0"/>
              <a:t>N has internal heat that drives atmospheric contrasts, like JS.</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6" name="Content Placeholder 5"/>
          <p:cNvPicPr>
            <a:picLocks noGrp="1" noChangeAspect="1"/>
          </p:cNvPicPr>
          <p:nvPr>
            <p:ph sz="half" idx="13"/>
          </p:nvPr>
        </p:nvPicPr>
        <p:blipFill>
          <a:blip r:embed="rId2"/>
          <a:stretch>
            <a:fillRect/>
          </a:stretch>
        </p:blipFill>
        <p:spPr>
          <a:xfrm>
            <a:off x="3207110" y="3886200"/>
            <a:ext cx="2858368" cy="2286000"/>
          </a:xfrm>
          <a:prstGeom prst="rect">
            <a:avLst/>
          </a:prstGeom>
        </p:spPr>
      </p:pic>
    </p:spTree>
    <p:extLst>
      <p:ext uri="{BB962C8B-B14F-4D97-AF65-F5344CB8AC3E}">
        <p14:creationId xmlns:p14="http://schemas.microsoft.com/office/powerpoint/2010/main" val="375038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Mercury is made of metal and rock with an iron core.</a:t>
            </a:r>
          </a:p>
          <a:p>
            <a:r>
              <a:rPr lang="en-US" dirty="0" smtClean="0"/>
              <a:t>It rotates three times every two years.</a:t>
            </a:r>
          </a:p>
          <a:p>
            <a:r>
              <a:rPr lang="en-US" dirty="0" smtClean="0"/>
              <a:t>The surface toward the Sun is hot (430 C), the night side is cold (-170 C).</a:t>
            </a:r>
          </a:p>
          <a:p>
            <a:r>
              <a:rPr lang="en-US" dirty="0" smtClean="0"/>
              <a:t>Poles are constantly cold (-100 C) because the axis is not tilted.</a:t>
            </a:r>
          </a:p>
          <a:p>
            <a:r>
              <a:rPr lang="en-US" dirty="0" smtClean="0"/>
              <a:t>Mariner 10 (1974) and Messenger (2011) visited.</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p:pic>
        <p:nvPicPr>
          <p:cNvPr id="1026" name="Picture 2" descr="https://upload.wikimedia.org/wikipedia/commons/thumb/e/ea/PIA19450-PlanetMercury-CalorisBasin-20150501.jpg/1920px-PIA19450-PlanetMercury-CalorisBasin-201505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734402"/>
            <a:ext cx="3335337" cy="215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4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solar system size</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277853786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Venus is similar to size of Earth but covered by clouds.</a:t>
            </a:r>
          </a:p>
          <a:p>
            <a:r>
              <a:rPr lang="en-US" dirty="0" smtClean="0"/>
              <a:t>It is hotter than Mercury and the heat is distributed.</a:t>
            </a:r>
          </a:p>
          <a:p>
            <a:r>
              <a:rPr lang="en-US" dirty="0" smtClean="0"/>
              <a:t>The atmospheric pressure is very high.</a:t>
            </a:r>
          </a:p>
          <a:p>
            <a:r>
              <a:rPr lang="en-US" dirty="0" smtClean="0"/>
              <a:t>It is volcanically active with little evidence of erosion.</a:t>
            </a:r>
          </a:p>
          <a:p>
            <a:r>
              <a:rPr lang="en-US" dirty="0" err="1" smtClean="0"/>
              <a:t>Venera</a:t>
            </a:r>
            <a:r>
              <a:rPr lang="en-US" dirty="0" smtClean="0"/>
              <a:t> landed (1975) and Magellan mapped (1990).</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30</a:t>
            </a:fld>
            <a:endParaRPr lang="en-US"/>
          </a:p>
        </p:txBody>
      </p:sp>
      <p:pic>
        <p:nvPicPr>
          <p:cNvPr id="2050" name="Picture 2" descr="http://www.mappery.com/maps/Magellan-Venus-Map.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8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a:t>
            </a:r>
            <a:endParaRPr lang="en-US" dirty="0"/>
          </a:p>
        </p:txBody>
      </p:sp>
      <p:sp>
        <p:nvSpPr>
          <p:cNvPr id="7" name="Content Placeholder 6"/>
          <p:cNvSpPr>
            <a:spLocks noGrp="1"/>
          </p:cNvSpPr>
          <p:nvPr>
            <p:ph sz="half" idx="1"/>
          </p:nvPr>
        </p:nvSpPr>
        <p:spPr/>
        <p:txBody>
          <a:bodyPr/>
          <a:lstStyle/>
          <a:p>
            <a:r>
              <a:rPr lang="en-US" dirty="0" smtClean="0"/>
              <a:t>Earth is where you are right now.</a:t>
            </a:r>
          </a:p>
          <a:p>
            <a:r>
              <a:rPr lang="en-US" dirty="0" smtClean="0"/>
              <a:t>It has abundant water and abundant semi-intelligent life.</a:t>
            </a:r>
          </a:p>
          <a:p>
            <a:r>
              <a:rPr lang="en-US" dirty="0" smtClean="0"/>
              <a:t>The Moon is relatively large.</a:t>
            </a:r>
          </a:p>
          <a:p>
            <a:r>
              <a:rPr lang="en-US" dirty="0" smtClean="0"/>
              <a:t>The Earth is round (not flat).</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pic>
        <p:nvPicPr>
          <p:cNvPr id="3074" name="Picture 2" descr="Image result for eart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2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Mars</a:t>
            </a:r>
            <a:endParaRPr lang="en-US" dirty="0"/>
          </a:p>
        </p:txBody>
      </p:sp>
      <p:sp>
        <p:nvSpPr>
          <p:cNvPr id="7" name="Content Placeholder 6"/>
          <p:cNvSpPr>
            <a:spLocks noGrp="1"/>
          </p:cNvSpPr>
          <p:nvPr>
            <p:ph sz="half" idx="1"/>
          </p:nvPr>
        </p:nvSpPr>
        <p:spPr/>
        <p:txBody>
          <a:bodyPr/>
          <a:lstStyle/>
          <a:p>
            <a:r>
              <a:rPr lang="en-US" dirty="0" smtClean="0"/>
              <a:t>Mars has a thin atmosphere of CO</a:t>
            </a:r>
            <a:r>
              <a:rPr lang="en-US" baseline="-25000" dirty="0" smtClean="0"/>
              <a:t>2</a:t>
            </a:r>
            <a:r>
              <a:rPr lang="en-US" dirty="0" smtClean="0"/>
              <a:t>.</a:t>
            </a:r>
          </a:p>
          <a:p>
            <a:r>
              <a:rPr lang="en-US" dirty="0" smtClean="0"/>
              <a:t>It has dormant volcanoes, a large canyon, evidence of water in the past, and frozen water now.</a:t>
            </a:r>
          </a:p>
          <a:p>
            <a:r>
              <a:rPr lang="en-US" dirty="0" smtClean="0"/>
              <a:t>It has no protection from UV light nor cosmic rays.</a:t>
            </a:r>
          </a:p>
          <a:p>
            <a:r>
              <a:rPr lang="en-US" dirty="0" smtClean="0"/>
              <a:t>Many spacecraft visited, e.g. Viking (1976), Pathfinder, rovers, etc.</a:t>
            </a:r>
          </a:p>
          <a:p>
            <a:r>
              <a:rPr lang="en-US" dirty="0" smtClean="0"/>
              <a:t>There is evidence of present-day water.</a:t>
            </a:r>
            <a:endParaRPr lang="en-US" dirty="0"/>
          </a:p>
        </p:txBody>
      </p:sp>
      <p:pic>
        <p:nvPicPr>
          <p:cNvPr id="4098" name="Picture 2" descr="http://spacetoday.org/images/Mars/Mars2001GlobalDustStormHubb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94263" y="1677440"/>
            <a:ext cx="3336925" cy="1985470"/>
          </a:xfrm>
        </p:spPr>
      </p:pic>
      <p:sp>
        <p:nvSpPr>
          <p:cNvPr id="4" name="Slide Number Placeholder 3"/>
          <p:cNvSpPr>
            <a:spLocks noGrp="1"/>
          </p:cNvSpPr>
          <p:nvPr>
            <p:ph type="sldNum" sz="quarter" idx="12"/>
          </p:nvPr>
        </p:nvSpPr>
        <p:spPr/>
        <p:txBody>
          <a:bodyPr/>
          <a:lstStyle/>
          <a:p>
            <a:fld id="{A80E317C-2D38-45AD-93CC-2F339010EF5B}" type="slidenum">
              <a:rPr lang="en-US" smtClean="0"/>
              <a:pPr/>
              <a:t>32</a:t>
            </a:fld>
            <a:endParaRPr lang="en-US"/>
          </a:p>
        </p:txBody>
      </p:sp>
      <p:pic>
        <p:nvPicPr>
          <p:cNvPr id="4100" name="Picture 4" descr="Mars Cross Bedding Outcrop"/>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5017596" y="3813175"/>
            <a:ext cx="309025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2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t>
            </a:r>
            <a:r>
              <a:rPr lang="en-US" dirty="0" err="1" smtClean="0"/>
              <a:t>InSight</a:t>
            </a:r>
            <a:r>
              <a:rPr lang="en-US" dirty="0" smtClean="0"/>
              <a:t> Mission</a:t>
            </a:r>
            <a:endParaRPr lang="en-US" dirty="0"/>
          </a:p>
        </p:txBody>
      </p:sp>
      <p:sp>
        <p:nvSpPr>
          <p:cNvPr id="7" name="Content Placeholder 6"/>
          <p:cNvSpPr>
            <a:spLocks noGrp="1"/>
          </p:cNvSpPr>
          <p:nvPr>
            <p:ph sz="half" idx="1"/>
          </p:nvPr>
        </p:nvSpPr>
        <p:spPr/>
        <p:txBody>
          <a:bodyPr/>
          <a:lstStyle/>
          <a:p>
            <a:r>
              <a:rPr lang="en-US" dirty="0" err="1" smtClean="0"/>
              <a:t>InSight</a:t>
            </a:r>
            <a:r>
              <a:rPr lang="en-US" dirty="0"/>
              <a:t> (Interior Exploration using Seismic Investigations, Geodesy and Heat Transport</a:t>
            </a:r>
            <a:r>
              <a:rPr lang="en-US" dirty="0" smtClean="0"/>
              <a:t>) landed on Mars in late 2018.</a:t>
            </a:r>
          </a:p>
          <a:p>
            <a:r>
              <a:rPr lang="en-US" dirty="0" smtClean="0"/>
              <a:t>It’s primary mission is to determine the interior structure of Mars using seismometers.</a:t>
            </a:r>
          </a:p>
          <a:p>
            <a:endParaRPr lang="en-US" dirty="0"/>
          </a:p>
        </p:txBody>
      </p:sp>
      <p:pic>
        <p:nvPicPr>
          <p:cNvPr id="5122" name="Picture 2" descr="An artist's rendition of the InSight lander operating on the surface of Mar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1731069"/>
            <a:ext cx="3336925" cy="18782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80E317C-2D38-45AD-93CC-2F339010EF5B}" type="slidenum">
              <a:rPr lang="en-US" smtClean="0"/>
              <a:pPr/>
              <a:t>33</a:t>
            </a:fld>
            <a:endParaRPr lang="en-US"/>
          </a:p>
        </p:txBody>
      </p:sp>
      <p:pic>
        <p:nvPicPr>
          <p:cNvPr id="5124" name="Picture 4" descr="Image result for picture from mars insight"/>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5411827" y="3813175"/>
            <a:ext cx="230179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6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a:t>
            </a:r>
            <a:endParaRPr lang="en-US" dirty="0"/>
          </a:p>
        </p:txBody>
      </p:sp>
      <p:sp>
        <p:nvSpPr>
          <p:cNvPr id="7" name="Content Placeholder 6"/>
          <p:cNvSpPr>
            <a:spLocks noGrp="1"/>
          </p:cNvSpPr>
          <p:nvPr>
            <p:ph sz="half" idx="1"/>
          </p:nvPr>
        </p:nvSpPr>
        <p:spPr/>
        <p:txBody>
          <a:bodyPr>
            <a:normAutofit fontScale="85000" lnSpcReduction="20000"/>
          </a:bodyPr>
          <a:lstStyle/>
          <a:p>
            <a:r>
              <a:rPr lang="en-US" dirty="0" smtClean="0"/>
              <a:t>Jupiter is over a thousand times bigger in volume than the Earth, yet is only ~300 times more massive.</a:t>
            </a:r>
          </a:p>
          <a:p>
            <a:r>
              <a:rPr lang="en-US" dirty="0" smtClean="0"/>
              <a:t>It has ~0.001 the mass of the Sun, too little to become a star.</a:t>
            </a:r>
          </a:p>
          <a:p>
            <a:r>
              <a:rPr lang="en-US" dirty="0" smtClean="0"/>
              <a:t>Its composition is similar to the Sun.</a:t>
            </a:r>
          </a:p>
          <a:p>
            <a:r>
              <a:rPr lang="en-US" dirty="0" smtClean="0"/>
              <a:t>It has many moons (&gt;70) and a faint ring.</a:t>
            </a:r>
          </a:p>
          <a:p>
            <a:r>
              <a:rPr lang="en-US" dirty="0" smtClean="0"/>
              <a:t>It has a strong magnetic field, aurora, and lightning.</a:t>
            </a:r>
          </a:p>
          <a:p>
            <a:r>
              <a:rPr lang="en-US" dirty="0" smtClean="0"/>
              <a:t>Its bands formed by winds. Spots are storms.</a:t>
            </a:r>
          </a:p>
          <a:p>
            <a:r>
              <a:rPr lang="en-US" dirty="0" smtClean="0"/>
              <a:t>It has been visited by Voyager (1970s), Galileo, and Juno.</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7170" name="Picture 2" descr="Jupiter's mass is 300 times that of our planet, yet itâs the fastest-spinning planet in the Solar Syste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39950"/>
            <a:ext cx="3335337" cy="2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6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Saturn</a:t>
            </a:r>
            <a:endParaRPr lang="en-US" dirty="0"/>
          </a:p>
        </p:txBody>
      </p:sp>
      <p:sp>
        <p:nvSpPr>
          <p:cNvPr id="7" name="Content Placeholder 6"/>
          <p:cNvSpPr>
            <a:spLocks noGrp="1"/>
          </p:cNvSpPr>
          <p:nvPr>
            <p:ph sz="half" idx="1"/>
          </p:nvPr>
        </p:nvSpPr>
        <p:spPr/>
        <p:txBody>
          <a:bodyPr/>
          <a:lstStyle/>
          <a:p>
            <a:r>
              <a:rPr lang="en-US" dirty="0" smtClean="0"/>
              <a:t>Saturn is similar to Jupiter, but with a huge ring system.</a:t>
            </a:r>
          </a:p>
          <a:p>
            <a:r>
              <a:rPr lang="en-US" dirty="0" smtClean="0"/>
              <a:t>It has many moons (&gt;62), including Titan that is covered in clouds.</a:t>
            </a:r>
          </a:p>
          <a:p>
            <a:r>
              <a:rPr lang="en-US" dirty="0" smtClean="0"/>
              <a:t>Saturn’s rings are made of mostly chunks of water ice up to a few meters in size.</a:t>
            </a:r>
          </a:p>
          <a:p>
            <a:r>
              <a:rPr lang="en-US" dirty="0" smtClean="0"/>
              <a:t>It was visited by Voyager and Cassini spacecraft.</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35</a:t>
            </a:fld>
            <a:endParaRPr lang="en-US"/>
          </a:p>
        </p:txBody>
      </p:sp>
      <p:pic>
        <p:nvPicPr>
          <p:cNvPr id="8194" name="Picture 2" descr="Related imag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53058"/>
            <a:ext cx="3335337" cy="232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6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Uranus</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Uranus is an icy planet.</a:t>
            </a:r>
          </a:p>
          <a:p>
            <a:r>
              <a:rPr lang="en-US" dirty="0" smtClean="0"/>
              <a:t>Its rotation axis is tilted nearly 90 degrees.</a:t>
            </a:r>
          </a:p>
          <a:p>
            <a:r>
              <a:rPr lang="en-US" dirty="0" smtClean="0"/>
              <a:t>It is barely visible with naked eye. (Sir William Herschel first tracked it, thinking it was a comet – he earned a few hundred bucks from the King!).</a:t>
            </a:r>
          </a:p>
          <a:p>
            <a:r>
              <a:rPr lang="en-US" dirty="0" smtClean="0"/>
              <a:t>It has a ring system (discovered on an airplane!).</a:t>
            </a:r>
          </a:p>
          <a:p>
            <a:r>
              <a:rPr lang="en-US" dirty="0" smtClean="0"/>
              <a:t>Its moons orbit in the plane of the rings.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9218" name="Picture 2" descr="slide 1 - Keck Telescope views of Uranus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Neptune</a:t>
            </a:r>
            <a:endParaRPr lang="en-US" dirty="0"/>
          </a:p>
        </p:txBody>
      </p:sp>
      <p:sp>
        <p:nvSpPr>
          <p:cNvPr id="7" name="Content Placeholder 6"/>
          <p:cNvSpPr>
            <a:spLocks noGrp="1"/>
          </p:cNvSpPr>
          <p:nvPr>
            <p:ph sz="half" idx="1"/>
          </p:nvPr>
        </p:nvSpPr>
        <p:spPr/>
        <p:txBody>
          <a:bodyPr/>
          <a:lstStyle/>
          <a:p>
            <a:r>
              <a:rPr lang="en-US" dirty="0" smtClean="0"/>
              <a:t>Neptune is similar to Uranus.</a:t>
            </a:r>
          </a:p>
          <a:p>
            <a:r>
              <a:rPr lang="en-US" dirty="0" smtClean="0"/>
              <a:t>It was discovered after a prediction by Alexis </a:t>
            </a:r>
            <a:r>
              <a:rPr lang="en-US" dirty="0" err="1" smtClean="0"/>
              <a:t>Bouvard</a:t>
            </a:r>
            <a:r>
              <a:rPr lang="en-US" dirty="0" smtClean="0"/>
              <a:t> based on the orbit of Uranus. (Galileo thought it was a star.)</a:t>
            </a:r>
          </a:p>
          <a:p>
            <a:r>
              <a:rPr lang="en-US" dirty="0" smtClean="0"/>
              <a:t>It has 14 moons, with Triton being the largest and which rotates retrograde.</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pic>
        <p:nvPicPr>
          <p:cNvPr id="10242" name="Picture 2" descr="https://upload.wikimedia.org/wikipedia/commons/thumb/b/b9/Neptune%2C_Earth_size_comparison_2.jpg/1920px-Neptune%2C_Earth_size_comparison_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1555"/>
            <a:ext cx="3335337" cy="250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11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a:bodyPr>
              <a:lstStyle/>
              <a:p>
                <a:r>
                  <a:rPr lang="en-US" dirty="0" smtClean="0"/>
                  <a:t>Bodies in the Solar System are heated by the Sun.</a:t>
                </a:r>
              </a:p>
              <a:p>
                <a:r>
                  <a:rPr lang="en-US" dirty="0" smtClean="0"/>
                  <a:t>The heat is proportional to the total luminosity of the Sun and decreases with increasing distance from the Sun.</a:t>
                </a:r>
              </a:p>
              <a:p>
                <a:r>
                  <a:rPr lang="en-US" dirty="0" smtClean="0"/>
                  <a:t>The radiant energy at the </a:t>
                </a:r>
                <a:r>
                  <a:rPr lang="en-US" dirty="0" err="1" smtClean="0"/>
                  <a:t>loca</a:t>
                </a:r>
                <a:r>
                  <a:rPr lang="en-US" dirty="0" smtClean="0"/>
                  <a:t>tion of the body is </a:t>
                </a:r>
                <a14:m>
                  <m:oMath xmlns:m="http://schemas.openxmlformats.org/officeDocument/2006/math">
                    <m:r>
                      <a:rPr lang="en-US" i="1">
                        <a:latin typeface="Cambria Math" panose="02040503050406030204" pitchFamily="18" charset="0"/>
                      </a:rPr>
                      <m:t>𝐹</m:t>
                    </m:r>
                    <m:r>
                      <a:rPr lang="en-US" b="0" i="1" smtClean="0">
                        <a:latin typeface="Cambria Math" panose="02040503050406030204" pitchFamily="18" charset="0"/>
                      </a:rPr>
                      <m:t>𝑙𝑢𝑥</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𝐴𝑏𝑠𝑜𝑟𝑏𝑒𝑑</m:t>
                    </m:r>
                    <m:r>
                      <a:rPr lang="en-US" b="0" i="1" smtClean="0">
                        <a:latin typeface="Cambria Math" panose="02040503050406030204" pitchFamily="18" charset="0"/>
                      </a:rPr>
                      <m:t> </m:t>
                    </m:r>
                    <m:r>
                      <a:rPr lang="en-US" i="1">
                        <a:latin typeface="Cambria Math" panose="02040503050406030204" pitchFamily="18" charset="0"/>
                      </a:rPr>
                      <m:t>𝐹</m:t>
                    </m:r>
                    <m:r>
                      <a:rPr lang="en-US" b="0" i="1" smtClean="0">
                        <a:latin typeface="Cambria Math" panose="02040503050406030204" pitchFamily="18" charset="0"/>
                      </a:rPr>
                      <m:t>𝑙𝑢𝑥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where A is the albedo and R is the radius of the planet.</a:t>
                </a:r>
              </a:p>
              <a:p>
                <a:r>
                  <a:rPr lang="en-US" dirty="0" smtClean="0"/>
                  <a:t>The planet radiates like a blackbody, such that </a:t>
                </a:r>
                <a14:m>
                  <m:oMath xmlns:m="http://schemas.openxmlformats.org/officeDocument/2006/math">
                    <m:r>
                      <a:rPr lang="en-US" b="0" i="1" smtClean="0">
                        <a:latin typeface="Cambria Math" panose="02040503050406030204" pitchFamily="18" charset="0"/>
                      </a:rPr>
                      <m:t>𝐸𝑚𝑖𝑡𝑡𝑒𝑑</m:t>
                    </m:r>
                    <m:r>
                      <a:rPr lang="en-US" b="0" i="1" smtClean="0">
                        <a:latin typeface="Cambria Math" panose="02040503050406030204" pitchFamily="18" charset="0"/>
                      </a:rPr>
                      <m:t> </m:t>
                    </m:r>
                    <m:r>
                      <a:rPr lang="en-US" i="1">
                        <a:latin typeface="Cambria Math" panose="02040503050406030204" pitchFamily="18" charset="0"/>
                      </a:rPr>
                      <m:t>𝐹𝑙𝑢𝑥</m:t>
                    </m:r>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4</m:t>
                        </m:r>
                      </m:sup>
                    </m:sSup>
                    <m:r>
                      <a:rPr lang="en-US" b="0" i="0" smtClean="0">
                        <a:latin typeface="Cambria Math" panose="02040503050406030204" pitchFamily="18" charset="0"/>
                        <a:ea typeface="Cambria Math" panose="02040503050406030204" pitchFamily="18" charset="0"/>
                      </a:rPr>
                      <m:t>.</m:t>
                    </m:r>
                  </m:oMath>
                </a14:m>
                <a:r>
                  <a:rPr lang="en-US" dirty="0" smtClean="0"/>
                  <a:t> </a:t>
                </a:r>
              </a:p>
              <a:p>
                <a:r>
                  <a:rPr lang="en-US" dirty="0" smtClean="0"/>
                  <a:t>By equating the absorbed and emitted flux, and normalizing to values for Earth, we find: </a:t>
                </a:r>
                <a14:m>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r>
                      <a:rPr lang="en-US" b="0" i="1" smtClean="0">
                        <a:latin typeface="Cambria Math" panose="02040503050406030204" pitchFamily="18" charset="0"/>
                      </a:rPr>
                      <m:t>279</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𝐴</m:t>
                            </m:r>
                          </m:e>
                        </m:d>
                      </m:e>
                      <m:sup>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up>
                    </m:sSup>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1 </m:t>
                                </m:r>
                                <m:r>
                                  <a:rPr lang="en-US" i="1">
                                    <a:latin typeface="Cambria Math" panose="02040503050406030204" pitchFamily="18" charset="0"/>
                                  </a:rPr>
                                  <m:t>𝐴𝑈</m:t>
                                </m:r>
                              </m:den>
                            </m:f>
                          </m:e>
                        </m:d>
                      </m:e>
                      <m:sup>
                        <m:r>
                          <a:rPr lang="en-US" b="0" i="1" smtClean="0">
                            <a:latin typeface="Cambria Math" panose="02040503050406030204" pitchFamily="18" charset="0"/>
                          </a:rPr>
                          <m:t>−1/2</m:t>
                        </m:r>
                      </m:sup>
                    </m:sSup>
                    <m:r>
                      <a:rPr lang="en-US">
                        <a:latin typeface="Cambria Math" panose="02040503050406030204" pitchFamily="18" charset="0"/>
                        <a:ea typeface="Cambria Math" panose="02040503050406030204" pitchFamily="18" charset="0"/>
                      </a:rPr>
                      <m:t>.</m:t>
                    </m:r>
                  </m:oMath>
                </a14:m>
                <a:r>
                  <a:rPr lang="en-US" dirty="0" smtClean="0"/>
                  <a:t> </a:t>
                </a:r>
              </a:p>
              <a:p>
                <a:r>
                  <a:rPr lang="en-US" dirty="0" smtClean="0"/>
                  <a:t>This neglects Greenhouse Effect.</a:t>
                </a:r>
                <a:endParaRPr lang="en-US" dirty="0"/>
              </a:p>
              <a:p>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0">
                <a:blip r:embed="rId2"/>
                <a:stretch>
                  <a:fillRect l="-762" t="-1000" r="-6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324255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The Solar System</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As its name implies, the Solar System is the collection of bodies that are gravitationally bound by the Sun. </a:t>
            </a:r>
          </a:p>
          <a:p>
            <a:pPr eaLnBrk="1" hangingPunct="1">
              <a:spcBef>
                <a:spcPct val="5000"/>
              </a:spcBef>
            </a:pPr>
            <a:r>
              <a:rPr lang="en-US" altLang="en-US" dirty="0" smtClean="0"/>
              <a:t>Gravitationally bound means that objects don’t fly away.</a:t>
            </a:r>
          </a:p>
          <a:p>
            <a:pPr eaLnBrk="1" hangingPunct="1">
              <a:spcBef>
                <a:spcPct val="5000"/>
              </a:spcBef>
            </a:pPr>
            <a:r>
              <a:rPr lang="en-US" altLang="en-US" dirty="0" smtClean="0"/>
              <a:t>The term is also sometimes used to designate a location, such as, when an interstellar object “passes through our Solar System.”</a:t>
            </a:r>
          </a:p>
          <a:p>
            <a:pPr eaLnBrk="1" hangingPunct="1">
              <a:spcBef>
                <a:spcPct val="5000"/>
              </a:spcBef>
            </a:pPr>
            <a:r>
              <a:rPr lang="en-US" altLang="en-US" dirty="0" smtClean="0"/>
              <a:t>It consists of the Sun, planets, asteroids, comets, dust, solar wind, etc.</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extLst>
      <p:ext uri="{BB962C8B-B14F-4D97-AF65-F5344CB8AC3E}">
        <p14:creationId xmlns:p14="http://schemas.microsoft.com/office/powerpoint/2010/main" val="278413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Size Scales</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457146" y="1524000"/>
            <a:ext cx="6344008" cy="4876800"/>
          </a:xfrm>
        </p:spPr>
      </p:pic>
      <p:sp>
        <p:nvSpPr>
          <p:cNvPr id="2" name="Slide Number Placeholder 1"/>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351003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Solar System Size Scales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
        <p:nvSpPr>
          <p:cNvPr id="4" name="Content Placeholder 3"/>
          <p:cNvSpPr>
            <a:spLocks noGrp="1"/>
          </p:cNvSpPr>
          <p:nvPr>
            <p:ph idx="1"/>
          </p:nvPr>
        </p:nvSpPr>
        <p:spPr/>
        <p:txBody>
          <a:bodyPr/>
          <a:lstStyle/>
          <a:p>
            <a:r>
              <a:rPr lang="en-US" dirty="0" smtClean="0"/>
              <a:t>Most visualizations of the Solar System are not to scale.</a:t>
            </a:r>
          </a:p>
          <a:p>
            <a:r>
              <a:rPr lang="en-US" dirty="0" smtClean="0"/>
              <a:t>For instance, the picture on the following slide preserves the relationships between the sizes of the planets and Sun but not their distances.</a:t>
            </a:r>
            <a:endParaRPr lang="en-US" dirty="0"/>
          </a:p>
        </p:txBody>
      </p:sp>
    </p:spTree>
    <p:extLst>
      <p:ext uri="{BB962C8B-B14F-4D97-AF65-F5344CB8AC3E}">
        <p14:creationId xmlns:p14="http://schemas.microsoft.com/office/powerpoint/2010/main" val="244532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Visualization</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117616" y="1524000"/>
            <a:ext cx="7023068" cy="4876800"/>
          </a:xfrm>
        </p:spPr>
      </p:pic>
      <p:sp>
        <p:nvSpPr>
          <p:cNvPr id="2" name="Slide Number Placeholder 1"/>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198425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Watch this Video</a:t>
            </a:r>
            <a:endParaRPr lang="en-US" altLang="en-US" dirty="0" smtClean="0"/>
          </a:p>
        </p:txBody>
      </p:sp>
      <p:sp>
        <p:nvSpPr>
          <p:cNvPr id="4" name="Content Placeholder 3"/>
          <p:cNvSpPr>
            <a:spLocks noGrp="1"/>
          </p:cNvSpPr>
          <p:nvPr>
            <p:ph idx="1"/>
          </p:nvPr>
        </p:nvSpPr>
        <p:spPr/>
        <p:txBody>
          <a:bodyPr/>
          <a:lstStyle/>
          <a:p>
            <a:r>
              <a:rPr lang="en-US" smtClean="0">
                <a:hlinkClick r:id="rId2"/>
              </a:rPr>
              <a:t>Cool Video About the Scale of the Solar System</a:t>
            </a:r>
            <a:endParaRPr lang="en-US" smtClean="0"/>
          </a:p>
          <a:p>
            <a:r>
              <a:rPr lang="en-US" smtClean="0"/>
              <a:t>https://www.youtube.com/watch?v=zR3Igc3Rhfg</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369672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Geography</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028700" y="2347118"/>
            <a:ext cx="7200900" cy="3230563"/>
          </a:xfrm>
        </p:spPr>
      </p:pic>
      <p:sp>
        <p:nvSpPr>
          <p:cNvPr id="2" name="Slide Number Placeholder 1"/>
          <p:cNvSpPr>
            <a:spLocks noGrp="1"/>
          </p:cNvSpPr>
          <p:nvPr>
            <p:ph type="sldNum" sz="quarter" idx="12"/>
          </p:nvPr>
        </p:nvSpPr>
        <p:spPr/>
        <p:txBody>
          <a:bodyPr/>
          <a:lstStyle/>
          <a:p>
            <a:fld id="{A80E317C-2D38-45AD-93CC-2F339010EF5B}" type="slidenum">
              <a:rPr lang="en-US" smtClean="0"/>
              <a:pPr/>
              <a:t>9</a:t>
            </a:fld>
            <a:endParaRPr lang="en-US"/>
          </a:p>
        </p:txBody>
      </p:sp>
    </p:spTree>
    <p:extLst>
      <p:ext uri="{BB962C8B-B14F-4D97-AF65-F5344CB8AC3E}">
        <p14:creationId xmlns:p14="http://schemas.microsoft.com/office/powerpoint/2010/main" val="268109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4339</TotalTime>
  <Words>2468</Words>
  <Application>Microsoft Office PowerPoint</Application>
  <PresentationFormat>On-screen Show (4:3)</PresentationFormat>
  <Paragraphs>268</Paragraphs>
  <Slides>38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Cambria Math</vt:lpstr>
      <vt:lpstr>Franklin Gothic Book</vt:lpstr>
      <vt:lpstr>Crop</vt:lpstr>
      <vt:lpstr>University Astronomy</vt:lpstr>
      <vt:lpstr>Aims and outline for this lecture</vt:lpstr>
      <vt:lpstr>solar system size</vt:lpstr>
      <vt:lpstr>The Solar System</vt:lpstr>
      <vt:lpstr>Solar System Size Scales</vt:lpstr>
      <vt:lpstr>Solar System Size Scales</vt:lpstr>
      <vt:lpstr>Solar System Visualization</vt:lpstr>
      <vt:lpstr>Watch this Video</vt:lpstr>
      <vt:lpstr>Solar System Geography</vt:lpstr>
      <vt:lpstr>solar system models</vt:lpstr>
      <vt:lpstr>Motions</vt:lpstr>
      <vt:lpstr>Historical Models</vt:lpstr>
      <vt:lpstr>Copernican Model</vt:lpstr>
      <vt:lpstr>Keplerian Model</vt:lpstr>
      <vt:lpstr>Kepler’s 2nd Law</vt:lpstr>
      <vt:lpstr>Kepler’s 2nd Law</vt:lpstr>
      <vt:lpstr>Kepler’s 3rd Law</vt:lpstr>
      <vt:lpstr>Question</vt:lpstr>
      <vt:lpstr>Answer</vt:lpstr>
      <vt:lpstr>Newton’s Laws</vt:lpstr>
      <vt:lpstr>Newton’s Law of Gravitation</vt:lpstr>
      <vt:lpstr>the planets</vt:lpstr>
      <vt:lpstr>Rocky and Gas Planets</vt:lpstr>
      <vt:lpstr>PowerPoint Presentation</vt:lpstr>
      <vt:lpstr>Terrestrial Planet Interiors</vt:lpstr>
      <vt:lpstr>Terrestrial Planet Layers</vt:lpstr>
      <vt:lpstr>Jovian Planets</vt:lpstr>
      <vt:lpstr>JS vs. UN</vt:lpstr>
      <vt:lpstr>Mercury</vt:lpstr>
      <vt:lpstr>Venus</vt:lpstr>
      <vt:lpstr>Earth</vt:lpstr>
      <vt:lpstr>Mars</vt:lpstr>
      <vt:lpstr>NASA InSight Mission</vt:lpstr>
      <vt:lpstr>Jupiter</vt:lpstr>
      <vt:lpstr>Saturn</vt:lpstr>
      <vt:lpstr>Uranus</vt:lpstr>
      <vt:lpstr>Neptune</vt:lpstr>
      <vt:lpstr>Temperatures</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436</cp:revision>
  <dcterms:created xsi:type="dcterms:W3CDTF">2007-01-08T01:06:37Z</dcterms:created>
  <dcterms:modified xsi:type="dcterms:W3CDTF">2020-02-12T19:52:57Z</dcterms:modified>
</cp:coreProperties>
</file>