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60"/>
  </p:notesMasterIdLst>
  <p:sldIdLst>
    <p:sldId id="525" r:id="rId2"/>
    <p:sldId id="964" r:id="rId3"/>
    <p:sldId id="967" r:id="rId4"/>
    <p:sldId id="1737" r:id="rId5"/>
    <p:sldId id="1725" r:id="rId6"/>
    <p:sldId id="1739" r:id="rId7"/>
    <p:sldId id="1736" r:id="rId8"/>
    <p:sldId id="1641" r:id="rId9"/>
    <p:sldId id="1726" r:id="rId10"/>
    <p:sldId id="1738" r:id="rId11"/>
    <p:sldId id="1698" r:id="rId12"/>
    <p:sldId id="1734" r:id="rId13"/>
    <p:sldId id="1735" r:id="rId14"/>
    <p:sldId id="1733" r:id="rId15"/>
    <p:sldId id="1704" r:id="rId16"/>
    <p:sldId id="1728" r:id="rId17"/>
    <p:sldId id="1729" r:id="rId18"/>
    <p:sldId id="1730" r:id="rId19"/>
    <p:sldId id="1705" r:id="rId20"/>
    <p:sldId id="1706" r:id="rId21"/>
    <p:sldId id="1707" r:id="rId22"/>
    <p:sldId id="1731" r:id="rId23"/>
    <p:sldId id="1699" r:id="rId24"/>
    <p:sldId id="1700" r:id="rId25"/>
    <p:sldId id="1709" r:id="rId26"/>
    <p:sldId id="1710" r:id="rId27"/>
    <p:sldId id="1701" r:id="rId28"/>
    <p:sldId id="1715" r:id="rId29"/>
    <p:sldId id="1716" r:id="rId30"/>
    <p:sldId id="1717" r:id="rId31"/>
    <p:sldId id="1718" r:id="rId32"/>
    <p:sldId id="1719" r:id="rId33"/>
    <p:sldId id="1720" r:id="rId34"/>
    <p:sldId id="1714" r:id="rId35"/>
    <p:sldId id="1732" r:id="rId36"/>
    <p:sldId id="1711" r:id="rId37"/>
    <p:sldId id="1744" r:id="rId38"/>
    <p:sldId id="1727" r:id="rId39"/>
    <p:sldId id="1708" r:id="rId40"/>
    <p:sldId id="1702" r:id="rId41"/>
    <p:sldId id="1703" r:id="rId42"/>
    <p:sldId id="1745" r:id="rId43"/>
    <p:sldId id="1746" r:id="rId44"/>
    <p:sldId id="1747" r:id="rId45"/>
    <p:sldId id="1697" r:id="rId46"/>
    <p:sldId id="1696" r:id="rId47"/>
    <p:sldId id="1537" r:id="rId48"/>
    <p:sldId id="1741" r:id="rId49"/>
    <p:sldId id="1643" r:id="rId50"/>
    <p:sldId id="1740" r:id="rId51"/>
    <p:sldId id="1646" r:id="rId52"/>
    <p:sldId id="1647" r:id="rId53"/>
    <p:sldId id="1742" r:id="rId54"/>
    <p:sldId id="1694" r:id="rId55"/>
    <p:sldId id="1695" r:id="rId56"/>
    <p:sldId id="1723" r:id="rId57"/>
    <p:sldId id="1722" r:id="rId58"/>
    <p:sldId id="1743" r:id="rId59"/>
  </p:sldIdLst>
  <p:sldSz cx="9144000" cy="6858000" type="screen4x3"/>
  <p:notesSz cx="6858000" cy="9144000"/>
  <p:custDataLst>
    <p:tags r:id="rId6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238" autoAdjust="0"/>
    <p:restoredTop sz="65606" autoAdjust="0"/>
  </p:normalViewPr>
  <p:slideViewPr>
    <p:cSldViewPr>
      <p:cViewPr varScale="1">
        <p:scale>
          <a:sx n="105" d="100"/>
          <a:sy n="105" d="100"/>
        </p:scale>
        <p:origin x="-372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17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4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47.xml"/><Relationship Id="rId5" Type="http://schemas.openxmlformats.org/officeDocument/2006/relationships/slide" Target="slides/slide46.xml"/><Relationship Id="rId4"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3CD187D-FF11-493C-B99A-B220F5217C2F}" type="slidenum">
              <a:rPr lang="en-US"/>
              <a:pPr>
                <a:defRPr/>
              </a:pPr>
              <a:t>‹#›</a:t>
            </a:fld>
            <a:endParaRPr lang="en-US"/>
          </a:p>
        </p:txBody>
      </p:sp>
    </p:spTree>
    <p:extLst>
      <p:ext uri="{BB962C8B-B14F-4D97-AF65-F5344CB8AC3E}">
        <p14:creationId xmlns:p14="http://schemas.microsoft.com/office/powerpoint/2010/main" val="659284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Magnification" TargetMode="External"/><Relationship Id="rId13" Type="http://schemas.openxmlformats.org/officeDocument/2006/relationships/hyperlink" Target="http://en.wikipedia.org/wiki/Parabolic_mirror" TargetMode="External"/><Relationship Id="rId18" Type="http://schemas.openxmlformats.org/officeDocument/2006/relationships/hyperlink" Target="http://en.wikipedia.org/wiki/Schmidt_telescope" TargetMode="External"/><Relationship Id="rId3" Type="http://schemas.openxmlformats.org/officeDocument/2006/relationships/hyperlink" Target="http://en.wikipedia.org/wiki/Optics" TargetMode="External"/><Relationship Id="rId21" Type="http://schemas.openxmlformats.org/officeDocument/2006/relationships/hyperlink" Target="http://en.wikipedia.org/wiki/Curvature" TargetMode="External"/><Relationship Id="rId7" Type="http://schemas.openxmlformats.org/officeDocument/2006/relationships/hyperlink" Target="http://en.wikipedia.org/w/index.php?title=Point_sources&amp;action=edit" TargetMode="External"/><Relationship Id="rId12" Type="http://schemas.openxmlformats.org/officeDocument/2006/relationships/hyperlink" Target="http://en.wikipedia.org/wiki/Wavelength" TargetMode="External"/><Relationship Id="rId17" Type="http://schemas.openxmlformats.org/officeDocument/2006/relationships/hyperlink" Target="http://en.wikipedia.org/wiki/Coma_(cometary)" TargetMode="External"/><Relationship Id="rId2" Type="http://schemas.openxmlformats.org/officeDocument/2006/relationships/slide" Target="../slides/slide19.xml"/><Relationship Id="rId16" Type="http://schemas.openxmlformats.org/officeDocument/2006/relationships/hyperlink" Target="http://en.wikipedia.org/wiki/Spherical_aberration" TargetMode="External"/><Relationship Id="rId20" Type="http://schemas.openxmlformats.org/officeDocument/2006/relationships/hyperlink" Target="http://en.wikipedia.org/wiki/Ritchey-Chr%C3%A9tien_telescope" TargetMode="External"/><Relationship Id="rId1" Type="http://schemas.openxmlformats.org/officeDocument/2006/relationships/notesMaster" Target="../notesMasters/notesMaster1.xml"/><Relationship Id="rId6" Type="http://schemas.openxmlformats.org/officeDocument/2006/relationships/hyperlink" Target="http://en.wikipedia.org/wiki/Lens_(optics)" TargetMode="External"/><Relationship Id="rId11" Type="http://schemas.openxmlformats.org/officeDocument/2006/relationships/hyperlink" Target="http://en.wikipedia.org/w/index.php?title=Diffractive&amp;action=edit" TargetMode="External"/><Relationship Id="rId5" Type="http://schemas.openxmlformats.org/officeDocument/2006/relationships/hyperlink" Target="http://en.wikipedia.org/wiki/Aberration_in_optical_systems" TargetMode="External"/><Relationship Id="rId15" Type="http://schemas.openxmlformats.org/officeDocument/2006/relationships/hyperlink" Target="http://en.wikipedia.org/wiki/Spherical_mirror" TargetMode="External"/><Relationship Id="rId10" Type="http://schemas.openxmlformats.org/officeDocument/2006/relationships/hyperlink" Target="http://en.wikipedia.org/wiki/Refractive" TargetMode="External"/><Relationship Id="rId19" Type="http://schemas.openxmlformats.org/officeDocument/2006/relationships/hyperlink" Target="http://en.wikipedia.org/wiki/Maksutov_telescope" TargetMode="External"/><Relationship Id="rId4" Type="http://schemas.openxmlformats.org/officeDocument/2006/relationships/hyperlink" Target="http://en.wikipedia.org/wiki/Telescope" TargetMode="External"/><Relationship Id="rId9" Type="http://schemas.openxmlformats.org/officeDocument/2006/relationships/hyperlink" Target="http://en.wikipedia.org/wiki/Entrance_pupil" TargetMode="External"/><Relationship Id="rId14" Type="http://schemas.openxmlformats.org/officeDocument/2006/relationships/hyperlink" Target="http://en.wikipedia.org/wiki/Focal_point" TargetMode="External"/><Relationship Id="rId22" Type="http://schemas.openxmlformats.org/officeDocument/2006/relationships/hyperlink" Target="http://en.wikipedia.org/w/index.php?title=Aplanatic&amp;action=edi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Dispersion_(optics)" TargetMode="External"/><Relationship Id="rId3" Type="http://schemas.openxmlformats.org/officeDocument/2006/relationships/hyperlink" Target="http://en.wikipedia.org/wiki/Optics" TargetMode="External"/><Relationship Id="rId7" Type="http://schemas.openxmlformats.org/officeDocument/2006/relationships/hyperlink" Target="http://en.wikipedia.org/wiki/Light"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Wavelength" TargetMode="External"/><Relationship Id="rId5" Type="http://schemas.openxmlformats.org/officeDocument/2006/relationships/hyperlink" Target="http://en.wikipedia.org/wiki/Refractive_index" TargetMode="External"/><Relationship Id="rId10" Type="http://schemas.openxmlformats.org/officeDocument/2006/relationships/hyperlink" Target="http://en.wikipedia.org/wiki/Photography" TargetMode="External"/><Relationship Id="rId4" Type="http://schemas.openxmlformats.org/officeDocument/2006/relationships/hyperlink" Target="http://en.wikipedia.org/wiki/Lens_(optics)" TargetMode="External"/><Relationship Id="rId9" Type="http://schemas.openxmlformats.org/officeDocument/2006/relationships/hyperlink" Target="http://en.wikipedia.org/wiki/Purple_fringi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Dispersion_(optics)" TargetMode="External"/><Relationship Id="rId3" Type="http://schemas.openxmlformats.org/officeDocument/2006/relationships/hyperlink" Target="http://en.wikipedia.org/wiki/Optics" TargetMode="External"/><Relationship Id="rId7" Type="http://schemas.openxmlformats.org/officeDocument/2006/relationships/hyperlink" Target="http://en.wikipedia.org/wiki/Light"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Wavelength" TargetMode="External"/><Relationship Id="rId5" Type="http://schemas.openxmlformats.org/officeDocument/2006/relationships/hyperlink" Target="http://en.wikipedia.org/wiki/Refractive_index" TargetMode="External"/><Relationship Id="rId10" Type="http://schemas.openxmlformats.org/officeDocument/2006/relationships/hyperlink" Target="http://en.wikipedia.org/wiki/Photography" TargetMode="External"/><Relationship Id="rId4" Type="http://schemas.openxmlformats.org/officeDocument/2006/relationships/hyperlink" Target="http://en.wikipedia.org/wiki/Lens_(optics)" TargetMode="External"/><Relationship Id="rId9" Type="http://schemas.openxmlformats.org/officeDocument/2006/relationships/hyperlink" Target="http://en.wikipedia.org/wiki/Purple_fring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aculty.virginia.edu/ASTR3130/lectures/telescopes/telescopes_schmidt.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aculty.virginia.edu/ASTR3130/lectures/telescopes/telescopes_schmidt.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aculty.virginia.edu/ASTR3130/lectures/telescopes/telescopes_schmidt.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aculty.virginia.edu/ASTR3130/lectures/telescopes/telescopes_schmidt.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mage:Spherical-aberration-slice.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t>Interesting derivation:</a:t>
            </a:r>
          </a:p>
          <a:p>
            <a:r>
              <a:rPr lang="en-US" altLang="en-US" smtClean="0"/>
              <a:t>http://www.ita.uni-heidelberg.de/~dullemond/lectures/obsastro_2010/Chapter_Diffraction.pdf</a:t>
            </a:r>
          </a:p>
          <a:p>
            <a:endParaRPr lang="en-US" altLang="en-US" smtClean="0"/>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8222E3-6160-489F-952B-CB3FFFB05EEA}"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5EA036-9AC6-43D2-B591-98844B4B2193}" type="slidenum">
              <a:rPr lang="en-US" altLang="en-US" smtClean="0"/>
              <a:pPr eaLnBrk="1" hangingPunct="1">
                <a:spcBef>
                  <a:spcPct val="0"/>
                </a:spcBef>
              </a:pPr>
              <a:t>19</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lnSpc>
                <a:spcPct val="90000"/>
              </a:lnSpc>
            </a:pPr>
            <a:r>
              <a:rPr lang="en-US" altLang="en-US" smtClean="0"/>
              <a:t>In </a:t>
            </a:r>
            <a:r>
              <a:rPr lang="en-US" altLang="en-US" smtClean="0">
                <a:hlinkClick r:id="rId3" tooltip="Optics"/>
              </a:rPr>
              <a:t>optics</a:t>
            </a:r>
            <a:r>
              <a:rPr lang="en-US" altLang="en-US" smtClean="0"/>
              <a:t> (especially </a:t>
            </a:r>
            <a:r>
              <a:rPr lang="en-US" altLang="en-US" smtClean="0">
                <a:hlinkClick r:id="rId4" tooltip="Telescope"/>
              </a:rPr>
              <a:t>telescopes</a:t>
            </a:r>
            <a:r>
              <a:rPr lang="en-US" altLang="en-US" smtClean="0"/>
              <a:t>), the </a:t>
            </a:r>
            <a:r>
              <a:rPr lang="en-US" altLang="en-US" b="1" smtClean="0"/>
              <a:t>coma</a:t>
            </a:r>
            <a:r>
              <a:rPr lang="en-US" altLang="en-US" smtClean="0"/>
              <a:t> (aka </a:t>
            </a:r>
            <a:r>
              <a:rPr lang="en-US" altLang="en-US" i="1" smtClean="0"/>
              <a:t>comatic aberration</a:t>
            </a:r>
            <a:r>
              <a:rPr lang="en-US" altLang="en-US" smtClean="0"/>
              <a:t>) in an optical system refers to </a:t>
            </a:r>
            <a:r>
              <a:rPr lang="en-US" altLang="en-US" smtClean="0">
                <a:hlinkClick r:id="rId5" tooltip="Aberration in optical systems"/>
              </a:rPr>
              <a:t>aberration</a:t>
            </a:r>
            <a:r>
              <a:rPr lang="en-US" altLang="en-US" smtClean="0"/>
              <a:t> inherent to certain optical designs or due to imperfection in the </a:t>
            </a:r>
            <a:r>
              <a:rPr lang="en-US" altLang="en-US" smtClean="0">
                <a:hlinkClick r:id="rId6" tooltip="Lens (optics)"/>
              </a:rPr>
              <a:t>lens</a:t>
            </a:r>
            <a:r>
              <a:rPr lang="en-US" altLang="en-US" smtClean="0"/>
              <a:t> or other components which results in off-axis </a:t>
            </a:r>
            <a:r>
              <a:rPr lang="en-US" altLang="en-US" smtClean="0">
                <a:hlinkClick r:id="rId7" tooltip="Point sources"/>
              </a:rPr>
              <a:t>point sources</a:t>
            </a:r>
            <a:r>
              <a:rPr lang="en-US" altLang="en-US" smtClean="0"/>
              <a:t> such as stars appearing distorted. Specifically, coma is defined as a variation in </a:t>
            </a:r>
            <a:r>
              <a:rPr lang="en-US" altLang="en-US" smtClean="0">
                <a:hlinkClick r:id="rId8" tooltip="Magnification"/>
              </a:rPr>
              <a:t>magnification</a:t>
            </a:r>
            <a:r>
              <a:rPr lang="en-US" altLang="en-US" smtClean="0"/>
              <a:t> over the </a:t>
            </a:r>
            <a:r>
              <a:rPr lang="en-US" altLang="en-US" smtClean="0">
                <a:hlinkClick r:id="rId9" tooltip="Entrance pupil"/>
              </a:rPr>
              <a:t>entrance pupil</a:t>
            </a:r>
            <a:r>
              <a:rPr lang="en-US" altLang="en-US" smtClean="0"/>
              <a:t>. In </a:t>
            </a:r>
            <a:r>
              <a:rPr lang="en-US" altLang="en-US" smtClean="0">
                <a:hlinkClick r:id="rId10" tooltip="Refractive"/>
              </a:rPr>
              <a:t>refractive</a:t>
            </a:r>
            <a:r>
              <a:rPr lang="en-US" altLang="en-US" smtClean="0"/>
              <a:t> or </a:t>
            </a:r>
            <a:r>
              <a:rPr lang="en-US" altLang="en-US" smtClean="0">
                <a:hlinkClick r:id="rId11" tooltip="Diffractive"/>
              </a:rPr>
              <a:t>diffractive</a:t>
            </a:r>
            <a:r>
              <a:rPr lang="en-US" altLang="en-US" smtClean="0"/>
              <a:t> optical systems, especially those imaging a wide spectral range, coma can be a function of </a:t>
            </a:r>
            <a:r>
              <a:rPr lang="en-US" altLang="en-US" smtClean="0">
                <a:hlinkClick r:id="rId12" tooltip="Wavelength"/>
              </a:rPr>
              <a:t>wavelength</a:t>
            </a:r>
            <a:r>
              <a:rPr lang="en-US" altLang="en-US" smtClean="0"/>
              <a:t>.</a:t>
            </a:r>
          </a:p>
          <a:p>
            <a:pPr eaLnBrk="1" hangingPunct="1">
              <a:lnSpc>
                <a:spcPct val="90000"/>
              </a:lnSpc>
            </a:pPr>
            <a:r>
              <a:rPr lang="en-US" altLang="en-US" smtClean="0"/>
              <a:t>Coma is an inherent property of telescopes using </a:t>
            </a:r>
            <a:r>
              <a:rPr lang="en-US" altLang="en-US" smtClean="0">
                <a:hlinkClick r:id="rId13" tooltip="Parabolic mirror"/>
              </a:rPr>
              <a:t>parabolic mirrors</a:t>
            </a:r>
            <a:r>
              <a:rPr lang="en-US" altLang="en-US" smtClean="0"/>
              <a:t>. Light from a point source (such as a star) in the center of the field is perfectly focused at the </a:t>
            </a:r>
            <a:r>
              <a:rPr lang="en-US" altLang="en-US" smtClean="0">
                <a:hlinkClick r:id="rId14" tooltip="Focal point"/>
              </a:rPr>
              <a:t>focal point</a:t>
            </a:r>
            <a:r>
              <a:rPr lang="en-US" altLang="en-US" smtClean="0"/>
              <a:t> of the mirror (unlike a </a:t>
            </a:r>
            <a:r>
              <a:rPr lang="en-US" altLang="en-US" smtClean="0">
                <a:hlinkClick r:id="rId15" tooltip="Spherical mirror"/>
              </a:rPr>
              <a:t>spherical mirror</a:t>
            </a:r>
            <a:r>
              <a:rPr lang="en-US" altLang="en-US" smtClean="0"/>
              <a:t>, where light from the outer part of the mirror focuses closer to the mirror than light from the center--</a:t>
            </a:r>
            <a:r>
              <a:rPr lang="en-US" altLang="en-US" smtClean="0">
                <a:hlinkClick r:id="rId16" tooltip="Spherical aberration"/>
              </a:rPr>
              <a:t>spherical aberration</a:t>
            </a:r>
            <a:r>
              <a:rPr lang="en-US" altLang="en-US" smtClean="0"/>
              <a:t>). However, when the light source is off-center (off-axis), the different parts of the mirror do not reflect the light to the same point. This results in a point of light that is not in the center of the field looking wedge-shaped. The further off-axis, the worse this effect is. This causes stars to appear to have a </a:t>
            </a:r>
            <a:r>
              <a:rPr lang="en-US" altLang="en-US" smtClean="0">
                <a:hlinkClick r:id="rId17" tooltip="Coma (cometary)"/>
              </a:rPr>
              <a:t>cometary coma</a:t>
            </a:r>
            <a:r>
              <a:rPr lang="en-US" altLang="en-US" smtClean="0"/>
              <a:t>, hence the name. Schemes to reduce spherical aberration without introducing coma include </a:t>
            </a:r>
            <a:r>
              <a:rPr lang="en-US" altLang="en-US" smtClean="0">
                <a:hlinkClick r:id="rId18" tooltip="Schmidt telescope"/>
              </a:rPr>
              <a:t>Schmidt</a:t>
            </a:r>
            <a:r>
              <a:rPr lang="en-US" altLang="en-US" smtClean="0"/>
              <a:t>, </a:t>
            </a:r>
            <a:r>
              <a:rPr lang="en-US" altLang="en-US" smtClean="0">
                <a:hlinkClick r:id="rId19" tooltip="Maksutov telescope"/>
              </a:rPr>
              <a:t>Maksutov</a:t>
            </a:r>
            <a:r>
              <a:rPr lang="en-US" altLang="en-US" smtClean="0"/>
              <a:t> and </a:t>
            </a:r>
            <a:r>
              <a:rPr lang="en-US" altLang="en-US" smtClean="0">
                <a:hlinkClick r:id="rId20" tooltip="Ritchey-Chrétien telescope"/>
              </a:rPr>
              <a:t>Ritchey-Chrétien</a:t>
            </a:r>
            <a:r>
              <a:rPr lang="en-US" altLang="en-US" smtClean="0"/>
              <a:t> optical systems.</a:t>
            </a:r>
          </a:p>
          <a:p>
            <a:pPr eaLnBrk="1" hangingPunct="1">
              <a:lnSpc>
                <a:spcPct val="90000"/>
              </a:lnSpc>
            </a:pPr>
            <a:r>
              <a:rPr lang="en-US" altLang="en-US" smtClean="0"/>
              <a:t>Coma of a single lens or a system of lenses can be minimised (and in some cases eliminated) by choosing the </a:t>
            </a:r>
            <a:r>
              <a:rPr lang="en-US" altLang="en-US" smtClean="0">
                <a:hlinkClick r:id="rId21" tooltip="Curvature"/>
              </a:rPr>
              <a:t>curvature</a:t>
            </a:r>
            <a:r>
              <a:rPr lang="en-US" altLang="en-US" smtClean="0"/>
              <a:t> of the lens surfaces to match the application. Lenses in which both spherical aberration and coma are minimised at a single wavelength are called </a:t>
            </a:r>
            <a:r>
              <a:rPr lang="en-US" altLang="en-US" i="1" smtClean="0"/>
              <a:t>bestform</a:t>
            </a:r>
            <a:r>
              <a:rPr lang="en-US" altLang="en-US" smtClean="0"/>
              <a:t> or </a:t>
            </a:r>
            <a:r>
              <a:rPr lang="en-US" altLang="en-US" smtClean="0">
                <a:hlinkClick r:id="rId22" tooltip="Aplanatic"/>
              </a:rPr>
              <a:t>aplanatic</a:t>
            </a:r>
            <a:r>
              <a:rPr lang="en-US" altLang="en-US" smtClean="0"/>
              <a:t> lenses.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94120-E580-4CA2-9A98-D3406D44407E}" type="slidenum">
              <a:rPr lang="en-US" altLang="en-US" smtClean="0"/>
              <a:pPr eaLnBrk="1" hangingPunct="1">
                <a:spcBef>
                  <a:spcPct val="0"/>
                </a:spcBef>
              </a:pPr>
              <a:t>20</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In optics, astigmatism  is when an optical system has different foci for rays that propagate in two perpendicular planes. If an optical system with astigmatism is used to form an image of a cross, the vertical and horizontal lines will be in sharp focus at two different distances.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665823-D5CD-4B6D-A38F-E4E0C3B0ABF1}" type="slidenum">
              <a:rPr lang="en-US" altLang="en-US" smtClean="0"/>
              <a:pPr eaLnBrk="1" hangingPunct="1">
                <a:spcBef>
                  <a:spcPct val="0"/>
                </a:spcBef>
              </a:pPr>
              <a:t>21</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Optics"/>
              </a:rPr>
              <a:t>optics</a:t>
            </a:r>
            <a:r>
              <a:rPr lang="en-US" altLang="en-US" smtClean="0"/>
              <a:t>, </a:t>
            </a:r>
            <a:r>
              <a:rPr lang="en-US" altLang="en-US" b="1" smtClean="0"/>
              <a:t>chromatic aberration</a:t>
            </a:r>
            <a:r>
              <a:rPr lang="en-US" altLang="en-US" smtClean="0"/>
              <a:t> is caused by a </a:t>
            </a:r>
            <a:r>
              <a:rPr lang="en-US" altLang="en-US" smtClean="0">
                <a:hlinkClick r:id="rId4" tooltip="Lens (optics)"/>
              </a:rPr>
              <a:t>lens</a:t>
            </a:r>
            <a:r>
              <a:rPr lang="en-US" altLang="en-US" smtClean="0"/>
              <a:t> having a different </a:t>
            </a:r>
            <a:r>
              <a:rPr lang="en-US" altLang="en-US" smtClean="0">
                <a:hlinkClick r:id="rId5" tooltip="Refractive index"/>
              </a:rPr>
              <a:t>refractive index</a:t>
            </a:r>
            <a:r>
              <a:rPr lang="en-US" altLang="en-US" smtClean="0"/>
              <a:t> for different </a:t>
            </a:r>
            <a:r>
              <a:rPr lang="en-US" altLang="en-US" smtClean="0">
                <a:hlinkClick r:id="rId6" tooltip="Wavelength"/>
              </a:rPr>
              <a:t>wavelengths</a:t>
            </a:r>
            <a:r>
              <a:rPr lang="en-US" altLang="en-US" smtClean="0"/>
              <a:t> of </a:t>
            </a:r>
            <a:r>
              <a:rPr lang="en-US" altLang="en-US" smtClean="0">
                <a:hlinkClick r:id="rId7" tooltip="Light"/>
              </a:rPr>
              <a:t>light</a:t>
            </a:r>
            <a:r>
              <a:rPr lang="en-US" altLang="en-US" smtClean="0"/>
              <a:t> (the </a:t>
            </a:r>
            <a:r>
              <a:rPr lang="en-US" altLang="en-US" smtClean="0">
                <a:hlinkClick r:id="rId8" tooltip="Dispersion (optics)"/>
              </a:rPr>
              <a:t>dispersion</a:t>
            </a:r>
            <a:r>
              <a:rPr lang="en-US" altLang="en-US" smtClean="0"/>
              <a:t> of the lens). The term "</a:t>
            </a:r>
            <a:r>
              <a:rPr lang="en-US" altLang="en-US" smtClean="0">
                <a:hlinkClick r:id="rId9" tooltip="Purple fringing"/>
              </a:rPr>
              <a:t>purple fringing</a:t>
            </a:r>
            <a:r>
              <a:rPr lang="en-US" altLang="en-US" smtClean="0"/>
              <a:t>" is commonly used in </a:t>
            </a:r>
            <a:r>
              <a:rPr lang="en-US" altLang="en-US" smtClean="0">
                <a:hlinkClick r:id="rId10" tooltip="Photography"/>
              </a:rPr>
              <a:t>photography</a:t>
            </a:r>
            <a:r>
              <a:rPr lang="en-US" altLang="en-US" smtClean="0"/>
              <a:t>, although not all purple fringing can be attributed to chromatic aberration.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674303-33F6-46C3-BABF-6E16B66AF71E}" type="slidenum">
              <a:rPr lang="en-US" altLang="en-US" smtClean="0"/>
              <a:pPr eaLnBrk="1" hangingPunct="1">
                <a:spcBef>
                  <a:spcPct val="0"/>
                </a:spcBef>
              </a:pPr>
              <a:t>22</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Optics"/>
              </a:rPr>
              <a:t>optics</a:t>
            </a:r>
            <a:r>
              <a:rPr lang="en-US" altLang="en-US" smtClean="0"/>
              <a:t>, </a:t>
            </a:r>
            <a:r>
              <a:rPr lang="en-US" altLang="en-US" b="1" smtClean="0"/>
              <a:t>chromatic aberration</a:t>
            </a:r>
            <a:r>
              <a:rPr lang="en-US" altLang="en-US" smtClean="0"/>
              <a:t> is caused by a </a:t>
            </a:r>
            <a:r>
              <a:rPr lang="en-US" altLang="en-US" smtClean="0">
                <a:hlinkClick r:id="rId4" tooltip="Lens (optics)"/>
              </a:rPr>
              <a:t>lens</a:t>
            </a:r>
            <a:r>
              <a:rPr lang="en-US" altLang="en-US" smtClean="0"/>
              <a:t> having a different </a:t>
            </a:r>
            <a:r>
              <a:rPr lang="en-US" altLang="en-US" smtClean="0">
                <a:hlinkClick r:id="rId5" tooltip="Refractive index"/>
              </a:rPr>
              <a:t>refractive index</a:t>
            </a:r>
            <a:r>
              <a:rPr lang="en-US" altLang="en-US" smtClean="0"/>
              <a:t> for different </a:t>
            </a:r>
            <a:r>
              <a:rPr lang="en-US" altLang="en-US" smtClean="0">
                <a:hlinkClick r:id="rId6" tooltip="Wavelength"/>
              </a:rPr>
              <a:t>wavelengths</a:t>
            </a:r>
            <a:r>
              <a:rPr lang="en-US" altLang="en-US" smtClean="0"/>
              <a:t> of </a:t>
            </a:r>
            <a:r>
              <a:rPr lang="en-US" altLang="en-US" smtClean="0">
                <a:hlinkClick r:id="rId7" tooltip="Light"/>
              </a:rPr>
              <a:t>light</a:t>
            </a:r>
            <a:r>
              <a:rPr lang="en-US" altLang="en-US" smtClean="0"/>
              <a:t> (the </a:t>
            </a:r>
            <a:r>
              <a:rPr lang="en-US" altLang="en-US" smtClean="0">
                <a:hlinkClick r:id="rId8" tooltip="Dispersion (optics)"/>
              </a:rPr>
              <a:t>dispersion</a:t>
            </a:r>
            <a:r>
              <a:rPr lang="en-US" altLang="en-US" smtClean="0"/>
              <a:t> of the lens). The term "</a:t>
            </a:r>
            <a:r>
              <a:rPr lang="en-US" altLang="en-US" smtClean="0">
                <a:hlinkClick r:id="rId9" tooltip="Purple fringing"/>
              </a:rPr>
              <a:t>purple fringing</a:t>
            </a:r>
            <a:r>
              <a:rPr lang="en-US" altLang="en-US" smtClean="0"/>
              <a:t>" is commonly used in </a:t>
            </a:r>
            <a:r>
              <a:rPr lang="en-US" altLang="en-US" smtClean="0">
                <a:hlinkClick r:id="rId10" tooltip="Photography"/>
              </a:rPr>
              <a:t>photography</a:t>
            </a:r>
            <a:r>
              <a:rPr lang="en-US" altLang="en-US" smtClean="0"/>
              <a:t>, although not all purple fringing can be attributed to chromatic aberration.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50CD25-A2CF-4862-BD53-6FEB282A3279}" type="slidenum">
              <a:rPr lang="en-US" altLang="en-US" smtClean="0"/>
              <a:pPr eaLnBrk="1" hangingPunct="1">
                <a:spcBef>
                  <a:spcPct val="0"/>
                </a:spcBef>
              </a:pPr>
              <a:t>26</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The rms roughness of the mirror surface</a:t>
            </a:r>
          </a:p>
          <a:p>
            <a:pPr eaLnBrk="1" hangingPunct="1"/>
            <a:r>
              <a:rPr lang="en-US" altLang="en-US" smtClean="0"/>
              <a:t>profile obtained through three-dimensional imaging by</a:t>
            </a:r>
          </a:p>
          <a:p>
            <a:pPr eaLnBrk="1" hangingPunct="1"/>
            <a:r>
              <a:rPr lang="en-US" altLang="en-US" smtClean="0"/>
              <a:t>AFM is shown in Fig. 3. Figure 3a shows the threedimensional</a:t>
            </a:r>
          </a:p>
          <a:p>
            <a:pPr eaLnBrk="1" hangingPunct="1"/>
            <a:r>
              <a:rPr lang="en-US" altLang="en-US" smtClean="0"/>
              <a:t>image of the corner mirror surface as obtained</a:t>
            </a:r>
          </a:p>
          <a:p>
            <a:pPr eaLnBrk="1" hangingPunct="1"/>
            <a:r>
              <a:rPr lang="en-US" altLang="en-US" smtClean="0"/>
              <a:t>by ICPRIE and vertical striations on the corner mirror</a:t>
            </a:r>
          </a:p>
          <a:p>
            <a:pPr eaLnBrk="1" hangingPunct="1"/>
            <a:r>
              <a:rPr lang="en-US" altLang="en-US" smtClean="0"/>
              <a:t>surface are clearly visible. The rms roughness of the</a:t>
            </a:r>
          </a:p>
          <a:p>
            <a:pPr eaLnBrk="1" hangingPunct="1"/>
            <a:r>
              <a:rPr lang="en-US" altLang="en-US" smtClean="0"/>
              <a:t>corner mirror surface was approximately 12.8 nm.</a:t>
            </a:r>
          </a:p>
          <a:p>
            <a:pPr eaLnBrk="1" hangingPunct="1"/>
            <a:r>
              <a:rPr lang="en-US" altLang="en-US" smtClean="0"/>
              <a:t>Figure 3b shows a typical AFM image of the corner</a:t>
            </a:r>
          </a:p>
          <a:p>
            <a:pPr eaLnBrk="1" hangingPunct="1"/>
            <a:r>
              <a:rPr lang="en-US" altLang="en-US" smtClean="0"/>
              <a:t>mirror surface after the low-temperature UHV annealing</a:t>
            </a:r>
          </a:p>
          <a:p>
            <a:pPr eaLnBrk="1" hangingPunct="1"/>
            <a:r>
              <a:rPr lang="en-US" altLang="en-US" smtClean="0"/>
              <a:t>for 3 h. The striations disappeared and the rms roughness</a:t>
            </a:r>
          </a:p>
          <a:p>
            <a:pPr eaLnBrk="1" hangingPunct="1"/>
            <a:r>
              <a:rPr lang="en-US" altLang="en-US" smtClean="0"/>
              <a:t>of the corner mirror surface was reduced to 9.1 nm.</a:t>
            </a:r>
          </a:p>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C14DF2-F5AD-440A-B95A-93CC9AB05E15}" type="slidenum">
              <a:rPr lang="en-US" altLang="en-US" smtClean="0"/>
              <a:pPr eaLnBrk="1" hangingPunct="1">
                <a:spcBef>
                  <a:spcPct val="0"/>
                </a:spcBef>
              </a:pPr>
              <a:t>28</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FC636D-2A26-47BA-BDA2-E610EE575232}" type="slidenum">
              <a:rPr lang="en-US" altLang="en-US" smtClean="0"/>
              <a:pPr eaLnBrk="1" hangingPunct="1">
                <a:spcBef>
                  <a:spcPct val="0"/>
                </a:spcBef>
              </a:pPr>
              <a:t>29</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706974-B9B8-4666-97B0-D46755004B05}" type="slidenum">
              <a:rPr lang="en-US" altLang="en-US" smtClean="0"/>
              <a:pPr eaLnBrk="1" hangingPunct="1">
                <a:spcBef>
                  <a:spcPct val="0"/>
                </a:spcBef>
              </a:pPr>
              <a:t>30</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95825B-AF71-4761-A040-11F114B3D913}" type="slidenum">
              <a:rPr lang="en-US" altLang="en-US" smtClean="0"/>
              <a:pPr eaLnBrk="1" hangingPunct="1">
                <a:spcBef>
                  <a:spcPct val="0"/>
                </a:spcBef>
              </a:pPr>
              <a:t>31</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33099D-FE47-42CE-83C5-F40AB5E0918C}" type="slidenum">
              <a:rPr lang="en-US" altLang="en-US" smtClean="0"/>
              <a:pPr eaLnBrk="1" hangingPunct="1">
                <a:spcBef>
                  <a:spcPct val="0"/>
                </a:spcBef>
              </a:pPr>
              <a:t>32</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9E5EC1-9D44-4D27-88DB-72CACF74FE8B}" type="slidenum">
              <a:rPr lang="en-US" altLang="en-US" smtClean="0"/>
              <a:pPr eaLnBrk="1" hangingPunct="1">
                <a:spcBef>
                  <a:spcPct val="0"/>
                </a:spcBef>
              </a:pPr>
              <a:t>11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658561-223C-4230-AA59-BED3098404D7}" type="slidenum">
              <a:rPr lang="en-US" altLang="en-US" smtClean="0"/>
              <a:pPr eaLnBrk="1" hangingPunct="1">
                <a:spcBef>
                  <a:spcPct val="0"/>
                </a:spcBef>
              </a:pPr>
              <a:t>33</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D7856D-97E0-4B69-949C-8DBEFBA53FC4}" type="slidenum">
              <a:rPr lang="en-US" altLang="en-US" smtClean="0"/>
              <a:pPr eaLnBrk="1" hangingPunct="1">
                <a:spcBef>
                  <a:spcPct val="0"/>
                </a:spcBef>
              </a:pPr>
              <a:t>34</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i="1" smtClean="0"/>
              <a:t>FWHM versus elevation angle for 3 Cassegrain configurations for the HAO site. </a:t>
            </a:r>
            <a:r>
              <a:rPr lang="en-US" altLang="en-US" b="1" smtClean="0"/>
              <a:t/>
            </a:r>
            <a:br>
              <a:rPr lang="en-US" altLang="en-US" b="1" smtClean="0"/>
            </a:br>
            <a:endParaRPr lang="en-US" altLang="en-US"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B6DB1E-B3D7-4AD3-B713-1A906EA416D2}" type="slidenum">
              <a:rPr lang="en-US" altLang="en-US" smtClean="0"/>
              <a:pPr eaLnBrk="1" hangingPunct="1">
                <a:spcBef>
                  <a:spcPct val="0"/>
                </a:spcBef>
              </a:pPr>
              <a:t>35</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i="1" smtClean="0"/>
              <a:t>FWHM versus elevation angle for 3 Cassegrain configurations for the HAO site. </a:t>
            </a:r>
            <a:r>
              <a:rPr lang="en-US" altLang="en-US" b="1" smtClean="0"/>
              <a:t/>
            </a:r>
            <a:br>
              <a:rPr lang="en-US" altLang="en-US" b="1" smtClean="0"/>
            </a:br>
            <a:endParaRPr lang="en-US" altLang="en-US" b="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F8E0A9-2AAF-4DCB-9EC0-8BC800B4C646}" type="slidenum">
              <a:rPr lang="en-US" altLang="en-US" smtClean="0"/>
              <a:pPr eaLnBrk="1" hangingPunct="1">
                <a:spcBef>
                  <a:spcPct val="0"/>
                </a:spcBef>
              </a:pPr>
              <a:t>41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spcBef>
                <a:spcPct val="0"/>
              </a:spcBef>
            </a:pPr>
            <a:r>
              <a:rPr lang="en-US" altLang="en-US" smtClean="0"/>
              <a:t>https://web.archive.org/web/20070903164642/http:/www.astro.virginia.edu/class/majewski/astr313/lectures/telescopes/telescopes_res.html</a:t>
            </a:r>
          </a:p>
          <a:p>
            <a:pPr eaLnBrk="1" hangingPunct="1">
              <a:spcBef>
                <a:spcPct val="0"/>
              </a:spcBef>
            </a:pPr>
            <a:endParaRPr lang="en-US" altLang="en-US" smtClean="0"/>
          </a:p>
          <a:p>
            <a:pPr eaLnBrk="1" hangingPunct="1">
              <a:spcBef>
                <a:spcPct val="0"/>
              </a:spcBef>
            </a:pPr>
            <a:r>
              <a:rPr lang="en-US" altLang="en-US" u="sng" smtClean="0">
                <a:hlinkClick r:id="rId3"/>
              </a:rPr>
              <a:t>http://www.faculty.virginia.edu/ASTR3130/lectures/telescopes/telescopes_schmidt.html</a:t>
            </a: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F8E0A9-2AAF-4DCB-9EC0-8BC800B4C646}" type="slidenum">
              <a:rPr lang="en-US" altLang="en-US" smtClean="0"/>
              <a:pPr eaLnBrk="1" hangingPunct="1">
                <a:spcBef>
                  <a:spcPct val="0"/>
                </a:spcBef>
              </a:pPr>
              <a:t>42</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spcBef>
                <a:spcPct val="0"/>
              </a:spcBef>
            </a:pPr>
            <a:r>
              <a:rPr lang="en-US" altLang="en-US" smtClean="0"/>
              <a:t>https://web.archive.org/web/20070903164642/http:/www.astro.virginia.edu/class/majewski/astr313/lectures/telescopes/telescopes_res.html</a:t>
            </a:r>
          </a:p>
          <a:p>
            <a:pPr eaLnBrk="1" hangingPunct="1">
              <a:spcBef>
                <a:spcPct val="0"/>
              </a:spcBef>
            </a:pPr>
            <a:endParaRPr lang="en-US" altLang="en-US" smtClean="0"/>
          </a:p>
          <a:p>
            <a:pPr eaLnBrk="1" hangingPunct="1">
              <a:spcBef>
                <a:spcPct val="0"/>
              </a:spcBef>
            </a:pPr>
            <a:r>
              <a:rPr lang="en-US" altLang="en-US" u="sng" smtClean="0">
                <a:hlinkClick r:id="rId3"/>
              </a:rPr>
              <a:t>http://www.faculty.virginia.edu/ASTR3130/lectures/telescopes/telescopes_schmidt.html</a:t>
            </a: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F8E0A9-2AAF-4DCB-9EC0-8BC800B4C646}" type="slidenum">
              <a:rPr lang="en-US" altLang="en-US" smtClean="0"/>
              <a:pPr eaLnBrk="1" hangingPunct="1">
                <a:spcBef>
                  <a:spcPct val="0"/>
                </a:spcBef>
              </a:pPr>
              <a:t>43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spcBef>
                <a:spcPct val="0"/>
              </a:spcBef>
            </a:pPr>
            <a:r>
              <a:rPr lang="en-US" altLang="en-US" smtClean="0"/>
              <a:t>https://web.archive.org/web/20070903164642/http:/www.astro.virginia.edu/class/majewski/astr313/lectures/telescopes/telescopes_res.html</a:t>
            </a:r>
          </a:p>
          <a:p>
            <a:pPr eaLnBrk="1" hangingPunct="1">
              <a:spcBef>
                <a:spcPct val="0"/>
              </a:spcBef>
            </a:pPr>
            <a:endParaRPr lang="en-US" altLang="en-US" smtClean="0"/>
          </a:p>
          <a:p>
            <a:pPr eaLnBrk="1" hangingPunct="1">
              <a:spcBef>
                <a:spcPct val="0"/>
              </a:spcBef>
            </a:pPr>
            <a:r>
              <a:rPr lang="en-US" altLang="en-US" u="sng" smtClean="0">
                <a:hlinkClick r:id="rId3"/>
              </a:rPr>
              <a:t>http://www.faculty.virginia.edu/ASTR3130/lectures/telescopes/telescopes_schmidt.html</a:t>
            </a: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F8E0A9-2AAF-4DCB-9EC0-8BC800B4C646}" type="slidenum">
              <a:rPr lang="en-US" altLang="en-US" smtClean="0"/>
              <a:pPr eaLnBrk="1" hangingPunct="1">
                <a:spcBef>
                  <a:spcPct val="0"/>
                </a:spcBef>
              </a:pPr>
              <a:t>44</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spcBef>
                <a:spcPct val="0"/>
              </a:spcBef>
            </a:pPr>
            <a:r>
              <a:rPr lang="en-US" altLang="en-US" smtClean="0"/>
              <a:t>https://web.archive.org/web/20070903164642/http:/www.astro.virginia.edu/class/majewski/astr313/lectures/telescopes/telescopes_res.html</a:t>
            </a:r>
          </a:p>
          <a:p>
            <a:pPr eaLnBrk="1" hangingPunct="1">
              <a:spcBef>
                <a:spcPct val="0"/>
              </a:spcBef>
            </a:pPr>
            <a:endParaRPr lang="en-US" altLang="en-US" smtClean="0"/>
          </a:p>
          <a:p>
            <a:pPr eaLnBrk="1" hangingPunct="1">
              <a:spcBef>
                <a:spcPct val="0"/>
              </a:spcBef>
            </a:pPr>
            <a:r>
              <a:rPr lang="en-US" altLang="en-US" u="sng" smtClean="0">
                <a:hlinkClick r:id="rId3"/>
              </a:rPr>
              <a:t>http://www.faculty.virginia.edu/ASTR3130/lectures/telescopes/telescopes_schmidt.html</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01B0F4-3042-4621-8A3A-9EC86AB13045}" type="slidenum">
              <a:rPr lang="en-US" altLang="en-US" smtClean="0"/>
              <a:pPr eaLnBrk="1" hangingPunct="1">
                <a:spcBef>
                  <a:spcPct val="0"/>
                </a:spcBef>
              </a:pPr>
              <a:t>12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62F672-1ED4-4C8A-B1A1-FF0E3E7FF45E}" type="slidenum">
              <a:rPr lang="en-US" altLang="en-US" smtClean="0"/>
              <a:pPr eaLnBrk="1" hangingPunct="1">
                <a:spcBef>
                  <a:spcPct val="0"/>
                </a:spcBef>
              </a:pPr>
              <a:t>13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997718-EEEA-48A9-9036-6C9FE5073943}" type="slidenum">
              <a:rPr lang="en-US" altLang="en-US" smtClean="0"/>
              <a:pPr eaLnBrk="1" hangingPunct="1">
                <a:spcBef>
                  <a:spcPct val="0"/>
                </a:spcBef>
              </a:pPr>
              <a:t>14</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1306D1-36F6-469B-9EFC-18D4487DC6B2}" type="slidenum">
              <a:rPr lang="en-US" altLang="en-US" smtClean="0"/>
              <a:pPr eaLnBrk="1" hangingPunct="1">
                <a:spcBef>
                  <a:spcPct val="0"/>
                </a:spcBef>
              </a:pPr>
              <a:t>15</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Conceptual ray diagrams of ideal and spherically aberrated lenses. A perfect lens (top) focuses all incoming rays to a single point on the optic axis, but a real lens with spherical surfaces (bottom) focuses different rays to different points along the optic axis, depending on the radial position of each incoming ray.</a:t>
            </a:r>
          </a:p>
          <a:p>
            <a:pPr eaLnBrk="1" hangingPunct="1"/>
            <a:endParaRPr lang="en-US" altLang="en-US" smtClean="0"/>
          </a:p>
          <a:p>
            <a:pPr eaLnBrk="1" hangingPunct="1"/>
            <a:r>
              <a:rPr lang="en-US" altLang="en-US" smtClean="0"/>
              <a:t>A simulation of spherical aberration in an optical system with a circular, unobstructed aperture admitting a monochromatic point source. The top row is over-corrected (half a wavelength), the middle row is perfectly corrected, and the bottom row is under-corrected (half a wavelength). Going left to right, one moves from being inside focus to outside focus. The middle column is perfectly focused. Also note the equivalence of inside-focus over-correction to outside-focus under-correction. See the corresponding </a:t>
            </a:r>
            <a:r>
              <a:rPr lang="en-US" altLang="en-US" smtClean="0">
                <a:hlinkClick r:id="rId3" tooltip="Image:Spherical-aberration-slice.jpg"/>
              </a:rPr>
              <a:t>longitudinal sections</a:t>
            </a:r>
            <a:r>
              <a:rPr lang="en-US" altLang="en-US"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EF2420-24B4-406E-B8AE-EA30F4AF2AEE}" type="slidenum">
              <a:rPr lang="en-US" altLang="en-US" smtClean="0"/>
              <a:pPr eaLnBrk="1" hangingPunct="1">
                <a:spcBef>
                  <a:spcPct val="0"/>
                </a:spcBef>
              </a:pPr>
              <a:t>16</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Spherical mirrors are inexpensive to make because they can be polished with a simple rotary tool. To correct for spherical aberration, it is relatively inexpensive to add a corrector 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2E4F98-E83A-451E-8901-2A4023290765}" type="slidenum">
              <a:rPr lang="en-US" altLang="en-US" smtClean="0"/>
              <a:pPr eaLnBrk="1" hangingPunct="1">
                <a:spcBef>
                  <a:spcPct val="0"/>
                </a:spcBef>
              </a:pPr>
              <a:t>17</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566CCC-0C58-4B03-B000-53C948057B29}" type="slidenum">
              <a:rPr lang="en-US" altLang="en-US" smtClean="0"/>
              <a:pPr eaLnBrk="1" hangingPunct="1">
                <a:spcBef>
                  <a:spcPct val="0"/>
                </a:spcBef>
              </a:pPr>
              <a:t>18</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OAP1 produces an image of the pupil at the DM. OAP2 focuses the beam onto the science and WFS cameras.</a:t>
            </a:r>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24098" name="Rectangle 2"/>
          <p:cNvSpPr>
            <a:spLocks noGrp="1" noChangeArrowheads="1"/>
          </p:cNvSpPr>
          <p:nvPr>
            <p:ph type="ctrTitle"/>
          </p:nvPr>
        </p:nvSpPr>
        <p:spPr>
          <a:xfrm>
            <a:off x="685800" y="2130425"/>
            <a:ext cx="7772400" cy="1470025"/>
          </a:xfrm>
        </p:spPr>
        <p:txBody>
          <a:bodyPr/>
          <a:lstStyle>
            <a:lvl1pPr algn="ctr">
              <a:defRPr sz="2800"/>
            </a:lvl1pPr>
          </a:lstStyle>
          <a:p>
            <a:pPr lvl="0"/>
            <a:r>
              <a:rPr lang="en-US" noProof="0" smtClean="0"/>
              <a:t>Click to edit Master title style</a:t>
            </a:r>
          </a:p>
        </p:txBody>
      </p:sp>
      <p:sp>
        <p:nvSpPr>
          <p:cNvPr id="1924099" name="Rectangle 3"/>
          <p:cNvSpPr>
            <a:spLocks noGrp="1" noChangeArrowheads="1"/>
          </p:cNvSpPr>
          <p:nvPr>
            <p:ph type="subTitle" idx="1"/>
          </p:nvPr>
        </p:nvSpPr>
        <p:spPr>
          <a:xfrm>
            <a:off x="685800" y="3886200"/>
            <a:ext cx="7772400" cy="1752600"/>
          </a:xfrm>
        </p:spPr>
        <p:txBody>
          <a:bodyPr/>
          <a:lstStyle>
            <a:lvl1pPr marL="0" indent="0" algn="ctr">
              <a:buFontTx/>
              <a:buNone/>
              <a:defRPr>
                <a:latin typeface="Arial Rounded MT Bold" pitchFamily="34" charset="0"/>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63F4B-5227-4E57-BF06-6644AB9B2F66}" type="slidenum">
              <a:rPr lang="en-US"/>
              <a:pPr>
                <a:defRPr/>
              </a:pPr>
              <a:t>‹#›</a:t>
            </a:fld>
            <a:endParaRPr lang="en-US"/>
          </a:p>
        </p:txBody>
      </p:sp>
    </p:spTree>
    <p:extLst>
      <p:ext uri="{BB962C8B-B14F-4D97-AF65-F5344CB8AC3E}">
        <p14:creationId xmlns:p14="http://schemas.microsoft.com/office/powerpoint/2010/main" val="281604461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BE50C-52C1-420C-80A7-16EB9B75FFFE}" type="slidenum">
              <a:rPr lang="en-US"/>
              <a:pPr>
                <a:defRPr/>
              </a:pPr>
              <a:t>‹#›</a:t>
            </a:fld>
            <a:endParaRPr lang="en-US"/>
          </a:p>
        </p:txBody>
      </p:sp>
    </p:spTree>
    <p:extLst>
      <p:ext uri="{BB962C8B-B14F-4D97-AF65-F5344CB8AC3E}">
        <p14:creationId xmlns:p14="http://schemas.microsoft.com/office/powerpoint/2010/main" val="18305453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06363"/>
            <a:ext cx="22288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06363"/>
            <a:ext cx="65341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A2667-AA2E-4AA3-BC7B-3D2028816421}" type="slidenum">
              <a:rPr lang="en-US"/>
              <a:pPr>
                <a:defRPr/>
              </a:pPr>
              <a:t>‹#›</a:t>
            </a:fld>
            <a:endParaRPr lang="en-US"/>
          </a:p>
        </p:txBody>
      </p:sp>
    </p:spTree>
    <p:extLst>
      <p:ext uri="{BB962C8B-B14F-4D97-AF65-F5344CB8AC3E}">
        <p14:creationId xmlns:p14="http://schemas.microsoft.com/office/powerpoint/2010/main" val="9217279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82296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71888"/>
            <a:ext cx="82296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45CBBD-F4F9-4872-AF85-859E5221777E}" type="slidenum">
              <a:rPr lang="en-US"/>
              <a:pPr>
                <a:defRPr/>
              </a:pPr>
              <a:t>‹#›</a:t>
            </a:fld>
            <a:endParaRPr lang="en-US"/>
          </a:p>
        </p:txBody>
      </p:sp>
    </p:spTree>
    <p:extLst>
      <p:ext uri="{BB962C8B-B14F-4D97-AF65-F5344CB8AC3E}">
        <p14:creationId xmlns:p14="http://schemas.microsoft.com/office/powerpoint/2010/main" val="192247718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1A53A7-C1D4-4124-A64D-7F9ABD000F47}" type="slidenum">
              <a:rPr lang="en-US"/>
              <a:pPr>
                <a:defRPr/>
              </a:pPr>
              <a:t>‹#›</a:t>
            </a:fld>
            <a:endParaRPr lang="en-US"/>
          </a:p>
        </p:txBody>
      </p:sp>
    </p:spTree>
    <p:extLst>
      <p:ext uri="{BB962C8B-B14F-4D97-AF65-F5344CB8AC3E}">
        <p14:creationId xmlns:p14="http://schemas.microsoft.com/office/powerpoint/2010/main" val="303162433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5197FE-D831-4AAD-B79F-E8CA0A4C4DA1}" type="slidenum">
              <a:rPr lang="en-US"/>
              <a:pPr>
                <a:defRPr/>
              </a:pPr>
              <a:t>‹#›</a:t>
            </a:fld>
            <a:endParaRPr lang="en-US"/>
          </a:p>
        </p:txBody>
      </p:sp>
    </p:spTree>
    <p:extLst>
      <p:ext uri="{BB962C8B-B14F-4D97-AF65-F5344CB8AC3E}">
        <p14:creationId xmlns:p14="http://schemas.microsoft.com/office/powerpoint/2010/main" val="210076159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9A04FA-E4FF-44DC-A72E-E31A5BAF6921}" type="slidenum">
              <a:rPr lang="en-US"/>
              <a:pPr>
                <a:defRPr/>
              </a:pPr>
              <a:t>‹#›</a:t>
            </a:fld>
            <a:endParaRPr lang="en-US"/>
          </a:p>
        </p:txBody>
      </p:sp>
    </p:spTree>
    <p:extLst>
      <p:ext uri="{BB962C8B-B14F-4D97-AF65-F5344CB8AC3E}">
        <p14:creationId xmlns:p14="http://schemas.microsoft.com/office/powerpoint/2010/main" val="263995643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F11A68-E60B-46AF-9E1C-9582AEB592EB}" type="slidenum">
              <a:rPr lang="en-US"/>
              <a:pPr>
                <a:defRPr/>
              </a:pPr>
              <a:t>‹#›</a:t>
            </a:fld>
            <a:endParaRPr lang="en-US"/>
          </a:p>
        </p:txBody>
      </p:sp>
    </p:spTree>
    <p:extLst>
      <p:ext uri="{BB962C8B-B14F-4D97-AF65-F5344CB8AC3E}">
        <p14:creationId xmlns:p14="http://schemas.microsoft.com/office/powerpoint/2010/main" val="78038452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092B85-42E6-4CFE-9478-8A75CEA996CB}" type="slidenum">
              <a:rPr lang="en-US"/>
              <a:pPr>
                <a:defRPr/>
              </a:pPr>
              <a:t>‹#›</a:t>
            </a:fld>
            <a:endParaRPr lang="en-US"/>
          </a:p>
        </p:txBody>
      </p:sp>
    </p:spTree>
    <p:extLst>
      <p:ext uri="{BB962C8B-B14F-4D97-AF65-F5344CB8AC3E}">
        <p14:creationId xmlns:p14="http://schemas.microsoft.com/office/powerpoint/2010/main" val="40603859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D851B9-73E9-431B-A078-EB5DDE3FB475}" type="slidenum">
              <a:rPr lang="en-US"/>
              <a:pPr>
                <a:defRPr/>
              </a:pPr>
              <a:t>‹#›</a:t>
            </a:fld>
            <a:endParaRPr lang="en-US"/>
          </a:p>
        </p:txBody>
      </p:sp>
    </p:spTree>
    <p:extLst>
      <p:ext uri="{BB962C8B-B14F-4D97-AF65-F5344CB8AC3E}">
        <p14:creationId xmlns:p14="http://schemas.microsoft.com/office/powerpoint/2010/main" val="73537941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4D5AF-B09F-4469-B58B-F9728A423CEC}" type="slidenum">
              <a:rPr lang="en-US"/>
              <a:pPr>
                <a:defRPr/>
              </a:pPr>
              <a:t>‹#›</a:t>
            </a:fld>
            <a:endParaRPr lang="en-US"/>
          </a:p>
        </p:txBody>
      </p:sp>
    </p:spTree>
    <p:extLst>
      <p:ext uri="{BB962C8B-B14F-4D97-AF65-F5344CB8AC3E}">
        <p14:creationId xmlns:p14="http://schemas.microsoft.com/office/powerpoint/2010/main" val="207740800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3C74C4-33C0-4932-89F3-6F15064B7DDC}" type="slidenum">
              <a:rPr lang="en-US"/>
              <a:pPr>
                <a:defRPr/>
              </a:pPr>
              <a:t>‹#›</a:t>
            </a:fld>
            <a:endParaRPr lang="en-US"/>
          </a:p>
        </p:txBody>
      </p:sp>
    </p:spTree>
    <p:extLst>
      <p:ext uri="{BB962C8B-B14F-4D97-AF65-F5344CB8AC3E}">
        <p14:creationId xmlns:p14="http://schemas.microsoft.com/office/powerpoint/2010/main" val="227404590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106363"/>
            <a:ext cx="891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066800"/>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87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9087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9087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668BA55-5BD6-4793-AAF1-947059270D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p:fade thruBlk="1"/>
  </p:transition>
  <p:timing>
    <p:tnLst>
      <p:par>
        <p:cTn id="1" dur="indefinite" restart="never" nodeType="tmRoot"/>
      </p:par>
    </p:tnLst>
  </p:timing>
  <p:hf hdr="0" ftr="0" dt="0"/>
  <p:txStyles>
    <p:titleStyle>
      <a:lvl1pPr algn="r" rtl="0" eaLnBrk="0" fontAlgn="base" hangingPunct="0">
        <a:spcBef>
          <a:spcPct val="0"/>
        </a:spcBef>
        <a:spcAft>
          <a:spcPct val="0"/>
        </a:spcAft>
        <a:defRPr sz="3200" u="sng">
          <a:solidFill>
            <a:schemeClr val="tx2"/>
          </a:solidFill>
          <a:latin typeface="+mj-lt"/>
          <a:ea typeface="+mj-ea"/>
          <a:cs typeface="+mj-cs"/>
        </a:defRPr>
      </a:lvl1pPr>
      <a:lvl2pPr algn="r" rtl="0" eaLnBrk="0" fontAlgn="base" hangingPunct="0">
        <a:spcBef>
          <a:spcPct val="0"/>
        </a:spcBef>
        <a:spcAft>
          <a:spcPct val="0"/>
        </a:spcAft>
        <a:defRPr sz="3200" u="sng">
          <a:solidFill>
            <a:schemeClr val="tx2"/>
          </a:solidFill>
          <a:latin typeface="Arial Rounded MT Bold" pitchFamily="34" charset="0"/>
        </a:defRPr>
      </a:lvl2pPr>
      <a:lvl3pPr algn="r" rtl="0" eaLnBrk="0" fontAlgn="base" hangingPunct="0">
        <a:spcBef>
          <a:spcPct val="0"/>
        </a:spcBef>
        <a:spcAft>
          <a:spcPct val="0"/>
        </a:spcAft>
        <a:defRPr sz="3200" u="sng">
          <a:solidFill>
            <a:schemeClr val="tx2"/>
          </a:solidFill>
          <a:latin typeface="Arial Rounded MT Bold" pitchFamily="34" charset="0"/>
        </a:defRPr>
      </a:lvl3pPr>
      <a:lvl4pPr algn="r" rtl="0" eaLnBrk="0" fontAlgn="base" hangingPunct="0">
        <a:spcBef>
          <a:spcPct val="0"/>
        </a:spcBef>
        <a:spcAft>
          <a:spcPct val="0"/>
        </a:spcAft>
        <a:defRPr sz="3200" u="sng">
          <a:solidFill>
            <a:schemeClr val="tx2"/>
          </a:solidFill>
          <a:latin typeface="Arial Rounded MT Bold" pitchFamily="34" charset="0"/>
        </a:defRPr>
      </a:lvl4pPr>
      <a:lvl5pPr algn="r" rtl="0" eaLnBrk="0" fontAlgn="base" hangingPunct="0">
        <a:spcBef>
          <a:spcPct val="0"/>
        </a:spcBef>
        <a:spcAft>
          <a:spcPct val="0"/>
        </a:spcAft>
        <a:defRPr sz="3200" u="sng">
          <a:solidFill>
            <a:schemeClr val="tx2"/>
          </a:solidFill>
          <a:latin typeface="Arial Rounded MT Bold" pitchFamily="34" charset="0"/>
        </a:defRPr>
      </a:lvl5pPr>
      <a:lvl6pPr marL="457200" algn="r" rtl="0" fontAlgn="base">
        <a:spcBef>
          <a:spcPct val="0"/>
        </a:spcBef>
        <a:spcAft>
          <a:spcPct val="0"/>
        </a:spcAft>
        <a:defRPr sz="3200" u="sng">
          <a:solidFill>
            <a:schemeClr val="tx2"/>
          </a:solidFill>
          <a:latin typeface="Arial Rounded MT Bold" pitchFamily="34" charset="0"/>
        </a:defRPr>
      </a:lvl6pPr>
      <a:lvl7pPr marL="914400" algn="r" rtl="0" fontAlgn="base">
        <a:spcBef>
          <a:spcPct val="0"/>
        </a:spcBef>
        <a:spcAft>
          <a:spcPct val="0"/>
        </a:spcAft>
        <a:defRPr sz="3200" u="sng">
          <a:solidFill>
            <a:schemeClr val="tx2"/>
          </a:solidFill>
          <a:latin typeface="Arial Rounded MT Bold" pitchFamily="34" charset="0"/>
        </a:defRPr>
      </a:lvl7pPr>
      <a:lvl8pPr marL="1371600" algn="r" rtl="0" fontAlgn="base">
        <a:spcBef>
          <a:spcPct val="0"/>
        </a:spcBef>
        <a:spcAft>
          <a:spcPct val="0"/>
        </a:spcAft>
        <a:defRPr sz="3200" u="sng">
          <a:solidFill>
            <a:schemeClr val="tx2"/>
          </a:solidFill>
          <a:latin typeface="Arial Rounded MT Bold" pitchFamily="34" charset="0"/>
        </a:defRPr>
      </a:lvl8pPr>
      <a:lvl9pPr marL="1828800" algn="r" rtl="0" fontAlgn="base">
        <a:spcBef>
          <a:spcPct val="0"/>
        </a:spcBef>
        <a:spcAft>
          <a:spcPct val="0"/>
        </a:spcAft>
        <a:defRPr sz="3200" u="sng">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
        </a:spcBef>
        <a:spcAft>
          <a:spcPct val="0"/>
        </a:spcAft>
        <a:buChar char="–"/>
        <a:defRPr sz="2000">
          <a:solidFill>
            <a:schemeClr val="tx1"/>
          </a:solidFill>
          <a:latin typeface="+mn-lt"/>
        </a:defRPr>
      </a:lvl2pPr>
      <a:lvl3pPr marL="1143000" indent="-228600" algn="l" rtl="0" eaLnBrk="0" fontAlgn="base" hangingPunct="0">
        <a:spcBef>
          <a:spcPct val="5000"/>
        </a:spcBef>
        <a:spcAft>
          <a:spcPct val="0"/>
        </a:spcAft>
        <a:buChar char="•"/>
        <a:defRPr>
          <a:solidFill>
            <a:schemeClr val="tx1"/>
          </a:solidFill>
          <a:latin typeface="+mn-lt"/>
        </a:defRPr>
      </a:lvl3pPr>
      <a:lvl4pPr marL="1600200" indent="-228600" algn="l" rtl="0" eaLnBrk="0" fontAlgn="base" hangingPunct="0">
        <a:spcBef>
          <a:spcPct val="5000"/>
        </a:spcBef>
        <a:spcAft>
          <a:spcPct val="0"/>
        </a:spcAft>
        <a:buChar char="–"/>
        <a:defRPr sz="1600">
          <a:solidFill>
            <a:schemeClr val="tx1"/>
          </a:solidFill>
          <a:latin typeface="+mn-lt"/>
        </a:defRPr>
      </a:lvl4pPr>
      <a:lvl5pPr marL="2057400" indent="-228600" algn="l" rtl="0" eaLnBrk="0" fontAlgn="base" hangingPunct="0">
        <a:spcBef>
          <a:spcPct val="5000"/>
        </a:spcBef>
        <a:spcAft>
          <a:spcPct val="0"/>
        </a:spcAft>
        <a:buChar char="»"/>
        <a:defRPr sz="1600">
          <a:solidFill>
            <a:schemeClr val="tx1"/>
          </a:solidFill>
          <a:latin typeface="+mn-lt"/>
        </a:defRPr>
      </a:lvl5pPr>
      <a:lvl6pPr marL="2514600" indent="-228600" algn="l" rtl="0" fontAlgn="base">
        <a:spcBef>
          <a:spcPct val="5000"/>
        </a:spcBef>
        <a:spcAft>
          <a:spcPct val="0"/>
        </a:spcAft>
        <a:buChar char="»"/>
        <a:defRPr sz="1600">
          <a:solidFill>
            <a:schemeClr val="tx1"/>
          </a:solidFill>
          <a:latin typeface="+mn-lt"/>
        </a:defRPr>
      </a:lvl6pPr>
      <a:lvl7pPr marL="2971800" indent="-228600" algn="l" rtl="0" fontAlgn="base">
        <a:spcBef>
          <a:spcPct val="5000"/>
        </a:spcBef>
        <a:spcAft>
          <a:spcPct val="0"/>
        </a:spcAft>
        <a:buChar char="»"/>
        <a:defRPr sz="1600">
          <a:solidFill>
            <a:schemeClr val="tx1"/>
          </a:solidFill>
          <a:latin typeface="+mn-lt"/>
        </a:defRPr>
      </a:lvl7pPr>
      <a:lvl8pPr marL="3429000" indent="-228600" algn="l" rtl="0" fontAlgn="base">
        <a:spcBef>
          <a:spcPct val="5000"/>
        </a:spcBef>
        <a:spcAft>
          <a:spcPct val="0"/>
        </a:spcAft>
        <a:buChar char="»"/>
        <a:defRPr sz="1600">
          <a:solidFill>
            <a:schemeClr val="tx1"/>
          </a:solidFill>
          <a:latin typeface="+mn-lt"/>
        </a:defRPr>
      </a:lvl8pPr>
      <a:lvl9pPr marL="3886200" indent="-228600" algn="l" rtl="0" fontAlgn="base">
        <a:spcBef>
          <a:spcPct val="5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upload.wikimedia.org/wikipedia/en/9/92/Spherical_aberration_2.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en/7/75/Lens-coma.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en/4/47/Lens6a.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upload.wikimedia.org/wikipedia/en/0/0e/Lens6b.svg"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file:///C:\figerdev\RIT\teaching\multiwavelength%20astronomy\Multiwavelength%20Astronomy%20446%20711%2020123\lectures\AO_ANIMATION.AV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5.wmf"/></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6.w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3.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9626056-6DA4-4929-871B-47810F2D8A34}" type="slidenum">
              <a:rPr lang="en-US" altLang="en-US" sz="1400" smtClean="0">
                <a:latin typeface="Arial" charset="0"/>
              </a:rPr>
              <a:pPr eaLnBrk="1" hangingPunct="1">
                <a:spcBef>
                  <a:spcPct val="0"/>
                </a:spcBef>
                <a:buFontTx/>
                <a:buNone/>
              </a:pPr>
              <a:t>1</a:t>
            </a:fld>
            <a:endParaRPr lang="en-US" altLang="en-US" sz="1400" smtClean="0">
              <a:latin typeface="Arial" charset="0"/>
            </a:endParaRPr>
          </a:p>
        </p:txBody>
      </p:sp>
      <p:sp>
        <p:nvSpPr>
          <p:cNvPr id="2051" name="Rectangle 6"/>
          <p:cNvSpPr>
            <a:spLocks noGrp="1" noChangeArrowheads="1"/>
          </p:cNvSpPr>
          <p:nvPr>
            <p:ph type="ctrTitle"/>
          </p:nvPr>
        </p:nvSpPr>
        <p:spPr>
          <a:noFill/>
        </p:spPr>
        <p:txBody>
          <a:bodyPr/>
          <a:lstStyle/>
          <a:p>
            <a:pPr eaLnBrk="1" hangingPunct="1"/>
            <a:r>
              <a:rPr lang="en-US" altLang="en-US" smtClean="0"/>
              <a:t>Astronomical Observational Techniques and Instrumentation</a:t>
            </a:r>
          </a:p>
        </p:txBody>
      </p:sp>
      <p:sp>
        <p:nvSpPr>
          <p:cNvPr id="2052" name="Rectangle 7"/>
          <p:cNvSpPr>
            <a:spLocks noGrp="1" noChangeArrowheads="1"/>
          </p:cNvSpPr>
          <p:nvPr>
            <p:ph type="subTitle" idx="1"/>
          </p:nvPr>
        </p:nvSpPr>
        <p:spPr>
          <a:noFill/>
        </p:spPr>
        <p:txBody>
          <a:bodyPr/>
          <a:lstStyle/>
          <a:p>
            <a:pPr eaLnBrk="1" hangingPunct="1"/>
            <a:r>
              <a:rPr lang="en-US" altLang="en-US" smtClean="0"/>
              <a:t>Professor Don Figer</a:t>
            </a:r>
          </a:p>
          <a:p>
            <a:pPr eaLnBrk="1" hangingPunct="1"/>
            <a:r>
              <a:rPr lang="en-US" altLang="en-US" smtClean="0"/>
              <a:t>Spatial resolution and field of view, sensitivity and dynamic range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7AC8BB8-0004-454F-B452-DFC0095772C7}" type="slidenum">
              <a:rPr lang="en-US" altLang="en-US" sz="1400" smtClean="0">
                <a:latin typeface="Arial" charset="0"/>
              </a:rPr>
              <a:pPr eaLnBrk="1" hangingPunct="1">
                <a:spcBef>
                  <a:spcPct val="0"/>
                </a:spcBef>
                <a:buFontTx/>
                <a:buNone/>
              </a:pPr>
              <a:t>10</a:t>
            </a:fld>
            <a:endParaRPr lang="en-US" altLang="en-US" sz="1400" smtClean="0">
              <a:latin typeface="Arial" charset="0"/>
            </a:endParaRPr>
          </a:p>
        </p:txBody>
      </p:sp>
      <p:sp>
        <p:nvSpPr>
          <p:cNvPr id="11267" name="Rectangle 6"/>
          <p:cNvSpPr>
            <a:spLocks noGrp="1" noChangeArrowheads="1"/>
          </p:cNvSpPr>
          <p:nvPr>
            <p:ph type="title"/>
          </p:nvPr>
        </p:nvSpPr>
        <p:spPr/>
        <p:txBody>
          <a:bodyPr/>
          <a:lstStyle/>
          <a:p>
            <a:pPr eaLnBrk="1" hangingPunct="1"/>
            <a:r>
              <a:rPr lang="en-US" altLang="en-US" smtClean="0"/>
              <a:t>Spatial Resolution and Sampling</a:t>
            </a:r>
          </a:p>
        </p:txBody>
      </p:sp>
      <p:pic>
        <p:nvPicPr>
          <p:cNvPr id="1126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2050" y="1938338"/>
            <a:ext cx="6819900" cy="33147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E7F3AD9-222D-40C3-9151-89E2872A9360}" type="slidenum">
              <a:rPr lang="en-US" altLang="en-US" sz="1400" smtClean="0">
                <a:latin typeface="Arial" charset="0"/>
              </a:rPr>
              <a:pPr eaLnBrk="1" hangingPunct="1">
                <a:spcBef>
                  <a:spcPct val="0"/>
                </a:spcBef>
                <a:buFontTx/>
                <a:buNone/>
              </a:pPr>
              <a:t>11</a:t>
            </a:fld>
            <a:endParaRPr lang="en-US" altLang="en-US" sz="1400" smtClean="0">
              <a:latin typeface="Arial" charset="0"/>
            </a:endParaRPr>
          </a:p>
        </p:txBody>
      </p:sp>
      <p:sp>
        <p:nvSpPr>
          <p:cNvPr id="12291" name="Rectangle 20"/>
          <p:cNvSpPr>
            <a:spLocks noGrp="1" noChangeArrowheads="1"/>
          </p:cNvSpPr>
          <p:nvPr>
            <p:ph type="title"/>
          </p:nvPr>
        </p:nvSpPr>
        <p:spPr/>
        <p:txBody>
          <a:bodyPr/>
          <a:lstStyle/>
          <a:p>
            <a:pPr eaLnBrk="1" hangingPunct="1"/>
            <a:r>
              <a:rPr lang="en-US" altLang="en-US" smtClean="0"/>
              <a:t>Optical System Design</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7720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391F933-5C08-4C64-8210-3C982DF3091C}" type="slidenum">
              <a:rPr lang="en-US" altLang="en-US" sz="1400" smtClean="0">
                <a:latin typeface="Arial" charset="0"/>
              </a:rPr>
              <a:pPr eaLnBrk="1" hangingPunct="1">
                <a:spcBef>
                  <a:spcPct val="0"/>
                </a:spcBef>
                <a:buFontTx/>
                <a:buNone/>
              </a:pPr>
              <a:t>12</a:t>
            </a:fld>
            <a:endParaRPr lang="en-US" altLang="en-US" sz="1400" smtClean="0">
              <a:latin typeface="Arial" charset="0"/>
            </a:endParaRPr>
          </a:p>
        </p:txBody>
      </p:sp>
      <p:sp>
        <p:nvSpPr>
          <p:cNvPr id="13315" name="Rectangle 20"/>
          <p:cNvSpPr>
            <a:spLocks noGrp="1" noChangeArrowheads="1"/>
          </p:cNvSpPr>
          <p:nvPr>
            <p:ph type="title"/>
          </p:nvPr>
        </p:nvSpPr>
        <p:spPr/>
        <p:txBody>
          <a:bodyPr/>
          <a:lstStyle/>
          <a:p>
            <a:pPr eaLnBrk="1" hangingPunct="1"/>
            <a:r>
              <a:rPr lang="en-US" altLang="en-US" smtClean="0"/>
              <a:t>Optical System Design</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14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E181B09-C458-4EB5-9A67-BBC87E9FA40B}" type="slidenum">
              <a:rPr lang="en-US" altLang="en-US" sz="1400" smtClean="0">
                <a:latin typeface="Arial" charset="0"/>
              </a:rPr>
              <a:pPr eaLnBrk="1" hangingPunct="1">
                <a:spcBef>
                  <a:spcPct val="0"/>
                </a:spcBef>
                <a:buFontTx/>
                <a:buNone/>
              </a:pPr>
              <a:t>13</a:t>
            </a:fld>
            <a:endParaRPr lang="en-US" altLang="en-US" sz="1400" smtClean="0">
              <a:latin typeface="Arial" charset="0"/>
            </a:endParaRPr>
          </a:p>
        </p:txBody>
      </p:sp>
      <p:sp>
        <p:nvSpPr>
          <p:cNvPr id="14339" name="Rectangle 20"/>
          <p:cNvSpPr>
            <a:spLocks noGrp="1" noChangeArrowheads="1"/>
          </p:cNvSpPr>
          <p:nvPr>
            <p:ph type="title"/>
          </p:nvPr>
        </p:nvSpPr>
        <p:spPr/>
        <p:txBody>
          <a:bodyPr/>
          <a:lstStyle/>
          <a:p>
            <a:pPr eaLnBrk="1" hangingPunct="1"/>
            <a:r>
              <a:rPr lang="en-US" altLang="en-US" smtClean="0"/>
              <a:t>Optical System Design</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514475"/>
            <a:ext cx="70675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BE9154B-F67A-4A7A-9621-CB80D37EFCAA}" type="slidenum">
              <a:rPr lang="en-US" altLang="en-US" sz="1400" smtClean="0">
                <a:latin typeface="Arial" charset="0"/>
              </a:rPr>
              <a:pPr eaLnBrk="1" hangingPunct="1">
                <a:spcBef>
                  <a:spcPct val="0"/>
                </a:spcBef>
                <a:buFontTx/>
                <a:buNone/>
              </a:pPr>
              <a:t>14</a:t>
            </a:fld>
            <a:endParaRPr lang="en-US" altLang="en-US" sz="1400" smtClean="0">
              <a:latin typeface="Arial" charset="0"/>
            </a:endParaRPr>
          </a:p>
        </p:txBody>
      </p:sp>
      <p:sp>
        <p:nvSpPr>
          <p:cNvPr id="15363" name="Rectangle 20"/>
          <p:cNvSpPr>
            <a:spLocks noGrp="1" noChangeArrowheads="1"/>
          </p:cNvSpPr>
          <p:nvPr>
            <p:ph type="title"/>
          </p:nvPr>
        </p:nvSpPr>
        <p:spPr/>
        <p:txBody>
          <a:bodyPr/>
          <a:lstStyle/>
          <a:p>
            <a:pPr eaLnBrk="1" hangingPunct="1"/>
            <a:r>
              <a:rPr lang="en-US" altLang="en-US" smtClean="0"/>
              <a:t>Optical Design Aberrations</a:t>
            </a:r>
          </a:p>
        </p:txBody>
      </p:sp>
      <p:sp>
        <p:nvSpPr>
          <p:cNvPr id="15364" name="Rectangle 21"/>
          <p:cNvSpPr>
            <a:spLocks noGrp="1" noChangeArrowheads="1"/>
          </p:cNvSpPr>
          <p:nvPr>
            <p:ph type="body" idx="1"/>
          </p:nvPr>
        </p:nvSpPr>
        <p:spPr/>
        <p:txBody>
          <a:bodyPr/>
          <a:lstStyle/>
          <a:p>
            <a:pPr eaLnBrk="1" hangingPunct="1"/>
            <a:r>
              <a:rPr lang="en-US" altLang="en-US" smtClean="0"/>
              <a:t>primary aberrations</a:t>
            </a:r>
          </a:p>
          <a:p>
            <a:pPr lvl="1" eaLnBrk="1" hangingPunct="1"/>
            <a:r>
              <a:rPr lang="en-US" altLang="en-US" smtClean="0"/>
              <a:t>spherical (original HST)</a:t>
            </a:r>
          </a:p>
          <a:p>
            <a:pPr lvl="1" eaLnBrk="1" hangingPunct="1"/>
            <a:r>
              <a:rPr lang="en-US" altLang="en-US" smtClean="0"/>
              <a:t>coma</a:t>
            </a:r>
          </a:p>
          <a:p>
            <a:pPr lvl="1" eaLnBrk="1" hangingPunct="1"/>
            <a:r>
              <a:rPr lang="en-US" altLang="en-US" smtClean="0"/>
              <a:t>astigmatism</a:t>
            </a:r>
          </a:p>
          <a:p>
            <a:pPr lvl="1" eaLnBrk="1" hangingPunct="1"/>
            <a:r>
              <a:rPr lang="en-US" altLang="en-US" smtClean="0"/>
              <a:t>chromatic</a:t>
            </a:r>
          </a:p>
          <a:p>
            <a:pPr eaLnBrk="1" hangingPunct="1"/>
            <a:r>
              <a:rPr lang="en-US" altLang="en-US" smtClean="0"/>
              <a:t>other aberrations (that do not affect resolution)</a:t>
            </a:r>
          </a:p>
          <a:p>
            <a:pPr lvl="1" eaLnBrk="1" hangingPunct="1"/>
            <a:r>
              <a:rPr lang="en-US" altLang="en-US" smtClean="0"/>
              <a:t>distortion</a:t>
            </a:r>
          </a:p>
          <a:p>
            <a:pPr lvl="1" eaLnBrk="1" hangingPunct="1"/>
            <a:r>
              <a:rPr lang="en-US" altLang="en-US" smtClean="0"/>
              <a:t>anamorphic magnification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3FB5899-0B74-4A53-8E27-82752A118D7C}" type="slidenum">
              <a:rPr lang="en-US" altLang="en-US" sz="1400" smtClean="0">
                <a:latin typeface="Arial" charset="0"/>
              </a:rPr>
              <a:pPr eaLnBrk="1" hangingPunct="1">
                <a:spcBef>
                  <a:spcPct val="0"/>
                </a:spcBef>
                <a:buFontTx/>
                <a:buNone/>
              </a:pPr>
              <a:t>15</a:t>
            </a:fld>
            <a:endParaRPr lang="en-US" altLang="en-US" sz="1400" smtClean="0">
              <a:latin typeface="Arial" charset="0"/>
            </a:endParaRPr>
          </a:p>
        </p:txBody>
      </p:sp>
      <p:sp>
        <p:nvSpPr>
          <p:cNvPr id="16387" name="Rectangle 2"/>
          <p:cNvSpPr>
            <a:spLocks noGrp="1" noChangeArrowheads="1"/>
          </p:cNvSpPr>
          <p:nvPr>
            <p:ph type="title"/>
          </p:nvPr>
        </p:nvSpPr>
        <p:spPr/>
        <p:txBody>
          <a:bodyPr/>
          <a:lstStyle/>
          <a:p>
            <a:pPr eaLnBrk="1" hangingPunct="1"/>
            <a:r>
              <a:rPr lang="en-US" altLang="en-US" smtClean="0"/>
              <a:t>Optical Design Aberrations: Spherical</a:t>
            </a:r>
          </a:p>
        </p:txBody>
      </p:sp>
      <p:pic>
        <p:nvPicPr>
          <p:cNvPr id="16388" name="Picture 4" descr="Spherical-aberration-di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81400"/>
            <a:ext cx="5334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age:Spherical aberration 2.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914400"/>
            <a:ext cx="2406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2324100" y="1166813"/>
            <a:ext cx="250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no spherical aberration</a:t>
            </a:r>
          </a:p>
        </p:txBody>
      </p:sp>
      <p:sp>
        <p:nvSpPr>
          <p:cNvPr id="16391" name="Text Box 8"/>
          <p:cNvSpPr txBox="1">
            <a:spLocks noChangeArrowheads="1"/>
          </p:cNvSpPr>
          <p:nvPr/>
        </p:nvSpPr>
        <p:spPr bwMode="auto">
          <a:xfrm>
            <a:off x="2324100" y="2578100"/>
            <a:ext cx="22113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spherical aberration</a:t>
            </a:r>
          </a:p>
        </p:txBody>
      </p:sp>
      <p:sp>
        <p:nvSpPr>
          <p:cNvPr id="16392" name="Rectangle 9"/>
          <p:cNvSpPr>
            <a:spLocks noChangeArrowheads="1"/>
          </p:cNvSpPr>
          <p:nvPr/>
        </p:nvSpPr>
        <p:spPr bwMode="auto">
          <a:xfrm>
            <a:off x="5791200" y="3859213"/>
            <a:ext cx="29718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200">
                <a:latin typeface="Arial" charset="0"/>
              </a:rPr>
              <a:t>A simulation of spherical aberration in an optical system with a circular, unobstructed aperture admitting a monochromatic point source. The top row is over-corrected (half a wavelength), the middle row is perfectly corrected, and the bottom row is under-corrected (half a wavelength). Going left to right, one moves from being inside focus to outside focus. The middle column is perfectly focused. Also note the equivalence of inside-focus over-correction to outside-focus under-correction.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9E5A937-DD5B-4ACB-A0CB-8A3DCE078994}" type="slidenum">
              <a:rPr lang="en-US" altLang="en-US" sz="1400" smtClean="0">
                <a:latin typeface="Arial" charset="0"/>
              </a:rPr>
              <a:pPr eaLnBrk="1" hangingPunct="1">
                <a:spcBef>
                  <a:spcPct val="0"/>
                </a:spcBef>
                <a:buFontTx/>
                <a:buNone/>
              </a:pPr>
              <a:t>16</a:t>
            </a:fld>
            <a:endParaRPr lang="en-US" altLang="en-US" sz="1400" smtClean="0">
              <a:latin typeface="Arial" charset="0"/>
            </a:endParaRPr>
          </a:p>
        </p:txBody>
      </p:sp>
      <p:sp>
        <p:nvSpPr>
          <p:cNvPr id="17411" name="Rectangle 2"/>
          <p:cNvSpPr>
            <a:spLocks noGrp="1" noChangeArrowheads="1"/>
          </p:cNvSpPr>
          <p:nvPr>
            <p:ph type="title"/>
          </p:nvPr>
        </p:nvSpPr>
        <p:spPr/>
        <p:txBody>
          <a:bodyPr/>
          <a:lstStyle/>
          <a:p>
            <a:pPr eaLnBrk="1" hangingPunct="1"/>
            <a:r>
              <a:rPr lang="en-US" altLang="en-US" smtClean="0"/>
              <a:t>Optical Design Aberrations: Spherical, Corrector Plate</a:t>
            </a:r>
          </a:p>
        </p:txBody>
      </p:sp>
      <p:pic>
        <p:nvPicPr>
          <p:cNvPr id="17412" name="Picture 2" descr="File:Schmidt-Cassegrain-Telescop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File:Aberration de sphéricité d'un miroir sphérique concav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38004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6" descr="File:Correction par lame asphérique de Schmidt.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200400"/>
            <a:ext cx="38004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Optical Design Aberrations: Spherical, Off-axis Parabola</a:t>
            </a:r>
          </a:p>
        </p:txBody>
      </p:sp>
      <p:sp>
        <p:nvSpPr>
          <p:cNvPr id="18435" name="Content Placeholder 2"/>
          <p:cNvSpPr>
            <a:spLocks noGrp="1"/>
          </p:cNvSpPr>
          <p:nvPr>
            <p:ph idx="1"/>
          </p:nvPr>
        </p:nvSpPr>
        <p:spPr/>
        <p:txBody>
          <a:bodyPr/>
          <a:lstStyle/>
          <a:p>
            <a:r>
              <a:rPr lang="en-US" altLang="en-US" smtClean="0"/>
              <a:t>parabola has perfect imaging for on-axis field points</a:t>
            </a:r>
          </a:p>
          <a:p>
            <a:r>
              <a:rPr lang="en-US" altLang="en-US" smtClean="0"/>
              <a:t>a section of a parabola will produce perfect imaging when illuminated with an off-axis beam</a:t>
            </a:r>
          </a:p>
        </p:txBody>
      </p:sp>
      <p:sp>
        <p:nvSpPr>
          <p:cNvPr id="1843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4679948-9A0F-4274-B121-717FD3CFBFBF}" type="slidenum">
              <a:rPr lang="en-US" altLang="en-US" sz="1400" smtClean="0">
                <a:latin typeface="Arial" charset="0"/>
              </a:rPr>
              <a:pPr eaLnBrk="1" hangingPunct="1">
                <a:spcBef>
                  <a:spcPct val="0"/>
                </a:spcBef>
                <a:buFontTx/>
                <a:buNone/>
              </a:pPr>
              <a:t>17</a:t>
            </a:fld>
            <a:endParaRPr lang="en-US" altLang="en-US" sz="1400" smtClean="0">
              <a:latin typeface="Arial" charset="0"/>
            </a:endParaRPr>
          </a:p>
        </p:txBody>
      </p:sp>
      <p:pic>
        <p:nvPicPr>
          <p:cNvPr id="89090" name="Picture 2" descr="http://www.radiantzemax.com/content_images/customers/tocci2/tocci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590800"/>
            <a:ext cx="24336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572000"/>
            <a:ext cx="2806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 descr="http://www.shanghai-optics.com/upload/image/off-ax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590800"/>
            <a:ext cx="30273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Optical Design Aberrations: Spherical, Off-axis Parabola in AO System</a:t>
            </a:r>
          </a:p>
        </p:txBody>
      </p:sp>
      <p:sp>
        <p:nvSpPr>
          <p:cNvPr id="19459"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4087853-950C-4083-AD0D-06BFB1891C23}" type="slidenum">
              <a:rPr lang="en-US" altLang="en-US" sz="1400" smtClean="0">
                <a:latin typeface="Arial" charset="0"/>
              </a:rPr>
              <a:pPr eaLnBrk="1" hangingPunct="1">
                <a:spcBef>
                  <a:spcPct val="0"/>
                </a:spcBef>
                <a:buFontTx/>
                <a:buNone/>
              </a:pPr>
              <a:t>18</a:t>
            </a:fld>
            <a:endParaRPr lang="en-US" altLang="en-US" sz="1400" smtClean="0">
              <a:latin typeface="Arial" charset="0"/>
            </a:endParaRPr>
          </a:p>
        </p:txBody>
      </p:sp>
      <p:pic>
        <p:nvPicPr>
          <p:cNvPr id="19460" name="Picture 2" descr="http://ao.jpl.nasa.gov/original_backup/AO_BENCH_OPTICS_FORPICTUR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352550"/>
            <a:ext cx="7086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89C0B34-622A-485D-BC2E-3C9636685301}" type="slidenum">
              <a:rPr lang="en-US" altLang="en-US" sz="1400" smtClean="0">
                <a:latin typeface="Arial" charset="0"/>
              </a:rPr>
              <a:pPr eaLnBrk="1" hangingPunct="1">
                <a:spcBef>
                  <a:spcPct val="0"/>
                </a:spcBef>
                <a:buFontTx/>
                <a:buNone/>
              </a:pPr>
              <a:t>19</a:t>
            </a:fld>
            <a:endParaRPr lang="en-US" altLang="en-US" sz="1400" smtClean="0">
              <a:latin typeface="Arial" charset="0"/>
            </a:endParaRPr>
          </a:p>
        </p:txBody>
      </p:sp>
      <p:sp>
        <p:nvSpPr>
          <p:cNvPr id="20483" name="Rectangle 2"/>
          <p:cNvSpPr>
            <a:spLocks noGrp="1" noChangeArrowheads="1"/>
          </p:cNvSpPr>
          <p:nvPr>
            <p:ph type="title"/>
          </p:nvPr>
        </p:nvSpPr>
        <p:spPr/>
        <p:txBody>
          <a:bodyPr/>
          <a:lstStyle/>
          <a:p>
            <a:pPr eaLnBrk="1" hangingPunct="1"/>
            <a:r>
              <a:rPr lang="en-US" altLang="en-US" smtClean="0"/>
              <a:t>Optical Design Aberrations: Coma</a:t>
            </a:r>
          </a:p>
        </p:txBody>
      </p:sp>
      <p:pic>
        <p:nvPicPr>
          <p:cNvPr id="20484" name="Picture 9" descr="Image:Lens-com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365601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0"/>
          <p:cNvSpPr>
            <a:spLocks noChangeArrowheads="1"/>
          </p:cNvSpPr>
          <p:nvPr/>
        </p:nvSpPr>
        <p:spPr bwMode="auto">
          <a:xfrm>
            <a:off x="4876800" y="1752600"/>
            <a:ext cx="35814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a:latin typeface="Arial" charset="0"/>
              </a:rPr>
              <a:t>Coma is defined as a variation in magnification over the entrance pupil. In refractive or diffractive optical systems, especially those imaging a wide spectral range, coma can be a function of wavelength.</a:t>
            </a:r>
          </a:p>
          <a:p>
            <a:pPr eaLnBrk="1" hangingPunct="1">
              <a:spcBef>
                <a:spcPct val="0"/>
              </a:spcBef>
              <a:buFontTx/>
              <a:buNone/>
            </a:pPr>
            <a:endParaRPr lang="en-US" altLang="en-US" sz="1400">
              <a:latin typeface="Arial" charset="0"/>
            </a:endParaRPr>
          </a:p>
          <a:p>
            <a:pPr eaLnBrk="1" hangingPunct="1">
              <a:spcBef>
                <a:spcPct val="0"/>
              </a:spcBef>
              <a:buFontTx/>
              <a:buNone/>
            </a:pPr>
            <a:r>
              <a:rPr lang="en-US" altLang="en-US" sz="1400">
                <a:latin typeface="Arial" charset="0"/>
              </a:rPr>
              <a:t>Coma is an inherent property of telescopes using parabolic mirrors. Light from a point source (such as a star) in the center of the field is perfectly focused at the focal point of the mirror. However, when the light source is off-center (off-axis), the different parts of the mirror do not reflect the light to the same point. This results in a point of light that is not in the center of the field looking wedge-shaped. The further off-axis, the worse this effect is. This causes stars to appear to have a cometary coma, hence the name. </a:t>
            </a:r>
          </a:p>
        </p:txBody>
      </p:sp>
      <p:pic>
        <p:nvPicPr>
          <p:cNvPr id="20486" name="Picture 1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33800"/>
            <a:ext cx="36560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11A6548-C0D0-4322-A77D-C6CBF392B0E8}" type="slidenum">
              <a:rPr lang="en-US" altLang="en-US" sz="1400" smtClean="0">
                <a:latin typeface="Arial" charset="0"/>
              </a:rPr>
              <a:pPr eaLnBrk="1" hangingPunct="1">
                <a:spcBef>
                  <a:spcPct val="0"/>
                </a:spcBef>
                <a:buFontTx/>
                <a:buNone/>
              </a:pPr>
              <a:t>2</a:t>
            </a:fld>
            <a:endParaRPr lang="en-US" altLang="en-US" sz="1400" smtClean="0">
              <a:latin typeface="Arial" charset="0"/>
            </a:endParaRPr>
          </a:p>
        </p:txBody>
      </p:sp>
      <p:sp>
        <p:nvSpPr>
          <p:cNvPr id="3075" name="Rectangle 2"/>
          <p:cNvSpPr>
            <a:spLocks noGrp="1" noChangeArrowheads="1"/>
          </p:cNvSpPr>
          <p:nvPr>
            <p:ph type="title"/>
          </p:nvPr>
        </p:nvSpPr>
        <p:spPr/>
        <p:txBody>
          <a:bodyPr/>
          <a:lstStyle/>
          <a:p>
            <a:pPr eaLnBrk="1" hangingPunct="1"/>
            <a:r>
              <a:rPr lang="en-US" altLang="en-US" smtClean="0"/>
              <a:t>Aims and outline for this lecture</a:t>
            </a:r>
          </a:p>
        </p:txBody>
      </p:sp>
      <p:sp>
        <p:nvSpPr>
          <p:cNvPr id="3076" name="Rectangle 3"/>
          <p:cNvSpPr>
            <a:spLocks noGrp="1" noChangeArrowheads="1"/>
          </p:cNvSpPr>
          <p:nvPr>
            <p:ph type="body" idx="1"/>
          </p:nvPr>
        </p:nvSpPr>
        <p:spPr/>
        <p:txBody>
          <a:bodyPr/>
          <a:lstStyle/>
          <a:p>
            <a:pPr eaLnBrk="1" hangingPunct="1">
              <a:spcBef>
                <a:spcPct val="5000"/>
              </a:spcBef>
            </a:pPr>
            <a:r>
              <a:rPr lang="en-US" altLang="en-US" smtClean="0"/>
              <a:t>derive resolution and sensitivity requirements for astronomical imaging</a:t>
            </a:r>
          </a:p>
          <a:p>
            <a:pPr lvl="1" eaLnBrk="1" hangingPunct="1"/>
            <a:r>
              <a:rPr lang="en-US" altLang="en-US" smtClean="0"/>
              <a:t>spatial resolution</a:t>
            </a:r>
          </a:p>
          <a:p>
            <a:pPr lvl="2" eaLnBrk="1" hangingPunct="1"/>
            <a:r>
              <a:rPr lang="en-US" altLang="en-US" smtClean="0"/>
              <a:t>Rayleigh criterion and the diffraction limit</a:t>
            </a:r>
          </a:p>
          <a:p>
            <a:pPr lvl="2" eaLnBrk="1" hangingPunct="1"/>
            <a:r>
              <a:rPr lang="en-US" altLang="en-US" smtClean="0"/>
              <a:t>system aberrations</a:t>
            </a:r>
          </a:p>
          <a:p>
            <a:pPr lvl="1" eaLnBrk="1" hangingPunct="1"/>
            <a:r>
              <a:rPr lang="en-US" altLang="en-US" smtClean="0"/>
              <a:t>sensitivity</a:t>
            </a:r>
          </a:p>
          <a:p>
            <a:pPr lvl="2" eaLnBrk="1" hangingPunct="1"/>
            <a:r>
              <a:rPr lang="en-US" altLang="en-US" smtClean="0"/>
              <a:t>shot noise from signal</a:t>
            </a:r>
          </a:p>
          <a:p>
            <a:pPr lvl="2" eaLnBrk="1" hangingPunct="1"/>
            <a:r>
              <a:rPr lang="en-US" altLang="en-US" smtClean="0"/>
              <a:t>shot noise from background</a:t>
            </a:r>
          </a:p>
          <a:p>
            <a:pPr lvl="2" eaLnBrk="1" hangingPunct="1"/>
            <a:r>
              <a:rPr lang="en-US" altLang="en-US" smtClean="0"/>
              <a:t>detector noise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BC65EDA-6792-462F-BE5F-5D4D390263A6}" type="slidenum">
              <a:rPr lang="en-US" altLang="en-US" sz="1400" smtClean="0">
                <a:latin typeface="Arial" charset="0"/>
              </a:rPr>
              <a:pPr eaLnBrk="1" hangingPunct="1">
                <a:spcBef>
                  <a:spcPct val="0"/>
                </a:spcBef>
                <a:buFontTx/>
                <a:buNone/>
              </a:pPr>
              <a:t>20</a:t>
            </a:fld>
            <a:endParaRPr lang="en-US" altLang="en-US" sz="1400" smtClean="0">
              <a:latin typeface="Arial" charset="0"/>
            </a:endParaRPr>
          </a:p>
        </p:txBody>
      </p:sp>
      <p:sp>
        <p:nvSpPr>
          <p:cNvPr id="21507" name="Rectangle 2"/>
          <p:cNvSpPr>
            <a:spLocks noGrp="1" noChangeArrowheads="1"/>
          </p:cNvSpPr>
          <p:nvPr>
            <p:ph type="title"/>
          </p:nvPr>
        </p:nvSpPr>
        <p:spPr/>
        <p:txBody>
          <a:bodyPr/>
          <a:lstStyle/>
          <a:p>
            <a:pPr eaLnBrk="1" hangingPunct="1"/>
            <a:r>
              <a:rPr lang="en-US" altLang="en-US" smtClean="0"/>
              <a:t>Optical Design Aberrations: Astigmatism</a:t>
            </a:r>
          </a:p>
        </p:txBody>
      </p:sp>
      <p:pic>
        <p:nvPicPr>
          <p:cNvPr id="215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801688"/>
            <a:ext cx="8067675"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3800990-8530-4EF6-8033-845257876D89}" type="slidenum">
              <a:rPr lang="en-US" altLang="en-US" sz="1400" smtClean="0">
                <a:latin typeface="Arial" charset="0"/>
              </a:rPr>
              <a:pPr eaLnBrk="1" hangingPunct="1">
                <a:spcBef>
                  <a:spcPct val="0"/>
                </a:spcBef>
                <a:buFontTx/>
                <a:buNone/>
              </a:pPr>
              <a:t>21</a:t>
            </a:fld>
            <a:endParaRPr lang="en-US" altLang="en-US" sz="1400" smtClean="0">
              <a:latin typeface="Arial" charset="0"/>
            </a:endParaRPr>
          </a:p>
        </p:txBody>
      </p:sp>
      <p:sp>
        <p:nvSpPr>
          <p:cNvPr id="22531" name="Rectangle 2"/>
          <p:cNvSpPr>
            <a:spLocks noGrp="1" noChangeArrowheads="1"/>
          </p:cNvSpPr>
          <p:nvPr>
            <p:ph type="title"/>
          </p:nvPr>
        </p:nvSpPr>
        <p:spPr/>
        <p:txBody>
          <a:bodyPr/>
          <a:lstStyle/>
          <a:p>
            <a:pPr eaLnBrk="1" hangingPunct="1"/>
            <a:r>
              <a:rPr lang="en-US" altLang="en-US" smtClean="0"/>
              <a:t>Optical Design Aberrations: Chromatic</a:t>
            </a:r>
          </a:p>
        </p:txBody>
      </p:sp>
      <p:pic>
        <p:nvPicPr>
          <p:cNvPr id="22532" name="Picture 4" descr="Image:Lens6a.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38375"/>
            <a:ext cx="3952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Image:Lens6b.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2238375"/>
            <a:ext cx="3952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9485CC1-953E-4768-85F7-C67D80512922}" type="slidenum">
              <a:rPr lang="en-US" altLang="en-US" sz="1400" smtClean="0">
                <a:latin typeface="Arial" charset="0"/>
              </a:rPr>
              <a:pPr eaLnBrk="1" hangingPunct="1">
                <a:spcBef>
                  <a:spcPct val="0"/>
                </a:spcBef>
                <a:buFontTx/>
                <a:buNone/>
              </a:pPr>
              <a:t>22</a:t>
            </a:fld>
            <a:endParaRPr lang="en-US" altLang="en-US" sz="1400" smtClean="0">
              <a:latin typeface="Arial" charset="0"/>
            </a:endParaRPr>
          </a:p>
        </p:txBody>
      </p:sp>
      <p:sp>
        <p:nvSpPr>
          <p:cNvPr id="23555" name="Rectangle 2"/>
          <p:cNvSpPr>
            <a:spLocks noGrp="1" noChangeArrowheads="1"/>
          </p:cNvSpPr>
          <p:nvPr>
            <p:ph type="title"/>
          </p:nvPr>
        </p:nvSpPr>
        <p:spPr/>
        <p:txBody>
          <a:bodyPr/>
          <a:lstStyle/>
          <a:p>
            <a:pPr eaLnBrk="1" hangingPunct="1"/>
            <a:r>
              <a:rPr lang="en-US" altLang="en-US" smtClean="0"/>
              <a:t>Optical Design Aberrations: Chromatic Aberration Spot Diagrams</a:t>
            </a:r>
          </a:p>
        </p:txBody>
      </p:sp>
      <p:pic>
        <p:nvPicPr>
          <p:cNvPr id="23556" name="Picture 2" descr="http://www.rcopticalsystems.com/telescopes/images/16_Catadioptric_Chromatic_Mat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66938"/>
            <a:ext cx="4400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www.rcopticalsystems.com/telescopes/images/16_Catadioptric_Chromatic_Sp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2166938"/>
            <a:ext cx="4400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1905000" y="1752600"/>
            <a:ext cx="609600" cy="414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9" name="TextBox 3"/>
          <p:cNvSpPr txBox="1">
            <a:spLocks noChangeArrowheads="1"/>
          </p:cNvSpPr>
          <p:nvPr/>
        </p:nvSpPr>
        <p:spPr bwMode="auto">
          <a:xfrm>
            <a:off x="1295400" y="1447800"/>
            <a:ext cx="146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wavelengths</a:t>
            </a:r>
          </a:p>
        </p:txBody>
      </p:sp>
      <p:cxnSp>
        <p:nvCxnSpPr>
          <p:cNvPr id="11" name="Straight Arrow Connector 10"/>
          <p:cNvCxnSpPr/>
          <p:nvPr/>
        </p:nvCxnSpPr>
        <p:spPr>
          <a:xfrm flipH="1" flipV="1">
            <a:off x="304800" y="4343400"/>
            <a:ext cx="11430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1" name="TextBox 11"/>
          <p:cNvSpPr txBox="1">
            <a:spLocks noChangeArrowheads="1"/>
          </p:cNvSpPr>
          <p:nvPr/>
        </p:nvSpPr>
        <p:spPr bwMode="auto">
          <a:xfrm>
            <a:off x="852488" y="5181600"/>
            <a:ext cx="158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field positions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F19DE5D-E81A-45AC-AD90-072B04419723}" type="slidenum">
              <a:rPr lang="en-US" altLang="en-US" sz="1400" smtClean="0">
                <a:latin typeface="Arial" charset="0"/>
              </a:rPr>
              <a:pPr eaLnBrk="1" hangingPunct="1">
                <a:spcBef>
                  <a:spcPct val="0"/>
                </a:spcBef>
                <a:buFontTx/>
                <a:buNone/>
              </a:pPr>
              <a:t>23</a:t>
            </a:fld>
            <a:endParaRPr lang="en-US" altLang="en-US" sz="1400" smtClean="0">
              <a:latin typeface="Arial" charset="0"/>
            </a:endParaRPr>
          </a:p>
        </p:txBody>
      </p:sp>
      <p:sp>
        <p:nvSpPr>
          <p:cNvPr id="24579" name="Rectangle 4"/>
          <p:cNvSpPr>
            <a:spLocks noGrp="1" noChangeArrowheads="1"/>
          </p:cNvSpPr>
          <p:nvPr>
            <p:ph type="title"/>
          </p:nvPr>
        </p:nvSpPr>
        <p:spPr/>
        <p:txBody>
          <a:bodyPr/>
          <a:lstStyle/>
          <a:p>
            <a:pPr eaLnBrk="1" hangingPunct="1"/>
            <a:r>
              <a:rPr lang="en-US" altLang="en-US" smtClean="0"/>
              <a:t>Optical Fabrication Errors</a:t>
            </a:r>
          </a:p>
        </p:txBody>
      </p:sp>
      <p:sp>
        <p:nvSpPr>
          <p:cNvPr id="24580" name="Rectangle 5"/>
          <p:cNvSpPr>
            <a:spLocks noGrp="1" noChangeArrowheads="1"/>
          </p:cNvSpPr>
          <p:nvPr>
            <p:ph type="body" idx="1"/>
          </p:nvPr>
        </p:nvSpPr>
        <p:spPr/>
        <p:txBody>
          <a:bodyPr/>
          <a:lstStyle/>
          <a:p>
            <a:pPr eaLnBrk="1" hangingPunct="1"/>
            <a:r>
              <a:rPr lang="en-US" altLang="en-US" smtClean="0"/>
              <a:t>Fabrication errors are the differences between the design and the fabricated part. </a:t>
            </a:r>
          </a:p>
          <a:p>
            <a:pPr eaLnBrk="1" hangingPunct="1"/>
            <a:r>
              <a:rPr lang="en-US" altLang="en-US" smtClean="0"/>
              <a:t>These errors can be defined by their frequency across the part:</a:t>
            </a:r>
          </a:p>
          <a:p>
            <a:pPr lvl="1" eaLnBrk="1" hangingPunct="1"/>
            <a:r>
              <a:rPr lang="en-US" altLang="en-US" smtClean="0"/>
              <a:t>figure errors: low frequency undulations that can sometimes be corrected by focus compensation</a:t>
            </a:r>
          </a:p>
          <a:p>
            <a:pPr lvl="1" eaLnBrk="1" hangingPunct="1"/>
            <a:r>
              <a:rPr lang="en-US" altLang="en-US" smtClean="0"/>
              <a:t>mid-frequency errors: generally affect wavefront error, resulting in degraded image quality and SNR</a:t>
            </a:r>
          </a:p>
          <a:p>
            <a:pPr lvl="1" eaLnBrk="1" hangingPunct="1"/>
            <a:r>
              <a:rPr lang="en-US" altLang="en-US" smtClean="0"/>
              <a:t>high-frequency errors: produce scattering, increased background, loss of contrast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13DA4C1-0CF5-4C68-8255-3E77FE5DBB37}" type="slidenum">
              <a:rPr lang="en-US" altLang="en-US" sz="1400" smtClean="0">
                <a:latin typeface="Arial" charset="0"/>
              </a:rPr>
              <a:pPr eaLnBrk="1" hangingPunct="1">
                <a:spcBef>
                  <a:spcPct val="0"/>
                </a:spcBef>
                <a:buFontTx/>
                <a:buNone/>
              </a:pPr>
              <a:t>24</a:t>
            </a:fld>
            <a:endParaRPr lang="en-US" altLang="en-US" sz="1400" smtClean="0">
              <a:latin typeface="Arial" charset="0"/>
            </a:endParaRPr>
          </a:p>
        </p:txBody>
      </p:sp>
      <p:sp>
        <p:nvSpPr>
          <p:cNvPr id="25603" name="Rectangle 2"/>
          <p:cNvSpPr>
            <a:spLocks noGrp="1" noChangeArrowheads="1"/>
          </p:cNvSpPr>
          <p:nvPr>
            <p:ph type="title"/>
          </p:nvPr>
        </p:nvSpPr>
        <p:spPr/>
        <p:txBody>
          <a:bodyPr/>
          <a:lstStyle/>
          <a:p>
            <a:pPr eaLnBrk="1" hangingPunct="1"/>
            <a:r>
              <a:rPr lang="en-US" altLang="en-US" smtClean="0"/>
              <a:t>Optical Scattering</a:t>
            </a:r>
          </a:p>
        </p:txBody>
      </p:sp>
      <p:sp>
        <p:nvSpPr>
          <p:cNvPr id="25604" name="Rectangle 3"/>
          <p:cNvSpPr>
            <a:spLocks noGrp="1" noChangeArrowheads="1"/>
          </p:cNvSpPr>
          <p:nvPr>
            <p:ph type="body" idx="1"/>
          </p:nvPr>
        </p:nvSpPr>
        <p:spPr/>
        <p:txBody>
          <a:bodyPr/>
          <a:lstStyle/>
          <a:p>
            <a:pPr eaLnBrk="1" hangingPunct="1"/>
            <a:r>
              <a:rPr lang="en-US" altLang="en-US" smtClean="0"/>
              <a:t>Optical scattering is the deviation of light produced by optical material imhomogeneities.</a:t>
            </a:r>
          </a:p>
          <a:p>
            <a:pPr lvl="1" eaLnBrk="1" hangingPunct="1"/>
            <a:r>
              <a:rPr lang="en-US" altLang="en-US" smtClean="0"/>
              <a:t>direction of deviation does not follow the law of reflection or refraction for the geometry of the light and the optic</a:t>
            </a:r>
          </a:p>
          <a:p>
            <a:pPr lvl="1" eaLnBrk="1" hangingPunct="1"/>
            <a:r>
              <a:rPr lang="en-US" altLang="en-US" smtClean="0"/>
              <a:t>often occurs at an optical surface due to surface roughness</a:t>
            </a:r>
          </a:p>
          <a:p>
            <a:pPr lvl="1" eaLnBrk="1" hangingPunct="1"/>
            <a:r>
              <a:rPr lang="en-US" altLang="en-US" smtClean="0"/>
              <a:t>general effect is to produce additional apparent background flux </a:t>
            </a:r>
          </a:p>
          <a:p>
            <a:pPr eaLnBrk="1" hangingPunct="1"/>
            <a:r>
              <a:rPr lang="en-US" altLang="en-US" smtClean="0"/>
              <a:t>Scattering scales as roughness size divided by the square of the wavelength.</a:t>
            </a:r>
          </a:p>
          <a:p>
            <a:pPr eaLnBrk="1" hangingPunct="1"/>
            <a:r>
              <a:rPr lang="en-US" altLang="en-US" smtClean="0"/>
              <a:t>BRDF is the bidirectional reflectance distribution function, and it is often used to describe optical scattering.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3B4D718-8DF2-4648-9DE0-D0F860FC72AF}" type="slidenum">
              <a:rPr lang="en-US" altLang="en-US" sz="1400" smtClean="0">
                <a:latin typeface="Arial" charset="0"/>
              </a:rPr>
              <a:pPr eaLnBrk="1" hangingPunct="1">
                <a:spcBef>
                  <a:spcPct val="0"/>
                </a:spcBef>
                <a:buFontTx/>
                <a:buNone/>
              </a:pPr>
              <a:t>25</a:t>
            </a:fld>
            <a:endParaRPr lang="en-US" altLang="en-US" sz="1400" smtClean="0">
              <a:latin typeface="Arial" charset="0"/>
            </a:endParaRPr>
          </a:p>
        </p:txBody>
      </p:sp>
      <p:sp>
        <p:nvSpPr>
          <p:cNvPr id="26627" name="Rectangle 9"/>
          <p:cNvSpPr>
            <a:spLocks noGrp="1" noChangeArrowheads="1"/>
          </p:cNvSpPr>
          <p:nvPr>
            <p:ph type="title"/>
          </p:nvPr>
        </p:nvSpPr>
        <p:spPr/>
        <p:txBody>
          <a:bodyPr/>
          <a:lstStyle/>
          <a:p>
            <a:pPr eaLnBrk="1" hangingPunct="1"/>
            <a:r>
              <a:rPr lang="en-US" altLang="en-US" smtClean="0"/>
              <a:t>BRDF</a:t>
            </a:r>
          </a:p>
        </p:txBody>
      </p:sp>
      <p:sp>
        <p:nvSpPr>
          <p:cNvPr id="26628" name="Rectangle 10"/>
          <p:cNvSpPr>
            <a:spLocks noGrp="1" noChangeArrowheads="1"/>
          </p:cNvSpPr>
          <p:nvPr>
            <p:ph type="body" idx="1"/>
          </p:nvPr>
        </p:nvSpPr>
        <p:spPr/>
        <p:txBody>
          <a:bodyPr/>
          <a:lstStyle/>
          <a:p>
            <a:pPr eaLnBrk="1" hangingPunct="1"/>
            <a:r>
              <a:rPr lang="en-US" altLang="en-US" smtClean="0"/>
              <a:t>BRDF is bi-reflectance distribution function. It gives scattered amplitude as a function of input and output angle.</a:t>
            </a:r>
          </a:p>
        </p:txBody>
      </p:sp>
      <p:pic>
        <p:nvPicPr>
          <p:cNvPr id="26629" name="Picture 8" descr="http://farm5.static.flickr.com/4094/4815499473_ccb8b246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395788"/>
            <a:ext cx="36385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http://www-modis.bu.edu/brdf/images/brdfdem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00325"/>
            <a:ext cx="27432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http://opticalengineering.spiedigitallibrary.org/data/Journals/OPTICE/22105/113601_1_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063750"/>
            <a:ext cx="27432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103EB63-72AE-474C-91A4-44420A853118}" type="slidenum">
              <a:rPr lang="en-US" altLang="en-US" sz="1400" smtClean="0">
                <a:latin typeface="Arial" charset="0"/>
              </a:rPr>
              <a:pPr eaLnBrk="1" hangingPunct="1">
                <a:spcBef>
                  <a:spcPct val="0"/>
                </a:spcBef>
                <a:buFontTx/>
                <a:buNone/>
              </a:pPr>
              <a:t>26</a:t>
            </a:fld>
            <a:endParaRPr lang="en-US" altLang="en-US" sz="1400" smtClean="0">
              <a:latin typeface="Arial" charset="0"/>
            </a:endParaRPr>
          </a:p>
        </p:txBody>
      </p:sp>
      <p:sp>
        <p:nvSpPr>
          <p:cNvPr id="27651" name="Rectangle 2"/>
          <p:cNvSpPr>
            <a:spLocks noGrp="1" noChangeArrowheads="1"/>
          </p:cNvSpPr>
          <p:nvPr>
            <p:ph type="title"/>
          </p:nvPr>
        </p:nvSpPr>
        <p:spPr/>
        <p:txBody>
          <a:bodyPr/>
          <a:lstStyle/>
          <a:p>
            <a:pPr eaLnBrk="1" hangingPunct="1"/>
            <a:r>
              <a:rPr lang="en-US" altLang="en-US" smtClean="0"/>
              <a:t>Surface Roughness</a:t>
            </a:r>
          </a:p>
        </p:txBody>
      </p:sp>
      <p:sp>
        <p:nvSpPr>
          <p:cNvPr id="27652" name="Rectangle 3"/>
          <p:cNvSpPr>
            <a:spLocks noGrp="1" noChangeArrowheads="1"/>
          </p:cNvSpPr>
          <p:nvPr>
            <p:ph type="body" idx="1"/>
          </p:nvPr>
        </p:nvSpPr>
        <p:spPr/>
        <p:txBody>
          <a:bodyPr/>
          <a:lstStyle/>
          <a:p>
            <a:pPr eaLnBrk="1" hangingPunct="1"/>
            <a:r>
              <a:rPr lang="en-US" altLang="en-US" smtClean="0"/>
              <a:t>Surface roughness can be periodic, causing a grating effect.</a:t>
            </a:r>
          </a:p>
          <a:p>
            <a:pPr eaLnBrk="1" hangingPunct="1"/>
            <a:r>
              <a:rPr lang="en-US" altLang="en-US" smtClean="0"/>
              <a:t>Polishing can reduce roughness, something that is more important for shorter wavelengths where scattering is higher.</a:t>
            </a:r>
          </a:p>
          <a:p>
            <a:pPr eaLnBrk="1" hangingPunct="1"/>
            <a:r>
              <a:rPr lang="en-US" altLang="en-US" smtClean="0"/>
              <a:t>HST is used at ultraviolet wavelengths and has very small roughness of ~a few angstroms RMS.</a:t>
            </a:r>
          </a:p>
        </p:txBody>
      </p:sp>
      <p:pic>
        <p:nvPicPr>
          <p:cNvPr id="22886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563" y="3352800"/>
            <a:ext cx="1492250" cy="261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8645" name="Rectangle 5"/>
          <p:cNvSpPr>
            <a:spLocks noChangeArrowheads="1"/>
          </p:cNvSpPr>
          <p:nvPr/>
        </p:nvSpPr>
        <p:spPr bwMode="auto">
          <a:xfrm>
            <a:off x="1892300" y="6507163"/>
            <a:ext cx="5357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200">
                <a:latin typeface="Arial" charset="0"/>
              </a:rPr>
              <a:t>http://ieeexplore.ieee.org/iel5/2197/33157/01561753.pdf?arnumber=1561753</a:t>
            </a:r>
          </a:p>
        </p:txBody>
      </p:sp>
      <p:sp>
        <p:nvSpPr>
          <p:cNvPr id="2288646" name="Rectangle 6"/>
          <p:cNvSpPr>
            <a:spLocks noChangeArrowheads="1"/>
          </p:cNvSpPr>
          <p:nvPr/>
        </p:nvSpPr>
        <p:spPr bwMode="auto">
          <a:xfrm>
            <a:off x="1936750" y="6019800"/>
            <a:ext cx="52689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200">
                <a:latin typeface="Arial" charset="0"/>
              </a:rPr>
              <a:t>Surface roughness on a mirror before (above) and after (below) processing.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1000"/>
                                  </p:stCondLst>
                                  <p:childTnLst>
                                    <p:set>
                                      <p:cBhvr>
                                        <p:cTn id="6" dur="1" fill="hold">
                                          <p:stCondLst>
                                            <p:cond delay="0"/>
                                          </p:stCondLst>
                                        </p:cTn>
                                        <p:tgtEl>
                                          <p:spTgt spid="2288644"/>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288645"/>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288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8645" grpId="0"/>
      <p:bldP spid="228864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ABA29BD-DCFD-4554-BA46-A88900C526AC}" type="slidenum">
              <a:rPr lang="en-US" altLang="en-US" sz="1400" smtClean="0">
                <a:latin typeface="Arial" charset="0"/>
              </a:rPr>
              <a:pPr eaLnBrk="1" hangingPunct="1">
                <a:spcBef>
                  <a:spcPct val="0"/>
                </a:spcBef>
                <a:buFontTx/>
                <a:buNone/>
              </a:pPr>
              <a:t>27</a:t>
            </a:fld>
            <a:endParaRPr lang="en-US" altLang="en-US" sz="1400" smtClean="0">
              <a:latin typeface="Arial" charset="0"/>
            </a:endParaRPr>
          </a:p>
        </p:txBody>
      </p:sp>
      <p:sp>
        <p:nvSpPr>
          <p:cNvPr id="28675" name="Rectangle 2"/>
          <p:cNvSpPr>
            <a:spLocks noGrp="1" noChangeArrowheads="1"/>
          </p:cNvSpPr>
          <p:nvPr>
            <p:ph type="title"/>
          </p:nvPr>
        </p:nvSpPr>
        <p:spPr/>
        <p:txBody>
          <a:bodyPr/>
          <a:lstStyle/>
          <a:p>
            <a:pPr eaLnBrk="1" hangingPunct="1"/>
            <a:r>
              <a:rPr lang="en-US" altLang="en-US" smtClean="0"/>
              <a:t>Atmospheric Turbulence</a:t>
            </a:r>
          </a:p>
        </p:txBody>
      </p:sp>
      <p:sp>
        <p:nvSpPr>
          <p:cNvPr id="28676" name="Rectangle 3"/>
          <p:cNvSpPr>
            <a:spLocks noGrp="1" noChangeArrowheads="1"/>
          </p:cNvSpPr>
          <p:nvPr>
            <p:ph type="body" idx="1"/>
          </p:nvPr>
        </p:nvSpPr>
        <p:spPr/>
        <p:txBody>
          <a:bodyPr/>
          <a:lstStyle/>
          <a:p>
            <a:pPr eaLnBrk="1" hangingPunct="1"/>
            <a:r>
              <a:rPr lang="en-US" altLang="en-US" smtClean="0"/>
              <a:t>The atmosphere is an inhomegeneous medium with varying index of refraction in both time and space.</a:t>
            </a:r>
          </a:p>
          <a:p>
            <a:pPr lvl="1" eaLnBrk="1" hangingPunct="1"/>
            <a:r>
              <a:rPr lang="en-US" altLang="en-US" smtClean="0"/>
              <a:t>thermal gradients</a:t>
            </a:r>
          </a:p>
          <a:p>
            <a:pPr lvl="1" eaLnBrk="1" hangingPunct="1"/>
            <a:r>
              <a:rPr lang="en-US" altLang="en-US" smtClean="0"/>
              <a:t>humidity gradients</a:t>
            </a:r>
          </a:p>
          <a:p>
            <a:pPr lvl="1" eaLnBrk="1" hangingPunct="1"/>
            <a:r>
              <a:rPr lang="en-US" altLang="en-US" smtClean="0"/>
              <a:t>bulk wind shear</a:t>
            </a:r>
          </a:p>
          <a:p>
            <a:pPr eaLnBrk="1" hangingPunct="1"/>
            <a:r>
              <a:rPr lang="en-US" altLang="en-US" smtClean="0"/>
              <a:t>Seeing is the apparent random fluctuation in size and position of a point spread function.</a:t>
            </a:r>
          </a:p>
          <a:p>
            <a:pPr eaLnBrk="1" hangingPunct="1"/>
            <a:r>
              <a:rPr lang="en-US" altLang="en-US" smtClean="0"/>
              <a:t>Scintillation is the apparent random fluctuation in the intensity, i.e. “twinkling.”</a:t>
            </a:r>
          </a:p>
        </p:txBody>
      </p:sp>
      <p:pic>
        <p:nvPicPr>
          <p:cNvPr id="2264081" name="Picture 17" descr="turb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52950"/>
            <a:ext cx="5076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083" name="Picture 19" descr="ai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57750"/>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4085" name="Picture 21" descr="shif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4857750"/>
            <a:ext cx="14732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4086" name="Text Box 22"/>
          <p:cNvSpPr txBox="1">
            <a:spLocks noChangeArrowheads="1"/>
          </p:cNvSpPr>
          <p:nvPr/>
        </p:nvSpPr>
        <p:spPr bwMode="auto">
          <a:xfrm>
            <a:off x="555625" y="4518025"/>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600">
                <a:solidFill>
                  <a:schemeClr val="bg1"/>
                </a:solidFill>
                <a:latin typeface="Arial" charset="0"/>
              </a:rPr>
              <a:t>seeing aberration</a:t>
            </a:r>
          </a:p>
        </p:txBody>
      </p:sp>
      <p:sp>
        <p:nvSpPr>
          <p:cNvPr id="2264087" name="Text Box 23"/>
          <p:cNvSpPr txBox="1">
            <a:spLocks noChangeArrowheads="1"/>
          </p:cNvSpPr>
          <p:nvPr/>
        </p:nvSpPr>
        <p:spPr bwMode="auto">
          <a:xfrm>
            <a:off x="7124700" y="4800600"/>
            <a:ext cx="1279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600">
                <a:solidFill>
                  <a:schemeClr val="bg1"/>
                </a:solidFill>
                <a:latin typeface="Arial" charset="0"/>
              </a:rPr>
              <a:t>unaberrated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640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40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40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640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4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4086" grpId="0"/>
      <p:bldP spid="226408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E0F1FBF-60B2-4069-B72E-0E08D5A4F502}" type="slidenum">
              <a:rPr lang="en-US" altLang="en-US" sz="1400" smtClean="0">
                <a:latin typeface="Arial" charset="0"/>
              </a:rPr>
              <a:pPr eaLnBrk="1" hangingPunct="1">
                <a:spcBef>
                  <a:spcPct val="0"/>
                </a:spcBef>
                <a:buFontTx/>
                <a:buNone/>
              </a:pPr>
              <a:t>28</a:t>
            </a:fld>
            <a:endParaRPr lang="en-US" altLang="en-US" sz="1400" smtClean="0">
              <a:latin typeface="Arial" charset="0"/>
            </a:endParaRPr>
          </a:p>
        </p:txBody>
      </p:sp>
      <p:sp>
        <p:nvSpPr>
          <p:cNvPr id="29699" name="Rectangle 2"/>
          <p:cNvSpPr>
            <a:spLocks noGrp="1" noChangeArrowheads="1"/>
          </p:cNvSpPr>
          <p:nvPr>
            <p:ph type="title"/>
          </p:nvPr>
        </p:nvSpPr>
        <p:spPr/>
        <p:txBody>
          <a:bodyPr/>
          <a:lstStyle/>
          <a:p>
            <a:pPr eaLnBrk="1" hangingPunct="1"/>
            <a:r>
              <a:rPr lang="en-US" altLang="en-US" smtClean="0"/>
              <a:t>Atmospheric Turbulence: Wavefront Maps</a:t>
            </a:r>
          </a:p>
        </p:txBody>
      </p:sp>
      <p:pic>
        <p:nvPicPr>
          <p:cNvPr id="29700" name="Picture 11"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236663"/>
            <a:ext cx="88011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F999BAD-DACF-455E-A213-C5563845164E}" type="slidenum">
              <a:rPr lang="en-US" altLang="en-US" sz="1400" smtClean="0">
                <a:latin typeface="Arial" charset="0"/>
              </a:rPr>
              <a:pPr eaLnBrk="1" hangingPunct="1">
                <a:spcBef>
                  <a:spcPct val="0"/>
                </a:spcBef>
                <a:buFontTx/>
                <a:buNone/>
              </a:pPr>
              <a:t>29</a:t>
            </a:fld>
            <a:endParaRPr lang="en-US" altLang="en-US" sz="1400" smtClean="0">
              <a:latin typeface="Arial" charset="0"/>
            </a:endParaRPr>
          </a:p>
        </p:txBody>
      </p:sp>
      <p:sp>
        <p:nvSpPr>
          <p:cNvPr id="30723" name="Rectangle 2"/>
          <p:cNvSpPr>
            <a:spLocks noGrp="1" noChangeArrowheads="1"/>
          </p:cNvSpPr>
          <p:nvPr>
            <p:ph type="title"/>
          </p:nvPr>
        </p:nvSpPr>
        <p:spPr/>
        <p:txBody>
          <a:bodyPr/>
          <a:lstStyle/>
          <a:p>
            <a:pPr eaLnBrk="1" hangingPunct="1"/>
            <a:r>
              <a:rPr lang="en-US" altLang="en-US" smtClean="0"/>
              <a:t>Atmospheric Turbulence: Wavefront Maps</a:t>
            </a:r>
          </a:p>
        </p:txBody>
      </p:sp>
      <p:pic>
        <p:nvPicPr>
          <p:cNvPr id="30724"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246188"/>
            <a:ext cx="8802688"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37786FD0-3E8B-4C6B-A078-4D43D5CA79CF}" type="slidenum">
              <a:rPr lang="en-US" altLang="en-US" sz="1400" smtClean="0">
                <a:latin typeface="Arial" charset="0"/>
              </a:rPr>
              <a:pPr eaLnBrk="1" hangingPunct="1">
                <a:spcBef>
                  <a:spcPct val="0"/>
                </a:spcBef>
                <a:buFontTx/>
                <a:buNone/>
              </a:pPr>
              <a:t>3</a:t>
            </a:fld>
            <a:endParaRPr lang="en-US" altLang="en-US" sz="1400" smtClean="0">
              <a:latin typeface="Arial" charset="0"/>
            </a:endParaRPr>
          </a:p>
        </p:txBody>
      </p:sp>
      <p:sp>
        <p:nvSpPr>
          <p:cNvPr id="4099" name="Rectangle 2"/>
          <p:cNvSpPr>
            <a:spLocks noGrp="1" noChangeArrowheads="1"/>
          </p:cNvSpPr>
          <p:nvPr>
            <p:ph type="title"/>
          </p:nvPr>
        </p:nvSpPr>
        <p:spPr>
          <a:xfrm>
            <a:off x="76200" y="136525"/>
            <a:ext cx="8915400" cy="519113"/>
          </a:xfrm>
        </p:spPr>
        <p:txBody>
          <a:bodyPr/>
          <a:lstStyle/>
          <a:p>
            <a:pPr eaLnBrk="1" hangingPunct="1"/>
            <a:r>
              <a:rPr lang="en-US" altLang="en-US" sz="2800" smtClean="0"/>
              <a:t>Spatial Resolution</a:t>
            </a:r>
          </a:p>
        </p:txBody>
      </p:sp>
      <p:sp>
        <p:nvSpPr>
          <p:cNvPr id="4100" name="Rectangle 3"/>
          <p:cNvSpPr>
            <a:spLocks noGrp="1" noChangeArrowheads="1"/>
          </p:cNvSpPr>
          <p:nvPr>
            <p:ph type="body" idx="1"/>
          </p:nvPr>
        </p:nvSpPr>
        <p:spPr/>
        <p:txBody>
          <a:bodyPr/>
          <a:lstStyle/>
          <a:p>
            <a:pPr eaLnBrk="1" hangingPunct="1"/>
            <a:r>
              <a:rPr lang="en-US" altLang="en-US" smtClean="0"/>
              <a:t>Spatial resolution is the minimum distance between two objects that can be distinguished with an imaging system.</a:t>
            </a:r>
          </a:p>
          <a:p>
            <a:pPr lvl="1" eaLnBrk="1" hangingPunct="1"/>
            <a:r>
              <a:rPr lang="en-US" altLang="en-US" smtClean="0"/>
              <a:t>Note that the definition depends on the algorithm for “distinguishing” two objects.</a:t>
            </a:r>
          </a:p>
          <a:p>
            <a:pPr lvl="2" eaLnBrk="1" hangingPunct="1"/>
            <a:r>
              <a:rPr lang="en-US" altLang="en-US" smtClean="0"/>
              <a:t>Rayleigh criterion</a:t>
            </a:r>
          </a:p>
          <a:p>
            <a:pPr lvl="2" eaLnBrk="1" hangingPunct="1"/>
            <a:r>
              <a:rPr lang="en-US" altLang="en-US" smtClean="0"/>
              <a:t>Sparrow criterion</a:t>
            </a:r>
          </a:p>
          <a:p>
            <a:pPr lvl="2" eaLnBrk="1" hangingPunct="1"/>
            <a:r>
              <a:rPr lang="en-US" altLang="en-US" smtClean="0"/>
              <a:t>model-dependent algorithms</a:t>
            </a:r>
          </a:p>
          <a:p>
            <a:pPr lvl="2" eaLnBrk="1" hangingPunct="1"/>
            <a:r>
              <a:rPr lang="en-US" altLang="en-US" smtClean="0"/>
              <a:t>others?</a:t>
            </a:r>
          </a:p>
          <a:p>
            <a:pPr lvl="1" eaLnBrk="1" hangingPunct="1"/>
            <a:r>
              <a:rPr lang="en-US" altLang="en-US" smtClean="0"/>
              <a:t>It can be limited by a number of factors.</a:t>
            </a:r>
          </a:p>
          <a:p>
            <a:pPr lvl="2" eaLnBrk="1" hangingPunct="1"/>
            <a:r>
              <a:rPr lang="en-US" altLang="en-US" smtClean="0"/>
              <a:t>diffraction</a:t>
            </a:r>
          </a:p>
          <a:p>
            <a:pPr lvl="2" eaLnBrk="1" hangingPunct="1"/>
            <a:r>
              <a:rPr lang="en-US" altLang="en-US" smtClean="0"/>
              <a:t>optical design aberrations</a:t>
            </a:r>
          </a:p>
          <a:p>
            <a:pPr lvl="2" eaLnBrk="1" hangingPunct="1"/>
            <a:r>
              <a:rPr lang="en-US" altLang="en-US" smtClean="0"/>
              <a:t>optical fabrication errors</a:t>
            </a:r>
          </a:p>
          <a:p>
            <a:pPr lvl="2" eaLnBrk="1" hangingPunct="1"/>
            <a:r>
              <a:rPr lang="en-US" altLang="en-US" smtClean="0"/>
              <a:t>optical scattering</a:t>
            </a:r>
          </a:p>
          <a:p>
            <a:pPr lvl="2" eaLnBrk="1" hangingPunct="1"/>
            <a:r>
              <a:rPr lang="en-US" altLang="en-US" smtClean="0"/>
              <a:t>atmospheric turbulence</a:t>
            </a:r>
          </a:p>
          <a:p>
            <a:pPr lvl="2" eaLnBrk="1" hangingPunct="1"/>
            <a:r>
              <a:rPr lang="en-US" altLang="en-US" smtClean="0"/>
              <a:t>detector blur (pixel-to-pixel crosstalk)</a:t>
            </a:r>
          </a:p>
          <a:p>
            <a:pPr lvl="2" eaLnBrk="1" hangingPunct="1"/>
            <a:r>
              <a:rPr lang="en-US" altLang="en-US" smtClean="0"/>
              <a:t>pixel size</a:t>
            </a:r>
          </a:p>
          <a:p>
            <a:pPr lvl="1" eaLnBrk="1" hangingPunct="1"/>
            <a:endParaRPr lang="en-US" alt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5CF8180-8D75-4987-9C37-2FCC39C317E7}" type="slidenum">
              <a:rPr lang="en-US" altLang="en-US" sz="1400" smtClean="0">
                <a:latin typeface="Arial" charset="0"/>
              </a:rPr>
              <a:pPr eaLnBrk="1" hangingPunct="1">
                <a:spcBef>
                  <a:spcPct val="0"/>
                </a:spcBef>
                <a:buFontTx/>
                <a:buNone/>
              </a:pPr>
              <a:t>30</a:t>
            </a:fld>
            <a:endParaRPr lang="en-US" altLang="en-US" sz="1400" smtClean="0">
              <a:latin typeface="Arial" charset="0"/>
            </a:endParaRPr>
          </a:p>
        </p:txBody>
      </p:sp>
      <p:pic>
        <p:nvPicPr>
          <p:cNvPr id="31747"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236663"/>
            <a:ext cx="8818562"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title"/>
          </p:nvPr>
        </p:nvSpPr>
        <p:spPr/>
        <p:txBody>
          <a:bodyPr/>
          <a:lstStyle/>
          <a:p>
            <a:pPr eaLnBrk="1" hangingPunct="1"/>
            <a:r>
              <a:rPr lang="en-US" altLang="en-US" smtClean="0"/>
              <a:t>Atmospheric Turbulence: Wavefront Maps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160E7097-C7BC-46AD-AF27-FF876DEC78DE}" type="slidenum">
              <a:rPr lang="en-US" altLang="en-US" sz="1400" smtClean="0">
                <a:latin typeface="Arial" charset="0"/>
              </a:rPr>
              <a:pPr eaLnBrk="1" hangingPunct="1">
                <a:spcBef>
                  <a:spcPct val="0"/>
                </a:spcBef>
                <a:buFontTx/>
                <a:buNone/>
              </a:pPr>
              <a:t>31</a:t>
            </a:fld>
            <a:endParaRPr lang="en-US" altLang="en-US" sz="1400" smtClean="0">
              <a:latin typeface="Arial" charset="0"/>
            </a:endParaRPr>
          </a:p>
        </p:txBody>
      </p:sp>
      <p:pic>
        <p:nvPicPr>
          <p:cNvPr id="32771" name="Picture 6"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241425"/>
            <a:ext cx="88169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title"/>
          </p:nvPr>
        </p:nvSpPr>
        <p:spPr/>
        <p:txBody>
          <a:bodyPr/>
          <a:lstStyle/>
          <a:p>
            <a:pPr eaLnBrk="1" hangingPunct="1"/>
            <a:r>
              <a:rPr lang="en-US" altLang="en-US" smtClean="0"/>
              <a:t>Atmospheric Turbulence: Wavefront Maps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055F91B-CC10-4593-B52D-CE0E5FBF5A43}" type="slidenum">
              <a:rPr lang="en-US" altLang="en-US" sz="1400" smtClean="0">
                <a:latin typeface="Arial" charset="0"/>
              </a:rPr>
              <a:pPr eaLnBrk="1" hangingPunct="1">
                <a:spcBef>
                  <a:spcPct val="0"/>
                </a:spcBef>
                <a:buFontTx/>
                <a:buNone/>
              </a:pPr>
              <a:t>32</a:t>
            </a:fld>
            <a:endParaRPr lang="en-US" altLang="en-US" sz="1400" smtClean="0">
              <a:latin typeface="Arial" charset="0"/>
            </a:endParaRPr>
          </a:p>
        </p:txBody>
      </p:sp>
      <p:pic>
        <p:nvPicPr>
          <p:cNvPr id="33795" name="Picture 7"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231900"/>
            <a:ext cx="880268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title"/>
          </p:nvPr>
        </p:nvSpPr>
        <p:spPr/>
        <p:txBody>
          <a:bodyPr/>
          <a:lstStyle/>
          <a:p>
            <a:pPr eaLnBrk="1" hangingPunct="1"/>
            <a:r>
              <a:rPr lang="en-US" altLang="en-US" smtClean="0"/>
              <a:t>Atmospheric Turbulence: Wavefront Maps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8DF58C6-345C-41A3-84A6-A9D3050DFCCD}" type="slidenum">
              <a:rPr lang="en-US" altLang="en-US" sz="1400" smtClean="0">
                <a:latin typeface="Arial" charset="0"/>
              </a:rPr>
              <a:pPr eaLnBrk="1" hangingPunct="1">
                <a:spcBef>
                  <a:spcPct val="0"/>
                </a:spcBef>
                <a:buFontTx/>
                <a:buNone/>
              </a:pPr>
              <a:t>33</a:t>
            </a:fld>
            <a:endParaRPr lang="en-US" altLang="en-US" sz="1400" smtClean="0">
              <a:latin typeface="Arial" charset="0"/>
            </a:endParaRPr>
          </a:p>
        </p:txBody>
      </p:sp>
      <p:pic>
        <p:nvPicPr>
          <p:cNvPr id="34819"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236663"/>
            <a:ext cx="8834438"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title"/>
          </p:nvPr>
        </p:nvSpPr>
        <p:spPr/>
        <p:txBody>
          <a:bodyPr/>
          <a:lstStyle/>
          <a:p>
            <a:pPr eaLnBrk="1" hangingPunct="1"/>
            <a:r>
              <a:rPr lang="en-US" altLang="en-US" smtClean="0"/>
              <a:t>Atmospheric Turbulence: Wavefront Maps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50311DF-28BB-428B-B7DD-F8BFF4FCFBEC}" type="slidenum">
              <a:rPr lang="en-US" altLang="en-US" sz="1400" smtClean="0">
                <a:latin typeface="Arial" charset="0"/>
              </a:rPr>
              <a:pPr eaLnBrk="1" hangingPunct="1">
                <a:spcBef>
                  <a:spcPct val="0"/>
                </a:spcBef>
                <a:buFontTx/>
                <a:buNone/>
              </a:pPr>
              <a:t>34</a:t>
            </a:fld>
            <a:endParaRPr lang="en-US" altLang="en-US" sz="1400" smtClean="0">
              <a:latin typeface="Arial" charset="0"/>
            </a:endParaRPr>
          </a:p>
        </p:txBody>
      </p:sp>
      <p:sp>
        <p:nvSpPr>
          <p:cNvPr id="35843" name="Rectangle 2"/>
          <p:cNvSpPr>
            <a:spLocks noGrp="1" noChangeArrowheads="1"/>
          </p:cNvSpPr>
          <p:nvPr>
            <p:ph type="title"/>
          </p:nvPr>
        </p:nvSpPr>
        <p:spPr/>
        <p:txBody>
          <a:bodyPr/>
          <a:lstStyle/>
          <a:p>
            <a:pPr eaLnBrk="1" hangingPunct="1"/>
            <a:r>
              <a:rPr lang="en-US" altLang="en-US" smtClean="0"/>
              <a:t>Atmospheric Turbulence: Seeing</a:t>
            </a:r>
          </a:p>
        </p:txBody>
      </p:sp>
      <p:sp>
        <p:nvSpPr>
          <p:cNvPr id="35844" name="Rectangle 7"/>
          <p:cNvSpPr>
            <a:spLocks noGrp="1" noChangeArrowheads="1"/>
          </p:cNvSpPr>
          <p:nvPr>
            <p:ph type="body" sz="half" idx="1"/>
          </p:nvPr>
        </p:nvSpPr>
        <p:spPr/>
        <p:txBody>
          <a:bodyPr/>
          <a:lstStyle/>
          <a:p>
            <a:pPr eaLnBrk="1" hangingPunct="1"/>
            <a:r>
              <a:rPr lang="en-US" altLang="en-US" sz="2000" smtClean="0"/>
              <a:t>Seeing is worse at low elevations because light traverses more turbulent atmospheric cells. Most seeing degradation is generated at the interfaces between air of different temperatures.</a:t>
            </a:r>
          </a:p>
          <a:p>
            <a:pPr eaLnBrk="1" hangingPunct="1"/>
            <a:r>
              <a:rPr lang="en-US" altLang="en-US" sz="2000" smtClean="0"/>
              <a:t>Scintillation is worse at low elevations for the same reason, thus twinkling stars on the horizon.</a:t>
            </a:r>
          </a:p>
        </p:txBody>
      </p:sp>
      <p:pic>
        <p:nvPicPr>
          <p:cNvPr id="2296838" name="Picture 6" descr="FWHM%28EL%29_3FRconfi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30876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6847" name="Picture 15" descr="SeeingDegradationAltitu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19400"/>
            <a:ext cx="324167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6849" name="Text Box 17"/>
          <p:cNvSpPr txBox="1">
            <a:spLocks noChangeArrowheads="1"/>
          </p:cNvSpPr>
          <p:nvPr/>
        </p:nvSpPr>
        <p:spPr bwMode="auto">
          <a:xfrm>
            <a:off x="1736725" y="5715000"/>
            <a:ext cx="26066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000">
                <a:latin typeface="Arial" charset="0"/>
              </a:rPr>
              <a:t>different curves represent different optical configurations (and different induced optical image smear)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968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68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96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684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Atmospheric Turbulence: Seeing Video</a:t>
            </a:r>
          </a:p>
        </p:txBody>
      </p:sp>
      <p:pic>
        <p:nvPicPr>
          <p:cNvPr id="36868" name="Picture 4" descr="C:\figerdev\movies\seeing-movi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914400"/>
            <a:ext cx="5562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a:spLocks noGrp="1"/>
          </p:cNvSpPr>
          <p:nvPr>
            <p:ph type="sldNum" sz="quarter" idx="12"/>
          </p:nvPr>
        </p:nvSpPr>
        <p:spPr>
          <a:xfrm>
            <a:off x="6553200" y="6245225"/>
            <a:ext cx="2133600" cy="476250"/>
          </a:xfrm>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50311DF-28BB-428B-B7DD-F8BFF4FCFBEC}" type="slidenum">
              <a:rPr lang="en-US" altLang="en-US" sz="1400" smtClean="0">
                <a:latin typeface="Arial" charset="0"/>
              </a:rPr>
              <a:pPr eaLnBrk="1" hangingPunct="1">
                <a:spcBef>
                  <a:spcPct val="0"/>
                </a:spcBef>
                <a:buFontTx/>
                <a:buNone/>
              </a:pPr>
              <a:t>35</a:t>
            </a:fld>
            <a:endParaRPr lang="en-US" altLang="en-US" sz="1400" smtClean="0">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91AC966A-B7DB-4BA8-8996-B04A47038892}" type="slidenum">
              <a:rPr lang="en-US" altLang="en-US" sz="1400" smtClean="0">
                <a:latin typeface="Arial" charset="0"/>
              </a:rPr>
              <a:pPr eaLnBrk="1" hangingPunct="1">
                <a:spcBef>
                  <a:spcPct val="0"/>
                </a:spcBef>
                <a:buFontTx/>
                <a:buNone/>
              </a:pPr>
              <a:t>36</a:t>
            </a:fld>
            <a:endParaRPr lang="en-US" altLang="en-US" sz="1400" smtClean="0">
              <a:latin typeface="Arial" charset="0"/>
            </a:endParaRPr>
          </a:p>
        </p:txBody>
      </p:sp>
      <p:sp>
        <p:nvSpPr>
          <p:cNvPr id="37891" name="Rectangle 2"/>
          <p:cNvSpPr>
            <a:spLocks noGrp="1" noChangeArrowheads="1"/>
          </p:cNvSpPr>
          <p:nvPr>
            <p:ph type="title"/>
          </p:nvPr>
        </p:nvSpPr>
        <p:spPr/>
        <p:txBody>
          <a:bodyPr/>
          <a:lstStyle/>
          <a:p>
            <a:pPr eaLnBrk="1" hangingPunct="1"/>
            <a:r>
              <a:rPr lang="en-US" altLang="en-US" dirty="0" smtClean="0"/>
              <a:t>Atmospheric Turbulence: AO Movie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6096000" cy="5755614"/>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91AC966A-B7DB-4BA8-8996-B04A47038892}" type="slidenum">
              <a:rPr lang="en-US" altLang="en-US" sz="1400" smtClean="0">
                <a:latin typeface="Arial" charset="0"/>
              </a:rPr>
              <a:pPr eaLnBrk="1" hangingPunct="1">
                <a:spcBef>
                  <a:spcPct val="0"/>
                </a:spcBef>
                <a:buFontTx/>
                <a:buNone/>
              </a:pPr>
              <a:t>37</a:t>
            </a:fld>
            <a:endParaRPr lang="en-US" altLang="en-US" sz="1400" smtClean="0">
              <a:latin typeface="Arial" charset="0"/>
            </a:endParaRPr>
          </a:p>
        </p:txBody>
      </p:sp>
      <p:sp>
        <p:nvSpPr>
          <p:cNvPr id="37891" name="Rectangle 2"/>
          <p:cNvSpPr>
            <a:spLocks noGrp="1" noChangeArrowheads="1"/>
          </p:cNvSpPr>
          <p:nvPr>
            <p:ph type="title"/>
          </p:nvPr>
        </p:nvSpPr>
        <p:spPr/>
        <p:txBody>
          <a:bodyPr/>
          <a:lstStyle/>
          <a:p>
            <a:pPr eaLnBrk="1" hangingPunct="1"/>
            <a:r>
              <a:rPr lang="en-US" altLang="en-US" dirty="0" smtClean="0"/>
              <a:t>Atmospheric Turbulence: Galactic Center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838200"/>
            <a:ext cx="5715000" cy="5715000"/>
          </a:xfrm>
          <a:prstGeom prst="rect">
            <a:avLst/>
          </a:prstGeom>
        </p:spPr>
      </p:pic>
    </p:spTree>
    <p:extLst>
      <p:ext uri="{BB962C8B-B14F-4D97-AF65-F5344CB8AC3E}">
        <p14:creationId xmlns:p14="http://schemas.microsoft.com/office/powerpoint/2010/main" val="148443650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E547AA1-16DF-482E-A2BE-8DACD8AB7D06}" type="slidenum">
              <a:rPr lang="en-US" altLang="en-US" sz="1400" smtClean="0">
                <a:latin typeface="Arial" charset="0"/>
              </a:rPr>
              <a:pPr eaLnBrk="1" hangingPunct="1">
                <a:spcBef>
                  <a:spcPct val="0"/>
                </a:spcBef>
                <a:buFontTx/>
                <a:buNone/>
              </a:pPr>
              <a:t>38</a:t>
            </a:fld>
            <a:endParaRPr lang="en-US" altLang="en-US" sz="1400" smtClean="0">
              <a:latin typeface="Arial" charset="0"/>
            </a:endParaRPr>
          </a:p>
        </p:txBody>
      </p:sp>
      <p:sp>
        <p:nvSpPr>
          <p:cNvPr id="39939" name="Rectangle 2"/>
          <p:cNvSpPr>
            <a:spLocks noGrp="1" noChangeArrowheads="1"/>
          </p:cNvSpPr>
          <p:nvPr>
            <p:ph type="title"/>
          </p:nvPr>
        </p:nvSpPr>
        <p:spPr/>
        <p:txBody>
          <a:bodyPr/>
          <a:lstStyle/>
          <a:p>
            <a:pPr eaLnBrk="1" hangingPunct="1"/>
            <a:r>
              <a:rPr lang="en-US" altLang="en-US" smtClean="0"/>
              <a:t>AO System</a:t>
            </a:r>
          </a:p>
        </p:txBody>
      </p:sp>
      <p:pic>
        <p:nvPicPr>
          <p:cNvPr id="2" name="AO_ANIMATION.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39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15B8C11-FF00-4A9E-AFE3-65AF5228B128}" type="slidenum">
              <a:rPr lang="en-US" altLang="en-US" sz="1400" smtClean="0">
                <a:latin typeface="Arial" charset="0"/>
              </a:rPr>
              <a:pPr eaLnBrk="1" hangingPunct="1">
                <a:spcBef>
                  <a:spcPct val="0"/>
                </a:spcBef>
                <a:buFontTx/>
                <a:buNone/>
              </a:pPr>
              <a:t>39</a:t>
            </a:fld>
            <a:endParaRPr lang="en-US" altLang="en-US" sz="1400" smtClean="0">
              <a:latin typeface="Arial" charset="0"/>
            </a:endParaRPr>
          </a:p>
        </p:txBody>
      </p:sp>
      <p:sp>
        <p:nvSpPr>
          <p:cNvPr id="40963" name="Rectangle 2"/>
          <p:cNvSpPr>
            <a:spLocks noGrp="1" noChangeArrowheads="1"/>
          </p:cNvSpPr>
          <p:nvPr>
            <p:ph type="title"/>
          </p:nvPr>
        </p:nvSpPr>
        <p:spPr/>
        <p:txBody>
          <a:bodyPr/>
          <a:lstStyle/>
          <a:p>
            <a:pPr eaLnBrk="1" hangingPunct="1"/>
            <a:r>
              <a:rPr lang="en-US" altLang="en-US" smtClean="0"/>
              <a:t>Optical Aberration Summary</a:t>
            </a:r>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841375"/>
            <a:ext cx="7673975"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BD8BD04-3443-491E-8483-0FF0750292C2}" type="slidenum">
              <a:rPr lang="en-US" altLang="en-US" sz="1400" smtClean="0">
                <a:latin typeface="Arial" charset="0"/>
              </a:rPr>
              <a:pPr eaLnBrk="1" hangingPunct="1">
                <a:spcBef>
                  <a:spcPct val="0"/>
                </a:spcBef>
                <a:buFontTx/>
                <a:buNone/>
              </a:pPr>
              <a:t>4</a:t>
            </a:fld>
            <a:endParaRPr lang="en-US" altLang="en-US" sz="1400" smtClean="0">
              <a:latin typeface="Arial" charset="0"/>
            </a:endParaRPr>
          </a:p>
        </p:txBody>
      </p:sp>
      <p:sp>
        <p:nvSpPr>
          <p:cNvPr id="5123" name="Rectangle 6"/>
          <p:cNvSpPr>
            <a:spLocks noGrp="1" noChangeArrowheads="1"/>
          </p:cNvSpPr>
          <p:nvPr>
            <p:ph type="title"/>
          </p:nvPr>
        </p:nvSpPr>
        <p:spPr/>
        <p:txBody>
          <a:bodyPr/>
          <a:lstStyle/>
          <a:p>
            <a:pPr eaLnBrk="1" hangingPunct="1"/>
            <a:r>
              <a:rPr lang="en-US" altLang="en-US" smtClean="0"/>
              <a:t>Image Formation</a:t>
            </a:r>
          </a:p>
        </p:txBody>
      </p:sp>
      <p:pic>
        <p:nvPicPr>
          <p:cNvPr id="512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5825" y="5334000"/>
            <a:ext cx="4832350" cy="7556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7" name="Rectangle 10"/>
          <p:cNvSpPr txBox="1">
            <a:spLocks noChangeArrowheads="1"/>
          </p:cNvSpPr>
          <p:nvPr/>
        </p:nvSpPr>
        <p:spPr bwMode="auto">
          <a:xfrm>
            <a:off x="457200" y="1066800"/>
            <a:ext cx="822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
              </a:spcBef>
              <a:spcAft>
                <a:spcPct val="0"/>
              </a:spcAft>
              <a:buChar char="–"/>
              <a:defRPr sz="2000">
                <a:solidFill>
                  <a:schemeClr val="tx1"/>
                </a:solidFill>
                <a:latin typeface="+mn-lt"/>
              </a:defRPr>
            </a:lvl2pPr>
            <a:lvl3pPr marL="1143000" indent="-228600" algn="l" rtl="0" eaLnBrk="0" fontAlgn="base" hangingPunct="0">
              <a:spcBef>
                <a:spcPct val="5000"/>
              </a:spcBef>
              <a:spcAft>
                <a:spcPct val="0"/>
              </a:spcAft>
              <a:buChar char="•"/>
              <a:defRPr>
                <a:solidFill>
                  <a:schemeClr val="tx1"/>
                </a:solidFill>
                <a:latin typeface="+mn-lt"/>
              </a:defRPr>
            </a:lvl3pPr>
            <a:lvl4pPr marL="1600200" indent="-228600" algn="l" rtl="0" eaLnBrk="0" fontAlgn="base" hangingPunct="0">
              <a:spcBef>
                <a:spcPct val="5000"/>
              </a:spcBef>
              <a:spcAft>
                <a:spcPct val="0"/>
              </a:spcAft>
              <a:buChar char="–"/>
              <a:defRPr sz="1600">
                <a:solidFill>
                  <a:schemeClr val="tx1"/>
                </a:solidFill>
                <a:latin typeface="+mn-lt"/>
              </a:defRPr>
            </a:lvl4pPr>
            <a:lvl5pPr marL="2057400" indent="-228600" algn="l" rtl="0" eaLnBrk="0" fontAlgn="base" hangingPunct="0">
              <a:spcBef>
                <a:spcPct val="5000"/>
              </a:spcBef>
              <a:spcAft>
                <a:spcPct val="0"/>
              </a:spcAft>
              <a:buChar char="»"/>
              <a:defRPr sz="1600">
                <a:solidFill>
                  <a:schemeClr val="tx1"/>
                </a:solidFill>
                <a:latin typeface="+mn-lt"/>
              </a:defRPr>
            </a:lvl5pPr>
            <a:lvl6pPr marL="2514600" indent="-228600" algn="l" rtl="0" fontAlgn="base">
              <a:spcBef>
                <a:spcPct val="5000"/>
              </a:spcBef>
              <a:spcAft>
                <a:spcPct val="0"/>
              </a:spcAft>
              <a:buChar char="»"/>
              <a:defRPr sz="1600">
                <a:solidFill>
                  <a:schemeClr val="tx1"/>
                </a:solidFill>
                <a:latin typeface="+mn-lt"/>
              </a:defRPr>
            </a:lvl6pPr>
            <a:lvl7pPr marL="2971800" indent="-228600" algn="l" rtl="0" fontAlgn="base">
              <a:spcBef>
                <a:spcPct val="5000"/>
              </a:spcBef>
              <a:spcAft>
                <a:spcPct val="0"/>
              </a:spcAft>
              <a:buChar char="»"/>
              <a:defRPr sz="1600">
                <a:solidFill>
                  <a:schemeClr val="tx1"/>
                </a:solidFill>
                <a:latin typeface="+mn-lt"/>
              </a:defRPr>
            </a:lvl7pPr>
            <a:lvl8pPr marL="3429000" indent="-228600" algn="l" rtl="0" fontAlgn="base">
              <a:spcBef>
                <a:spcPct val="5000"/>
              </a:spcBef>
              <a:spcAft>
                <a:spcPct val="0"/>
              </a:spcAft>
              <a:buChar char="»"/>
              <a:defRPr sz="1600">
                <a:solidFill>
                  <a:schemeClr val="tx1"/>
                </a:solidFill>
                <a:latin typeface="+mn-lt"/>
              </a:defRPr>
            </a:lvl8pPr>
            <a:lvl9pPr marL="3886200" indent="-228600" algn="l" rtl="0" fontAlgn="base">
              <a:spcBef>
                <a:spcPct val="5000"/>
              </a:spcBef>
              <a:spcAft>
                <a:spcPct val="0"/>
              </a:spcAft>
              <a:buChar char="»"/>
              <a:defRPr sz="1600">
                <a:solidFill>
                  <a:schemeClr val="tx1"/>
                </a:solidFill>
                <a:latin typeface="+mn-lt"/>
              </a:defRPr>
            </a:lvl9pPr>
          </a:lstStyle>
          <a:p>
            <a:pPr eaLnBrk="1" hangingPunct="1">
              <a:lnSpc>
                <a:spcPct val="80000"/>
              </a:lnSpc>
              <a:defRPr/>
            </a:pPr>
            <a:r>
              <a:rPr lang="en-US" altLang="en-US" sz="2000" kern="0" dirty="0" smtClean="0"/>
              <a:t>The electric field in the image plane (YZ) is a function of the wave-vector amplitude integrated over the pupil plane (</a:t>
            </a:r>
            <a:r>
              <a:rPr lang="en-US" altLang="en-US" sz="2000" kern="0" dirty="0" err="1" smtClean="0"/>
              <a:t>yz</a:t>
            </a:r>
            <a:r>
              <a:rPr lang="en-US" altLang="en-US" sz="2000" kern="0" dirty="0" smtClean="0"/>
              <a:t>). R is distance between pupil </a:t>
            </a:r>
            <a:r>
              <a:rPr lang="en-US" altLang="en-US" sz="2000" kern="0" smtClean="0"/>
              <a:t>and image plane.</a:t>
            </a:r>
            <a:endParaRPr lang="en-US" altLang="en-US" sz="2000" kern="0" dirty="0" smtClean="0"/>
          </a:p>
          <a:p>
            <a:pPr eaLnBrk="1" hangingPunct="1">
              <a:lnSpc>
                <a:spcPct val="80000"/>
              </a:lnSpc>
              <a:defRPr/>
            </a:pPr>
            <a:r>
              <a:rPr lang="en-US" altLang="en-US" sz="2000" kern="0" dirty="0" smtClean="0"/>
              <a:t>The electric field at the image plane is </a:t>
            </a:r>
            <a:r>
              <a:rPr lang="en-US" altLang="en-US" sz="2000" kern="0" dirty="0"/>
              <a:t>the </a:t>
            </a:r>
            <a:r>
              <a:rPr lang="en-US" altLang="en-US" sz="2000" kern="0" dirty="0" err="1"/>
              <a:t>fourier</a:t>
            </a:r>
            <a:r>
              <a:rPr lang="en-US" altLang="en-US" sz="2000" kern="0" dirty="0"/>
              <a:t> transform of the pupil.</a:t>
            </a:r>
            <a:endParaRPr lang="en-US" altLang="en-US" sz="2000" kern="0" dirty="0" smtClean="0"/>
          </a:p>
          <a:p>
            <a:pPr eaLnBrk="1" hangingPunct="1">
              <a:lnSpc>
                <a:spcPct val="80000"/>
              </a:lnSpc>
              <a:defRPr/>
            </a:pPr>
            <a:r>
              <a:rPr lang="en-US" altLang="en-US" sz="2000" kern="0" dirty="0" smtClean="0"/>
              <a:t>The image intensity is the square of the amplitude of the electric field. </a:t>
            </a:r>
          </a:p>
          <a:p>
            <a:pPr eaLnBrk="1" hangingPunct="1">
              <a:lnSpc>
                <a:spcPct val="80000"/>
              </a:lnSpc>
              <a:defRPr/>
            </a:pPr>
            <a:endParaRPr lang="en-US" altLang="en-US" sz="2000" kern="0" dirty="0" smtClean="0"/>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063" y="2590800"/>
            <a:ext cx="3862387" cy="266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4A166ABB-1E24-48AD-8583-177177E75B4F}" type="slidenum">
              <a:rPr lang="en-US" altLang="en-US" sz="1400" smtClean="0">
                <a:latin typeface="Arial" charset="0"/>
              </a:rPr>
              <a:pPr eaLnBrk="1" hangingPunct="1">
                <a:spcBef>
                  <a:spcPct val="0"/>
                </a:spcBef>
                <a:buFontTx/>
                <a:buNone/>
              </a:pPr>
              <a:t>40</a:t>
            </a:fld>
            <a:endParaRPr lang="en-US" altLang="en-US" sz="1400" smtClean="0">
              <a:latin typeface="Arial" charset="0"/>
            </a:endParaRPr>
          </a:p>
        </p:txBody>
      </p:sp>
      <p:pic>
        <p:nvPicPr>
          <p:cNvPr id="4198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838" y="3306763"/>
            <a:ext cx="4475162" cy="33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2"/>
          <p:cNvSpPr>
            <a:spLocks noGrp="1" noChangeArrowheads="1"/>
          </p:cNvSpPr>
          <p:nvPr>
            <p:ph type="title"/>
          </p:nvPr>
        </p:nvSpPr>
        <p:spPr/>
        <p:txBody>
          <a:bodyPr/>
          <a:lstStyle/>
          <a:p>
            <a:pPr eaLnBrk="1" hangingPunct="1"/>
            <a:r>
              <a:rPr lang="en-US" altLang="en-US" smtClean="0"/>
              <a:t>Detector PSF</a:t>
            </a:r>
          </a:p>
        </p:txBody>
      </p:sp>
      <p:pic>
        <p:nvPicPr>
          <p:cNvPr id="419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438" y="1828800"/>
            <a:ext cx="4703762"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38" y="533400"/>
            <a:ext cx="4779962"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1" name="Text Box 9"/>
          <p:cNvSpPr txBox="1">
            <a:spLocks noChangeArrowheads="1"/>
          </p:cNvSpPr>
          <p:nvPr/>
        </p:nvSpPr>
        <p:spPr bwMode="auto">
          <a:xfrm>
            <a:off x="441325" y="5446713"/>
            <a:ext cx="3749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pPr>
            <a:r>
              <a:rPr lang="en-US" altLang="en-US" sz="1800">
                <a:latin typeface="Arial" charset="0"/>
              </a:rPr>
              <a:t>PSF versus depletion voltage in a thick CCD detector.</a:t>
            </a:r>
          </a:p>
        </p:txBody>
      </p:sp>
      <p:sp>
        <p:nvSpPr>
          <p:cNvPr id="41992" name="Text Box 10"/>
          <p:cNvSpPr txBox="1">
            <a:spLocks noChangeArrowheads="1"/>
          </p:cNvSpPr>
          <p:nvPr/>
        </p:nvSpPr>
        <p:spPr bwMode="auto">
          <a:xfrm>
            <a:off x="5029200" y="838200"/>
            <a:ext cx="3749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pPr>
            <a:r>
              <a:rPr lang="en-US" altLang="en-US" sz="1800">
                <a:latin typeface="Arial" charset="0"/>
              </a:rPr>
              <a:t>A variety of effects in the detector can cause “blurring” of the point-spread-function.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11"/>
          <p:cNvSpPr>
            <a:spLocks noGrp="1" noChangeArrowheads="1"/>
          </p:cNvSpPr>
          <p:nvPr>
            <p:ph type="title"/>
          </p:nvPr>
        </p:nvSpPr>
        <p:spPr/>
        <p:txBody>
          <a:bodyPr/>
          <a:lstStyle/>
          <a:p>
            <a:r>
              <a:rPr lang="en-US" altLang="en-US" dirty="0" smtClean="0"/>
              <a:t>Pixel </a:t>
            </a:r>
            <a:r>
              <a:rPr lang="en-US" altLang="en-US" dirty="0" smtClean="0"/>
              <a:t>Sampling - Optimal</a:t>
            </a:r>
            <a:endParaRPr lang="en-US" altLang="en-US" dirty="0" smtClean="0"/>
          </a:p>
        </p:txBody>
      </p:sp>
      <p:sp>
        <p:nvSpPr>
          <p:cNvPr id="43012" name="Rectangle 12"/>
          <p:cNvSpPr>
            <a:spLocks noGrp="1" noChangeArrowheads="1"/>
          </p:cNvSpPr>
          <p:nvPr>
            <p:ph type="body" idx="1"/>
          </p:nvPr>
        </p:nvSpPr>
        <p:spPr/>
        <p:txBody>
          <a:bodyPr>
            <a:normAutofit/>
          </a:bodyPr>
          <a:lstStyle/>
          <a:p>
            <a:r>
              <a:rPr lang="en-US" altLang="en-US" dirty="0" smtClean="0"/>
              <a:t>Optimal pixel sampling is driven by desire to cover largest field of view while resolving smallest details.</a:t>
            </a:r>
          </a:p>
          <a:p>
            <a:r>
              <a:rPr lang="en-US" altLang="en-US" dirty="0" smtClean="0"/>
              <a:t>This is generally satisfied by having two pixels per resolution element.</a:t>
            </a:r>
          </a:p>
          <a:p>
            <a:r>
              <a:rPr lang="en-US" altLang="en-US" dirty="0" smtClean="0"/>
              <a:t>Nyquist sampling </a:t>
            </a:r>
            <a:r>
              <a:rPr lang="en-US" altLang="en-US" dirty="0" err="1" smtClean="0"/>
              <a:t>thereom</a:t>
            </a:r>
            <a:r>
              <a:rPr lang="en-US" altLang="en-US" dirty="0" smtClean="0"/>
              <a:t> says that optimally sampling all of the information contained in an image requires about two pixels per resolution element.</a:t>
            </a:r>
          </a:p>
          <a:p>
            <a:pPr lvl="1"/>
            <a:r>
              <a:rPr lang="en-US" altLang="en-US" dirty="0" smtClean="0"/>
              <a:t>Sampling the resolution finer than this does not yield you more information and can be considered ``wasteful". </a:t>
            </a:r>
          </a:p>
          <a:p>
            <a:pPr lvl="1"/>
            <a:r>
              <a:rPr lang="en-US" altLang="en-US" dirty="0" smtClean="0"/>
              <a:t>Sampling more coarsely means you are not sensitive to all of the find detail in the picture and you are losing information. </a:t>
            </a:r>
          </a:p>
          <a:p>
            <a:pPr lvl="2"/>
            <a:endParaRPr lang="en-US" altLang="en-US" dirty="0" smtClean="0"/>
          </a:p>
        </p:txBody>
      </p:sp>
      <p:sp>
        <p:nvSpPr>
          <p:cNvPr id="43010" name="Slide Number Placeholder 5"/>
          <p:cNvSpPr>
            <a:spLocks noGrp="1"/>
          </p:cNvSpPr>
          <p:nvPr>
            <p:ph type="sldNum" sz="quarter" idx="12"/>
          </p:nvPr>
        </p:nvSpPr>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fld id="{AB64ED0C-202A-429D-9D06-07F45DECC029}" type="slidenum">
              <a:rPr lang="en-US" altLang="en-US" smtClean="0"/>
              <a:pPr/>
              <a:t>41</a:t>
            </a:fld>
            <a:endParaRPr lang="en-US" altLang="en-US" smtClean="0"/>
          </a:p>
        </p:txBody>
      </p:sp>
      <p:sp>
        <p:nvSpPr>
          <p:cNvPr id="43013" name="Rectangle 8"/>
          <p:cNvSpPr>
            <a:spLocks noChangeArrowheads="1"/>
          </p:cNvSpPr>
          <p:nvPr/>
        </p:nvSpPr>
        <p:spPr bwMode="auto">
          <a:xfrm>
            <a:off x="-304800" y="5867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11"/>
          <p:cNvSpPr>
            <a:spLocks noGrp="1" noChangeArrowheads="1"/>
          </p:cNvSpPr>
          <p:nvPr>
            <p:ph type="title"/>
          </p:nvPr>
        </p:nvSpPr>
        <p:spPr/>
        <p:txBody>
          <a:bodyPr/>
          <a:lstStyle/>
          <a:p>
            <a:r>
              <a:rPr lang="en-US" altLang="en-US" dirty="0" smtClean="0"/>
              <a:t>Pixel </a:t>
            </a:r>
            <a:r>
              <a:rPr lang="en-US" altLang="en-US" dirty="0" smtClean="0"/>
              <a:t>Sampling – Example 1</a:t>
            </a:r>
            <a:endParaRPr lang="en-US" altLang="en-US" dirty="0" smtClean="0"/>
          </a:p>
        </p:txBody>
      </p:sp>
      <p:sp>
        <p:nvSpPr>
          <p:cNvPr id="43012" name="Rectangle 12"/>
          <p:cNvSpPr>
            <a:spLocks noGrp="1" noChangeArrowheads="1"/>
          </p:cNvSpPr>
          <p:nvPr>
            <p:ph type="body" idx="1"/>
          </p:nvPr>
        </p:nvSpPr>
        <p:spPr/>
        <p:txBody>
          <a:bodyPr>
            <a:normAutofit/>
          </a:bodyPr>
          <a:lstStyle/>
          <a:p>
            <a:r>
              <a:rPr lang="en-US" altLang="en-US" dirty="0" smtClean="0"/>
              <a:t>Example </a:t>
            </a:r>
            <a:r>
              <a:rPr lang="en-US" altLang="en-US" dirty="0" smtClean="0"/>
              <a:t>1: CCD camera with 9 µ pixels at focal plane with 112.7 </a:t>
            </a:r>
            <a:r>
              <a:rPr lang="en-US" altLang="en-US" dirty="0" err="1" smtClean="0"/>
              <a:t>arcsec</a:t>
            </a:r>
            <a:r>
              <a:rPr lang="en-US" altLang="en-US" dirty="0" smtClean="0"/>
              <a:t>/mm</a:t>
            </a:r>
          </a:p>
          <a:p>
            <a:pPr lvl="1"/>
            <a:r>
              <a:rPr lang="en-US" altLang="en-US" dirty="0" smtClean="0"/>
              <a:t>pixel scale = (0.009 mm/pixel)(112.7 </a:t>
            </a:r>
            <a:r>
              <a:rPr lang="en-US" altLang="en-US" dirty="0" err="1" smtClean="0"/>
              <a:t>arcsec</a:t>
            </a:r>
            <a:r>
              <a:rPr lang="en-US" altLang="en-US" dirty="0" smtClean="0"/>
              <a:t>/mm) = 1.01 </a:t>
            </a:r>
            <a:r>
              <a:rPr lang="en-US" altLang="en-US" dirty="0" err="1" smtClean="0"/>
              <a:t>arcsec</a:t>
            </a:r>
            <a:r>
              <a:rPr lang="en-US" altLang="en-US" dirty="0" smtClean="0"/>
              <a:t>/pixel </a:t>
            </a:r>
          </a:p>
          <a:p>
            <a:pPr lvl="1"/>
            <a:r>
              <a:rPr lang="en-US" altLang="en-US" dirty="0" smtClean="0"/>
              <a:t>if seeing is 2 </a:t>
            </a:r>
            <a:r>
              <a:rPr lang="en-US" altLang="en-US" dirty="0" err="1" smtClean="0"/>
              <a:t>arcseconds</a:t>
            </a:r>
            <a:r>
              <a:rPr lang="en-US" altLang="en-US" dirty="0" smtClean="0"/>
              <a:t>, the pixels are good match to the resolution and we can sample all of the information delivered to the focal plane</a:t>
            </a:r>
          </a:p>
          <a:p>
            <a:pPr lvl="1"/>
            <a:r>
              <a:rPr lang="en-US" altLang="en-US" dirty="0" smtClean="0"/>
              <a:t>should seeing drop to 1 </a:t>
            </a:r>
            <a:r>
              <a:rPr lang="en-US" altLang="en-US" dirty="0" err="1" smtClean="0"/>
              <a:t>arcsecond</a:t>
            </a:r>
            <a:r>
              <a:rPr lang="en-US" altLang="en-US" dirty="0" smtClean="0"/>
              <a:t>, the pixels in the camera would be too big and we would lose information (not Nyquist sampled); this is called </a:t>
            </a:r>
            <a:r>
              <a:rPr lang="en-US" altLang="en-US" dirty="0" err="1" smtClean="0"/>
              <a:t>undersampling</a:t>
            </a:r>
            <a:r>
              <a:rPr lang="en-US" altLang="en-US" dirty="0" smtClean="0"/>
              <a:t> and the image would be pixel-limited. </a:t>
            </a:r>
          </a:p>
          <a:p>
            <a:pPr lvl="1"/>
            <a:r>
              <a:rPr lang="en-US" altLang="en-US" dirty="0" smtClean="0"/>
              <a:t>if the seeing ballooned up to 5 </a:t>
            </a:r>
            <a:r>
              <a:rPr lang="en-US" altLang="en-US" dirty="0" err="1" smtClean="0"/>
              <a:t>arcseconds</a:t>
            </a:r>
            <a:r>
              <a:rPr lang="en-US" altLang="en-US" dirty="0" smtClean="0"/>
              <a:t>, the 1 </a:t>
            </a:r>
            <a:r>
              <a:rPr lang="en-US" altLang="en-US" dirty="0" err="1" smtClean="0"/>
              <a:t>arcsecond</a:t>
            </a:r>
            <a:r>
              <a:rPr lang="en-US" altLang="en-US" dirty="0" smtClean="0"/>
              <a:t> pixels would be overkill, since we would be oversampling the delivered resolution, so resolution is seeing-limited</a:t>
            </a:r>
          </a:p>
          <a:p>
            <a:pPr lvl="2"/>
            <a:endParaRPr lang="en-US" altLang="en-US" dirty="0" smtClean="0"/>
          </a:p>
        </p:txBody>
      </p:sp>
      <p:sp>
        <p:nvSpPr>
          <p:cNvPr id="43010" name="Slide Number Placeholder 5"/>
          <p:cNvSpPr>
            <a:spLocks noGrp="1"/>
          </p:cNvSpPr>
          <p:nvPr>
            <p:ph type="sldNum" sz="quarter" idx="12"/>
          </p:nvPr>
        </p:nvSpPr>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fld id="{AB64ED0C-202A-429D-9D06-07F45DECC029}" type="slidenum">
              <a:rPr lang="en-US" altLang="en-US" smtClean="0"/>
              <a:pPr/>
              <a:t>42</a:t>
            </a:fld>
            <a:endParaRPr lang="en-US" altLang="en-US" smtClean="0"/>
          </a:p>
        </p:txBody>
      </p:sp>
      <p:sp>
        <p:nvSpPr>
          <p:cNvPr id="43013" name="Rectangle 8"/>
          <p:cNvSpPr>
            <a:spLocks noChangeArrowheads="1"/>
          </p:cNvSpPr>
          <p:nvPr/>
        </p:nvSpPr>
        <p:spPr bwMode="auto">
          <a:xfrm>
            <a:off x="-304800" y="5867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218013941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11"/>
          <p:cNvSpPr>
            <a:spLocks noGrp="1" noChangeArrowheads="1"/>
          </p:cNvSpPr>
          <p:nvPr>
            <p:ph type="title"/>
          </p:nvPr>
        </p:nvSpPr>
        <p:spPr/>
        <p:txBody>
          <a:bodyPr/>
          <a:lstStyle/>
          <a:p>
            <a:r>
              <a:rPr lang="en-US" altLang="en-US" dirty="0" smtClean="0"/>
              <a:t>Pixel </a:t>
            </a:r>
            <a:r>
              <a:rPr lang="en-US" altLang="en-US" dirty="0" smtClean="0"/>
              <a:t>Sampling – Example 2</a:t>
            </a:r>
            <a:endParaRPr lang="en-US" altLang="en-US" dirty="0" smtClean="0"/>
          </a:p>
        </p:txBody>
      </p:sp>
      <p:sp>
        <p:nvSpPr>
          <p:cNvPr id="43012" name="Rectangle 12"/>
          <p:cNvSpPr>
            <a:spLocks noGrp="1" noChangeArrowheads="1"/>
          </p:cNvSpPr>
          <p:nvPr>
            <p:ph type="body" idx="1"/>
          </p:nvPr>
        </p:nvSpPr>
        <p:spPr/>
        <p:txBody>
          <a:bodyPr>
            <a:normAutofit/>
          </a:bodyPr>
          <a:lstStyle/>
          <a:p>
            <a:r>
              <a:rPr lang="en-US" altLang="en-US" dirty="0" smtClean="0"/>
              <a:t>Example </a:t>
            </a:r>
            <a:r>
              <a:rPr lang="en-US" altLang="en-US" dirty="0" smtClean="0"/>
              <a:t>2: CCD camera with 9 µ pixels at focal plane with 20.75 </a:t>
            </a:r>
            <a:r>
              <a:rPr lang="en-US" altLang="en-US" dirty="0" err="1" smtClean="0"/>
              <a:t>arcsec</a:t>
            </a:r>
            <a:r>
              <a:rPr lang="en-US" altLang="en-US" dirty="0" smtClean="0"/>
              <a:t>/mm</a:t>
            </a:r>
          </a:p>
          <a:p>
            <a:pPr lvl="1"/>
            <a:r>
              <a:rPr lang="en-US" altLang="en-US" dirty="0" smtClean="0"/>
              <a:t>pixel scale = (0.009 mm/pixel)(20.75 </a:t>
            </a:r>
            <a:r>
              <a:rPr lang="en-US" altLang="en-US" dirty="0" err="1" smtClean="0"/>
              <a:t>arcsec</a:t>
            </a:r>
            <a:r>
              <a:rPr lang="en-US" altLang="en-US" dirty="0" smtClean="0"/>
              <a:t>/mm) = 0.19 </a:t>
            </a:r>
            <a:r>
              <a:rPr lang="en-US" altLang="en-US" dirty="0" err="1" smtClean="0"/>
              <a:t>arcsec</a:t>
            </a:r>
            <a:r>
              <a:rPr lang="en-US" altLang="en-US" dirty="0" smtClean="0"/>
              <a:t>/pixel </a:t>
            </a:r>
          </a:p>
          <a:p>
            <a:pPr lvl="1"/>
            <a:r>
              <a:rPr lang="en-US" altLang="en-US" dirty="0" smtClean="0"/>
              <a:t>pixels will generally oversample typical seeing</a:t>
            </a:r>
          </a:p>
          <a:p>
            <a:pPr lvl="1"/>
            <a:r>
              <a:rPr lang="en-US" altLang="en-US" dirty="0" smtClean="0"/>
              <a:t>one could design optics to rescale the image so that more area is covered by pixel </a:t>
            </a:r>
          </a:p>
          <a:p>
            <a:pPr lvl="2"/>
            <a:endParaRPr lang="en-US" altLang="en-US" dirty="0" smtClean="0"/>
          </a:p>
        </p:txBody>
      </p:sp>
      <p:sp>
        <p:nvSpPr>
          <p:cNvPr id="43010" name="Slide Number Placeholder 5"/>
          <p:cNvSpPr>
            <a:spLocks noGrp="1"/>
          </p:cNvSpPr>
          <p:nvPr>
            <p:ph type="sldNum" sz="quarter" idx="12"/>
          </p:nvPr>
        </p:nvSpPr>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fld id="{AB64ED0C-202A-429D-9D06-07F45DECC029}" type="slidenum">
              <a:rPr lang="en-US" altLang="en-US" smtClean="0"/>
              <a:pPr/>
              <a:t>43</a:t>
            </a:fld>
            <a:endParaRPr lang="en-US" altLang="en-US" smtClean="0"/>
          </a:p>
        </p:txBody>
      </p:sp>
      <p:sp>
        <p:nvSpPr>
          <p:cNvPr id="43013" name="Rectangle 8"/>
          <p:cNvSpPr>
            <a:spLocks noChangeArrowheads="1"/>
          </p:cNvSpPr>
          <p:nvPr/>
        </p:nvSpPr>
        <p:spPr bwMode="auto">
          <a:xfrm>
            <a:off x="-304800" y="5867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21801394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11"/>
          <p:cNvSpPr>
            <a:spLocks noGrp="1" noChangeArrowheads="1"/>
          </p:cNvSpPr>
          <p:nvPr>
            <p:ph type="title"/>
          </p:nvPr>
        </p:nvSpPr>
        <p:spPr/>
        <p:txBody>
          <a:bodyPr/>
          <a:lstStyle/>
          <a:p>
            <a:r>
              <a:rPr lang="en-US" altLang="en-US" dirty="0" smtClean="0"/>
              <a:t>Pixel </a:t>
            </a:r>
            <a:r>
              <a:rPr lang="en-US" altLang="en-US" dirty="0" smtClean="0"/>
              <a:t>Sampling – Example 3</a:t>
            </a:r>
            <a:endParaRPr lang="en-US" altLang="en-US" dirty="0" smtClean="0"/>
          </a:p>
        </p:txBody>
      </p:sp>
      <p:sp>
        <p:nvSpPr>
          <p:cNvPr id="43012" name="Rectangle 12"/>
          <p:cNvSpPr>
            <a:spLocks noGrp="1" noChangeArrowheads="1"/>
          </p:cNvSpPr>
          <p:nvPr>
            <p:ph type="body" idx="1"/>
          </p:nvPr>
        </p:nvSpPr>
        <p:spPr/>
        <p:txBody>
          <a:bodyPr>
            <a:normAutofit/>
          </a:bodyPr>
          <a:lstStyle/>
          <a:p>
            <a:r>
              <a:rPr lang="en-US" altLang="en-US" dirty="0" smtClean="0"/>
              <a:t>Example </a:t>
            </a:r>
            <a:r>
              <a:rPr lang="en-US" altLang="en-US" dirty="0" smtClean="0"/>
              <a:t>3: HST, with 58-m focal length has plate scale of about 4 </a:t>
            </a:r>
            <a:r>
              <a:rPr lang="en-US" altLang="en-US" dirty="0" err="1" smtClean="0"/>
              <a:t>arcsec</a:t>
            </a:r>
            <a:r>
              <a:rPr lang="en-US" altLang="en-US" dirty="0" smtClean="0"/>
              <a:t>/mm. </a:t>
            </a:r>
          </a:p>
          <a:p>
            <a:pPr lvl="1"/>
            <a:r>
              <a:rPr lang="en-US" altLang="en-US" dirty="0" smtClean="0"/>
              <a:t>no </a:t>
            </a:r>
            <a:r>
              <a:rPr lang="en-US" altLang="en-US" dirty="0" err="1" smtClean="0"/>
              <a:t>atmosphereic</a:t>
            </a:r>
            <a:r>
              <a:rPr lang="en-US" altLang="en-US" dirty="0" smtClean="0"/>
              <a:t> seeing in space, so can achieve theoretical resolution limit, 1.22 (5500 Angstroms)(206265 </a:t>
            </a:r>
            <a:r>
              <a:rPr lang="en-US" altLang="en-US" dirty="0" err="1" smtClean="0"/>
              <a:t>arcsec</a:t>
            </a:r>
            <a:r>
              <a:rPr lang="en-US" altLang="en-US" dirty="0" smtClean="0"/>
              <a:t>/radian)/(2.4-m) = 0.05 </a:t>
            </a:r>
            <a:r>
              <a:rPr lang="en-US" altLang="en-US" dirty="0" err="1" smtClean="0"/>
              <a:t>arcsec</a:t>
            </a:r>
            <a:r>
              <a:rPr lang="en-US" altLang="en-US" dirty="0" smtClean="0"/>
              <a:t>. </a:t>
            </a:r>
          </a:p>
          <a:p>
            <a:pPr lvl="1"/>
            <a:r>
              <a:rPr lang="en-US" altLang="en-US" dirty="0" smtClean="0"/>
              <a:t>WFPC2 on HST </a:t>
            </a:r>
            <a:r>
              <a:rPr lang="en-US" altLang="en-US" dirty="0" err="1" smtClean="0"/>
              <a:t>undersampled</a:t>
            </a:r>
            <a:r>
              <a:rPr lang="en-US" altLang="en-US" dirty="0" smtClean="0"/>
              <a:t>, 15 micron pixels give either 0.05 </a:t>
            </a:r>
            <a:r>
              <a:rPr lang="en-US" altLang="en-US" dirty="0" err="1" smtClean="0"/>
              <a:t>arcsec</a:t>
            </a:r>
            <a:r>
              <a:rPr lang="en-US" altLang="en-US" dirty="0" smtClean="0"/>
              <a:t>/pixel (1 chip) or 0.10 </a:t>
            </a:r>
            <a:r>
              <a:rPr lang="en-US" altLang="en-US" dirty="0" err="1" smtClean="0"/>
              <a:t>arcsec</a:t>
            </a:r>
            <a:r>
              <a:rPr lang="en-US" altLang="en-US" dirty="0" smtClean="0"/>
              <a:t>/pixel (3 chips) -- so not Nyquist sampled. </a:t>
            </a:r>
          </a:p>
          <a:p>
            <a:pPr lvl="1"/>
            <a:r>
              <a:rPr lang="en-US" altLang="en-US" dirty="0" smtClean="0"/>
              <a:t>In this case the decision to not sample to the limit was dictated by desire to have a reasonable FIELD OF VIEW. </a:t>
            </a:r>
          </a:p>
          <a:p>
            <a:pPr lvl="2"/>
            <a:r>
              <a:rPr lang="en-US" altLang="en-US" dirty="0" smtClean="0"/>
              <a:t>800 x 800 pixels gives only an 80 </a:t>
            </a:r>
            <a:r>
              <a:rPr lang="en-US" altLang="en-US" dirty="0" err="1" smtClean="0"/>
              <a:t>arcsecond</a:t>
            </a:r>
            <a:r>
              <a:rPr lang="en-US" altLang="en-US" dirty="0" smtClean="0"/>
              <a:t> FOV at 0.10 </a:t>
            </a:r>
            <a:r>
              <a:rPr lang="en-US" altLang="en-US" dirty="0" err="1" smtClean="0"/>
              <a:t>arcsec</a:t>
            </a:r>
            <a:r>
              <a:rPr lang="en-US" altLang="en-US" dirty="0" smtClean="0"/>
              <a:t>/pixel. </a:t>
            </a:r>
          </a:p>
          <a:p>
            <a:pPr lvl="2"/>
            <a:endParaRPr lang="en-US" altLang="en-US" dirty="0" smtClean="0"/>
          </a:p>
        </p:txBody>
      </p:sp>
      <p:sp>
        <p:nvSpPr>
          <p:cNvPr id="43010" name="Slide Number Placeholder 5"/>
          <p:cNvSpPr>
            <a:spLocks noGrp="1"/>
          </p:cNvSpPr>
          <p:nvPr>
            <p:ph type="sldNum" sz="quarter" idx="12"/>
          </p:nvPr>
        </p:nvSpPr>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fld id="{AB64ED0C-202A-429D-9D06-07F45DECC029}" type="slidenum">
              <a:rPr lang="en-US" altLang="en-US" smtClean="0"/>
              <a:pPr/>
              <a:t>44</a:t>
            </a:fld>
            <a:endParaRPr lang="en-US" altLang="en-US" smtClean="0"/>
          </a:p>
        </p:txBody>
      </p:sp>
      <p:sp>
        <p:nvSpPr>
          <p:cNvPr id="43013" name="Rectangle 8"/>
          <p:cNvSpPr>
            <a:spLocks noChangeArrowheads="1"/>
          </p:cNvSpPr>
          <p:nvPr/>
        </p:nvSpPr>
        <p:spPr bwMode="auto">
          <a:xfrm>
            <a:off x="-304800" y="5867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218013941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684F0B37-0E0A-4C08-900F-B08E32A0CA06}" type="slidenum">
              <a:rPr lang="en-US" altLang="en-US" sz="1400" smtClean="0">
                <a:latin typeface="Arial" charset="0"/>
              </a:rPr>
              <a:pPr eaLnBrk="1" hangingPunct="1">
                <a:spcBef>
                  <a:spcPct val="0"/>
                </a:spcBef>
                <a:buFontTx/>
                <a:buNone/>
              </a:pPr>
              <a:t>45</a:t>
            </a:fld>
            <a:endParaRPr lang="en-US" altLang="en-US" sz="1400" smtClean="0">
              <a:latin typeface="Arial" charset="0"/>
            </a:endParaRPr>
          </a:p>
        </p:txBody>
      </p:sp>
      <p:sp>
        <p:nvSpPr>
          <p:cNvPr id="44035" name="Rectangle 2"/>
          <p:cNvSpPr>
            <a:spLocks noGrp="1" noChangeArrowheads="1"/>
          </p:cNvSpPr>
          <p:nvPr>
            <p:ph type="title"/>
          </p:nvPr>
        </p:nvSpPr>
        <p:spPr/>
        <p:txBody>
          <a:bodyPr/>
          <a:lstStyle/>
          <a:p>
            <a:pPr eaLnBrk="1" hangingPunct="1"/>
            <a:r>
              <a:rPr lang="en-US" altLang="en-US" smtClean="0"/>
              <a:t>What is Signal? What is Noise?</a:t>
            </a:r>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106488"/>
            <a:ext cx="7086600" cy="54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Rectangle 6"/>
          <p:cNvSpPr>
            <a:spLocks noChangeArrowheads="1"/>
          </p:cNvSpPr>
          <p:nvPr/>
        </p:nvSpPr>
        <p:spPr bwMode="auto">
          <a:xfrm>
            <a:off x="5238750" y="40703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p:txBody>
      </p:sp>
      <p:sp>
        <p:nvSpPr>
          <p:cNvPr id="44038" name="Rectangle 7"/>
          <p:cNvSpPr>
            <a:spLocks noChangeArrowheads="1"/>
          </p:cNvSpPr>
          <p:nvPr/>
        </p:nvSpPr>
        <p:spPr bwMode="auto">
          <a:xfrm>
            <a:off x="5238750" y="40703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2D9B3CC-6E88-4F5B-A9EF-8FE922043C15}" type="slidenum">
              <a:rPr lang="en-US" altLang="en-US" sz="1400" smtClean="0">
                <a:latin typeface="Arial" charset="0"/>
              </a:rPr>
              <a:pPr eaLnBrk="1" hangingPunct="1">
                <a:spcBef>
                  <a:spcPct val="0"/>
                </a:spcBef>
                <a:buFontTx/>
                <a:buNone/>
              </a:pPr>
              <a:t>46</a:t>
            </a:fld>
            <a:endParaRPr lang="en-US" altLang="en-US" sz="1400" smtClean="0">
              <a:latin typeface="Arial" charset="0"/>
            </a:endParaRPr>
          </a:p>
        </p:txBody>
      </p:sp>
      <p:sp>
        <p:nvSpPr>
          <p:cNvPr id="45059" name="Rectangle 4"/>
          <p:cNvSpPr>
            <a:spLocks noGrp="1" noChangeArrowheads="1"/>
          </p:cNvSpPr>
          <p:nvPr>
            <p:ph type="title"/>
          </p:nvPr>
        </p:nvSpPr>
        <p:spPr/>
        <p:txBody>
          <a:bodyPr/>
          <a:lstStyle/>
          <a:p>
            <a:pPr eaLnBrk="1" hangingPunct="1"/>
            <a:r>
              <a:rPr lang="en-US" altLang="en-US" smtClean="0"/>
              <a:t>Sensitivity</a:t>
            </a:r>
          </a:p>
        </p:txBody>
      </p:sp>
      <p:sp>
        <p:nvSpPr>
          <p:cNvPr id="45060" name="Rectangle 5"/>
          <p:cNvSpPr>
            <a:spLocks noGrp="1" noChangeArrowheads="1"/>
          </p:cNvSpPr>
          <p:nvPr>
            <p:ph type="body" idx="1"/>
          </p:nvPr>
        </p:nvSpPr>
        <p:spPr/>
        <p:txBody>
          <a:bodyPr/>
          <a:lstStyle/>
          <a:p>
            <a:pPr eaLnBrk="1" hangingPunct="1"/>
            <a:r>
              <a:rPr lang="en-US" altLang="en-US" smtClean="0"/>
              <a:t>Combination of</a:t>
            </a:r>
          </a:p>
          <a:p>
            <a:pPr lvl="1" eaLnBrk="1" hangingPunct="1"/>
            <a:r>
              <a:rPr lang="en-US" altLang="en-US" smtClean="0"/>
              <a:t>signal</a:t>
            </a:r>
          </a:p>
          <a:p>
            <a:pPr lvl="2" eaLnBrk="1" hangingPunct="1"/>
            <a:r>
              <a:rPr lang="en-US" altLang="en-US" smtClean="0"/>
              <a:t>brightness of source</a:t>
            </a:r>
          </a:p>
          <a:p>
            <a:pPr lvl="2" eaLnBrk="1" hangingPunct="1"/>
            <a:r>
              <a:rPr lang="en-US" altLang="en-US" smtClean="0"/>
              <a:t>absorption of intervening material</a:t>
            </a:r>
          </a:p>
          <a:p>
            <a:pPr lvl="3" eaLnBrk="1" hangingPunct="1"/>
            <a:r>
              <a:rPr lang="en-US" altLang="en-US" smtClean="0"/>
              <a:t>gas, dust</a:t>
            </a:r>
          </a:p>
          <a:p>
            <a:pPr lvl="3" eaLnBrk="1" hangingPunct="1"/>
            <a:r>
              <a:rPr lang="en-US" altLang="en-US" smtClean="0"/>
              <a:t>atmosphere</a:t>
            </a:r>
          </a:p>
          <a:p>
            <a:pPr lvl="3" eaLnBrk="1" hangingPunct="1"/>
            <a:r>
              <a:rPr lang="en-US" altLang="en-US" smtClean="0"/>
              <a:t>optics</a:t>
            </a:r>
          </a:p>
          <a:p>
            <a:pPr lvl="2" eaLnBrk="1" hangingPunct="1"/>
            <a:r>
              <a:rPr lang="en-US" altLang="en-US" smtClean="0"/>
              <a:t>size of telescope </a:t>
            </a:r>
          </a:p>
          <a:p>
            <a:pPr lvl="2" eaLnBrk="1" hangingPunct="1"/>
            <a:r>
              <a:rPr lang="en-US" altLang="en-US" smtClean="0"/>
              <a:t>sensitivity of detector</a:t>
            </a:r>
          </a:p>
          <a:p>
            <a:pPr lvl="1" eaLnBrk="1" hangingPunct="1"/>
            <a:r>
              <a:rPr lang="en-US" altLang="en-US" smtClean="0"/>
              <a:t>noise</a:t>
            </a:r>
          </a:p>
          <a:p>
            <a:pPr lvl="2" eaLnBrk="1" hangingPunct="1"/>
            <a:r>
              <a:rPr lang="en-US" altLang="en-US" smtClean="0"/>
              <a:t>detector read noise</a:t>
            </a:r>
          </a:p>
          <a:p>
            <a:pPr lvl="2" eaLnBrk="1" hangingPunct="1"/>
            <a:r>
              <a:rPr lang="en-US" altLang="en-US" smtClean="0"/>
              <a:t>detector dark current</a:t>
            </a:r>
          </a:p>
          <a:p>
            <a:pPr lvl="2" eaLnBrk="1" hangingPunct="1"/>
            <a:r>
              <a:rPr lang="en-US" altLang="en-US" smtClean="0"/>
              <a:t>background (zodiacal light, sky, telescope, instrument)</a:t>
            </a:r>
          </a:p>
          <a:p>
            <a:pPr lvl="2" eaLnBrk="1" hangingPunct="1"/>
            <a:r>
              <a:rPr lang="en-US" altLang="en-US" smtClean="0"/>
              <a:t>shot noise from source</a:t>
            </a:r>
          </a:p>
          <a:p>
            <a:pPr lvl="2" eaLnBrk="1" hangingPunct="1"/>
            <a:r>
              <a:rPr lang="en-US" altLang="en-US" smtClean="0"/>
              <a:t>imperfect calibrations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3C5A111-58AC-4782-B8AA-71108ECFB5C9}" type="slidenum">
              <a:rPr lang="en-US" altLang="en-US" sz="1400" smtClean="0">
                <a:latin typeface="Arial" charset="0"/>
              </a:rPr>
              <a:pPr eaLnBrk="1" hangingPunct="1">
                <a:spcBef>
                  <a:spcPct val="0"/>
                </a:spcBef>
                <a:buFontTx/>
                <a:buNone/>
              </a:pPr>
              <a:t>47</a:t>
            </a:fld>
            <a:endParaRPr lang="en-US" altLang="en-US" sz="1400" smtClean="0">
              <a:latin typeface="Arial" charset="0"/>
            </a:endParaRPr>
          </a:p>
        </p:txBody>
      </p:sp>
      <p:sp>
        <p:nvSpPr>
          <p:cNvPr id="46083" name="Rectangle 4"/>
          <p:cNvSpPr>
            <a:spLocks noGrp="1" noChangeArrowheads="1"/>
          </p:cNvSpPr>
          <p:nvPr>
            <p:ph type="title"/>
          </p:nvPr>
        </p:nvSpPr>
        <p:spPr/>
        <p:txBody>
          <a:bodyPr/>
          <a:lstStyle/>
          <a:p>
            <a:pPr eaLnBrk="1" hangingPunct="1"/>
            <a:r>
              <a:rPr lang="en-US" altLang="en-US" smtClean="0"/>
              <a:t>Sensitivity vs. Dynamic Range</a:t>
            </a:r>
          </a:p>
        </p:txBody>
      </p:sp>
      <p:sp>
        <p:nvSpPr>
          <p:cNvPr id="46084" name="Rectangle 5"/>
          <p:cNvSpPr>
            <a:spLocks noGrp="1" noChangeArrowheads="1"/>
          </p:cNvSpPr>
          <p:nvPr>
            <p:ph type="body" idx="1"/>
          </p:nvPr>
        </p:nvSpPr>
        <p:spPr/>
        <p:txBody>
          <a:bodyPr/>
          <a:lstStyle/>
          <a:p>
            <a:pPr eaLnBrk="1" hangingPunct="1"/>
            <a:r>
              <a:rPr lang="en-US" altLang="en-US" smtClean="0"/>
              <a:t>Sensitivity</a:t>
            </a:r>
          </a:p>
          <a:p>
            <a:pPr lvl="1" eaLnBrk="1" hangingPunct="1"/>
            <a:r>
              <a:rPr lang="en-US" altLang="en-US" smtClean="0"/>
              <a:t>ability to measure faint brightnesses</a:t>
            </a:r>
          </a:p>
          <a:p>
            <a:pPr lvl="1" eaLnBrk="1" hangingPunct="1"/>
            <a:endParaRPr lang="en-US" altLang="en-US" smtClean="0"/>
          </a:p>
          <a:p>
            <a:pPr eaLnBrk="1" hangingPunct="1"/>
            <a:r>
              <a:rPr lang="en-US" altLang="en-US" smtClean="0"/>
              <a:t>Dynamic Range</a:t>
            </a:r>
          </a:p>
          <a:p>
            <a:pPr lvl="1" eaLnBrk="1" hangingPunct="1"/>
            <a:r>
              <a:rPr lang="en-US" altLang="en-US" smtClean="0"/>
              <a:t>ability to image “bright” and “faint” sources in same system</a:t>
            </a:r>
          </a:p>
          <a:p>
            <a:pPr lvl="1" eaLnBrk="1" hangingPunct="1"/>
            <a:r>
              <a:rPr lang="en-US" altLang="en-US" smtClean="0"/>
              <a:t>often expressed as fluxbrightest/noise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3C5A111-58AC-4782-B8AA-71108ECFB5C9}" type="slidenum">
              <a:rPr lang="en-US" altLang="en-US" sz="1400" smtClean="0">
                <a:latin typeface="Arial" charset="0"/>
              </a:rPr>
              <a:pPr eaLnBrk="1" hangingPunct="1">
                <a:spcBef>
                  <a:spcPct val="0"/>
                </a:spcBef>
                <a:buFontTx/>
                <a:buNone/>
              </a:pPr>
              <a:t>48</a:t>
            </a:fld>
            <a:endParaRPr lang="en-US" altLang="en-US" sz="1400" smtClean="0">
              <a:latin typeface="Arial" charset="0"/>
            </a:endParaRPr>
          </a:p>
        </p:txBody>
      </p:sp>
      <p:sp>
        <p:nvSpPr>
          <p:cNvPr id="46083" name="Rectangle 4"/>
          <p:cNvSpPr>
            <a:spLocks noGrp="1" noChangeArrowheads="1"/>
          </p:cNvSpPr>
          <p:nvPr>
            <p:ph type="title"/>
          </p:nvPr>
        </p:nvSpPr>
        <p:spPr/>
        <p:txBody>
          <a:bodyPr/>
          <a:lstStyle/>
          <a:p>
            <a:pPr eaLnBrk="1" hangingPunct="1"/>
            <a:r>
              <a:rPr lang="en-US" altLang="en-US" dirty="0" smtClean="0"/>
              <a:t>Signal: definition</a:t>
            </a:r>
          </a:p>
        </p:txBody>
      </p:sp>
      <p:sp>
        <p:nvSpPr>
          <p:cNvPr id="46084" name="Rectangle 5"/>
          <p:cNvSpPr>
            <a:spLocks noGrp="1" noChangeArrowheads="1"/>
          </p:cNvSpPr>
          <p:nvPr>
            <p:ph type="body" idx="1"/>
          </p:nvPr>
        </p:nvSpPr>
        <p:spPr/>
        <p:txBody>
          <a:bodyPr/>
          <a:lstStyle/>
          <a:p>
            <a:pPr eaLnBrk="1" hangingPunct="1"/>
            <a:r>
              <a:rPr lang="en-US" altLang="en-US" dirty="0" smtClean="0"/>
              <a:t>Signal is that part of the measurement which is contributed by the source of interest.</a:t>
            </a:r>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smtClean="0"/>
          </a:p>
          <a:p>
            <a:pPr eaLnBrk="1" hangingPunct="1"/>
            <a:r>
              <a:rPr lang="en-US" altLang="en-US" dirty="0" smtClean="0"/>
              <a:t>where, A=area of telescope, QE=quantum efficiency of detector, </a:t>
            </a:r>
            <a:r>
              <a:rPr lang="en-US" altLang="en-US" dirty="0" err="1" smtClean="0"/>
              <a:t>F</a:t>
            </a:r>
            <a:r>
              <a:rPr lang="en-US" altLang="en-US" baseline="-25000" dirty="0" err="1" smtClean="0">
                <a:latin typeface="Symbol" pitchFamily="18" charset="2"/>
              </a:rPr>
              <a:t>n</a:t>
            </a:r>
            <a:r>
              <a:rPr lang="en-US" altLang="en-US" baseline="-25000" dirty="0" smtClean="0">
                <a:latin typeface="Symbol" pitchFamily="18" charset="2"/>
              </a:rPr>
              <a:t>=</a:t>
            </a:r>
            <a:r>
              <a:rPr lang="en-US" altLang="en-US" dirty="0" smtClean="0"/>
              <a:t>source flux, </a:t>
            </a:r>
            <a:r>
              <a:rPr lang="en-US" altLang="en-US" dirty="0" err="1" smtClean="0">
                <a:latin typeface="Symbol" pitchFamily="18" charset="2"/>
              </a:rPr>
              <a:t>h</a:t>
            </a:r>
            <a:r>
              <a:rPr lang="en-US" altLang="en-US" baseline="-25000" dirty="0" err="1" smtClean="0"/>
              <a:t>total</a:t>
            </a:r>
            <a:r>
              <a:rPr lang="en-US" altLang="en-US" dirty="0" smtClean="0"/>
              <a:t>=total transmission, and t=integration time</a:t>
            </a:r>
          </a:p>
          <a:p>
            <a:pPr eaLnBrk="1" hangingPunct="1"/>
            <a:endParaRPr lang="en-US" altLang="en-US" dirty="0" smtClean="0"/>
          </a:p>
        </p:txBody>
      </p:sp>
      <mc:AlternateContent xmlns:mc="http://schemas.openxmlformats.org/markup-compatibility/2006" xmlns:a14="http://schemas.microsoft.com/office/drawing/2010/main">
        <mc:Choice Requires="a14">
          <p:sp>
            <p:nvSpPr>
              <p:cNvPr id="2" name="TextBox 1"/>
              <p:cNvSpPr txBox="1"/>
              <p:nvPr/>
            </p:nvSpPr>
            <p:spPr>
              <a:xfrm>
                <a:off x="1860068" y="2057400"/>
                <a:ext cx="5423865" cy="10161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𝑆</m:t>
                      </m:r>
                      <m:r>
                        <a:rPr lang="en-US" sz="3200" b="0" i="1" smtClean="0">
                          <a:latin typeface="Cambria Math"/>
                        </a:rPr>
                        <m:t>=</m:t>
                      </m:r>
                      <m:sSub>
                        <m:sSubPr>
                          <m:ctrlPr>
                            <a:rPr lang="en-US" sz="3200" b="0" i="1" smtClean="0">
                              <a:latin typeface="Cambria Math"/>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𝐴</m:t>
                      </m:r>
                      <m:f>
                        <m:fPr>
                          <m:ctrlPr>
                            <a:rPr lang="en-US" sz="3200" b="0" i="1" smtClean="0">
                              <a:latin typeface="Cambria Math"/>
                              <a:ea typeface="Cambria Math"/>
                            </a:rPr>
                          </m:ctrlPr>
                        </m:fPr>
                        <m:num>
                          <m:r>
                            <m:rPr>
                              <m:sty m:val="p"/>
                            </m:rPr>
                            <a:rPr lang="el-GR" sz="3200" b="0" i="1" smtClean="0">
                              <a:latin typeface="Cambria Math"/>
                              <a:ea typeface="Cambria Math"/>
                            </a:rPr>
                            <m:t>Δ</m:t>
                          </m:r>
                          <m:r>
                            <a:rPr lang="el-GR" sz="3200" b="0" i="1" smtClean="0">
                              <a:latin typeface="Cambria Math"/>
                              <a:ea typeface="Cambria Math"/>
                            </a:rPr>
                            <m:t>𝜈</m:t>
                          </m:r>
                        </m:num>
                        <m:den>
                          <m:r>
                            <a:rPr lang="en-US" sz="3200" b="0" i="1" smtClean="0">
                              <a:latin typeface="Cambria Math"/>
                              <a:ea typeface="Cambria Math"/>
                            </a:rPr>
                            <m:t>h</m:t>
                          </m:r>
                          <m:r>
                            <a:rPr lang="en-US" sz="3200" b="0" i="1" smtClean="0">
                              <a:latin typeface="Cambria Math"/>
                              <a:ea typeface="Cambria Math"/>
                            </a:rPr>
                            <m:t>𝜈</m:t>
                          </m:r>
                        </m:den>
                      </m:f>
                      <m:sSub>
                        <m:sSubPr>
                          <m:ctrlPr>
                            <a:rPr lang="en-US" sz="3200" b="0" i="1" smtClean="0">
                              <a:latin typeface="Cambria Math"/>
                              <a:ea typeface="Cambria Math"/>
                            </a:rPr>
                          </m:ctrlPr>
                        </m:sSubPr>
                        <m:e>
                          <m:r>
                            <a:rPr lang="en-US" sz="3200" b="0" i="1" smtClean="0">
                              <a:latin typeface="Cambria Math"/>
                              <a:ea typeface="Cambria Math"/>
                            </a:rPr>
                            <m:t>𝐹</m:t>
                          </m:r>
                        </m:e>
                        <m:sub>
                          <m:r>
                            <a:rPr lang="en-US" sz="3200" b="0" i="1" smtClean="0">
                              <a:latin typeface="Cambria Math"/>
                              <a:ea typeface="Cambria Math"/>
                            </a:rPr>
                            <m:t>𝜈</m:t>
                          </m:r>
                        </m:sub>
                      </m:sSub>
                      <m:r>
                        <a:rPr lang="en-US" sz="3200" b="0" i="1" smtClean="0">
                          <a:latin typeface="Cambria Math"/>
                          <a:ea typeface="Cambria Math"/>
                        </a:rPr>
                        <m:t>𝑡𝑄𝐸</m:t>
                      </m:r>
                      <m:r>
                        <a:rPr lang="en-US" sz="3200" b="0" i="1" smtClean="0">
                          <a:latin typeface="Cambria Math"/>
                          <a:ea typeface="Cambria Math"/>
                        </a:rPr>
                        <m:t>       {</m:t>
                      </m:r>
                      <m:sSup>
                        <m:sSupPr>
                          <m:ctrlPr>
                            <a:rPr lang="en-US" sz="3200" b="0" i="1" smtClean="0">
                              <a:latin typeface="Cambria Math"/>
                              <a:ea typeface="Cambria Math"/>
                            </a:rPr>
                          </m:ctrlPr>
                        </m:sSupPr>
                        <m:e>
                          <m:r>
                            <a:rPr lang="en-US" sz="3200" b="0" i="1" smtClean="0">
                              <a:latin typeface="Cambria Math"/>
                              <a:ea typeface="Cambria Math"/>
                            </a:rPr>
                            <m:t>𝑒</m:t>
                          </m:r>
                        </m:e>
                        <m:sup>
                          <m:r>
                            <a:rPr lang="en-US" sz="3200" b="0" i="1" smtClean="0">
                              <a:latin typeface="Cambria Math"/>
                              <a:ea typeface="Cambria Math"/>
                            </a:rPr>
                            <m:t>−</m:t>
                          </m:r>
                        </m:sup>
                      </m:sSup>
                      <m:r>
                        <a:rPr lang="en-US" sz="3200" b="0" i="1" smtClean="0">
                          <a:latin typeface="Cambria Math"/>
                          <a:ea typeface="Cambria Math"/>
                        </a:rPr>
                        <m:t>}</m:t>
                      </m:r>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860068" y="2057400"/>
                <a:ext cx="5423865" cy="101611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3114452"/>
                <a:ext cx="8534400" cy="6227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𝜂</m:t>
                          </m:r>
                        </m:e>
                        <m:sub>
                          <m:r>
                            <a:rPr lang="en-US" sz="3200" b="0" i="1" smtClean="0">
                              <a:latin typeface="Cambria Math"/>
                              <a:ea typeface="Cambria Math"/>
                            </a:rPr>
                            <m:t>𝑎𝑡𝑚𝑜𝑠𝑝h𝑒𝑟𝑒</m:t>
                          </m:r>
                        </m:sub>
                      </m:sSub>
                      <m:sSub>
                        <m:sSubPr>
                          <m:ctrlPr>
                            <a:rPr lang="en-US" sz="3200" b="0" i="1" smtClean="0">
                              <a:latin typeface="Cambria Math"/>
                              <a:ea typeface="Cambria Math"/>
                            </a:rPr>
                          </m:ctrlPr>
                        </m:sSubPr>
                        <m:e>
                          <m:r>
                            <a:rPr lang="en-US" sz="3200" b="0" i="1" smtClean="0">
                              <a:latin typeface="Cambria Math"/>
                              <a:ea typeface="Cambria Math"/>
                            </a:rPr>
                            <m:t>𝜂</m:t>
                          </m:r>
                        </m:e>
                        <m:sub>
                          <m:r>
                            <a:rPr lang="en-US" sz="3200" b="0" i="1" smtClean="0">
                              <a:latin typeface="Cambria Math"/>
                              <a:ea typeface="Cambria Math"/>
                            </a:rPr>
                            <m:t>𝑡𝑒𝑙𝑒𝑠𝑐𝑜𝑝𝑒</m:t>
                          </m:r>
                        </m:sub>
                      </m:sSub>
                      <m:sSub>
                        <m:sSubPr>
                          <m:ctrlPr>
                            <a:rPr lang="en-US" sz="3200" b="0" i="1" smtClean="0">
                              <a:latin typeface="Cambria Math"/>
                              <a:ea typeface="Cambria Math"/>
                            </a:rPr>
                          </m:ctrlPr>
                        </m:sSubPr>
                        <m:e>
                          <m:r>
                            <a:rPr lang="en-US" sz="3200" b="0" i="1" smtClean="0">
                              <a:latin typeface="Cambria Math"/>
                              <a:ea typeface="Cambria Math"/>
                            </a:rPr>
                            <m:t>𝜂</m:t>
                          </m:r>
                        </m:e>
                        <m:sub>
                          <m:r>
                            <a:rPr lang="en-US" sz="3200" b="0" i="1" smtClean="0">
                              <a:latin typeface="Cambria Math"/>
                              <a:ea typeface="Cambria Math"/>
                            </a:rPr>
                            <m:t>𝑖𝑛𝑠𝑡𝑟𝑢𝑚𝑒𝑛𝑡</m:t>
                          </m:r>
                        </m:sub>
                      </m:sSub>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3114452"/>
                <a:ext cx="8534400" cy="62273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62116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24D1E00-F5C2-460D-8FB7-BDDAEA7ECF47}" type="slidenum">
              <a:rPr lang="en-US" altLang="en-US" sz="1400" smtClean="0">
                <a:latin typeface="Arial" charset="0"/>
              </a:rPr>
              <a:pPr eaLnBrk="1" hangingPunct="1">
                <a:spcBef>
                  <a:spcPct val="0"/>
                </a:spcBef>
                <a:buFontTx/>
                <a:buNone/>
              </a:pPr>
              <a:t>49</a:t>
            </a:fld>
            <a:endParaRPr lang="en-US" altLang="en-US" sz="1400" smtClean="0">
              <a:latin typeface="Arial" charset="0"/>
            </a:endParaRPr>
          </a:p>
        </p:txBody>
      </p:sp>
      <p:sp>
        <p:nvSpPr>
          <p:cNvPr id="48131" name="Rectangle 2"/>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48132" name="Rectangle 3"/>
          <p:cNvSpPr>
            <a:spLocks noChangeArrowheads="1"/>
          </p:cNvSpPr>
          <p:nvPr/>
        </p:nvSpPr>
        <p:spPr bwMode="auto">
          <a:xfrm>
            <a:off x="1143000" y="16160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48133" name="Rectangle 4"/>
          <p:cNvSpPr>
            <a:spLocks noChangeArrowheads="1"/>
          </p:cNvSpPr>
          <p:nvPr/>
        </p:nvSpPr>
        <p:spPr bwMode="auto">
          <a:xfrm>
            <a:off x="1277938" y="1768475"/>
            <a:ext cx="74596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48134" name="Rectangle 6"/>
          <p:cNvSpPr>
            <a:spLocks noGrp="1" noChangeArrowheads="1"/>
          </p:cNvSpPr>
          <p:nvPr>
            <p:ph type="title"/>
          </p:nvPr>
        </p:nvSpPr>
        <p:spPr/>
        <p:txBody>
          <a:bodyPr/>
          <a:lstStyle/>
          <a:p>
            <a:pPr eaLnBrk="1" hangingPunct="1"/>
            <a:r>
              <a:rPr lang="en-US" altLang="en-US" smtClean="0"/>
              <a:t>Noise - definition</a:t>
            </a:r>
          </a:p>
        </p:txBody>
      </p:sp>
      <p:sp>
        <p:nvSpPr>
          <p:cNvPr id="48135" name="Rectangle 7"/>
          <p:cNvSpPr>
            <a:spLocks noGrp="1" noChangeArrowheads="1"/>
          </p:cNvSpPr>
          <p:nvPr>
            <p:ph type="body" idx="1"/>
          </p:nvPr>
        </p:nvSpPr>
        <p:spPr/>
        <p:txBody>
          <a:bodyPr/>
          <a:lstStyle/>
          <a:p>
            <a:pPr eaLnBrk="1" hangingPunct="1">
              <a:spcBef>
                <a:spcPct val="5000"/>
              </a:spcBef>
            </a:pPr>
            <a:r>
              <a:rPr lang="en-US" altLang="en-US" sz="2800" dirty="0" smtClean="0"/>
              <a:t>Noise is uncertainty in the signal measurement. </a:t>
            </a:r>
          </a:p>
          <a:p>
            <a:pPr eaLnBrk="1" hangingPunct="1">
              <a:spcBef>
                <a:spcPct val="5000"/>
              </a:spcBef>
            </a:pPr>
            <a:r>
              <a:rPr lang="en-US" altLang="en-US" sz="2800" dirty="0" smtClean="0"/>
              <a:t>In sensitivity calculations, the “noise” is usually equal to the standard deviation.</a:t>
            </a:r>
          </a:p>
          <a:p>
            <a:pPr eaLnBrk="1" hangingPunct="1">
              <a:spcBef>
                <a:spcPct val="5000"/>
              </a:spcBef>
            </a:pPr>
            <a:r>
              <a:rPr lang="en-US" altLang="en-US" sz="2800" dirty="0" smtClean="0"/>
              <a:t>Random noise adds in quadrature.</a:t>
            </a:r>
          </a:p>
          <a:p>
            <a:pPr eaLnBrk="1" hangingPunct="1"/>
            <a:endParaRPr lang="en-US" altLang="en-US" dirty="0" smtClean="0"/>
          </a:p>
        </p:txBody>
      </p:sp>
      <mc:AlternateContent xmlns:mc="http://schemas.openxmlformats.org/markup-compatibility/2006" xmlns:a14="http://schemas.microsoft.com/office/drawing/2010/main">
        <mc:Choice Requires="a14">
          <p:sp>
            <p:nvSpPr>
              <p:cNvPr id="9" name="TextBox 7"/>
              <p:cNvSpPr txBox="1"/>
              <p:nvPr/>
            </p:nvSpPr>
            <p:spPr>
              <a:xfrm>
                <a:off x="1860232" y="3113087"/>
                <a:ext cx="5423535" cy="1547347"/>
              </a:xfrm>
              <a:prstGeom prst="rect">
                <a:avLst/>
              </a:prstGeom>
              <a:noFill/>
            </p:spPr>
            <p:txBody>
              <a:bodyPr wrap="square" rtlCol="0">
                <a:spAutoFit/>
              </a:bodyPr>
              <a:lstStyle/>
              <a:p>
                <a:pPr marL="0" marR="0" fontAlgn="base">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200" i="1" kern="1200" smtClean="0">
                              <a:solidFill>
                                <a:srgbClr val="000000"/>
                              </a:solidFill>
                              <a:effectLst/>
                              <a:latin typeface="Cambria Math"/>
                              <a:ea typeface="Times New Roman"/>
                              <a:cs typeface="Times New Roman"/>
                            </a:rPr>
                          </m:ctrlPr>
                        </m:sSubPr>
                        <m:e>
                          <m:r>
                            <a:rPr lang="en-US" sz="3200" i="1" kern="1200">
                              <a:solidFill>
                                <a:srgbClr val="000000"/>
                              </a:solidFill>
                              <a:effectLst/>
                              <a:latin typeface="Cambria Math"/>
                              <a:ea typeface="Times New Roman"/>
                              <a:cs typeface="Times New Roman"/>
                            </a:rPr>
                            <m:t>𝑁</m:t>
                          </m:r>
                        </m:e>
                        <m:sub>
                          <m:r>
                            <a:rPr lang="en-US" sz="3200" i="1" kern="1200">
                              <a:solidFill>
                                <a:srgbClr val="000000"/>
                              </a:solidFill>
                              <a:effectLst/>
                              <a:latin typeface="Cambria Math"/>
                              <a:ea typeface="Times New Roman"/>
                              <a:cs typeface="Times New Roman"/>
                            </a:rPr>
                            <m:t>𝑡𝑜𝑡𝑎𝑙</m:t>
                          </m:r>
                        </m:sub>
                      </m:sSub>
                      <m:r>
                        <a:rPr lang="en-US" sz="3200" i="1" kern="1200">
                          <a:solidFill>
                            <a:srgbClr val="000000"/>
                          </a:solidFill>
                          <a:effectLst/>
                          <a:latin typeface="Cambria Math"/>
                          <a:ea typeface="Times New Roman"/>
                          <a:cs typeface="Times New Roman"/>
                        </a:rPr>
                        <m:t>=</m:t>
                      </m:r>
                      <m:rad>
                        <m:radPr>
                          <m:degHide m:val="on"/>
                          <m:ctrlPr>
                            <a:rPr lang="en-US" sz="3200" i="1" kern="1200">
                              <a:solidFill>
                                <a:srgbClr val="000000"/>
                              </a:solidFill>
                              <a:effectLst/>
                              <a:latin typeface="Cambria Math"/>
                              <a:ea typeface="Times New Roman"/>
                              <a:cs typeface="Times New Roman"/>
                            </a:rPr>
                          </m:ctrlPr>
                        </m:radPr>
                        <m:deg/>
                        <m:e>
                          <m:nary>
                            <m:naryPr>
                              <m:chr m:val="∑"/>
                              <m:supHide m:val="on"/>
                              <m:ctrlPr>
                                <a:rPr lang="en-US" sz="3200" i="1" kern="1200">
                                  <a:solidFill>
                                    <a:srgbClr val="000000"/>
                                  </a:solidFill>
                                  <a:effectLst/>
                                  <a:latin typeface="Cambria Math"/>
                                  <a:ea typeface="Times New Roman"/>
                                  <a:cs typeface="Times New Roman"/>
                                </a:rPr>
                              </m:ctrlPr>
                            </m:naryPr>
                            <m:sub>
                              <m:r>
                                <a:rPr lang="en-US" sz="3200" i="1" kern="1200">
                                  <a:solidFill>
                                    <a:srgbClr val="000000"/>
                                  </a:solidFill>
                                  <a:effectLst/>
                                  <a:latin typeface="Cambria Math"/>
                                  <a:ea typeface="Times New Roman"/>
                                  <a:cs typeface="Times New Roman"/>
                                </a:rPr>
                                <m:t>𝑖</m:t>
                              </m:r>
                            </m:sub>
                            <m:sup/>
                            <m:e>
                              <m:sSubSup>
                                <m:sSubSupPr>
                                  <m:ctrlPr>
                                    <a:rPr lang="en-US" sz="3200" i="1" kern="1200">
                                      <a:solidFill>
                                        <a:srgbClr val="000000"/>
                                      </a:solidFill>
                                      <a:effectLst/>
                                      <a:latin typeface="Cambria Math"/>
                                      <a:ea typeface="Times New Roman"/>
                                      <a:cs typeface="Times New Roman"/>
                                    </a:rPr>
                                  </m:ctrlPr>
                                </m:sSubSupPr>
                                <m:e>
                                  <m:r>
                                    <a:rPr lang="en-US" sz="3200" i="1" kern="1200">
                                      <a:solidFill>
                                        <a:srgbClr val="000000"/>
                                      </a:solidFill>
                                      <a:effectLst/>
                                      <a:latin typeface="Cambria Math"/>
                                      <a:ea typeface="Times New Roman"/>
                                      <a:cs typeface="Times New Roman"/>
                                    </a:rPr>
                                    <m:t>𝑁</m:t>
                                  </m:r>
                                </m:e>
                                <m:sub>
                                  <m:r>
                                    <a:rPr lang="en-US" sz="3200" i="1" kern="1200">
                                      <a:solidFill>
                                        <a:srgbClr val="000000"/>
                                      </a:solidFill>
                                      <a:effectLst/>
                                      <a:latin typeface="Cambria Math"/>
                                      <a:ea typeface="Times New Roman"/>
                                      <a:cs typeface="Times New Roman"/>
                                    </a:rPr>
                                    <m:t>𝑖</m:t>
                                  </m:r>
                                </m:sub>
                                <m:sup>
                                  <m:r>
                                    <a:rPr lang="en-US" sz="3200" i="1" kern="1200">
                                      <a:solidFill>
                                        <a:srgbClr val="000000"/>
                                      </a:solidFill>
                                      <a:effectLst/>
                                      <a:latin typeface="Cambria Math"/>
                                      <a:ea typeface="Times New Roman"/>
                                      <a:cs typeface="Times New Roman"/>
                                    </a:rPr>
                                    <m:t>2</m:t>
                                  </m:r>
                                </m:sup>
                              </m:sSubSup>
                            </m:e>
                          </m:nary>
                        </m:e>
                      </m:rad>
                    </m:oMath>
                  </m:oMathPara>
                </a14:m>
                <a:endParaRPr lang="en-US" sz="3200" dirty="0">
                  <a:effectLst/>
                  <a:latin typeface="Times New Roman"/>
                  <a:ea typeface="Times New Roman"/>
                </a:endParaRPr>
              </a:p>
            </p:txBody>
          </p:sp>
        </mc:Choice>
        <mc:Fallback xmlns="">
          <p:sp>
            <p:nvSpPr>
              <p:cNvPr id="9" name="TextBox 7"/>
              <p:cNvSpPr txBox="1">
                <a:spLocks noRot="1" noChangeAspect="1" noMove="1" noResize="1" noEditPoints="1" noAdjustHandles="1" noChangeArrowheads="1" noChangeShapeType="1" noTextEdit="1"/>
              </p:cNvSpPr>
              <p:nvPr/>
            </p:nvSpPr>
            <p:spPr>
              <a:xfrm>
                <a:off x="1860232" y="3113087"/>
                <a:ext cx="5423535" cy="1547347"/>
              </a:xfrm>
              <a:prstGeom prst="rect">
                <a:avLst/>
              </a:prstGeom>
              <a:blipFill rotWithShape="1">
                <a:blip r:embed="rId2"/>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p:txBody>
          <a:bodyPr/>
          <a:lstStyle/>
          <a:p>
            <a:pPr eaLnBrk="1" hangingPunct="1"/>
            <a:r>
              <a:rPr lang="en-US" altLang="en-US" smtClean="0"/>
              <a:t>Airy Pattern</a:t>
            </a:r>
          </a:p>
        </p:txBody>
      </p:sp>
      <p:sp>
        <p:nvSpPr>
          <p:cNvPr id="6147" name="Text Placeholder 1"/>
          <p:cNvSpPr>
            <a:spLocks noGrp="1"/>
          </p:cNvSpPr>
          <p:nvPr>
            <p:ph type="body" sz="half" idx="1"/>
          </p:nvPr>
        </p:nvSpPr>
        <p:spPr/>
        <p:txBody>
          <a:bodyPr/>
          <a:lstStyle/>
          <a:p>
            <a:r>
              <a:rPr lang="en-US" altLang="en-US" smtClean="0"/>
              <a:t>An Airy pattern is the image intensity pattern at a focal plane for an optical system that has a circular aperture.</a:t>
            </a:r>
          </a:p>
          <a:p>
            <a:r>
              <a:rPr lang="en-US" altLang="en-US" smtClean="0"/>
              <a:t>It looks like a central peak surrounded by rings.</a:t>
            </a:r>
          </a:p>
          <a:p>
            <a:r>
              <a:rPr lang="en-US" altLang="en-US" smtClean="0"/>
              <a:t>A central obscuration has the effect of moving some of the light from the central peak into the outer rings.</a:t>
            </a:r>
          </a:p>
        </p:txBody>
      </p:sp>
      <p:pic>
        <p:nvPicPr>
          <p:cNvPr id="6148"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84488" y="3671888"/>
            <a:ext cx="3375025" cy="24542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149"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503DA39B-643D-4662-9E0E-047784701059}" type="slidenum">
              <a:rPr lang="en-US" altLang="en-US" sz="1400" smtClean="0">
                <a:latin typeface="Arial" charset="0"/>
              </a:rPr>
              <a:pPr eaLnBrk="1" hangingPunct="1">
                <a:spcBef>
                  <a:spcPct val="0"/>
                </a:spcBef>
                <a:buFontTx/>
                <a:buNone/>
              </a:pPr>
              <a:t>5</a:t>
            </a:fld>
            <a:endParaRPr lang="en-US" altLang="en-US" sz="1400" smtClean="0">
              <a:latin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CFF66D7-A49C-48B5-B4DE-CA343FB3DACB}" type="slidenum">
              <a:rPr lang="en-US" altLang="en-US" sz="1400" smtClean="0">
                <a:latin typeface="Arial" charset="0"/>
              </a:rPr>
              <a:pPr eaLnBrk="1" hangingPunct="1">
                <a:spcBef>
                  <a:spcPct val="0"/>
                </a:spcBef>
                <a:buFontTx/>
                <a:buNone/>
              </a:pPr>
              <a:t>50</a:t>
            </a:fld>
            <a:endParaRPr lang="en-US" altLang="en-US" sz="1400" smtClean="0">
              <a:latin typeface="Arial" charset="0"/>
            </a:endParaRPr>
          </a:p>
        </p:txBody>
      </p:sp>
      <p:sp>
        <p:nvSpPr>
          <p:cNvPr id="51203" name="Rectangle 7"/>
          <p:cNvSpPr>
            <a:spLocks noGrp="1" noChangeArrowheads="1"/>
          </p:cNvSpPr>
          <p:nvPr>
            <p:ph type="body" idx="1"/>
          </p:nvPr>
        </p:nvSpPr>
        <p:spPr/>
        <p:txBody>
          <a:bodyPr/>
          <a:lstStyle/>
          <a:p>
            <a:pPr eaLnBrk="1" hangingPunct="1">
              <a:spcBef>
                <a:spcPct val="5000"/>
              </a:spcBef>
            </a:pPr>
            <a:r>
              <a:rPr lang="en-US" altLang="en-US" sz="2800" dirty="0" smtClean="0"/>
              <a:t>The uncertainty in the source charge count is simply the square root of the collected charge.</a:t>
            </a:r>
          </a:p>
          <a:p>
            <a:pPr eaLnBrk="1" hangingPunct="1">
              <a:spcBef>
                <a:spcPct val="5000"/>
              </a:spcBef>
            </a:pPr>
            <a:endParaRPr lang="en-US" altLang="en-US" sz="2800" dirty="0"/>
          </a:p>
          <a:p>
            <a:pPr eaLnBrk="1" hangingPunct="1">
              <a:spcBef>
                <a:spcPct val="5000"/>
              </a:spcBef>
            </a:pPr>
            <a:endParaRPr lang="en-US" altLang="en-US" sz="2800" dirty="0" smtClean="0"/>
          </a:p>
          <a:p>
            <a:pPr eaLnBrk="1" hangingPunct="1">
              <a:spcBef>
                <a:spcPct val="5000"/>
              </a:spcBef>
            </a:pPr>
            <a:endParaRPr lang="en-US" altLang="en-US" sz="2800" dirty="0"/>
          </a:p>
          <a:p>
            <a:pPr eaLnBrk="1" hangingPunct="1">
              <a:spcBef>
                <a:spcPct val="5000"/>
              </a:spcBef>
            </a:pPr>
            <a:endParaRPr lang="en-US" altLang="en-US" sz="2800" dirty="0" smtClean="0"/>
          </a:p>
          <a:p>
            <a:pPr eaLnBrk="1" hangingPunct="1">
              <a:spcBef>
                <a:spcPct val="5000"/>
              </a:spcBef>
            </a:pPr>
            <a:r>
              <a:rPr lang="en-US" altLang="en-US" sz="2800" dirty="0" smtClean="0"/>
              <a:t>Note that if this were the only noise source, then S/N would scale as t</a:t>
            </a:r>
            <a:r>
              <a:rPr lang="en-US" altLang="en-US" sz="2800" baseline="30000" dirty="0" smtClean="0"/>
              <a:t>1/2</a:t>
            </a:r>
            <a:r>
              <a:rPr lang="en-US" altLang="en-US" sz="2800" dirty="0" smtClean="0"/>
              <a:t>. (Also true whenever noise dominated by a steady photon source.)</a:t>
            </a:r>
          </a:p>
          <a:p>
            <a:pPr eaLnBrk="1" hangingPunct="1">
              <a:spcBef>
                <a:spcPct val="5000"/>
              </a:spcBef>
            </a:pPr>
            <a:endParaRPr lang="en-US" altLang="en-US" sz="2800" dirty="0" smtClean="0"/>
          </a:p>
          <a:p>
            <a:pPr eaLnBrk="1" hangingPunct="1"/>
            <a:endParaRPr lang="en-US" altLang="en-US" dirty="0" smtClean="0"/>
          </a:p>
          <a:p>
            <a:pPr eaLnBrk="1" hangingPunct="1"/>
            <a:endParaRPr lang="en-US" altLang="en-US" dirty="0" smtClean="0"/>
          </a:p>
        </p:txBody>
      </p:sp>
      <p:sp>
        <p:nvSpPr>
          <p:cNvPr id="51204" name="Rectangle 2"/>
          <p:cNvSpPr>
            <a:spLocks noChangeArrowheads="1"/>
          </p:cNvSpPr>
          <p:nvPr/>
        </p:nvSpPr>
        <p:spPr bwMode="auto">
          <a:xfrm>
            <a:off x="1143000" y="1616075"/>
            <a:ext cx="6510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51207" name="Rectangle 6"/>
          <p:cNvSpPr>
            <a:spLocks noGrp="1" noChangeArrowheads="1"/>
          </p:cNvSpPr>
          <p:nvPr>
            <p:ph type="title"/>
          </p:nvPr>
        </p:nvSpPr>
        <p:spPr/>
        <p:txBody>
          <a:bodyPr/>
          <a:lstStyle/>
          <a:p>
            <a:pPr eaLnBrk="1" hangingPunct="1"/>
            <a:r>
              <a:rPr lang="en-US" altLang="en-US" dirty="0" smtClean="0"/>
              <a:t>Noise - sources: Noise from source</a:t>
            </a:r>
          </a:p>
        </p:txBody>
      </p:sp>
      <mc:AlternateContent xmlns:mc="http://schemas.openxmlformats.org/markup-compatibility/2006" xmlns:a14="http://schemas.microsoft.com/office/drawing/2010/main">
        <mc:Choice Requires="a14">
          <p:sp>
            <p:nvSpPr>
              <p:cNvPr id="6" name="TextBox 5"/>
              <p:cNvSpPr txBox="1"/>
              <p:nvPr/>
            </p:nvSpPr>
            <p:spPr>
              <a:xfrm>
                <a:off x="152400" y="2110253"/>
                <a:ext cx="8686800" cy="1547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𝑁</m:t>
                          </m:r>
                        </m:e>
                        <m:sub>
                          <m:r>
                            <a:rPr lang="en-US" sz="3200" b="0" i="1" smtClean="0">
                              <a:latin typeface="Cambria Math"/>
                            </a:rPr>
                            <m:t>𝑠𝑜𝑢𝑟𝑐𝑒</m:t>
                          </m:r>
                        </m:sub>
                      </m:sSub>
                      <m:r>
                        <a:rPr lang="en-US" sz="3200" b="0" i="1" smtClean="0">
                          <a:latin typeface="Cambria Math"/>
                        </a:rPr>
                        <m:t>=</m:t>
                      </m:r>
                      <m:rad>
                        <m:radPr>
                          <m:degHide m:val="on"/>
                          <m:ctrlPr>
                            <a:rPr lang="en-US" sz="3200" b="0" i="1" smtClean="0">
                              <a:latin typeface="Cambria Math"/>
                            </a:rPr>
                          </m:ctrlPr>
                        </m:radPr>
                        <m:deg/>
                        <m:e>
                          <m:r>
                            <a:rPr lang="en-US" sz="3200" b="0" i="1" smtClean="0">
                              <a:latin typeface="Cambria Math"/>
                            </a:rPr>
                            <m:t>𝑆</m:t>
                          </m:r>
                        </m:e>
                      </m:rad>
                      <m:r>
                        <a:rPr lang="en-US" sz="3200" b="0" i="1" smtClean="0">
                          <a:latin typeface="Cambria Math"/>
                        </a:rPr>
                        <m:t>=</m:t>
                      </m:r>
                      <m:rad>
                        <m:radPr>
                          <m:degHide m:val="on"/>
                          <m:ctrlPr>
                            <a:rPr lang="en-US" sz="3200" b="0" i="1" smtClean="0">
                              <a:latin typeface="Cambria Math"/>
                            </a:rPr>
                          </m:ctrlPr>
                        </m:radPr>
                        <m:deg/>
                        <m:e>
                          <m:sSub>
                            <m:sSubPr>
                              <m:ctrlPr>
                                <a:rPr lang="en-US" sz="3200" b="0" i="1" smtClean="0">
                                  <a:latin typeface="Cambria Math"/>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𝐴</m:t>
                          </m:r>
                          <m:f>
                            <m:fPr>
                              <m:ctrlPr>
                                <a:rPr lang="en-US" sz="3200" b="0" i="1" smtClean="0">
                                  <a:latin typeface="Cambria Math"/>
                                  <a:ea typeface="Cambria Math"/>
                                </a:rPr>
                              </m:ctrlPr>
                            </m:fPr>
                            <m:num>
                              <m:r>
                                <m:rPr>
                                  <m:sty m:val="p"/>
                                </m:rPr>
                                <a:rPr lang="el-GR" sz="3200" b="0" i="1" smtClean="0">
                                  <a:latin typeface="Cambria Math"/>
                                  <a:ea typeface="Cambria Math"/>
                                </a:rPr>
                                <m:t>Δ</m:t>
                              </m:r>
                              <m:r>
                                <a:rPr lang="el-GR" sz="3200" b="0" i="1" smtClean="0">
                                  <a:latin typeface="Cambria Math"/>
                                  <a:ea typeface="Cambria Math"/>
                                </a:rPr>
                                <m:t>𝜈</m:t>
                              </m:r>
                            </m:num>
                            <m:den>
                              <m:r>
                                <a:rPr lang="en-US" sz="3200" b="0" i="1" smtClean="0">
                                  <a:latin typeface="Cambria Math"/>
                                  <a:ea typeface="Cambria Math"/>
                                </a:rPr>
                                <m:t>h</m:t>
                              </m:r>
                              <m:r>
                                <a:rPr lang="en-US" sz="3200" b="0" i="1" smtClean="0">
                                  <a:latin typeface="Cambria Math"/>
                                  <a:ea typeface="Cambria Math"/>
                                </a:rPr>
                                <m:t>𝜈</m:t>
                              </m:r>
                            </m:den>
                          </m:f>
                          <m:sSub>
                            <m:sSubPr>
                              <m:ctrlPr>
                                <a:rPr lang="en-US" sz="3200" b="0" i="1" smtClean="0">
                                  <a:latin typeface="Cambria Math"/>
                                  <a:ea typeface="Cambria Math"/>
                                </a:rPr>
                              </m:ctrlPr>
                            </m:sSubPr>
                            <m:e>
                              <m:r>
                                <a:rPr lang="en-US" sz="3200" b="0" i="1" smtClean="0">
                                  <a:latin typeface="Cambria Math"/>
                                  <a:ea typeface="Cambria Math"/>
                                </a:rPr>
                                <m:t>𝐹</m:t>
                              </m:r>
                            </m:e>
                            <m:sub>
                              <m:r>
                                <a:rPr lang="en-US" sz="3200" b="0" i="1" smtClean="0">
                                  <a:latin typeface="Cambria Math"/>
                                  <a:ea typeface="Cambria Math"/>
                                </a:rPr>
                                <m:t>𝜈</m:t>
                              </m:r>
                            </m:sub>
                          </m:sSub>
                          <m:r>
                            <a:rPr lang="en-US" sz="3200" b="0" i="1" smtClean="0">
                              <a:latin typeface="Cambria Math"/>
                              <a:ea typeface="Cambria Math"/>
                            </a:rPr>
                            <m:t>𝑡𝑄𝐸</m:t>
                          </m:r>
                        </m:e>
                      </m:rad>
                      <m:r>
                        <a:rPr lang="en-US" sz="3200" b="0" i="1" smtClean="0">
                          <a:latin typeface="Cambria Math"/>
                          <a:ea typeface="Cambria Math"/>
                        </a:rPr>
                        <m:t>       {</m:t>
                      </m:r>
                      <m:sSup>
                        <m:sSupPr>
                          <m:ctrlPr>
                            <a:rPr lang="en-US" sz="3200" b="0" i="1" smtClean="0">
                              <a:latin typeface="Cambria Math"/>
                              <a:ea typeface="Cambria Math"/>
                            </a:rPr>
                          </m:ctrlPr>
                        </m:sSupPr>
                        <m:e>
                          <m:r>
                            <a:rPr lang="en-US" sz="3200" b="0" i="1" smtClean="0">
                              <a:latin typeface="Cambria Math"/>
                              <a:ea typeface="Cambria Math"/>
                            </a:rPr>
                            <m:t>𝑒</m:t>
                          </m:r>
                        </m:e>
                        <m:sup>
                          <m:r>
                            <a:rPr lang="en-US" sz="3200" b="0" i="1" smtClean="0">
                              <a:latin typeface="Cambria Math"/>
                              <a:ea typeface="Cambria Math"/>
                            </a:rPr>
                            <m:t>−</m:t>
                          </m:r>
                        </m:sup>
                      </m:sSup>
                      <m:r>
                        <a:rPr lang="en-US" sz="3200" b="0" i="1" smtClean="0">
                          <a:latin typeface="Cambria Math"/>
                          <a:ea typeface="Cambria Math"/>
                        </a:rPr>
                        <m:t>}</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 y="2110253"/>
                <a:ext cx="8686800" cy="1547347"/>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679367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8E998464-9A24-4F21-B33B-1DCE62EB2B3F}" type="slidenum">
              <a:rPr lang="en-US" altLang="en-US" sz="1400" smtClean="0">
                <a:latin typeface="Arial" charset="0"/>
              </a:rPr>
              <a:pPr eaLnBrk="1" hangingPunct="1">
                <a:spcBef>
                  <a:spcPct val="0"/>
                </a:spcBef>
                <a:buFontTx/>
                <a:buNone/>
              </a:pPr>
              <a:t>51</a:t>
            </a:fld>
            <a:endParaRPr lang="en-US" altLang="en-US" sz="1400" smtClean="0">
              <a:latin typeface="Arial" charset="0"/>
            </a:endParaRPr>
          </a:p>
        </p:txBody>
      </p:sp>
      <p:sp>
        <p:nvSpPr>
          <p:cNvPr id="50179" name="Rectangle 3"/>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50180" name="Rectangle 4"/>
          <p:cNvSpPr>
            <a:spLocks noChangeArrowheads="1"/>
          </p:cNvSpPr>
          <p:nvPr/>
        </p:nvSpPr>
        <p:spPr bwMode="auto">
          <a:xfrm>
            <a:off x="1143000" y="16160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graphicFrame>
        <p:nvGraphicFramePr>
          <p:cNvPr id="50181" name="Object 5"/>
          <p:cNvGraphicFramePr>
            <a:graphicFrameLocks noChangeAspect="1"/>
          </p:cNvGraphicFramePr>
          <p:nvPr/>
        </p:nvGraphicFramePr>
        <p:xfrm>
          <a:off x="1050925" y="990600"/>
          <a:ext cx="7043738" cy="5535613"/>
        </p:xfrm>
        <a:graphic>
          <a:graphicData uri="http://schemas.openxmlformats.org/presentationml/2006/ole">
            <mc:AlternateContent xmlns:mc="http://schemas.openxmlformats.org/markup-compatibility/2006">
              <mc:Choice xmlns:v="urn:schemas-microsoft-com:vml" Requires="v">
                <p:oleObj spid="_x0000_s50199" name="1-2-3 Worksheet" r:id="rId3" imgW="4657725" imgH="4076700" progId="123Worksheet">
                  <p:embed/>
                </p:oleObj>
              </mc:Choice>
              <mc:Fallback>
                <p:oleObj name="1-2-3 Worksheet" r:id="rId3" imgW="4657725" imgH="4076700" progId="123Workshee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990600"/>
                        <a:ext cx="7043738" cy="553561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2" name="Text Box 6"/>
          <p:cNvSpPr txBox="1">
            <a:spLocks noChangeArrowheads="1"/>
          </p:cNvSpPr>
          <p:nvPr/>
        </p:nvSpPr>
        <p:spPr bwMode="auto">
          <a:xfrm>
            <a:off x="3665538" y="4818063"/>
            <a:ext cx="2451100" cy="3667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800">
                <a:solidFill>
                  <a:schemeClr val="bg2"/>
                </a:solidFill>
                <a:latin typeface="Times" charset="0"/>
              </a:rPr>
              <a:t>slope=1 (read noise limited)</a:t>
            </a:r>
          </a:p>
        </p:txBody>
      </p:sp>
      <p:sp>
        <p:nvSpPr>
          <p:cNvPr id="50183" name="Line 7"/>
          <p:cNvSpPr>
            <a:spLocks noChangeShapeType="1"/>
          </p:cNvSpPr>
          <p:nvPr/>
        </p:nvSpPr>
        <p:spPr bwMode="auto">
          <a:xfrm flipH="1" flipV="1">
            <a:off x="3116263" y="4419600"/>
            <a:ext cx="969962" cy="444500"/>
          </a:xfrm>
          <a:prstGeom prst="line">
            <a:avLst/>
          </a:prstGeom>
          <a:noFill/>
          <a:ln w="38100">
            <a:solidFill>
              <a:schemeClr val="bg2"/>
            </a:solidFill>
            <a:round/>
            <a:headEnd type="none" w="sm" len="sm"/>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4" name="Text Box 8"/>
          <p:cNvSpPr txBox="1">
            <a:spLocks noChangeArrowheads="1"/>
          </p:cNvSpPr>
          <p:nvPr/>
        </p:nvSpPr>
        <p:spPr bwMode="auto">
          <a:xfrm>
            <a:off x="5649913" y="3598863"/>
            <a:ext cx="2389187" cy="3667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800">
                <a:solidFill>
                  <a:schemeClr val="bg2"/>
                </a:solidFill>
                <a:latin typeface="Times" charset="0"/>
              </a:rPr>
              <a:t>slope=1/2 (flux dominated)</a:t>
            </a:r>
          </a:p>
        </p:txBody>
      </p:sp>
      <p:sp>
        <p:nvSpPr>
          <p:cNvPr id="50185" name="Line 9"/>
          <p:cNvSpPr>
            <a:spLocks noChangeShapeType="1"/>
          </p:cNvSpPr>
          <p:nvPr/>
        </p:nvSpPr>
        <p:spPr bwMode="auto">
          <a:xfrm flipV="1">
            <a:off x="6038850" y="2438400"/>
            <a:ext cx="192088" cy="1206500"/>
          </a:xfrm>
          <a:prstGeom prst="line">
            <a:avLst/>
          </a:prstGeom>
          <a:noFill/>
          <a:ln w="38100">
            <a:solidFill>
              <a:schemeClr val="bg2"/>
            </a:solidFill>
            <a:round/>
            <a:headEnd type="none" w="sm" len="sm"/>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6" name="Rectangle 11"/>
          <p:cNvSpPr>
            <a:spLocks noGrp="1" noChangeArrowheads="1"/>
          </p:cNvSpPr>
          <p:nvPr>
            <p:ph type="title"/>
          </p:nvPr>
        </p:nvSpPr>
        <p:spPr/>
        <p:txBody>
          <a:bodyPr/>
          <a:lstStyle/>
          <a:p>
            <a:pPr eaLnBrk="1" hangingPunct="1"/>
            <a:r>
              <a:rPr lang="en-US" altLang="en-US" smtClean="0"/>
              <a:t>Noise: Read noise vs. flux noise limited</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CFF66D7-A49C-48B5-B4DE-CA343FB3DACB}" type="slidenum">
              <a:rPr lang="en-US" altLang="en-US" sz="1400" smtClean="0">
                <a:latin typeface="Arial" charset="0"/>
              </a:rPr>
              <a:pPr eaLnBrk="1" hangingPunct="1">
                <a:spcBef>
                  <a:spcPct val="0"/>
                </a:spcBef>
                <a:buFontTx/>
                <a:buNone/>
              </a:pPr>
              <a:t>52</a:t>
            </a:fld>
            <a:endParaRPr lang="en-US" altLang="en-US" sz="1400" smtClean="0">
              <a:latin typeface="Arial" charset="0"/>
            </a:endParaRPr>
          </a:p>
        </p:txBody>
      </p:sp>
      <p:sp>
        <p:nvSpPr>
          <p:cNvPr id="51203" name="Rectangle 7"/>
          <p:cNvSpPr>
            <a:spLocks noGrp="1" noChangeArrowheads="1"/>
          </p:cNvSpPr>
          <p:nvPr>
            <p:ph type="body" idx="1"/>
          </p:nvPr>
        </p:nvSpPr>
        <p:spPr/>
        <p:txBody>
          <a:bodyPr/>
          <a:lstStyle/>
          <a:p>
            <a:pPr eaLnBrk="1" hangingPunct="1">
              <a:spcBef>
                <a:spcPct val="5000"/>
              </a:spcBef>
            </a:pPr>
            <a:r>
              <a:rPr lang="en-US" altLang="en-US" sz="2800" dirty="0" smtClean="0"/>
              <a:t>Background is everything but signal from the object of interest!</a:t>
            </a:r>
          </a:p>
          <a:p>
            <a:pPr eaLnBrk="1" hangingPunct="1"/>
            <a:endParaRPr lang="en-US" altLang="en-US" dirty="0" smtClean="0"/>
          </a:p>
          <a:p>
            <a:pPr eaLnBrk="1" hangingPunct="1"/>
            <a:endParaRPr lang="en-US" altLang="en-US" dirty="0" smtClean="0"/>
          </a:p>
        </p:txBody>
      </p:sp>
      <p:sp>
        <p:nvSpPr>
          <p:cNvPr id="51204" name="Rectangle 2"/>
          <p:cNvSpPr>
            <a:spLocks noChangeArrowheads="1"/>
          </p:cNvSpPr>
          <p:nvPr/>
        </p:nvSpPr>
        <p:spPr bwMode="auto">
          <a:xfrm>
            <a:off x="1143000" y="1616075"/>
            <a:ext cx="6510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51207" name="Rectangle 6"/>
          <p:cNvSpPr>
            <a:spLocks noGrp="1" noChangeArrowheads="1"/>
          </p:cNvSpPr>
          <p:nvPr>
            <p:ph type="title"/>
          </p:nvPr>
        </p:nvSpPr>
        <p:spPr/>
        <p:txBody>
          <a:bodyPr/>
          <a:lstStyle/>
          <a:p>
            <a:pPr eaLnBrk="1" hangingPunct="1"/>
            <a:r>
              <a:rPr lang="en-US" altLang="en-US" smtClean="0"/>
              <a:t>Noise - sources: Noise from background</a:t>
            </a:r>
          </a:p>
        </p:txBody>
      </p:sp>
      <mc:AlternateContent xmlns:mc="http://schemas.openxmlformats.org/markup-compatibility/2006" xmlns:a14="http://schemas.microsoft.com/office/drawing/2010/main">
        <mc:Choice Requires="a14">
          <p:sp>
            <p:nvSpPr>
              <p:cNvPr id="8" name="TextBox 7"/>
              <p:cNvSpPr txBox="1"/>
              <p:nvPr/>
            </p:nvSpPr>
            <p:spPr>
              <a:xfrm>
                <a:off x="152400" y="2110253"/>
                <a:ext cx="8991600" cy="25494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𝑁</m:t>
                          </m:r>
                        </m:e>
                        <m:sub>
                          <m:r>
                            <a:rPr lang="en-US" sz="3200" b="0" i="1" smtClean="0">
                              <a:latin typeface="Cambria Math"/>
                            </a:rPr>
                            <m:t>𝑏𝑎𝑐𝑘</m:t>
                          </m:r>
                        </m:sub>
                      </m:sSub>
                      <m:r>
                        <a:rPr lang="en-US" sz="3200" b="0" i="1" smtClean="0">
                          <a:latin typeface="Cambria Math"/>
                        </a:rPr>
                        <m:t>=</m:t>
                      </m:r>
                      <m:rad>
                        <m:radPr>
                          <m:degHide m:val="on"/>
                          <m:ctrlPr>
                            <a:rPr lang="en-US" sz="3200" b="0" i="1" smtClean="0">
                              <a:latin typeface="Cambria Math"/>
                            </a:rPr>
                          </m:ctrlPr>
                        </m:radPr>
                        <m:deg/>
                        <m:e>
                          <m:sSub>
                            <m:sSubPr>
                              <m:ctrlPr>
                                <a:rPr lang="en-US" sz="3200" b="0" i="1" smtClean="0">
                                  <a:latin typeface="Cambria Math"/>
                                </a:rPr>
                              </m:ctrlPr>
                            </m:sSubPr>
                            <m:e>
                              <m:acc>
                                <m:accPr>
                                  <m:chr m:val="̇"/>
                                  <m:ctrlPr>
                                    <a:rPr lang="en-US" sz="3200" b="0" i="1" smtClean="0">
                                      <a:latin typeface="Cambria Math"/>
                                    </a:rPr>
                                  </m:ctrlPr>
                                </m:accPr>
                                <m:e>
                                  <m:r>
                                    <a:rPr lang="en-US" sz="3200" b="0" i="1" smtClean="0">
                                      <a:latin typeface="Cambria Math"/>
                                    </a:rPr>
                                    <m:t>𝐶</m:t>
                                  </m:r>
                                </m:e>
                              </m:acc>
                            </m:e>
                            <m:sub>
                              <m:r>
                                <a:rPr lang="en-US" sz="3200" b="0" i="1" smtClean="0">
                                  <a:latin typeface="Cambria Math"/>
                                </a:rPr>
                                <m:t>𝑏𝑎𝑐𝑘</m:t>
                              </m:r>
                            </m:sub>
                          </m:sSub>
                          <m:r>
                            <a:rPr lang="en-US" sz="3200" b="0" i="1" smtClean="0">
                              <a:latin typeface="Cambria Math"/>
                            </a:rPr>
                            <m:t>𝑡</m:t>
                          </m:r>
                        </m:e>
                      </m:rad>
                      <m:r>
                        <a:rPr lang="en-US" sz="3200" b="0" i="1" smtClean="0">
                          <a:latin typeface="Cambria Math"/>
                        </a:rPr>
                        <m:t>=</m:t>
                      </m:r>
                      <m:rad>
                        <m:radPr>
                          <m:degHide m:val="on"/>
                          <m:ctrlPr>
                            <a:rPr lang="en-US" sz="3200" b="0" i="1" smtClean="0">
                              <a:latin typeface="Cambria Math"/>
                            </a:rPr>
                          </m:ctrlPr>
                        </m:radPr>
                        <m:deg/>
                        <m:e>
                          <m:sSub>
                            <m:sSubPr>
                              <m:ctrlPr>
                                <a:rPr lang="en-US" sz="3200" b="0" i="1" smtClean="0">
                                  <a:latin typeface="Cambria Math"/>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𝐴</m:t>
                          </m:r>
                          <m:f>
                            <m:fPr>
                              <m:ctrlPr>
                                <a:rPr lang="en-US" sz="3200" b="0" i="1" smtClean="0">
                                  <a:latin typeface="Cambria Math"/>
                                  <a:ea typeface="Cambria Math"/>
                                </a:rPr>
                              </m:ctrlPr>
                            </m:fPr>
                            <m:num>
                              <m:r>
                                <m:rPr>
                                  <m:sty m:val="p"/>
                                </m:rPr>
                                <a:rPr lang="el-GR" sz="3200" b="0" i="1" smtClean="0">
                                  <a:latin typeface="Cambria Math"/>
                                  <a:ea typeface="Cambria Math"/>
                                </a:rPr>
                                <m:t>Δ</m:t>
                              </m:r>
                              <m:r>
                                <a:rPr lang="el-GR" sz="3200" b="0" i="1" smtClean="0">
                                  <a:latin typeface="Cambria Math"/>
                                  <a:ea typeface="Cambria Math"/>
                                </a:rPr>
                                <m:t>𝜈</m:t>
                              </m:r>
                            </m:num>
                            <m:den>
                              <m:r>
                                <a:rPr lang="en-US" sz="3200" b="0" i="1" smtClean="0">
                                  <a:latin typeface="Cambria Math"/>
                                  <a:ea typeface="Cambria Math"/>
                                </a:rPr>
                                <m:t>h</m:t>
                              </m:r>
                              <m:r>
                                <a:rPr lang="en-US" sz="3200" b="0" i="1" smtClean="0">
                                  <a:latin typeface="Cambria Math"/>
                                  <a:ea typeface="Cambria Math"/>
                                </a:rPr>
                                <m:t>𝜈</m:t>
                              </m:r>
                            </m:den>
                          </m:f>
                          <m:sSub>
                            <m:sSubPr>
                              <m:ctrlPr>
                                <a:rPr lang="en-US" sz="3200" b="0" i="1" smtClean="0">
                                  <a:latin typeface="Cambria Math"/>
                                  <a:ea typeface="Cambria Math"/>
                                </a:rPr>
                              </m:ctrlPr>
                            </m:sSubPr>
                            <m:e>
                              <m:r>
                                <a:rPr lang="en-US" sz="3200" b="0" i="1" smtClean="0">
                                  <a:latin typeface="Cambria Math"/>
                                  <a:ea typeface="Cambria Math"/>
                                </a:rPr>
                                <m:t>𝐹</m:t>
                              </m:r>
                            </m:e>
                            <m:sub>
                              <m:r>
                                <a:rPr lang="en-US" sz="3200" b="0" i="1" smtClean="0">
                                  <a:latin typeface="Cambria Math"/>
                                  <a:ea typeface="Cambria Math"/>
                                </a:rPr>
                                <m:t>𝑏𝑎𝑐𝑘</m:t>
                              </m:r>
                              <m:r>
                                <a:rPr lang="en-US" sz="3200" b="0" i="1" smtClean="0">
                                  <a:latin typeface="Cambria Math"/>
                                  <a:ea typeface="Cambria Math"/>
                                </a:rPr>
                                <m:t>,</m:t>
                              </m:r>
                              <m:r>
                                <a:rPr lang="en-US" sz="3200" b="0" i="1" smtClean="0">
                                  <a:latin typeface="Cambria Math"/>
                                  <a:ea typeface="Cambria Math"/>
                                </a:rPr>
                                <m:t>𝜈</m:t>
                              </m:r>
                            </m:sub>
                          </m:sSub>
                          <m:r>
                            <a:rPr lang="en-US" sz="3200" b="0" i="1" smtClean="0">
                              <a:latin typeface="Cambria Math"/>
                              <a:ea typeface="Cambria Math"/>
                            </a:rPr>
                            <m:t>𝑡𝑄𝐸</m:t>
                          </m:r>
                        </m:e>
                      </m:rad>
                      <m:r>
                        <a:rPr lang="en-US" sz="3200" b="0" i="1" smtClean="0">
                          <a:latin typeface="Cambria Math"/>
                          <a:ea typeface="Cambria Math"/>
                        </a:rPr>
                        <m:t>       {</m:t>
                      </m:r>
                      <m:sSup>
                        <m:sSupPr>
                          <m:ctrlPr>
                            <a:rPr lang="en-US" sz="3200" b="0" i="1" smtClean="0">
                              <a:latin typeface="Cambria Math"/>
                              <a:ea typeface="Cambria Math"/>
                            </a:rPr>
                          </m:ctrlPr>
                        </m:sSupPr>
                        <m:e>
                          <m:r>
                            <a:rPr lang="en-US" sz="3200" b="0" i="1" smtClean="0">
                              <a:latin typeface="Cambria Math"/>
                              <a:ea typeface="Cambria Math"/>
                            </a:rPr>
                            <m:t>𝑒</m:t>
                          </m:r>
                        </m:e>
                        <m:sup>
                          <m:r>
                            <a:rPr lang="en-US" sz="3200" b="0" i="1" smtClean="0">
                              <a:latin typeface="Cambria Math"/>
                              <a:ea typeface="Cambria Math"/>
                            </a:rPr>
                            <m:t>−</m:t>
                          </m:r>
                        </m:sup>
                      </m:sSup>
                      <m:r>
                        <a:rPr lang="en-US" sz="3200" b="0" i="1" smtClean="0">
                          <a:latin typeface="Cambria Math"/>
                          <a:ea typeface="Cambria Math"/>
                        </a:rPr>
                        <m:t>}</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 y="2110253"/>
                <a:ext cx="8991600" cy="2549480"/>
              </a:xfrm>
              <a:prstGeom prst="rect">
                <a:avLst/>
              </a:prstGeom>
              <a:blipFill rotWithShape="1">
                <a:blip r:embed="rId2"/>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CCFF66D7-A49C-48B5-B4DE-CA343FB3DACB}" type="slidenum">
              <a:rPr lang="en-US" altLang="en-US" sz="1400" smtClean="0">
                <a:latin typeface="Arial" charset="0"/>
              </a:rPr>
              <a:pPr eaLnBrk="1" hangingPunct="1">
                <a:spcBef>
                  <a:spcPct val="0"/>
                </a:spcBef>
                <a:buFontTx/>
                <a:buNone/>
              </a:pPr>
              <a:t>53</a:t>
            </a:fld>
            <a:endParaRPr lang="en-US" altLang="en-US" sz="1400" smtClean="0">
              <a:latin typeface="Arial" charset="0"/>
            </a:endParaRPr>
          </a:p>
        </p:txBody>
      </p:sp>
      <p:sp>
        <p:nvSpPr>
          <p:cNvPr id="51203" name="Rectangle 7"/>
          <p:cNvSpPr>
            <a:spLocks noGrp="1" noChangeArrowheads="1"/>
          </p:cNvSpPr>
          <p:nvPr>
            <p:ph type="body" idx="1"/>
          </p:nvPr>
        </p:nvSpPr>
        <p:spPr/>
        <p:txBody>
          <a:bodyPr/>
          <a:lstStyle/>
          <a:p>
            <a:pPr eaLnBrk="1" hangingPunct="1">
              <a:spcBef>
                <a:spcPct val="5000"/>
              </a:spcBef>
            </a:pPr>
            <a:r>
              <a:rPr lang="en-US" altLang="en-US" sz="2800" dirty="0" smtClean="0"/>
              <a:t>Background is everything but signal from the object of interest!</a:t>
            </a:r>
          </a:p>
          <a:p>
            <a:pPr eaLnBrk="1" hangingPunct="1"/>
            <a:endParaRPr lang="en-US" altLang="en-US" dirty="0" smtClean="0"/>
          </a:p>
          <a:p>
            <a:pPr eaLnBrk="1" hangingPunct="1"/>
            <a:endParaRPr lang="en-US" altLang="en-US" dirty="0" smtClean="0"/>
          </a:p>
        </p:txBody>
      </p:sp>
      <p:sp>
        <p:nvSpPr>
          <p:cNvPr id="51204" name="Rectangle 2"/>
          <p:cNvSpPr>
            <a:spLocks noChangeArrowheads="1"/>
          </p:cNvSpPr>
          <p:nvPr/>
        </p:nvSpPr>
        <p:spPr bwMode="auto">
          <a:xfrm>
            <a:off x="1143000" y="1616075"/>
            <a:ext cx="6510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51207" name="Rectangle 6"/>
          <p:cNvSpPr>
            <a:spLocks noGrp="1" noChangeArrowheads="1"/>
          </p:cNvSpPr>
          <p:nvPr>
            <p:ph type="title"/>
          </p:nvPr>
        </p:nvSpPr>
        <p:spPr/>
        <p:txBody>
          <a:bodyPr/>
          <a:lstStyle/>
          <a:p>
            <a:pPr eaLnBrk="1" hangingPunct="1"/>
            <a:r>
              <a:rPr lang="en-US" altLang="en-US" dirty="0" smtClean="0"/>
              <a:t>Signal-to-Noise Ratio</a:t>
            </a:r>
          </a:p>
        </p:txBody>
      </p:sp>
      <mc:AlternateContent xmlns:mc="http://schemas.openxmlformats.org/markup-compatibility/2006" xmlns:a14="http://schemas.microsoft.com/office/drawing/2010/main">
        <mc:Choice Requires="a14">
          <p:sp>
            <p:nvSpPr>
              <p:cNvPr id="8" name="TextBox 7"/>
              <p:cNvSpPr txBox="1"/>
              <p:nvPr/>
            </p:nvSpPr>
            <p:spPr>
              <a:xfrm>
                <a:off x="152400" y="2110253"/>
                <a:ext cx="8991600" cy="16587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𝑆𝑁𝑅</m:t>
                      </m:r>
                      <m:r>
                        <a:rPr lang="en-US" b="0" i="1" smtClean="0">
                          <a:latin typeface="Cambria Math"/>
                        </a:rPr>
                        <m:t>=</m:t>
                      </m:r>
                      <m:f>
                        <m:fPr>
                          <m:ctrlPr>
                            <a:rPr lang="en-US" b="0" i="1" smtClean="0">
                              <a:latin typeface="Cambria Math"/>
                            </a:rPr>
                          </m:ctrlPr>
                        </m:fPr>
                        <m:num>
                          <m:r>
                            <a:rPr lang="en-US" b="0" i="1" smtClean="0">
                              <a:latin typeface="Cambria Math"/>
                            </a:rPr>
                            <m:t>𝑆</m:t>
                          </m:r>
                        </m:num>
                        <m:den>
                          <m:r>
                            <a:rPr lang="en-US" b="0" i="1" smtClean="0">
                              <a:latin typeface="Cambria Math"/>
                            </a:rPr>
                            <m:t>𝑁</m:t>
                          </m:r>
                        </m:den>
                      </m:f>
                      <m:r>
                        <a:rPr lang="en-US" b="0" i="1" smtClean="0">
                          <a:latin typeface="Cambria Math"/>
                        </a:rPr>
                        <m:t>=</m:t>
                      </m:r>
                      <m:f>
                        <m:fPr>
                          <m:ctrlPr>
                            <a:rPr lang="en-US" b="0" i="1" smtClean="0">
                              <a:latin typeface="Cambria Math"/>
                            </a:rPr>
                          </m:ctrlPr>
                        </m:fPr>
                        <m:num>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𝑡𝑜𝑡𝑎𝑙</m:t>
                              </m:r>
                            </m:sub>
                          </m:sSub>
                          <m:r>
                            <a:rPr lang="en-US" b="0" i="1" smtClean="0">
                              <a:latin typeface="Cambria Math"/>
                              <a:ea typeface="Cambria Math"/>
                            </a:rPr>
                            <m:t>𝐴</m:t>
                          </m:r>
                          <m:f>
                            <m:fPr>
                              <m:ctrlPr>
                                <a:rPr lang="en-US" b="0" i="1" smtClean="0">
                                  <a:latin typeface="Cambria Math"/>
                                  <a:ea typeface="Cambria Math"/>
                                </a:rPr>
                              </m:ctrlPr>
                            </m:fPr>
                            <m:num>
                              <m:r>
                                <m:rPr>
                                  <m:sty m:val="p"/>
                                </m:rPr>
                                <a:rPr lang="el-GR" b="0" i="1" smtClean="0">
                                  <a:latin typeface="Cambria Math"/>
                                  <a:ea typeface="Cambria Math"/>
                                </a:rPr>
                                <m:t>Δ</m:t>
                              </m:r>
                              <m:r>
                                <a:rPr lang="el-GR" b="0" i="1" smtClean="0">
                                  <a:latin typeface="Cambria Math"/>
                                  <a:ea typeface="Cambria Math"/>
                                </a:rPr>
                                <m:t>𝜈</m:t>
                              </m:r>
                            </m:num>
                            <m:den>
                              <m:r>
                                <a:rPr lang="en-US" b="0" i="1" smtClean="0">
                                  <a:latin typeface="Cambria Math"/>
                                  <a:ea typeface="Cambria Math"/>
                                </a:rPr>
                                <m:t>h</m:t>
                              </m:r>
                              <m:r>
                                <a:rPr lang="en-US" b="0" i="1" smtClean="0">
                                  <a:latin typeface="Cambria Math"/>
                                  <a:ea typeface="Cambria Math"/>
                                </a:rPr>
                                <m:t>𝜈</m:t>
                              </m:r>
                            </m:den>
                          </m:f>
                          <m:sSub>
                            <m:sSubPr>
                              <m:ctrlPr>
                                <a:rPr lang="en-US" b="0" i="1" smtClean="0">
                                  <a:latin typeface="Cambria Math"/>
                                  <a:ea typeface="Cambria Math"/>
                                </a:rPr>
                              </m:ctrlPr>
                            </m:sSubPr>
                            <m:e>
                              <m:r>
                                <a:rPr lang="en-US" b="0" i="1" smtClean="0">
                                  <a:latin typeface="Cambria Math"/>
                                  <a:ea typeface="Cambria Math"/>
                                </a:rPr>
                                <m:t>𝐹</m:t>
                              </m:r>
                            </m:e>
                            <m:sub>
                              <m:r>
                                <a:rPr lang="en-US" b="0" i="1" smtClean="0">
                                  <a:latin typeface="Cambria Math"/>
                                  <a:ea typeface="Cambria Math"/>
                                </a:rPr>
                                <m:t>𝜈</m:t>
                              </m:r>
                            </m:sub>
                          </m:sSub>
                          <m:r>
                            <a:rPr lang="en-US" b="0" i="1" smtClean="0">
                              <a:latin typeface="Cambria Math"/>
                              <a:ea typeface="Cambria Math"/>
                            </a:rPr>
                            <m:t>𝑡𝑄𝐸</m:t>
                          </m:r>
                        </m:num>
                        <m:den>
                          <m:rad>
                            <m:radPr>
                              <m:degHide m:val="on"/>
                              <m:ctrlPr>
                                <a:rPr lang="en-US" b="0" i="1" smtClean="0">
                                  <a:latin typeface="Cambria Math"/>
                                </a:rPr>
                              </m:ctrlPr>
                            </m:radPr>
                            <m:deg/>
                            <m:e>
                              <m:d>
                                <m:dPr>
                                  <m:ctrlPr>
                                    <a:rPr lang="en-US" b="0" i="1" smtClean="0">
                                      <a:latin typeface="Cambria Math"/>
                                    </a:rPr>
                                  </m:ctrlPr>
                                </m:dPr>
                                <m:e>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𝑡𝑜𝑡𝑎𝑙</m:t>
                                      </m:r>
                                    </m:sub>
                                  </m:sSub>
                                  <m:r>
                                    <a:rPr lang="en-US" b="0" i="1" smtClean="0">
                                      <a:latin typeface="Cambria Math"/>
                                      <a:ea typeface="Cambria Math"/>
                                    </a:rPr>
                                    <m:t>𝐴</m:t>
                                  </m:r>
                                  <m:f>
                                    <m:fPr>
                                      <m:ctrlPr>
                                        <a:rPr lang="en-US" b="0" i="1" smtClean="0">
                                          <a:latin typeface="Cambria Math"/>
                                          <a:ea typeface="Cambria Math"/>
                                        </a:rPr>
                                      </m:ctrlPr>
                                    </m:fPr>
                                    <m:num>
                                      <m:r>
                                        <m:rPr>
                                          <m:sty m:val="p"/>
                                        </m:rPr>
                                        <a:rPr lang="el-GR" b="0" i="1" smtClean="0">
                                          <a:latin typeface="Cambria Math"/>
                                          <a:ea typeface="Cambria Math"/>
                                        </a:rPr>
                                        <m:t>Δ</m:t>
                                      </m:r>
                                      <m:r>
                                        <a:rPr lang="el-GR" b="0" i="1" smtClean="0">
                                          <a:latin typeface="Cambria Math"/>
                                          <a:ea typeface="Cambria Math"/>
                                        </a:rPr>
                                        <m:t>𝜈</m:t>
                                      </m:r>
                                    </m:num>
                                    <m:den>
                                      <m:r>
                                        <a:rPr lang="en-US" b="0" i="1" smtClean="0">
                                          <a:latin typeface="Cambria Math"/>
                                          <a:ea typeface="Cambria Math"/>
                                        </a:rPr>
                                        <m:t>h</m:t>
                                      </m:r>
                                      <m:r>
                                        <a:rPr lang="en-US" b="0" i="1" smtClean="0">
                                          <a:latin typeface="Cambria Math"/>
                                          <a:ea typeface="Cambria Math"/>
                                        </a:rPr>
                                        <m:t>𝜈</m:t>
                                      </m:r>
                                    </m:den>
                                  </m:f>
                                  <m:sSub>
                                    <m:sSubPr>
                                      <m:ctrlPr>
                                        <a:rPr lang="en-US" b="0" i="1" smtClean="0">
                                          <a:latin typeface="Cambria Math"/>
                                          <a:ea typeface="Cambria Math"/>
                                        </a:rPr>
                                      </m:ctrlPr>
                                    </m:sSubPr>
                                    <m:e>
                                      <m:r>
                                        <a:rPr lang="en-US" b="0" i="1" smtClean="0">
                                          <a:latin typeface="Cambria Math"/>
                                          <a:ea typeface="Cambria Math"/>
                                        </a:rPr>
                                        <m:t>𝐹</m:t>
                                      </m:r>
                                    </m:e>
                                    <m:sub>
                                      <m:r>
                                        <a:rPr lang="en-US" b="0" i="1" smtClean="0">
                                          <a:latin typeface="Cambria Math"/>
                                          <a:ea typeface="Cambria Math"/>
                                        </a:rPr>
                                        <m:t>𝜈</m:t>
                                      </m:r>
                                    </m:sub>
                                  </m:sSub>
                                  <m:r>
                                    <a:rPr lang="en-US" b="0" i="1" smtClean="0">
                                      <a:latin typeface="Cambria Math"/>
                                      <a:ea typeface="Cambria Math"/>
                                    </a:rPr>
                                    <m:t>𝑡𝑄𝐸</m:t>
                                  </m:r>
                                </m:e>
                              </m:d>
                              <m:r>
                                <a:rPr lang="en-US" b="0" i="1" smtClean="0">
                                  <a:latin typeface="Cambria Math"/>
                                  <a:ea typeface="Cambria Math"/>
                                </a:rPr>
                                <m:t>+</m:t>
                              </m:r>
                              <m:d>
                                <m:dPr>
                                  <m:ctrlPr>
                                    <a:rPr lang="en-US" b="0" i="1" smtClean="0">
                                      <a:latin typeface="Cambria Math"/>
                                    </a:rPr>
                                  </m:ctrlPr>
                                </m:dPr>
                                <m:e>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𝑡𝑜𝑡𝑎𝑙</m:t>
                                      </m:r>
                                    </m:sub>
                                  </m:sSub>
                                  <m:r>
                                    <a:rPr lang="en-US" b="0" i="1" smtClean="0">
                                      <a:latin typeface="Cambria Math"/>
                                      <a:ea typeface="Cambria Math"/>
                                    </a:rPr>
                                    <m:t>𝐴</m:t>
                                  </m:r>
                                  <m:f>
                                    <m:fPr>
                                      <m:ctrlPr>
                                        <a:rPr lang="en-US" b="0" i="1" smtClean="0">
                                          <a:latin typeface="Cambria Math"/>
                                          <a:ea typeface="Cambria Math"/>
                                        </a:rPr>
                                      </m:ctrlPr>
                                    </m:fPr>
                                    <m:num>
                                      <m:r>
                                        <m:rPr>
                                          <m:sty m:val="p"/>
                                        </m:rPr>
                                        <a:rPr lang="el-GR" b="0" i="1" smtClean="0">
                                          <a:latin typeface="Cambria Math"/>
                                          <a:ea typeface="Cambria Math"/>
                                        </a:rPr>
                                        <m:t>Δ</m:t>
                                      </m:r>
                                      <m:r>
                                        <a:rPr lang="el-GR" b="0" i="1" smtClean="0">
                                          <a:latin typeface="Cambria Math"/>
                                          <a:ea typeface="Cambria Math"/>
                                        </a:rPr>
                                        <m:t>𝜈</m:t>
                                      </m:r>
                                    </m:num>
                                    <m:den>
                                      <m:r>
                                        <a:rPr lang="en-US" b="0" i="1" smtClean="0">
                                          <a:latin typeface="Cambria Math"/>
                                          <a:ea typeface="Cambria Math"/>
                                        </a:rPr>
                                        <m:t>h</m:t>
                                      </m:r>
                                      <m:r>
                                        <a:rPr lang="en-US" b="0" i="1" smtClean="0">
                                          <a:latin typeface="Cambria Math"/>
                                          <a:ea typeface="Cambria Math"/>
                                        </a:rPr>
                                        <m:t>𝜈</m:t>
                                      </m:r>
                                    </m:den>
                                  </m:f>
                                  <m:sSub>
                                    <m:sSubPr>
                                      <m:ctrlPr>
                                        <a:rPr lang="en-US" b="0" i="1" smtClean="0">
                                          <a:latin typeface="Cambria Math"/>
                                          <a:ea typeface="Cambria Math"/>
                                        </a:rPr>
                                      </m:ctrlPr>
                                    </m:sSubPr>
                                    <m:e>
                                      <m:r>
                                        <a:rPr lang="en-US" b="0" i="1" smtClean="0">
                                          <a:latin typeface="Cambria Math"/>
                                          <a:ea typeface="Cambria Math"/>
                                        </a:rPr>
                                        <m:t>𝐹</m:t>
                                      </m:r>
                                    </m:e>
                                    <m:sub>
                                      <m:r>
                                        <a:rPr lang="en-US" b="0" i="1" smtClean="0">
                                          <a:latin typeface="Cambria Math"/>
                                          <a:ea typeface="Cambria Math"/>
                                        </a:rPr>
                                        <m:t>𝑏𝑎𝑐𝑘</m:t>
                                      </m:r>
                                      <m:r>
                                        <a:rPr lang="en-US" b="0" i="1" smtClean="0">
                                          <a:latin typeface="Cambria Math"/>
                                          <a:ea typeface="Cambria Math"/>
                                        </a:rPr>
                                        <m:t>,</m:t>
                                      </m:r>
                                      <m:r>
                                        <a:rPr lang="en-US" b="0" i="1" smtClean="0">
                                          <a:latin typeface="Cambria Math"/>
                                          <a:ea typeface="Cambria Math"/>
                                        </a:rPr>
                                        <m:t>𝜈</m:t>
                                      </m:r>
                                    </m:sub>
                                  </m:sSub>
                                  <m:r>
                                    <a:rPr lang="en-US" b="0" i="1" smtClean="0">
                                      <a:latin typeface="Cambria Math"/>
                                      <a:ea typeface="Cambria Math"/>
                                    </a:rPr>
                                    <m:t>𝑡𝑄𝐸</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𝑁</m:t>
                                  </m:r>
                                </m:e>
                                <m:sub>
                                  <m:r>
                                    <a:rPr lang="en-US" b="0" i="1" smtClean="0">
                                      <a:latin typeface="Cambria Math"/>
                                      <a:ea typeface="Cambria Math"/>
                                    </a:rPr>
                                    <m:t>𝑝𝑖𝑥𝑒𝑙𝑠</m:t>
                                  </m:r>
                                </m:sub>
                              </m:sSub>
                              <m:sSub>
                                <m:sSubPr>
                                  <m:ctrlPr>
                                    <a:rPr lang="en-US" b="0" i="1" smtClean="0">
                                      <a:latin typeface="Cambria Math"/>
                                      <a:ea typeface="Cambria Math"/>
                                    </a:rPr>
                                  </m:ctrlPr>
                                </m:sSubPr>
                                <m:e>
                                  <m:r>
                                    <a:rPr lang="en-US" b="0" i="1" smtClean="0">
                                      <a:latin typeface="Cambria Math"/>
                                      <a:ea typeface="Cambria Math"/>
                                    </a:rPr>
                                    <m:t>𝑖</m:t>
                                  </m:r>
                                </m:e>
                                <m:sub>
                                  <m:r>
                                    <a:rPr lang="en-US" b="0" i="1" smtClean="0">
                                      <a:latin typeface="Cambria Math"/>
                                      <a:ea typeface="Cambria Math"/>
                                    </a:rPr>
                                    <m:t>𝑑𝑎𝑟𝑘</m:t>
                                  </m:r>
                                </m:sub>
                              </m:sSub>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𝑁</m:t>
                                  </m:r>
                                </m:e>
                                <m:sub>
                                  <m:r>
                                    <a:rPr lang="en-US" b="0" i="1" smtClean="0">
                                      <a:latin typeface="Cambria Math"/>
                                      <a:ea typeface="Cambria Math"/>
                                    </a:rPr>
                                    <m:t>𝑝𝑖𝑥𝑒𝑙𝑠</m:t>
                                  </m:r>
                                </m:sub>
                              </m:sSub>
                              <m:sSubSup>
                                <m:sSubSupPr>
                                  <m:ctrlPr>
                                    <a:rPr lang="en-US" i="1">
                                      <a:solidFill>
                                        <a:srgbClr val="000000"/>
                                      </a:solidFill>
                                      <a:latin typeface="Cambria Math"/>
                                      <a:ea typeface="Times New Roman"/>
                                      <a:cs typeface="Times New Roman"/>
                                    </a:rPr>
                                  </m:ctrlPr>
                                </m:sSubSupPr>
                                <m:e>
                                  <m:r>
                                    <a:rPr lang="en-US" i="1">
                                      <a:solidFill>
                                        <a:srgbClr val="000000"/>
                                      </a:solidFill>
                                      <a:latin typeface="Cambria Math"/>
                                      <a:ea typeface="Times New Roman"/>
                                      <a:cs typeface="Times New Roman"/>
                                    </a:rPr>
                                    <m:t>𝑁</m:t>
                                  </m:r>
                                </m:e>
                                <m:sub>
                                  <m:r>
                                    <a:rPr lang="en-US" b="0" i="1" smtClean="0">
                                      <a:solidFill>
                                        <a:srgbClr val="000000"/>
                                      </a:solidFill>
                                      <a:latin typeface="Cambria Math"/>
                                      <a:ea typeface="Times New Roman"/>
                                      <a:cs typeface="Times New Roman"/>
                                    </a:rPr>
                                    <m:t>𝑟𝑒𝑎𝑑</m:t>
                                  </m:r>
                                </m:sub>
                                <m:sup>
                                  <m:r>
                                    <a:rPr lang="en-US" i="1">
                                      <a:solidFill>
                                        <a:srgbClr val="000000"/>
                                      </a:solidFill>
                                      <a:latin typeface="Cambria Math"/>
                                      <a:ea typeface="Times New Roman"/>
                                      <a:cs typeface="Times New Roman"/>
                                    </a:rPr>
                                    <m:t>2</m:t>
                                  </m:r>
                                </m:sup>
                              </m:sSubSup>
                            </m:e>
                          </m:rad>
                        </m:den>
                      </m:f>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sup>
                      </m:sSup>
                      <m:r>
                        <a:rPr lang="en-US" b="0" i="1" smtClean="0">
                          <a:latin typeface="Cambria Math"/>
                          <a:ea typeface="Cambria Math"/>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 y="2110253"/>
                <a:ext cx="8991600" cy="1658724"/>
              </a:xfrm>
              <a:prstGeom prst="rect">
                <a:avLst/>
              </a:prstGeom>
              <a:blipFill rotWithShape="1">
                <a:blip r:embed="rId3"/>
                <a:stretch>
                  <a:fillRect/>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52896866"/>
              </p:ext>
            </p:extLst>
          </p:nvPr>
        </p:nvGraphicFramePr>
        <p:xfrm>
          <a:off x="147192" y="4343400"/>
          <a:ext cx="8849617" cy="1516063"/>
        </p:xfrm>
        <a:graphic>
          <a:graphicData uri="http://schemas.openxmlformats.org/presentationml/2006/ole">
            <mc:AlternateContent xmlns:mc="http://schemas.openxmlformats.org/markup-compatibility/2006">
              <mc:Choice xmlns:v="urn:schemas-microsoft-com:vml" Requires="v">
                <p:oleObj spid="_x0000_s95241" name="Equation" r:id="rId4" imgW="7403760" imgH="1498320" progId="Equation.3">
                  <p:embed/>
                </p:oleObj>
              </mc:Choice>
              <mc:Fallback>
                <p:oleObj name="Equation" r:id="rId4" imgW="7403760" imgH="1498320" progId="Equation.3">
                  <p:embed/>
                  <p:pic>
                    <p:nvPicPr>
                      <p:cNvPr id="0" name="Object 7"/>
                      <p:cNvPicPr>
                        <a:picLocks noChangeAspect="1" noChangeArrowheads="1"/>
                      </p:cNvPicPr>
                      <p:nvPr/>
                    </p:nvPicPr>
                    <p:blipFill>
                      <a:blip r:embed="rId5"/>
                      <a:srcRect/>
                      <a:stretch>
                        <a:fillRect/>
                      </a:stretch>
                    </p:blipFill>
                    <p:spPr bwMode="auto">
                      <a:xfrm>
                        <a:off x="147192" y="4343400"/>
                        <a:ext cx="8849617" cy="1516063"/>
                      </a:xfrm>
                      <a:prstGeom prst="rect">
                        <a:avLst/>
                      </a:prstGeom>
                      <a:solidFill>
                        <a:srgbClr val="F8EED4"/>
                      </a:solidFill>
                      <a:ln>
                        <a:noFill/>
                      </a:ln>
                    </p:spPr>
                  </p:pic>
                </p:oleObj>
              </mc:Fallback>
            </mc:AlternateContent>
          </a:graphicData>
        </a:graphic>
      </p:graphicFrame>
    </p:spTree>
    <p:extLst>
      <p:ext uri="{BB962C8B-B14F-4D97-AF65-F5344CB8AC3E}">
        <p14:creationId xmlns:p14="http://schemas.microsoft.com/office/powerpoint/2010/main" val="4144639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3364571-9075-4DA5-92FC-547210DF8491}" type="slidenum">
              <a:rPr lang="en-US" altLang="en-US" sz="1400" smtClean="0">
                <a:latin typeface="Arial" charset="0"/>
              </a:rPr>
              <a:pPr eaLnBrk="1" hangingPunct="1">
                <a:spcBef>
                  <a:spcPct val="0"/>
                </a:spcBef>
                <a:buFontTx/>
                <a:buNone/>
              </a:pPr>
              <a:t>54</a:t>
            </a:fld>
            <a:endParaRPr lang="en-US" altLang="en-US" sz="1400" smtClean="0">
              <a:latin typeface="Arial" charset="0"/>
            </a:endParaRPr>
          </a:p>
        </p:txBody>
      </p:sp>
      <p:sp>
        <p:nvSpPr>
          <p:cNvPr id="53251" name="Rectangle 2"/>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53252" name="Rectangle 3"/>
          <p:cNvSpPr>
            <a:spLocks noChangeArrowheads="1"/>
          </p:cNvSpPr>
          <p:nvPr/>
        </p:nvSpPr>
        <p:spPr bwMode="auto">
          <a:xfrm>
            <a:off x="1143000" y="1371600"/>
            <a:ext cx="77724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lnSpc>
                <a:spcPct val="90000"/>
              </a:lnSpc>
            </a:pPr>
            <a:endParaRPr lang="en-US" altLang="en-US"/>
          </a:p>
        </p:txBody>
      </p:sp>
      <p:sp>
        <p:nvSpPr>
          <p:cNvPr id="53253" name="Rectangle 5"/>
          <p:cNvSpPr>
            <a:spLocks noGrp="1" noChangeArrowheads="1"/>
          </p:cNvSpPr>
          <p:nvPr>
            <p:ph type="title"/>
          </p:nvPr>
        </p:nvSpPr>
        <p:spPr/>
        <p:txBody>
          <a:bodyPr/>
          <a:lstStyle/>
          <a:p>
            <a:pPr eaLnBrk="1" hangingPunct="1"/>
            <a:r>
              <a:rPr lang="en-US" altLang="en-US" smtClean="0"/>
              <a:t>Improving SNR</a:t>
            </a:r>
          </a:p>
        </p:txBody>
      </p:sp>
      <p:sp>
        <p:nvSpPr>
          <p:cNvPr id="53254" name="Rectangle 6"/>
          <p:cNvSpPr>
            <a:spLocks noGrp="1" noChangeArrowheads="1"/>
          </p:cNvSpPr>
          <p:nvPr>
            <p:ph type="body" idx="1"/>
          </p:nvPr>
        </p:nvSpPr>
        <p:spPr/>
        <p:txBody>
          <a:bodyPr/>
          <a:lstStyle/>
          <a:p>
            <a:pPr eaLnBrk="1" hangingPunct="1">
              <a:lnSpc>
                <a:spcPct val="90000"/>
              </a:lnSpc>
            </a:pPr>
            <a:r>
              <a:rPr lang="en-US" altLang="en-US" smtClean="0"/>
              <a:t>Optical effects</a:t>
            </a:r>
          </a:p>
          <a:p>
            <a:pPr lvl="1" eaLnBrk="1" hangingPunct="1">
              <a:lnSpc>
                <a:spcPct val="90000"/>
              </a:lnSpc>
            </a:pPr>
            <a:r>
              <a:rPr lang="en-US" altLang="en-US" smtClean="0"/>
              <a:t>Throughput: bigger aperture, anti-reflection coatings</a:t>
            </a:r>
          </a:p>
          <a:p>
            <a:pPr lvl="1" eaLnBrk="1" hangingPunct="1">
              <a:lnSpc>
                <a:spcPct val="90000"/>
              </a:lnSpc>
            </a:pPr>
            <a:r>
              <a:rPr lang="en-US" altLang="en-US" smtClean="0"/>
              <a:t>Background: low scatter materials, cooling</a:t>
            </a:r>
          </a:p>
          <a:p>
            <a:pPr eaLnBrk="1" hangingPunct="1">
              <a:lnSpc>
                <a:spcPct val="90000"/>
              </a:lnSpc>
            </a:pPr>
            <a:r>
              <a:rPr lang="en-US" altLang="en-US" smtClean="0"/>
              <a:t>Detector effects</a:t>
            </a:r>
          </a:p>
          <a:p>
            <a:pPr lvl="1" eaLnBrk="1" hangingPunct="1">
              <a:lnSpc>
                <a:spcPct val="90000"/>
              </a:lnSpc>
            </a:pPr>
            <a:r>
              <a:rPr lang="en-US" altLang="en-US" smtClean="0"/>
              <a:t>Dark current: high purity material, low surface leakage</a:t>
            </a:r>
          </a:p>
          <a:p>
            <a:pPr lvl="1" eaLnBrk="1" hangingPunct="1">
              <a:lnSpc>
                <a:spcPct val="90000"/>
              </a:lnSpc>
            </a:pPr>
            <a:r>
              <a:rPr lang="en-US" altLang="en-US" smtClean="0"/>
              <a:t>Read Noise: multiple sampling, in-pixel digitization, photon-counting</a:t>
            </a:r>
          </a:p>
          <a:p>
            <a:pPr lvl="1" eaLnBrk="1" hangingPunct="1">
              <a:lnSpc>
                <a:spcPct val="90000"/>
              </a:lnSpc>
            </a:pPr>
            <a:r>
              <a:rPr lang="en-US" altLang="en-US" smtClean="0"/>
              <a:t>QE: thickness optimization, anti-reflection coatings, depleted</a:t>
            </a:r>
          </a:p>
          <a:p>
            <a:pPr eaLnBrk="1" hangingPunct="1">
              <a:lnSpc>
                <a:spcPct val="90000"/>
              </a:lnSpc>
            </a:pPr>
            <a:r>
              <a:rPr lang="en-US" altLang="en-US" smtClean="0"/>
              <a:t>Atmospheric effects</a:t>
            </a:r>
          </a:p>
          <a:p>
            <a:pPr lvl="1" eaLnBrk="1" hangingPunct="1">
              <a:lnSpc>
                <a:spcPct val="90000"/>
              </a:lnSpc>
            </a:pPr>
            <a:r>
              <a:rPr lang="en-US" altLang="en-US" smtClean="0"/>
              <a:t>Atmospheric absorption: higher altitude</a:t>
            </a:r>
          </a:p>
          <a:p>
            <a:pPr lvl="1" eaLnBrk="1" hangingPunct="1">
              <a:lnSpc>
                <a:spcPct val="90000"/>
              </a:lnSpc>
            </a:pPr>
            <a:r>
              <a:rPr lang="en-US" altLang="en-US" smtClean="0"/>
              <a:t>OH emission: OH suppression instruments</a:t>
            </a:r>
          </a:p>
          <a:p>
            <a:pPr lvl="1" eaLnBrk="1" hangingPunct="1">
              <a:lnSpc>
                <a:spcPct val="90000"/>
              </a:lnSpc>
            </a:pPr>
            <a:r>
              <a:rPr lang="en-US" altLang="en-US" smtClean="0"/>
              <a:t>Turbulence: adaptive optics</a:t>
            </a:r>
          </a:p>
          <a:p>
            <a:pPr lvl="1" eaLnBrk="1" hangingPunct="1">
              <a:lnSpc>
                <a:spcPct val="90000"/>
              </a:lnSpc>
            </a:pPr>
            <a:r>
              <a:rPr lang="en-US" altLang="en-US" smtClean="0"/>
              <a:t>Ultimate “fix” is to go to space!</a:t>
            </a:r>
          </a:p>
          <a:p>
            <a:pPr eaLnBrk="1" hangingPunct="1">
              <a:lnSpc>
                <a:spcPct val="90000"/>
              </a:lnSpc>
            </a:pPr>
            <a:endParaRPr lang="en-US" altLang="en-US" smtClean="0"/>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F5192718-2F00-4CEF-9B56-6A1FF27548E4}" type="slidenum">
              <a:rPr lang="en-US" altLang="en-US" sz="1400" smtClean="0">
                <a:latin typeface="Arial" charset="0"/>
              </a:rPr>
              <a:pPr eaLnBrk="1" hangingPunct="1">
                <a:spcBef>
                  <a:spcPct val="0"/>
                </a:spcBef>
                <a:buFontTx/>
                <a:buNone/>
              </a:pPr>
              <a:t>55</a:t>
            </a:fld>
            <a:endParaRPr lang="en-US" altLang="en-US" sz="1400" smtClean="0">
              <a:latin typeface="Arial" charset="0"/>
            </a:endParaRPr>
          </a:p>
        </p:txBody>
      </p:sp>
      <p:sp>
        <p:nvSpPr>
          <p:cNvPr id="54275" name="Rectangle 3"/>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54276" name="Rectangle 5"/>
          <p:cNvSpPr>
            <a:spLocks noGrp="1" noChangeArrowheads="1"/>
          </p:cNvSpPr>
          <p:nvPr>
            <p:ph type="title"/>
          </p:nvPr>
        </p:nvSpPr>
        <p:spPr/>
        <p:txBody>
          <a:bodyPr/>
          <a:lstStyle/>
          <a:p>
            <a:pPr eaLnBrk="1" hangingPunct="1"/>
            <a:r>
              <a:rPr lang="en-US" altLang="en-US" smtClean="0"/>
              <a:t>Improving SNR: multiple sampling</a:t>
            </a:r>
          </a:p>
        </p:txBody>
      </p:sp>
      <p:pic>
        <p:nvPicPr>
          <p:cNvPr id="542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44550"/>
            <a:ext cx="7620000" cy="588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72201757-40DD-464F-8102-88EB0A8A1794}" type="slidenum">
              <a:rPr lang="en-US" altLang="en-US" sz="1400" smtClean="0">
                <a:latin typeface="Arial" charset="0"/>
              </a:rPr>
              <a:pPr eaLnBrk="1" hangingPunct="1">
                <a:spcBef>
                  <a:spcPct val="0"/>
                </a:spcBef>
                <a:buFontTx/>
                <a:buNone/>
              </a:pPr>
              <a:t>56</a:t>
            </a:fld>
            <a:endParaRPr lang="en-US" altLang="en-US" sz="1400" smtClean="0">
              <a:latin typeface="Arial" charset="0"/>
            </a:endParaRPr>
          </a:p>
        </p:txBody>
      </p:sp>
      <p:sp>
        <p:nvSpPr>
          <p:cNvPr id="55299" name="Rectangle 2"/>
          <p:cNvSpPr>
            <a:spLocks noGrp="1" noChangeArrowheads="1"/>
          </p:cNvSpPr>
          <p:nvPr>
            <p:ph type="title"/>
          </p:nvPr>
        </p:nvSpPr>
        <p:spPr/>
        <p:txBody>
          <a:bodyPr/>
          <a:lstStyle/>
          <a:p>
            <a:pPr eaLnBrk="1" hangingPunct="1"/>
            <a:r>
              <a:rPr lang="en-US" altLang="en-US" smtClean="0"/>
              <a:t>Direct Imaging of Exoplanet Example</a:t>
            </a:r>
          </a:p>
        </p:txBody>
      </p:sp>
      <p:sp>
        <p:nvSpPr>
          <p:cNvPr id="5530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a:spcBef>
                <a:spcPct val="0"/>
              </a:spcBef>
              <a:buFontTx/>
              <a:buNone/>
            </a:pPr>
            <a:fld id="{88C02996-F270-403B-8EAB-5602A74B73B0}" type="slidenum">
              <a:rPr lang="en-US" altLang="en-US" sz="1400">
                <a:latin typeface="Arial" charset="0"/>
                <a:ea typeface="ＭＳ Ｐゴシック" pitchFamily="84" charset="-128"/>
              </a:rPr>
              <a:pPr algn="r">
                <a:spcBef>
                  <a:spcPct val="0"/>
                </a:spcBef>
                <a:buFontTx/>
                <a:buNone/>
              </a:pPr>
              <a:t>56</a:t>
            </a:fld>
            <a:endParaRPr lang="en-US" altLang="en-US" sz="1400">
              <a:latin typeface="Arial" charset="0"/>
              <a:ea typeface="ＭＳ Ｐゴシック" pitchFamily="84" charset="-128"/>
            </a:endParaRPr>
          </a:p>
        </p:txBody>
      </p:sp>
      <p:pic>
        <p:nvPicPr>
          <p:cNvPr id="5530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06450"/>
            <a:ext cx="6705600" cy="536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8944E44-B685-4E51-B3BC-A459EBB30354}" type="slidenum">
              <a:rPr lang="en-US" altLang="en-US" sz="1400" smtClean="0">
                <a:latin typeface="Arial" charset="0"/>
              </a:rPr>
              <a:pPr eaLnBrk="1" hangingPunct="1">
                <a:spcBef>
                  <a:spcPct val="0"/>
                </a:spcBef>
                <a:buFontTx/>
                <a:buNone/>
              </a:pPr>
              <a:t>57</a:t>
            </a:fld>
            <a:endParaRPr lang="en-US" altLang="en-US" sz="1400" smtClean="0">
              <a:latin typeface="Arial" charset="0"/>
            </a:endParaRPr>
          </a:p>
        </p:txBody>
      </p:sp>
      <p:sp>
        <p:nvSpPr>
          <p:cNvPr id="56323" name="Title 1"/>
          <p:cNvSpPr>
            <a:spLocks noGrp="1"/>
          </p:cNvSpPr>
          <p:nvPr>
            <p:ph type="title"/>
          </p:nvPr>
        </p:nvSpPr>
        <p:spPr/>
        <p:txBody>
          <a:bodyPr/>
          <a:lstStyle/>
          <a:p>
            <a:pPr eaLnBrk="1" hangingPunct="1"/>
            <a:r>
              <a:rPr lang="en-US" altLang="en-US" smtClean="0"/>
              <a:t>Exoplanet Example</a:t>
            </a:r>
          </a:p>
        </p:txBody>
      </p:sp>
      <p:sp>
        <p:nvSpPr>
          <p:cNvPr id="56324"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a:spcBef>
                <a:spcPct val="0"/>
              </a:spcBef>
              <a:buFontTx/>
              <a:buNone/>
            </a:pPr>
            <a:fld id="{F0AF3F72-A21B-43F3-A020-11C47A352CBE}" type="slidenum">
              <a:rPr lang="en-US" altLang="en-US" sz="1400">
                <a:latin typeface="Arial" charset="0"/>
                <a:ea typeface="ＭＳ Ｐゴシック" pitchFamily="84" charset="-128"/>
              </a:rPr>
              <a:pPr algn="r">
                <a:spcBef>
                  <a:spcPct val="0"/>
                </a:spcBef>
                <a:buFontTx/>
                <a:buNone/>
              </a:pPr>
              <a:t>57</a:t>
            </a:fld>
            <a:endParaRPr lang="en-US" altLang="en-US" sz="1400">
              <a:latin typeface="Arial" charset="0"/>
              <a:ea typeface="ＭＳ Ｐゴシック" pitchFamily="84" charset="-128"/>
            </a:endParaRPr>
          </a:p>
        </p:txBody>
      </p:sp>
      <p:pic>
        <p:nvPicPr>
          <p:cNvPr id="563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13" y="1219200"/>
            <a:ext cx="8767762"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28944E44-B685-4E51-B3BC-A459EBB30354}" type="slidenum">
              <a:rPr lang="en-US" altLang="en-US" sz="1400" smtClean="0">
                <a:latin typeface="Arial" charset="0"/>
              </a:rPr>
              <a:pPr eaLnBrk="1" hangingPunct="1">
                <a:spcBef>
                  <a:spcPct val="0"/>
                </a:spcBef>
                <a:buFontTx/>
                <a:buNone/>
              </a:pPr>
              <a:t>58</a:t>
            </a:fld>
            <a:endParaRPr lang="en-US" altLang="en-US" sz="1400" smtClean="0">
              <a:latin typeface="Arial" charset="0"/>
            </a:endParaRPr>
          </a:p>
        </p:txBody>
      </p:sp>
      <p:sp>
        <p:nvSpPr>
          <p:cNvPr id="56323" name="Title 1"/>
          <p:cNvSpPr>
            <a:spLocks noGrp="1"/>
          </p:cNvSpPr>
          <p:nvPr>
            <p:ph type="title"/>
          </p:nvPr>
        </p:nvSpPr>
        <p:spPr/>
        <p:txBody>
          <a:bodyPr/>
          <a:lstStyle/>
          <a:p>
            <a:pPr eaLnBrk="1" hangingPunct="1"/>
            <a:r>
              <a:rPr lang="en-US" altLang="en-US" dirty="0" err="1" smtClean="0"/>
              <a:t>Detectivity</a:t>
            </a:r>
            <a:r>
              <a:rPr lang="en-US" altLang="en-US" dirty="0" smtClean="0"/>
              <a:t> Metric</a:t>
            </a:r>
          </a:p>
        </p:txBody>
      </p:sp>
      <p:sp>
        <p:nvSpPr>
          <p:cNvPr id="56324"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a:spcBef>
                <a:spcPct val="0"/>
              </a:spcBef>
              <a:buFontTx/>
              <a:buNone/>
            </a:pPr>
            <a:fld id="{F0AF3F72-A21B-43F3-A020-11C47A352CBE}" type="slidenum">
              <a:rPr lang="en-US" altLang="en-US" sz="1400">
                <a:latin typeface="Arial" charset="0"/>
                <a:ea typeface="ＭＳ Ｐゴシック" pitchFamily="84" charset="-128"/>
              </a:rPr>
              <a:pPr algn="r">
                <a:spcBef>
                  <a:spcPct val="0"/>
                </a:spcBef>
                <a:buFontTx/>
                <a:buNone/>
              </a:pPr>
              <a:t>58</a:t>
            </a:fld>
            <a:endParaRPr lang="en-US" altLang="en-US" sz="1400">
              <a:latin typeface="Arial" charset="0"/>
              <a:ea typeface="ＭＳ Ｐゴシック" pitchFamily="84"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8016" y="1406525"/>
            <a:ext cx="5642584"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4"/>
          <p:cNvGraphicFramePr>
            <a:graphicFrameLocks noChangeAspect="1"/>
          </p:cNvGraphicFramePr>
          <p:nvPr>
            <p:extLst>
              <p:ext uri="{D42A27DB-BD31-4B8C-83A1-F6EECF244321}">
                <p14:modId xmlns:p14="http://schemas.microsoft.com/office/powerpoint/2010/main" val="112990840"/>
              </p:ext>
            </p:extLst>
          </p:nvPr>
        </p:nvGraphicFramePr>
        <p:xfrm>
          <a:off x="493408" y="2171183"/>
          <a:ext cx="2362200" cy="2017159"/>
        </p:xfrm>
        <a:graphic>
          <a:graphicData uri="http://schemas.openxmlformats.org/presentationml/2006/ole">
            <mc:AlternateContent xmlns:mc="http://schemas.openxmlformats.org/markup-compatibility/2006">
              <mc:Choice xmlns:v="urn:schemas-microsoft-com:vml" Requires="v">
                <p:oleObj spid="_x0000_s96263" name="Equation" r:id="rId4" imgW="4521200" imgH="3860800" progId="Equation.3">
                  <p:embed/>
                </p:oleObj>
              </mc:Choice>
              <mc:Fallback>
                <p:oleObj name="Equation" r:id="rId4" imgW="4521200" imgH="386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408" y="2171183"/>
                        <a:ext cx="2362200" cy="2017159"/>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504201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ABB4F6D3-8D6F-40EF-8233-3CD7EA905AFF}" type="slidenum">
              <a:rPr lang="en-US" altLang="en-US" sz="1400" smtClean="0">
                <a:latin typeface="Arial" charset="0"/>
              </a:rPr>
              <a:pPr eaLnBrk="1" hangingPunct="1">
                <a:spcBef>
                  <a:spcPct val="0"/>
                </a:spcBef>
                <a:buFontTx/>
                <a:buNone/>
              </a:pPr>
              <a:t>6</a:t>
            </a:fld>
            <a:endParaRPr lang="en-US" altLang="en-US" sz="1400" smtClean="0">
              <a:latin typeface="Arial" charset="0"/>
            </a:endParaRPr>
          </a:p>
        </p:txBody>
      </p:sp>
      <p:sp>
        <p:nvSpPr>
          <p:cNvPr id="7171" name="Rectangle 9"/>
          <p:cNvSpPr>
            <a:spLocks noGrp="1" noChangeArrowheads="1"/>
          </p:cNvSpPr>
          <p:nvPr>
            <p:ph type="title"/>
          </p:nvPr>
        </p:nvSpPr>
        <p:spPr/>
        <p:txBody>
          <a:bodyPr/>
          <a:lstStyle/>
          <a:p>
            <a:pPr eaLnBrk="1" hangingPunct="1"/>
            <a:r>
              <a:rPr lang="en-US" altLang="en-US" smtClean="0"/>
              <a:t>Airy Pattern</a:t>
            </a:r>
          </a:p>
        </p:txBody>
      </p:sp>
      <p:sp>
        <p:nvSpPr>
          <p:cNvPr id="7172" name="Rectangle 10"/>
          <p:cNvSpPr>
            <a:spLocks noGrp="1" noChangeArrowheads="1"/>
          </p:cNvSpPr>
          <p:nvPr>
            <p:ph type="body" idx="1"/>
          </p:nvPr>
        </p:nvSpPr>
        <p:spPr>
          <a:xfrm>
            <a:off x="457200" y="1066800"/>
            <a:ext cx="8229600" cy="2057400"/>
          </a:xfrm>
        </p:spPr>
        <p:txBody>
          <a:bodyPr/>
          <a:lstStyle/>
          <a:p>
            <a:pPr eaLnBrk="1" hangingPunct="1">
              <a:lnSpc>
                <a:spcPct val="80000"/>
              </a:lnSpc>
            </a:pPr>
            <a:r>
              <a:rPr lang="en-US" altLang="en-US" sz="2000" smtClean="0"/>
              <a:t>The Airy pattern is one type of point spread function (PSF) at the focal plane of an instrument for a point source.</a:t>
            </a:r>
          </a:p>
          <a:p>
            <a:pPr eaLnBrk="1" hangingPunct="1">
              <a:lnSpc>
                <a:spcPct val="80000"/>
              </a:lnSpc>
            </a:pPr>
            <a:r>
              <a:rPr lang="en-US" altLang="en-US" sz="2000" smtClean="0"/>
              <a:t>The intensity pattern is given by the order 1 Bessel function of the first kind.</a:t>
            </a:r>
          </a:p>
          <a:p>
            <a:pPr eaLnBrk="1" hangingPunct="1">
              <a:lnSpc>
                <a:spcPct val="80000"/>
              </a:lnSpc>
            </a:pPr>
            <a:r>
              <a:rPr lang="en-US" altLang="en-US" sz="2000" smtClean="0"/>
              <a:t>The radius of the first dark ring is 1.22 and the FWHM is at 1.028 (all in units of lambda/D).</a:t>
            </a:r>
          </a:p>
          <a:p>
            <a:pPr eaLnBrk="1" hangingPunct="1">
              <a:lnSpc>
                <a:spcPct val="80000"/>
              </a:lnSpc>
            </a:pPr>
            <a:endParaRPr lang="en-US" altLang="en-US" sz="2000" smtClean="0"/>
          </a:p>
        </p:txBody>
      </p:sp>
      <p:pic>
        <p:nvPicPr>
          <p:cNvPr id="7173" name="Picture 14" descr="ai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3105150"/>
            <a:ext cx="4268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1dairy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105150"/>
            <a:ext cx="4268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046DE5A-C435-4682-9193-DB117C4DFAF0}" type="slidenum">
              <a:rPr lang="en-US" altLang="en-US" sz="1400" smtClean="0">
                <a:latin typeface="Arial" charset="0"/>
              </a:rPr>
              <a:pPr eaLnBrk="1" hangingPunct="1">
                <a:spcBef>
                  <a:spcPct val="0"/>
                </a:spcBef>
                <a:buFontTx/>
                <a:buNone/>
              </a:pPr>
              <a:t>7</a:t>
            </a:fld>
            <a:endParaRPr lang="en-US" altLang="en-US" sz="1400" smtClean="0">
              <a:latin typeface="Arial" charset="0"/>
            </a:endParaRPr>
          </a:p>
        </p:txBody>
      </p:sp>
      <p:sp>
        <p:nvSpPr>
          <p:cNvPr id="8195" name="Rectangle 6"/>
          <p:cNvSpPr>
            <a:spLocks noGrp="1" noChangeArrowheads="1"/>
          </p:cNvSpPr>
          <p:nvPr>
            <p:ph type="title"/>
          </p:nvPr>
        </p:nvSpPr>
        <p:spPr/>
        <p:txBody>
          <a:bodyPr/>
          <a:lstStyle/>
          <a:p>
            <a:pPr eaLnBrk="1" hangingPunct="1"/>
            <a:r>
              <a:rPr lang="en-US" altLang="en-US" smtClean="0"/>
              <a:t>Airy Pattern: IDL Code to Make Plots</a:t>
            </a:r>
          </a:p>
        </p:txBody>
      </p:sp>
      <p:sp>
        <p:nvSpPr>
          <p:cNvPr id="8196" name="Rectangle 7"/>
          <p:cNvSpPr>
            <a:spLocks noGrp="1" noChangeArrowheads="1"/>
          </p:cNvSpPr>
          <p:nvPr>
            <p:ph type="body" idx="1"/>
          </p:nvPr>
        </p:nvSpPr>
        <p:spPr/>
        <p:txBody>
          <a:bodyPr/>
          <a:lstStyle/>
          <a:p>
            <a:pPr eaLnBrk="1" hangingPunct="1">
              <a:lnSpc>
                <a:spcPct val="80000"/>
              </a:lnSpc>
              <a:buFontTx/>
              <a:buNone/>
            </a:pPr>
            <a:r>
              <a:rPr lang="en-US" altLang="en-US" sz="1200" smtClean="0"/>
              <a:t>lambda=1.</a:t>
            </a:r>
          </a:p>
          <a:p>
            <a:pPr eaLnBrk="1" hangingPunct="1">
              <a:lnSpc>
                <a:spcPct val="80000"/>
              </a:lnSpc>
              <a:buFontTx/>
              <a:buNone/>
            </a:pPr>
            <a:r>
              <a:rPr lang="en-US" altLang="en-US" sz="1200" smtClean="0"/>
              <a:t>d=1.</a:t>
            </a:r>
          </a:p>
          <a:p>
            <a:pPr eaLnBrk="1" hangingPunct="1">
              <a:lnSpc>
                <a:spcPct val="80000"/>
              </a:lnSpc>
              <a:buFontTx/>
              <a:buNone/>
            </a:pPr>
            <a:r>
              <a:rPr lang="en-US" altLang="en-US" sz="1200" smtClean="0"/>
              <a:t>npoints=10000</a:t>
            </a:r>
          </a:p>
          <a:p>
            <a:pPr eaLnBrk="1" hangingPunct="1">
              <a:lnSpc>
                <a:spcPct val="80000"/>
              </a:lnSpc>
              <a:buFontTx/>
              <a:buNone/>
            </a:pPr>
            <a:r>
              <a:rPr lang="en-US" altLang="en-US" sz="1200" smtClean="0"/>
              <a:t>u=!pi*d/lambda*findgen(npoints)</a:t>
            </a:r>
          </a:p>
          <a:p>
            <a:pPr eaLnBrk="1" hangingPunct="1">
              <a:lnSpc>
                <a:spcPct val="80000"/>
              </a:lnSpc>
              <a:buFontTx/>
              <a:buNone/>
            </a:pPr>
            <a:r>
              <a:rPr lang="en-US" altLang="en-US" sz="1200" smtClean="0"/>
              <a:t>set_plot, 'z'</a:t>
            </a:r>
          </a:p>
          <a:p>
            <a:pPr eaLnBrk="1" hangingPunct="1">
              <a:lnSpc>
                <a:spcPct val="80000"/>
              </a:lnSpc>
              <a:buFontTx/>
              <a:buNone/>
            </a:pPr>
            <a:r>
              <a:rPr lang="en-US" altLang="en-US" sz="1200" smtClean="0"/>
              <a:t>device, set_resolution=[8000,6000]</a:t>
            </a:r>
          </a:p>
          <a:p>
            <a:pPr eaLnBrk="1" hangingPunct="1">
              <a:lnSpc>
                <a:spcPct val="80000"/>
              </a:lnSpc>
              <a:buFontTx/>
              <a:buNone/>
            </a:pPr>
            <a:r>
              <a:rPr lang="en-US" altLang="en-US" sz="1200" smtClean="0"/>
              <a:t>thick=20.</a:t>
            </a:r>
          </a:p>
          <a:p>
            <a:pPr eaLnBrk="1" hangingPunct="1">
              <a:lnSpc>
                <a:spcPct val="80000"/>
              </a:lnSpc>
              <a:buFontTx/>
              <a:buNone/>
            </a:pPr>
            <a:r>
              <a:rPr lang="en-US" altLang="en-US" sz="1200" smtClean="0"/>
              <a:t>plot,findgen(npoints)/1000.,airy(u/1000),/ylog,yrange=[1e-5,1],ystyle=1,xrange=[0,5],xstyle=1,$</a:t>
            </a:r>
          </a:p>
          <a:p>
            <a:pPr eaLnBrk="1" hangingPunct="1">
              <a:lnSpc>
                <a:spcPct val="80000"/>
              </a:lnSpc>
              <a:buFontTx/>
              <a:buNone/>
            </a:pPr>
            <a:r>
              <a:rPr lang="en-US" altLang="en-US" sz="1200" smtClean="0"/>
              <a:t>	xtitle='Theta {lambda/D}',ytitle='Intensity',background=255,color=0,thick=thick,charthick=thick,$</a:t>
            </a:r>
          </a:p>
          <a:p>
            <a:pPr eaLnBrk="1" hangingPunct="1">
              <a:lnSpc>
                <a:spcPct val="80000"/>
              </a:lnSpc>
              <a:buFontTx/>
              <a:buNone/>
            </a:pPr>
            <a:r>
              <a:rPr lang="en-US" altLang="en-US" sz="1200" smtClean="0"/>
              <a:t>	charsize=thick,xthick=thick,ythick=thick</a:t>
            </a:r>
          </a:p>
          <a:p>
            <a:pPr eaLnBrk="1" hangingPunct="1">
              <a:lnSpc>
                <a:spcPct val="80000"/>
              </a:lnSpc>
              <a:buFontTx/>
              <a:buNone/>
            </a:pPr>
            <a:r>
              <a:rPr lang="en-US" altLang="en-US" sz="1200" smtClean="0"/>
              <a:t>jpgfile='C:\figerdev\RIT\teaching\Multiwavelength\lectures\1dairylog.jpg'</a:t>
            </a:r>
          </a:p>
          <a:p>
            <a:pPr eaLnBrk="1" hangingPunct="1">
              <a:lnSpc>
                <a:spcPct val="80000"/>
              </a:lnSpc>
              <a:buFontTx/>
              <a:buNone/>
            </a:pPr>
            <a:r>
              <a:rPr lang="en-US" altLang="en-US" sz="1200" smtClean="0"/>
              <a:t>jpgimg = tvrd()</a:t>
            </a:r>
          </a:p>
          <a:p>
            <a:pPr eaLnBrk="1" hangingPunct="1">
              <a:lnSpc>
                <a:spcPct val="80000"/>
              </a:lnSpc>
              <a:buFontTx/>
              <a:buNone/>
            </a:pPr>
            <a:r>
              <a:rPr lang="en-US" altLang="en-US" sz="1200" smtClean="0"/>
              <a:t>write_jpeg, jpgfile, congrid(jpgimg, 1600/2., 1200/2., /center, /interp), quality=100</a:t>
            </a:r>
          </a:p>
          <a:p>
            <a:pPr eaLnBrk="1" hangingPunct="1">
              <a:lnSpc>
                <a:spcPct val="80000"/>
              </a:lnSpc>
              <a:buFontTx/>
              <a:buNone/>
            </a:pPr>
            <a:endParaRPr lang="en-US" altLang="en-US" sz="1200" smtClean="0"/>
          </a:p>
          <a:p>
            <a:pPr eaLnBrk="1" hangingPunct="1">
              <a:lnSpc>
                <a:spcPct val="80000"/>
              </a:lnSpc>
              <a:buFontTx/>
              <a:buNone/>
            </a:pPr>
            <a:r>
              <a:rPr lang="en-US" altLang="en-US" sz="1200" smtClean="0"/>
              <a:t>set_plot, 'z'</a:t>
            </a:r>
          </a:p>
          <a:p>
            <a:pPr eaLnBrk="1" hangingPunct="1">
              <a:lnSpc>
                <a:spcPct val="80000"/>
              </a:lnSpc>
              <a:buFontTx/>
              <a:buNone/>
            </a:pPr>
            <a:r>
              <a:rPr lang="en-US" altLang="en-US" sz="1200" smtClean="0"/>
              <a:t>device, set_resolution=[8000,6000]</a:t>
            </a:r>
          </a:p>
          <a:p>
            <a:pPr eaLnBrk="1" hangingPunct="1">
              <a:lnSpc>
                <a:spcPct val="80000"/>
              </a:lnSpc>
              <a:buFontTx/>
              <a:buNone/>
            </a:pPr>
            <a:r>
              <a:rPr lang="en-US" altLang="en-US" sz="1200" smtClean="0"/>
              <a:t>thick=20.</a:t>
            </a:r>
          </a:p>
          <a:p>
            <a:pPr eaLnBrk="1" hangingPunct="1">
              <a:lnSpc>
                <a:spcPct val="80000"/>
              </a:lnSpc>
              <a:buFontTx/>
              <a:buNone/>
            </a:pPr>
            <a:r>
              <a:rPr lang="en-US" altLang="en-US" sz="1200" smtClean="0"/>
              <a:t>plot,findgen(npoints)/1000.,airy(u/1000),yrange=[0,.1],ystyle=1,xrange=[0,5],xstyle=1,$</a:t>
            </a:r>
          </a:p>
          <a:p>
            <a:pPr eaLnBrk="1" hangingPunct="1">
              <a:lnSpc>
                <a:spcPct val="80000"/>
              </a:lnSpc>
              <a:buFontTx/>
              <a:buNone/>
            </a:pPr>
            <a:r>
              <a:rPr lang="en-US" altLang="en-US" sz="1200" smtClean="0"/>
              <a:t>	xtitle='Theta {lambda/D}',ytitle='Intensity',background=255,color=0,thick=thick,charthick=thick,$</a:t>
            </a:r>
          </a:p>
          <a:p>
            <a:pPr eaLnBrk="1" hangingPunct="1">
              <a:lnSpc>
                <a:spcPct val="80000"/>
              </a:lnSpc>
              <a:buFontTx/>
              <a:buNone/>
            </a:pPr>
            <a:r>
              <a:rPr lang="en-US" altLang="en-US" sz="1200" smtClean="0"/>
              <a:t>	charsize=thick,xthick=thick,ythick=thick</a:t>
            </a:r>
          </a:p>
          <a:p>
            <a:pPr eaLnBrk="1" hangingPunct="1">
              <a:lnSpc>
                <a:spcPct val="80000"/>
              </a:lnSpc>
              <a:buFontTx/>
              <a:buNone/>
            </a:pPr>
            <a:r>
              <a:rPr lang="en-US" altLang="en-US" sz="1200" smtClean="0"/>
              <a:t>jpgfile='C:\figerdev\RIT\teaching\Multiwavelength Astronomy\Multiwavelength Astronomy 446 711 20101\lectures\1dairylin.jpg'</a:t>
            </a:r>
          </a:p>
          <a:p>
            <a:pPr eaLnBrk="1" hangingPunct="1">
              <a:lnSpc>
                <a:spcPct val="80000"/>
              </a:lnSpc>
              <a:buFontTx/>
              <a:buNone/>
            </a:pPr>
            <a:r>
              <a:rPr lang="en-US" altLang="en-US" sz="1200" smtClean="0"/>
              <a:t>jpgimg = tvrd()</a:t>
            </a:r>
          </a:p>
          <a:p>
            <a:pPr eaLnBrk="1" hangingPunct="1">
              <a:lnSpc>
                <a:spcPct val="80000"/>
              </a:lnSpc>
              <a:buFontTx/>
              <a:buNone/>
            </a:pPr>
            <a:r>
              <a:rPr lang="en-US" altLang="en-US" sz="1200" smtClean="0"/>
              <a:t>write_jpeg, jpgfile, congrid(jpgimg, 1600/2., 1200/2., /center, /interp), quality=100</a:t>
            </a:r>
          </a:p>
          <a:p>
            <a:pPr eaLnBrk="1" hangingPunct="1">
              <a:lnSpc>
                <a:spcPct val="80000"/>
              </a:lnSpc>
              <a:buFontTx/>
              <a:buNone/>
            </a:pPr>
            <a:endParaRPr lang="en-US" altLang="en-US" sz="12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E8CFB590-7F4B-40A3-8196-475D7A978E55}" type="slidenum">
              <a:rPr lang="en-US" altLang="en-US" sz="1400" smtClean="0">
                <a:latin typeface="Arial" charset="0"/>
              </a:rPr>
              <a:pPr eaLnBrk="1" hangingPunct="1">
                <a:spcBef>
                  <a:spcPct val="0"/>
                </a:spcBef>
                <a:buFontTx/>
                <a:buNone/>
              </a:pPr>
              <a:t>8</a:t>
            </a:fld>
            <a:endParaRPr lang="en-US" altLang="en-US" sz="1400" smtClean="0">
              <a:latin typeface="Arial" charset="0"/>
            </a:endParaRPr>
          </a:p>
        </p:txBody>
      </p:sp>
      <p:sp>
        <p:nvSpPr>
          <p:cNvPr id="9219" name="Rectangle 19"/>
          <p:cNvSpPr>
            <a:spLocks noGrp="1" noChangeArrowheads="1"/>
          </p:cNvSpPr>
          <p:nvPr>
            <p:ph type="title"/>
          </p:nvPr>
        </p:nvSpPr>
        <p:spPr/>
        <p:txBody>
          <a:bodyPr/>
          <a:lstStyle/>
          <a:p>
            <a:pPr eaLnBrk="1" hangingPunct="1"/>
            <a:r>
              <a:rPr lang="en-US" altLang="en-US" smtClean="0"/>
              <a:t>Diffraction: Rayleigh Criterion</a:t>
            </a:r>
          </a:p>
        </p:txBody>
      </p:sp>
      <p:sp>
        <p:nvSpPr>
          <p:cNvPr id="9220" name="Rectangle 20"/>
          <p:cNvSpPr>
            <a:spLocks noGrp="1" noChangeArrowheads="1"/>
          </p:cNvSpPr>
          <p:nvPr>
            <p:ph type="body" idx="1"/>
          </p:nvPr>
        </p:nvSpPr>
        <p:spPr>
          <a:xfrm>
            <a:off x="457200" y="1066800"/>
            <a:ext cx="5638800" cy="5059363"/>
          </a:xfrm>
        </p:spPr>
        <p:txBody>
          <a:bodyPr/>
          <a:lstStyle/>
          <a:p>
            <a:pPr eaLnBrk="1" hangingPunct="1"/>
            <a:r>
              <a:rPr lang="en-US" altLang="en-US" smtClean="0"/>
              <a:t>The telescope aperture produces fringes (Airy disc) that set a limit to the resolution of the telescope.</a:t>
            </a:r>
          </a:p>
          <a:p>
            <a:pPr eaLnBrk="1" hangingPunct="1"/>
            <a:r>
              <a:rPr lang="en-US" altLang="en-US" smtClean="0"/>
              <a:t>Angular resolution is minimum angular distance between two objects that can be separated.</a:t>
            </a:r>
          </a:p>
          <a:p>
            <a:pPr eaLnBrk="1" hangingPunct="1"/>
            <a:r>
              <a:rPr lang="en-US" altLang="en-US" smtClean="0"/>
              <a:t>Rayleigh criterion is satisfied when first dark ring produced by one star is coincident with peak of nearby star.</a:t>
            </a:r>
          </a:p>
          <a:p>
            <a:pPr eaLnBrk="1" hangingPunct="1"/>
            <a:endParaRPr lang="en-US" altLang="en-US" smtClean="0"/>
          </a:p>
        </p:txBody>
      </p:sp>
      <p:pic>
        <p:nvPicPr>
          <p:cNvPr id="9221" name="Picture 9" descr="08a"/>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400800" y="1143000"/>
            <a:ext cx="27432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10" descr="08b"/>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6400800" y="4038600"/>
            <a:ext cx="2743200" cy="274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Line 11"/>
          <p:cNvSpPr>
            <a:spLocks noChangeShapeType="1"/>
          </p:cNvSpPr>
          <p:nvPr/>
        </p:nvSpPr>
        <p:spPr bwMode="auto">
          <a:xfrm>
            <a:off x="7643813" y="5402263"/>
            <a:ext cx="3048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Text Box 12"/>
          <p:cNvSpPr txBox="1">
            <a:spLocks noChangeArrowheads="1"/>
          </p:cNvSpPr>
          <p:nvPr/>
        </p:nvSpPr>
        <p:spPr bwMode="auto">
          <a:xfrm>
            <a:off x="7567613" y="526415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50000"/>
              </a:spcBef>
              <a:buFontTx/>
              <a:buNone/>
            </a:pPr>
            <a:r>
              <a:rPr lang="en-US" altLang="en-US" sz="2800">
                <a:solidFill>
                  <a:srgbClr val="FF0000"/>
                </a:solidFill>
                <a:latin typeface="Symbol" pitchFamily="18" charset="2"/>
              </a:rPr>
              <a:t>a</a:t>
            </a:r>
            <a:r>
              <a:rPr lang="en-US" altLang="en-US" sz="2800" baseline="-25000">
                <a:solidFill>
                  <a:srgbClr val="FF0000"/>
                </a:solidFill>
                <a:latin typeface="Arial" charset="0"/>
              </a:rPr>
              <a:t>min</a:t>
            </a:r>
            <a:endParaRPr lang="en-US" altLang="en-US" sz="2800">
              <a:solidFill>
                <a:srgbClr val="FF0000"/>
              </a:solidFill>
              <a:latin typeface="Arial" charset="0"/>
            </a:endParaRPr>
          </a:p>
        </p:txBody>
      </p:sp>
      <p:graphicFrame>
        <p:nvGraphicFramePr>
          <p:cNvPr id="9225" name="Object 21"/>
          <p:cNvGraphicFramePr>
            <a:graphicFrameLocks noChangeAspect="1"/>
          </p:cNvGraphicFramePr>
          <p:nvPr/>
        </p:nvGraphicFramePr>
        <p:xfrm>
          <a:off x="1524000" y="4572000"/>
          <a:ext cx="3733800" cy="2106613"/>
        </p:xfrm>
        <a:graphic>
          <a:graphicData uri="http://schemas.openxmlformats.org/presentationml/2006/ole">
            <mc:AlternateContent xmlns:mc="http://schemas.openxmlformats.org/markup-compatibility/2006">
              <mc:Choice xmlns:v="urn:schemas-microsoft-com:vml" Requires="v">
                <p:oleObj spid="_x0000_s9239" name="Equation" r:id="rId5" imgW="1485900" imgH="838200" progId="Equation.3">
                  <p:embed/>
                </p:oleObj>
              </mc:Choice>
              <mc:Fallback>
                <p:oleObj name="Equation" r:id="rId5" imgW="1485900" imgH="838200"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572000"/>
                        <a:ext cx="3733800" cy="210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fld id="{B9DF6882-FF46-4CBD-9066-1F7326D37FC6}" type="slidenum">
              <a:rPr lang="en-US" altLang="en-US" sz="1400" smtClean="0">
                <a:latin typeface="Arial" charset="0"/>
              </a:rPr>
              <a:pPr eaLnBrk="1" hangingPunct="1">
                <a:spcBef>
                  <a:spcPct val="0"/>
                </a:spcBef>
                <a:buFontTx/>
                <a:buNone/>
              </a:pPr>
              <a:t>9</a:t>
            </a:fld>
            <a:endParaRPr lang="en-US" altLang="en-US" sz="1400" smtClean="0">
              <a:latin typeface="Arial" charset="0"/>
            </a:endParaRPr>
          </a:p>
        </p:txBody>
      </p:sp>
      <p:sp>
        <p:nvSpPr>
          <p:cNvPr id="10243" name="Rectangle 6"/>
          <p:cNvSpPr>
            <a:spLocks noGrp="1" noChangeArrowheads="1"/>
          </p:cNvSpPr>
          <p:nvPr>
            <p:ph type="title"/>
          </p:nvPr>
        </p:nvSpPr>
        <p:spPr/>
        <p:txBody>
          <a:bodyPr/>
          <a:lstStyle/>
          <a:p>
            <a:pPr eaLnBrk="1" hangingPunct="1"/>
            <a:r>
              <a:rPr lang="en-US" altLang="en-US" smtClean="0"/>
              <a:t>Spatial Resolution Criteria</a:t>
            </a:r>
          </a:p>
        </p:txBody>
      </p:sp>
      <p:pic>
        <p:nvPicPr>
          <p:cNvPr id="1024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2850" y="2036763"/>
            <a:ext cx="6718300" cy="31178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541962&quot;/&gt;&lt;object type=&quot;4&quot; unique_id=&quot;10005&quot;&gt;&lt;/object&gt;&lt;object type=&quot;2&quot; unique_id=&quot;10006&quot;&gt;&lt;object type=&quot;3&quot; unique_id=&quot;10080&quot;&gt;&lt;property id=&quot;20148&quot; value=&quot;5&quot;/&gt;&lt;property id=&quot;20300&quot; value=&quot;Slide 1 - &amp;quot;Astronomical Observational Techniques and Instrumentation&amp;quot;&quot;/&gt;&lt;property id=&quot;20303&quot; value=&quot;-1&quot;/&gt;&lt;property id=&quot;20307&quot; value=&quot;525&quot;/&gt;&lt;property id=&quot;20309&quot; value=&quot;-1&quot;/&gt;&lt;/object&gt;&lt;object type=&quot;3&quot; unique_id=&quot;10081&quot;&gt;&lt;property id=&quot;20148&quot; value=&quot;5&quot;/&gt;&lt;property id=&quot;20300&quot; value=&quot;Slide 2 - &amp;quot;Aims and outline for this lecture&amp;quot;&quot;/&gt;&lt;property id=&quot;20303&quot; value=&quot;-1&quot;/&gt;&lt;property id=&quot;20307&quot; value=&quot;964&quot;/&gt;&lt;property id=&quot;20309&quot; value=&quot;-1&quot;/&gt;&lt;/object&gt;&lt;object type=&quot;3&quot; unique_id=&quot;10082&quot;&gt;&lt;property id=&quot;20148&quot; value=&quot;5&quot;/&gt;&lt;property id=&quot;20300&quot; value=&quot;Slide 3 - &amp;quot;Spatial Resolution&amp;quot;&quot;/&gt;&lt;property id=&quot;20303&quot; value=&quot;-1&quot;/&gt;&lt;property id=&quot;20307&quot; value=&quot;967&quot;/&gt;&lt;property id=&quot;20309&quot; value=&quot;-1&quot;/&gt;&lt;/object&gt;&lt;object type=&quot;3&quot; unique_id=&quot;10840&quot;&gt;&lt;property id=&quot;20148&quot; value=&quot;5&quot;/&gt;&lt;property id=&quot;20300&quot; value=&quot;Slide 29 - &amp;quot;Sensitivity vs. Dynamic Range&amp;quot;&quot;/&gt;&lt;property id=&quot;20303&quot; value=&quot;-1&quot;/&gt;&lt;property id=&quot;20307&quot; value=&quot;1537&quot;/&gt;&lt;property id=&quot;20309&quot; value=&quot;-1&quot;/&gt;&lt;/object&gt;&lt;object type=&quot;3&quot; unique_id=&quot;10891&quot;&gt;&lt;property id=&quot;20148&quot; value=&quot;5&quot;/&gt;&lt;property id=&quot;20300&quot; value=&quot;Slide 4 - &amp;quot;Diffraction: Rayleigh Criterion&amp;quot;&quot;/&gt;&lt;property id=&quot;20303&quot; value=&quot;-1&quot;/&gt;&lt;property id=&quot;20307&quot; value=&quot;1641&quot;/&gt;&lt;property id=&quot;20309&quot; value=&quot;-1&quot;/&gt;&lt;/object&gt;&lt;object type=&quot;3&quot; unique_id=&quot;10892&quot;&gt;&lt;property id=&quot;20148&quot; value=&quot;5&quot;/&gt;&lt;property id=&quot;20300&quot; value=&quot;Slide 30 - &amp;quot;Signal: definition&amp;quot;&quot;/&gt;&lt;property id=&quot;20303&quot; value=&quot;-1&quot;/&gt;&lt;property id=&quot;20307&quot; value=&quot;1642&quot;/&gt;&lt;property id=&quot;20309&quot; value=&quot;-1&quot;/&gt;&lt;/object&gt;&lt;object type=&quot;3&quot; unique_id=&quot;10893&quot;&gt;&lt;property id=&quot;20148&quot; value=&quot;5&quot;/&gt;&lt;property id=&quot;20300&quot; value=&quot;Slide 31 - &amp;quot;Noise - definition&amp;quot;&quot;/&gt;&lt;property id=&quot;20303&quot; value=&quot;-1&quot;/&gt;&lt;property id=&quot;20307&quot; value=&quot;1643&quot;/&gt;&lt;property id=&quot;20309&quot; value=&quot;-1&quot;/&gt;&lt;/object&gt;&lt;object type=&quot;3&quot; unique_id=&quot;10895&quot;&gt;&lt;property id=&quot;20148&quot; value=&quot;5&quot;/&gt;&lt;property id=&quot;20300&quot; value=&quot;Slide 32 - &amp;quot;Noise - sources: Photon noise from source&amp;quot;&quot;/&gt;&lt;property id=&quot;20303&quot; value=&quot;-1&quot;/&gt;&lt;property id=&quot;20307&quot; value=&quot;1645&quot;/&gt;&lt;property id=&quot;20309&quot; value=&quot;-1&quot;/&gt;&lt;/object&gt;&lt;object type=&quot;3&quot; unique_id=&quot;10896&quot;&gt;&lt;property id=&quot;20148&quot; value=&quot;5&quot;/&gt;&lt;property id=&quot;20300&quot; value=&quot;Slide 33 - &amp;quot;Noise: Read noise vs. flux noise limited&amp;quot;&quot;/&gt;&lt;property id=&quot;20303&quot; value=&quot;-1&quot;/&gt;&lt;property id=&quot;20307&quot; value=&quot;1646&quot;/&gt;&lt;property id=&quot;20309&quot; value=&quot;-1&quot;/&gt;&lt;/object&gt;&lt;object type=&quot;3&quot; unique_id=&quot;10897&quot;&gt;&lt;property id=&quot;20148&quot; value=&quot;5&quot;/&gt;&lt;property id=&quot;20300&quot; value=&quot;Slide 34 - &amp;quot;Noise - sources: Noise from background&amp;quot;&quot;/&gt;&lt;property id=&quot;20303&quot; value=&quot;-1&quot;/&gt;&lt;property id=&quot;20307&quot; value=&quot;1647&quot;/&gt;&lt;property id=&quot;20309&quot; value=&quot;-1&quot;/&gt;&lt;/object&gt;&lt;object type=&quot;3&quot; unique_id=&quot;11934&quot;&gt;&lt;property id=&quot;20148&quot; value=&quot;5&quot;/&gt;&lt;property id=&quot;20300&quot; value=&quot;Slide 28 - &amp;quot;Sensitivity&amp;quot;&quot;/&gt;&lt;property id=&quot;20303&quot; value=&quot;-1&quot;/&gt;&lt;property id=&quot;20307&quot; value=&quot;1696&quot;/&gt;&lt;property id=&quot;20309&quot; value=&quot;-1&quot;/&gt;&lt;/object&gt;&lt;object type=&quot;3&quot; unique_id=&quot;11935&quot;&gt;&lt;property id=&quot;20148&quot; value=&quot;5&quot;/&gt;&lt;property id=&quot;20300&quot; value=&quot;Slide 27 - &amp;quot;What is Signal? What is Noise?&amp;quot;&quot;/&gt;&lt;property id=&quot;20303&quot; value=&quot;-1&quot;/&gt;&lt;property id=&quot;20307&quot; value=&quot;1697&quot;/&gt;&lt;property id=&quot;20309&quot; value=&quot;-1&quot;/&gt;&lt;/object&gt;&lt;object type=&quot;3&quot; unique_id=&quot;11936&quot;&gt;&lt;property id=&quot;20148&quot; value=&quot;5&quot;/&gt;&lt;property id=&quot;20300&quot; value=&quot;Slide 36 - &amp;quot;Improving SNR&amp;quot;&quot;/&gt;&lt;property id=&quot;20303&quot; value=&quot;-1&quot;/&gt;&lt;property id=&quot;20307&quot; value=&quot;1694&quot;/&gt;&lt;property id=&quot;20309&quot; value=&quot;-1&quot;/&gt;&lt;/object&gt;&lt;object type=&quot;3&quot; unique_id=&quot;11937&quot;&gt;&lt;property id=&quot;20148&quot; value=&quot;5&quot;/&gt;&lt;property id=&quot;20300&quot; value=&quot;Slide 37 - &amp;quot;Improving SNR: multiple sampling&amp;quot;&quot;/&gt;&lt;property id=&quot;20303&quot; value=&quot;-1&quot;/&gt;&lt;property id=&quot;20307&quot; value=&quot;1695&quot;/&gt;&lt;property id=&quot;20309&quot; value=&quot;-1&quot;/&gt;&lt;/object&gt;&lt;object type=&quot;3&quot; unique_id=&quot;12414&quot;&gt;&lt;property id=&quot;20148&quot; value=&quot;5&quot;/&gt;&lt;property id=&quot;20300&quot; value=&quot;Slide 5 - &amp;quot;Optical Design Aberrations&amp;quot;&quot;/&gt;&lt;property id=&quot;20307&quot; value=&quot;1698&quot;/&gt;&lt;property id=&quot;20309&quot; value=&quot;-1&quot;/&gt;&lt;/object&gt;&lt;object type=&quot;3&quot; unique_id=&quot;12415&quot;&gt;&lt;property id=&quot;20148&quot; value=&quot;5&quot;/&gt;&lt;property id=&quot;20300&quot; value=&quot;Slide 10 - &amp;quot;Optical Fabrication Errors&amp;quot;&quot;/&gt;&lt;property id=&quot;20307&quot; value=&quot;1699&quot;/&gt;&lt;property id=&quot;20309&quot; value=&quot;-1&quot;/&gt;&lt;/object&gt;&lt;object type=&quot;3&quot; unique_id=&quot;12416&quot;&gt;&lt;property id=&quot;20148&quot; value=&quot;5&quot;/&gt;&lt;property id=&quot;20300&quot; value=&quot;Slide 11 - &amp;quot;Optical Scattering&amp;quot;&quot;/&gt;&lt;property id=&quot;20307&quot; value=&quot;1700&quot;/&gt;&lt;property id=&quot;20309&quot; value=&quot;-1&quot;/&gt;&lt;/object&gt;&lt;object type=&quot;3&quot; unique_id=&quot;12417&quot;&gt;&lt;property id=&quot;20148&quot; value=&quot;5&quot;/&gt;&lt;property id=&quot;20300&quot; value=&quot;Slide 14 - &amp;quot;Atmospheric Turbulence&amp;quot;&quot;/&gt;&lt;property id=&quot;20307&quot; value=&quot;1701&quot;/&gt;&lt;property id=&quot;20309&quot; value=&quot;-1&quot;/&gt;&lt;/object&gt;&lt;object type=&quot;3&quot; unique_id=&quot;12418&quot;&gt;&lt;property id=&quot;20148&quot; value=&quot;5&quot;/&gt;&lt;property id=&quot;20300&quot; value=&quot;Slide 25 - &amp;quot;Detector PSF&amp;quot;&quot;/&gt;&lt;property id=&quot;20307&quot; value=&quot;1702&quot;/&gt;&lt;property id=&quot;20309&quot; value=&quot;-1&quot;/&gt;&lt;/object&gt;&lt;object type=&quot;3&quot; unique_id=&quot;12419&quot;&gt;&lt;property id=&quot;20148&quot; value=&quot;5&quot;/&gt;&lt;property id=&quot;20300&quot; value=&quot;Slide 26 - &amp;quot;Pixel Sampling&amp;quot;&quot;/&gt;&lt;property id=&quot;20307&quot; value=&quot;1703&quot;/&gt;&lt;property id=&quot;20309&quot; value=&quot;-1&quot;/&gt;&lt;/object&gt;&lt;object type=&quot;3&quot; unique_id=&quot;12644&quot;&gt;&lt;property id=&quot;20148&quot; value=&quot;5&quot;/&gt;&lt;property id=&quot;20300&quot; value=&quot;Slide 6 - &amp;quot;Optical Design Aberrations: Spherical&amp;quot;&quot;/&gt;&lt;property id=&quot;20307&quot; value=&quot;1704&quot;/&gt;&lt;property id=&quot;20309&quot; value=&quot;-1&quot;/&gt;&lt;/object&gt;&lt;object type=&quot;3&quot; unique_id=&quot;12876&quot;&gt;&lt;property id=&quot;20148&quot; value=&quot;5&quot;/&gt;&lt;property id=&quot;20300&quot; value=&quot;Slide 7 - &amp;quot;Optical Design Aberrations: Coma&amp;quot;&quot;/&gt;&lt;property id=&quot;20307&quot; value=&quot;1705&quot;/&gt;&lt;property id=&quot;20309&quot; value=&quot;-1&quot;/&gt;&lt;/object&gt;&lt;object type=&quot;3&quot; unique_id=&quot;12877&quot;&gt;&lt;property id=&quot;20148&quot; value=&quot;5&quot;/&gt;&lt;property id=&quot;20300&quot; value=&quot;Slide 8 - &amp;quot;Optical Design Aberrations: Astigmatism&amp;quot;&quot;/&gt;&lt;property id=&quot;20307&quot; value=&quot;1706&quot;/&gt;&lt;property id=&quot;20309&quot; value=&quot;-1&quot;/&gt;&lt;/object&gt;&lt;object type=&quot;3&quot; unique_id=&quot;12878&quot;&gt;&lt;property id=&quot;20148&quot; value=&quot;5&quot;/&gt;&lt;property id=&quot;20300&quot; value=&quot;Slide 9 - &amp;quot;Optical Design Aberrations: Chromatic&amp;quot;&quot;/&gt;&lt;property id=&quot;20307&quot; value=&quot;1707&quot;/&gt;&lt;property id=&quot;20309&quot; value=&quot;-1&quot;/&gt;&lt;/object&gt;&lt;object type=&quot;3&quot; unique_id=&quot;13059&quot;&gt;&lt;property id=&quot;20148&quot; value=&quot;5&quot;/&gt;&lt;property id=&quot;20300&quot; value=&quot;Slide 24 - &amp;quot;Optical Aberration Summary&amp;quot;&quot;/&gt;&lt;property id=&quot;20307&quot; value=&quot;1708&quot;/&gt;&lt;property id=&quot;20309&quot; value=&quot;-1&quot;/&gt;&lt;/object&gt;&lt;object type=&quot;3&quot; unique_id=&quot;13468&quot;&gt;&lt;property id=&quot;20148&quot; value=&quot;5&quot;/&gt;&lt;property id=&quot;20300&quot; value=&quot;Slide 12 - &amp;quot;BRDF&amp;quot;&quot;/&gt;&lt;property id=&quot;20307&quot; value=&quot;1709&quot;/&gt;&lt;property id=&quot;20309&quot; value=&quot;-1&quot;/&gt;&lt;/object&gt;&lt;object type=&quot;3&quot; unique_id=&quot;13583&quot;&gt;&lt;property id=&quot;20148&quot; value=&quot;5&quot;/&gt;&lt;property id=&quot;20300&quot; value=&quot;Slide 13 - &amp;quot;Surface Roughness&amp;quot;&quot;/&gt;&lt;property id=&quot;20307&quot; value=&quot;1710&quot;/&gt;&lt;property id=&quot;20309&quot; value=&quot;-1&quot;/&gt;&lt;/object&gt;&lt;object type=&quot;3&quot; unique_id=&quot;14515&quot;&gt;&lt;property id=&quot;20148&quot; value=&quot;5&quot;/&gt;&lt;property id=&quot;20300&quot; value=&quot;Slide 22 - &amp;quot;Atmospheric Turbulence: Adaptive Optics&amp;quot;&quot;/&gt;&lt;property id=&quot;20307&quot; value=&quot;1711&quot;/&gt;&lt;property id=&quot;20309&quot; value=&quot;-1&quot;/&gt;&lt;/object&gt;&lt;object type=&quot;3&quot; unique_id=&quot;14516&quot;&gt;&lt;property id=&quot;20148&quot; value=&quot;5&quot;/&gt;&lt;property id=&quot;20300&quot; value=&quot;Slide 23 - &amp;quot;Atmospheric Turbulence: AO Movie&amp;quot;&quot;/&gt;&lt;property id=&quot;20307&quot; value=&quot;1712&quot;/&gt;&lt;property id=&quot;20309&quot; value=&quot;-1&quot;/&gt;&lt;/object&gt;&lt;object type=&quot;3&quot; unique_id=&quot;14938&quot;&gt;&lt;property id=&quot;20148&quot; value=&quot;5&quot;/&gt;&lt;property id=&quot;20300&quot; value=&quot;Slide 21 - &amp;quot;Atmospheric Turbulence: Seeing&amp;quot;&quot;/&gt;&lt;property id=&quot;20307&quot; value=&quot;1714&quot;/&gt;&lt;property id=&quot;20309&quot; value=&quot;-1&quot;/&gt;&lt;/object&gt;&lt;object type=&quot;3&quot; unique_id=&quot;16302&quot;&gt;&lt;property id=&quot;20148&quot; value=&quot;5&quot;/&gt;&lt;property id=&quot;20300&quot; value=&quot;Slide 15 - &amp;quot;Atmospheric Turbulence: Wavefront Maps&amp;quot;&quot;/&gt;&lt;property id=&quot;20307&quot; value=&quot;1715&quot;/&gt;&lt;property id=&quot;20309&quot; value=&quot;-1&quot;/&gt;&lt;/object&gt;&lt;object type=&quot;3&quot; unique_id=&quot;16303&quot;&gt;&lt;property id=&quot;20148&quot; value=&quot;5&quot;/&gt;&lt;property id=&quot;20300&quot; value=&quot;Slide 16 - &amp;quot;Atmospheric Turbulence: Wavefront Maps&amp;quot;&quot;/&gt;&lt;property id=&quot;20307&quot; value=&quot;1716&quot;/&gt;&lt;property id=&quot;20309&quot; value=&quot;-1&quot;/&gt;&lt;/object&gt;&lt;object type=&quot;3&quot; unique_id=&quot;16304&quot;&gt;&lt;property id=&quot;20148&quot; value=&quot;5&quot;/&gt;&lt;property id=&quot;20300&quot; value=&quot;Slide 17 - &amp;quot;Atmospheric Turbulence: Wavefront Maps&amp;quot;&quot;/&gt;&lt;property id=&quot;20307&quot; value=&quot;1717&quot;/&gt;&lt;property id=&quot;20309&quot; value=&quot;-1&quot;/&gt;&lt;/object&gt;&lt;object type=&quot;3&quot; unique_id=&quot;16305&quot;&gt;&lt;property id=&quot;20148&quot; value=&quot;5&quot;/&gt;&lt;property id=&quot;20300&quot; value=&quot;Slide 18 - &amp;quot;Atmospheric Turbulence: Wavefront Maps&amp;quot;&quot;/&gt;&lt;property id=&quot;20307&quot; value=&quot;1718&quot;/&gt;&lt;property id=&quot;20309&quot; value=&quot;-1&quot;/&gt;&lt;/object&gt;&lt;object type=&quot;3&quot; unique_id=&quot;16306&quot;&gt;&lt;property id=&quot;20148&quot; value=&quot;5&quot;/&gt;&lt;property id=&quot;20300&quot; value=&quot;Slide 19 - &amp;quot;Atmospheric Turbulence: Wavefront Maps&amp;quot;&quot;/&gt;&lt;property id=&quot;20307&quot; value=&quot;1719&quot;/&gt;&lt;property id=&quot;20309&quot; value=&quot;-1&quot;/&gt;&lt;/object&gt;&lt;object type=&quot;3&quot; unique_id=&quot;16307&quot;&gt;&lt;property id=&quot;20148&quot; value=&quot;5&quot;/&gt;&lt;property id=&quot;20300&quot; value=&quot;Slide 20 - &amp;quot;Atmospheric Turbulence: Wavefront Maps&amp;quot;&quot;/&gt;&lt;property id=&quot;20307&quot; value=&quot;1720&quot;/&gt;&lt;property id=&quot;20309&quot; value=&quot;-1&quot;/&gt;&lt;/object&gt;&lt;object type=&quot;3&quot; unique_id=&quot;16387&quot;&gt;&lt;property id=&quot;20148&quot; value=&quot;5&quot;/&gt;&lt;property id=&quot;20300&quot; value=&quot;Slide 35 - &amp;quot;Signal-to-Noise Ratio&amp;quot;&quot;/&gt;&lt;property id=&quot;20307&quot; value=&quot;1721&quot;/&gt;&lt;/object&gt;&lt;object type=&quot;3&quot; unique_id=&quot;35503&quot;&gt;&lt;property id=&quot;20148&quot; value=&quot;5&quot;/&gt;&lt;property id=&quot;20300&quot; value=&quot;Slide 38 - &amp;quot;Direct Imaging of Exoplanet Example&amp;quot;&quot;/&gt;&lt;property id=&quot;20307&quot; value=&quot;1723&quot;/&gt;&lt;/object&gt;&lt;object type=&quot;3&quot; unique_id=&quot;35504&quot;&gt;&lt;property id=&quot;20148&quot; value=&quot;5&quot;/&gt;&lt;property id=&quot;20300&quot; value=&quot;Slide 39 - &amp;quot;Exoplanet Example&amp;quot;&quot;/&gt;&lt;property id=&quot;20307&quot; value=&quot;1722&quot;/&gt;&lt;/object&gt;&lt;/object&gt;&lt;object type=&quot;8&quot; unique_id=&quot;10760&quo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3935</TotalTime>
  <Words>3927</Words>
  <Application>Microsoft Office PowerPoint</Application>
  <PresentationFormat>On-screen Show (4:3)</PresentationFormat>
  <Paragraphs>388</Paragraphs>
  <Slides>58</Slides>
  <Notes>26</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Default Design</vt:lpstr>
      <vt:lpstr>Equation</vt:lpstr>
      <vt:lpstr>1-2-3 Worksheet</vt:lpstr>
      <vt:lpstr>Astronomical Observational Techniques and Instrumentation</vt:lpstr>
      <vt:lpstr>Aims and outline for this lecture</vt:lpstr>
      <vt:lpstr>Spatial Resolution</vt:lpstr>
      <vt:lpstr>Image Formation</vt:lpstr>
      <vt:lpstr>Airy Pattern</vt:lpstr>
      <vt:lpstr>Airy Pattern</vt:lpstr>
      <vt:lpstr>Airy Pattern: IDL Code to Make Plots</vt:lpstr>
      <vt:lpstr>Diffraction: Rayleigh Criterion</vt:lpstr>
      <vt:lpstr>Spatial Resolution Criteria</vt:lpstr>
      <vt:lpstr>Spatial Resolution and Sampling</vt:lpstr>
      <vt:lpstr>Optical System Design</vt:lpstr>
      <vt:lpstr>Optical System Design</vt:lpstr>
      <vt:lpstr>Optical System Design</vt:lpstr>
      <vt:lpstr>Optical Design Aberrations</vt:lpstr>
      <vt:lpstr>Optical Design Aberrations: Spherical</vt:lpstr>
      <vt:lpstr>Optical Design Aberrations: Spherical, Corrector Plate</vt:lpstr>
      <vt:lpstr>Optical Design Aberrations: Spherical, Off-axis Parabola</vt:lpstr>
      <vt:lpstr>Optical Design Aberrations: Spherical, Off-axis Parabola in AO System</vt:lpstr>
      <vt:lpstr>Optical Design Aberrations: Coma</vt:lpstr>
      <vt:lpstr>Optical Design Aberrations: Astigmatism</vt:lpstr>
      <vt:lpstr>Optical Design Aberrations: Chromatic</vt:lpstr>
      <vt:lpstr>Optical Design Aberrations: Chromatic Aberration Spot Diagrams</vt:lpstr>
      <vt:lpstr>Optical Fabrication Errors</vt:lpstr>
      <vt:lpstr>Optical Scattering</vt:lpstr>
      <vt:lpstr>BRDF</vt:lpstr>
      <vt:lpstr>Surface Roughness</vt:lpstr>
      <vt:lpstr>Atmospheric Turbulence</vt:lpstr>
      <vt:lpstr>Atmospheric Turbulence: Wavefront Maps</vt:lpstr>
      <vt:lpstr>Atmospheric Turbulence: Wavefront Maps</vt:lpstr>
      <vt:lpstr>Atmospheric Turbulence: Wavefront Maps</vt:lpstr>
      <vt:lpstr>Atmospheric Turbulence: Wavefront Maps</vt:lpstr>
      <vt:lpstr>Atmospheric Turbulence: Wavefront Maps</vt:lpstr>
      <vt:lpstr>Atmospheric Turbulence: Wavefront Maps</vt:lpstr>
      <vt:lpstr>Atmospheric Turbulence: Seeing</vt:lpstr>
      <vt:lpstr>Atmospheric Turbulence: Seeing Video</vt:lpstr>
      <vt:lpstr>Atmospheric Turbulence: AO Movie</vt:lpstr>
      <vt:lpstr>Atmospheric Turbulence: Galactic Center</vt:lpstr>
      <vt:lpstr>AO System</vt:lpstr>
      <vt:lpstr>Optical Aberration Summary</vt:lpstr>
      <vt:lpstr>Detector PSF</vt:lpstr>
      <vt:lpstr>Pixel Sampling - Optimal</vt:lpstr>
      <vt:lpstr>Pixel Sampling – Example 1</vt:lpstr>
      <vt:lpstr>Pixel Sampling – Example 2</vt:lpstr>
      <vt:lpstr>Pixel Sampling – Example 3</vt:lpstr>
      <vt:lpstr>What is Signal? What is Noise?</vt:lpstr>
      <vt:lpstr>Sensitivity</vt:lpstr>
      <vt:lpstr>Sensitivity vs. Dynamic Range</vt:lpstr>
      <vt:lpstr>Signal: definition</vt:lpstr>
      <vt:lpstr>Noise - definition</vt:lpstr>
      <vt:lpstr>Noise - sources: Noise from source</vt:lpstr>
      <vt:lpstr>Noise: Read noise vs. flux noise limited</vt:lpstr>
      <vt:lpstr>Noise - sources: Noise from background</vt:lpstr>
      <vt:lpstr>Signal-to-Noise Ratio</vt:lpstr>
      <vt:lpstr>Improving SNR</vt:lpstr>
      <vt:lpstr>Improving SNR: multiple sampling</vt:lpstr>
      <vt:lpstr>Direct Imaging of Exoplanet Example</vt:lpstr>
      <vt:lpstr>Exoplanet Example</vt:lpstr>
      <vt:lpstr>Detectivity Metric</vt:lpstr>
    </vt:vector>
  </TitlesOfParts>
  <Company>Center for Imaging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dffpci</cp:lastModifiedBy>
  <cp:revision>414</cp:revision>
  <dcterms:created xsi:type="dcterms:W3CDTF">2007-01-08T01:06:37Z</dcterms:created>
  <dcterms:modified xsi:type="dcterms:W3CDTF">2016-09-15T15:32:59Z</dcterms:modified>
</cp:coreProperties>
</file>