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3.xml" ContentType="application/vnd.ms-office.activeX+xml"/>
  <Override PartName="/ppt/activeX/activeX3.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82"/>
  </p:notesMasterIdLst>
  <p:sldIdLst>
    <p:sldId id="639" r:id="rId2"/>
    <p:sldId id="1179" r:id="rId3"/>
    <p:sldId id="1180" r:id="rId4"/>
    <p:sldId id="1181" r:id="rId5"/>
    <p:sldId id="1201" r:id="rId6"/>
    <p:sldId id="1185" r:id="rId7"/>
    <p:sldId id="1186" r:id="rId8"/>
    <p:sldId id="1188" r:id="rId9"/>
    <p:sldId id="1189" r:id="rId10"/>
    <p:sldId id="1191" r:id="rId11"/>
    <p:sldId id="1192" r:id="rId12"/>
    <p:sldId id="1202" r:id="rId13"/>
    <p:sldId id="1194" r:id="rId14"/>
    <p:sldId id="1196" r:id="rId15"/>
    <p:sldId id="1182" r:id="rId16"/>
    <p:sldId id="1183" r:id="rId17"/>
    <p:sldId id="967" r:id="rId18"/>
    <p:sldId id="969" r:id="rId19"/>
    <p:sldId id="972" r:id="rId20"/>
    <p:sldId id="1204" r:id="rId21"/>
    <p:sldId id="973" r:id="rId22"/>
    <p:sldId id="1203" r:id="rId23"/>
    <p:sldId id="1209" r:id="rId24"/>
    <p:sldId id="1207" r:id="rId25"/>
    <p:sldId id="1001" r:id="rId26"/>
    <p:sldId id="997" r:id="rId27"/>
    <p:sldId id="1004" r:id="rId28"/>
    <p:sldId id="1007" r:id="rId29"/>
    <p:sldId id="1008" r:id="rId30"/>
    <p:sldId id="1017" r:id="rId31"/>
    <p:sldId id="1018" r:id="rId32"/>
    <p:sldId id="1019" r:id="rId33"/>
    <p:sldId id="1021" r:id="rId34"/>
    <p:sldId id="1022" r:id="rId35"/>
    <p:sldId id="1208" r:id="rId36"/>
    <p:sldId id="1013" r:id="rId37"/>
    <p:sldId id="1024" r:id="rId38"/>
    <p:sldId id="1025" r:id="rId39"/>
    <p:sldId id="1026" r:id="rId40"/>
    <p:sldId id="1027" r:id="rId41"/>
    <p:sldId id="1028" r:id="rId42"/>
    <p:sldId id="1029" r:id="rId43"/>
    <p:sldId id="1030" r:id="rId44"/>
    <p:sldId id="1031" r:id="rId45"/>
    <p:sldId id="1032" r:id="rId46"/>
    <p:sldId id="1042" r:id="rId47"/>
    <p:sldId id="1043" r:id="rId48"/>
    <p:sldId id="1205" r:id="rId49"/>
    <p:sldId id="1046" r:id="rId50"/>
    <p:sldId id="1045" r:id="rId51"/>
    <p:sldId id="1044" r:id="rId52"/>
    <p:sldId id="1047" r:id="rId53"/>
    <p:sldId id="1048" r:id="rId54"/>
    <p:sldId id="1049" r:id="rId55"/>
    <p:sldId id="1050" r:id="rId56"/>
    <p:sldId id="1051" r:id="rId57"/>
    <p:sldId id="1052" r:id="rId58"/>
    <p:sldId id="1053" r:id="rId59"/>
    <p:sldId id="1054" r:id="rId60"/>
    <p:sldId id="1055" r:id="rId61"/>
    <p:sldId id="1056" r:id="rId62"/>
    <p:sldId id="1206" r:id="rId63"/>
    <p:sldId id="1057" r:id="rId64"/>
    <p:sldId id="1058" r:id="rId65"/>
    <p:sldId id="1059" r:id="rId66"/>
    <p:sldId id="1060" r:id="rId67"/>
    <p:sldId id="1061" r:id="rId68"/>
    <p:sldId id="1062" r:id="rId69"/>
    <p:sldId id="1063" r:id="rId70"/>
    <p:sldId id="1064" r:id="rId71"/>
    <p:sldId id="1065" r:id="rId72"/>
    <p:sldId id="1210" r:id="rId73"/>
    <p:sldId id="1067" r:id="rId74"/>
    <p:sldId id="1068" r:id="rId75"/>
    <p:sldId id="1069" r:id="rId76"/>
    <p:sldId id="1070" r:id="rId77"/>
    <p:sldId id="1071" r:id="rId78"/>
    <p:sldId id="1072" r:id="rId79"/>
    <p:sldId id="1073" r:id="rId80"/>
    <p:sldId id="1074" r:id="rId81"/>
  </p:sldIdLst>
  <p:sldSz cx="9144000" cy="6858000" type="screen4x3"/>
  <p:notesSz cx="7315200" cy="9601200"/>
  <p:custDataLst>
    <p:tags r:id="rId8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FF"/>
    <a:srgbClr val="0000FF"/>
    <a:srgbClr val="0066FF"/>
    <a:srgbClr val="CCECFF"/>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7770" autoAdjust="0"/>
    <p:restoredTop sz="60438" autoAdjust="0"/>
  </p:normalViewPr>
  <p:slideViewPr>
    <p:cSldViewPr>
      <p:cViewPr varScale="1">
        <p:scale>
          <a:sx n="103" d="100"/>
          <a:sy n="103" d="100"/>
        </p:scale>
        <p:origin x="-30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21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3" Type="http://schemas.openxmlformats.org/officeDocument/2006/relationships/slide" Target="slides/slide3.xml"/><Relationship Id="rId7" Type="http://schemas.openxmlformats.org/officeDocument/2006/relationships/slide" Target="slides/slide30.xml"/><Relationship Id="rId12" Type="http://schemas.openxmlformats.org/officeDocument/2006/relationships/slide" Target="slides/slide7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8.xml"/><Relationship Id="rId11" Type="http://schemas.openxmlformats.org/officeDocument/2006/relationships/slide" Target="slides/slide63.xml"/><Relationship Id="rId5" Type="http://schemas.openxmlformats.org/officeDocument/2006/relationships/slide" Target="slides/slide16.xml"/><Relationship Id="rId10" Type="http://schemas.openxmlformats.org/officeDocument/2006/relationships/slide" Target="slides/slide60.xml"/><Relationship Id="rId4" Type="http://schemas.openxmlformats.org/officeDocument/2006/relationships/slide" Target="slides/slide4.xml"/><Relationship Id="rId9" Type="http://schemas.openxmlformats.org/officeDocument/2006/relationships/slide" Target="slides/slide4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8397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93C312D9-5594-48F6-961E-8434E4FDBE14}" type="slidenum">
              <a:rPr lang="en-US"/>
              <a:pPr>
                <a:defRPr/>
              </a:pPr>
              <a:t>‹#›</a:t>
            </a:fld>
            <a:endParaRPr lang="en-US"/>
          </a:p>
        </p:txBody>
      </p:sp>
    </p:spTree>
    <p:extLst>
      <p:ext uri="{BB962C8B-B14F-4D97-AF65-F5344CB8AC3E}">
        <p14:creationId xmlns:p14="http://schemas.microsoft.com/office/powerpoint/2010/main" val="253445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laboutcircuits.com/vol_3/chpt_2/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3E814B-43F7-4867-8BC9-16292317C7F0}" type="slidenum">
              <a:rPr lang="en-US" altLang="en-US" sz="1300" smtClean="0"/>
              <a:pPr eaLnBrk="1" hangingPunct="1">
                <a:spcBef>
                  <a:spcPct val="0"/>
                </a:spcBef>
              </a:pPr>
              <a:t>5</a:t>
            </a:fld>
            <a:endParaRPr lang="en-US" altLang="en-US" sz="1300"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latin typeface="Arial" charset="0"/>
              </a:rPr>
              <a:t>For semiconductor devices, we are primarily concerned with elements from groups 3, 4, and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59F275-35EA-4E17-842F-5362775CFD94}" type="slidenum">
              <a:rPr lang="en-US" altLang="en-US" sz="1300" smtClean="0"/>
              <a:pPr eaLnBrk="1" hangingPunct="1">
                <a:spcBef>
                  <a:spcPct val="0"/>
                </a:spcBef>
              </a:pPr>
              <a:t>14</a:t>
            </a:fld>
            <a:endParaRPr lang="en-US" altLang="en-US" sz="1300"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xfrm>
            <a:off x="974725" y="4560888"/>
            <a:ext cx="5365750" cy="4319587"/>
          </a:xfrm>
          <a:noFill/>
        </p:spPr>
        <p:txBody>
          <a:bodyPr/>
          <a:lstStyle/>
          <a:p>
            <a:pPr eaLnBrk="1" hangingPunct="1"/>
            <a:r>
              <a:rPr lang="en-US" altLang="en-US" smtClean="0">
                <a:latin typeface="Arial" charset="0"/>
              </a:rPr>
              <a:t>Even though we talk about “extra” electrons, it’s important to note that all the atoms are neutral before any carrier migration. In this case, it’s only when the phosphorous’s 5</a:t>
            </a:r>
            <a:r>
              <a:rPr lang="en-US" altLang="en-US" baseline="30000" smtClean="0">
                <a:latin typeface="Arial" charset="0"/>
              </a:rPr>
              <a:t>th</a:t>
            </a:r>
            <a:r>
              <a:rPr lang="en-US" altLang="en-US" smtClean="0">
                <a:latin typeface="Arial" charset="0"/>
              </a:rPr>
              <a:t> electron or the boron’s 5</a:t>
            </a:r>
            <a:r>
              <a:rPr lang="en-US" altLang="en-US" baseline="30000" smtClean="0">
                <a:latin typeface="Arial" charset="0"/>
              </a:rPr>
              <a:t>th</a:t>
            </a:r>
            <a:r>
              <a:rPr lang="en-US" altLang="en-US" smtClean="0">
                <a:latin typeface="Arial" charset="0"/>
              </a:rPr>
              <a:t> hole migrate away from the dopant atoms that there are any ions. The net charge in the lattice is still neutral, however.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AFE87E-C5F9-455D-B067-2FC42B5E7575}" type="slidenum">
              <a:rPr lang="en-US" altLang="en-US" sz="1300" smtClean="0"/>
              <a:pPr eaLnBrk="1" hangingPunct="1">
                <a:spcBef>
                  <a:spcPct val="0"/>
                </a:spcBef>
              </a:pPr>
              <a:t>15</a:t>
            </a:fld>
            <a:endParaRPr lang="en-US" altLang="en-US" sz="1300"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en-US" smtClean="0">
                <a:latin typeface="Arial" charset="0"/>
              </a:rPr>
              <a:t>Elements that add electrons to the lattice are called “donors.” For a group IV semiconductor, Phosphorus or Arsenic (group V) are donor (n-type) dopants.</a:t>
            </a:r>
          </a:p>
          <a:p>
            <a:r>
              <a:rPr lang="en-US" altLang="en-US" smtClean="0">
                <a:latin typeface="Arial" charset="0"/>
              </a:rPr>
              <a:t>Elements that remove electrons from the lattice (or add holes) are called “acceptors.” Boron (group III) is an acceptor (p-type) dopant.</a:t>
            </a:r>
          </a:p>
        </p:txBody>
      </p:sp>
      <p:sp>
        <p:nvSpPr>
          <p:cNvPr id="9626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832AB5-0230-4BD6-8981-C7524A2656C4}" type="slidenum">
              <a:rPr lang="en-US" altLang="en-US" sz="1300" smtClean="0"/>
              <a:pPr eaLnBrk="1" hangingPunct="1">
                <a:spcBef>
                  <a:spcPct val="0"/>
                </a:spcBef>
              </a:pPr>
              <a:t>17</a:t>
            </a:fld>
            <a:endParaRPr lang="en-US" altLang="en-US"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smtClean="0">
                <a:latin typeface="Arial" charset="0"/>
              </a:rPr>
              <a:t>This slide describes carrier motion inside of a doped semiconductor.</a:t>
            </a:r>
          </a:p>
        </p:txBody>
      </p:sp>
      <p:sp>
        <p:nvSpPr>
          <p:cNvPr id="97284"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AD09C8-9258-4081-88A8-3F398E72EA67}" type="slidenum">
              <a:rPr lang="en-US" altLang="en-US" sz="1300" smtClean="0"/>
              <a:pPr eaLnBrk="1" hangingPunct="1">
                <a:spcBef>
                  <a:spcPct val="0"/>
                </a:spcBef>
              </a:pPr>
              <a:t>19</a:t>
            </a:fld>
            <a:endParaRPr lang="en-US" altLang="en-US"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20B6C1-4C25-44F2-80C1-FBDC91B570E6}" type="slidenum">
              <a:rPr lang="en-US" altLang="en-US" sz="1300" smtClean="0"/>
              <a:pPr eaLnBrk="1" hangingPunct="1">
                <a:spcBef>
                  <a:spcPct val="0"/>
                </a:spcBef>
              </a:pPr>
              <a:t>20</a:t>
            </a:fld>
            <a:endParaRPr lang="en-US" altLang="en-US" sz="1300"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latin typeface="Arial" charset="0"/>
              </a:rPr>
              <a:t>You can think of holes as “bubbles.” A bubble in a glass of soda could be thought of as the absence of soda. The bubbles appear to move up, but you could also say the soda is moving down, displacing the bubble as it does so. Current in a circuit goes in the direction of the holes.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smtClean="0">
                <a:latin typeface="Arial" charset="0"/>
              </a:rPr>
              <a:t>There are excess holes on the p-side and excess electrons on the n-side (compared to intrinsic silicon). When placed together, the electrons and holes are attracted to each other and recombine at available sites, creating negative ions on the p-side and positive ions on the left side of the junction. This distribution of ions leads to a built-in electrostatic field going from the n-side to the p-side. Eventually, the repulsive force of the negative ions on the p-side of the junction (and the positive ions on the n-side of the junction) balance with force due to the built-in electrostatic field, resulting in equilibrium at a certain width. The central portion where there are no free carriers is called the depletion region (depleted of carriers).</a:t>
            </a:r>
          </a:p>
          <a:p>
            <a:r>
              <a:rPr lang="en-US" altLang="en-US" smtClean="0">
                <a:latin typeface="Arial" charset="0"/>
              </a:rPr>
              <a:t>Applying an external electric field from the p-side to the n-side decreases the net electric field across the depletion region, which decreases the number of carriers that will be attracted to recombine on the other side of the junction, which reduces the number of ions in the depletion width. Since the number of atoms is in constant concentration, this means that the depletion width narrows as fewer atoms become ions. This is called forward biasing. The opposite is true for an electric field applied from the n-side to the p-side (the depletion width is widened), and this condition is called reverse biasing.</a:t>
            </a:r>
          </a:p>
        </p:txBody>
      </p:sp>
      <p:sp>
        <p:nvSpPr>
          <p:cNvPr id="99332"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99F60E-959F-48F1-9AC4-7381F9D4603D}" type="slidenum">
              <a:rPr lang="en-US" altLang="en-US" sz="1300" smtClean="0"/>
              <a:pPr eaLnBrk="1" hangingPunct="1">
                <a:spcBef>
                  <a:spcPct val="0"/>
                </a:spcBef>
              </a:pPr>
              <a:t>21</a:t>
            </a:fld>
            <a:endParaRPr lang="en-US" altLang="en-US" sz="13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smtClean="0">
                <a:latin typeface="Arial" charset="0"/>
              </a:rPr>
              <a:t>To derive the built-in voltage, track the electrons moving across the junction. Start with E=-dV/dx (electric field is the negative derivative of voltage with respect to position):</a:t>
            </a:r>
          </a:p>
          <a:p>
            <a:r>
              <a:rPr lang="en-US" altLang="en-US" smtClean="0">
                <a:latin typeface="Arial" charset="0"/>
              </a:rPr>
              <a:t>The integral of (E dx) across the depletion region from –xp to xn is the integral of dV from V(-xp) to V(xn), which is just V(-xp) – V(xn) = Vbi.</a:t>
            </a:r>
          </a:p>
          <a:p>
            <a:r>
              <a:rPr lang="en-US" altLang="en-US" smtClean="0">
                <a:latin typeface="Arial" charset="0"/>
              </a:rPr>
              <a:t>Under equilibrium conditions (no externally-applied bias), the current density Jn = q*mu(n)*n*E + q*Dn*dn/dx = 0 (no current is flowing).</a:t>
            </a:r>
          </a:p>
          <a:p>
            <a:r>
              <a:rPr lang="en-US" altLang="en-US" smtClean="0">
                <a:latin typeface="Arial" charset="0"/>
              </a:rPr>
              <a:t>q is the elementary charge [C], mu(n) is the mobility of the electrons [cm^2/(V*s)], n is the electron concentration [cm^(-3)], E is the electric field [V/m], Dn is the diffusion constant of the electrons [cm^2/s], and dn/dx is the change in number of electrons with respect to location [cm^(-4)].</a:t>
            </a:r>
          </a:p>
          <a:p>
            <a:r>
              <a:rPr lang="en-US" altLang="en-US" smtClean="0">
                <a:latin typeface="Arial" charset="0"/>
              </a:rPr>
              <a:t>Using the current density equation and solving for E, we find that E = -Dn/mu(n) * (dn/dx)/n</a:t>
            </a:r>
          </a:p>
          <a:p>
            <a:r>
              <a:rPr lang="en-US" altLang="en-US" smtClean="0">
                <a:latin typeface="Arial" charset="0"/>
              </a:rPr>
              <a:t>Einstein’s relationship (kinetic theory) states that D = mu*kT/q, so: E = -kT/q*(dn/dx)/n</a:t>
            </a:r>
          </a:p>
          <a:p>
            <a:r>
              <a:rPr lang="en-US" altLang="en-US" smtClean="0">
                <a:latin typeface="Arial" charset="0"/>
              </a:rPr>
              <a:t>k is Boltzmann’s constant [eV/K], T is temperature [K]</a:t>
            </a:r>
          </a:p>
          <a:p>
            <a:r>
              <a:rPr lang="en-US" altLang="en-US" smtClean="0">
                <a:latin typeface="Arial" charset="0"/>
              </a:rPr>
              <a:t>Going back to our original integral: Vbi = integral of –E*dx from –xp to xn = kT/q*(integral from n(-xp) to n(xn) of dn/n) = kT/q*ln[n(xn)/n(-xp)]</a:t>
            </a:r>
          </a:p>
          <a:p>
            <a:r>
              <a:rPr lang="en-US" altLang="en-US" smtClean="0">
                <a:latin typeface="Arial" charset="0"/>
              </a:rPr>
              <a:t>Now, we know that the electron concentration n at xn is just the donor concentration N(D). </a:t>
            </a:r>
          </a:p>
          <a:p>
            <a:r>
              <a:rPr lang="en-US" altLang="en-US" smtClean="0">
                <a:latin typeface="Arial" charset="0"/>
              </a:rPr>
              <a:t>In a semiconductor, n*p=ni^2. We now p at –xp is acceptor concentration N(A), and we know ni. Therefore: n(-xp)=ni^2/N(A)</a:t>
            </a:r>
          </a:p>
          <a:p>
            <a:r>
              <a:rPr lang="en-US" altLang="en-US" smtClean="0">
                <a:latin typeface="Arial" charset="0"/>
              </a:rPr>
              <a:t>Putting it all together: Vbi = kT/q*ln[N(D)*N(A)/ni^2]</a:t>
            </a:r>
          </a:p>
          <a:p>
            <a:endParaRPr lang="en-US" altLang="en-US" smtClean="0">
              <a:latin typeface="Arial" charset="0"/>
            </a:endParaRPr>
          </a:p>
          <a:p>
            <a:r>
              <a:rPr lang="en-US" altLang="en-US" smtClean="0">
                <a:latin typeface="Arial" charset="0"/>
              </a:rPr>
              <a:t>Although it seems that Vbi is linearly proportional to T, remember that ni is a function of temperature and other material properties (see next slide).</a:t>
            </a:r>
          </a:p>
        </p:txBody>
      </p:sp>
      <p:sp>
        <p:nvSpPr>
          <p:cNvPr id="100356"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EF1FB5-3EE6-4B8C-8D17-09336BE2781E}" type="slidenum">
              <a:rPr lang="en-US" altLang="en-US" sz="1300" smtClean="0"/>
              <a:pPr eaLnBrk="1" hangingPunct="1">
                <a:spcBef>
                  <a:spcPct val="0"/>
                </a:spcBef>
              </a:pPr>
              <a:t>22</a:t>
            </a:fld>
            <a:endParaRPr lang="en-US" altLang="en-US" sz="13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smtClean="0">
                <a:latin typeface="Arial" charset="0"/>
              </a:rPr>
              <a:t>In Figure 8.1c, the total potential barrier is reduced. There will be a diffusion of holes from the p region across the space charge region where they will flow into the n region. Similarly, there will be a diffusion of electrons from the n region across the space charge region where they will flow into the p region. http://www2.ess.nthu.edu.tw/~lkschang/letter/Introduction%20to%20Solid-State%20Electronic%20Devices/Chapter%208.pdf</a:t>
            </a:r>
          </a:p>
          <a:p>
            <a:endParaRPr lang="en-US" altLang="en-US" smtClean="0">
              <a:latin typeface="Arial" charset="0"/>
            </a:endParaRPr>
          </a:p>
        </p:txBody>
      </p:sp>
      <p:sp>
        <p:nvSpPr>
          <p:cNvPr id="10138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C6DA17-50A6-4B2F-B536-98B18071AA2D}" type="slidenum">
              <a:rPr lang="en-US" altLang="en-US" sz="1300" smtClean="0"/>
              <a:pPr eaLnBrk="1" hangingPunct="1">
                <a:spcBef>
                  <a:spcPct val="0"/>
                </a:spcBef>
              </a:pPr>
              <a:t>23</a:t>
            </a:fld>
            <a:endParaRPr lang="en-US" altLang="en-US"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smtClean="0">
                <a:latin typeface="Arial" charset="0"/>
              </a:rPr>
              <a:t>The equilibrium energy band diagram (a) is the same as is shown on slide 22. The electrostatic potential (voltage) across the junction is shown in (b). The curvature is inverted because (a) shows an increase in energy from right to left for an electron, which means the voltage is more positive on the right than on the left. The electric field (c) is the derivative of potential (b), since E = dV/dx. Similarly, the charge density is the derivative of electric field (negative charge density is the result of recombined holes, leading to negative ions).</a:t>
            </a:r>
          </a:p>
          <a:p>
            <a:r>
              <a:rPr lang="en-US" altLang="en-US" smtClean="0">
                <a:latin typeface="Arial" charset="0"/>
              </a:rPr>
              <a:t>The equation for ni^2 is complicated, but derived completely of material constants. eta(c) and eta(v) represent (Ef-Ec)/kT and (Ev-Ef)/kT, respectively. eta (no subscript) is (E-Ec)/kT where E is the energy level of interest in the Fermi distribution. F(1/2) is the Fermi-Dirac integral of order ½. m*n and m*p are the effective masses of electrons and holes in the semiconductor, respectively. Nc and Nv are the “effective” density of conduction band and valence band states, respectively. </a:t>
            </a:r>
          </a:p>
        </p:txBody>
      </p:sp>
      <p:sp>
        <p:nvSpPr>
          <p:cNvPr id="102404"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1B5EEF-3776-47C6-B3E4-73C7530B162A}" type="slidenum">
              <a:rPr lang="en-US" altLang="en-US" sz="1300" smtClean="0"/>
              <a:pPr eaLnBrk="1" hangingPunct="1">
                <a:spcBef>
                  <a:spcPct val="0"/>
                </a:spcBef>
              </a:pPr>
              <a:t>24</a:t>
            </a:fld>
            <a:endParaRPr lang="en-US" altLang="en-US" sz="13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altLang="en-US" smtClean="0">
                <a:latin typeface="Arial" charset="0"/>
              </a:rPr>
              <a:t>This is under forward bias. n(p) is the equilibrium concentration of electrons on the p-side, and p(n) is the equilibrium concentration of holes on the n-side. These are called minority carriers and their concentrations determine the behavior of the device. Forward biasing increases the minority carrier concentrations near the depletion zone (delta n(p) or delta p(n)).</a:t>
            </a:r>
          </a:p>
        </p:txBody>
      </p:sp>
      <p:sp>
        <p:nvSpPr>
          <p:cNvPr id="103428"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D48D5A-EE02-429B-A7FB-41A1640B1CD8}" type="slidenum">
              <a:rPr lang="en-US" altLang="en-US" sz="1300" smtClean="0"/>
              <a:pPr eaLnBrk="1" hangingPunct="1">
                <a:spcBef>
                  <a:spcPct val="0"/>
                </a:spcBef>
              </a:pPr>
              <a:t>25</a:t>
            </a:fld>
            <a:endParaRPr lang="en-US"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D4132E-07FA-480B-BFD5-60F59B768CB9}" type="slidenum">
              <a:rPr lang="en-US" altLang="en-US" sz="1300" smtClean="0"/>
              <a:pPr eaLnBrk="1" hangingPunct="1">
                <a:spcBef>
                  <a:spcPct val="0"/>
                </a:spcBef>
              </a:pPr>
              <a:t>6</a:t>
            </a:fld>
            <a:endParaRPr lang="en-US" altLang="en-US" sz="1300"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xfrm>
            <a:off x="974725" y="4560888"/>
            <a:ext cx="5365750" cy="4319587"/>
          </a:xfrm>
          <a:noFill/>
        </p:spPr>
        <p:txBody>
          <a:bodyPr/>
          <a:lstStyle/>
          <a:p>
            <a:pPr eaLnBrk="1" hangingPunct="1"/>
            <a:r>
              <a:rPr lang="en-US" altLang="en-US" smtClean="0">
                <a:latin typeface="Arial" charset="0"/>
                <a:hlinkClick r:id="rId3"/>
              </a:rPr>
              <a:t>http://www.allaboutcircuits.com/vol_3/chpt_2/3.html</a:t>
            </a:r>
            <a:r>
              <a:rPr lang="en-US" altLang="en-US" smtClean="0">
                <a:latin typeface="Arial"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smtClean="0">
                <a:latin typeface="Arial" charset="0"/>
              </a:rPr>
              <a:t>Turn-on voltage depends on carrier concentrations on either side of the junction. </a:t>
            </a:r>
          </a:p>
        </p:txBody>
      </p:sp>
      <p:sp>
        <p:nvSpPr>
          <p:cNvPr id="104452"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1F0742-3C56-4BF5-AC9E-B5C1894E2A31}" type="slidenum">
              <a:rPr lang="en-US" altLang="en-US" sz="1300" smtClean="0"/>
              <a:pPr eaLnBrk="1" hangingPunct="1">
                <a:spcBef>
                  <a:spcPct val="0"/>
                </a:spcBef>
              </a:pPr>
              <a:t>26</a:t>
            </a:fld>
            <a:endParaRPr lang="en-US" altLang="en-US"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latin typeface="Arial" charset="0"/>
            </a:endParaRPr>
          </a:p>
        </p:txBody>
      </p:sp>
      <p:sp>
        <p:nvSpPr>
          <p:cNvPr id="105476"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AD81C4-0C3A-4765-BCBF-A02B37D158DC}" type="slidenum">
              <a:rPr lang="en-US" altLang="en-US" sz="1300" smtClean="0"/>
              <a:pPr eaLnBrk="1" hangingPunct="1">
                <a:spcBef>
                  <a:spcPct val="0"/>
                </a:spcBef>
              </a:pPr>
              <a:t>27</a:t>
            </a:fld>
            <a:endParaRPr lang="en-US" altLang="en-US" sz="13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35C0C7-0ED2-459C-BEA7-1FCFD1FED0D2}" type="slidenum">
              <a:rPr lang="en-US" altLang="en-US" sz="1300" smtClean="0"/>
              <a:pPr eaLnBrk="1" hangingPunct="1">
                <a:spcBef>
                  <a:spcPct val="0"/>
                </a:spcBef>
              </a:pPr>
              <a:t>32</a:t>
            </a:fld>
            <a:endParaRPr lang="en-US" altLang="en-US" sz="1300"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latin typeface="Arial" charset="0"/>
              </a:rPr>
              <a:t>This is a reverse-biased p-n junction. Photon-generated carriers add to the drift (reverse bias “leakage”) current.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47F384-1A87-4654-9F6E-DE3A20F2D4A4}" type="slidenum">
              <a:rPr lang="en-US" altLang="en-US" sz="1300" smtClean="0"/>
              <a:pPr eaLnBrk="1" hangingPunct="1">
                <a:spcBef>
                  <a:spcPct val="0"/>
                </a:spcBef>
              </a:pPr>
              <a:t>33</a:t>
            </a:fld>
            <a:endParaRPr lang="en-US" altLang="en-US" sz="1300"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94204E-129B-4498-8710-A17FEAF5B8A5}" type="slidenum">
              <a:rPr lang="en-US" altLang="en-US" sz="1300" smtClean="0"/>
              <a:pPr eaLnBrk="1" hangingPunct="1">
                <a:spcBef>
                  <a:spcPct val="0"/>
                </a:spcBef>
              </a:pPr>
              <a:t>34</a:t>
            </a:fld>
            <a:endParaRPr lang="en-US" altLang="en-US" sz="1300"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latin typeface="Arial" charset="0"/>
              </a:rPr>
              <a:t>This is only one type of avalanche photodiode. All that is required for an APD is that the reverse voltage be sufficient to initiate an avalanche. A standard p-n junction will breakdown eventually. This structure is engineered to have a specific breakdown voltage.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252E78-117D-4775-817F-B0CB85AE7C45}" type="slidenum">
              <a:rPr lang="en-US" altLang="en-US" sz="1300" smtClean="0"/>
              <a:pPr eaLnBrk="1" hangingPunct="1">
                <a:spcBef>
                  <a:spcPct val="0"/>
                </a:spcBef>
              </a:pPr>
              <a:t>35</a:t>
            </a:fld>
            <a:endParaRPr lang="en-US" altLang="en-US" sz="1300"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620A8A-DED9-43CA-BC0E-4ABDAC642EBF}" type="slidenum">
              <a:rPr lang="en-US" altLang="en-US" sz="1300" smtClean="0"/>
              <a:pPr eaLnBrk="1" hangingPunct="1">
                <a:spcBef>
                  <a:spcPct val="0"/>
                </a:spcBef>
              </a:pPr>
              <a:t>36</a:t>
            </a:fld>
            <a:endParaRPr lang="en-US" altLang="en-US" sz="1300"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smtClean="0">
                <a:latin typeface="Arial" charset="0"/>
              </a:rPr>
              <a:t>Lambda(c) is the cutoff wavelength. Photons with wavelengths longer than the cutoff wavelength do not have enough energy to excite an electron to the conduction band.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altLang="en-US" smtClean="0">
                <a:latin typeface="Arial" charset="0"/>
              </a:rPr>
              <a:t>Just like when absorption of energy moves an electron to the conduction band, moving back to the valence band accompanies an emission of a photon of lambda=hc/Eg</a:t>
            </a:r>
          </a:p>
          <a:p>
            <a:endParaRPr lang="en-US" altLang="en-US" smtClean="0">
              <a:latin typeface="Arial" charset="0"/>
            </a:endParaRPr>
          </a:p>
          <a:p>
            <a:r>
              <a:rPr lang="en-US" altLang="en-US" smtClean="0">
                <a:latin typeface="Arial" charset="0"/>
              </a:rPr>
              <a:t>Is this diode forward biased or reverse biased?</a:t>
            </a:r>
          </a:p>
        </p:txBody>
      </p:sp>
      <p:sp>
        <p:nvSpPr>
          <p:cNvPr id="11162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0A0532-541D-4313-9F6C-0B4797F5DFD7}" type="slidenum">
              <a:rPr lang="en-US" altLang="en-US" sz="1300" smtClean="0"/>
              <a:pPr eaLnBrk="1" hangingPunct="1">
                <a:spcBef>
                  <a:spcPct val="0"/>
                </a:spcBef>
              </a:pPr>
              <a:t>41</a:t>
            </a:fld>
            <a:endParaRPr lang="en-US" altLang="en-US" sz="13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smtClean="0">
              <a:latin typeface="Arial" charset="0"/>
            </a:endParaRPr>
          </a:p>
        </p:txBody>
      </p:sp>
      <p:sp>
        <p:nvSpPr>
          <p:cNvPr id="112644"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AD773A-FF9C-4CAD-9878-ADCA5679E298}" type="slidenum">
              <a:rPr lang="en-US" altLang="en-US" sz="1300" smtClean="0"/>
              <a:pPr eaLnBrk="1" hangingPunct="1">
                <a:spcBef>
                  <a:spcPct val="0"/>
                </a:spcBef>
              </a:pPr>
              <a:t>43</a:t>
            </a:fld>
            <a:endParaRPr lang="en-US" altLang="en-US" sz="13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US" altLang="en-US" smtClean="0">
              <a:latin typeface="Arial" charset="0"/>
            </a:endParaRPr>
          </a:p>
        </p:txBody>
      </p:sp>
      <p:sp>
        <p:nvSpPr>
          <p:cNvPr id="113668"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8F146B-4323-42E0-858A-2BC07DE0BEBB}" type="slidenum">
              <a:rPr lang="en-US" altLang="en-US" sz="1300" smtClean="0"/>
              <a:pPr eaLnBrk="1" hangingPunct="1">
                <a:spcBef>
                  <a:spcPct val="0"/>
                </a:spcBef>
              </a:pPr>
              <a:t>52</a:t>
            </a:fld>
            <a:endParaRPr lang="en-US"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58767A-2624-4624-8786-9BEEAB10E2D0}" type="slidenum">
              <a:rPr lang="en-US" altLang="en-US" sz="1300" smtClean="0"/>
              <a:pPr eaLnBrk="1" hangingPunct="1">
                <a:spcBef>
                  <a:spcPct val="0"/>
                </a:spcBef>
              </a:pPr>
              <a:t>7</a:t>
            </a:fld>
            <a:endParaRPr lang="en-US" altLang="en-US" sz="1300"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smtClean="0">
                <a:latin typeface="Arial" charset="0"/>
              </a:rPr>
              <a:t>The lattice spacing between silicon atoms is ~5.43 Angstroms. 30 nm is 300 Angstroms, or only about 55 atoms wide!</a:t>
            </a:r>
          </a:p>
        </p:txBody>
      </p:sp>
      <p:sp>
        <p:nvSpPr>
          <p:cNvPr id="114692"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A2C67D-1D5A-4649-A0D9-26A07AD4BB2E}" type="slidenum">
              <a:rPr lang="en-US" altLang="en-US" sz="1300" smtClean="0"/>
              <a:pPr eaLnBrk="1" hangingPunct="1">
                <a:spcBef>
                  <a:spcPct val="0"/>
                </a:spcBef>
              </a:pPr>
              <a:t>59</a:t>
            </a:fld>
            <a:endParaRPr lang="en-US" altLang="en-US" sz="13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endParaRPr lang="en-US" altLang="en-US" smtClean="0">
              <a:latin typeface="Arial" charset="0"/>
            </a:endParaRPr>
          </a:p>
        </p:txBody>
      </p:sp>
      <p:sp>
        <p:nvSpPr>
          <p:cNvPr id="115716"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ADBF06-B7FA-47CD-AFE7-C9BFD29DC7EA}" type="slidenum">
              <a:rPr lang="en-US" altLang="en-US" sz="1300" smtClean="0"/>
              <a:pPr eaLnBrk="1" hangingPunct="1">
                <a:spcBef>
                  <a:spcPct val="0"/>
                </a:spcBef>
              </a:pPr>
              <a:t>62</a:t>
            </a:fld>
            <a:endParaRPr lang="en-US"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1F5AAC-9230-4E2E-80F9-DD8373D6899D}" type="slidenum">
              <a:rPr lang="en-US" altLang="en-US" sz="1300" smtClean="0"/>
              <a:pPr eaLnBrk="1" hangingPunct="1">
                <a:spcBef>
                  <a:spcPct val="0"/>
                </a:spcBef>
              </a:pPr>
              <a:t>8</a:t>
            </a:fld>
            <a:endParaRPr lang="en-US" altLang="en-US" sz="1300"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36EC44-5089-431C-93D1-B763659A61A7}" type="slidenum">
              <a:rPr lang="en-US" altLang="en-US" sz="1300" smtClean="0"/>
              <a:pPr eaLnBrk="1" hangingPunct="1">
                <a:spcBef>
                  <a:spcPct val="0"/>
                </a:spcBef>
              </a:pPr>
              <a:t>9</a:t>
            </a:fld>
            <a:endParaRPr lang="en-US" altLang="en-US" sz="1300"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FB79A4-1CD0-4DDF-9592-A1291037E5DF}" type="slidenum">
              <a:rPr lang="en-US" altLang="en-US" sz="1300" smtClean="0"/>
              <a:pPr eaLnBrk="1" hangingPunct="1">
                <a:spcBef>
                  <a:spcPct val="0"/>
                </a:spcBef>
              </a:pPr>
              <a:t>10</a:t>
            </a:fld>
            <a:endParaRPr lang="en-US" altLang="en-US" sz="1300"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0B8041-C338-4964-B5E3-AEE4B8EDC3E6}" type="slidenum">
              <a:rPr lang="en-US" altLang="en-US" sz="1300" smtClean="0"/>
              <a:pPr eaLnBrk="1" hangingPunct="1">
                <a:spcBef>
                  <a:spcPct val="0"/>
                </a:spcBef>
              </a:pPr>
              <a:t>11</a:t>
            </a:fld>
            <a:endParaRPr lang="en-US" altLang="en-US" sz="1300"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F31441-127C-4427-82D4-50FB261EFF75}" type="slidenum">
              <a:rPr lang="en-US" altLang="en-US" sz="1300" smtClean="0"/>
              <a:pPr eaLnBrk="1" hangingPunct="1">
                <a:spcBef>
                  <a:spcPct val="0"/>
                </a:spcBef>
              </a:pPr>
              <a:t>12</a:t>
            </a:fld>
            <a:endParaRPr lang="en-US" altLang="en-US" sz="1300"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xfrm>
            <a:off x="974725" y="4560888"/>
            <a:ext cx="5365750" cy="4319587"/>
          </a:xfrm>
          <a:noFill/>
        </p:spPr>
        <p:txBody>
          <a:bodyPr/>
          <a:lstStyle/>
          <a:p>
            <a:pPr eaLnBrk="1" hangingPunct="1"/>
            <a:r>
              <a:rPr lang="en-US" altLang="en-US" smtClean="0">
                <a:latin typeface="Arial" charset="0"/>
              </a:rPr>
              <a:t>Energy gap on the order of energy imparted by an absorbed photon.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047529-6786-41A5-8919-F87611610F69}" type="slidenum">
              <a:rPr lang="en-US" altLang="en-US" sz="1300" smtClean="0"/>
              <a:pPr eaLnBrk="1" hangingPunct="1">
                <a:spcBef>
                  <a:spcPct val="0"/>
                </a:spcBef>
              </a:pPr>
              <a:t>13</a:t>
            </a:fld>
            <a:endParaRPr lang="en-US" altLang="en-US" sz="1300"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974725" y="4560888"/>
            <a:ext cx="5365750" cy="4319587"/>
          </a:xfrm>
          <a:noFill/>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24098" name="Rectangle 2"/>
          <p:cNvSpPr>
            <a:spLocks noGrp="1" noChangeArrowheads="1"/>
          </p:cNvSpPr>
          <p:nvPr>
            <p:ph type="ctrTitle"/>
          </p:nvPr>
        </p:nvSpPr>
        <p:spPr>
          <a:xfrm>
            <a:off x="685800" y="2130425"/>
            <a:ext cx="7772400" cy="1470025"/>
          </a:xfrm>
        </p:spPr>
        <p:txBody>
          <a:bodyPr/>
          <a:lstStyle>
            <a:lvl1pPr algn="ctr">
              <a:defRPr sz="2800"/>
            </a:lvl1pPr>
          </a:lstStyle>
          <a:p>
            <a:pPr lvl="0"/>
            <a:r>
              <a:rPr lang="en-US" noProof="0" smtClean="0"/>
              <a:t>Click to edit Master title style</a:t>
            </a:r>
          </a:p>
        </p:txBody>
      </p:sp>
      <p:sp>
        <p:nvSpPr>
          <p:cNvPr id="1924099" name="Rectangle 3"/>
          <p:cNvSpPr>
            <a:spLocks noGrp="1" noChangeArrowheads="1"/>
          </p:cNvSpPr>
          <p:nvPr>
            <p:ph type="subTitle" idx="1"/>
          </p:nvPr>
        </p:nvSpPr>
        <p:spPr>
          <a:xfrm>
            <a:off x="685800" y="3886200"/>
            <a:ext cx="7772400" cy="1752600"/>
          </a:xfrm>
        </p:spPr>
        <p:txBody>
          <a:bodyPr/>
          <a:lstStyle>
            <a:lvl1pPr marL="0" indent="0" algn="ctr">
              <a:buFontTx/>
              <a:buNone/>
              <a:defRPr>
                <a:latin typeface="Arial Rounded MT Bold" pitchFamily="34" charset="0"/>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ADA85-B2A4-4D61-8E76-FE704FA3E4C1}" type="slidenum">
              <a:rPr lang="en-US"/>
              <a:pPr>
                <a:defRPr/>
              </a:pPr>
              <a:t>‹#›</a:t>
            </a:fld>
            <a:endParaRPr lang="en-US"/>
          </a:p>
        </p:txBody>
      </p:sp>
    </p:spTree>
    <p:extLst>
      <p:ext uri="{BB962C8B-B14F-4D97-AF65-F5344CB8AC3E}">
        <p14:creationId xmlns:p14="http://schemas.microsoft.com/office/powerpoint/2010/main" val="215444592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075F8-F033-46FD-9339-D4A7AE719B7A}" type="slidenum">
              <a:rPr lang="en-US"/>
              <a:pPr>
                <a:defRPr/>
              </a:pPr>
              <a:t>‹#›</a:t>
            </a:fld>
            <a:endParaRPr lang="en-US"/>
          </a:p>
        </p:txBody>
      </p:sp>
    </p:spTree>
    <p:extLst>
      <p:ext uri="{BB962C8B-B14F-4D97-AF65-F5344CB8AC3E}">
        <p14:creationId xmlns:p14="http://schemas.microsoft.com/office/powerpoint/2010/main" val="72867250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06363"/>
            <a:ext cx="22288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06363"/>
            <a:ext cx="65341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97D1CA-E6D1-463B-B63B-32A0EF1D3929}" type="slidenum">
              <a:rPr lang="en-US"/>
              <a:pPr>
                <a:defRPr/>
              </a:pPr>
              <a:t>‹#›</a:t>
            </a:fld>
            <a:endParaRPr lang="en-US"/>
          </a:p>
        </p:txBody>
      </p:sp>
    </p:spTree>
    <p:extLst>
      <p:ext uri="{BB962C8B-B14F-4D97-AF65-F5344CB8AC3E}">
        <p14:creationId xmlns:p14="http://schemas.microsoft.com/office/powerpoint/2010/main" val="236331515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6800"/>
            <a:ext cx="4038600" cy="50593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393FD-FB86-4370-87A1-F8B0E0EEADA8}" type="slidenum">
              <a:rPr lang="en-US"/>
              <a:pPr>
                <a:defRPr/>
              </a:pPr>
              <a:t>‹#›</a:t>
            </a:fld>
            <a:endParaRPr lang="en-US"/>
          </a:p>
        </p:txBody>
      </p:sp>
    </p:spTree>
    <p:extLst>
      <p:ext uri="{BB962C8B-B14F-4D97-AF65-F5344CB8AC3E}">
        <p14:creationId xmlns:p14="http://schemas.microsoft.com/office/powerpoint/2010/main" val="1776685807"/>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5C1E80-6F7D-41B0-AB40-4AEC26A8B5C0}" type="slidenum">
              <a:rPr lang="en-US"/>
              <a:pPr>
                <a:defRPr/>
              </a:pPr>
              <a:t>‹#›</a:t>
            </a:fld>
            <a:endParaRPr lang="en-US"/>
          </a:p>
        </p:txBody>
      </p:sp>
    </p:spTree>
    <p:extLst>
      <p:ext uri="{BB962C8B-B14F-4D97-AF65-F5344CB8AC3E}">
        <p14:creationId xmlns:p14="http://schemas.microsoft.com/office/powerpoint/2010/main" val="300337298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32C7B-63D7-4750-BD03-126A3E353B93}" type="slidenum">
              <a:rPr lang="en-US"/>
              <a:pPr>
                <a:defRPr/>
              </a:pPr>
              <a:t>‹#›</a:t>
            </a:fld>
            <a:endParaRPr lang="en-US"/>
          </a:p>
        </p:txBody>
      </p:sp>
    </p:spTree>
    <p:extLst>
      <p:ext uri="{BB962C8B-B14F-4D97-AF65-F5344CB8AC3E}">
        <p14:creationId xmlns:p14="http://schemas.microsoft.com/office/powerpoint/2010/main" val="73359780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603792-0595-4A97-8E4D-BEF2D11E5C7E}" type="slidenum">
              <a:rPr lang="en-US"/>
              <a:pPr>
                <a:defRPr/>
              </a:pPr>
              <a:t>‹#›</a:t>
            </a:fld>
            <a:endParaRPr lang="en-US"/>
          </a:p>
        </p:txBody>
      </p:sp>
    </p:spTree>
    <p:extLst>
      <p:ext uri="{BB962C8B-B14F-4D97-AF65-F5344CB8AC3E}">
        <p14:creationId xmlns:p14="http://schemas.microsoft.com/office/powerpoint/2010/main" val="171459638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69375-66CD-4BAE-92E2-01C98BA3F54C}" type="slidenum">
              <a:rPr lang="en-US"/>
              <a:pPr>
                <a:defRPr/>
              </a:pPr>
              <a:t>‹#›</a:t>
            </a:fld>
            <a:endParaRPr lang="en-US"/>
          </a:p>
        </p:txBody>
      </p:sp>
    </p:spTree>
    <p:extLst>
      <p:ext uri="{BB962C8B-B14F-4D97-AF65-F5344CB8AC3E}">
        <p14:creationId xmlns:p14="http://schemas.microsoft.com/office/powerpoint/2010/main" val="241190101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A5227E-8D29-4644-A68D-0DF607287804}" type="slidenum">
              <a:rPr lang="en-US"/>
              <a:pPr>
                <a:defRPr/>
              </a:pPr>
              <a:t>‹#›</a:t>
            </a:fld>
            <a:endParaRPr lang="en-US"/>
          </a:p>
        </p:txBody>
      </p:sp>
    </p:spTree>
    <p:extLst>
      <p:ext uri="{BB962C8B-B14F-4D97-AF65-F5344CB8AC3E}">
        <p14:creationId xmlns:p14="http://schemas.microsoft.com/office/powerpoint/2010/main" val="228536031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90EE8F-6DC2-4FE3-827D-DC3E45FE46EB}" type="slidenum">
              <a:rPr lang="en-US"/>
              <a:pPr>
                <a:defRPr/>
              </a:pPr>
              <a:t>‹#›</a:t>
            </a:fld>
            <a:endParaRPr lang="en-US"/>
          </a:p>
        </p:txBody>
      </p:sp>
    </p:spTree>
    <p:extLst>
      <p:ext uri="{BB962C8B-B14F-4D97-AF65-F5344CB8AC3E}">
        <p14:creationId xmlns:p14="http://schemas.microsoft.com/office/powerpoint/2010/main" val="398727872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7FEF39-9160-484D-A850-F3B2DACBDF0C}" type="slidenum">
              <a:rPr lang="en-US"/>
              <a:pPr>
                <a:defRPr/>
              </a:pPr>
              <a:t>‹#›</a:t>
            </a:fld>
            <a:endParaRPr lang="en-US"/>
          </a:p>
        </p:txBody>
      </p:sp>
    </p:spTree>
    <p:extLst>
      <p:ext uri="{BB962C8B-B14F-4D97-AF65-F5344CB8AC3E}">
        <p14:creationId xmlns:p14="http://schemas.microsoft.com/office/powerpoint/2010/main" val="8695213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700D05-0C2B-4384-BE5C-5F4262896BF4}" type="slidenum">
              <a:rPr lang="en-US"/>
              <a:pPr>
                <a:defRPr/>
              </a:pPr>
              <a:t>‹#›</a:t>
            </a:fld>
            <a:endParaRPr lang="en-US"/>
          </a:p>
        </p:txBody>
      </p:sp>
    </p:spTree>
    <p:extLst>
      <p:ext uri="{BB962C8B-B14F-4D97-AF65-F5344CB8AC3E}">
        <p14:creationId xmlns:p14="http://schemas.microsoft.com/office/powerpoint/2010/main" val="111613568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AF8640-A376-4971-9575-1E0676A5A3C3}" type="slidenum">
              <a:rPr lang="en-US"/>
              <a:pPr>
                <a:defRPr/>
              </a:pPr>
              <a:t>‹#›</a:t>
            </a:fld>
            <a:endParaRPr lang="en-US"/>
          </a:p>
        </p:txBody>
      </p:sp>
    </p:spTree>
    <p:extLst>
      <p:ext uri="{BB962C8B-B14F-4D97-AF65-F5344CB8AC3E}">
        <p14:creationId xmlns:p14="http://schemas.microsoft.com/office/powerpoint/2010/main" val="248887123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 y="106363"/>
            <a:ext cx="891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8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908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908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F8694C-64F2-4576-A355-19B224B20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fade thruBlk="1"/>
  </p:transition>
  <p:timing>
    <p:tnLst>
      <p:par>
        <p:cTn id="1" dur="indefinite" restart="never" nodeType="tmRoot"/>
      </p:par>
    </p:tnLst>
  </p:timing>
  <p:hf hdr="0" ftr="0" dt="0"/>
  <p:txStyles>
    <p:titleStyle>
      <a:lvl1pPr algn="r" rtl="0" eaLnBrk="0" fontAlgn="base" hangingPunct="0">
        <a:spcBef>
          <a:spcPct val="0"/>
        </a:spcBef>
        <a:spcAft>
          <a:spcPct val="0"/>
        </a:spcAft>
        <a:defRPr sz="3200" u="sng">
          <a:solidFill>
            <a:schemeClr val="tx2"/>
          </a:solidFill>
          <a:latin typeface="+mj-lt"/>
          <a:ea typeface="+mj-ea"/>
          <a:cs typeface="+mj-cs"/>
        </a:defRPr>
      </a:lvl1pPr>
      <a:lvl2pPr algn="r" rtl="0" eaLnBrk="0" fontAlgn="base" hangingPunct="0">
        <a:spcBef>
          <a:spcPct val="0"/>
        </a:spcBef>
        <a:spcAft>
          <a:spcPct val="0"/>
        </a:spcAft>
        <a:defRPr sz="3200" u="sng">
          <a:solidFill>
            <a:schemeClr val="tx2"/>
          </a:solidFill>
          <a:latin typeface="Arial Rounded MT Bold" pitchFamily="34" charset="0"/>
        </a:defRPr>
      </a:lvl2pPr>
      <a:lvl3pPr algn="r" rtl="0" eaLnBrk="0" fontAlgn="base" hangingPunct="0">
        <a:spcBef>
          <a:spcPct val="0"/>
        </a:spcBef>
        <a:spcAft>
          <a:spcPct val="0"/>
        </a:spcAft>
        <a:defRPr sz="3200" u="sng">
          <a:solidFill>
            <a:schemeClr val="tx2"/>
          </a:solidFill>
          <a:latin typeface="Arial Rounded MT Bold" pitchFamily="34" charset="0"/>
        </a:defRPr>
      </a:lvl3pPr>
      <a:lvl4pPr algn="r" rtl="0" eaLnBrk="0" fontAlgn="base" hangingPunct="0">
        <a:spcBef>
          <a:spcPct val="0"/>
        </a:spcBef>
        <a:spcAft>
          <a:spcPct val="0"/>
        </a:spcAft>
        <a:defRPr sz="3200" u="sng">
          <a:solidFill>
            <a:schemeClr val="tx2"/>
          </a:solidFill>
          <a:latin typeface="Arial Rounded MT Bold" pitchFamily="34" charset="0"/>
        </a:defRPr>
      </a:lvl4pPr>
      <a:lvl5pPr algn="r" rtl="0" eaLnBrk="0" fontAlgn="base" hangingPunct="0">
        <a:spcBef>
          <a:spcPct val="0"/>
        </a:spcBef>
        <a:spcAft>
          <a:spcPct val="0"/>
        </a:spcAft>
        <a:defRPr sz="3200" u="sng">
          <a:solidFill>
            <a:schemeClr val="tx2"/>
          </a:solidFill>
          <a:latin typeface="Arial Rounded MT Bold" pitchFamily="34" charset="0"/>
        </a:defRPr>
      </a:lvl5pPr>
      <a:lvl6pPr marL="457200" algn="r" rtl="0" fontAlgn="base">
        <a:spcBef>
          <a:spcPct val="0"/>
        </a:spcBef>
        <a:spcAft>
          <a:spcPct val="0"/>
        </a:spcAft>
        <a:defRPr sz="3200" u="sng">
          <a:solidFill>
            <a:schemeClr val="tx2"/>
          </a:solidFill>
          <a:latin typeface="Arial Rounded MT Bold" pitchFamily="34" charset="0"/>
        </a:defRPr>
      </a:lvl6pPr>
      <a:lvl7pPr marL="914400" algn="r" rtl="0" fontAlgn="base">
        <a:spcBef>
          <a:spcPct val="0"/>
        </a:spcBef>
        <a:spcAft>
          <a:spcPct val="0"/>
        </a:spcAft>
        <a:defRPr sz="3200" u="sng">
          <a:solidFill>
            <a:schemeClr val="tx2"/>
          </a:solidFill>
          <a:latin typeface="Arial Rounded MT Bold" pitchFamily="34" charset="0"/>
        </a:defRPr>
      </a:lvl7pPr>
      <a:lvl8pPr marL="1371600" algn="r" rtl="0" fontAlgn="base">
        <a:spcBef>
          <a:spcPct val="0"/>
        </a:spcBef>
        <a:spcAft>
          <a:spcPct val="0"/>
        </a:spcAft>
        <a:defRPr sz="3200" u="sng">
          <a:solidFill>
            <a:schemeClr val="tx2"/>
          </a:solidFill>
          <a:latin typeface="Arial Rounded MT Bold" pitchFamily="34" charset="0"/>
        </a:defRPr>
      </a:lvl8pPr>
      <a:lvl9pPr marL="1828800" algn="r" rtl="0" fontAlgn="base">
        <a:spcBef>
          <a:spcPct val="0"/>
        </a:spcBef>
        <a:spcAft>
          <a:spcPct val="0"/>
        </a:spcAft>
        <a:defRPr sz="3200" u="sng">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
        </a:spcBef>
        <a:spcAft>
          <a:spcPct val="0"/>
        </a:spcAft>
        <a:buChar char="–"/>
        <a:defRPr sz="2000">
          <a:solidFill>
            <a:schemeClr val="tx1"/>
          </a:solidFill>
          <a:latin typeface="+mn-lt"/>
        </a:defRPr>
      </a:lvl2pPr>
      <a:lvl3pPr marL="1143000" indent="-228600" algn="l" rtl="0" eaLnBrk="0" fontAlgn="base" hangingPunct="0">
        <a:spcBef>
          <a:spcPct val="5000"/>
        </a:spcBef>
        <a:spcAft>
          <a:spcPct val="0"/>
        </a:spcAft>
        <a:buChar char="•"/>
        <a:defRPr>
          <a:solidFill>
            <a:schemeClr val="tx1"/>
          </a:solidFill>
          <a:latin typeface="+mn-lt"/>
        </a:defRPr>
      </a:lvl3pPr>
      <a:lvl4pPr marL="1600200" indent="-228600" algn="l" rtl="0" eaLnBrk="0" fontAlgn="base" hangingPunct="0">
        <a:spcBef>
          <a:spcPct val="5000"/>
        </a:spcBef>
        <a:spcAft>
          <a:spcPct val="0"/>
        </a:spcAft>
        <a:buChar char="–"/>
        <a:defRPr sz="1600">
          <a:solidFill>
            <a:schemeClr val="tx1"/>
          </a:solidFill>
          <a:latin typeface="+mn-lt"/>
        </a:defRPr>
      </a:lvl4pPr>
      <a:lvl5pPr marL="2057400" indent="-228600" algn="l" rtl="0" eaLnBrk="0" fontAlgn="base" hangingPunct="0">
        <a:spcBef>
          <a:spcPct val="5000"/>
        </a:spcBef>
        <a:spcAft>
          <a:spcPct val="0"/>
        </a:spcAft>
        <a:buChar char="»"/>
        <a:defRPr sz="1600">
          <a:solidFill>
            <a:schemeClr val="tx1"/>
          </a:solidFill>
          <a:latin typeface="+mn-lt"/>
        </a:defRPr>
      </a:lvl5pPr>
      <a:lvl6pPr marL="2514600" indent="-228600" algn="l" rtl="0" fontAlgn="base">
        <a:spcBef>
          <a:spcPct val="5000"/>
        </a:spcBef>
        <a:spcAft>
          <a:spcPct val="0"/>
        </a:spcAft>
        <a:buChar char="»"/>
        <a:defRPr sz="1600">
          <a:solidFill>
            <a:schemeClr val="tx1"/>
          </a:solidFill>
          <a:latin typeface="+mn-lt"/>
        </a:defRPr>
      </a:lvl6pPr>
      <a:lvl7pPr marL="2971800" indent="-228600" algn="l" rtl="0" fontAlgn="base">
        <a:spcBef>
          <a:spcPct val="5000"/>
        </a:spcBef>
        <a:spcAft>
          <a:spcPct val="0"/>
        </a:spcAft>
        <a:buChar char="»"/>
        <a:defRPr sz="1600">
          <a:solidFill>
            <a:schemeClr val="tx1"/>
          </a:solidFill>
          <a:latin typeface="+mn-lt"/>
        </a:defRPr>
      </a:lvl7pPr>
      <a:lvl8pPr marL="3429000" indent="-228600" algn="l" rtl="0" fontAlgn="base">
        <a:spcBef>
          <a:spcPct val="5000"/>
        </a:spcBef>
        <a:spcAft>
          <a:spcPct val="0"/>
        </a:spcAft>
        <a:buChar char="»"/>
        <a:defRPr sz="1600">
          <a:solidFill>
            <a:schemeClr val="tx1"/>
          </a:solidFill>
          <a:latin typeface="+mn-lt"/>
        </a:defRPr>
      </a:lvl8pPr>
      <a:lvl9pPr marL="3886200" indent="-228600" algn="l" rtl="0" fontAlgn="base">
        <a:spcBef>
          <a:spcPct val="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ecee.colorado.edu/~bart/book/book/chapter4/ch4_2.h#fig4_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3.png"/><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upload.wikimedia.org/wikipedia/en/2/2c/Transistorer_%28croped%29.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6.v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2E5023C-433B-4F14-AD2C-370DD9308C3C}" type="slidenum">
              <a:rPr lang="en-US" altLang="en-US" sz="1400" smtClean="0">
                <a:latin typeface="Arial" charset="0"/>
              </a:rPr>
              <a:pPr eaLnBrk="1" hangingPunct="1">
                <a:spcBef>
                  <a:spcPct val="0"/>
                </a:spcBef>
                <a:buFontTx/>
                <a:buNone/>
              </a:pPr>
              <a:t>1</a:t>
            </a:fld>
            <a:endParaRPr lang="en-US" altLang="en-US" sz="1400" smtClean="0">
              <a:latin typeface="Arial" charset="0"/>
            </a:endParaRPr>
          </a:p>
        </p:txBody>
      </p:sp>
      <p:sp>
        <p:nvSpPr>
          <p:cNvPr id="5123" name="Rectangle 6"/>
          <p:cNvSpPr>
            <a:spLocks noGrp="1" noChangeArrowheads="1"/>
          </p:cNvSpPr>
          <p:nvPr>
            <p:ph type="ctrTitle"/>
          </p:nvPr>
        </p:nvSpPr>
        <p:spPr>
          <a:noFill/>
        </p:spPr>
        <p:txBody>
          <a:bodyPr/>
          <a:lstStyle/>
          <a:p>
            <a:pPr eaLnBrk="1" hangingPunct="1"/>
            <a:r>
              <a:rPr lang="en-US" altLang="en-US" smtClean="0"/>
              <a:t>Astronomical Observational Techniques and Instrumentation</a:t>
            </a:r>
          </a:p>
        </p:txBody>
      </p:sp>
      <p:sp>
        <p:nvSpPr>
          <p:cNvPr id="5124" name="Rectangle 7"/>
          <p:cNvSpPr>
            <a:spLocks noGrp="1" noChangeArrowheads="1"/>
          </p:cNvSpPr>
          <p:nvPr>
            <p:ph type="subTitle" idx="1"/>
          </p:nvPr>
        </p:nvSpPr>
        <p:spPr>
          <a:noFill/>
        </p:spPr>
        <p:txBody>
          <a:bodyPr/>
          <a:lstStyle/>
          <a:p>
            <a:pPr eaLnBrk="1" hangingPunct="1"/>
            <a:r>
              <a:rPr lang="en-US" altLang="en-US" smtClean="0"/>
              <a:t>Professor Don Figer</a:t>
            </a:r>
          </a:p>
          <a:p>
            <a:pPr eaLnBrk="1" hangingPunct="1"/>
            <a:r>
              <a:rPr lang="en-US" altLang="en-US" smtClean="0"/>
              <a:t>PN junction, diodes, transistors, circuits, single-element detectors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7909620-E63F-49C3-9AC2-1DB77863D323}" type="slidenum">
              <a:rPr lang="en-US" altLang="en-US" sz="1400" smtClean="0">
                <a:latin typeface="Arial" charset="0"/>
              </a:rPr>
              <a:pPr eaLnBrk="1" hangingPunct="1">
                <a:spcBef>
                  <a:spcPct val="0"/>
                </a:spcBef>
                <a:buFontTx/>
                <a:buNone/>
              </a:pPr>
              <a:t>10</a:t>
            </a:fld>
            <a:endParaRPr lang="en-US" altLang="en-US" sz="1400" smtClean="0">
              <a:latin typeface="Arial" charset="0"/>
            </a:endParaRPr>
          </a:p>
        </p:txBody>
      </p:sp>
      <p:sp>
        <p:nvSpPr>
          <p:cNvPr id="14339" name="Rectangle 2"/>
          <p:cNvSpPr>
            <a:spLocks noGrp="1" noChangeArrowheads="1"/>
          </p:cNvSpPr>
          <p:nvPr>
            <p:ph type="title"/>
          </p:nvPr>
        </p:nvSpPr>
        <p:spPr/>
        <p:txBody>
          <a:bodyPr/>
          <a:lstStyle/>
          <a:p>
            <a:pPr eaLnBrk="1" hangingPunct="1"/>
            <a:r>
              <a:rPr lang="en-US" altLang="en-US" smtClean="0"/>
              <a:t>Energy Bands in Conductors</a:t>
            </a:r>
          </a:p>
        </p:txBody>
      </p:sp>
      <p:sp>
        <p:nvSpPr>
          <p:cNvPr id="14340" name="Rectangle 3"/>
          <p:cNvSpPr>
            <a:spLocks noGrp="1" noChangeArrowheads="1"/>
          </p:cNvSpPr>
          <p:nvPr>
            <p:ph type="body" idx="1"/>
          </p:nvPr>
        </p:nvSpPr>
        <p:spPr/>
        <p:txBody>
          <a:bodyPr/>
          <a:lstStyle/>
          <a:p>
            <a:pPr eaLnBrk="1" hangingPunct="1"/>
            <a:r>
              <a:rPr lang="en-US" altLang="en-US" smtClean="0"/>
              <a:t>When atoms combine to form substances, the outermost shells, subshells, and orbitals merge, providing a greater number of available energy levels for electrons to assume. When large numbers of atoms are close to each other, these available energy levels form a nearly continuous band wherein electrons may move as illustrated in Figure. </a:t>
            </a:r>
          </a:p>
          <a:p>
            <a:pPr eaLnBrk="1" hangingPunct="1">
              <a:buFontTx/>
              <a:buNone/>
            </a:pPr>
            <a:endParaRPr lang="en-US" altLang="en-US" smtClean="0"/>
          </a:p>
          <a:p>
            <a:pPr eaLnBrk="1" hangingPunct="1"/>
            <a:endParaRPr lang="en-US" altLang="en-US" smtClean="0"/>
          </a:p>
        </p:txBody>
      </p:sp>
      <p:sp>
        <p:nvSpPr>
          <p:cNvPr id="14341" name="Rectangle 4"/>
          <p:cNvSpPr>
            <a:spLocks noChangeArrowheads="1"/>
          </p:cNvSpPr>
          <p:nvPr/>
        </p:nvSpPr>
        <p:spPr bwMode="auto">
          <a:xfrm>
            <a:off x="458788" y="5105400"/>
            <a:ext cx="822642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solidFill>
                  <a:srgbClr val="333333"/>
                </a:solidFill>
                <a:latin typeface="Verdana" pitchFamily="34" charset="0"/>
              </a:rPr>
              <a:t>                                                              </a:t>
            </a:r>
          </a:p>
          <a:p>
            <a:pPr>
              <a:spcBef>
                <a:spcPct val="0"/>
              </a:spcBef>
              <a:buFontTx/>
              <a:buNone/>
            </a:pPr>
            <a:r>
              <a:rPr lang="en-US" altLang="en-US" sz="1400" i="1">
                <a:solidFill>
                  <a:srgbClr val="333333"/>
                </a:solidFill>
                <a:latin typeface="Verdana" pitchFamily="34" charset="0"/>
              </a:rPr>
              <a:t>Electron band overlap in metallic elements.</a:t>
            </a:r>
            <a:endParaRPr lang="en-US" altLang="en-US" sz="1400">
              <a:solidFill>
                <a:srgbClr val="333333"/>
              </a:solidFill>
              <a:latin typeface="Verdana" pitchFamily="34" charset="0"/>
            </a:endParaRPr>
          </a:p>
        </p:txBody>
      </p:sp>
      <p:pic>
        <p:nvPicPr>
          <p:cNvPr id="14342" name="Picture 5" descr="03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3495675"/>
            <a:ext cx="5353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C46169C-64BA-4CA2-90C2-83A7082A352F}" type="slidenum">
              <a:rPr lang="en-US" altLang="en-US" sz="1400" smtClean="0">
                <a:latin typeface="Arial" charset="0"/>
              </a:rPr>
              <a:pPr eaLnBrk="1" hangingPunct="1">
                <a:spcBef>
                  <a:spcPct val="0"/>
                </a:spcBef>
                <a:buFontTx/>
                <a:buNone/>
              </a:pPr>
              <a:t>11</a:t>
            </a:fld>
            <a:endParaRPr lang="en-US" altLang="en-US" sz="1400" smtClean="0">
              <a:latin typeface="Arial" charset="0"/>
            </a:endParaRPr>
          </a:p>
        </p:txBody>
      </p:sp>
      <p:sp>
        <p:nvSpPr>
          <p:cNvPr id="15363" name="Rectangle 2"/>
          <p:cNvSpPr>
            <a:spLocks noGrp="1" noChangeArrowheads="1"/>
          </p:cNvSpPr>
          <p:nvPr>
            <p:ph type="title"/>
          </p:nvPr>
        </p:nvSpPr>
        <p:spPr/>
        <p:txBody>
          <a:bodyPr/>
          <a:lstStyle/>
          <a:p>
            <a:pPr eaLnBrk="1" hangingPunct="1"/>
            <a:r>
              <a:rPr lang="en-US" altLang="en-US" smtClean="0"/>
              <a:t>Energy Bands in Insulators</a:t>
            </a:r>
          </a:p>
        </p:txBody>
      </p:sp>
      <p:sp>
        <p:nvSpPr>
          <p:cNvPr id="15364" name="Rectangle 3"/>
          <p:cNvSpPr>
            <a:spLocks noGrp="1" noChangeArrowheads="1"/>
          </p:cNvSpPr>
          <p:nvPr>
            <p:ph type="body" idx="1"/>
          </p:nvPr>
        </p:nvSpPr>
        <p:spPr/>
        <p:txBody>
          <a:bodyPr/>
          <a:lstStyle/>
          <a:p>
            <a:pPr eaLnBrk="1" hangingPunct="1"/>
            <a:r>
              <a:rPr lang="en-US" altLang="en-US" smtClean="0"/>
              <a:t>In some substances, a substantial gap remains between the highest band containing electrons (the valence band) and the next band, which is empty (the conduction band). As a result, valence electrons are “bound” to their constituent atoms and cannot become mobile within the substance without a significant amount of imparted energy. These substances are electrical insulators.</a:t>
            </a:r>
          </a:p>
          <a:p>
            <a:pPr eaLnBrk="1" hangingPunct="1"/>
            <a:endParaRPr lang="en-US" altLang="en-US" smtClean="0"/>
          </a:p>
          <a:p>
            <a:pPr eaLnBrk="1" hangingPunct="1">
              <a:buFontTx/>
              <a:buNone/>
            </a:pPr>
            <a:endParaRPr lang="en-US" altLang="en-US" smtClean="0"/>
          </a:p>
          <a:p>
            <a:pPr eaLnBrk="1" hangingPunct="1"/>
            <a:endParaRPr lang="en-US" altLang="en-US" smtClean="0"/>
          </a:p>
        </p:txBody>
      </p:sp>
      <p:sp>
        <p:nvSpPr>
          <p:cNvPr id="15365" name="Rectangle 4"/>
          <p:cNvSpPr>
            <a:spLocks noChangeArrowheads="1"/>
          </p:cNvSpPr>
          <p:nvPr/>
        </p:nvSpPr>
        <p:spPr bwMode="auto">
          <a:xfrm>
            <a:off x="458788" y="4711700"/>
            <a:ext cx="8226425"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solidFill>
                  <a:srgbClr val="333333"/>
                </a:solidFill>
                <a:latin typeface="Verdana" pitchFamily="34" charset="0"/>
              </a:rPr>
              <a:t>                              </a:t>
            </a:r>
          </a:p>
          <a:p>
            <a:pPr>
              <a:spcBef>
                <a:spcPct val="0"/>
              </a:spcBef>
              <a:buFontTx/>
              <a:buNone/>
            </a:pPr>
            <a:r>
              <a:rPr lang="en-US" altLang="en-US" sz="1400" i="1">
                <a:solidFill>
                  <a:srgbClr val="333333"/>
                </a:solidFill>
                <a:latin typeface="Verdana" pitchFamily="34" charset="0"/>
              </a:rPr>
              <a:t>Electron band separation in insulating substances.</a:t>
            </a:r>
            <a:endParaRPr lang="en-US" altLang="en-US" sz="1400">
              <a:solidFill>
                <a:srgbClr val="333333"/>
              </a:solidFill>
              <a:latin typeface="Verdana" pitchFamily="34" charset="0"/>
            </a:endParaRPr>
          </a:p>
        </p:txBody>
      </p:sp>
      <p:pic>
        <p:nvPicPr>
          <p:cNvPr id="15366" name="Picture 5" descr="03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3733800"/>
            <a:ext cx="44291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DA5DC34-8875-4169-83D8-EC288227C730}" type="slidenum">
              <a:rPr lang="en-US" altLang="en-US" sz="1400" smtClean="0">
                <a:latin typeface="Arial" charset="0"/>
              </a:rPr>
              <a:pPr eaLnBrk="1" hangingPunct="1">
                <a:spcBef>
                  <a:spcPct val="0"/>
                </a:spcBef>
                <a:buFontTx/>
                <a:buNone/>
              </a:pPr>
              <a:t>12</a:t>
            </a:fld>
            <a:endParaRPr lang="en-US" altLang="en-US" sz="1400" smtClean="0">
              <a:latin typeface="Arial" charset="0"/>
            </a:endParaRPr>
          </a:p>
        </p:txBody>
      </p:sp>
      <p:sp>
        <p:nvSpPr>
          <p:cNvPr id="16387" name="Rectangle 2"/>
          <p:cNvSpPr>
            <a:spLocks noGrp="1" noChangeArrowheads="1"/>
          </p:cNvSpPr>
          <p:nvPr>
            <p:ph type="title"/>
          </p:nvPr>
        </p:nvSpPr>
        <p:spPr/>
        <p:txBody>
          <a:bodyPr/>
          <a:lstStyle/>
          <a:p>
            <a:pPr eaLnBrk="1" hangingPunct="1"/>
            <a:r>
              <a:rPr lang="en-US" altLang="en-US" smtClean="0"/>
              <a:t>Energy Bands in Semiconductors</a:t>
            </a:r>
          </a:p>
        </p:txBody>
      </p:sp>
      <p:sp>
        <p:nvSpPr>
          <p:cNvPr id="16388" name="Rectangle 3"/>
          <p:cNvSpPr>
            <a:spLocks noGrp="1" noChangeArrowheads="1"/>
          </p:cNvSpPr>
          <p:nvPr>
            <p:ph type="body" idx="1"/>
          </p:nvPr>
        </p:nvSpPr>
        <p:spPr/>
        <p:txBody>
          <a:bodyPr/>
          <a:lstStyle/>
          <a:p>
            <a:pPr eaLnBrk="1" hangingPunct="1"/>
            <a:r>
              <a:rPr lang="en-US" altLang="en-US" smtClean="0"/>
              <a:t>Materials that fall within the category of semiconductors have a narrow gap between the valence and conduction bands. Thus, the amount of energy required to motivate a valence electron into the conduction band where it becomes mobile is quite modest. </a:t>
            </a:r>
          </a:p>
          <a:p>
            <a:pPr eaLnBrk="1" hangingPunct="1">
              <a:buFontTx/>
              <a:buNone/>
            </a:pPr>
            <a:endParaRPr lang="en-US" altLang="en-US" smtClean="0"/>
          </a:p>
          <a:p>
            <a:pPr eaLnBrk="1" hangingPunct="1"/>
            <a:endParaRPr lang="en-US" altLang="en-US" smtClean="0"/>
          </a:p>
        </p:txBody>
      </p:sp>
      <p:sp>
        <p:nvSpPr>
          <p:cNvPr id="16389" name="Rectangle 4"/>
          <p:cNvSpPr>
            <a:spLocks noChangeArrowheads="1"/>
          </p:cNvSpPr>
          <p:nvPr/>
        </p:nvSpPr>
        <p:spPr bwMode="auto">
          <a:xfrm>
            <a:off x="458788" y="4635500"/>
            <a:ext cx="82264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solidFill>
                  <a:srgbClr val="333333"/>
                </a:solidFill>
                <a:latin typeface="Verdana" pitchFamily="34" charset="0"/>
              </a:rPr>
              <a:t>                                                                                        </a:t>
            </a:r>
          </a:p>
          <a:p>
            <a:pPr>
              <a:spcBef>
                <a:spcPct val="0"/>
              </a:spcBef>
              <a:buFontTx/>
              <a:buNone/>
            </a:pPr>
            <a:r>
              <a:rPr lang="en-US" altLang="en-US" sz="1400" i="1">
                <a:solidFill>
                  <a:srgbClr val="333333"/>
                </a:solidFill>
                <a:latin typeface="Verdana" pitchFamily="34" charset="0"/>
              </a:rPr>
              <a:t>Electron band separation in semiconducting substances, (a) multitudes of semiconducting close atoms still results in a significant band gap, (b) multitudes of close metal atoms for reference.</a:t>
            </a:r>
            <a:endParaRPr lang="en-US" altLang="en-US" sz="1400">
              <a:solidFill>
                <a:srgbClr val="333333"/>
              </a:solidFill>
              <a:latin typeface="Verdana" pitchFamily="34" charset="0"/>
            </a:endParaRPr>
          </a:p>
        </p:txBody>
      </p:sp>
      <p:pic>
        <p:nvPicPr>
          <p:cNvPr id="16390" name="Picture 5" descr="03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200400"/>
            <a:ext cx="5553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8BDFE5A-D43C-4944-BC3B-6FF72252361B}" type="slidenum">
              <a:rPr lang="en-US" altLang="en-US" sz="1400" smtClean="0">
                <a:latin typeface="Arial" charset="0"/>
              </a:rPr>
              <a:pPr eaLnBrk="1" hangingPunct="1">
                <a:spcBef>
                  <a:spcPct val="0"/>
                </a:spcBef>
                <a:buFontTx/>
                <a:buNone/>
              </a:pPr>
              <a:t>13</a:t>
            </a:fld>
            <a:endParaRPr lang="en-US" altLang="en-US" sz="1400" smtClean="0">
              <a:latin typeface="Arial" charset="0"/>
            </a:endParaRPr>
          </a:p>
        </p:txBody>
      </p:sp>
      <p:sp>
        <p:nvSpPr>
          <p:cNvPr id="17411" name="Rectangle 2"/>
          <p:cNvSpPr>
            <a:spLocks noGrp="1" noChangeArrowheads="1"/>
          </p:cNvSpPr>
          <p:nvPr>
            <p:ph type="title"/>
          </p:nvPr>
        </p:nvSpPr>
        <p:spPr/>
        <p:txBody>
          <a:bodyPr/>
          <a:lstStyle/>
          <a:p>
            <a:pPr eaLnBrk="1" hangingPunct="1"/>
            <a:r>
              <a:rPr lang="en-US" altLang="en-US" smtClean="0"/>
              <a:t>Intrinsic Semiconductors</a:t>
            </a:r>
          </a:p>
        </p:txBody>
      </p:sp>
      <p:sp>
        <p:nvSpPr>
          <p:cNvPr id="17412" name="Rectangle 3"/>
          <p:cNvSpPr>
            <a:spLocks noGrp="1" noChangeArrowheads="1"/>
          </p:cNvSpPr>
          <p:nvPr>
            <p:ph type="body" idx="1"/>
          </p:nvPr>
        </p:nvSpPr>
        <p:spPr/>
        <p:txBody>
          <a:bodyPr/>
          <a:lstStyle/>
          <a:p>
            <a:pPr eaLnBrk="1" hangingPunct="1">
              <a:defRPr/>
            </a:pPr>
            <a:r>
              <a:rPr lang="en-US" sz="2000" dirty="0" smtClean="0">
                <a:solidFill>
                  <a:srgbClr val="333333"/>
                </a:solidFill>
              </a:rPr>
              <a:t>Four electrons in the valence shell of a semiconductor form covalent bonds to four other atoms. All electrons of an atom are tied up in four covalent bonds, pairs of shared electrons. Electrons are not free to move about the crystal lattice. Thus, intrinsic, pure, semiconductors are relatively good insulators as compared to metals.</a:t>
            </a:r>
          </a:p>
          <a:p>
            <a:pPr eaLnBrk="1" hangingPunct="1">
              <a:buFontTx/>
              <a:buNone/>
              <a:defRPr/>
            </a:pPr>
            <a:r>
              <a:rPr lang="en-US" sz="2000" dirty="0" smtClean="0">
                <a:solidFill>
                  <a:srgbClr val="333333"/>
                </a:solidFill>
              </a:rPr>
              <a:t>                                               </a:t>
            </a:r>
          </a:p>
          <a:p>
            <a:pPr eaLnBrk="1" hangingPunct="1">
              <a:buFontTx/>
              <a:buNone/>
              <a:defRPr/>
            </a:pPr>
            <a:endParaRPr lang="en-US" sz="2000" dirty="0" smtClean="0">
              <a:solidFill>
                <a:srgbClr val="333333"/>
              </a:solidFill>
            </a:endParaRPr>
          </a:p>
          <a:p>
            <a:pPr eaLnBrk="1" hangingPunct="1">
              <a:buFontTx/>
              <a:buNone/>
              <a:defRPr/>
            </a:pPr>
            <a:endParaRPr lang="en-US" sz="2000" dirty="0" smtClean="0">
              <a:solidFill>
                <a:srgbClr val="333333"/>
              </a:solidFill>
            </a:endParaRPr>
          </a:p>
          <a:p>
            <a:pPr eaLnBrk="1" hangingPunct="1">
              <a:buFontTx/>
              <a:buNone/>
              <a:defRPr/>
            </a:pPr>
            <a:endParaRPr lang="en-US" sz="2000" dirty="0" smtClean="0">
              <a:solidFill>
                <a:srgbClr val="333333"/>
              </a:solidFill>
            </a:endParaRPr>
          </a:p>
          <a:p>
            <a:pPr eaLnBrk="1" hangingPunct="1">
              <a:buFontTx/>
              <a:buNone/>
              <a:defRPr/>
            </a:pPr>
            <a:endParaRPr lang="en-US" sz="2000" dirty="0" smtClean="0">
              <a:solidFill>
                <a:srgbClr val="333333"/>
              </a:solidFill>
            </a:endParaRPr>
          </a:p>
          <a:p>
            <a:pPr marL="0" indent="0" eaLnBrk="1" hangingPunct="1">
              <a:buFontTx/>
              <a:buNone/>
              <a:defRPr/>
            </a:pPr>
            <a:r>
              <a:rPr lang="en-US" sz="2000" i="1" dirty="0" smtClean="0">
                <a:solidFill>
                  <a:srgbClr val="333333"/>
                </a:solidFill>
              </a:rPr>
              <a:t>(a) Intrinsic semiconductor is an insulator having a complete electron shell. (b) However, thermal energy can create few electron hole pairs resulting in weak conduction.</a:t>
            </a:r>
            <a:endParaRPr lang="en-US" sz="2000" dirty="0" smtClean="0">
              <a:solidFill>
                <a:srgbClr val="333333"/>
              </a:solidFill>
            </a:endParaRPr>
          </a:p>
        </p:txBody>
      </p:sp>
      <p:pic>
        <p:nvPicPr>
          <p:cNvPr id="17413" name="Picture 4" descr="03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3" y="2743200"/>
            <a:ext cx="3876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51F2C4B-0541-4CF6-AE8F-C400CEC15451}" type="slidenum">
              <a:rPr lang="en-US" altLang="en-US" sz="1400" smtClean="0">
                <a:latin typeface="Arial" charset="0"/>
              </a:rPr>
              <a:pPr eaLnBrk="1" hangingPunct="1">
                <a:spcBef>
                  <a:spcPct val="0"/>
                </a:spcBef>
                <a:buFontTx/>
                <a:buNone/>
              </a:pPr>
              <a:t>14</a:t>
            </a:fld>
            <a:endParaRPr lang="en-US" altLang="en-US" sz="1400" smtClean="0">
              <a:latin typeface="Arial" charset="0"/>
            </a:endParaRPr>
          </a:p>
        </p:txBody>
      </p:sp>
      <p:sp>
        <p:nvSpPr>
          <p:cNvPr id="18435" name="Rectangle 2"/>
          <p:cNvSpPr>
            <a:spLocks noGrp="1" noChangeArrowheads="1"/>
          </p:cNvSpPr>
          <p:nvPr>
            <p:ph type="title"/>
          </p:nvPr>
        </p:nvSpPr>
        <p:spPr/>
        <p:txBody>
          <a:bodyPr/>
          <a:lstStyle/>
          <a:p>
            <a:pPr eaLnBrk="1" hangingPunct="1"/>
            <a:r>
              <a:rPr lang="en-US" altLang="en-US" smtClean="0"/>
              <a:t>Dopants in Semiconductors</a:t>
            </a:r>
          </a:p>
        </p:txBody>
      </p:sp>
      <p:sp>
        <p:nvSpPr>
          <p:cNvPr id="18436" name="Rectangle 3"/>
          <p:cNvSpPr>
            <a:spLocks noGrp="1" noChangeArrowheads="1"/>
          </p:cNvSpPr>
          <p:nvPr>
            <p:ph type="body" idx="1"/>
          </p:nvPr>
        </p:nvSpPr>
        <p:spPr/>
        <p:txBody>
          <a:bodyPr/>
          <a:lstStyle/>
          <a:p>
            <a:pPr eaLnBrk="1" hangingPunct="1">
              <a:lnSpc>
                <a:spcPct val="80000"/>
              </a:lnSpc>
            </a:pPr>
            <a:r>
              <a:rPr lang="en-US" altLang="en-US" sz="1400" smtClean="0">
                <a:solidFill>
                  <a:srgbClr val="333333"/>
                </a:solidFill>
              </a:rPr>
              <a:t>The crystal lattice contains atoms having four electrons in the outer shell, forming four covalent bonds to adjacent atoms. </a:t>
            </a:r>
          </a:p>
          <a:p>
            <a:pPr eaLnBrk="1" hangingPunct="1">
              <a:lnSpc>
                <a:spcPct val="80000"/>
              </a:lnSpc>
            </a:pPr>
            <a:r>
              <a:rPr lang="en-US" altLang="en-US" sz="1400" smtClean="0">
                <a:solidFill>
                  <a:srgbClr val="333333"/>
                </a:solidFill>
              </a:rPr>
              <a:t>The addition of a phosphorus atom with five electrons in the outer shell introduces an extra electron into the lattice as compared with the silicon atom. </a:t>
            </a:r>
          </a:p>
          <a:p>
            <a:pPr eaLnBrk="1" hangingPunct="1">
              <a:lnSpc>
                <a:spcPct val="80000"/>
              </a:lnSpc>
            </a:pPr>
            <a:r>
              <a:rPr lang="en-US" altLang="en-US" sz="1400" smtClean="0">
                <a:solidFill>
                  <a:srgbClr val="333333"/>
                </a:solidFill>
              </a:rPr>
              <a:t>The impurity forms four covalent bonds to four silicon atoms with four of the five electrons, fitting into the lattice with one electron left over. </a:t>
            </a:r>
          </a:p>
          <a:p>
            <a:pPr eaLnBrk="1" hangingPunct="1">
              <a:lnSpc>
                <a:spcPct val="80000"/>
              </a:lnSpc>
            </a:pPr>
            <a:r>
              <a:rPr lang="en-US" altLang="en-US" sz="1400" smtClean="0">
                <a:solidFill>
                  <a:srgbClr val="333333"/>
                </a:solidFill>
              </a:rPr>
              <a:t>The spare electron is not strongly bonded to the lattice as the electrons of normal Si atoms are. It is free to move about the crystal lattice. </a:t>
            </a:r>
          </a:p>
          <a:p>
            <a:pPr eaLnBrk="1" hangingPunct="1">
              <a:lnSpc>
                <a:spcPct val="80000"/>
              </a:lnSpc>
            </a:pPr>
            <a:r>
              <a:rPr lang="en-US" altLang="en-US" sz="1400" smtClean="0">
                <a:solidFill>
                  <a:srgbClr val="333333"/>
                </a:solidFill>
              </a:rPr>
              <a:t>Application of an external electric field produces strong conduction in the doped semiconductor in the conduction band. Heavier doping levels produce stronger conduction. </a:t>
            </a:r>
          </a:p>
          <a:p>
            <a:pPr eaLnBrk="1" hangingPunct="1">
              <a:lnSpc>
                <a:spcPct val="80000"/>
              </a:lnSpc>
            </a:pPr>
            <a:r>
              <a:rPr lang="en-US" altLang="en-US" sz="1400" smtClean="0">
                <a:solidFill>
                  <a:srgbClr val="333333"/>
                </a:solidFill>
              </a:rPr>
              <a:t>Thus, a poorly conducting intrinsic semiconductor has been converted into a good electrical conductor.</a:t>
            </a:r>
          </a:p>
          <a:p>
            <a:pPr eaLnBrk="1" hangingPunct="1">
              <a:lnSpc>
                <a:spcPct val="80000"/>
              </a:lnSpc>
              <a:buFontTx/>
              <a:buNone/>
            </a:pPr>
            <a:endParaRPr lang="en-US" altLang="en-US" sz="1400" smtClean="0">
              <a:solidFill>
                <a:srgbClr val="333333"/>
              </a:solidFill>
            </a:endParaRPr>
          </a:p>
          <a:p>
            <a:pPr eaLnBrk="1" hangingPunct="1">
              <a:lnSpc>
                <a:spcPct val="80000"/>
              </a:lnSpc>
              <a:buFontTx/>
              <a:buNone/>
            </a:pPr>
            <a:endParaRPr lang="en-US" altLang="en-US" sz="1400" smtClean="0">
              <a:solidFill>
                <a:srgbClr val="333333"/>
              </a:solidFill>
            </a:endParaRPr>
          </a:p>
          <a:p>
            <a:pPr eaLnBrk="1" hangingPunct="1">
              <a:lnSpc>
                <a:spcPct val="80000"/>
              </a:lnSpc>
              <a:buFontTx/>
              <a:buNone/>
            </a:pPr>
            <a:endParaRPr lang="en-US" altLang="en-US" sz="1400" smtClean="0">
              <a:solidFill>
                <a:srgbClr val="333333"/>
              </a:solidFill>
            </a:endParaRPr>
          </a:p>
          <a:p>
            <a:pPr eaLnBrk="1" hangingPunct="1">
              <a:lnSpc>
                <a:spcPct val="80000"/>
              </a:lnSpc>
              <a:buFontTx/>
              <a:buNone/>
            </a:pPr>
            <a:endParaRPr lang="en-US" altLang="en-US" sz="1400" smtClean="0">
              <a:solidFill>
                <a:srgbClr val="333333"/>
              </a:solidFill>
            </a:endParaRPr>
          </a:p>
          <a:p>
            <a:pPr eaLnBrk="1" hangingPunct="1">
              <a:lnSpc>
                <a:spcPct val="80000"/>
              </a:lnSpc>
              <a:buFontTx/>
              <a:buNone/>
            </a:pPr>
            <a:endParaRPr lang="en-US" altLang="en-US" sz="1400" smtClean="0">
              <a:solidFill>
                <a:srgbClr val="333333"/>
              </a:solidFill>
            </a:endParaRPr>
          </a:p>
          <a:p>
            <a:pPr eaLnBrk="1" hangingPunct="1">
              <a:lnSpc>
                <a:spcPct val="80000"/>
              </a:lnSpc>
              <a:buFontTx/>
              <a:buNone/>
            </a:pPr>
            <a:endParaRPr lang="en-US" altLang="en-US" sz="1400" smtClean="0">
              <a:solidFill>
                <a:srgbClr val="333333"/>
              </a:solidFill>
            </a:endParaRPr>
          </a:p>
          <a:p>
            <a:pPr eaLnBrk="1" hangingPunct="1">
              <a:lnSpc>
                <a:spcPct val="80000"/>
              </a:lnSpc>
            </a:pPr>
            <a:endParaRPr lang="en-US" altLang="en-US" sz="1400" i="1" smtClean="0">
              <a:solidFill>
                <a:srgbClr val="333333"/>
              </a:solidFill>
            </a:endParaRPr>
          </a:p>
          <a:p>
            <a:pPr eaLnBrk="1" hangingPunct="1">
              <a:lnSpc>
                <a:spcPct val="80000"/>
              </a:lnSpc>
            </a:pPr>
            <a:endParaRPr lang="en-US" altLang="en-US" sz="1400" i="1" smtClean="0">
              <a:solidFill>
                <a:srgbClr val="333333"/>
              </a:solidFill>
            </a:endParaRPr>
          </a:p>
          <a:p>
            <a:pPr eaLnBrk="1" hangingPunct="1">
              <a:lnSpc>
                <a:spcPct val="80000"/>
              </a:lnSpc>
            </a:pPr>
            <a:endParaRPr lang="en-US" altLang="en-US" sz="1400" i="1" smtClean="0">
              <a:solidFill>
                <a:srgbClr val="333333"/>
              </a:solidFill>
            </a:endParaRPr>
          </a:p>
          <a:p>
            <a:pPr eaLnBrk="1" hangingPunct="1">
              <a:lnSpc>
                <a:spcPct val="80000"/>
              </a:lnSpc>
            </a:pPr>
            <a:endParaRPr lang="en-US" altLang="en-US" sz="1400" i="1" smtClean="0">
              <a:solidFill>
                <a:srgbClr val="333333"/>
              </a:solidFill>
            </a:endParaRPr>
          </a:p>
          <a:p>
            <a:pPr eaLnBrk="1" hangingPunct="1">
              <a:lnSpc>
                <a:spcPct val="80000"/>
              </a:lnSpc>
            </a:pPr>
            <a:r>
              <a:rPr lang="en-US" altLang="en-US" sz="1400" i="1" smtClean="0">
                <a:solidFill>
                  <a:srgbClr val="333333"/>
                </a:solidFill>
              </a:rPr>
              <a:t>(a) Outer shell electron configuration of donor N-type Phosphorus, Silicon (for reference), and acceptor P-type Boron. (b) N-type donor impurity creates free electron (c) P-type acceptor impurity creates hole, a positive charge carrier.</a:t>
            </a:r>
            <a:endParaRPr lang="en-US" altLang="en-US" sz="1400" smtClean="0"/>
          </a:p>
        </p:txBody>
      </p:sp>
      <p:pic>
        <p:nvPicPr>
          <p:cNvPr id="18437" name="Picture 4" descr="03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3390900"/>
            <a:ext cx="53149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FD7FC43-4152-4563-8013-063E4E08D06D}" type="slidenum">
              <a:rPr lang="en-US" altLang="en-US" sz="1400" smtClean="0">
                <a:latin typeface="Arial" charset="0"/>
              </a:rPr>
              <a:pPr eaLnBrk="1" hangingPunct="1">
                <a:spcBef>
                  <a:spcPct val="0"/>
                </a:spcBef>
                <a:buFontTx/>
                <a:buNone/>
              </a:pPr>
              <a:t>15</a:t>
            </a:fld>
            <a:endParaRPr lang="en-US" altLang="en-US" sz="1400" smtClean="0">
              <a:latin typeface="Arial" charset="0"/>
            </a:endParaRPr>
          </a:p>
        </p:txBody>
      </p:sp>
      <p:sp>
        <p:nvSpPr>
          <p:cNvPr id="19459" name="Rectangle 2"/>
          <p:cNvSpPr>
            <a:spLocks noGrp="1" noChangeArrowheads="1"/>
          </p:cNvSpPr>
          <p:nvPr>
            <p:ph type="title"/>
          </p:nvPr>
        </p:nvSpPr>
        <p:spPr/>
        <p:txBody>
          <a:bodyPr/>
          <a:lstStyle/>
          <a:p>
            <a:pPr eaLnBrk="1" hangingPunct="1"/>
            <a:r>
              <a:rPr lang="en-US" altLang="en-US" smtClean="0"/>
              <a:t>Periodic Table and Detector Material</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762000"/>
            <a:ext cx="7477125"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72CFC7F-1F3C-45BE-92F4-A250F0801E3B}" type="slidenum">
              <a:rPr lang="en-US" altLang="en-US" sz="1400" smtClean="0">
                <a:latin typeface="Arial" charset="0"/>
              </a:rPr>
              <a:pPr eaLnBrk="1" hangingPunct="1">
                <a:spcBef>
                  <a:spcPct val="0"/>
                </a:spcBef>
                <a:buFontTx/>
                <a:buNone/>
              </a:pPr>
              <a:t>16</a:t>
            </a:fld>
            <a:endParaRPr lang="en-US" altLang="en-US" sz="1400" smtClean="0">
              <a:latin typeface="Arial" charset="0"/>
            </a:endParaRPr>
          </a:p>
        </p:txBody>
      </p:sp>
      <p:sp>
        <p:nvSpPr>
          <p:cNvPr id="20483" name="Rectangle 2"/>
          <p:cNvSpPr>
            <a:spLocks noGrp="1" noChangeArrowheads="1"/>
          </p:cNvSpPr>
          <p:nvPr>
            <p:ph type="ctrTitle"/>
          </p:nvPr>
        </p:nvSpPr>
        <p:spPr/>
        <p:txBody>
          <a:bodyPr/>
          <a:lstStyle/>
          <a:p>
            <a:pPr eaLnBrk="1" hangingPunct="1"/>
            <a:r>
              <a:rPr lang="en-US" altLang="en-US" smtClean="0"/>
              <a:t>PN Junction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33A204C-9B9B-4500-B2E3-617602BDCBE5}" type="slidenum">
              <a:rPr lang="en-US" altLang="en-US" sz="1400" smtClean="0">
                <a:latin typeface="Arial" charset="0"/>
              </a:rPr>
              <a:pPr eaLnBrk="1" hangingPunct="1">
                <a:spcBef>
                  <a:spcPct val="0"/>
                </a:spcBef>
                <a:buFontTx/>
                <a:buNone/>
              </a:pPr>
              <a:t>17</a:t>
            </a:fld>
            <a:endParaRPr lang="en-US" altLang="en-US" sz="1400" smtClean="0">
              <a:latin typeface="Arial" charset="0"/>
            </a:endParaRPr>
          </a:p>
        </p:txBody>
      </p:sp>
      <p:sp>
        <p:nvSpPr>
          <p:cNvPr id="21507" name="Rectangle 2"/>
          <p:cNvSpPr>
            <a:spLocks noGrp="1" noChangeArrowheads="1"/>
          </p:cNvSpPr>
          <p:nvPr>
            <p:ph type="title"/>
          </p:nvPr>
        </p:nvSpPr>
        <p:spPr/>
        <p:txBody>
          <a:bodyPr/>
          <a:lstStyle/>
          <a:p>
            <a:pPr eaLnBrk="1" hangingPunct="1"/>
            <a:r>
              <a:rPr lang="en-US" altLang="en-US" smtClean="0"/>
              <a:t>N-type</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173163"/>
            <a:ext cx="72612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2A717C3-AF97-4E6C-80A1-E2B0C75A084A}" type="slidenum">
              <a:rPr lang="en-US" altLang="en-US" sz="1400" smtClean="0">
                <a:latin typeface="Arial" charset="0"/>
              </a:rPr>
              <a:pPr eaLnBrk="1" hangingPunct="1">
                <a:spcBef>
                  <a:spcPct val="0"/>
                </a:spcBef>
                <a:buFontTx/>
                <a:buNone/>
              </a:pPr>
              <a:t>18</a:t>
            </a:fld>
            <a:endParaRPr lang="en-US" altLang="en-US" sz="1400" smtClean="0">
              <a:latin typeface="Arial" charset="0"/>
            </a:endParaRPr>
          </a:p>
        </p:txBody>
      </p:sp>
      <p:sp>
        <p:nvSpPr>
          <p:cNvPr id="22531" name="Rectangle 2"/>
          <p:cNvSpPr>
            <a:spLocks noGrp="1" noChangeArrowheads="1"/>
          </p:cNvSpPr>
          <p:nvPr>
            <p:ph type="title"/>
          </p:nvPr>
        </p:nvSpPr>
        <p:spPr/>
        <p:txBody>
          <a:bodyPr/>
          <a:lstStyle/>
          <a:p>
            <a:pPr eaLnBrk="1" hangingPunct="1"/>
            <a:r>
              <a:rPr lang="en-US" altLang="en-US" smtClean="0"/>
              <a:t>P-type</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109663"/>
            <a:ext cx="738346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9A838C5-52E6-4398-8E33-C37D5CD58A15}" type="slidenum">
              <a:rPr lang="en-US" altLang="en-US" sz="1400" smtClean="0">
                <a:latin typeface="Arial" charset="0"/>
              </a:rPr>
              <a:pPr eaLnBrk="1" hangingPunct="1">
                <a:spcBef>
                  <a:spcPct val="0"/>
                </a:spcBef>
                <a:buFontTx/>
                <a:buNone/>
              </a:pPr>
              <a:t>19</a:t>
            </a:fld>
            <a:endParaRPr lang="en-US" altLang="en-US" sz="1400" smtClean="0">
              <a:latin typeface="Arial" charset="0"/>
            </a:endParaRPr>
          </a:p>
        </p:txBody>
      </p:sp>
      <p:sp>
        <p:nvSpPr>
          <p:cNvPr id="23555" name="Rectangle 2"/>
          <p:cNvSpPr>
            <a:spLocks noGrp="1" noChangeArrowheads="1"/>
          </p:cNvSpPr>
          <p:nvPr>
            <p:ph type="title"/>
          </p:nvPr>
        </p:nvSpPr>
        <p:spPr/>
        <p:txBody>
          <a:bodyPr/>
          <a:lstStyle/>
          <a:p>
            <a:pPr eaLnBrk="1" hangingPunct="1"/>
            <a:r>
              <a:rPr lang="en-US" altLang="en-US" smtClean="0"/>
              <a:t>Conduction in p/n-type Semiconductors</a:t>
            </a:r>
          </a:p>
        </p:txBody>
      </p:sp>
      <p:pic>
        <p:nvPicPr>
          <p:cNvPr id="23556" name="Picture 3" descr="ncurrent"/>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66738" y="1981200"/>
            <a:ext cx="3849687"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pcurrent"/>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513263" y="1981200"/>
            <a:ext cx="4087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r>
              <a:rPr lang="en-US" altLang="en-US" sz="2000"/>
              <a:t>In n-type material, excess electrons move freely in an electric field.</a:t>
            </a:r>
          </a:p>
          <a:p>
            <a:pPr eaLnBrk="1" hangingPunct="1"/>
            <a:r>
              <a:rPr lang="en-US" altLang="en-US" sz="2000"/>
              <a:t>In p-type material, holes migrate as electrons move in an electric field.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3F4D170-977A-44F4-8352-F2D6416D8932}" type="slidenum">
              <a:rPr lang="en-US" altLang="en-US" sz="1400" smtClean="0">
                <a:latin typeface="Arial" charset="0"/>
              </a:rPr>
              <a:pPr eaLnBrk="1" hangingPunct="1">
                <a:spcBef>
                  <a:spcPct val="0"/>
                </a:spcBef>
                <a:buFontTx/>
                <a:buNone/>
              </a:pPr>
              <a:t>2</a:t>
            </a:fld>
            <a:endParaRPr lang="en-US" altLang="en-US" sz="1400" smtClean="0">
              <a:latin typeface="Arial" charset="0"/>
            </a:endParaRPr>
          </a:p>
        </p:txBody>
      </p:sp>
      <p:sp>
        <p:nvSpPr>
          <p:cNvPr id="6147" name="Rectangle 2"/>
          <p:cNvSpPr>
            <a:spLocks noGrp="1" noChangeArrowheads="1"/>
          </p:cNvSpPr>
          <p:nvPr>
            <p:ph type="title"/>
          </p:nvPr>
        </p:nvSpPr>
        <p:spPr/>
        <p:txBody>
          <a:bodyPr/>
          <a:lstStyle/>
          <a:p>
            <a:pPr eaLnBrk="1" hangingPunct="1"/>
            <a:r>
              <a:rPr lang="en-US" altLang="en-US" smtClean="0"/>
              <a:t>Aims for this lecture</a:t>
            </a:r>
          </a:p>
        </p:txBody>
      </p:sp>
      <p:sp>
        <p:nvSpPr>
          <p:cNvPr id="6148" name="Rectangle 3"/>
          <p:cNvSpPr>
            <a:spLocks noGrp="1" noChangeArrowheads="1"/>
          </p:cNvSpPr>
          <p:nvPr>
            <p:ph type="body" idx="1"/>
          </p:nvPr>
        </p:nvSpPr>
        <p:spPr/>
        <p:txBody>
          <a:bodyPr/>
          <a:lstStyle/>
          <a:p>
            <a:pPr eaLnBrk="1" hangingPunct="1"/>
            <a:r>
              <a:rPr lang="en-US" altLang="en-US" smtClean="0"/>
              <a:t>describe the physics of the PN junction</a:t>
            </a:r>
          </a:p>
          <a:p>
            <a:pPr eaLnBrk="1" hangingPunct="1"/>
            <a:r>
              <a:rPr lang="en-US" altLang="en-US" smtClean="0"/>
              <a:t>describe the principles behind important electrical components for detectors</a:t>
            </a:r>
          </a:p>
          <a:p>
            <a:pPr eaLnBrk="1" hangingPunct="1"/>
            <a:r>
              <a:rPr lang="en-US" altLang="en-US" smtClean="0"/>
              <a:t>provide working knowledge of these components</a:t>
            </a:r>
          </a:p>
          <a:p>
            <a:pPr eaLnBrk="1" hangingPunct="1"/>
            <a:r>
              <a:rPr lang="en-US" altLang="en-US" smtClean="0"/>
              <a:t>give examples of the components used in detector applications </a:t>
            </a:r>
            <a:br>
              <a:rPr lang="en-US" altLang="en-US" smtClean="0"/>
            </a:br>
            <a:endParaRPr lang="en-US" altLang="en-US"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ABEFC0B-906E-4416-8DC5-BFDD12FB5637}" type="slidenum">
              <a:rPr lang="en-US" altLang="en-US" sz="1400" smtClean="0">
                <a:latin typeface="Arial" charset="0"/>
              </a:rPr>
              <a:pPr eaLnBrk="1" hangingPunct="1">
                <a:spcBef>
                  <a:spcPct val="0"/>
                </a:spcBef>
                <a:buFontTx/>
                <a:buNone/>
              </a:pPr>
              <a:t>20</a:t>
            </a:fld>
            <a:endParaRPr lang="en-US" altLang="en-US" sz="1400" smtClean="0">
              <a:latin typeface="Arial" charset="0"/>
            </a:endParaRPr>
          </a:p>
        </p:txBody>
      </p:sp>
      <p:sp>
        <p:nvSpPr>
          <p:cNvPr id="24579" name="Rectangle 2"/>
          <p:cNvSpPr>
            <a:spLocks noGrp="1" noChangeArrowheads="1"/>
          </p:cNvSpPr>
          <p:nvPr>
            <p:ph type="title"/>
          </p:nvPr>
        </p:nvSpPr>
        <p:spPr/>
        <p:txBody>
          <a:bodyPr/>
          <a:lstStyle/>
          <a:p>
            <a:pPr eaLnBrk="1" hangingPunct="1"/>
            <a:r>
              <a:rPr lang="en-US" altLang="en-US" smtClean="0"/>
              <a:t>Migration of Electrons and Holes</a:t>
            </a:r>
          </a:p>
        </p:txBody>
      </p:sp>
      <p:pic>
        <p:nvPicPr>
          <p:cNvPr id="24580" name="Picture 3" descr="hole_the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ACCE4FE-6D2C-4286-B281-939CFD5D9FA3}" type="slidenum">
              <a:rPr lang="en-US" altLang="en-US" sz="1400" smtClean="0">
                <a:latin typeface="Arial" charset="0"/>
              </a:rPr>
              <a:pPr eaLnBrk="1" hangingPunct="1">
                <a:spcBef>
                  <a:spcPct val="0"/>
                </a:spcBef>
                <a:buFontTx/>
                <a:buNone/>
              </a:pPr>
              <a:t>21</a:t>
            </a:fld>
            <a:endParaRPr lang="en-US" altLang="en-US" sz="1400" smtClean="0">
              <a:latin typeface="Arial" charset="0"/>
            </a:endParaRPr>
          </a:p>
        </p:txBody>
      </p:sp>
      <p:pic>
        <p:nvPicPr>
          <p:cNvPr id="25603" name="Picture 2" descr="pnjunct"/>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4589463" y="1138238"/>
            <a:ext cx="4249737"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pnforw"/>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200025" y="4040188"/>
            <a:ext cx="4211638"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pnrev"/>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4570413" y="4040188"/>
            <a:ext cx="4325937"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5"/>
          <p:cNvSpPr>
            <a:spLocks noGrp="1" noChangeArrowheads="1"/>
          </p:cNvSpPr>
          <p:nvPr>
            <p:ph type="title"/>
          </p:nvPr>
        </p:nvSpPr>
        <p:spPr/>
        <p:txBody>
          <a:bodyPr/>
          <a:lstStyle/>
          <a:p>
            <a:pPr eaLnBrk="1" hangingPunct="1"/>
            <a:r>
              <a:rPr lang="en-US" altLang="en-US" smtClean="0"/>
              <a:t>pn Junction and Biasing</a:t>
            </a:r>
          </a:p>
        </p:txBody>
      </p:sp>
      <p:sp>
        <p:nvSpPr>
          <p:cNvPr id="25607" name="Rectangle 7"/>
          <p:cNvSpPr>
            <a:spLocks noGrp="1" noChangeArrowheads="1"/>
          </p:cNvSpPr>
          <p:nvPr>
            <p:ph type="body" idx="1"/>
          </p:nvPr>
        </p:nvSpPr>
        <p:spPr>
          <a:xfrm>
            <a:off x="200025" y="990600"/>
            <a:ext cx="4370388" cy="2925763"/>
          </a:xfrm>
          <a:noFill/>
        </p:spPr>
        <p:txBody>
          <a:bodyPr/>
          <a:lstStyle/>
          <a:p>
            <a:pPr eaLnBrk="1" hangingPunct="1">
              <a:lnSpc>
                <a:spcPct val="90000"/>
              </a:lnSpc>
            </a:pPr>
            <a:r>
              <a:rPr lang="en-US" altLang="en-US" sz="2000" smtClean="0"/>
              <a:t>A pn junction is a sandwich of p-type and n-type material.</a:t>
            </a:r>
          </a:p>
          <a:p>
            <a:pPr eaLnBrk="1" hangingPunct="1">
              <a:lnSpc>
                <a:spcPct val="90000"/>
              </a:lnSpc>
            </a:pPr>
            <a:r>
              <a:rPr lang="en-US" altLang="en-US" sz="2000" smtClean="0"/>
              <a:t>A depletion region (free of excess charge) forms.</a:t>
            </a:r>
          </a:p>
          <a:p>
            <a:pPr eaLnBrk="1" hangingPunct="1">
              <a:lnSpc>
                <a:spcPct val="90000"/>
              </a:lnSpc>
            </a:pPr>
            <a:r>
              <a:rPr lang="en-US" altLang="en-US" sz="2000" smtClean="0"/>
              <a:t>An intrinsic (built-in) electric field exists in this region.</a:t>
            </a:r>
          </a:p>
          <a:p>
            <a:pPr eaLnBrk="1" hangingPunct="1">
              <a:lnSpc>
                <a:spcPct val="90000"/>
              </a:lnSpc>
            </a:pPr>
            <a:r>
              <a:rPr lang="en-US" altLang="en-US" sz="2000" smtClean="0"/>
              <a:t>An external bias can increase or decrease the width of the depletion region and the voltage difference between the p and n regions.</a:t>
            </a:r>
          </a:p>
          <a:p>
            <a:pPr eaLnBrk="1" hangingPunct="1">
              <a:lnSpc>
                <a:spcPct val="90000"/>
              </a:lnSpc>
            </a:pPr>
            <a:endParaRPr lang="en-US" altLang="en-US" sz="20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PN Junction Band Diagram</a:t>
            </a:r>
          </a:p>
        </p:txBody>
      </p:sp>
      <p:sp>
        <p:nvSpPr>
          <p:cNvPr id="26627"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B05C3F9-FB54-42C1-ABE5-7965AC2AC01D}" type="slidenum">
              <a:rPr lang="en-US" altLang="en-US" sz="1400" smtClean="0">
                <a:latin typeface="Arial" charset="0"/>
              </a:rPr>
              <a:pPr eaLnBrk="1" hangingPunct="1">
                <a:spcBef>
                  <a:spcPct val="0"/>
                </a:spcBef>
                <a:buFontTx/>
                <a:buNone/>
              </a:pPr>
              <a:t>22</a:t>
            </a:fld>
            <a:endParaRPr lang="en-US" altLang="en-US" sz="1400" smtClean="0">
              <a:latin typeface="Arial" charset="0"/>
            </a:endParaRPr>
          </a:p>
        </p:txBody>
      </p:sp>
      <p:pic>
        <p:nvPicPr>
          <p:cNvPr id="26628" name="Picture 4" descr="http://ecee.colorado.edu/%7Ebart/book/book/chapter4/gif/fig4_2_3.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3852863"/>
            <a:ext cx="31178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5"/>
          <p:cNvGrpSpPr>
            <a:grpSpLocks/>
          </p:cNvGrpSpPr>
          <p:nvPr/>
        </p:nvGrpSpPr>
        <p:grpSpPr bwMode="auto">
          <a:xfrm>
            <a:off x="387350" y="1143000"/>
            <a:ext cx="2514600" cy="2722563"/>
            <a:chOff x="1904999" y="859394"/>
            <a:chExt cx="1981202" cy="2722009"/>
          </a:xfrm>
        </p:grpSpPr>
        <p:sp>
          <p:nvSpPr>
            <p:cNvPr id="26640" name="Rectangle 6"/>
            <p:cNvSpPr>
              <a:spLocks noChangeArrowheads="1"/>
            </p:cNvSpPr>
            <p:nvPr/>
          </p:nvSpPr>
          <p:spPr bwMode="auto">
            <a:xfrm rot="5400000">
              <a:off x="1414616" y="2166784"/>
              <a:ext cx="1905000" cy="924234"/>
            </a:xfrm>
            <a:prstGeom prst="rect">
              <a:avLst/>
            </a:prstGeom>
            <a:solidFill>
              <a:schemeClr val="accent1"/>
            </a:solidFill>
            <a:ln w="25400" algn="ctr">
              <a:solidFill>
                <a:schemeClr val="tx1"/>
              </a:solidFill>
              <a:round/>
              <a:headEnd/>
              <a:tailEnd/>
            </a:ln>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1800">
                <a:latin typeface="Arial" charset="0"/>
              </a:endParaRPr>
            </a:p>
          </p:txBody>
        </p:sp>
        <p:sp>
          <p:nvSpPr>
            <p:cNvPr id="26641" name="Rectangle 7"/>
            <p:cNvSpPr>
              <a:spLocks noChangeArrowheads="1"/>
            </p:cNvSpPr>
            <p:nvPr/>
          </p:nvSpPr>
          <p:spPr bwMode="auto">
            <a:xfrm rot="5400000">
              <a:off x="2405218" y="2100419"/>
              <a:ext cx="1905000" cy="1056967"/>
            </a:xfrm>
            <a:prstGeom prst="rect">
              <a:avLst/>
            </a:prstGeom>
            <a:solidFill>
              <a:srgbClr val="FF99CC"/>
            </a:solidFill>
            <a:ln w="25400" algn="ctr">
              <a:solidFill>
                <a:schemeClr val="tx1"/>
              </a:solidFill>
              <a:round/>
              <a:headEnd/>
              <a:tailEnd/>
            </a:ln>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1800">
                <a:latin typeface="Arial" charset="0"/>
              </a:endParaRPr>
            </a:p>
          </p:txBody>
        </p:sp>
        <p:sp>
          <p:nvSpPr>
            <p:cNvPr id="26642" name="TextBox 8"/>
            <p:cNvSpPr txBox="1">
              <a:spLocks noChangeArrowheads="1"/>
            </p:cNvSpPr>
            <p:nvPr/>
          </p:nvSpPr>
          <p:spPr bwMode="auto">
            <a:xfrm>
              <a:off x="2057401" y="2057401"/>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p</a:t>
              </a:r>
            </a:p>
          </p:txBody>
        </p:sp>
        <p:sp>
          <p:nvSpPr>
            <p:cNvPr id="26643" name="TextBox 9"/>
            <p:cNvSpPr txBox="1">
              <a:spLocks noChangeArrowheads="1"/>
            </p:cNvSpPr>
            <p:nvPr/>
          </p:nvSpPr>
          <p:spPr bwMode="auto">
            <a:xfrm>
              <a:off x="3429001" y="2057401"/>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n</a:t>
              </a:r>
            </a:p>
          </p:txBody>
        </p:sp>
        <p:sp>
          <p:nvSpPr>
            <p:cNvPr id="11" name="Rectangle 10"/>
            <p:cNvSpPr/>
            <p:nvPr/>
          </p:nvSpPr>
          <p:spPr bwMode="auto">
            <a:xfrm rot="16200000">
              <a:off x="1935164" y="2283262"/>
              <a:ext cx="1904612" cy="691669"/>
            </a:xfrm>
            <a:prstGeom prst="rect">
              <a:avLst/>
            </a:prstGeom>
            <a:solidFill>
              <a:schemeClr val="bg1">
                <a:lumMod val="85000"/>
                <a:alpha val="83000"/>
              </a:schemeClr>
            </a:solidFill>
            <a:ln w="25400" cap="flat" cmpd="sng" algn="ctr">
              <a:solidFill>
                <a:schemeClr val="tx1"/>
              </a:solidFill>
              <a:prstDash val="dash"/>
              <a:round/>
              <a:headEnd type="none" w="med" len="med"/>
              <a:tailEnd type="none" w="med" len="med"/>
            </a:ln>
            <a:effectLst/>
          </p:spPr>
          <p:txBody>
            <a:bodyPr/>
            <a:lstStyle/>
            <a:p>
              <a:pPr eaLnBrk="0" hangingPunct="0">
                <a:defRPr/>
              </a:pPr>
              <a:endParaRPr lang="en-US">
                <a:latin typeface="Arial" pitchFamily="34" charset="0"/>
              </a:endParaRPr>
            </a:p>
          </p:txBody>
        </p:sp>
        <p:sp>
          <p:nvSpPr>
            <p:cNvPr id="26645" name="TextBox 11"/>
            <p:cNvSpPr txBox="1">
              <a:spLocks noChangeArrowheads="1"/>
            </p:cNvSpPr>
            <p:nvPr/>
          </p:nvSpPr>
          <p:spPr bwMode="auto">
            <a:xfrm>
              <a:off x="1905001" y="859394"/>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Depletion Region</a:t>
              </a:r>
            </a:p>
          </p:txBody>
        </p:sp>
        <p:cxnSp>
          <p:nvCxnSpPr>
            <p:cNvPr id="26646" name="Straight Connector 12"/>
            <p:cNvCxnSpPr>
              <a:cxnSpLocks noChangeShapeType="1"/>
              <a:stCxn id="26641" idx="1"/>
              <a:endCxn id="26640" idx="1"/>
            </p:cNvCxnSpPr>
            <p:nvPr/>
          </p:nvCxnSpPr>
          <p:spPr bwMode="auto">
            <a:xfrm flipH="1" flipV="1">
              <a:off x="2367116" y="1676401"/>
              <a:ext cx="990602" cy="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6647" name="Straight Connector 13"/>
            <p:cNvCxnSpPr>
              <a:cxnSpLocks noChangeShapeType="1"/>
              <a:stCxn id="26640" idx="3"/>
              <a:endCxn id="26641" idx="3"/>
            </p:cNvCxnSpPr>
            <p:nvPr/>
          </p:nvCxnSpPr>
          <p:spPr bwMode="auto">
            <a:xfrm>
              <a:off x="2367116" y="3581401"/>
              <a:ext cx="990602" cy="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6648" name="Straight Arrow Connector 14"/>
            <p:cNvCxnSpPr>
              <a:cxnSpLocks noChangeShapeType="1"/>
              <a:stCxn id="26645" idx="2"/>
            </p:cNvCxnSpPr>
            <p:nvPr/>
          </p:nvCxnSpPr>
          <p:spPr bwMode="auto">
            <a:xfrm>
              <a:off x="2895601" y="1228726"/>
              <a:ext cx="0" cy="359804"/>
            </a:xfrm>
            <a:prstGeom prst="straightConnector1">
              <a:avLst/>
            </a:prstGeom>
            <a:noFill/>
            <a:ln w="25400" algn="ctr">
              <a:solidFill>
                <a:schemeClr val="tx1"/>
              </a:solidFill>
              <a:round/>
              <a:headEnd/>
              <a:tailEnd type="triangle" w="lg" len="med"/>
            </a:ln>
            <a:extLst>
              <a:ext uri="{909E8E84-426E-40DD-AFC4-6F175D3DCCD1}">
                <a14:hiddenFill xmlns:a14="http://schemas.microsoft.com/office/drawing/2010/main">
                  <a:noFill/>
                </a14:hiddenFill>
              </a:ext>
            </a:extLst>
          </p:spPr>
        </p:cxnSp>
      </p:grpSp>
      <p:graphicFrame>
        <p:nvGraphicFramePr>
          <p:cNvPr id="16" name="Table 15"/>
          <p:cNvGraphicFramePr>
            <a:graphicFrameLocks noGrp="1"/>
          </p:cNvGraphicFramePr>
          <p:nvPr/>
        </p:nvGraphicFramePr>
        <p:xfrm>
          <a:off x="0" y="5922963"/>
          <a:ext cx="3276600" cy="182562"/>
        </p:xfrm>
        <a:graphic>
          <a:graphicData uri="http://schemas.openxmlformats.org/drawingml/2006/table">
            <a:tbl>
              <a:tblPr/>
              <a:tblGrid>
                <a:gridCol w="3276600"/>
              </a:tblGrid>
              <a:tr h="182562">
                <a:tc>
                  <a:txBody>
                    <a:bodyPr/>
                    <a:lstStyle/>
                    <a:p>
                      <a:pPr marL="22860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Times New Roman" pitchFamily="18" charset="0"/>
                          <a:cs typeface="Times New Roman" pitchFamily="18" charset="0"/>
                        </a:rPr>
                        <a:t>PN Junction Band Diagram (Zeghbroeck 2007) </a:t>
                      </a:r>
                    </a:p>
                  </a:txBody>
                  <a:tcPr marL="68580" marR="68580" marT="0" marB="0" anchor="ctr" horzOverflow="overflow">
                    <a:lnL>
                      <a:noFill/>
                    </a:lnL>
                    <a:lnR>
                      <a:noFill/>
                    </a:lnR>
                    <a:lnT>
                      <a:noFill/>
                    </a:lnT>
                    <a:lnB>
                      <a:noFill/>
                    </a:lnB>
                    <a:lnTlToBr>
                      <a:noFill/>
                    </a:lnTlToBr>
                    <a:lnBlToTr>
                      <a:noFill/>
                    </a:lnBlToTr>
                    <a:noFill/>
                  </a:tcPr>
                </a:tc>
              </a:tr>
            </a:tbl>
          </a:graphicData>
        </a:graphic>
      </p:graphicFrame>
      <p:cxnSp>
        <p:nvCxnSpPr>
          <p:cNvPr id="21" name="Straight Connector 20"/>
          <p:cNvCxnSpPr/>
          <p:nvPr/>
        </p:nvCxnSpPr>
        <p:spPr>
          <a:xfrm>
            <a:off x="1195388" y="3865563"/>
            <a:ext cx="0" cy="173990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73275" y="3865563"/>
            <a:ext cx="0" cy="173990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634" name="TextBox 22"/>
          <p:cNvSpPr txBox="1">
            <a:spLocks noChangeArrowheads="1"/>
          </p:cNvSpPr>
          <p:nvPr/>
        </p:nvSpPr>
        <p:spPr bwMode="auto">
          <a:xfrm>
            <a:off x="3200400" y="4276725"/>
            <a:ext cx="83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i="1">
                <a:latin typeface="Arial" charset="0"/>
              </a:rPr>
              <a:t>Built-in </a:t>
            </a:r>
          </a:p>
          <a:p>
            <a:pPr algn="ctr" eaLnBrk="1" hangingPunct="1">
              <a:spcBef>
                <a:spcPct val="0"/>
              </a:spcBef>
              <a:buFontTx/>
              <a:buNone/>
            </a:pPr>
            <a:r>
              <a:rPr lang="en-US" altLang="en-US" sz="1400" i="1">
                <a:latin typeface="Arial" charset="0"/>
              </a:rPr>
              <a:t>voltage</a:t>
            </a:r>
          </a:p>
        </p:txBody>
      </p:sp>
      <p:sp>
        <p:nvSpPr>
          <p:cNvPr id="34" name="TextBox 33"/>
          <p:cNvSpPr txBox="1"/>
          <p:nvPr/>
        </p:nvSpPr>
        <p:spPr>
          <a:xfrm>
            <a:off x="4114800" y="1066800"/>
            <a:ext cx="4876800" cy="3416300"/>
          </a:xfrm>
          <a:prstGeom prst="rect">
            <a:avLst/>
          </a:prstGeom>
          <a:noFill/>
        </p:spPr>
        <p:txBody>
          <a:bodyPr>
            <a:spAutoFit/>
          </a:bodyPr>
          <a:lstStyle/>
          <a:p>
            <a:pPr>
              <a:defRPr/>
            </a:pPr>
            <a:r>
              <a:rPr lang="en-US" dirty="0">
                <a:latin typeface="Arial" pitchFamily="34" charset="0"/>
              </a:rPr>
              <a:t>This diagram shows a p-n junction under equilibrium.</a:t>
            </a:r>
          </a:p>
          <a:p>
            <a:pPr marL="285750" indent="-285750">
              <a:buFont typeface="Arial" pitchFamily="34" charset="0"/>
              <a:buChar char="•"/>
              <a:defRPr/>
            </a:pPr>
            <a:r>
              <a:rPr lang="en-US" dirty="0">
                <a:latin typeface="Arial" pitchFamily="34" charset="0"/>
              </a:rPr>
              <a:t>Applying a positive voltage to the p-side of the junction will lower the potential barrier for the carriers so diffusion current flows more freely (and the depletion width will decrease).</a:t>
            </a:r>
          </a:p>
          <a:p>
            <a:pPr marL="285750" indent="-285750">
              <a:buFont typeface="Arial" pitchFamily="34" charset="0"/>
              <a:buChar char="•"/>
              <a:defRPr/>
            </a:pPr>
            <a:r>
              <a:rPr lang="en-US" dirty="0">
                <a:latin typeface="Arial" pitchFamily="34" charset="0"/>
              </a:rPr>
              <a:t>Applying a positive voltage to the n-side of the junction will increase the potential barrier and the depletion width.</a:t>
            </a:r>
          </a:p>
          <a:p>
            <a:pPr marL="285750" indent="-285750">
              <a:buFont typeface="Arial" pitchFamily="34" charset="0"/>
              <a:buChar char="•"/>
              <a:defRPr/>
            </a:pPr>
            <a:r>
              <a:rPr lang="en-US" dirty="0">
                <a:latin typeface="Arial" pitchFamily="34" charset="0"/>
              </a:rPr>
              <a:t>Drift current occurs regardless of applied bias, and is called leakage current.</a:t>
            </a:r>
          </a:p>
        </p:txBody>
      </p:sp>
      <p:sp>
        <p:nvSpPr>
          <p:cNvPr id="38" name="Oval 37"/>
          <p:cNvSpPr/>
          <p:nvPr/>
        </p:nvSpPr>
        <p:spPr>
          <a:xfrm>
            <a:off x="2590800" y="4200525"/>
            <a:ext cx="381000" cy="5349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637" name="Straight Arrow Connector 23"/>
          <p:cNvCxnSpPr>
            <a:cxnSpLocks noChangeShapeType="1"/>
            <a:stCxn id="26634" idx="1"/>
          </p:cNvCxnSpPr>
          <p:nvPr/>
        </p:nvCxnSpPr>
        <p:spPr bwMode="auto">
          <a:xfrm flipH="1" flipV="1">
            <a:off x="2971800" y="4430713"/>
            <a:ext cx="228600" cy="107950"/>
          </a:xfrm>
          <a:prstGeom prst="straightConnector1">
            <a:avLst/>
          </a:prstGeom>
          <a:noFill/>
          <a:ln w="25400" algn="ctr">
            <a:solidFill>
              <a:schemeClr val="tx1"/>
            </a:solidFill>
            <a:round/>
            <a:headEnd/>
            <a:tailEnd type="triangle" w="lg" len="med"/>
          </a:ln>
          <a:extLst>
            <a:ext uri="{909E8E84-426E-40DD-AFC4-6F175D3DCCD1}">
              <a14:hiddenFill xmlns:a14="http://schemas.microsoft.com/office/drawing/2010/main">
                <a:noFill/>
              </a14:hiddenFill>
            </a:ext>
          </a:extLst>
        </p:spPr>
      </p:cxnSp>
      <p:sp>
        <p:nvSpPr>
          <p:cNvPr id="41" name="Rectangle 40"/>
          <p:cNvSpPr>
            <a:spLocks noRot="1" noChangeAspect="1" noMove="1" noResize="1" noEditPoints="1" noAdjustHandles="1" noChangeArrowheads="1" noChangeShapeType="1" noTextEdit="1"/>
          </p:cNvSpPr>
          <p:nvPr/>
        </p:nvSpPr>
        <p:spPr>
          <a:xfrm>
            <a:off x="3505200" y="5068012"/>
            <a:ext cx="5187639" cy="1180388"/>
          </a:xfrm>
          <a:prstGeom prst="rect">
            <a:avLst/>
          </a:prstGeom>
          <a:blipFill rotWithShape="1">
            <a:blip r:embed="rId5"/>
            <a:stretch>
              <a:fillRect r="-353" b="-4124"/>
            </a:stretch>
          </a:blipFill>
        </p:spPr>
        <p:txBody>
          <a:bodyPr/>
          <a:lstStyle/>
          <a:p>
            <a:pPr>
              <a:defRPr/>
            </a:pPr>
            <a:r>
              <a:rPr lang="en-US">
                <a:noFill/>
                <a:latin typeface="Arial" pitchFamily="34" charset="0"/>
              </a:rPr>
              <a:t> </a:t>
            </a:r>
          </a:p>
        </p:txBody>
      </p:sp>
      <p:cxnSp>
        <p:nvCxnSpPr>
          <p:cNvPr id="26639" name="Straight Arrow Connector 41"/>
          <p:cNvCxnSpPr>
            <a:cxnSpLocks noChangeShapeType="1"/>
            <a:stCxn id="26634" idx="2"/>
          </p:cNvCxnSpPr>
          <p:nvPr/>
        </p:nvCxnSpPr>
        <p:spPr bwMode="auto">
          <a:xfrm>
            <a:off x="3619500" y="4799013"/>
            <a:ext cx="114300" cy="382587"/>
          </a:xfrm>
          <a:prstGeom prst="straightConnector1">
            <a:avLst/>
          </a:prstGeom>
          <a:noFill/>
          <a:ln w="25400" algn="ctr">
            <a:solidFill>
              <a:schemeClr val="tx1"/>
            </a:solidFill>
            <a:round/>
            <a:headEnd/>
            <a:tailEnd type="triangle" w="lg"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PN Junction and Biasing</a:t>
            </a:r>
          </a:p>
        </p:txBody>
      </p:sp>
      <p:sp>
        <p:nvSpPr>
          <p:cNvPr id="27651"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2A63D50-37BB-48FC-961E-BB809192B4B5}" type="slidenum">
              <a:rPr lang="en-US" altLang="en-US" sz="1400" smtClean="0">
                <a:latin typeface="Arial" charset="0"/>
              </a:rPr>
              <a:pPr eaLnBrk="1" hangingPunct="1">
                <a:spcBef>
                  <a:spcPct val="0"/>
                </a:spcBef>
                <a:buFontTx/>
                <a:buNone/>
              </a:pPr>
              <a:t>23</a:t>
            </a:fld>
            <a:endParaRPr lang="en-US" altLang="en-US" sz="1400" smtClean="0">
              <a:latin typeface="Arial" charset="0"/>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7750"/>
            <a:ext cx="8229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Electrostatic Variables in a pn Junction</a:t>
            </a:r>
          </a:p>
        </p:txBody>
      </p:sp>
      <p:sp>
        <p:nvSpPr>
          <p:cNvPr id="28675"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9099B28-E006-47C6-B2E7-427B6F9FC546}" type="slidenum">
              <a:rPr lang="en-US" altLang="en-US" sz="1400" smtClean="0">
                <a:latin typeface="Arial" charset="0"/>
              </a:rPr>
              <a:pPr eaLnBrk="1" hangingPunct="1">
                <a:spcBef>
                  <a:spcPct val="0"/>
                </a:spcBef>
                <a:buFontTx/>
                <a:buNone/>
              </a:pPr>
              <a:t>24</a:t>
            </a:fld>
            <a:endParaRPr lang="en-US" altLang="en-US" sz="1400" smtClean="0">
              <a:latin typeface="Arial" charset="0"/>
            </a:endParaRPr>
          </a:p>
        </p:txBody>
      </p:sp>
      <p:pic>
        <p:nvPicPr>
          <p:cNvPr id="241667" name="Picture 3"/>
          <p:cNvPicPr>
            <a:picLocks noChangeAspect="1" noChangeArrowheads="1"/>
          </p:cNvPicPr>
          <p:nvPr/>
        </p:nvPicPr>
        <p:blipFill>
          <a:blip r:embed="rId3"/>
          <a:srcRect/>
          <a:stretch>
            <a:fillRect/>
          </a:stretch>
        </p:blipFill>
        <p:spPr bwMode="auto">
          <a:xfrm>
            <a:off x="228600" y="762000"/>
            <a:ext cx="4110038" cy="5956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4364029" y="1600200"/>
            <a:ext cx="4641848" cy="3645678"/>
          </a:xfrm>
          <a:prstGeom prst="rect">
            <a:avLst/>
          </a:prstGeom>
          <a:blipFill rotWithShape="1">
            <a:blip r:embed="rId4"/>
            <a:stretch>
              <a:fillRect l="-1183" b="-8194"/>
            </a:stretch>
          </a:blipFill>
        </p:spPr>
        <p:txBody>
          <a:bodyPr/>
          <a:lstStyle/>
          <a:p>
            <a:pPr>
              <a:defRPr/>
            </a:pPr>
            <a:r>
              <a:rPr lang="en-US">
                <a:noFill/>
                <a:latin typeface="Arial" pitchFamily="34"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15EBDF1-D3C4-488E-8223-C5420ED59B44}" type="slidenum">
              <a:rPr lang="en-US" altLang="en-US" sz="1400" smtClean="0">
                <a:latin typeface="Arial" charset="0"/>
              </a:rPr>
              <a:pPr eaLnBrk="1" hangingPunct="1">
                <a:spcBef>
                  <a:spcPct val="0"/>
                </a:spcBef>
                <a:buFontTx/>
                <a:buNone/>
              </a:pPr>
              <a:t>25</a:t>
            </a:fld>
            <a:endParaRPr lang="en-US" altLang="en-US" sz="1400" smtClean="0">
              <a:latin typeface="Arial" charset="0"/>
            </a:endParaRPr>
          </a:p>
        </p:txBody>
      </p:sp>
      <p:sp>
        <p:nvSpPr>
          <p:cNvPr id="29699" name="Rectangle 2"/>
          <p:cNvSpPr>
            <a:spLocks noGrp="1" noChangeArrowheads="1"/>
          </p:cNvSpPr>
          <p:nvPr>
            <p:ph type="title"/>
          </p:nvPr>
        </p:nvSpPr>
        <p:spPr/>
        <p:txBody>
          <a:bodyPr/>
          <a:lstStyle/>
          <a:p>
            <a:pPr eaLnBrk="1" hangingPunct="1"/>
            <a:r>
              <a:rPr lang="en-US" altLang="en-US" smtClean="0"/>
              <a:t>Carrier Densities</a:t>
            </a:r>
          </a:p>
        </p:txBody>
      </p:sp>
      <p:pic>
        <p:nvPicPr>
          <p:cNvPr id="29700" name="Picture 3" descr="Figures from Detection of Light_Page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79538"/>
            <a:ext cx="8485188"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1F23D94-B7FB-4088-BFC6-58A4979B3EC8}" type="slidenum">
              <a:rPr lang="en-US" altLang="en-US" sz="1400" smtClean="0">
                <a:latin typeface="Arial" charset="0"/>
              </a:rPr>
              <a:pPr eaLnBrk="1" hangingPunct="1">
                <a:spcBef>
                  <a:spcPct val="0"/>
                </a:spcBef>
                <a:buFontTx/>
                <a:buNone/>
              </a:pPr>
              <a:t>26</a:t>
            </a:fld>
            <a:endParaRPr lang="en-US" altLang="en-US" sz="1400" smtClean="0">
              <a:latin typeface="Arial" charset="0"/>
            </a:endParaRPr>
          </a:p>
        </p:txBody>
      </p:sp>
      <p:sp>
        <p:nvSpPr>
          <p:cNvPr id="30723" name="Rectangle 2"/>
          <p:cNvSpPr>
            <a:spLocks noGrp="1" noChangeArrowheads="1"/>
          </p:cNvSpPr>
          <p:nvPr>
            <p:ph type="body" idx="1"/>
          </p:nvPr>
        </p:nvSpPr>
        <p:spPr/>
        <p:txBody>
          <a:bodyPr/>
          <a:lstStyle/>
          <a:p>
            <a:pPr eaLnBrk="1" hangingPunct="1"/>
            <a:r>
              <a:rPr lang="en-US" altLang="en-US" sz="1600" u="sng" smtClean="0"/>
              <a:t>Current-Voltage Relationship</a:t>
            </a:r>
          </a:p>
          <a:p>
            <a:pPr eaLnBrk="1" hangingPunct="1"/>
            <a:endParaRPr lang="en-US" altLang="en-US" sz="1600" smtClean="0"/>
          </a:p>
          <a:p>
            <a:pPr eaLnBrk="1" hangingPunct="1">
              <a:buFontTx/>
              <a:buNone/>
            </a:pPr>
            <a:endParaRPr lang="en-US" altLang="en-US" sz="1600" u="sng" smtClean="0">
              <a:solidFill>
                <a:schemeClr val="accent2"/>
              </a:solidFill>
            </a:endParaRPr>
          </a:p>
          <a:p>
            <a:pPr eaLnBrk="1" hangingPunct="1">
              <a:buFontTx/>
              <a:buNone/>
            </a:pPr>
            <a:endParaRPr lang="en-US" altLang="en-US" sz="1600" u="sng" smtClean="0">
              <a:solidFill>
                <a:schemeClr val="accent2"/>
              </a:solidFill>
            </a:endParaRPr>
          </a:p>
          <a:p>
            <a:pPr eaLnBrk="1" hangingPunct="1">
              <a:buFontTx/>
              <a:buNone/>
            </a:pPr>
            <a:endParaRPr lang="en-US" altLang="en-US" sz="1600" u="sng" smtClean="0">
              <a:solidFill>
                <a:schemeClr val="accent2"/>
              </a:solidFill>
            </a:endParaRPr>
          </a:p>
          <a:p>
            <a:pPr eaLnBrk="1" hangingPunct="1"/>
            <a:r>
              <a:rPr lang="en-US" altLang="en-US" sz="1600" u="sng" smtClean="0">
                <a:solidFill>
                  <a:srgbClr val="FF0000"/>
                </a:solidFill>
              </a:rPr>
              <a:t>Forward Bias:</a:t>
            </a:r>
            <a:r>
              <a:rPr lang="en-US" altLang="en-US" sz="1600" smtClean="0"/>
              <a:t>  current exponentially increases.</a:t>
            </a:r>
          </a:p>
          <a:p>
            <a:pPr eaLnBrk="1" hangingPunct="1"/>
            <a:r>
              <a:rPr lang="en-US" altLang="en-US" sz="1600" u="sng" smtClean="0">
                <a:solidFill>
                  <a:schemeClr val="accent2"/>
                </a:solidFill>
              </a:rPr>
              <a:t>Reverse Bias:</a:t>
            </a:r>
            <a:r>
              <a:rPr lang="en-US" altLang="en-US" sz="1600" smtClean="0"/>
              <a:t> low leakage current equal to ~I</a:t>
            </a:r>
            <a:r>
              <a:rPr lang="en-US" altLang="en-US" sz="1600" baseline="-25000" smtClean="0"/>
              <a:t>o</a:t>
            </a:r>
            <a:r>
              <a:rPr lang="en-US" altLang="en-US" sz="1600" smtClean="0"/>
              <a:t>.</a:t>
            </a:r>
          </a:p>
          <a:p>
            <a:pPr eaLnBrk="1" hangingPunct="1"/>
            <a:r>
              <a:rPr lang="en-US" altLang="en-US" sz="1600" smtClean="0"/>
              <a:t>Ability of p-n junction to pass current in only one direction is known as </a:t>
            </a:r>
            <a:r>
              <a:rPr lang="en-US" altLang="en-US" sz="1600" smtClean="0">
                <a:solidFill>
                  <a:srgbClr val="009900"/>
                </a:solidFill>
              </a:rPr>
              <a:t>“</a:t>
            </a:r>
            <a:r>
              <a:rPr lang="en-US" altLang="en-US" sz="1600" u="sng" smtClean="0">
                <a:solidFill>
                  <a:srgbClr val="009900"/>
                </a:solidFill>
              </a:rPr>
              <a:t>rectifying</a:t>
            </a:r>
            <a:r>
              <a:rPr lang="en-US" altLang="en-US" sz="1600" smtClean="0">
                <a:solidFill>
                  <a:srgbClr val="009900"/>
                </a:solidFill>
              </a:rPr>
              <a:t>”</a:t>
            </a:r>
            <a:r>
              <a:rPr lang="en-US" altLang="en-US" sz="1600" smtClean="0"/>
              <a:t> behavior.</a:t>
            </a:r>
          </a:p>
          <a:p>
            <a:pPr eaLnBrk="1" hangingPunct="1"/>
            <a:endParaRPr lang="en-US" altLang="en-US" sz="1600" smtClean="0"/>
          </a:p>
        </p:txBody>
      </p:sp>
      <p:graphicFrame>
        <p:nvGraphicFramePr>
          <p:cNvPr id="30724" name="Object 5"/>
          <p:cNvGraphicFramePr>
            <a:graphicFrameLocks noChangeAspect="1"/>
          </p:cNvGraphicFramePr>
          <p:nvPr/>
        </p:nvGraphicFramePr>
        <p:xfrm>
          <a:off x="530225" y="1644650"/>
          <a:ext cx="3062288" cy="687388"/>
        </p:xfrm>
        <a:graphic>
          <a:graphicData uri="http://schemas.openxmlformats.org/presentationml/2006/ole">
            <mc:AlternateContent xmlns:mc="http://schemas.openxmlformats.org/markup-compatibility/2006">
              <mc:Choice xmlns:v="urn:schemas-microsoft-com:vml" Requires="v">
                <p:oleObj spid="_x0000_s30727" name="Equation" r:id="rId4" imgW="1066800" imgH="241300" progId="Equation.DSMT4">
                  <p:embed/>
                </p:oleObj>
              </mc:Choice>
              <mc:Fallback>
                <p:oleObj name="Equation" r:id="rId4" imgW="1066800" imgH="2413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1644650"/>
                        <a:ext cx="3062288"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5" name="Picture 8" descr="Figures from Detection of Light_Page_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45354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9"/>
          <p:cNvSpPr>
            <a:spLocks noGrp="1" noChangeArrowheads="1"/>
          </p:cNvSpPr>
          <p:nvPr>
            <p:ph type="title"/>
          </p:nvPr>
        </p:nvSpPr>
        <p:spPr/>
        <p:txBody>
          <a:bodyPr/>
          <a:lstStyle/>
          <a:p>
            <a:pPr eaLnBrk="1" hangingPunct="1"/>
            <a:r>
              <a:rPr lang="en-US" altLang="en-US" smtClean="0"/>
              <a:t>PN Junction: IV Characteristics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503DFF3-E0C5-429D-A6D1-349195DB9B2F}" type="slidenum">
              <a:rPr lang="en-US" altLang="en-US" sz="1400" smtClean="0">
                <a:latin typeface="Arial" charset="0"/>
              </a:rPr>
              <a:pPr eaLnBrk="1" hangingPunct="1">
                <a:spcBef>
                  <a:spcPct val="0"/>
                </a:spcBef>
                <a:buFontTx/>
                <a:buNone/>
              </a:pPr>
              <a:t>27</a:t>
            </a:fld>
            <a:endParaRPr lang="en-US" altLang="en-US" sz="1400" smtClean="0">
              <a:latin typeface="Arial" charset="0"/>
            </a:endParaRPr>
          </a:p>
        </p:txBody>
      </p:sp>
      <p:sp>
        <p:nvSpPr>
          <p:cNvPr id="31747" name="Rectangle 2"/>
          <p:cNvSpPr>
            <a:spLocks noGrp="1" noChangeArrowheads="1"/>
          </p:cNvSpPr>
          <p:nvPr>
            <p:ph type="title"/>
          </p:nvPr>
        </p:nvSpPr>
        <p:spPr/>
        <p:txBody>
          <a:bodyPr/>
          <a:lstStyle/>
          <a:p>
            <a:pPr eaLnBrk="1" hangingPunct="1"/>
            <a:r>
              <a:rPr lang="en-US" altLang="en-US" smtClean="0"/>
              <a:t>pn Junction Review</a:t>
            </a:r>
          </a:p>
        </p:txBody>
      </p:sp>
      <p:sp>
        <p:nvSpPr>
          <p:cNvPr id="31748" name="Rectangle 4"/>
          <p:cNvSpPr>
            <a:spLocks noGrp="1" noChangeArrowheads="1"/>
          </p:cNvSpPr>
          <p:nvPr>
            <p:ph type="body" idx="1"/>
          </p:nvPr>
        </p:nvSpPr>
        <p:spPr>
          <a:xfrm>
            <a:off x="457200" y="838200"/>
            <a:ext cx="8229600" cy="5562600"/>
          </a:xfrm>
        </p:spPr>
        <p:txBody>
          <a:bodyPr/>
          <a:lstStyle/>
          <a:p>
            <a:pPr eaLnBrk="1" hangingPunct="1"/>
            <a:r>
              <a:rPr lang="en-US" altLang="en-US" sz="1800" smtClean="0"/>
              <a:t>PN junctions are fabricated in a monocrystalline piece of semiconductor with both a P-type and N-type region in proximity at a junction.</a:t>
            </a:r>
          </a:p>
          <a:p>
            <a:pPr eaLnBrk="1" hangingPunct="1"/>
            <a:r>
              <a:rPr lang="en-US" altLang="en-US" sz="1800" smtClean="0"/>
              <a:t>The transfer of electrons from the N side of the junction to holes on the P side of the junction produces a built-in voltage. This is usually 0.6 V to 0.7 V in silicon, and varies depending on material and dopant concentration.</a:t>
            </a:r>
          </a:p>
          <a:p>
            <a:pPr eaLnBrk="1" hangingPunct="1"/>
            <a:r>
              <a:rPr lang="en-US" altLang="en-US" sz="1800" smtClean="0"/>
              <a:t>Forward bias requires a positive voltage to be applied to the p-side with respect to the n-side. Reverse bias requires a positive voltage to be applied to the n-side with respect to the p-side.</a:t>
            </a:r>
          </a:p>
          <a:p>
            <a:pPr eaLnBrk="1" hangingPunct="1"/>
            <a:r>
              <a:rPr lang="en-US" altLang="en-US" sz="1800" smtClean="0"/>
              <a:t>A forward biased PN junction conducts a current once the built-in voltage is overcome (the diode will “turn on”). The external applied potential accelerates majority carriers across the junction where recombination takes place, allowing current flow.</a:t>
            </a:r>
          </a:p>
          <a:p>
            <a:pPr eaLnBrk="1" hangingPunct="1"/>
            <a:r>
              <a:rPr lang="en-US" altLang="en-US" sz="1800" smtClean="0"/>
              <a:t>A reverse biased PN junction conducts almost no current. The applied reverse bias adds to the built-in potential barrier, impeding current flow. It also increases the thickness of the non-conducting depletion region.</a:t>
            </a:r>
          </a:p>
          <a:p>
            <a:pPr eaLnBrk="1" hangingPunct="1"/>
            <a:r>
              <a:rPr lang="en-US" altLang="en-US" sz="1800" smtClean="0"/>
              <a:t>Reverse biased PN junctions show a temperature dependent reverse leakage current. This is less than a µA in small silicon diodes.</a:t>
            </a:r>
          </a:p>
        </p:txBody>
      </p:sp>
      <p:sp>
        <p:nvSpPr>
          <p:cNvPr id="31749" name="Rectangle 3"/>
          <p:cNvSpPr>
            <a:spLocks noChangeArrowheads="1"/>
          </p:cNvSpPr>
          <p:nvPr/>
        </p:nvSpPr>
        <p:spPr bwMode="auto">
          <a:xfrm>
            <a:off x="458788" y="2055813"/>
            <a:ext cx="822642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C4FB9D3-32A8-4D24-BD4C-343AEA0DA255}" type="slidenum">
              <a:rPr lang="en-US" altLang="en-US" sz="1400" smtClean="0">
                <a:latin typeface="Arial" charset="0"/>
              </a:rPr>
              <a:pPr eaLnBrk="1" hangingPunct="1">
                <a:spcBef>
                  <a:spcPct val="0"/>
                </a:spcBef>
                <a:buFontTx/>
                <a:buNone/>
              </a:pPr>
              <a:t>28</a:t>
            </a:fld>
            <a:endParaRPr lang="en-US" altLang="en-US" sz="1400" smtClean="0">
              <a:latin typeface="Arial" charset="0"/>
            </a:endParaRPr>
          </a:p>
        </p:txBody>
      </p:sp>
      <p:sp>
        <p:nvSpPr>
          <p:cNvPr id="32771" name="Rectangle 2"/>
          <p:cNvSpPr>
            <a:spLocks noGrp="1" noChangeArrowheads="1"/>
          </p:cNvSpPr>
          <p:nvPr>
            <p:ph type="ctrTitle"/>
          </p:nvPr>
        </p:nvSpPr>
        <p:spPr/>
        <p:txBody>
          <a:bodyPr/>
          <a:lstStyle/>
          <a:p>
            <a:pPr eaLnBrk="1" hangingPunct="1"/>
            <a:r>
              <a:rPr lang="en-US" altLang="en-US" smtClean="0"/>
              <a:t>Diode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3B00428-3759-416D-8F47-7EFEFA0C8F56}" type="slidenum">
              <a:rPr lang="en-US" altLang="en-US" sz="1400" smtClean="0">
                <a:latin typeface="Arial" charset="0"/>
              </a:rPr>
              <a:pPr eaLnBrk="1" hangingPunct="1">
                <a:spcBef>
                  <a:spcPct val="0"/>
                </a:spcBef>
                <a:buFontTx/>
                <a:buNone/>
              </a:pPr>
              <a:t>29</a:t>
            </a:fld>
            <a:endParaRPr lang="en-US" altLang="en-US" sz="1400" smtClean="0">
              <a:latin typeface="Arial" charset="0"/>
            </a:endParaRPr>
          </a:p>
        </p:txBody>
      </p:sp>
      <p:sp>
        <p:nvSpPr>
          <p:cNvPr id="33795" name="Rectangle 8"/>
          <p:cNvSpPr>
            <a:spLocks noGrp="1" noChangeArrowheads="1"/>
          </p:cNvSpPr>
          <p:nvPr>
            <p:ph type="title"/>
          </p:nvPr>
        </p:nvSpPr>
        <p:spPr/>
        <p:txBody>
          <a:bodyPr/>
          <a:lstStyle/>
          <a:p>
            <a:pPr eaLnBrk="1" hangingPunct="1"/>
            <a:r>
              <a:rPr lang="en-US" altLang="en-US" smtClean="0"/>
              <a:t>Definition of a Diode</a:t>
            </a:r>
          </a:p>
        </p:txBody>
      </p:sp>
      <p:sp>
        <p:nvSpPr>
          <p:cNvPr id="33796" name="Rectangle 9"/>
          <p:cNvSpPr>
            <a:spLocks noGrp="1" noChangeArrowheads="1"/>
          </p:cNvSpPr>
          <p:nvPr>
            <p:ph type="body" idx="1"/>
          </p:nvPr>
        </p:nvSpPr>
        <p:spPr>
          <a:xfrm>
            <a:off x="457200" y="960438"/>
            <a:ext cx="8229600" cy="5059362"/>
          </a:xfrm>
        </p:spPr>
        <p:txBody>
          <a:bodyPr/>
          <a:lstStyle/>
          <a:p>
            <a:pPr eaLnBrk="1" hangingPunct="1"/>
            <a:r>
              <a:rPr lang="en-US" altLang="en-US" smtClean="0"/>
              <a:t>A diode is an electronic component that </a:t>
            </a:r>
          </a:p>
          <a:p>
            <a:pPr lvl="1" eaLnBrk="1" hangingPunct="1"/>
            <a:r>
              <a:rPr lang="en-US" altLang="en-US" smtClean="0"/>
              <a:t>has two terminals, </a:t>
            </a:r>
          </a:p>
          <a:p>
            <a:pPr lvl="1" eaLnBrk="1" hangingPunct="1"/>
            <a:r>
              <a:rPr lang="en-US" altLang="en-US" smtClean="0"/>
              <a:t>limits current to one direction, and </a:t>
            </a:r>
          </a:p>
          <a:p>
            <a:pPr lvl="1" eaLnBrk="1" hangingPunct="1"/>
            <a:r>
              <a:rPr lang="en-US" altLang="en-US" smtClean="0"/>
              <a:t>has nonlinear (non-Ohmic) behavior.</a:t>
            </a:r>
          </a:p>
          <a:p>
            <a:pPr eaLnBrk="1" hangingPunct="1"/>
            <a:r>
              <a:rPr lang="en-US" altLang="en-US" smtClean="0"/>
              <a:t>Diodes are pn junctions that “turn on” at a specific voltage.</a:t>
            </a:r>
          </a:p>
          <a:p>
            <a:pPr eaLnBrk="1" hangingPunct="1"/>
            <a:r>
              <a:rPr lang="en-US" altLang="en-US" smtClean="0"/>
              <a:t>Diodes have an anode (p-side) and a cathode (n-side). </a:t>
            </a:r>
          </a:p>
          <a:p>
            <a:pPr eaLnBrk="1" hangingPunct="1"/>
            <a:r>
              <a:rPr lang="en-US" altLang="en-US" smtClean="0"/>
              <a:t>Positive current normally flows from the anode to the cathode. </a:t>
            </a:r>
          </a:p>
          <a:p>
            <a:pPr eaLnBrk="1" hangingPunct="1"/>
            <a:r>
              <a:rPr lang="en-US" altLang="en-US" smtClean="0"/>
              <a:t>Diodes are useful for protecting circuitry from harmful voltage or current.</a:t>
            </a:r>
          </a:p>
          <a:p>
            <a:pPr eaLnBrk="1" hangingPunct="1"/>
            <a:r>
              <a:rPr lang="en-US" altLang="en-US" smtClean="0"/>
              <a:t>Diodes are a basic building block of the charge-collecting element in many detectors.</a:t>
            </a:r>
          </a:p>
        </p:txBody>
      </p:sp>
      <p:sp>
        <p:nvSpPr>
          <p:cNvPr id="33797" name="Rectangle 4"/>
          <p:cNvSpPr>
            <a:spLocks noChangeArrowheads="1"/>
          </p:cNvSpPr>
          <p:nvPr/>
        </p:nvSpPr>
        <p:spPr bwMode="auto">
          <a:xfrm>
            <a:off x="458788" y="1063625"/>
            <a:ext cx="8226425" cy="4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400">
              <a:solidFill>
                <a:srgbClr val="333333"/>
              </a:solidFill>
              <a:latin typeface="Verdana" pitchFamily="34" charset="0"/>
            </a:endParaRPr>
          </a:p>
        </p:txBody>
      </p:sp>
      <p:pic>
        <p:nvPicPr>
          <p:cNvPr id="33798" name="Picture 7" descr="dio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045075"/>
            <a:ext cx="23764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83DD53D-C3E6-4220-BF26-9F74C145E1FA}" type="slidenum">
              <a:rPr lang="en-US" altLang="en-US" sz="1400" smtClean="0">
                <a:latin typeface="Arial" charset="0"/>
              </a:rPr>
              <a:pPr eaLnBrk="1" hangingPunct="1">
                <a:spcBef>
                  <a:spcPct val="0"/>
                </a:spcBef>
                <a:buFontTx/>
                <a:buNone/>
              </a:pPr>
              <a:t>3</a:t>
            </a:fld>
            <a:endParaRPr lang="en-US" altLang="en-US" sz="1400" smtClean="0">
              <a:latin typeface="Arial" charset="0"/>
            </a:endParaRPr>
          </a:p>
        </p:txBody>
      </p:sp>
      <p:sp>
        <p:nvSpPr>
          <p:cNvPr id="7171" name="Rectangle 2"/>
          <p:cNvSpPr>
            <a:spLocks noGrp="1" noChangeArrowheads="1"/>
          </p:cNvSpPr>
          <p:nvPr>
            <p:ph type="title"/>
          </p:nvPr>
        </p:nvSpPr>
        <p:spPr/>
        <p:txBody>
          <a:bodyPr/>
          <a:lstStyle/>
          <a:p>
            <a:pPr eaLnBrk="1" hangingPunct="1"/>
            <a:r>
              <a:rPr lang="en-US" altLang="en-US" smtClean="0"/>
              <a:t>Lecture Outline</a:t>
            </a:r>
          </a:p>
        </p:txBody>
      </p:sp>
      <p:sp>
        <p:nvSpPr>
          <p:cNvPr id="2592771" name="Rectangle 3"/>
          <p:cNvSpPr>
            <a:spLocks noGrp="1" noChangeArrowheads="1"/>
          </p:cNvSpPr>
          <p:nvPr>
            <p:ph type="body" idx="1"/>
          </p:nvPr>
        </p:nvSpPr>
        <p:spPr/>
        <p:txBody>
          <a:bodyPr/>
          <a:lstStyle/>
          <a:p>
            <a:pPr eaLnBrk="1" hangingPunct="1"/>
            <a:r>
              <a:rPr lang="en-US" altLang="en-US" smtClean="0"/>
              <a:t>Theory and operation of electrical components</a:t>
            </a:r>
          </a:p>
          <a:p>
            <a:pPr lvl="1" eaLnBrk="1" hangingPunct="1"/>
            <a:r>
              <a:rPr lang="en-US" altLang="en-US" smtClean="0"/>
              <a:t>semiconductors</a:t>
            </a:r>
          </a:p>
          <a:p>
            <a:pPr lvl="1" eaLnBrk="1" hangingPunct="1"/>
            <a:r>
              <a:rPr lang="en-US" altLang="en-US" smtClean="0"/>
              <a:t>pn junction</a:t>
            </a:r>
          </a:p>
          <a:p>
            <a:pPr lvl="1" eaLnBrk="1" hangingPunct="1"/>
            <a:r>
              <a:rPr lang="en-US" altLang="en-US" smtClean="0"/>
              <a:t>diode</a:t>
            </a:r>
          </a:p>
          <a:p>
            <a:pPr lvl="1" eaLnBrk="1" hangingPunct="1"/>
            <a:r>
              <a:rPr lang="en-US" altLang="en-US" smtClean="0"/>
              <a:t>photodiode</a:t>
            </a:r>
          </a:p>
          <a:p>
            <a:pPr lvl="1" eaLnBrk="1" hangingPunct="1"/>
            <a:r>
              <a:rPr lang="en-US" altLang="en-US" smtClean="0"/>
              <a:t>light emitting diode (LED)</a:t>
            </a:r>
          </a:p>
          <a:p>
            <a:pPr lvl="1" eaLnBrk="1" hangingPunct="1"/>
            <a:r>
              <a:rPr lang="en-US" altLang="en-US" smtClean="0"/>
              <a:t>transistor</a:t>
            </a:r>
          </a:p>
          <a:p>
            <a:pPr lvl="1" eaLnBrk="1" hangingPunct="1"/>
            <a:r>
              <a:rPr lang="en-US" altLang="en-US" smtClean="0"/>
              <a:t>field-effect transistor (FET)</a:t>
            </a:r>
          </a:p>
          <a:p>
            <a:pPr lvl="1" eaLnBrk="1" hangingPunct="1"/>
            <a:r>
              <a:rPr lang="en-US" altLang="en-US" smtClean="0"/>
              <a:t>junction field-effect transistor (JFET)</a:t>
            </a:r>
          </a:p>
          <a:p>
            <a:pPr lvl="1" eaLnBrk="1" hangingPunct="1"/>
            <a:r>
              <a:rPr lang="en-US" altLang="en-US" smtClean="0"/>
              <a:t>metal-oxide field-effect transistor (MOSFET)</a:t>
            </a:r>
          </a:p>
          <a:p>
            <a:pPr eaLnBrk="1" hangingPunct="1"/>
            <a:r>
              <a:rPr lang="en-US" altLang="en-US" smtClean="0"/>
              <a:t>Detector applications </a:t>
            </a:r>
          </a:p>
          <a:p>
            <a:pPr lvl="1" eaLnBrk="1" hangingPunct="1"/>
            <a:r>
              <a:rPr lang="en-US" altLang="en-US" smtClean="0"/>
              <a:t>pixel photodiode</a:t>
            </a:r>
          </a:p>
          <a:p>
            <a:pPr lvl="1" eaLnBrk="1" hangingPunct="1"/>
            <a:r>
              <a:rPr lang="en-US" altLang="en-US" smtClean="0"/>
              <a:t>source follower</a:t>
            </a:r>
          </a:p>
          <a:p>
            <a:pPr lvl="1" eaLnBrk="1" hangingPunct="1"/>
            <a:r>
              <a:rPr lang="en-US" altLang="en-US" smtClean="0"/>
              <a:t>amplifier</a:t>
            </a:r>
          </a:p>
          <a:p>
            <a:pPr lvl="1"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9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2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2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2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277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27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2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277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9277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9277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92771">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927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7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443ECA9-FFB3-4646-96AA-613CD78F271B}" type="slidenum">
              <a:rPr lang="en-US" altLang="en-US" sz="1400" smtClean="0">
                <a:latin typeface="Arial" charset="0"/>
              </a:rPr>
              <a:pPr eaLnBrk="1" hangingPunct="1">
                <a:spcBef>
                  <a:spcPct val="0"/>
                </a:spcBef>
                <a:buFontTx/>
                <a:buNone/>
              </a:pPr>
              <a:t>30</a:t>
            </a:fld>
            <a:endParaRPr lang="en-US" altLang="en-US" sz="1400" smtClean="0">
              <a:latin typeface="Arial" charset="0"/>
            </a:endParaRPr>
          </a:p>
        </p:txBody>
      </p:sp>
      <p:sp>
        <p:nvSpPr>
          <p:cNvPr id="34819" name="Rectangle 2"/>
          <p:cNvSpPr>
            <a:spLocks noGrp="1" noChangeArrowheads="1"/>
          </p:cNvSpPr>
          <p:nvPr>
            <p:ph type="ctrTitle"/>
          </p:nvPr>
        </p:nvSpPr>
        <p:spPr/>
        <p:txBody>
          <a:bodyPr/>
          <a:lstStyle/>
          <a:p>
            <a:pPr eaLnBrk="1" hangingPunct="1"/>
            <a:r>
              <a:rPr lang="en-US" altLang="en-US" smtClean="0"/>
              <a:t>Photodiode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15860BE-6C12-467F-9BE4-D90236C7EC10}" type="slidenum">
              <a:rPr lang="en-US" altLang="en-US" sz="1400" smtClean="0">
                <a:latin typeface="Arial" charset="0"/>
              </a:rPr>
              <a:pPr eaLnBrk="1" hangingPunct="1">
                <a:spcBef>
                  <a:spcPct val="0"/>
                </a:spcBef>
                <a:buFontTx/>
                <a:buNone/>
              </a:pPr>
              <a:t>31</a:t>
            </a:fld>
            <a:endParaRPr lang="en-US" altLang="en-US" sz="1400" smtClean="0">
              <a:latin typeface="Arial" charset="0"/>
            </a:endParaRPr>
          </a:p>
        </p:txBody>
      </p:sp>
      <p:sp>
        <p:nvSpPr>
          <p:cNvPr id="35843" name="Rectangle 2"/>
          <p:cNvSpPr>
            <a:spLocks noGrp="1" noChangeArrowheads="1"/>
          </p:cNvSpPr>
          <p:nvPr>
            <p:ph type="title"/>
          </p:nvPr>
        </p:nvSpPr>
        <p:spPr/>
        <p:txBody>
          <a:bodyPr/>
          <a:lstStyle/>
          <a:p>
            <a:pPr eaLnBrk="1" hangingPunct="1"/>
            <a:r>
              <a:rPr lang="en-US" altLang="en-US" smtClean="0"/>
              <a:t>Definition of a Photodiode</a:t>
            </a:r>
          </a:p>
        </p:txBody>
      </p:sp>
      <p:sp>
        <p:nvSpPr>
          <p:cNvPr id="35844" name="Rectangle 3"/>
          <p:cNvSpPr>
            <a:spLocks noGrp="1" noChangeArrowheads="1"/>
          </p:cNvSpPr>
          <p:nvPr>
            <p:ph type="body" idx="1"/>
          </p:nvPr>
        </p:nvSpPr>
        <p:spPr/>
        <p:txBody>
          <a:bodyPr/>
          <a:lstStyle/>
          <a:p>
            <a:pPr eaLnBrk="1" hangingPunct="1"/>
            <a:r>
              <a:rPr lang="en-US" altLang="en-US" smtClean="0"/>
              <a:t>A photodiode is a diode that converts photons into voltage or current.</a:t>
            </a:r>
          </a:p>
          <a:p>
            <a:pPr eaLnBrk="1" hangingPunct="1"/>
            <a:r>
              <a:rPr lang="en-US" altLang="en-US" smtClean="0"/>
              <a:t>When an electron absorbs a photon (of sufficient energy), the electron moves to the conduction band (creating an electron-hole pair).</a:t>
            </a:r>
          </a:p>
          <a:p>
            <a:pPr eaLnBrk="1" hangingPunct="1"/>
            <a:r>
              <a:rPr lang="en-US" altLang="en-US" smtClean="0"/>
              <a:t>In some cases, the photo-generated charge migrates to the depletion region where it recombines with ions. This changes the voltage across the depletion region; the magnitude of the change gets converted into charge and so into number of electrons.</a:t>
            </a:r>
          </a:p>
          <a:p>
            <a:pPr eaLnBrk="1" hangingPunct="1"/>
            <a:r>
              <a:rPr lang="en-US" altLang="en-US" smtClean="0"/>
              <a:t>A second way to count photo-generated charge is by monitoring the current through a reverse-biased diode. The leakage current will increase proportionately to the amount of photo-generated charge.</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D903C53-19A2-44E3-92E8-83B8347CC15A}" type="slidenum">
              <a:rPr lang="en-US" altLang="en-US" sz="1400" smtClean="0">
                <a:latin typeface="Arial" charset="0"/>
              </a:rPr>
              <a:pPr eaLnBrk="1" hangingPunct="1">
                <a:spcBef>
                  <a:spcPct val="0"/>
                </a:spcBef>
                <a:buFontTx/>
                <a:buNone/>
              </a:pPr>
              <a:t>32</a:t>
            </a:fld>
            <a:endParaRPr lang="en-US" altLang="en-US" sz="1400" smtClean="0">
              <a:latin typeface="Arial" charset="0"/>
            </a:endParaRPr>
          </a:p>
        </p:txBody>
      </p:sp>
      <p:pic>
        <p:nvPicPr>
          <p:cNvPr id="36867" name="Picture 2" descr="Figures from Detection of Light_Page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762000"/>
            <a:ext cx="58102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Grp="1" noChangeArrowheads="1"/>
          </p:cNvSpPr>
          <p:nvPr>
            <p:ph type="title"/>
          </p:nvPr>
        </p:nvSpPr>
        <p:spPr/>
        <p:txBody>
          <a:bodyPr/>
          <a:lstStyle/>
          <a:p>
            <a:pPr eaLnBrk="1" hangingPunct="1"/>
            <a:r>
              <a:rPr lang="en-US" altLang="en-US" smtClean="0"/>
              <a:t>Photon Detection in Photodiode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81BA6DA-C24A-4D5E-928B-097898386447}" type="slidenum">
              <a:rPr lang="en-US" altLang="en-US" sz="1400" smtClean="0">
                <a:latin typeface="Arial" charset="0"/>
              </a:rPr>
              <a:pPr eaLnBrk="1" hangingPunct="1">
                <a:spcBef>
                  <a:spcPct val="0"/>
                </a:spcBef>
                <a:buFontTx/>
                <a:buNone/>
              </a:pPr>
              <a:t>33</a:t>
            </a:fld>
            <a:endParaRPr lang="en-US" altLang="en-US" sz="1400" smtClean="0">
              <a:latin typeface="Arial" charset="0"/>
            </a:endParaRPr>
          </a:p>
        </p:txBody>
      </p:sp>
      <p:pic>
        <p:nvPicPr>
          <p:cNvPr id="37891" name="Picture 2" descr="Figures from Detection of Light_Page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3" y="1374775"/>
            <a:ext cx="80168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Grp="1" noChangeArrowheads="1"/>
          </p:cNvSpPr>
          <p:nvPr>
            <p:ph type="title"/>
          </p:nvPr>
        </p:nvSpPr>
        <p:spPr/>
        <p:txBody>
          <a:bodyPr/>
          <a:lstStyle/>
          <a:p>
            <a:pPr eaLnBrk="1" hangingPunct="1"/>
            <a:r>
              <a:rPr lang="en-US" altLang="en-US" smtClean="0"/>
              <a:t>Response of Photodiode to Light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94481E-1072-4590-8F9D-91D0F146DD64}" type="slidenum">
              <a:rPr lang="en-US" altLang="en-US" sz="1400" smtClean="0">
                <a:latin typeface="Arial" charset="0"/>
              </a:rPr>
              <a:pPr eaLnBrk="1" hangingPunct="1">
                <a:spcBef>
                  <a:spcPct val="0"/>
                </a:spcBef>
                <a:buFontTx/>
                <a:buNone/>
              </a:pPr>
              <a:t>34</a:t>
            </a:fld>
            <a:endParaRPr lang="en-US" altLang="en-US" sz="1400" smtClean="0">
              <a:latin typeface="Arial" charset="0"/>
            </a:endParaRPr>
          </a:p>
        </p:txBody>
      </p:sp>
      <p:pic>
        <p:nvPicPr>
          <p:cNvPr id="38915" name="Picture 2" descr="Figures from Detection of Light_Page_11"/>
          <p:cNvPicPr>
            <a:picLocks noChangeAspect="1" noChangeArrowheads="1"/>
          </p:cNvPicPr>
          <p:nvPr/>
        </p:nvPicPr>
        <p:blipFill>
          <a:blip r:embed="rId3">
            <a:extLst>
              <a:ext uri="{28A0092B-C50C-407E-A947-70E740481C1C}">
                <a14:useLocalDpi xmlns:a14="http://schemas.microsoft.com/office/drawing/2010/main" val="0"/>
              </a:ext>
            </a:extLst>
          </a:blip>
          <a:srcRect l="12309" t="5713" r="15306" b="8003"/>
          <a:stretch>
            <a:fillRect/>
          </a:stretch>
        </p:blipFill>
        <p:spPr bwMode="auto">
          <a:xfrm>
            <a:off x="5943600" y="1905000"/>
            <a:ext cx="307816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title"/>
          </p:nvPr>
        </p:nvSpPr>
        <p:spPr/>
        <p:txBody>
          <a:bodyPr/>
          <a:lstStyle/>
          <a:p>
            <a:pPr eaLnBrk="1" hangingPunct="1"/>
            <a:r>
              <a:rPr lang="en-US" altLang="en-US" smtClean="0"/>
              <a:t>Avalanche Photodiode</a:t>
            </a:r>
          </a:p>
        </p:txBody>
      </p:sp>
      <p:sp>
        <p:nvSpPr>
          <p:cNvPr id="38917" name="Rectangle 4"/>
          <p:cNvSpPr>
            <a:spLocks noGrp="1" noChangeArrowheads="1"/>
          </p:cNvSpPr>
          <p:nvPr>
            <p:ph type="body" idx="1"/>
          </p:nvPr>
        </p:nvSpPr>
        <p:spPr>
          <a:xfrm>
            <a:off x="381000" y="1219200"/>
            <a:ext cx="5562600" cy="5059363"/>
          </a:xfrm>
        </p:spPr>
        <p:txBody>
          <a:bodyPr/>
          <a:lstStyle/>
          <a:p>
            <a:pPr eaLnBrk="1" hangingPunct="1"/>
            <a:r>
              <a:rPr lang="en-US" altLang="en-US" smtClean="0"/>
              <a:t>This example is for a p-i-p-n diode (p-type, intrinsic, and n-type) regions.</a:t>
            </a:r>
          </a:p>
          <a:p>
            <a:pPr eaLnBrk="1" hangingPunct="1"/>
            <a:r>
              <a:rPr lang="en-US" altLang="en-US" smtClean="0"/>
              <a:t>Photons are absorbed in the intrinsic layer.</a:t>
            </a:r>
          </a:p>
          <a:p>
            <a:pPr eaLnBrk="1" hangingPunct="1"/>
            <a:r>
              <a:rPr lang="en-US" altLang="en-US" smtClean="0"/>
              <a:t>Photogenerated electrons drift to pn+ junction where they are accelerated through high field, producing more electrons through impact ionization.</a:t>
            </a:r>
          </a:p>
          <a:p>
            <a:pPr eaLnBrk="1" hangingPunct="1"/>
            <a:r>
              <a:rPr lang="en-US" altLang="en-US" smtClean="0"/>
              <a:t>Benefit: one photon gives large signal.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07D9BECA-F5B5-4522-8FEC-35207B8AAEAC}" type="slidenum">
              <a:rPr lang="en-US" altLang="en-US" sz="1400" smtClean="0">
                <a:latin typeface="Arial" charset="0"/>
              </a:rPr>
              <a:pPr eaLnBrk="1" hangingPunct="1">
                <a:spcBef>
                  <a:spcPct val="0"/>
                </a:spcBef>
                <a:buFontTx/>
                <a:buNone/>
              </a:pPr>
              <a:t>35</a:t>
            </a:fld>
            <a:endParaRPr lang="en-US" altLang="en-US" sz="1400" smtClean="0">
              <a:latin typeface="Arial" charset="0"/>
            </a:endParaRPr>
          </a:p>
        </p:txBody>
      </p:sp>
      <p:sp>
        <p:nvSpPr>
          <p:cNvPr id="1028" name="Rectangle 2"/>
          <p:cNvSpPr>
            <a:spLocks noGrp="1" noChangeArrowheads="1"/>
          </p:cNvSpPr>
          <p:nvPr>
            <p:ph type="title"/>
          </p:nvPr>
        </p:nvSpPr>
        <p:spPr/>
        <p:txBody>
          <a:bodyPr/>
          <a:lstStyle/>
          <a:p>
            <a:r>
              <a:rPr lang="en-US" altLang="en-US" smtClean="0"/>
              <a:t>PIN Photodiode</a:t>
            </a:r>
          </a:p>
        </p:txBody>
      </p:sp>
    </p:spTree>
    <p:controls>
      <mc:AlternateContent xmlns:mc="http://schemas.openxmlformats.org/markup-compatibility/2006">
        <mc:Choice xmlns:v="urn:schemas-microsoft-com:vml" Requires="v">
          <p:control spid="1026" name="ShockwaveFlash1" r:id="rId2" imgW="6858352" imgH="5105662"/>
        </mc:Choice>
        <mc:Fallback>
          <p:control name="ShockwaveFlash1" r:id="rId2" imgW="6858352" imgH="5105662">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90600"/>
                  <a:ext cx="6858000" cy="51054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A5F414-CBFE-46B1-B4E7-BBDB1A0B72CA}" type="slidenum">
              <a:rPr lang="en-US" altLang="en-US" sz="1400" smtClean="0">
                <a:latin typeface="Arial" charset="0"/>
              </a:rPr>
              <a:pPr eaLnBrk="1" hangingPunct="1">
                <a:spcBef>
                  <a:spcPct val="0"/>
                </a:spcBef>
                <a:buFontTx/>
                <a:buNone/>
              </a:pPr>
              <a:t>36</a:t>
            </a:fld>
            <a:endParaRPr lang="en-US" altLang="en-US" sz="1400" smtClean="0">
              <a:latin typeface="Arial" charset="0"/>
            </a:endParaRPr>
          </a:p>
        </p:txBody>
      </p:sp>
      <p:sp>
        <p:nvSpPr>
          <p:cNvPr id="39939" name="Rectangle 2"/>
          <p:cNvSpPr>
            <a:spLocks noGrp="1" noChangeArrowheads="1"/>
          </p:cNvSpPr>
          <p:nvPr>
            <p:ph type="title"/>
          </p:nvPr>
        </p:nvSpPr>
        <p:spPr/>
        <p:txBody>
          <a:bodyPr/>
          <a:lstStyle/>
          <a:p>
            <a:pPr eaLnBrk="1" hangingPunct="1"/>
            <a:r>
              <a:rPr lang="en-US" altLang="en-US" smtClean="0"/>
              <a:t>Band Gaps</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773113"/>
            <a:ext cx="7477125" cy="5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D9B2DFA-76AE-42CE-BAF7-238BAEA41EAA}" type="slidenum">
              <a:rPr lang="en-US" altLang="en-US" sz="1400" smtClean="0">
                <a:latin typeface="Arial" charset="0"/>
              </a:rPr>
              <a:pPr eaLnBrk="1" hangingPunct="1">
                <a:spcBef>
                  <a:spcPct val="0"/>
                </a:spcBef>
                <a:buFontTx/>
                <a:buNone/>
              </a:pPr>
              <a:t>37</a:t>
            </a:fld>
            <a:endParaRPr lang="en-US" altLang="en-US" sz="1400" smtClean="0">
              <a:latin typeface="Arial" charset="0"/>
            </a:endParaRPr>
          </a:p>
        </p:txBody>
      </p:sp>
      <p:sp>
        <p:nvSpPr>
          <p:cNvPr id="40963" name="Rectangle 2"/>
          <p:cNvSpPr>
            <a:spLocks noGrp="1" noChangeArrowheads="1"/>
          </p:cNvSpPr>
          <p:nvPr>
            <p:ph type="ctrTitle"/>
          </p:nvPr>
        </p:nvSpPr>
        <p:spPr/>
        <p:txBody>
          <a:bodyPr/>
          <a:lstStyle/>
          <a:p>
            <a:pPr eaLnBrk="1" hangingPunct="1"/>
            <a:r>
              <a:rPr lang="en-US" altLang="en-US" smtClean="0"/>
              <a:t>Light-Emitting Diode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C453111-D972-492E-8A91-BAE37B00D86D}" type="slidenum">
              <a:rPr lang="en-US" altLang="en-US" sz="1400" smtClean="0">
                <a:latin typeface="Arial" charset="0"/>
              </a:rPr>
              <a:pPr eaLnBrk="1" hangingPunct="1">
                <a:spcBef>
                  <a:spcPct val="0"/>
                </a:spcBef>
                <a:buFontTx/>
                <a:buNone/>
              </a:pPr>
              <a:t>38</a:t>
            </a:fld>
            <a:endParaRPr lang="en-US" altLang="en-US" sz="1400" smtClean="0">
              <a:latin typeface="Arial" charset="0"/>
            </a:endParaRPr>
          </a:p>
        </p:txBody>
      </p:sp>
      <p:sp>
        <p:nvSpPr>
          <p:cNvPr id="41987" name="Rectangle 2"/>
          <p:cNvSpPr>
            <a:spLocks noGrp="1" noChangeArrowheads="1"/>
          </p:cNvSpPr>
          <p:nvPr>
            <p:ph type="title"/>
          </p:nvPr>
        </p:nvSpPr>
        <p:spPr/>
        <p:txBody>
          <a:bodyPr/>
          <a:lstStyle/>
          <a:p>
            <a:pPr eaLnBrk="1" hangingPunct="1"/>
            <a:r>
              <a:rPr lang="en-US" altLang="en-US" smtClean="0"/>
              <a:t>Definition of a Light Emitting Diode (LED)</a:t>
            </a:r>
          </a:p>
        </p:txBody>
      </p:sp>
      <p:sp>
        <p:nvSpPr>
          <p:cNvPr id="41988" name="Rectangle 3"/>
          <p:cNvSpPr>
            <a:spLocks noGrp="1" noChangeArrowheads="1"/>
          </p:cNvSpPr>
          <p:nvPr>
            <p:ph type="body" idx="1"/>
          </p:nvPr>
        </p:nvSpPr>
        <p:spPr/>
        <p:txBody>
          <a:bodyPr/>
          <a:lstStyle/>
          <a:p>
            <a:pPr eaLnBrk="1" hangingPunct="1"/>
            <a:r>
              <a:rPr lang="en-US" altLang="en-US" smtClean="0"/>
              <a:t>A Light Emitting Diode converts electrical current into light.</a:t>
            </a:r>
          </a:p>
          <a:p>
            <a:pPr eaLnBrk="1" hangingPunct="1"/>
            <a:r>
              <a:rPr lang="en-US" altLang="en-US" smtClean="0"/>
              <a:t>LEDs are based on pn junctions under forward bias.</a:t>
            </a:r>
          </a:p>
          <a:p>
            <a:pPr eaLnBrk="1" hangingPunct="1"/>
            <a:r>
              <a:rPr lang="en-US" altLang="en-US" smtClean="0"/>
              <a:t>The wavelength of emitted light is fixed for a material and depends on the energy gap between the conduction band and the hole energy level.</a:t>
            </a:r>
          </a:p>
          <a:p>
            <a:pPr eaLnBrk="1" hangingPunct="1"/>
            <a:r>
              <a:rPr lang="en-US" altLang="en-US" smtClean="0"/>
              <a:t>LEDs tend to be more efficient for lighting applications as compared to ordinary light bulbs that convert heat into blackbody radiation (most of which cannot be seen by the human eye).</a:t>
            </a:r>
          </a:p>
        </p:txBody>
      </p:sp>
      <p:pic>
        <p:nvPicPr>
          <p:cNvPr id="41989" name="Picture 4" descr="1091100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49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397CDD4-9680-4CD1-997C-5065BBACECA4}" type="slidenum">
              <a:rPr lang="en-US" altLang="en-US" sz="1400" smtClean="0">
                <a:latin typeface="Arial" charset="0"/>
              </a:rPr>
              <a:pPr eaLnBrk="1" hangingPunct="1">
                <a:spcBef>
                  <a:spcPct val="0"/>
                </a:spcBef>
                <a:buFontTx/>
                <a:buNone/>
              </a:pPr>
              <a:t>39</a:t>
            </a:fld>
            <a:endParaRPr lang="en-US" altLang="en-US" sz="1400" smtClean="0">
              <a:latin typeface="Arial" charset="0"/>
            </a:endParaRPr>
          </a:p>
        </p:txBody>
      </p:sp>
      <p:sp>
        <p:nvSpPr>
          <p:cNvPr id="43011" name="Rectangle 2"/>
          <p:cNvSpPr>
            <a:spLocks noGrp="1" noChangeArrowheads="1"/>
          </p:cNvSpPr>
          <p:nvPr>
            <p:ph type="title"/>
          </p:nvPr>
        </p:nvSpPr>
        <p:spPr/>
        <p:txBody>
          <a:bodyPr/>
          <a:lstStyle/>
          <a:p>
            <a:pPr eaLnBrk="1" hangingPunct="1"/>
            <a:r>
              <a:rPr lang="en-US" altLang="en-US" smtClean="0"/>
              <a:t>LED Cutaway</a:t>
            </a:r>
          </a:p>
        </p:txBody>
      </p:sp>
      <p:pic>
        <p:nvPicPr>
          <p:cNvPr id="43012" name="Picture 3" descr="led-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928688"/>
            <a:ext cx="55626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9BE36C2-E75D-4E7B-9E4F-2C7F26BE010A}" type="slidenum">
              <a:rPr lang="en-US" altLang="en-US" sz="1400" smtClean="0">
                <a:latin typeface="Arial" charset="0"/>
              </a:rPr>
              <a:pPr eaLnBrk="1" hangingPunct="1">
                <a:spcBef>
                  <a:spcPct val="0"/>
                </a:spcBef>
                <a:buFontTx/>
                <a:buNone/>
              </a:pPr>
              <a:t>4</a:t>
            </a:fld>
            <a:endParaRPr lang="en-US" altLang="en-US" sz="1400" smtClean="0">
              <a:latin typeface="Arial" charset="0"/>
            </a:endParaRPr>
          </a:p>
        </p:txBody>
      </p:sp>
      <p:sp>
        <p:nvSpPr>
          <p:cNvPr id="8195" name="Rectangle 2"/>
          <p:cNvSpPr>
            <a:spLocks noGrp="1" noChangeArrowheads="1"/>
          </p:cNvSpPr>
          <p:nvPr>
            <p:ph type="ctrTitle"/>
          </p:nvPr>
        </p:nvSpPr>
        <p:spPr/>
        <p:txBody>
          <a:bodyPr/>
          <a:lstStyle/>
          <a:p>
            <a:pPr eaLnBrk="1" hangingPunct="1"/>
            <a:r>
              <a:rPr lang="en-US" altLang="en-US" smtClean="0"/>
              <a:t>Semiconductors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0D1C855-FE86-437D-B17A-84168560F07F}" type="slidenum">
              <a:rPr lang="en-US" altLang="en-US" sz="1400" smtClean="0">
                <a:latin typeface="Arial" charset="0"/>
              </a:rPr>
              <a:pPr eaLnBrk="1" hangingPunct="1">
                <a:spcBef>
                  <a:spcPct val="0"/>
                </a:spcBef>
                <a:buFontTx/>
                <a:buNone/>
              </a:pPr>
              <a:t>40</a:t>
            </a:fld>
            <a:endParaRPr lang="en-US" altLang="en-US" sz="1400" smtClean="0">
              <a:latin typeface="Arial" charset="0"/>
            </a:endParaRPr>
          </a:p>
        </p:txBody>
      </p:sp>
      <p:sp>
        <p:nvSpPr>
          <p:cNvPr id="2052" name="Rectangle 2"/>
          <p:cNvSpPr>
            <a:spLocks noGrp="1" noChangeArrowheads="1"/>
          </p:cNvSpPr>
          <p:nvPr>
            <p:ph type="title"/>
          </p:nvPr>
        </p:nvSpPr>
        <p:spPr/>
        <p:txBody>
          <a:bodyPr/>
          <a:lstStyle/>
          <a:p>
            <a:pPr eaLnBrk="1" hangingPunct="1"/>
            <a:r>
              <a:rPr lang="en-US" altLang="en-US" smtClean="0"/>
              <a:t>LED Animation</a:t>
            </a:r>
          </a:p>
        </p:txBody>
      </p:sp>
    </p:spTree>
    <p:controls>
      <mc:AlternateContent xmlns:mc="http://schemas.openxmlformats.org/markup-compatibility/2006">
        <mc:Choice xmlns:v="urn:schemas-microsoft-com:vml" Requires="v">
          <p:control spid="2050" name="ShockwaveFlash1" r:id="rId2" imgW="7620392" imgH="5258070"/>
        </mc:Choice>
        <mc:Fallback>
          <p:control name="ShockwaveFlash1" r:id="rId2" imgW="7620392" imgH="525807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620000" cy="5257800"/>
                </a:xfrm>
                <a:prstGeom prst="rect">
                  <a:avLst/>
                </a:prstGeom>
                <a:noFill/>
                <a:ln w="9525" algn="ctr">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E130794-A2EC-4C3B-8BE0-5601F037E02A}" type="slidenum">
              <a:rPr lang="en-US" altLang="en-US" sz="1400" smtClean="0">
                <a:latin typeface="Arial" charset="0"/>
              </a:rPr>
              <a:pPr eaLnBrk="1" hangingPunct="1">
                <a:spcBef>
                  <a:spcPct val="0"/>
                </a:spcBef>
                <a:buFontTx/>
                <a:buNone/>
              </a:pPr>
              <a:t>41</a:t>
            </a:fld>
            <a:endParaRPr lang="en-US" altLang="en-US" sz="1400" smtClean="0">
              <a:latin typeface="Arial" charset="0"/>
            </a:endParaRPr>
          </a:p>
        </p:txBody>
      </p:sp>
      <p:sp>
        <p:nvSpPr>
          <p:cNvPr id="44035" name="Rectangle 2"/>
          <p:cNvSpPr>
            <a:spLocks noChangeArrowheads="1"/>
          </p:cNvSpPr>
          <p:nvPr/>
        </p:nvSpPr>
        <p:spPr bwMode="auto">
          <a:xfrm>
            <a:off x="838200" y="685800"/>
            <a:ext cx="7467600" cy="3962400"/>
          </a:xfrm>
          <a:prstGeom prst="rect">
            <a:avLst/>
          </a:prstGeom>
          <a:solidFill>
            <a:srgbClr val="CCFF99">
              <a:alpha val="70195"/>
            </a:srgbClr>
          </a:soli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44036" name="Rectangle 3"/>
          <p:cNvSpPr>
            <a:spLocks noGrp="1" noChangeArrowheads="1"/>
          </p:cNvSpPr>
          <p:nvPr>
            <p:ph type="title"/>
          </p:nvPr>
        </p:nvSpPr>
        <p:spPr/>
        <p:txBody>
          <a:bodyPr/>
          <a:lstStyle/>
          <a:p>
            <a:pPr eaLnBrk="1" hangingPunct="1"/>
            <a:r>
              <a:rPr lang="en-US" altLang="en-US" smtClean="0"/>
              <a:t>How does it work? </a:t>
            </a:r>
          </a:p>
        </p:txBody>
      </p:sp>
      <p:sp>
        <p:nvSpPr>
          <p:cNvPr id="44037" name="Text Box 4"/>
          <p:cNvSpPr txBox="1">
            <a:spLocks noChangeArrowheads="1"/>
          </p:cNvSpPr>
          <p:nvPr/>
        </p:nvSpPr>
        <p:spPr bwMode="auto">
          <a:xfrm>
            <a:off x="4343400" y="19050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endParaRPr lang="en-US" altLang="en-US" sz="1800">
              <a:latin typeface="Tahoma" pitchFamily="34" charset="0"/>
            </a:endParaRPr>
          </a:p>
        </p:txBody>
      </p:sp>
      <p:sp>
        <p:nvSpPr>
          <p:cNvPr id="44038" name="Text Box 5"/>
          <p:cNvSpPr txBox="1">
            <a:spLocks noChangeArrowheads="1"/>
          </p:cNvSpPr>
          <p:nvPr/>
        </p:nvSpPr>
        <p:spPr bwMode="auto">
          <a:xfrm>
            <a:off x="5784850" y="2667000"/>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1800">
                <a:solidFill>
                  <a:srgbClr val="000000"/>
                </a:solidFill>
                <a:latin typeface="Tahoma" pitchFamily="34" charset="0"/>
              </a:rPr>
              <a:t>P-n junction</a:t>
            </a:r>
          </a:p>
        </p:txBody>
      </p:sp>
      <p:pic>
        <p:nvPicPr>
          <p:cNvPr id="44039" name="Picture 6" descr="led1"/>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95600" y="685800"/>
            <a:ext cx="3841750" cy="3919538"/>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0" name="Text Box 7"/>
          <p:cNvSpPr txBox="1">
            <a:spLocks noChangeArrowheads="1"/>
          </p:cNvSpPr>
          <p:nvPr/>
        </p:nvSpPr>
        <p:spPr bwMode="auto">
          <a:xfrm>
            <a:off x="7267575" y="2590800"/>
            <a:ext cx="126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1800">
                <a:solidFill>
                  <a:srgbClr val="000000"/>
                </a:solidFill>
                <a:latin typeface="Tahoma" pitchFamily="34" charset="0"/>
              </a:rPr>
              <a:t>Electrical Contacts</a:t>
            </a:r>
          </a:p>
        </p:txBody>
      </p:sp>
      <p:sp>
        <p:nvSpPr>
          <p:cNvPr id="44041" name="Line 8"/>
          <p:cNvSpPr>
            <a:spLocks noChangeShapeType="1"/>
          </p:cNvSpPr>
          <p:nvPr/>
        </p:nvSpPr>
        <p:spPr bwMode="auto">
          <a:xfrm>
            <a:off x="5510213" y="2378075"/>
            <a:ext cx="1692275" cy="304800"/>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9"/>
          <p:cNvSpPr>
            <a:spLocks noChangeShapeType="1"/>
          </p:cNvSpPr>
          <p:nvPr/>
        </p:nvSpPr>
        <p:spPr bwMode="auto">
          <a:xfrm flipV="1">
            <a:off x="5503863" y="3175000"/>
            <a:ext cx="1762125" cy="228600"/>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Line 10"/>
          <p:cNvSpPr>
            <a:spLocks noChangeShapeType="1"/>
          </p:cNvSpPr>
          <p:nvPr/>
        </p:nvSpPr>
        <p:spPr bwMode="auto">
          <a:xfrm>
            <a:off x="5573713" y="2819400"/>
            <a:ext cx="211137" cy="0"/>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Text Box 11"/>
          <p:cNvSpPr txBox="1">
            <a:spLocks noChangeArrowheads="1"/>
          </p:cNvSpPr>
          <p:nvPr/>
        </p:nvSpPr>
        <p:spPr bwMode="auto">
          <a:xfrm>
            <a:off x="152400" y="3581400"/>
            <a:ext cx="4419600" cy="396875"/>
          </a:xfrm>
          <a:prstGeom prst="rect">
            <a:avLst/>
          </a:prstGeom>
          <a:solidFill>
            <a:srgbClr val="99FF33"/>
          </a:solidFill>
          <a:ln>
            <a:noFill/>
          </a:ln>
          <a:effectLst>
            <a:prstShdw prst="shdw17" dist="17961" dir="2700000">
              <a:srgbClr val="5C991F"/>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2000" b="1">
                <a:solidFill>
                  <a:srgbClr val="000000"/>
                </a:solidFill>
                <a:latin typeface="Arial Narrow" pitchFamily="34" charset="0"/>
              </a:rPr>
              <a:t>A typical LED needs a pn junction</a:t>
            </a:r>
          </a:p>
        </p:txBody>
      </p:sp>
      <p:sp>
        <p:nvSpPr>
          <p:cNvPr id="44045" name="Text Box 12"/>
          <p:cNvSpPr txBox="1">
            <a:spLocks noChangeArrowheads="1"/>
          </p:cNvSpPr>
          <p:nvPr/>
        </p:nvSpPr>
        <p:spPr bwMode="auto">
          <a:xfrm>
            <a:off x="152400" y="5791200"/>
            <a:ext cx="4419600" cy="1006475"/>
          </a:xfrm>
          <a:prstGeom prst="rect">
            <a:avLst/>
          </a:prstGeom>
          <a:solidFill>
            <a:srgbClr val="99FF33"/>
          </a:solidFill>
          <a:ln>
            <a:noFill/>
          </a:ln>
          <a:effectLst>
            <a:prstShdw prst="shdw17" dist="17961" dir="2700000">
              <a:srgbClr val="5C991F"/>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2000" b="1">
                <a:solidFill>
                  <a:srgbClr val="000000"/>
                </a:solidFill>
                <a:latin typeface="Arial Narrow" pitchFamily="34" charset="0"/>
              </a:rPr>
              <a:t>Junction is biased to produce even more e-h and to inject electrons from n to p for recombination to happen</a:t>
            </a:r>
          </a:p>
        </p:txBody>
      </p:sp>
      <p:sp>
        <p:nvSpPr>
          <p:cNvPr id="44046" name="Text Box 13"/>
          <p:cNvSpPr txBox="1">
            <a:spLocks noChangeArrowheads="1"/>
          </p:cNvSpPr>
          <p:nvPr/>
        </p:nvSpPr>
        <p:spPr bwMode="auto">
          <a:xfrm>
            <a:off x="152400" y="4114800"/>
            <a:ext cx="4419600" cy="701675"/>
          </a:xfrm>
          <a:prstGeom prst="rect">
            <a:avLst/>
          </a:prstGeom>
          <a:solidFill>
            <a:srgbClr val="99FF33"/>
          </a:solidFill>
          <a:ln>
            <a:noFill/>
          </a:ln>
          <a:effectLst>
            <a:prstShdw prst="shdw17" dist="17961" dir="2700000">
              <a:srgbClr val="5C991F"/>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2000" b="1">
                <a:solidFill>
                  <a:srgbClr val="000000"/>
                </a:solidFill>
                <a:latin typeface="Arial Narrow" pitchFamily="34" charset="0"/>
              </a:rPr>
              <a:t>There are a lot of electrons and holes at the junction due to excitations</a:t>
            </a:r>
          </a:p>
        </p:txBody>
      </p:sp>
      <p:sp>
        <p:nvSpPr>
          <p:cNvPr id="44047" name="Text Box 14"/>
          <p:cNvSpPr txBox="1">
            <a:spLocks noChangeArrowheads="1"/>
          </p:cNvSpPr>
          <p:nvPr/>
        </p:nvSpPr>
        <p:spPr bwMode="auto">
          <a:xfrm>
            <a:off x="152400" y="4953000"/>
            <a:ext cx="4419600" cy="701675"/>
          </a:xfrm>
          <a:prstGeom prst="rect">
            <a:avLst/>
          </a:prstGeom>
          <a:solidFill>
            <a:srgbClr val="99FF33"/>
          </a:solidFill>
          <a:ln>
            <a:noFill/>
          </a:ln>
          <a:effectLst>
            <a:prstShdw prst="shdw17" dist="17961" dir="2700000">
              <a:srgbClr val="5C991F"/>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2000" b="1">
                <a:solidFill>
                  <a:srgbClr val="000000"/>
                </a:solidFill>
                <a:latin typeface="Arial Narrow" pitchFamily="34" charset="0"/>
              </a:rPr>
              <a:t>Electrons from n side need to be injected to p side to promote recombination</a:t>
            </a:r>
          </a:p>
        </p:txBody>
      </p:sp>
      <p:sp>
        <p:nvSpPr>
          <p:cNvPr id="44048" name="Text Box 15"/>
          <p:cNvSpPr txBox="1">
            <a:spLocks noChangeArrowheads="1"/>
          </p:cNvSpPr>
          <p:nvPr/>
        </p:nvSpPr>
        <p:spPr bwMode="auto">
          <a:xfrm>
            <a:off x="5029200" y="5715000"/>
            <a:ext cx="3124200" cy="10668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50000"/>
              </a:spcBef>
              <a:buFontTx/>
              <a:buNone/>
            </a:pPr>
            <a:r>
              <a:rPr lang="en-US" altLang="en-US" sz="3200">
                <a:solidFill>
                  <a:srgbClr val="000000"/>
                </a:solidFill>
                <a:latin typeface="Arial Narrow" pitchFamily="34" charset="0"/>
              </a:rPr>
              <a:t>Recombination produces light!!</a:t>
            </a:r>
          </a:p>
        </p:txBody>
      </p:sp>
      <p:sp>
        <p:nvSpPr>
          <p:cNvPr id="44049" name="Line 16"/>
          <p:cNvSpPr>
            <a:spLocks noChangeShapeType="1"/>
          </p:cNvSpPr>
          <p:nvPr/>
        </p:nvSpPr>
        <p:spPr bwMode="auto">
          <a:xfrm>
            <a:off x="4419600" y="6248400"/>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50" name="Picture 17" descr="White LED T1 3/4 4000 m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800600"/>
            <a:ext cx="1311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743DCE5-DAAE-483E-9611-E55E291906D7}" type="slidenum">
              <a:rPr lang="en-US" altLang="en-US" sz="1400" smtClean="0">
                <a:latin typeface="Arial" charset="0"/>
              </a:rPr>
              <a:pPr eaLnBrk="1" hangingPunct="1">
                <a:spcBef>
                  <a:spcPct val="0"/>
                </a:spcBef>
                <a:buFontTx/>
                <a:buNone/>
              </a:pPr>
              <a:t>42</a:t>
            </a:fld>
            <a:endParaRPr lang="en-US" altLang="en-US" sz="1400" smtClean="0">
              <a:latin typeface="Arial" charset="0"/>
            </a:endParaRPr>
          </a:p>
        </p:txBody>
      </p:sp>
      <p:sp>
        <p:nvSpPr>
          <p:cNvPr id="45059" name="Rectangle 2"/>
          <p:cNvSpPr>
            <a:spLocks noGrp="1" noChangeArrowheads="1"/>
          </p:cNvSpPr>
          <p:nvPr>
            <p:ph type="title"/>
          </p:nvPr>
        </p:nvSpPr>
        <p:spPr/>
        <p:txBody>
          <a:bodyPr/>
          <a:lstStyle/>
          <a:p>
            <a:pPr eaLnBrk="1" hangingPunct="1"/>
            <a:r>
              <a:rPr lang="en-US" altLang="en-US" smtClean="0"/>
              <a:t>LED Construction</a:t>
            </a:r>
          </a:p>
        </p:txBody>
      </p:sp>
      <p:sp>
        <p:nvSpPr>
          <p:cNvPr id="45060" name="Rectangle 3"/>
          <p:cNvSpPr>
            <a:spLocks noGrp="1" noChangeArrowheads="1"/>
          </p:cNvSpPr>
          <p:nvPr>
            <p:ph type="body" idx="1"/>
          </p:nvPr>
        </p:nvSpPr>
        <p:spPr/>
        <p:txBody>
          <a:bodyPr/>
          <a:lstStyle/>
          <a:p>
            <a:pPr eaLnBrk="1" hangingPunct="1"/>
            <a:r>
              <a:rPr lang="en-US" altLang="en-US" smtClean="0"/>
              <a:t>Efficient light emitter is also an efficient absorber of radiation therefore, a shallow p-n junction required.  </a:t>
            </a:r>
          </a:p>
          <a:p>
            <a:pPr lvl="1" eaLnBrk="1" hangingPunct="1"/>
            <a:r>
              <a:rPr lang="en-US" altLang="en-US" sz="2400" smtClean="0"/>
              <a:t>Must be thin enough to prevent reabsorption of photons.</a:t>
            </a:r>
          </a:p>
          <a:p>
            <a:pPr eaLnBrk="1" hangingPunct="1"/>
            <a:r>
              <a:rPr lang="en-US" altLang="en-US" smtClean="0"/>
              <a:t>The p-n junction will be forward biased with contacts made by metallisation to the upper and lower surfaces.  </a:t>
            </a:r>
          </a:p>
          <a:p>
            <a:pPr eaLnBrk="1" hangingPunct="1"/>
            <a:r>
              <a:rPr lang="en-US" altLang="en-US" smtClean="0"/>
              <a:t>Output material must be transparent so photon can escape. </a:t>
            </a:r>
          </a:p>
          <a:p>
            <a:pPr eaLnBrk="1" hangingPunct="1"/>
            <a:r>
              <a:rPr lang="en-US" altLang="en-US" smtClean="0"/>
              <a:t>‘Right coloured LED’ </a:t>
            </a:r>
            <a:r>
              <a:rPr lang="en-US" altLang="en-US" smtClean="0">
                <a:sym typeface="Wingdings" pitchFamily="2" charset="2"/>
              </a:rPr>
              <a:t>  </a:t>
            </a:r>
            <a:r>
              <a:rPr lang="en-GB" altLang="en-US" smtClean="0">
                <a:sym typeface="Symbol" pitchFamily="18" charset="2"/>
              </a:rPr>
              <a:t>hc/ = Ec-Ev = Eg</a:t>
            </a:r>
          </a:p>
          <a:p>
            <a:pPr eaLnBrk="1" hangingPunct="1">
              <a:buFontTx/>
              <a:buNone/>
            </a:pPr>
            <a:r>
              <a:rPr lang="en-US" altLang="en-US" smtClean="0">
                <a:sym typeface="Wingdings" pitchFamily="2" charset="2"/>
              </a:rPr>
              <a:t>	 so choose material with the right  Eg</a:t>
            </a:r>
            <a:endParaRPr lang="en-US" altLang="en-US" smtClean="0">
              <a:sym typeface="Symbol" pitchFamily="18" charset="2"/>
            </a:endParaRPr>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2E6F1AB-95A4-4CC5-813D-0E106B1EFC7C}" type="slidenum">
              <a:rPr lang="en-US" altLang="en-US" sz="1400" smtClean="0">
                <a:latin typeface="Arial" charset="0"/>
              </a:rPr>
              <a:pPr eaLnBrk="1" hangingPunct="1">
                <a:spcBef>
                  <a:spcPct val="0"/>
                </a:spcBef>
                <a:buFontTx/>
                <a:buNone/>
              </a:pPr>
              <a:t>43</a:t>
            </a:fld>
            <a:endParaRPr lang="en-US" altLang="en-US" sz="1400" smtClean="0">
              <a:latin typeface="Arial" charset="0"/>
            </a:endParaRPr>
          </a:p>
        </p:txBody>
      </p:sp>
      <p:sp>
        <p:nvSpPr>
          <p:cNvPr id="46083" name="Rectangle 2"/>
          <p:cNvSpPr>
            <a:spLocks noGrp="1" noChangeArrowheads="1"/>
          </p:cNvSpPr>
          <p:nvPr>
            <p:ph type="title"/>
          </p:nvPr>
        </p:nvSpPr>
        <p:spPr/>
        <p:txBody>
          <a:bodyPr/>
          <a:lstStyle/>
          <a:p>
            <a:pPr eaLnBrk="1" hangingPunct="1"/>
            <a:r>
              <a:rPr lang="en-US" altLang="en-US" smtClean="0"/>
              <a:t>Visible LED</a:t>
            </a:r>
          </a:p>
        </p:txBody>
      </p:sp>
      <p:sp>
        <p:nvSpPr>
          <p:cNvPr id="46084" name="Text Box 4"/>
          <p:cNvSpPr txBox="1">
            <a:spLocks noChangeArrowheads="1"/>
          </p:cNvSpPr>
          <p:nvPr/>
        </p:nvSpPr>
        <p:spPr bwMode="auto">
          <a:xfrm>
            <a:off x="1028700" y="1295400"/>
            <a:ext cx="7086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2000">
                <a:latin typeface="Tahoma" pitchFamily="34" charset="0"/>
              </a:rPr>
              <a:t>The band gap of the materials that we use must be in the region of visible wavelength = 390-770nm.  This coincides with the energy value of 3.18eV- 1.61eV which corresponds to colors as stated below:</a:t>
            </a:r>
            <a:endParaRPr lang="en-GB" altLang="en-US" sz="2000" b="1" i="1">
              <a:latin typeface="Tahoma" pitchFamily="34" charset="0"/>
            </a:endParaRPr>
          </a:p>
        </p:txBody>
      </p:sp>
      <p:sp>
        <p:nvSpPr>
          <p:cNvPr id="46085" name="Rectangle 5"/>
          <p:cNvSpPr>
            <a:spLocks noChangeArrowheads="1"/>
          </p:cNvSpPr>
          <p:nvPr/>
        </p:nvSpPr>
        <p:spPr bwMode="auto">
          <a:xfrm>
            <a:off x="152400" y="3048000"/>
            <a:ext cx="457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GB" altLang="en-US" b="1" i="1">
                <a:solidFill>
                  <a:srgbClr val="9933FF"/>
                </a:solidFill>
                <a:latin typeface="Tahoma" pitchFamily="34" charset="0"/>
              </a:rPr>
              <a:t>Violet	</a:t>
            </a:r>
            <a:r>
              <a:rPr lang="en-GB" altLang="en-US" b="1" i="1">
                <a:latin typeface="Tahoma" pitchFamily="34" charset="0"/>
              </a:rPr>
              <a:t>	~ 3.17eV</a:t>
            </a:r>
          </a:p>
          <a:p>
            <a:pPr>
              <a:spcBef>
                <a:spcPct val="0"/>
              </a:spcBef>
              <a:buFontTx/>
              <a:buNone/>
            </a:pPr>
            <a:r>
              <a:rPr lang="en-GB" altLang="en-US" b="1" i="1">
                <a:solidFill>
                  <a:srgbClr val="0000FF"/>
                </a:solidFill>
                <a:latin typeface="Tahoma" pitchFamily="34" charset="0"/>
              </a:rPr>
              <a:t>Blue</a:t>
            </a:r>
            <a:r>
              <a:rPr lang="en-GB" altLang="en-US" b="1" i="1">
                <a:latin typeface="Tahoma" pitchFamily="34" charset="0"/>
              </a:rPr>
              <a:t>		~ 2.73eV</a:t>
            </a:r>
          </a:p>
          <a:p>
            <a:pPr>
              <a:spcBef>
                <a:spcPct val="0"/>
              </a:spcBef>
              <a:buFontTx/>
              <a:buNone/>
            </a:pPr>
            <a:r>
              <a:rPr lang="en-GB" altLang="en-US" b="1" i="1">
                <a:solidFill>
                  <a:srgbClr val="009900"/>
                </a:solidFill>
                <a:latin typeface="Tahoma" pitchFamily="34" charset="0"/>
              </a:rPr>
              <a:t>Green</a:t>
            </a:r>
            <a:r>
              <a:rPr lang="en-GB" altLang="en-US" b="1" i="1">
                <a:latin typeface="Tahoma" pitchFamily="34" charset="0"/>
              </a:rPr>
              <a:t>	~ 2.52eV </a:t>
            </a:r>
          </a:p>
          <a:p>
            <a:pPr>
              <a:spcBef>
                <a:spcPct val="0"/>
              </a:spcBef>
              <a:buFontTx/>
              <a:buNone/>
            </a:pPr>
            <a:r>
              <a:rPr lang="en-GB" altLang="en-US" b="1" i="1">
                <a:solidFill>
                  <a:srgbClr val="FFFF00"/>
                </a:solidFill>
                <a:latin typeface="Tahoma" pitchFamily="34" charset="0"/>
              </a:rPr>
              <a:t>Yellow</a:t>
            </a:r>
            <a:r>
              <a:rPr lang="en-GB" altLang="en-US" b="1" i="1">
                <a:latin typeface="Tahoma" pitchFamily="34" charset="0"/>
              </a:rPr>
              <a:t>	~ 2.15eV</a:t>
            </a:r>
          </a:p>
          <a:p>
            <a:pPr>
              <a:spcBef>
                <a:spcPct val="0"/>
              </a:spcBef>
              <a:buFontTx/>
              <a:buNone/>
            </a:pPr>
            <a:r>
              <a:rPr lang="en-GB" altLang="en-US" b="1" i="1">
                <a:solidFill>
                  <a:srgbClr val="FF6600"/>
                </a:solidFill>
                <a:latin typeface="Tahoma" pitchFamily="34" charset="0"/>
              </a:rPr>
              <a:t>Orange </a:t>
            </a:r>
            <a:r>
              <a:rPr lang="en-GB" altLang="en-US" b="1" i="1">
                <a:latin typeface="Tahoma" pitchFamily="34" charset="0"/>
              </a:rPr>
              <a:t>	~ 2.08eV</a:t>
            </a:r>
          </a:p>
          <a:p>
            <a:pPr>
              <a:spcBef>
                <a:spcPct val="0"/>
              </a:spcBef>
              <a:buFontTx/>
              <a:buNone/>
            </a:pPr>
            <a:r>
              <a:rPr lang="en-GB" altLang="en-US" b="1" i="1">
                <a:solidFill>
                  <a:srgbClr val="FF0000"/>
                </a:solidFill>
                <a:latin typeface="Tahoma" pitchFamily="34" charset="0"/>
              </a:rPr>
              <a:t>Red</a:t>
            </a:r>
            <a:r>
              <a:rPr lang="en-GB" altLang="en-US" b="1" i="1">
                <a:latin typeface="Tahoma" pitchFamily="34" charset="0"/>
              </a:rPr>
              <a:t>		~ 1.62eV</a:t>
            </a:r>
            <a:endParaRPr lang="en-US" altLang="en-US" b="1" i="1">
              <a:latin typeface="Tahoma" pitchFamily="34" charset="0"/>
            </a:endParaRPr>
          </a:p>
        </p:txBody>
      </p:sp>
      <p:sp>
        <p:nvSpPr>
          <p:cNvPr id="46086" name="AutoShape 6"/>
          <p:cNvSpPr>
            <a:spLocks noChangeArrowheads="1"/>
          </p:cNvSpPr>
          <p:nvPr/>
        </p:nvSpPr>
        <p:spPr bwMode="auto">
          <a:xfrm>
            <a:off x="3886200" y="2971800"/>
            <a:ext cx="2057400" cy="1447800"/>
          </a:xfrm>
          <a:prstGeom prst="wedgeRectCallout">
            <a:avLst>
              <a:gd name="adj1" fmla="val -61884"/>
              <a:gd name="adj2" fmla="val -4824"/>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solidFill>
                  <a:srgbClr val="000000"/>
                </a:solidFill>
                <a:latin typeface="Tahoma" pitchFamily="34" charset="0"/>
              </a:rPr>
              <a:t>The  band gap, E</a:t>
            </a:r>
            <a:r>
              <a:rPr lang="en-US" altLang="en-US" sz="1800" baseline="-25000">
                <a:solidFill>
                  <a:srgbClr val="000000"/>
                </a:solidFill>
                <a:latin typeface="Tahoma" pitchFamily="34" charset="0"/>
              </a:rPr>
              <a:t>g</a:t>
            </a:r>
            <a:r>
              <a:rPr lang="en-US" altLang="en-US" sz="1800">
                <a:solidFill>
                  <a:srgbClr val="000000"/>
                </a:solidFill>
                <a:latin typeface="Tahoma" pitchFamily="34" charset="0"/>
              </a:rPr>
              <a:t> that the semiconductor must posses to emit each light</a:t>
            </a:r>
          </a:p>
        </p:txBody>
      </p:sp>
      <p:graphicFrame>
        <p:nvGraphicFramePr>
          <p:cNvPr id="46087" name="Object 7"/>
          <p:cNvGraphicFramePr>
            <a:graphicFrameLocks noChangeAspect="1"/>
          </p:cNvGraphicFramePr>
          <p:nvPr>
            <p:ph sz="half" idx="4294967295"/>
          </p:nvPr>
        </p:nvGraphicFramePr>
        <p:xfrm>
          <a:off x="3886200" y="4648200"/>
          <a:ext cx="2066925" cy="1487488"/>
        </p:xfrm>
        <a:graphic>
          <a:graphicData uri="http://schemas.openxmlformats.org/presentationml/2006/ole">
            <mc:AlternateContent xmlns:mc="http://schemas.openxmlformats.org/markup-compatibility/2006">
              <mc:Choice xmlns:v="urn:schemas-microsoft-com:vml" Requires="v">
                <p:oleObj spid="_x0000_s46126" name="Bitmap Image" r:id="rId4" imgW="3905795" imgH="2809524" progId="Paint.Picture">
                  <p:embed/>
                </p:oleObj>
              </mc:Choice>
              <mc:Fallback>
                <p:oleObj name="Bitmap Image" r:id="rId4" imgW="3905795" imgH="2809524"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648200"/>
                        <a:ext cx="2066925"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Table 1"/>
          <p:cNvGraphicFramePr>
            <a:graphicFrameLocks noGrp="1"/>
          </p:cNvGraphicFramePr>
          <p:nvPr/>
        </p:nvGraphicFramePr>
        <p:xfrm>
          <a:off x="6096000" y="2835275"/>
          <a:ext cx="2895600" cy="3340128"/>
        </p:xfrm>
        <a:graphic>
          <a:graphicData uri="http://schemas.openxmlformats.org/drawingml/2006/table">
            <a:tbl>
              <a:tblPr/>
              <a:tblGrid>
                <a:gridCol w="1066800"/>
                <a:gridCol w="1828800"/>
              </a:tblGrid>
              <a:tr h="303645">
                <a:tc>
                  <a:txBody>
                    <a:bodyPr/>
                    <a:lstStyle/>
                    <a:p>
                      <a:pPr algn="ctr"/>
                      <a:r>
                        <a:rPr lang="en-US" sz="1400" b="1" dirty="0"/>
                        <a:t>Material</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Band Gap </a:t>
                      </a:r>
                      <a:r>
                        <a:rPr lang="en-US" sz="1400" b="1" dirty="0"/>
                        <a:t>(</a:t>
                      </a:r>
                      <a:r>
                        <a:rPr lang="en-US" sz="1400" b="1" dirty="0" err="1"/>
                        <a:t>eV</a:t>
                      </a:r>
                      <a:r>
                        <a:rPr lang="en-US" sz="1400" b="1" dirty="0"/>
                        <a:t>)</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ZnS</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3.6</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ZnO</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3.2</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GaP</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2.25</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CdSe</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1.74</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CdTe</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1.44</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a:t>GaAs</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1.43</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InP</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1.27</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a:t>Si</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1.11</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GaSb</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0.68</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45">
                <a:tc>
                  <a:txBody>
                    <a:bodyPr/>
                    <a:lstStyle/>
                    <a:p>
                      <a:pPr algn="ctr"/>
                      <a:r>
                        <a:rPr lang="en-US" sz="1400" dirty="0" err="1"/>
                        <a:t>Ge</a:t>
                      </a:r>
                      <a:endParaRPr lang="en-US" sz="1400" dirty="0"/>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0.66</a:t>
                      </a:r>
                    </a:p>
                  </a:txBody>
                  <a:tcPr marL="90346" marR="90346" marT="45144" marB="45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D0FCD8F-714A-454B-9F69-1D99C9A60003}" type="slidenum">
              <a:rPr lang="en-US" altLang="en-US" sz="1400" smtClean="0">
                <a:latin typeface="Arial" charset="0"/>
              </a:rPr>
              <a:pPr eaLnBrk="1" hangingPunct="1">
                <a:spcBef>
                  <a:spcPct val="0"/>
                </a:spcBef>
                <a:buFontTx/>
                <a:buNone/>
              </a:pPr>
              <a:t>44</a:t>
            </a:fld>
            <a:endParaRPr lang="en-US" altLang="en-US" sz="1400" smtClean="0">
              <a:latin typeface="Arial" charset="0"/>
            </a:endParaRPr>
          </a:p>
        </p:txBody>
      </p:sp>
      <p:sp>
        <p:nvSpPr>
          <p:cNvPr id="47107" name="Rectangle 2"/>
          <p:cNvSpPr>
            <a:spLocks noGrp="1" noChangeArrowheads="1"/>
          </p:cNvSpPr>
          <p:nvPr>
            <p:ph type="title"/>
          </p:nvPr>
        </p:nvSpPr>
        <p:spPr/>
        <p:txBody>
          <a:bodyPr/>
          <a:lstStyle/>
          <a:p>
            <a:pPr eaLnBrk="1" hangingPunct="1"/>
            <a:r>
              <a:rPr lang="en-US" altLang="en-US" sz="2800" smtClean="0"/>
              <a:t>1907 Publication report on Curious Phenomenon</a:t>
            </a:r>
          </a:p>
        </p:txBody>
      </p:sp>
      <p:pic>
        <p:nvPicPr>
          <p:cNvPr id="47108" name="Picture 3"/>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276600" y="990600"/>
            <a:ext cx="5867400" cy="5059363"/>
          </a:xfrm>
          <a:noFill/>
        </p:spPr>
      </p:pic>
      <p:sp>
        <p:nvSpPr>
          <p:cNvPr id="47109" name="AutoShape 4"/>
          <p:cNvSpPr>
            <a:spLocks noChangeArrowheads="1"/>
          </p:cNvSpPr>
          <p:nvPr/>
        </p:nvSpPr>
        <p:spPr bwMode="auto">
          <a:xfrm>
            <a:off x="3402013" y="6084888"/>
            <a:ext cx="5638800" cy="315912"/>
          </a:xfrm>
          <a:prstGeom prst="wedgeRectCallout">
            <a:avLst>
              <a:gd name="adj1" fmla="val 13625"/>
              <a:gd name="adj2" fmla="val -3693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a:solidFill>
                  <a:srgbClr val="000000"/>
                </a:solidFill>
                <a:latin typeface="Tahoma" pitchFamily="34" charset="0"/>
              </a:rPr>
              <a:t>H.J. Round, Electrical World, 49, 309, 1907</a:t>
            </a:r>
          </a:p>
        </p:txBody>
      </p:sp>
      <p:pic>
        <p:nvPicPr>
          <p:cNvPr id="47110" name="Picture 5" descr="colormov"/>
          <p:cNvPicPr>
            <a:picLocks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05400" y="1131888"/>
            <a:ext cx="4038600" cy="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1" name="AutoShape 6"/>
          <p:cNvSpPr>
            <a:spLocks noChangeArrowheads="1"/>
          </p:cNvSpPr>
          <p:nvPr/>
        </p:nvSpPr>
        <p:spPr bwMode="auto">
          <a:xfrm>
            <a:off x="0" y="1284288"/>
            <a:ext cx="2819400" cy="1447800"/>
          </a:xfrm>
          <a:prstGeom prst="wedgeRectCallout">
            <a:avLst>
              <a:gd name="adj1" fmla="val 57995"/>
              <a:gd name="adj2" fmla="val 71380"/>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solidFill>
                  <a:srgbClr val="003300"/>
                </a:solidFill>
                <a:latin typeface="Tahoma" pitchFamily="34" charset="0"/>
              </a:rPr>
              <a:t>On applying a potential to a crystal of carborundum (SiC), the material gave out a yellowish light</a:t>
            </a:r>
          </a:p>
        </p:txBody>
      </p:sp>
      <p:sp>
        <p:nvSpPr>
          <p:cNvPr id="47112" name="Oval 7"/>
          <p:cNvSpPr>
            <a:spLocks noChangeArrowheads="1"/>
          </p:cNvSpPr>
          <p:nvPr/>
        </p:nvSpPr>
        <p:spPr bwMode="auto">
          <a:xfrm>
            <a:off x="2971800" y="2198688"/>
            <a:ext cx="5181600" cy="533400"/>
          </a:xfrm>
          <a:prstGeom prst="ellipse">
            <a:avLst/>
          </a:prstGeom>
          <a:noFill/>
          <a:ln w="19050">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98C0C2C-F541-47D5-A4C9-1BA9DAACE2EC}" type="slidenum">
              <a:rPr lang="en-US" altLang="en-US" sz="1400" smtClean="0">
                <a:latin typeface="Arial" charset="0"/>
              </a:rPr>
              <a:pPr eaLnBrk="1" hangingPunct="1">
                <a:spcBef>
                  <a:spcPct val="0"/>
                </a:spcBef>
                <a:buFontTx/>
                <a:buNone/>
              </a:pPr>
              <a:t>45</a:t>
            </a:fld>
            <a:endParaRPr lang="en-US" altLang="en-US" sz="1400" smtClean="0">
              <a:latin typeface="Arial" charset="0"/>
            </a:endParaRPr>
          </a:p>
        </p:txBody>
      </p:sp>
      <p:sp>
        <p:nvSpPr>
          <p:cNvPr id="48131" name="Rectangle 2"/>
          <p:cNvSpPr>
            <a:spLocks noGrp="1" noChangeArrowheads="1"/>
          </p:cNvSpPr>
          <p:nvPr>
            <p:ph type="title"/>
          </p:nvPr>
        </p:nvSpPr>
        <p:spPr/>
        <p:txBody>
          <a:bodyPr/>
          <a:lstStyle/>
          <a:p>
            <a:pPr eaLnBrk="1" hangingPunct="1"/>
            <a:r>
              <a:rPr lang="en-US" altLang="en-US" smtClean="0"/>
              <a:t>Applications of LEDs</a:t>
            </a:r>
          </a:p>
        </p:txBody>
      </p:sp>
      <p:graphicFrame>
        <p:nvGraphicFramePr>
          <p:cNvPr id="48132" name="Object 3"/>
          <p:cNvGraphicFramePr>
            <a:graphicFrameLocks noChangeAspect="1"/>
          </p:cNvGraphicFramePr>
          <p:nvPr>
            <p:ph sz="quarter" idx="4294967295"/>
          </p:nvPr>
        </p:nvGraphicFramePr>
        <p:xfrm>
          <a:off x="5359400" y="1212850"/>
          <a:ext cx="3251200" cy="2093913"/>
        </p:xfrm>
        <a:graphic>
          <a:graphicData uri="http://schemas.openxmlformats.org/presentationml/2006/ole">
            <mc:AlternateContent xmlns:mc="http://schemas.openxmlformats.org/markup-compatibility/2006">
              <mc:Choice xmlns:v="urn:schemas-microsoft-com:vml" Requires="v">
                <p:oleObj spid="_x0000_s48136" name="Bitmap Image" r:id="rId3" imgW="4342857" imgH="2924583" progId="Paint.Picture">
                  <p:embed/>
                </p:oleObj>
              </mc:Choice>
              <mc:Fallback>
                <p:oleObj name="Bitmap Image" r:id="rId3" imgW="4342857" imgH="292458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1212850"/>
                        <a:ext cx="3251200" cy="20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8133" name="Picture 4" descr="bigclock"/>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781800" y="5205413"/>
            <a:ext cx="1828800" cy="85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4" name="Picture 5" descr="LED-Fassade"/>
          <p:cNvPicPr>
            <a:picLocks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334000" y="3278188"/>
            <a:ext cx="3276600" cy="210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6" descr="lattice_ligh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990600"/>
            <a:ext cx="4648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A6447D8-9DCF-45DE-A447-F663AFD536AC}" type="slidenum">
              <a:rPr lang="en-US" altLang="en-US" sz="1400" smtClean="0">
                <a:latin typeface="Arial" charset="0"/>
              </a:rPr>
              <a:pPr eaLnBrk="1" hangingPunct="1">
                <a:spcBef>
                  <a:spcPct val="0"/>
                </a:spcBef>
                <a:buFontTx/>
                <a:buNone/>
              </a:pPr>
              <a:t>46</a:t>
            </a:fld>
            <a:endParaRPr lang="en-US" altLang="en-US" sz="1400" smtClean="0">
              <a:latin typeface="Arial" charset="0"/>
            </a:endParaRPr>
          </a:p>
        </p:txBody>
      </p:sp>
      <p:sp>
        <p:nvSpPr>
          <p:cNvPr id="49155" name="Rectangle 2"/>
          <p:cNvSpPr>
            <a:spLocks noGrp="1" noChangeArrowheads="1"/>
          </p:cNvSpPr>
          <p:nvPr>
            <p:ph type="ctrTitle"/>
          </p:nvPr>
        </p:nvSpPr>
        <p:spPr/>
        <p:txBody>
          <a:bodyPr/>
          <a:lstStyle/>
          <a:p>
            <a:pPr eaLnBrk="1" hangingPunct="1"/>
            <a:r>
              <a:rPr lang="en-US" altLang="en-US" smtClean="0"/>
              <a:t>Transistor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E5AA31B-C18D-44C2-A3E0-85A80BF3DBF2}" type="slidenum">
              <a:rPr lang="en-US" altLang="en-US" sz="1400" smtClean="0">
                <a:latin typeface="Arial" charset="0"/>
              </a:rPr>
              <a:pPr eaLnBrk="1" hangingPunct="1">
                <a:spcBef>
                  <a:spcPct val="0"/>
                </a:spcBef>
                <a:buFontTx/>
                <a:buNone/>
              </a:pPr>
              <a:t>47</a:t>
            </a:fld>
            <a:endParaRPr lang="en-US" altLang="en-US" sz="1400" smtClean="0">
              <a:latin typeface="Arial" charset="0"/>
            </a:endParaRPr>
          </a:p>
        </p:txBody>
      </p:sp>
      <p:sp>
        <p:nvSpPr>
          <p:cNvPr id="50179" name="Rectangle 2"/>
          <p:cNvSpPr>
            <a:spLocks noGrp="1" noChangeArrowheads="1"/>
          </p:cNvSpPr>
          <p:nvPr>
            <p:ph type="title"/>
          </p:nvPr>
        </p:nvSpPr>
        <p:spPr/>
        <p:txBody>
          <a:bodyPr/>
          <a:lstStyle/>
          <a:p>
            <a:pPr eaLnBrk="1" hangingPunct="1"/>
            <a:r>
              <a:rPr lang="en-US" altLang="en-US" smtClean="0"/>
              <a:t>Definition of a Transistor</a:t>
            </a:r>
          </a:p>
        </p:txBody>
      </p:sp>
      <p:sp>
        <p:nvSpPr>
          <p:cNvPr id="2423811" name="Rectangle 3"/>
          <p:cNvSpPr>
            <a:spLocks noGrp="1" noChangeArrowheads="1"/>
          </p:cNvSpPr>
          <p:nvPr>
            <p:ph type="body" idx="1"/>
          </p:nvPr>
        </p:nvSpPr>
        <p:spPr>
          <a:xfrm>
            <a:off x="533400" y="876300"/>
            <a:ext cx="8229600" cy="2247900"/>
          </a:xfrm>
        </p:spPr>
        <p:txBody>
          <a:bodyPr/>
          <a:lstStyle/>
          <a:p>
            <a:pPr eaLnBrk="1" hangingPunct="1"/>
            <a:r>
              <a:rPr lang="en-US" altLang="en-US" smtClean="0"/>
              <a:t>A transistor controls current through a circuit via an injected current, i.e. it behaves like a current-controlled resistor.</a:t>
            </a:r>
          </a:p>
          <a:p>
            <a:pPr eaLnBrk="1" hangingPunct="1"/>
            <a:r>
              <a:rPr lang="en-US" altLang="en-US" smtClean="0"/>
              <a:t>A Bipolar Junction Transistor has three terminals:</a:t>
            </a:r>
          </a:p>
          <a:p>
            <a:pPr lvl="1" eaLnBrk="1" hangingPunct="1"/>
            <a:r>
              <a:rPr lang="en-US" altLang="en-US" smtClean="0"/>
              <a:t>Base (B): the control</a:t>
            </a:r>
          </a:p>
          <a:p>
            <a:pPr lvl="1" eaLnBrk="1" hangingPunct="1"/>
            <a:r>
              <a:rPr lang="en-US" altLang="en-US" smtClean="0"/>
              <a:t>Collector (C): the source of the current</a:t>
            </a:r>
          </a:p>
          <a:p>
            <a:pPr lvl="1" eaLnBrk="1" hangingPunct="1"/>
            <a:r>
              <a:rPr lang="en-US" altLang="en-US" smtClean="0"/>
              <a:t>Emitter (E): the destination of the current</a:t>
            </a:r>
          </a:p>
          <a:p>
            <a:pPr lvl="1" eaLnBrk="1" hangingPunct="1"/>
            <a:endParaRPr lang="en-US" altLang="en-US" smtClean="0"/>
          </a:p>
        </p:txBody>
      </p:sp>
      <p:grpSp>
        <p:nvGrpSpPr>
          <p:cNvPr id="50181" name="Group 53"/>
          <p:cNvGrpSpPr>
            <a:grpSpLocks/>
          </p:cNvGrpSpPr>
          <p:nvPr/>
        </p:nvGrpSpPr>
        <p:grpSpPr bwMode="auto">
          <a:xfrm>
            <a:off x="523875" y="3276600"/>
            <a:ext cx="3819525" cy="2057400"/>
            <a:chOff x="1133819" y="3276600"/>
            <a:chExt cx="3819181" cy="2057400"/>
          </a:xfrm>
        </p:grpSpPr>
        <p:sp>
          <p:nvSpPr>
            <p:cNvPr id="2" name="Oval 1"/>
            <p:cNvSpPr/>
            <p:nvPr/>
          </p:nvSpPr>
          <p:spPr>
            <a:xfrm>
              <a:off x="1676695" y="3581400"/>
              <a:ext cx="457159"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676695" y="4572000"/>
              <a:ext cx="457159"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a:stCxn id="2" idx="4"/>
              <a:endCxn id="16" idx="0"/>
            </p:cNvCxnSpPr>
            <p:nvPr/>
          </p:nvCxnSpPr>
          <p:spPr>
            <a:xfrm>
              <a:off x="1905275" y="4038600"/>
              <a:ext cx="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5275" y="4305300"/>
              <a:ext cx="990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4"/>
            </p:cNvCxnSpPr>
            <p:nvPr/>
          </p:nvCxnSpPr>
          <p:spPr>
            <a:xfrm>
              <a:off x="1905275" y="5029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 idx="0"/>
            </p:cNvCxnSpPr>
            <p:nvPr/>
          </p:nvCxnSpPr>
          <p:spPr>
            <a:xfrm flipV="1">
              <a:off x="1905275" y="3276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05275" y="3276600"/>
              <a:ext cx="20191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275" y="5334000"/>
              <a:ext cx="20191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95785" y="4106863"/>
              <a:ext cx="2057215" cy="3968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flipV="1">
              <a:off x="3924393" y="3276600"/>
              <a:ext cx="0" cy="434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895785" y="3711575"/>
              <a:ext cx="2057215" cy="395288"/>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895785" y="4503738"/>
              <a:ext cx="2057215" cy="395287"/>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42"/>
            <p:cNvCxnSpPr/>
            <p:nvPr/>
          </p:nvCxnSpPr>
          <p:spPr>
            <a:xfrm flipV="1">
              <a:off x="3924393" y="4899025"/>
              <a:ext cx="0" cy="434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201" name="TextBox 27"/>
            <p:cNvSpPr txBox="1">
              <a:spLocks noChangeArrowheads="1"/>
            </p:cNvSpPr>
            <p:nvPr/>
          </p:nvSpPr>
          <p:spPr bwMode="auto">
            <a:xfrm>
              <a:off x="1133819" y="3625334"/>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BC</a:t>
              </a:r>
            </a:p>
          </p:txBody>
        </p:sp>
        <p:sp>
          <p:nvSpPr>
            <p:cNvPr id="50202" name="TextBox 47"/>
            <p:cNvSpPr txBox="1">
              <a:spLocks noChangeArrowheads="1"/>
            </p:cNvSpPr>
            <p:nvPr/>
          </p:nvSpPr>
          <p:spPr bwMode="auto">
            <a:xfrm>
              <a:off x="1133819" y="4615934"/>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BE</a:t>
              </a:r>
            </a:p>
          </p:txBody>
        </p:sp>
        <p:sp>
          <p:nvSpPr>
            <p:cNvPr id="50203" name="TextBox 28"/>
            <p:cNvSpPr txBox="1">
              <a:spLocks noChangeArrowheads="1"/>
            </p:cNvSpPr>
            <p:nvPr/>
          </p:nvSpPr>
          <p:spPr bwMode="auto">
            <a:xfrm>
              <a:off x="1752600" y="3481216"/>
              <a:ext cx="30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a:t>
              </a:r>
            </a:p>
            <a:p>
              <a:pPr algn="ctr" eaLnBrk="1" hangingPunct="1">
                <a:spcBef>
                  <a:spcPct val="0"/>
                </a:spcBef>
                <a:buFontTx/>
                <a:buNone/>
              </a:pPr>
              <a:r>
                <a:rPr lang="en-US" altLang="en-US" sz="1800">
                  <a:latin typeface="Arial" charset="0"/>
                </a:rPr>
                <a:t>+</a:t>
              </a:r>
            </a:p>
          </p:txBody>
        </p:sp>
        <p:sp>
          <p:nvSpPr>
            <p:cNvPr id="50204" name="TextBox 49"/>
            <p:cNvSpPr txBox="1">
              <a:spLocks noChangeArrowheads="1"/>
            </p:cNvSpPr>
            <p:nvPr/>
          </p:nvSpPr>
          <p:spPr bwMode="auto">
            <a:xfrm rot="10800000">
              <a:off x="1752601" y="4503374"/>
              <a:ext cx="30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a:t>
              </a:r>
            </a:p>
            <a:p>
              <a:pPr algn="ctr" eaLnBrk="1" hangingPunct="1">
                <a:spcBef>
                  <a:spcPct val="0"/>
                </a:spcBef>
                <a:buFontTx/>
                <a:buNone/>
              </a:pPr>
              <a:r>
                <a:rPr lang="en-US" altLang="en-US" sz="1800">
                  <a:latin typeface="Arial" charset="0"/>
                </a:rPr>
                <a:t>+</a:t>
              </a:r>
            </a:p>
          </p:txBody>
        </p:sp>
        <p:cxnSp>
          <p:nvCxnSpPr>
            <p:cNvPr id="32" name="Straight Arrow Connector 31"/>
            <p:cNvCxnSpPr/>
            <p:nvPr/>
          </p:nvCxnSpPr>
          <p:spPr>
            <a:xfrm>
              <a:off x="2400530" y="4305300"/>
              <a:ext cx="114290" cy="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924393" y="3413125"/>
              <a:ext cx="0" cy="168275"/>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24393" y="5065713"/>
              <a:ext cx="0" cy="168275"/>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50208" name="TextBox 37"/>
            <p:cNvSpPr txBox="1">
              <a:spLocks noChangeArrowheads="1"/>
            </p:cNvSpPr>
            <p:nvPr/>
          </p:nvSpPr>
          <p:spPr bwMode="auto">
            <a:xfrm>
              <a:off x="3962400" y="3276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i</a:t>
              </a:r>
              <a:r>
                <a:rPr lang="en-US" altLang="en-US" sz="1800" i="1" baseline="-25000">
                  <a:latin typeface="Arial" charset="0"/>
                </a:rPr>
                <a:t>C</a:t>
              </a:r>
            </a:p>
          </p:txBody>
        </p:sp>
        <p:sp>
          <p:nvSpPr>
            <p:cNvPr id="50209" name="TextBox 58"/>
            <p:cNvSpPr txBox="1">
              <a:spLocks noChangeArrowheads="1"/>
            </p:cNvSpPr>
            <p:nvPr/>
          </p:nvSpPr>
          <p:spPr bwMode="auto">
            <a:xfrm>
              <a:off x="2209800" y="4332116"/>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i="1">
                  <a:latin typeface="Arial" charset="0"/>
                </a:rPr>
                <a:t>i</a:t>
              </a:r>
              <a:r>
                <a:rPr lang="en-US" altLang="en-US" sz="1800" i="1" baseline="-25000">
                  <a:latin typeface="Arial" charset="0"/>
                </a:rPr>
                <a:t>B</a:t>
              </a:r>
            </a:p>
          </p:txBody>
        </p:sp>
        <p:sp>
          <p:nvSpPr>
            <p:cNvPr id="50210" name="TextBox 59"/>
            <p:cNvSpPr txBox="1">
              <a:spLocks noChangeArrowheads="1"/>
            </p:cNvSpPr>
            <p:nvPr/>
          </p:nvSpPr>
          <p:spPr bwMode="auto">
            <a:xfrm>
              <a:off x="3962400" y="49646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i</a:t>
              </a:r>
              <a:r>
                <a:rPr lang="en-US" altLang="en-US" sz="1800" i="1" baseline="-25000">
                  <a:latin typeface="Arial" charset="0"/>
                </a:rPr>
                <a:t>E</a:t>
              </a:r>
            </a:p>
          </p:txBody>
        </p:sp>
        <p:sp>
          <p:nvSpPr>
            <p:cNvPr id="50211" name="TextBox 38"/>
            <p:cNvSpPr txBox="1">
              <a:spLocks noChangeArrowheads="1"/>
            </p:cNvSpPr>
            <p:nvPr/>
          </p:nvSpPr>
          <p:spPr bwMode="auto">
            <a:xfrm>
              <a:off x="2895600" y="3711078"/>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collector</a:t>
              </a:r>
            </a:p>
          </p:txBody>
        </p:sp>
        <p:sp>
          <p:nvSpPr>
            <p:cNvPr id="50212" name="TextBox 61"/>
            <p:cNvSpPr txBox="1">
              <a:spLocks noChangeArrowheads="1"/>
            </p:cNvSpPr>
            <p:nvPr/>
          </p:nvSpPr>
          <p:spPr bwMode="auto">
            <a:xfrm>
              <a:off x="2895600" y="4126468"/>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base</a:t>
              </a:r>
            </a:p>
          </p:txBody>
        </p:sp>
        <p:sp>
          <p:nvSpPr>
            <p:cNvPr id="50213" name="TextBox 62"/>
            <p:cNvSpPr txBox="1">
              <a:spLocks noChangeArrowheads="1"/>
            </p:cNvSpPr>
            <p:nvPr/>
          </p:nvSpPr>
          <p:spPr bwMode="auto">
            <a:xfrm>
              <a:off x="2895600" y="4507468"/>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emitter</a:t>
              </a:r>
            </a:p>
          </p:txBody>
        </p:sp>
        <p:sp>
          <p:nvSpPr>
            <p:cNvPr id="65" name="Isosceles Triangle 64"/>
            <p:cNvSpPr/>
            <p:nvPr/>
          </p:nvSpPr>
          <p:spPr>
            <a:xfrm rot="10800000">
              <a:off x="4152972" y="4419600"/>
              <a:ext cx="338108"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Isosceles Triangle 65"/>
            <p:cNvSpPr/>
            <p:nvPr/>
          </p:nvSpPr>
          <p:spPr>
            <a:xfrm>
              <a:off x="4152972" y="3895725"/>
              <a:ext cx="338108"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flipH="1">
              <a:off x="4152972" y="3895725"/>
              <a:ext cx="342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148210" y="4724400"/>
              <a:ext cx="342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218" name="TextBox 48"/>
            <p:cNvSpPr txBox="1">
              <a:spLocks noChangeArrowheads="1"/>
            </p:cNvSpPr>
            <p:nvPr/>
          </p:nvSpPr>
          <p:spPr bwMode="auto">
            <a:xfrm>
              <a:off x="4724400" y="3711078"/>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n</a:t>
              </a:r>
            </a:p>
          </p:txBody>
        </p:sp>
        <p:sp>
          <p:nvSpPr>
            <p:cNvPr id="50219" name="TextBox 73"/>
            <p:cNvSpPr txBox="1">
              <a:spLocks noChangeArrowheads="1"/>
            </p:cNvSpPr>
            <p:nvPr/>
          </p:nvSpPr>
          <p:spPr bwMode="auto">
            <a:xfrm>
              <a:off x="4724400" y="4126468"/>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p</a:t>
              </a:r>
            </a:p>
          </p:txBody>
        </p:sp>
        <p:sp>
          <p:nvSpPr>
            <p:cNvPr id="50220" name="TextBox 74"/>
            <p:cNvSpPr txBox="1">
              <a:spLocks noChangeArrowheads="1"/>
            </p:cNvSpPr>
            <p:nvPr/>
          </p:nvSpPr>
          <p:spPr bwMode="auto">
            <a:xfrm>
              <a:off x="4724400" y="4507468"/>
              <a:ext cx="22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n</a:t>
              </a:r>
            </a:p>
          </p:txBody>
        </p:sp>
      </p:grpSp>
      <p:sp>
        <p:nvSpPr>
          <p:cNvPr id="50182" name="TextBox 50"/>
          <p:cNvSpPr txBox="1">
            <a:spLocks noChangeArrowheads="1"/>
          </p:cNvSpPr>
          <p:nvPr/>
        </p:nvSpPr>
        <p:spPr bwMode="auto">
          <a:xfrm>
            <a:off x="1066800" y="56499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Schematics shown are for an </a:t>
            </a:r>
            <a:r>
              <a:rPr lang="en-US" altLang="en-US" sz="1800" i="1">
                <a:latin typeface="Arial" charset="0"/>
              </a:rPr>
              <a:t>npn</a:t>
            </a:r>
            <a:r>
              <a:rPr lang="en-US" altLang="en-US" sz="1800">
                <a:latin typeface="Arial" charset="0"/>
              </a:rPr>
              <a:t> BJT, but </a:t>
            </a:r>
            <a:r>
              <a:rPr lang="en-US" altLang="en-US" sz="1800" i="1">
                <a:latin typeface="Arial" charset="0"/>
              </a:rPr>
              <a:t>pnp</a:t>
            </a:r>
            <a:r>
              <a:rPr lang="en-US" altLang="en-US" sz="1800">
                <a:latin typeface="Arial" charset="0"/>
              </a:rPr>
              <a:t> BJTs also exist.</a:t>
            </a:r>
          </a:p>
        </p:txBody>
      </p:sp>
      <p:grpSp>
        <p:nvGrpSpPr>
          <p:cNvPr id="50183" name="Group 51"/>
          <p:cNvGrpSpPr>
            <a:grpSpLocks/>
          </p:cNvGrpSpPr>
          <p:nvPr/>
        </p:nvGrpSpPr>
        <p:grpSpPr bwMode="auto">
          <a:xfrm>
            <a:off x="4724400" y="3228975"/>
            <a:ext cx="1944688" cy="2105025"/>
            <a:chOff x="5689996" y="3229323"/>
            <a:chExt cx="1945481" cy="2104677"/>
          </a:xfrm>
        </p:grpSpPr>
        <p:pic>
          <p:nvPicPr>
            <p:cNvPr id="47119" name="Picture 15"/>
            <p:cNvPicPr>
              <a:picLocks noChangeAspect="1" noChangeArrowheads="1"/>
            </p:cNvPicPr>
            <p:nvPr/>
          </p:nvPicPr>
          <p:blipFill>
            <a:blip r:embed="rId2"/>
            <a:srcRect/>
            <a:stretch>
              <a:fillRect/>
            </a:stretch>
          </p:blipFill>
          <p:spPr bwMode="auto">
            <a:xfrm>
              <a:off x="5944100" y="3629307"/>
              <a:ext cx="1437274" cy="170469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0187" name="TextBox 77"/>
            <p:cNvSpPr txBox="1">
              <a:spLocks noChangeArrowheads="1"/>
            </p:cNvSpPr>
            <p:nvPr/>
          </p:nvSpPr>
          <p:spPr bwMode="auto">
            <a:xfrm>
              <a:off x="5689996" y="3229323"/>
              <a:ext cx="19454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Circuit Symbol</a:t>
              </a:r>
            </a:p>
          </p:txBody>
        </p:sp>
      </p:grpSp>
      <p:sp>
        <p:nvSpPr>
          <p:cNvPr id="55" name="TextBox 54"/>
          <p:cNvSpPr txBox="1">
            <a:spLocks noRot="1" noChangeAspect="1" noMove="1" noResize="1" noEditPoints="1" noAdjustHandles="1" noChangeArrowheads="1" noChangeShapeType="1" noTextEdit="1"/>
          </p:cNvSpPr>
          <p:nvPr/>
        </p:nvSpPr>
        <p:spPr>
          <a:xfrm>
            <a:off x="6948617" y="3922560"/>
            <a:ext cx="1463478" cy="369332"/>
          </a:xfrm>
          <a:prstGeom prst="rect">
            <a:avLst/>
          </a:prstGeom>
          <a:blipFill rotWithShape="1">
            <a:blip r:embed="rId3"/>
            <a:stretch>
              <a:fillRect/>
            </a:stretch>
          </a:blipFill>
        </p:spPr>
        <p:txBody>
          <a:bodyPr/>
          <a:lstStyle/>
          <a:p>
            <a:pPr>
              <a:defRPr/>
            </a:pPr>
            <a:r>
              <a:rPr lang="en-US">
                <a:noFill/>
                <a:latin typeface="Arial" pitchFamily="34" charset="0"/>
              </a:rPr>
              <a:t> </a:t>
            </a:r>
          </a:p>
        </p:txBody>
      </p:sp>
      <p:sp>
        <p:nvSpPr>
          <p:cNvPr id="56" name="TextBox 55"/>
          <p:cNvSpPr txBox="1">
            <a:spLocks noRot="1" noChangeAspect="1" noMove="1" noResize="1" noEditPoints="1" noAdjustHandles="1" noChangeArrowheads="1" noChangeShapeType="1" noTextEdit="1"/>
          </p:cNvSpPr>
          <p:nvPr/>
        </p:nvSpPr>
        <p:spPr>
          <a:xfrm>
            <a:off x="6533920" y="4366086"/>
            <a:ext cx="2292872" cy="369332"/>
          </a:xfrm>
          <a:prstGeom prst="rect">
            <a:avLst/>
          </a:prstGeom>
          <a:blipFill rotWithShape="1">
            <a:blip r:embed="rId4"/>
            <a:stretch>
              <a:fillRect/>
            </a:stretch>
          </a:blipFill>
        </p:spPr>
        <p:txBody>
          <a:bodyPr/>
          <a:lstStyle/>
          <a:p>
            <a:pPr>
              <a:defRPr/>
            </a:pPr>
            <a:r>
              <a:rPr lang="en-US">
                <a:noFill/>
                <a:latin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3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3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3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38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3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38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BJT Transistor Operation</a:t>
            </a:r>
          </a:p>
        </p:txBody>
      </p:sp>
      <p:sp>
        <p:nvSpPr>
          <p:cNvPr id="3" name="Content Placeholder 2"/>
          <p:cNvSpPr>
            <a:spLocks noGrp="1"/>
          </p:cNvSpPr>
          <p:nvPr>
            <p:ph idx="1"/>
          </p:nvPr>
        </p:nvSpPr>
        <p:spPr/>
        <p:txBody>
          <a:bodyPr/>
          <a:lstStyle/>
          <a:p>
            <a:pPr eaLnBrk="1" hangingPunct="1">
              <a:defRPr/>
            </a:pPr>
            <a:r>
              <a:rPr lang="en-US" dirty="0" smtClean="0"/>
              <a:t>The BJT operation is as follows:</a:t>
            </a:r>
          </a:p>
          <a:p>
            <a:pPr lvl="1" eaLnBrk="1" hangingPunct="1">
              <a:defRPr/>
            </a:pPr>
            <a:r>
              <a:rPr lang="en-US" dirty="0" smtClean="0"/>
              <a:t>apply a voltage to the base with respect to </a:t>
            </a:r>
          </a:p>
          <a:p>
            <a:pPr marL="457200" lvl="1" indent="285750" eaLnBrk="1" hangingPunct="1">
              <a:buFontTx/>
              <a:buNone/>
              <a:defRPr/>
            </a:pPr>
            <a:r>
              <a:rPr lang="en-US" dirty="0" smtClean="0"/>
              <a:t>the emitter (forward bias the base-emitter p-n junction)</a:t>
            </a:r>
          </a:p>
          <a:p>
            <a:pPr lvl="1" eaLnBrk="1" hangingPunct="1">
              <a:defRPr/>
            </a:pPr>
            <a:r>
              <a:rPr lang="en-US" dirty="0" smtClean="0"/>
              <a:t>this voltage sets up an electric field in the “body” of the device</a:t>
            </a:r>
          </a:p>
          <a:p>
            <a:pPr lvl="1" eaLnBrk="1" hangingPunct="1">
              <a:defRPr/>
            </a:pPr>
            <a:r>
              <a:rPr lang="en-US" dirty="0" smtClean="0"/>
              <a:t>the electric field supports the flow of charge from collector to emitter if the base-emitter p-n junction is forward biased.</a:t>
            </a:r>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r>
              <a:rPr lang="en-US" dirty="0" smtClean="0"/>
              <a:t>Most common (and original) form is the bipolar junction transistor (BJT), although the MOSFET has completely taken over almost all applications.</a:t>
            </a:r>
          </a:p>
        </p:txBody>
      </p:sp>
      <p:sp>
        <p:nvSpPr>
          <p:cNvPr id="51204"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79BEABD-4CFA-476E-8191-092B165F4FC6}" type="slidenum">
              <a:rPr lang="en-US" altLang="en-US" sz="1400" smtClean="0">
                <a:latin typeface="Arial" charset="0"/>
              </a:rPr>
              <a:pPr eaLnBrk="1" hangingPunct="1">
                <a:spcBef>
                  <a:spcPct val="0"/>
                </a:spcBef>
                <a:buFontTx/>
                <a:buNone/>
              </a:pPr>
              <a:t>48</a:t>
            </a:fld>
            <a:endParaRPr lang="en-US" altLang="en-US" sz="1400" smtClean="0">
              <a:latin typeface="Arial" charset="0"/>
            </a:endParaRPr>
          </a:p>
        </p:txBody>
      </p:sp>
      <p:pic>
        <p:nvPicPr>
          <p:cNvPr id="5" name="Picture 15"/>
          <p:cNvPicPr>
            <a:picLocks noChangeAspect="1" noChangeArrowheads="1"/>
          </p:cNvPicPr>
          <p:nvPr/>
        </p:nvPicPr>
        <p:blipFill>
          <a:blip r:embed="rId2"/>
          <a:srcRect/>
          <a:stretch>
            <a:fillRect/>
          </a:stretch>
        </p:blipFill>
        <p:spPr bwMode="auto">
          <a:xfrm>
            <a:off x="3886200" y="3124200"/>
            <a:ext cx="1438275" cy="1704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1C0BF55-4F42-4DBD-A32B-F0461FB7AAC0}" type="slidenum">
              <a:rPr lang="en-US" altLang="en-US" sz="1400" smtClean="0">
                <a:latin typeface="Arial" charset="0"/>
              </a:rPr>
              <a:pPr eaLnBrk="1" hangingPunct="1">
                <a:spcBef>
                  <a:spcPct val="0"/>
                </a:spcBef>
                <a:buFontTx/>
                <a:buNone/>
              </a:pPr>
              <a:t>49</a:t>
            </a:fld>
            <a:endParaRPr lang="en-US" altLang="en-US" sz="1400" smtClean="0">
              <a:latin typeface="Arial" charset="0"/>
            </a:endParaRPr>
          </a:p>
        </p:txBody>
      </p:sp>
      <p:sp>
        <p:nvSpPr>
          <p:cNvPr id="52227" name="Rectangle 2"/>
          <p:cNvSpPr>
            <a:spLocks noGrp="1" noChangeArrowheads="1"/>
          </p:cNvSpPr>
          <p:nvPr>
            <p:ph type="title" idx="4294967295"/>
          </p:nvPr>
        </p:nvSpPr>
        <p:spPr/>
        <p:txBody>
          <a:bodyPr lIns="0" tIns="0" rIns="0" bIns="0"/>
          <a:lstStyle/>
          <a:p>
            <a:pPr eaLnBrk="1" hangingPunct="1"/>
            <a:r>
              <a:rPr lang="en-US" altLang="en-US" smtClean="0"/>
              <a:t>Transistor Architecture</a:t>
            </a:r>
          </a:p>
        </p:txBody>
      </p:sp>
      <p:sp>
        <p:nvSpPr>
          <p:cNvPr id="52228" name="Rectangle 3"/>
          <p:cNvSpPr>
            <a:spLocks noGrp="1" noChangeArrowheads="1"/>
          </p:cNvSpPr>
          <p:nvPr>
            <p:ph type="body" idx="1"/>
          </p:nvPr>
        </p:nvSpPr>
        <p:spPr/>
        <p:txBody>
          <a:bodyPr/>
          <a:lstStyle/>
          <a:p>
            <a:pPr eaLnBrk="1" hangingPunct="1"/>
            <a:r>
              <a:rPr lang="en-US" altLang="en-US" smtClean="0"/>
              <a:t>NPN BJT has three layers with an emitter and collector at the ends, and a very thin base in between (Figure a).</a:t>
            </a:r>
          </a:p>
          <a:p>
            <a:pPr eaLnBrk="1" hangingPunct="1"/>
            <a:r>
              <a:rPr lang="en-US" altLang="en-US" smtClean="0"/>
              <a:t>Base-collector is reverse biased, increasing the width of the associated depletion region (Figure b).</a:t>
            </a:r>
          </a:p>
          <a:p>
            <a:pPr eaLnBrk="1" hangingPunct="1"/>
            <a:endParaRPr lang="en-US" altLang="en-US" smtClean="0"/>
          </a:p>
        </p:txBody>
      </p:sp>
      <p:pic>
        <p:nvPicPr>
          <p:cNvPr id="52229" name="Picture 4" descr="03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2795588"/>
            <a:ext cx="7758112"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A29273F-D08C-4A0B-BDF8-AF8C189EE1B1}" type="slidenum">
              <a:rPr lang="en-US" altLang="en-US" sz="1400" smtClean="0">
                <a:latin typeface="Arial" charset="0"/>
              </a:rPr>
              <a:pPr eaLnBrk="1" hangingPunct="1">
                <a:spcBef>
                  <a:spcPct val="0"/>
                </a:spcBef>
                <a:buFontTx/>
                <a:buNone/>
              </a:pPr>
              <a:t>5</a:t>
            </a:fld>
            <a:endParaRPr lang="en-US" altLang="en-US" sz="1400" smtClean="0">
              <a:latin typeface="Arial" charset="0"/>
            </a:endParaRPr>
          </a:p>
        </p:txBody>
      </p:sp>
      <p:sp>
        <p:nvSpPr>
          <p:cNvPr id="9219" name="Rectangle 2"/>
          <p:cNvSpPr>
            <a:spLocks noGrp="1" noChangeArrowheads="1"/>
          </p:cNvSpPr>
          <p:nvPr>
            <p:ph type="title"/>
          </p:nvPr>
        </p:nvSpPr>
        <p:spPr/>
        <p:txBody>
          <a:bodyPr/>
          <a:lstStyle/>
          <a:p>
            <a:pPr eaLnBrk="1" hangingPunct="1"/>
            <a:r>
              <a:rPr lang="en-US" altLang="en-US" smtClean="0"/>
              <a:t>Periodic Table and Groups</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200400"/>
            <a:ext cx="35496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File:PTable 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675" y="3200400"/>
            <a:ext cx="43624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05"/>
          <p:cNvSpPr>
            <a:spLocks noChangeArrowheads="1"/>
          </p:cNvSpPr>
          <p:nvPr/>
        </p:nvSpPr>
        <p:spPr bwMode="auto">
          <a:xfrm>
            <a:off x="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9223" name="Rectangle 805"/>
          <p:cNvSpPr>
            <a:spLocks noGrp="1" noChangeArrowheads="1"/>
          </p:cNvSpPr>
          <p:nvPr>
            <p:ph type="body" idx="1"/>
          </p:nvPr>
        </p:nvSpPr>
        <p:spPr>
          <a:xfrm>
            <a:off x="457200" y="1066800"/>
            <a:ext cx="8305800" cy="2286000"/>
          </a:xfrm>
        </p:spPr>
        <p:txBody>
          <a:bodyPr/>
          <a:lstStyle/>
          <a:p>
            <a:pPr eaLnBrk="1" hangingPunct="1"/>
            <a:r>
              <a:rPr lang="en-US" altLang="en-US" smtClean="0"/>
              <a:t>Many electronic material properties depend on outer shell electrons.</a:t>
            </a:r>
          </a:p>
          <a:p>
            <a:pPr eaLnBrk="1" hangingPunct="1"/>
            <a:r>
              <a:rPr lang="en-US" altLang="en-US" smtClean="0"/>
              <a:t>Format of periodic table associates population of outer shell with columns (groups). The column number indicates the number of electrons in the outer shell.</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9B1DF92-7E9D-4ABB-80E2-4778DCA255EA}" type="slidenum">
              <a:rPr lang="en-US" altLang="en-US" sz="1400" smtClean="0">
                <a:latin typeface="Arial" charset="0"/>
              </a:rPr>
              <a:pPr eaLnBrk="1" hangingPunct="1">
                <a:spcBef>
                  <a:spcPct val="0"/>
                </a:spcBef>
                <a:buFontTx/>
                <a:buNone/>
              </a:pPr>
              <a:t>50</a:t>
            </a:fld>
            <a:endParaRPr lang="en-US" altLang="en-US" sz="1400" smtClean="0">
              <a:latin typeface="Arial" charset="0"/>
            </a:endParaRPr>
          </a:p>
        </p:txBody>
      </p:sp>
      <p:sp>
        <p:nvSpPr>
          <p:cNvPr id="53251" name="Rectangle 2"/>
          <p:cNvSpPr>
            <a:spLocks noGrp="1" noChangeArrowheads="1"/>
          </p:cNvSpPr>
          <p:nvPr>
            <p:ph type="title" idx="4294967295"/>
          </p:nvPr>
        </p:nvSpPr>
        <p:spPr/>
        <p:txBody>
          <a:bodyPr lIns="0" tIns="0" rIns="0" bIns="0"/>
          <a:lstStyle/>
          <a:p>
            <a:pPr eaLnBrk="1" hangingPunct="1"/>
            <a:r>
              <a:rPr lang="en-US" altLang="en-US" smtClean="0"/>
              <a:t>Transistor in Operation</a:t>
            </a:r>
          </a:p>
        </p:txBody>
      </p:sp>
      <p:sp>
        <p:nvSpPr>
          <p:cNvPr id="53252" name="Rectangle 3"/>
          <p:cNvSpPr>
            <a:spLocks noGrp="1" noChangeArrowheads="1"/>
          </p:cNvSpPr>
          <p:nvPr>
            <p:ph type="body" idx="1"/>
          </p:nvPr>
        </p:nvSpPr>
        <p:spPr/>
        <p:txBody>
          <a:bodyPr/>
          <a:lstStyle/>
          <a:p>
            <a:pPr eaLnBrk="1" hangingPunct="1"/>
            <a:r>
              <a:rPr lang="en-US" altLang="en-US" smtClean="0"/>
              <a:t>The transistor base-emitter current controls the current from its “collector” to “emitter.”</a:t>
            </a:r>
          </a:p>
          <a:p>
            <a:pPr eaLnBrk="1" hangingPunct="1"/>
            <a:r>
              <a:rPr lang="en-US" altLang="en-US" smtClean="0"/>
              <a:t>At a certain threshold, the transistor behaves like an “on” switch.</a:t>
            </a:r>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897188"/>
            <a:ext cx="3656013"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5" descr="Transfer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2897188"/>
            <a:ext cx="32797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7BA565A-78D0-4CE2-B0D4-BBA2B7AB640F}" type="slidenum">
              <a:rPr lang="en-US" altLang="en-US" sz="1400" smtClean="0">
                <a:latin typeface="Arial" charset="0"/>
              </a:rPr>
              <a:pPr eaLnBrk="1" hangingPunct="1">
                <a:spcBef>
                  <a:spcPct val="0"/>
                </a:spcBef>
                <a:buFontTx/>
                <a:buNone/>
              </a:pPr>
              <a:t>51</a:t>
            </a:fld>
            <a:endParaRPr lang="en-US" altLang="en-US" sz="1400" smtClean="0">
              <a:latin typeface="Arial" charset="0"/>
            </a:endParaRPr>
          </a:p>
        </p:txBody>
      </p:sp>
      <p:sp>
        <p:nvSpPr>
          <p:cNvPr id="54275" name="Rectangle 2"/>
          <p:cNvSpPr>
            <a:spLocks noGrp="1" noChangeArrowheads="1"/>
          </p:cNvSpPr>
          <p:nvPr>
            <p:ph type="title" idx="4294967295"/>
          </p:nvPr>
        </p:nvSpPr>
        <p:spPr/>
        <p:txBody>
          <a:bodyPr lIns="0" tIns="0" rIns="0" bIns="0"/>
          <a:lstStyle/>
          <a:p>
            <a:pPr eaLnBrk="1" hangingPunct="1"/>
            <a:r>
              <a:rPr lang="en-US" altLang="en-US" smtClean="0"/>
              <a:t>Transistor: Water Flow Model</a:t>
            </a:r>
          </a:p>
        </p:txBody>
      </p:sp>
      <p:pic>
        <p:nvPicPr>
          <p:cNvPr id="54276" name="Picture 3" descr="tmodel"/>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43000" y="1143000"/>
            <a:ext cx="3883025" cy="4646613"/>
          </a:xfrm>
          <a:noFill/>
        </p:spPr>
      </p:pic>
      <p:sp>
        <p:nvSpPr>
          <p:cNvPr id="54277" name="Text Box 4"/>
          <p:cNvSpPr txBox="1">
            <a:spLocks noChangeArrowheads="1"/>
          </p:cNvSpPr>
          <p:nvPr/>
        </p:nvSpPr>
        <p:spPr bwMode="auto">
          <a:xfrm>
            <a:off x="5181600" y="1125538"/>
            <a:ext cx="335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45720" rIns="45720">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nSpc>
                <a:spcPct val="90000"/>
              </a:lnSpc>
              <a:spcBef>
                <a:spcPct val="0"/>
              </a:spcBef>
              <a:buFontTx/>
              <a:buNone/>
            </a:pPr>
            <a:r>
              <a:rPr lang="en-US" altLang="en-US" sz="1800">
                <a:latin typeface="Helvetica" charset="0"/>
              </a:rPr>
              <a:t>Water flow in B raises the plunger so that water can flow from C to E.</a:t>
            </a:r>
          </a:p>
          <a:p>
            <a:pPr>
              <a:lnSpc>
                <a:spcPct val="90000"/>
              </a:lnSpc>
              <a:spcBef>
                <a:spcPct val="0"/>
              </a:spcBef>
              <a:buFontTx/>
              <a:buNone/>
            </a:pPr>
            <a:endParaRPr lang="en-US" altLang="en-US" sz="1800">
              <a:latin typeface="Helvetica" charset="0"/>
            </a:endParaRPr>
          </a:p>
          <a:p>
            <a:pPr>
              <a:lnSpc>
                <a:spcPct val="90000"/>
              </a:lnSpc>
              <a:spcBef>
                <a:spcPct val="0"/>
              </a:spcBef>
              <a:buFontTx/>
              <a:buNone/>
            </a:pPr>
            <a:r>
              <a:rPr lang="en-US" altLang="en-US" sz="1800">
                <a:latin typeface="Helvetica" charset="0"/>
              </a:rPr>
              <a:t>Small flow turns on and off bigger flow.</a:t>
            </a:r>
          </a:p>
          <a:p>
            <a:pPr>
              <a:lnSpc>
                <a:spcPct val="90000"/>
              </a:lnSpc>
              <a:spcBef>
                <a:spcPct val="0"/>
              </a:spcBef>
              <a:buFontTx/>
              <a:buNone/>
            </a:pPr>
            <a:endParaRPr lang="en-US" altLang="en-US" sz="1800">
              <a:latin typeface="Helvetica" charset="0"/>
            </a:endParaRPr>
          </a:p>
          <a:p>
            <a:pPr>
              <a:lnSpc>
                <a:spcPct val="90000"/>
              </a:lnSpc>
              <a:spcBef>
                <a:spcPct val="0"/>
              </a:spcBef>
              <a:buFontTx/>
              <a:buNone/>
            </a:pPr>
            <a:r>
              <a:rPr lang="en-US" altLang="en-US" sz="1800">
                <a:latin typeface="Helvetica" charset="0"/>
              </a:rPr>
              <a:t>Put signal on B, transfer signal C to E.</a:t>
            </a:r>
          </a:p>
          <a:p>
            <a:pPr>
              <a:lnSpc>
                <a:spcPct val="90000"/>
              </a:lnSpc>
              <a:spcBef>
                <a:spcPct val="0"/>
              </a:spcBef>
              <a:buFontTx/>
              <a:buNone/>
            </a:pPr>
            <a:endParaRPr lang="en-US" altLang="en-US" sz="1800">
              <a:latin typeface="Helvetica" charset="0"/>
            </a:endParaRPr>
          </a:p>
          <a:p>
            <a:pPr>
              <a:lnSpc>
                <a:spcPct val="90000"/>
              </a:lnSpc>
              <a:spcBef>
                <a:spcPct val="0"/>
              </a:spcBef>
              <a:buFontTx/>
              <a:buNone/>
            </a:pPr>
            <a:endParaRPr lang="en-US" altLang="en-US" sz="1800">
              <a:latin typeface="Helvetica"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ACB1AED-A55F-48F6-8879-6CF60165A4B1}" type="slidenum">
              <a:rPr lang="en-US" altLang="en-US" sz="1400" smtClean="0">
                <a:latin typeface="Arial" charset="0"/>
              </a:rPr>
              <a:pPr eaLnBrk="1" hangingPunct="1">
                <a:spcBef>
                  <a:spcPct val="0"/>
                </a:spcBef>
                <a:buFontTx/>
                <a:buNone/>
              </a:pPr>
              <a:t>52</a:t>
            </a:fld>
            <a:endParaRPr lang="en-US" altLang="en-US" sz="1400" smtClean="0">
              <a:latin typeface="Arial" charset="0"/>
            </a:endParaRPr>
          </a:p>
        </p:txBody>
      </p:sp>
      <p:sp>
        <p:nvSpPr>
          <p:cNvPr id="55299" name="Rectangle 2"/>
          <p:cNvSpPr>
            <a:spLocks noGrp="1" noChangeArrowheads="1"/>
          </p:cNvSpPr>
          <p:nvPr>
            <p:ph type="title" idx="4294967295"/>
          </p:nvPr>
        </p:nvSpPr>
        <p:spPr/>
        <p:txBody>
          <a:bodyPr lIns="0" tIns="0" rIns="0" bIns="0"/>
          <a:lstStyle/>
          <a:p>
            <a:pPr eaLnBrk="1" hangingPunct="1"/>
            <a:r>
              <a:rPr lang="en-US" altLang="en-US" smtClean="0"/>
              <a:t>Transistor Architecture</a:t>
            </a:r>
          </a:p>
        </p:txBody>
      </p:sp>
      <p:sp>
        <p:nvSpPr>
          <p:cNvPr id="55300" name="Rectangle 3"/>
          <p:cNvSpPr>
            <a:spLocks noGrp="1" noChangeArrowheads="1"/>
          </p:cNvSpPr>
          <p:nvPr>
            <p:ph type="body" idx="1"/>
          </p:nvPr>
        </p:nvSpPr>
        <p:spPr/>
        <p:txBody>
          <a:bodyPr/>
          <a:lstStyle/>
          <a:p>
            <a:pPr eaLnBrk="1" hangingPunct="1"/>
            <a:r>
              <a:rPr lang="en-US" altLang="en-US" smtClean="0"/>
              <a:t>Base-emitter is forward biased above the threshold voltage to overcome depletion field (Figure b).</a:t>
            </a:r>
          </a:p>
          <a:p>
            <a:pPr eaLnBrk="1" hangingPunct="1"/>
            <a:r>
              <a:rPr lang="en-US" altLang="en-US" smtClean="0"/>
              <a:t>Most of the electrons from the emitter diffuse through the thin base into the collector, which leads to a coupling of the E-B and C-B junction currents.</a:t>
            </a:r>
          </a:p>
          <a:p>
            <a:pPr eaLnBrk="1" hangingPunct="1"/>
            <a:r>
              <a:rPr lang="en-US" altLang="en-US" smtClean="0"/>
              <a:t>Changing the small base current produces a larger change in collector current. </a:t>
            </a:r>
          </a:p>
          <a:p>
            <a:pPr eaLnBrk="1" hangingPunct="1"/>
            <a:r>
              <a:rPr lang="en-US" altLang="en-US" smtClean="0"/>
              <a:t>If the base voltage falls below threshold, the large emitter-collector current ceases to flow.</a:t>
            </a:r>
          </a:p>
          <a:p>
            <a:pPr eaLnBrk="1" hangingPunct="1"/>
            <a:endParaRPr lang="en-US" altLang="en-US" smtClean="0"/>
          </a:p>
        </p:txBody>
      </p:sp>
      <p:sp>
        <p:nvSpPr>
          <p:cNvPr id="55301" name="Rectangle 4"/>
          <p:cNvSpPr>
            <a:spLocks noChangeArrowheads="1"/>
          </p:cNvSpPr>
          <p:nvPr/>
        </p:nvSpPr>
        <p:spPr bwMode="auto">
          <a:xfrm>
            <a:off x="458788" y="976313"/>
            <a:ext cx="822642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1400">
              <a:solidFill>
                <a:srgbClr val="333333"/>
              </a:solidFill>
              <a:latin typeface="Verdana" pitchFamily="34" charset="0"/>
            </a:endParaRPr>
          </a:p>
        </p:txBody>
      </p:sp>
      <p:pic>
        <p:nvPicPr>
          <p:cNvPr id="55302" name="Picture 5" descr="03413"/>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5105400" y="4384675"/>
            <a:ext cx="21336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C:\Users\Kim Kolb\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37088"/>
            <a:ext cx="37338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F405510-7831-415D-B669-22249F3A7642}" type="slidenum">
              <a:rPr lang="en-US" altLang="en-US" sz="1400" smtClean="0">
                <a:latin typeface="Arial" charset="0"/>
              </a:rPr>
              <a:pPr eaLnBrk="1" hangingPunct="1">
                <a:spcBef>
                  <a:spcPct val="0"/>
                </a:spcBef>
                <a:buFontTx/>
                <a:buNone/>
              </a:pPr>
              <a:t>53</a:t>
            </a:fld>
            <a:endParaRPr lang="en-US" altLang="en-US" sz="1400" smtClean="0">
              <a:latin typeface="Arial" charset="0"/>
            </a:endParaRPr>
          </a:p>
        </p:txBody>
      </p:sp>
      <p:sp>
        <p:nvSpPr>
          <p:cNvPr id="56323" name="Rectangle 2"/>
          <p:cNvSpPr>
            <a:spLocks noGrp="1" noChangeArrowheads="1"/>
          </p:cNvSpPr>
          <p:nvPr>
            <p:ph type="title" idx="4294967295"/>
          </p:nvPr>
        </p:nvSpPr>
        <p:spPr/>
        <p:txBody>
          <a:bodyPr lIns="0" tIns="0" rIns="0" bIns="0"/>
          <a:lstStyle/>
          <a:p>
            <a:pPr eaLnBrk="1" hangingPunct="1"/>
            <a:r>
              <a:rPr lang="en-US" altLang="en-US" smtClean="0"/>
              <a:t>Transistor Architecture (NPN vs. PNP)</a:t>
            </a:r>
          </a:p>
        </p:txBody>
      </p:sp>
      <p:sp>
        <p:nvSpPr>
          <p:cNvPr id="56324" name="Rectangle 3"/>
          <p:cNvSpPr>
            <a:spLocks noGrp="1" noChangeArrowheads="1"/>
          </p:cNvSpPr>
          <p:nvPr>
            <p:ph type="body" idx="1"/>
          </p:nvPr>
        </p:nvSpPr>
        <p:spPr/>
        <p:txBody>
          <a:bodyPr/>
          <a:lstStyle/>
          <a:p>
            <a:pPr eaLnBrk="1" hangingPunct="1"/>
            <a:r>
              <a:rPr lang="en-US" altLang="en-US" smtClean="0"/>
              <a:t>PNP transistor uses opposite polarity.</a:t>
            </a:r>
          </a:p>
          <a:p>
            <a:pPr eaLnBrk="1" hangingPunct="1"/>
            <a:r>
              <a:rPr lang="en-US" altLang="en-US" smtClean="0"/>
              <a:t>Note that for both types of transistors, the base-emitter junction is forward biased and the base-collector junction is reverse biased.</a:t>
            </a:r>
          </a:p>
        </p:txBody>
      </p:sp>
      <p:pic>
        <p:nvPicPr>
          <p:cNvPr id="56325" name="Picture 4" descr="03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2747963"/>
            <a:ext cx="684847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24D5426-49F6-4D6D-AA02-9FE7E09F30B3}" type="slidenum">
              <a:rPr lang="en-US" altLang="en-US" sz="1400" smtClean="0">
                <a:latin typeface="Arial" charset="0"/>
              </a:rPr>
              <a:pPr eaLnBrk="1" hangingPunct="1">
                <a:spcBef>
                  <a:spcPct val="0"/>
                </a:spcBef>
                <a:buFontTx/>
                <a:buNone/>
              </a:pPr>
              <a:t>54</a:t>
            </a:fld>
            <a:endParaRPr lang="en-US" altLang="en-US" sz="1400" smtClean="0">
              <a:latin typeface="Arial" charset="0"/>
            </a:endParaRPr>
          </a:p>
        </p:txBody>
      </p:sp>
      <p:sp>
        <p:nvSpPr>
          <p:cNvPr id="57347" name="Rectangle 2"/>
          <p:cNvSpPr>
            <a:spLocks noGrp="1" noChangeArrowheads="1"/>
          </p:cNvSpPr>
          <p:nvPr>
            <p:ph type="title" idx="4294967295"/>
          </p:nvPr>
        </p:nvSpPr>
        <p:spPr/>
        <p:txBody>
          <a:bodyPr lIns="0" tIns="0" rIns="0" bIns="0"/>
          <a:lstStyle/>
          <a:p>
            <a:pPr eaLnBrk="1" hangingPunct="1"/>
            <a:r>
              <a:rPr lang="en-US" altLang="en-US" smtClean="0"/>
              <a:t>Common Transistor Packages</a:t>
            </a:r>
          </a:p>
        </p:txBody>
      </p:sp>
      <p:pic>
        <p:nvPicPr>
          <p:cNvPr id="57348" name="Picture 3" descr="File:Transistorer (crop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166813"/>
            <a:ext cx="3957638"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30EE33C-8A3F-44A1-B775-4B2078445632}" type="slidenum">
              <a:rPr lang="en-US" altLang="en-US" sz="1400" smtClean="0">
                <a:latin typeface="Arial" charset="0"/>
              </a:rPr>
              <a:pPr eaLnBrk="1" hangingPunct="1">
                <a:spcBef>
                  <a:spcPct val="0"/>
                </a:spcBef>
                <a:buFontTx/>
                <a:buNone/>
              </a:pPr>
              <a:t>55</a:t>
            </a:fld>
            <a:endParaRPr lang="en-US" altLang="en-US" sz="1400" smtClean="0">
              <a:latin typeface="Arial" charset="0"/>
            </a:endParaRPr>
          </a:p>
        </p:txBody>
      </p:sp>
      <p:sp>
        <p:nvSpPr>
          <p:cNvPr id="58371" name="Rectangle 2"/>
          <p:cNvSpPr>
            <a:spLocks noGrp="1" noChangeArrowheads="1"/>
          </p:cNvSpPr>
          <p:nvPr>
            <p:ph type="title"/>
          </p:nvPr>
        </p:nvSpPr>
        <p:spPr/>
        <p:txBody>
          <a:bodyPr/>
          <a:lstStyle/>
          <a:p>
            <a:pPr eaLnBrk="1" hangingPunct="1"/>
            <a:r>
              <a:rPr lang="en-US" altLang="en-US" smtClean="0"/>
              <a:t>Historical Prediction of Transistor Effect</a:t>
            </a:r>
          </a:p>
        </p:txBody>
      </p:sp>
      <p:sp>
        <p:nvSpPr>
          <p:cNvPr id="58372" name="Rectangle 3"/>
          <p:cNvSpPr>
            <a:spLocks noGrp="1" noChangeArrowheads="1"/>
          </p:cNvSpPr>
          <p:nvPr>
            <p:ph type="body" sz="half" idx="1"/>
          </p:nvPr>
        </p:nvSpPr>
        <p:spPr/>
        <p:txBody>
          <a:bodyPr/>
          <a:lstStyle/>
          <a:p>
            <a:pPr eaLnBrk="1" hangingPunct="1"/>
            <a:r>
              <a:rPr lang="en-US" altLang="en-US" sz="2000" smtClean="0"/>
              <a:t>Effect predicted as early as 1925 by Julius Lilienfeld (“Field Effect”)</a:t>
            </a:r>
          </a:p>
          <a:p>
            <a:pPr eaLnBrk="1" hangingPunct="1"/>
            <a:r>
              <a:rPr lang="en-US" altLang="en-US" sz="2000" smtClean="0"/>
              <a:t>Patent issued in the 1926 and 1933</a:t>
            </a:r>
          </a:p>
          <a:p>
            <a:pPr eaLnBrk="1" hangingPunct="1"/>
            <a:r>
              <a:rPr lang="en-US" altLang="en-US" sz="2000" smtClean="0"/>
              <a:t>Technology at the time was not sufficiently advanced to produce doped crystals with enough precision for the effect to be seen</a:t>
            </a:r>
          </a:p>
        </p:txBody>
      </p:sp>
      <p:pic>
        <p:nvPicPr>
          <p:cNvPr id="58373" name="Picture 4" descr="lilienfeld_patent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2063" y="1066800"/>
            <a:ext cx="3189287"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612F516-D35F-448C-880B-84797A6A342E}" type="slidenum">
              <a:rPr lang="en-US" altLang="en-US" sz="1400" smtClean="0">
                <a:latin typeface="Arial" charset="0"/>
              </a:rPr>
              <a:pPr eaLnBrk="1" hangingPunct="1">
                <a:spcBef>
                  <a:spcPct val="0"/>
                </a:spcBef>
                <a:buFontTx/>
                <a:buNone/>
              </a:pPr>
              <a:t>56</a:t>
            </a:fld>
            <a:endParaRPr lang="en-US" altLang="en-US" sz="1400" smtClean="0">
              <a:latin typeface="Arial" charset="0"/>
            </a:endParaRPr>
          </a:p>
        </p:txBody>
      </p:sp>
      <p:sp>
        <p:nvSpPr>
          <p:cNvPr id="59395" name="Rectangle 2"/>
          <p:cNvSpPr>
            <a:spLocks noGrp="1" noChangeArrowheads="1"/>
          </p:cNvSpPr>
          <p:nvPr>
            <p:ph type="title"/>
          </p:nvPr>
        </p:nvSpPr>
        <p:spPr/>
        <p:txBody>
          <a:bodyPr/>
          <a:lstStyle/>
          <a:p>
            <a:pPr eaLnBrk="1" hangingPunct="1"/>
            <a:r>
              <a:rPr lang="en-US" altLang="en-US" smtClean="0"/>
              <a:t>“Invention” of Transistor</a:t>
            </a:r>
          </a:p>
        </p:txBody>
      </p:sp>
      <p:sp>
        <p:nvSpPr>
          <p:cNvPr id="59396" name="Rectangle 3"/>
          <p:cNvSpPr>
            <a:spLocks noGrp="1" noChangeArrowheads="1"/>
          </p:cNvSpPr>
          <p:nvPr>
            <p:ph type="body" idx="1"/>
          </p:nvPr>
        </p:nvSpPr>
        <p:spPr/>
        <p:txBody>
          <a:bodyPr/>
          <a:lstStyle/>
          <a:p>
            <a:pPr eaLnBrk="1" hangingPunct="1"/>
            <a:r>
              <a:rPr lang="en-US" altLang="en-US" smtClean="0"/>
              <a:t>Shockley, Brattain, and Bardeen tried making a field effect transistor in 1947, but got sidetracked into inventing the bipolar transistor instead (for which they won Nobel Prize).</a:t>
            </a:r>
          </a:p>
        </p:txBody>
      </p:sp>
      <p:pic>
        <p:nvPicPr>
          <p:cNvPr id="59397" name="Picture 4"/>
          <p:cNvPicPr>
            <a:picLocks noChangeAspect="1" noChangeArrowheads="1"/>
          </p:cNvPicPr>
          <p:nvPr/>
        </p:nvPicPr>
        <p:blipFill>
          <a:blip r:embed="rId2">
            <a:extLst>
              <a:ext uri="{28A0092B-C50C-407E-A947-70E740481C1C}">
                <a14:useLocalDpi xmlns:a14="http://schemas.microsoft.com/office/drawing/2010/main" val="0"/>
              </a:ext>
            </a:extLst>
          </a:blip>
          <a:srcRect l="10001" t="16002" r="15002" b="5600"/>
          <a:stretch>
            <a:fillRect/>
          </a:stretch>
        </p:blipFill>
        <p:spPr bwMode="auto">
          <a:xfrm>
            <a:off x="800100" y="2209800"/>
            <a:ext cx="65151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954338"/>
            <a:ext cx="13827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27029E8-6F4B-4A75-812E-7550C9FF712F}" type="slidenum">
              <a:rPr lang="en-US" altLang="en-US" sz="1400" smtClean="0">
                <a:latin typeface="Arial" charset="0"/>
              </a:rPr>
              <a:pPr eaLnBrk="1" hangingPunct="1">
                <a:spcBef>
                  <a:spcPct val="0"/>
                </a:spcBef>
                <a:buFontTx/>
                <a:buNone/>
              </a:pPr>
              <a:t>57</a:t>
            </a:fld>
            <a:endParaRPr lang="en-US" altLang="en-US" sz="1400" smtClean="0">
              <a:latin typeface="Arial" charset="0"/>
            </a:endParaRPr>
          </a:p>
        </p:txBody>
      </p:sp>
      <p:sp>
        <p:nvSpPr>
          <p:cNvPr id="60419" name="Rectangle 2"/>
          <p:cNvSpPr>
            <a:spLocks noGrp="1" noChangeArrowheads="1"/>
          </p:cNvSpPr>
          <p:nvPr>
            <p:ph type="title"/>
          </p:nvPr>
        </p:nvSpPr>
        <p:spPr/>
        <p:txBody>
          <a:bodyPr/>
          <a:lstStyle/>
          <a:p>
            <a:pPr eaLnBrk="1" hangingPunct="1"/>
            <a:r>
              <a:rPr lang="en-US" altLang="en-US" smtClean="0"/>
              <a:t>Now for the rub!</a:t>
            </a:r>
          </a:p>
        </p:txBody>
      </p:sp>
      <p:sp>
        <p:nvSpPr>
          <p:cNvPr id="2433027" name="Rectangle 3"/>
          <p:cNvSpPr>
            <a:spLocks noGrp="1" noChangeArrowheads="1"/>
          </p:cNvSpPr>
          <p:nvPr>
            <p:ph type="body" idx="1"/>
          </p:nvPr>
        </p:nvSpPr>
        <p:spPr/>
        <p:txBody>
          <a:bodyPr/>
          <a:lstStyle/>
          <a:p>
            <a:pPr eaLnBrk="1" hangingPunct="1"/>
            <a:r>
              <a:rPr lang="en-US" altLang="en-US" smtClean="0"/>
              <a:t>Shockley's field effect transistor theory was published in 1952. However, the materials processing technology was not mature enough until 1960 when John Atalla produced a working device.</a:t>
            </a:r>
          </a:p>
          <a:p>
            <a:pPr eaLnBrk="1" hangingPunct="1"/>
            <a:r>
              <a:rPr lang="en-US" altLang="en-US" smtClean="0"/>
              <a:t>While re-invention of transistors some twenty years after the Lilienfeld's work earned Bell Telephone Laboratories three Nobel Prizes, they were forced to abandon most patent claims to the field-effect transistor (which dominates modern electronics) because of Lilienfeld's "prior art."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3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3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30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3489B5D-16BA-4528-A171-141CDCD4104A}" type="slidenum">
              <a:rPr lang="en-US" altLang="en-US" sz="1400" smtClean="0">
                <a:latin typeface="Arial" charset="0"/>
              </a:rPr>
              <a:pPr eaLnBrk="1" hangingPunct="1">
                <a:spcBef>
                  <a:spcPct val="0"/>
                </a:spcBef>
                <a:buFontTx/>
                <a:buNone/>
              </a:pPr>
              <a:t>58</a:t>
            </a:fld>
            <a:endParaRPr lang="en-US" altLang="en-US" sz="1400" smtClean="0">
              <a:latin typeface="Arial" charset="0"/>
            </a:endParaRPr>
          </a:p>
        </p:txBody>
      </p:sp>
      <p:sp>
        <p:nvSpPr>
          <p:cNvPr id="61443" name="Rectangle 2"/>
          <p:cNvSpPr>
            <a:spLocks noGrp="1" noChangeArrowheads="1"/>
          </p:cNvSpPr>
          <p:nvPr>
            <p:ph type="title"/>
          </p:nvPr>
        </p:nvSpPr>
        <p:spPr/>
        <p:txBody>
          <a:bodyPr/>
          <a:lstStyle/>
          <a:p>
            <a:pPr eaLnBrk="1" hangingPunct="1"/>
            <a:r>
              <a:rPr lang="en-US" altLang="en-US" smtClean="0"/>
              <a:t>Transistor Invention History Epilogue</a:t>
            </a:r>
          </a:p>
        </p:txBody>
      </p:sp>
      <p:sp>
        <p:nvSpPr>
          <p:cNvPr id="2434051" name="Rectangle 3"/>
          <p:cNvSpPr>
            <a:spLocks noGrp="1" noChangeArrowheads="1"/>
          </p:cNvSpPr>
          <p:nvPr>
            <p:ph type="body" idx="1"/>
          </p:nvPr>
        </p:nvSpPr>
        <p:spPr/>
        <p:txBody>
          <a:bodyPr/>
          <a:lstStyle/>
          <a:p>
            <a:pPr eaLnBrk="1" hangingPunct="1"/>
            <a:r>
              <a:rPr lang="en-US" altLang="en-US" smtClean="0"/>
              <a:t>The three argued over patents and the team split up.</a:t>
            </a:r>
          </a:p>
          <a:p>
            <a:pPr eaLnBrk="1" hangingPunct="1"/>
            <a:r>
              <a:rPr lang="en-US" altLang="en-US" smtClean="0"/>
              <a:t>Schockley founded Silicon Valley in 1956 with money from his buddy Beckman. He eventually left physics to pursue genetics research. He was mad that everyone made money but him. (His early co-workers got fed up and started Fairchild, and then Intel). </a:t>
            </a:r>
          </a:p>
          <a:p>
            <a:pPr eaLnBrk="1" hangingPunct="1"/>
            <a:r>
              <a:rPr lang="en-US" altLang="en-US" smtClean="0"/>
              <a:t>Bardeen went to the University of Illinois. In 1957, along with post-doctoral student Leon Cooper and graduate student Bob Schrieffer, he developed the first theory on superconductivity. To this day, this theory is known as the BCS theory (for Bardeen, Cooper, and Schrieffer) </a:t>
            </a:r>
          </a:p>
          <a:p>
            <a:pPr eaLnBrk="1" hangingPunct="1"/>
            <a:r>
              <a:rPr lang="en-US" altLang="en-US" smtClean="0"/>
              <a:t>Brattain stayed at Bell Labs until he retired and then taught Physics at Whitman College.	</a:t>
            </a:r>
          </a:p>
        </p:txBody>
      </p:sp>
      <p:sp>
        <p:nvSpPr>
          <p:cNvPr id="61445" name="Text Box 4"/>
          <p:cNvSpPr txBox="1">
            <a:spLocks noChangeArrowheads="1"/>
          </p:cNvSpPr>
          <p:nvPr/>
        </p:nvSpPr>
        <p:spPr bwMode="auto">
          <a:xfrm>
            <a:off x="762000" y="18288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Char char="-"/>
            </a:pPr>
            <a:endParaRPr lang="en-US" altLang="en-US" sz="1800">
              <a:latin typeface="Arial" charset="0"/>
              <a:cs typeface="Arial" charset="0"/>
            </a:endParaRPr>
          </a:p>
          <a:p>
            <a:pPr eaLnBrk="1" hangingPunct="1">
              <a:spcBef>
                <a:spcPct val="0"/>
              </a:spcBef>
              <a:buFontTx/>
              <a:buChar char="-"/>
            </a:pPr>
            <a:endParaRPr lang="en-US" altLang="en-US" sz="180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4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4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4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4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40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7DB6AFA-E3A7-41AA-A42B-3C822585176D}" type="slidenum">
              <a:rPr lang="en-US" altLang="en-US" sz="1400" smtClean="0">
                <a:latin typeface="Arial" charset="0"/>
              </a:rPr>
              <a:pPr eaLnBrk="1" hangingPunct="1">
                <a:spcBef>
                  <a:spcPct val="0"/>
                </a:spcBef>
                <a:buFontTx/>
                <a:buNone/>
              </a:pPr>
              <a:t>59</a:t>
            </a:fld>
            <a:endParaRPr lang="en-US" altLang="en-US" sz="1400" smtClean="0">
              <a:latin typeface="Arial" charset="0"/>
            </a:endParaRPr>
          </a:p>
        </p:txBody>
      </p:sp>
      <p:sp>
        <p:nvSpPr>
          <p:cNvPr id="62467" name="Rectangle 2"/>
          <p:cNvSpPr>
            <a:spLocks noGrp="1" noChangeArrowheads="1"/>
          </p:cNvSpPr>
          <p:nvPr>
            <p:ph type="title"/>
          </p:nvPr>
        </p:nvSpPr>
        <p:spPr/>
        <p:txBody>
          <a:bodyPr/>
          <a:lstStyle/>
          <a:p>
            <a:pPr eaLnBrk="1" hangingPunct="1"/>
            <a:r>
              <a:rPr lang="en-US" altLang="en-US" smtClean="0"/>
              <a:t>Evolution of the Transistor</a:t>
            </a:r>
          </a:p>
        </p:txBody>
      </p:sp>
      <p:sp>
        <p:nvSpPr>
          <p:cNvPr id="62468" name="Rectangle 3"/>
          <p:cNvSpPr>
            <a:spLocks noGrp="1" noChangeArrowheads="1"/>
          </p:cNvSpPr>
          <p:nvPr>
            <p:ph type="body" idx="1"/>
          </p:nvPr>
        </p:nvSpPr>
        <p:spPr>
          <a:xfrm>
            <a:off x="457200" y="1066800"/>
            <a:ext cx="3276600" cy="5059363"/>
          </a:xfrm>
        </p:spPr>
        <p:txBody>
          <a:bodyPr/>
          <a:lstStyle/>
          <a:p>
            <a:pPr eaLnBrk="1" hangingPunct="1">
              <a:buFontTx/>
              <a:buNone/>
            </a:pPr>
            <a:r>
              <a:rPr lang="en-US" altLang="en-US" smtClean="0"/>
              <a:t>	</a:t>
            </a:r>
            <a:endParaRPr lang="en-US" altLang="en-US" sz="2000" smtClean="0"/>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723900"/>
            <a:ext cx="7577137"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7336045-E90F-4EAD-BDF3-6539A6C16F14}" type="slidenum">
              <a:rPr lang="en-US" altLang="en-US" sz="1400" smtClean="0">
                <a:latin typeface="Arial" charset="0"/>
              </a:rPr>
              <a:pPr eaLnBrk="1" hangingPunct="1">
                <a:spcBef>
                  <a:spcPct val="0"/>
                </a:spcBef>
                <a:buFontTx/>
                <a:buNone/>
              </a:pPr>
              <a:t>6</a:t>
            </a:fld>
            <a:endParaRPr lang="en-US" altLang="en-US" sz="1400" smtClean="0">
              <a:latin typeface="Arial" charset="0"/>
            </a:endParaRPr>
          </a:p>
        </p:txBody>
      </p:sp>
      <p:sp>
        <p:nvSpPr>
          <p:cNvPr id="10243" name="Rectangle 2"/>
          <p:cNvSpPr>
            <a:spLocks noGrp="1" noChangeArrowheads="1"/>
          </p:cNvSpPr>
          <p:nvPr>
            <p:ph type="title"/>
          </p:nvPr>
        </p:nvSpPr>
        <p:spPr/>
        <p:txBody>
          <a:bodyPr/>
          <a:lstStyle/>
          <a:p>
            <a:pPr eaLnBrk="1" hangingPunct="1"/>
            <a:r>
              <a:rPr lang="en-US" altLang="en-US" smtClean="0"/>
              <a:t>Conductors</a:t>
            </a:r>
          </a:p>
        </p:txBody>
      </p:sp>
      <p:sp>
        <p:nvSpPr>
          <p:cNvPr id="10244" name="Rectangle 3"/>
          <p:cNvSpPr>
            <a:spLocks noGrp="1" noChangeArrowheads="1"/>
          </p:cNvSpPr>
          <p:nvPr>
            <p:ph type="body" idx="1"/>
          </p:nvPr>
        </p:nvSpPr>
        <p:spPr/>
        <p:txBody>
          <a:bodyPr/>
          <a:lstStyle/>
          <a:p>
            <a:pPr eaLnBrk="1" hangingPunct="1">
              <a:lnSpc>
                <a:spcPct val="90000"/>
              </a:lnSpc>
            </a:pPr>
            <a:r>
              <a:rPr lang="en-US" altLang="en-US" smtClean="0">
                <a:solidFill>
                  <a:srgbClr val="333333"/>
                </a:solidFill>
              </a:rPr>
              <a:t>Li, Na, K, Cu, Ag, and Au have a single valence electron. These elements all have similar chemical properties. These atoms readily give away one electron to react with other elements. The ability to easily give away an electron makes these elements excellent conductors.</a:t>
            </a:r>
          </a:p>
          <a:p>
            <a:pPr eaLnBrk="1" hangingPunct="1">
              <a:lnSpc>
                <a:spcPct val="90000"/>
              </a:lnSpc>
              <a:buFontTx/>
              <a:buNone/>
            </a:pPr>
            <a:endParaRPr lang="en-US" altLang="en-US" smtClean="0">
              <a:solidFill>
                <a:srgbClr val="333333"/>
              </a:solidFill>
            </a:endParaRPr>
          </a:p>
          <a:p>
            <a:pPr eaLnBrk="1" hangingPunct="1">
              <a:lnSpc>
                <a:spcPct val="90000"/>
              </a:lnSpc>
              <a:buFontTx/>
              <a:buNone/>
            </a:pPr>
            <a:endParaRPr lang="en-US" altLang="en-US" smtClean="0">
              <a:solidFill>
                <a:srgbClr val="333333"/>
              </a:solidFill>
            </a:endParaRPr>
          </a:p>
          <a:p>
            <a:pPr eaLnBrk="1" hangingPunct="1">
              <a:lnSpc>
                <a:spcPct val="90000"/>
              </a:lnSpc>
              <a:buFontTx/>
              <a:buNone/>
            </a:pPr>
            <a:endParaRPr lang="en-US" altLang="en-US" smtClean="0">
              <a:solidFill>
                <a:srgbClr val="333333"/>
              </a:solidFill>
            </a:endParaRPr>
          </a:p>
          <a:p>
            <a:pPr eaLnBrk="1" hangingPunct="1">
              <a:lnSpc>
                <a:spcPct val="90000"/>
              </a:lnSpc>
              <a:buFontTx/>
              <a:buNone/>
            </a:pPr>
            <a:r>
              <a:rPr lang="en-US" altLang="en-US" smtClean="0">
                <a:solidFill>
                  <a:srgbClr val="333333"/>
                </a:solidFill>
              </a:rPr>
              <a:t>                                                                         </a:t>
            </a:r>
          </a:p>
          <a:p>
            <a:pPr eaLnBrk="1" hangingPunct="1">
              <a:lnSpc>
                <a:spcPct val="90000"/>
              </a:lnSpc>
            </a:pPr>
            <a:r>
              <a:rPr lang="en-US" altLang="en-US" i="1" smtClean="0">
                <a:solidFill>
                  <a:srgbClr val="333333"/>
                </a:solidFill>
              </a:rPr>
              <a:t>Periodic table group IA elements: Li, Na, and K, and group IB elements: Cu, Ag, and Au have one electron in the outer, or valence, shell, which is readily donated. Inner shell electrons: For n= 1, 2, 3, 4; 2n</a:t>
            </a:r>
            <a:r>
              <a:rPr lang="en-US" altLang="en-US" i="1" baseline="30000" smtClean="0">
                <a:solidFill>
                  <a:srgbClr val="333333"/>
                </a:solidFill>
              </a:rPr>
              <a:t>2</a:t>
            </a:r>
            <a:r>
              <a:rPr lang="en-US" altLang="en-US" i="1" smtClean="0">
                <a:solidFill>
                  <a:srgbClr val="333333"/>
                </a:solidFill>
              </a:rPr>
              <a:t> = 2, 8, 18, 32.</a:t>
            </a:r>
            <a:endParaRPr lang="en-US" altLang="en-US" smtClean="0"/>
          </a:p>
        </p:txBody>
      </p:sp>
      <p:pic>
        <p:nvPicPr>
          <p:cNvPr id="10245" name="Picture 5" descr="03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808288"/>
            <a:ext cx="56007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7965E76-4521-4DC1-ABE7-2B6F4AC760D6}" type="slidenum">
              <a:rPr lang="en-US" altLang="en-US" sz="1400" smtClean="0">
                <a:latin typeface="Arial" charset="0"/>
              </a:rPr>
              <a:pPr eaLnBrk="1" hangingPunct="1">
                <a:spcBef>
                  <a:spcPct val="0"/>
                </a:spcBef>
                <a:buFontTx/>
                <a:buNone/>
              </a:pPr>
              <a:t>60</a:t>
            </a:fld>
            <a:endParaRPr lang="en-US" altLang="en-US" sz="1400" smtClean="0">
              <a:latin typeface="Arial" charset="0"/>
            </a:endParaRPr>
          </a:p>
        </p:txBody>
      </p:sp>
      <p:sp>
        <p:nvSpPr>
          <p:cNvPr id="63491" name="Rectangle 2"/>
          <p:cNvSpPr>
            <a:spLocks noGrp="1" noChangeArrowheads="1"/>
          </p:cNvSpPr>
          <p:nvPr>
            <p:ph type="ctrTitle"/>
          </p:nvPr>
        </p:nvSpPr>
        <p:spPr/>
        <p:txBody>
          <a:bodyPr/>
          <a:lstStyle/>
          <a:p>
            <a:pPr eaLnBrk="1" hangingPunct="1"/>
            <a:r>
              <a:rPr lang="en-US" altLang="en-US" smtClean="0"/>
              <a:t>Field Effect Transistor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E5D14A8-CECE-4EE3-AB37-4D5E6245D3BA}" type="slidenum">
              <a:rPr lang="en-US" altLang="en-US" sz="1400" smtClean="0">
                <a:latin typeface="Arial" charset="0"/>
              </a:rPr>
              <a:pPr eaLnBrk="1" hangingPunct="1">
                <a:spcBef>
                  <a:spcPct val="0"/>
                </a:spcBef>
                <a:buFontTx/>
                <a:buNone/>
              </a:pPr>
              <a:t>61</a:t>
            </a:fld>
            <a:endParaRPr lang="en-US" altLang="en-US" sz="1400" smtClean="0">
              <a:latin typeface="Arial" charset="0"/>
            </a:endParaRPr>
          </a:p>
        </p:txBody>
      </p:sp>
      <p:sp>
        <p:nvSpPr>
          <p:cNvPr id="64515" name="Rectangle 2"/>
          <p:cNvSpPr>
            <a:spLocks noGrp="1" noChangeArrowheads="1"/>
          </p:cNvSpPr>
          <p:nvPr>
            <p:ph type="title"/>
          </p:nvPr>
        </p:nvSpPr>
        <p:spPr/>
        <p:txBody>
          <a:bodyPr/>
          <a:lstStyle/>
          <a:p>
            <a:pPr eaLnBrk="1" hangingPunct="1"/>
            <a:r>
              <a:rPr lang="en-US" altLang="en-US" smtClean="0"/>
              <a:t>Definition of a FET</a:t>
            </a:r>
          </a:p>
        </p:txBody>
      </p:sp>
      <p:sp>
        <p:nvSpPr>
          <p:cNvPr id="64516" name="Rectangle 3"/>
          <p:cNvSpPr>
            <a:spLocks noGrp="1" noChangeArrowheads="1"/>
          </p:cNvSpPr>
          <p:nvPr>
            <p:ph type="body" idx="1"/>
          </p:nvPr>
        </p:nvSpPr>
        <p:spPr>
          <a:xfrm>
            <a:off x="457200" y="1066800"/>
            <a:ext cx="8229600" cy="3124200"/>
          </a:xfrm>
        </p:spPr>
        <p:txBody>
          <a:bodyPr/>
          <a:lstStyle/>
          <a:p>
            <a:pPr eaLnBrk="1" hangingPunct="1"/>
            <a:r>
              <a:rPr lang="en-US" altLang="en-US" sz="2000" smtClean="0"/>
              <a:t>The field-effect transistor (FET) is a generic term for a device that controls current through a circuit via an applied voltage, i.e. it behaves like a voltage-controlled resistor.</a:t>
            </a:r>
          </a:p>
          <a:p>
            <a:pPr eaLnBrk="1" hangingPunct="1"/>
            <a:r>
              <a:rPr lang="en-US" altLang="en-US" sz="2000" smtClean="0"/>
              <a:t>There are two main varieties of FETs:</a:t>
            </a:r>
          </a:p>
          <a:p>
            <a:pPr lvl="1" eaLnBrk="1" hangingPunct="1"/>
            <a:r>
              <a:rPr lang="en-US" altLang="en-US" sz="1800" smtClean="0"/>
              <a:t>junction FETs (JFETs)</a:t>
            </a:r>
          </a:p>
          <a:p>
            <a:pPr lvl="1" eaLnBrk="1" hangingPunct="1"/>
            <a:r>
              <a:rPr lang="en-US" altLang="en-US" sz="1800" smtClean="0"/>
              <a:t>metal-oxide-semicondutor FETs (MOSFETs)</a:t>
            </a:r>
            <a:endParaRPr lang="en-US" altLang="en-US" smtClean="0"/>
          </a:p>
          <a:p>
            <a:pPr eaLnBrk="1" hangingPunct="1"/>
            <a:r>
              <a:rPr lang="en-US" altLang="en-US" sz="2000" smtClean="0"/>
              <a:t>A FET has three terminals:</a:t>
            </a:r>
          </a:p>
          <a:p>
            <a:pPr lvl="1" eaLnBrk="1" hangingPunct="1"/>
            <a:r>
              <a:rPr lang="en-US" altLang="en-US" sz="1800" smtClean="0"/>
              <a:t>gate (G): as in the “gate” keeper of the current</a:t>
            </a:r>
          </a:p>
          <a:p>
            <a:pPr lvl="1" eaLnBrk="1" hangingPunct="1"/>
            <a:r>
              <a:rPr lang="en-US" altLang="en-US" sz="1800" smtClean="0"/>
              <a:t>source (S): the source of the electrons</a:t>
            </a:r>
          </a:p>
          <a:p>
            <a:pPr lvl="1" eaLnBrk="1" hangingPunct="1"/>
            <a:r>
              <a:rPr lang="en-US" altLang="en-US" sz="1800" smtClean="0"/>
              <a:t>drain (D): the destination of the electrons</a:t>
            </a:r>
          </a:p>
        </p:txBody>
      </p:sp>
      <p:sp>
        <p:nvSpPr>
          <p:cNvPr id="64517" name="TextBox 5"/>
          <p:cNvSpPr txBox="1">
            <a:spLocks noChangeArrowheads="1"/>
          </p:cNvSpPr>
          <p:nvPr/>
        </p:nvSpPr>
        <p:spPr bwMode="auto">
          <a:xfrm>
            <a:off x="1104900" y="42783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JFET (n-channel)</a:t>
            </a:r>
          </a:p>
        </p:txBody>
      </p:sp>
      <p:sp>
        <p:nvSpPr>
          <p:cNvPr id="64518" name="TextBox 1"/>
          <p:cNvSpPr txBox="1">
            <a:spLocks noChangeArrowheads="1"/>
          </p:cNvSpPr>
          <p:nvPr/>
        </p:nvSpPr>
        <p:spPr bwMode="auto">
          <a:xfrm>
            <a:off x="5076825" y="4267200"/>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MOSFET (NMOS)</a:t>
            </a:r>
          </a:p>
        </p:txBody>
      </p:sp>
      <p:grpSp>
        <p:nvGrpSpPr>
          <p:cNvPr id="64519" name="Group 51"/>
          <p:cNvGrpSpPr>
            <a:grpSpLocks/>
          </p:cNvGrpSpPr>
          <p:nvPr/>
        </p:nvGrpSpPr>
        <p:grpSpPr bwMode="auto">
          <a:xfrm>
            <a:off x="5029200" y="4529138"/>
            <a:ext cx="4038600" cy="1570037"/>
            <a:chOff x="5029132" y="4529645"/>
            <a:chExt cx="4038601" cy="1569720"/>
          </a:xfrm>
        </p:grpSpPr>
        <p:sp>
          <p:nvSpPr>
            <p:cNvPr id="3" name="Rectangle 2"/>
            <p:cNvSpPr/>
            <p:nvPr/>
          </p:nvSpPr>
          <p:spPr>
            <a:xfrm>
              <a:off x="5076757" y="5185150"/>
              <a:ext cx="2743201" cy="9142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229157" y="5185150"/>
              <a:ext cx="762000" cy="304738"/>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905557" y="5185150"/>
              <a:ext cx="762000" cy="304738"/>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457757" y="5032780"/>
              <a:ext cx="304800" cy="1523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134158" y="5032780"/>
              <a:ext cx="304800" cy="1523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914957" y="5108965"/>
              <a:ext cx="1066800" cy="76185"/>
            </a:xfrm>
            <a:prstGeom prst="rect">
              <a:avLst/>
            </a:prstGeom>
            <a:pattFill prst="wdUpDiag">
              <a:fgClr>
                <a:schemeClr val="accent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914957" y="5032780"/>
              <a:ext cx="1066800" cy="761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54" name="TextBox 22"/>
            <p:cNvSpPr txBox="1">
              <a:spLocks noChangeArrowheads="1"/>
            </p:cNvSpPr>
            <p:nvPr/>
          </p:nvSpPr>
          <p:spPr bwMode="auto">
            <a:xfrm>
              <a:off x="5229157" y="5139245"/>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n+</a:t>
              </a:r>
            </a:p>
          </p:txBody>
        </p:sp>
        <p:sp>
          <p:nvSpPr>
            <p:cNvPr id="64555" name="TextBox 26"/>
            <p:cNvSpPr txBox="1">
              <a:spLocks noChangeArrowheads="1"/>
            </p:cNvSpPr>
            <p:nvPr/>
          </p:nvSpPr>
          <p:spPr bwMode="auto">
            <a:xfrm>
              <a:off x="6905557" y="5135554"/>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n+</a:t>
              </a:r>
            </a:p>
          </p:txBody>
        </p:sp>
        <p:sp>
          <p:nvSpPr>
            <p:cNvPr id="64556" name="TextBox 27"/>
            <p:cNvSpPr txBox="1">
              <a:spLocks noChangeArrowheads="1"/>
            </p:cNvSpPr>
            <p:nvPr/>
          </p:nvSpPr>
          <p:spPr bwMode="auto">
            <a:xfrm>
              <a:off x="6067355" y="572812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p</a:t>
              </a:r>
            </a:p>
          </p:txBody>
        </p:sp>
        <p:sp>
          <p:nvSpPr>
            <p:cNvPr id="29" name="Rectangle 28"/>
            <p:cNvSpPr/>
            <p:nvPr/>
          </p:nvSpPr>
          <p:spPr>
            <a:xfrm>
              <a:off x="8029508" y="5167691"/>
              <a:ext cx="352425" cy="241251"/>
            </a:xfrm>
            <a:prstGeom prst="rect">
              <a:avLst/>
            </a:prstGeom>
            <a:pattFill prst="wdUpDiag">
              <a:fgClr>
                <a:schemeClr val="accent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58" name="TextBox 29"/>
            <p:cNvSpPr txBox="1">
              <a:spLocks noChangeArrowheads="1"/>
            </p:cNvSpPr>
            <p:nvPr/>
          </p:nvSpPr>
          <p:spPr bwMode="auto">
            <a:xfrm>
              <a:off x="8277157" y="5167046"/>
              <a:ext cx="790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200">
                  <a:latin typeface="Arial" charset="0"/>
                </a:rPr>
                <a:t>oxide</a:t>
              </a:r>
            </a:p>
          </p:txBody>
        </p:sp>
        <p:sp>
          <p:nvSpPr>
            <p:cNvPr id="32" name="Rectangle 31"/>
            <p:cNvSpPr/>
            <p:nvPr/>
          </p:nvSpPr>
          <p:spPr>
            <a:xfrm>
              <a:off x="8029508" y="4853430"/>
              <a:ext cx="352425" cy="23172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60" name="TextBox 32"/>
            <p:cNvSpPr txBox="1">
              <a:spLocks noChangeArrowheads="1"/>
            </p:cNvSpPr>
            <p:nvPr/>
          </p:nvSpPr>
          <p:spPr bwMode="auto">
            <a:xfrm>
              <a:off x="8277158" y="4830814"/>
              <a:ext cx="790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200">
                  <a:latin typeface="Arial" charset="0"/>
                </a:rPr>
                <a:t>metal</a:t>
              </a:r>
            </a:p>
          </p:txBody>
        </p:sp>
        <p:cxnSp>
          <p:nvCxnSpPr>
            <p:cNvPr id="15" name="Straight Connector 14"/>
            <p:cNvCxnSpPr>
              <a:endCxn id="11" idx="0"/>
            </p:cNvCxnSpPr>
            <p:nvPr/>
          </p:nvCxnSpPr>
          <p:spPr>
            <a:xfrm>
              <a:off x="7286558" y="4799466"/>
              <a:ext cx="0" cy="2333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a:spLocks noChangeAspect="1"/>
            </p:cNvSpPr>
            <p:nvPr/>
          </p:nvSpPr>
          <p:spPr>
            <a:xfrm>
              <a:off x="7238933" y="4710583"/>
              <a:ext cx="95250" cy="92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a:endCxn id="10" idx="0"/>
            </p:cNvCxnSpPr>
            <p:nvPr/>
          </p:nvCxnSpPr>
          <p:spPr>
            <a:xfrm>
              <a:off x="5610157" y="4799466"/>
              <a:ext cx="0" cy="2333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a:spLocks noChangeAspect="1"/>
            </p:cNvSpPr>
            <p:nvPr/>
          </p:nvSpPr>
          <p:spPr>
            <a:xfrm>
              <a:off x="5562532" y="4702647"/>
              <a:ext cx="95250" cy="92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a:endCxn id="13" idx="0"/>
            </p:cNvCxnSpPr>
            <p:nvPr/>
          </p:nvCxnSpPr>
          <p:spPr>
            <a:xfrm flipH="1">
              <a:off x="6448357" y="4902632"/>
              <a:ext cx="0" cy="130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6400732" y="4818512"/>
              <a:ext cx="95250" cy="92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67" name="TextBox 45"/>
            <p:cNvSpPr txBox="1">
              <a:spLocks noChangeArrowheads="1"/>
            </p:cNvSpPr>
            <p:nvPr/>
          </p:nvSpPr>
          <p:spPr bwMode="auto">
            <a:xfrm>
              <a:off x="5029132" y="4541313"/>
              <a:ext cx="504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r>
                <a:rPr lang="en-US" altLang="en-US" sz="1800" i="1">
                  <a:latin typeface="Arial" charset="0"/>
                </a:rPr>
                <a:t>v</a:t>
              </a:r>
              <a:r>
                <a:rPr lang="en-US" altLang="en-US" sz="1800" i="1" baseline="-25000">
                  <a:latin typeface="Arial" charset="0"/>
                </a:rPr>
                <a:t>S</a:t>
              </a:r>
            </a:p>
          </p:txBody>
        </p:sp>
        <p:sp>
          <p:nvSpPr>
            <p:cNvPr id="64568" name="TextBox 49"/>
            <p:cNvSpPr txBox="1">
              <a:spLocks noChangeArrowheads="1"/>
            </p:cNvSpPr>
            <p:nvPr/>
          </p:nvSpPr>
          <p:spPr bwMode="auto">
            <a:xfrm>
              <a:off x="7334115" y="4529645"/>
              <a:ext cx="485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D</a:t>
              </a:r>
            </a:p>
          </p:txBody>
        </p:sp>
        <p:sp>
          <p:nvSpPr>
            <p:cNvPr id="64569" name="TextBox 50"/>
            <p:cNvSpPr txBox="1">
              <a:spLocks noChangeArrowheads="1"/>
            </p:cNvSpPr>
            <p:nvPr/>
          </p:nvSpPr>
          <p:spPr bwMode="auto">
            <a:xfrm>
              <a:off x="6495914" y="4646802"/>
              <a:ext cx="485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G</a:t>
              </a:r>
            </a:p>
          </p:txBody>
        </p:sp>
      </p:grpSp>
      <p:grpSp>
        <p:nvGrpSpPr>
          <p:cNvPr id="64520" name="Group 52"/>
          <p:cNvGrpSpPr>
            <a:grpSpLocks/>
          </p:cNvGrpSpPr>
          <p:nvPr/>
        </p:nvGrpSpPr>
        <p:grpSpPr bwMode="auto">
          <a:xfrm>
            <a:off x="923925" y="4487863"/>
            <a:ext cx="3076575" cy="2141537"/>
            <a:chOff x="923925" y="4324588"/>
            <a:chExt cx="3076575" cy="2140744"/>
          </a:xfrm>
        </p:grpSpPr>
        <p:sp>
          <p:nvSpPr>
            <p:cNvPr id="48" name="Rectangle 47"/>
            <p:cNvSpPr/>
            <p:nvPr/>
          </p:nvSpPr>
          <p:spPr>
            <a:xfrm>
              <a:off x="1104900" y="4954592"/>
              <a:ext cx="2743200" cy="641113"/>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104900" y="5595704"/>
              <a:ext cx="2743200" cy="34753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1219200" y="4953005"/>
              <a:ext cx="533400" cy="304687"/>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3200400" y="4953005"/>
              <a:ext cx="533400" cy="304687"/>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2095500" y="4962527"/>
              <a:ext cx="762000" cy="30468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26" name="TextBox 57"/>
            <p:cNvSpPr txBox="1">
              <a:spLocks noChangeArrowheads="1"/>
            </p:cNvSpPr>
            <p:nvPr/>
          </p:nvSpPr>
          <p:spPr bwMode="auto">
            <a:xfrm>
              <a:off x="1219200" y="4980503"/>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a:latin typeface="Arial" charset="0"/>
                </a:rPr>
                <a:t>n+</a:t>
              </a:r>
            </a:p>
          </p:txBody>
        </p:sp>
        <p:sp>
          <p:nvSpPr>
            <p:cNvPr id="64527" name="TextBox 58"/>
            <p:cNvSpPr txBox="1">
              <a:spLocks noChangeArrowheads="1"/>
            </p:cNvSpPr>
            <p:nvPr/>
          </p:nvSpPr>
          <p:spPr bwMode="auto">
            <a:xfrm>
              <a:off x="3200400" y="4968835"/>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a:latin typeface="Arial" charset="0"/>
                </a:rPr>
                <a:t>n+</a:t>
              </a:r>
            </a:p>
          </p:txBody>
        </p:sp>
        <p:sp>
          <p:nvSpPr>
            <p:cNvPr id="64528" name="TextBox 59"/>
            <p:cNvSpPr txBox="1">
              <a:spLocks noChangeArrowheads="1"/>
            </p:cNvSpPr>
            <p:nvPr/>
          </p:nvSpPr>
          <p:spPr bwMode="auto">
            <a:xfrm>
              <a:off x="2209800" y="4968835"/>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a:latin typeface="Arial" charset="0"/>
                </a:rPr>
                <a:t>p+</a:t>
              </a:r>
            </a:p>
          </p:txBody>
        </p:sp>
        <p:sp>
          <p:nvSpPr>
            <p:cNvPr id="64529" name="TextBox 60"/>
            <p:cNvSpPr txBox="1">
              <a:spLocks noChangeArrowheads="1"/>
            </p:cNvSpPr>
            <p:nvPr/>
          </p:nvSpPr>
          <p:spPr bwMode="auto">
            <a:xfrm>
              <a:off x="2209800" y="528828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a:latin typeface="Arial" charset="0"/>
                </a:rPr>
                <a:t>n</a:t>
              </a:r>
            </a:p>
          </p:txBody>
        </p:sp>
        <p:sp>
          <p:nvSpPr>
            <p:cNvPr id="64530" name="TextBox 61"/>
            <p:cNvSpPr txBox="1">
              <a:spLocks noChangeArrowheads="1"/>
            </p:cNvSpPr>
            <p:nvPr/>
          </p:nvSpPr>
          <p:spPr bwMode="auto">
            <a:xfrm>
              <a:off x="2219259" y="5635823"/>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400">
                  <a:latin typeface="Arial" charset="0"/>
                </a:rPr>
                <a:t>p+</a:t>
              </a:r>
            </a:p>
          </p:txBody>
        </p:sp>
        <p:cxnSp>
          <p:nvCxnSpPr>
            <p:cNvPr id="63" name="Straight Connector 62"/>
            <p:cNvCxnSpPr/>
            <p:nvPr/>
          </p:nvCxnSpPr>
          <p:spPr>
            <a:xfrm>
              <a:off x="1485900" y="4586428"/>
              <a:ext cx="0" cy="2316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a:spLocks noChangeAspect="1"/>
            </p:cNvSpPr>
            <p:nvPr/>
          </p:nvSpPr>
          <p:spPr>
            <a:xfrm>
              <a:off x="1438275" y="4494387"/>
              <a:ext cx="95250" cy="9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 name="Straight Connector 66"/>
            <p:cNvCxnSpPr/>
            <p:nvPr/>
          </p:nvCxnSpPr>
          <p:spPr>
            <a:xfrm>
              <a:off x="2476500" y="4683230"/>
              <a:ext cx="0" cy="115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a:spLocks noChangeAspect="1"/>
            </p:cNvSpPr>
            <p:nvPr/>
          </p:nvSpPr>
          <p:spPr>
            <a:xfrm>
              <a:off x="2428875" y="4591189"/>
              <a:ext cx="95250" cy="9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Connector 69"/>
            <p:cNvCxnSpPr/>
            <p:nvPr/>
          </p:nvCxnSpPr>
          <p:spPr>
            <a:xfrm>
              <a:off x="2462213" y="6095582"/>
              <a:ext cx="0" cy="115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a:spLocks noChangeAspect="1"/>
            </p:cNvSpPr>
            <p:nvPr/>
          </p:nvSpPr>
          <p:spPr>
            <a:xfrm>
              <a:off x="2414588" y="6211426"/>
              <a:ext cx="95250" cy="9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1333500" y="4800662"/>
              <a:ext cx="304800" cy="1523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3" name="Straight Connector 72"/>
            <p:cNvCxnSpPr/>
            <p:nvPr/>
          </p:nvCxnSpPr>
          <p:spPr>
            <a:xfrm>
              <a:off x="3467100" y="4586428"/>
              <a:ext cx="0" cy="2316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a:spLocks noChangeAspect="1"/>
            </p:cNvSpPr>
            <p:nvPr/>
          </p:nvSpPr>
          <p:spPr>
            <a:xfrm>
              <a:off x="3419475" y="4494387"/>
              <a:ext cx="95250" cy="9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3314700" y="4800662"/>
              <a:ext cx="304800" cy="1523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2324100" y="4800662"/>
              <a:ext cx="304800" cy="1523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42" name="TextBox 76"/>
            <p:cNvSpPr txBox="1">
              <a:spLocks noChangeArrowheads="1"/>
            </p:cNvSpPr>
            <p:nvPr/>
          </p:nvSpPr>
          <p:spPr bwMode="auto">
            <a:xfrm>
              <a:off x="923925" y="4333041"/>
              <a:ext cx="504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r>
                <a:rPr lang="en-US" altLang="en-US" sz="1800" i="1">
                  <a:latin typeface="Arial" charset="0"/>
                </a:rPr>
                <a:t>v</a:t>
              </a:r>
              <a:r>
                <a:rPr lang="en-US" altLang="en-US" sz="1800" i="1" baseline="-25000">
                  <a:latin typeface="Arial" charset="0"/>
                </a:rPr>
                <a:t>S</a:t>
              </a:r>
            </a:p>
          </p:txBody>
        </p:sp>
        <p:sp>
          <p:nvSpPr>
            <p:cNvPr id="64543" name="TextBox 77"/>
            <p:cNvSpPr txBox="1">
              <a:spLocks noChangeArrowheads="1"/>
            </p:cNvSpPr>
            <p:nvPr/>
          </p:nvSpPr>
          <p:spPr bwMode="auto">
            <a:xfrm>
              <a:off x="2485959" y="4419600"/>
              <a:ext cx="485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G</a:t>
              </a:r>
            </a:p>
          </p:txBody>
        </p:sp>
        <p:sp>
          <p:nvSpPr>
            <p:cNvPr id="64544" name="TextBox 78"/>
            <p:cNvSpPr txBox="1">
              <a:spLocks noChangeArrowheads="1"/>
            </p:cNvSpPr>
            <p:nvPr/>
          </p:nvSpPr>
          <p:spPr bwMode="auto">
            <a:xfrm>
              <a:off x="2500279" y="6096000"/>
              <a:ext cx="485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G</a:t>
              </a:r>
            </a:p>
          </p:txBody>
        </p:sp>
        <p:sp>
          <p:nvSpPr>
            <p:cNvPr id="64545" name="TextBox 79"/>
            <p:cNvSpPr txBox="1">
              <a:spLocks noChangeArrowheads="1"/>
            </p:cNvSpPr>
            <p:nvPr/>
          </p:nvSpPr>
          <p:spPr bwMode="auto">
            <a:xfrm>
              <a:off x="3514658" y="4324588"/>
              <a:ext cx="485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D</a:t>
              </a:r>
            </a:p>
          </p:txBody>
        </p:sp>
        <p:sp>
          <p:nvSpPr>
            <p:cNvPr id="81" name="Rectangle 80"/>
            <p:cNvSpPr/>
            <p:nvPr/>
          </p:nvSpPr>
          <p:spPr>
            <a:xfrm>
              <a:off x="2324100" y="5946412"/>
              <a:ext cx="304800" cy="1523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FET Operation</a:t>
            </a:r>
          </a:p>
        </p:txBody>
      </p:sp>
      <p:sp>
        <p:nvSpPr>
          <p:cNvPr id="65539" name="Content Placeholder 2"/>
          <p:cNvSpPr>
            <a:spLocks noGrp="1"/>
          </p:cNvSpPr>
          <p:nvPr>
            <p:ph idx="1"/>
          </p:nvPr>
        </p:nvSpPr>
        <p:spPr>
          <a:xfrm>
            <a:off x="457200" y="1066800"/>
            <a:ext cx="8229600" cy="2362200"/>
          </a:xfrm>
        </p:spPr>
        <p:txBody>
          <a:bodyPr/>
          <a:lstStyle/>
          <a:p>
            <a:pPr eaLnBrk="1" hangingPunct="1"/>
            <a:r>
              <a:rPr lang="en-US" altLang="en-US" sz="2000" smtClean="0"/>
              <a:t>The FET operation is as follows:</a:t>
            </a:r>
          </a:p>
          <a:p>
            <a:pPr lvl="1" eaLnBrk="1" hangingPunct="1"/>
            <a:r>
              <a:rPr lang="en-US" altLang="en-US" sz="1800" smtClean="0"/>
              <a:t>apply a voltage to the gate</a:t>
            </a:r>
          </a:p>
          <a:p>
            <a:pPr lvl="1" eaLnBrk="1" hangingPunct="1"/>
            <a:r>
              <a:rPr lang="en-US" altLang="en-US" sz="1800" smtClean="0"/>
              <a:t>this voltage sets up an electric field in the “body” of the device</a:t>
            </a:r>
          </a:p>
          <a:p>
            <a:pPr lvl="1" eaLnBrk="1" hangingPunct="1"/>
            <a:r>
              <a:rPr lang="en-US" altLang="en-US" sz="1800" smtClean="0"/>
              <a:t>electric field inhibits/supports the flow of charge from source to drain</a:t>
            </a:r>
          </a:p>
          <a:p>
            <a:pPr eaLnBrk="1" hangingPunct="1"/>
            <a:r>
              <a:rPr lang="en-US" altLang="en-US" sz="2000" smtClean="0"/>
              <a:t>FETs can be made in n-channel or p-channel variety.</a:t>
            </a:r>
          </a:p>
          <a:p>
            <a:pPr eaLnBrk="1" hangingPunct="1"/>
            <a:r>
              <a:rPr lang="en-US" altLang="en-US" sz="2000" smtClean="0"/>
              <a:t>FETs are “Unipolar” (conduct either electrons or holes, not both).</a:t>
            </a:r>
          </a:p>
        </p:txBody>
      </p:sp>
      <p:sp>
        <p:nvSpPr>
          <p:cNvPr id="65540"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6461813-BCF1-487F-A205-BAC50E25BB68}" type="slidenum">
              <a:rPr lang="en-US" altLang="en-US" sz="1400" smtClean="0">
                <a:latin typeface="Arial" charset="0"/>
              </a:rPr>
              <a:pPr eaLnBrk="1" hangingPunct="1">
                <a:spcBef>
                  <a:spcPct val="0"/>
                </a:spcBef>
                <a:buFontTx/>
                <a:buNone/>
              </a:pPr>
              <a:t>62</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F0D8AAF-B2EE-4EF8-9B9D-8AAFE3C99692}" type="slidenum">
              <a:rPr lang="en-US" altLang="en-US" sz="1400" smtClean="0">
                <a:latin typeface="Arial" charset="0"/>
              </a:rPr>
              <a:pPr eaLnBrk="1" hangingPunct="1">
                <a:spcBef>
                  <a:spcPct val="0"/>
                </a:spcBef>
                <a:buFontTx/>
                <a:buNone/>
              </a:pPr>
              <a:t>63</a:t>
            </a:fld>
            <a:endParaRPr lang="en-US" altLang="en-US" sz="1400" smtClean="0">
              <a:latin typeface="Arial" charset="0"/>
            </a:endParaRPr>
          </a:p>
        </p:txBody>
      </p:sp>
      <p:sp>
        <p:nvSpPr>
          <p:cNvPr id="66563" name="Rectangle 2"/>
          <p:cNvSpPr>
            <a:spLocks noGrp="1" noChangeArrowheads="1"/>
          </p:cNvSpPr>
          <p:nvPr>
            <p:ph type="ctrTitle"/>
          </p:nvPr>
        </p:nvSpPr>
        <p:spPr/>
        <p:txBody>
          <a:bodyPr/>
          <a:lstStyle/>
          <a:p>
            <a:pPr eaLnBrk="1" hangingPunct="1"/>
            <a:r>
              <a:rPr lang="en-US" altLang="en-US" smtClean="0"/>
              <a:t>Junction Field-Effect Transistor (JFET)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D0CE1187-366F-4503-AE26-9BA38BA054F7}" type="slidenum">
              <a:rPr lang="en-US" altLang="en-US" sz="1400" smtClean="0">
                <a:latin typeface="Arial" charset="0"/>
              </a:rPr>
              <a:pPr eaLnBrk="1" hangingPunct="1">
                <a:spcBef>
                  <a:spcPct val="0"/>
                </a:spcBef>
                <a:buFontTx/>
                <a:buNone/>
              </a:pPr>
              <a:t>64</a:t>
            </a:fld>
            <a:endParaRPr lang="en-US" altLang="en-US" sz="1400" smtClean="0">
              <a:latin typeface="Arial" charset="0"/>
            </a:endParaRPr>
          </a:p>
        </p:txBody>
      </p:sp>
      <p:sp>
        <p:nvSpPr>
          <p:cNvPr id="65539" name="Rectangle 2"/>
          <p:cNvSpPr>
            <a:spLocks noGrp="1" noChangeArrowheads="1"/>
          </p:cNvSpPr>
          <p:nvPr>
            <p:ph type="body" idx="1"/>
          </p:nvPr>
        </p:nvSpPr>
        <p:spPr/>
        <p:txBody>
          <a:bodyPr/>
          <a:lstStyle/>
          <a:p>
            <a:pPr eaLnBrk="1" hangingPunct="1">
              <a:defRPr/>
            </a:pPr>
            <a:r>
              <a:rPr lang="en-US" sz="2000" dirty="0" smtClean="0"/>
              <a:t>An n-channel JFET is composed of:</a:t>
            </a:r>
          </a:p>
          <a:p>
            <a:pPr lvl="1" eaLnBrk="1" hangingPunct="1">
              <a:defRPr/>
            </a:pPr>
            <a:r>
              <a:rPr lang="en-US" sz="1800" dirty="0" smtClean="0"/>
              <a:t>n-type body</a:t>
            </a:r>
          </a:p>
          <a:p>
            <a:pPr lvl="1" eaLnBrk="1" hangingPunct="1">
              <a:defRPr/>
            </a:pPr>
            <a:r>
              <a:rPr lang="en-US" sz="1800" dirty="0" smtClean="0"/>
              <a:t>p-type gate </a:t>
            </a:r>
          </a:p>
          <a:p>
            <a:pPr eaLnBrk="1" hangingPunct="1">
              <a:defRPr/>
            </a:pPr>
            <a:r>
              <a:rPr lang="en-US" sz="2000" dirty="0" smtClean="0"/>
              <a:t>Gate is generally reverse biased to control current flow.</a:t>
            </a:r>
          </a:p>
          <a:p>
            <a:pPr eaLnBrk="1" hangingPunct="1">
              <a:defRPr/>
            </a:pPr>
            <a:r>
              <a:rPr lang="en-US" sz="2000" dirty="0" smtClean="0"/>
              <a:t>Channel conducts regardless of polarity between source and drain. </a:t>
            </a:r>
          </a:p>
          <a:p>
            <a:pPr eaLnBrk="1" hangingPunct="1">
              <a:defRPr/>
            </a:pPr>
            <a:r>
              <a:rPr lang="en-US" sz="2000" dirty="0" smtClean="0"/>
              <a:t>Typical output transimpedance for a JFET is a few hundred Ohms.</a:t>
            </a:r>
          </a:p>
          <a:p>
            <a:pPr marL="0" indent="0" eaLnBrk="1" hangingPunct="1">
              <a:buFontTx/>
              <a:buNone/>
              <a:defRPr/>
            </a:pPr>
            <a:endParaRPr lang="en-US" sz="2000" dirty="0" smtClean="0"/>
          </a:p>
        </p:txBody>
      </p:sp>
      <p:sp>
        <p:nvSpPr>
          <p:cNvPr id="67588" name="Rectangle 3"/>
          <p:cNvSpPr>
            <a:spLocks noGrp="1" noChangeArrowheads="1"/>
          </p:cNvSpPr>
          <p:nvPr>
            <p:ph type="title"/>
          </p:nvPr>
        </p:nvSpPr>
        <p:spPr/>
        <p:txBody>
          <a:bodyPr/>
          <a:lstStyle/>
          <a:p>
            <a:pPr eaLnBrk="1" hangingPunct="1"/>
            <a:r>
              <a:rPr lang="en-US" altLang="en-US" smtClean="0"/>
              <a:t>JFET Architecture</a:t>
            </a:r>
          </a:p>
        </p:txBody>
      </p:sp>
      <p:sp>
        <p:nvSpPr>
          <p:cNvPr id="67589" name="Rectangle 4"/>
          <p:cNvSpPr>
            <a:spLocks noChangeArrowheads="1"/>
          </p:cNvSpPr>
          <p:nvPr/>
        </p:nvSpPr>
        <p:spPr bwMode="auto">
          <a:xfrm>
            <a:off x="458788" y="385763"/>
            <a:ext cx="822642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400">
              <a:solidFill>
                <a:srgbClr val="333333"/>
              </a:solidFill>
              <a:latin typeface="Verdana" pitchFamily="34" charset="0"/>
            </a:endParaRPr>
          </a:p>
        </p:txBody>
      </p:sp>
      <p:pic>
        <p:nvPicPr>
          <p:cNvPr id="67590" name="Picture 5" descr="03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41957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1" name="Group 2"/>
          <p:cNvGrpSpPr>
            <a:grpSpLocks/>
          </p:cNvGrpSpPr>
          <p:nvPr/>
        </p:nvGrpSpPr>
        <p:grpSpPr bwMode="auto">
          <a:xfrm>
            <a:off x="4606925" y="3276600"/>
            <a:ext cx="4286250" cy="2952750"/>
            <a:chOff x="2400300" y="3399814"/>
            <a:chExt cx="4286250" cy="2952750"/>
          </a:xfrm>
        </p:grpSpPr>
        <p:pic>
          <p:nvPicPr>
            <p:cNvPr id="8" name="Picture 2"/>
            <p:cNvPicPr>
              <a:picLocks noChangeAspect="1" noChangeArrowheads="1"/>
            </p:cNvPicPr>
            <p:nvPr/>
          </p:nvPicPr>
          <p:blipFill rotWithShape="1">
            <a:blip r:embed="rId3"/>
            <a:srcRect b="8824"/>
            <a:stretch/>
          </p:blipFill>
          <p:spPr bwMode="auto">
            <a:xfrm>
              <a:off x="2400300" y="3399814"/>
              <a:ext cx="4286250" cy="29527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7593" name="TextBox 1"/>
            <p:cNvSpPr txBox="1">
              <a:spLocks noChangeArrowheads="1"/>
            </p:cNvSpPr>
            <p:nvPr/>
          </p:nvSpPr>
          <p:spPr bwMode="auto">
            <a:xfrm>
              <a:off x="3810000" y="5490742"/>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r>
                <a:rPr lang="en-US" altLang="en-US" sz="2800" b="1">
                  <a:latin typeface="Arial Black" pitchFamily="34" charset="0"/>
                </a:rPr>
                <a:t>J</a:t>
              </a:r>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94FD5D0-9959-4D7F-8C51-5274F58FF120}" type="slidenum">
              <a:rPr lang="en-US" altLang="en-US" sz="1400" smtClean="0">
                <a:latin typeface="Arial" charset="0"/>
              </a:rPr>
              <a:pPr eaLnBrk="1" hangingPunct="1">
                <a:spcBef>
                  <a:spcPct val="0"/>
                </a:spcBef>
                <a:buFontTx/>
                <a:buNone/>
              </a:pPr>
              <a:t>65</a:t>
            </a:fld>
            <a:endParaRPr lang="en-US" altLang="en-US" sz="1400" smtClean="0">
              <a:latin typeface="Arial" charset="0"/>
            </a:endParaRPr>
          </a:p>
        </p:txBody>
      </p:sp>
      <p:sp>
        <p:nvSpPr>
          <p:cNvPr id="68611" name="Rectangle 2"/>
          <p:cNvSpPr>
            <a:spLocks noGrp="1" noChangeArrowheads="1"/>
          </p:cNvSpPr>
          <p:nvPr>
            <p:ph type="body" idx="1"/>
          </p:nvPr>
        </p:nvSpPr>
        <p:spPr/>
        <p:txBody>
          <a:bodyPr/>
          <a:lstStyle/>
          <a:p>
            <a:pPr eaLnBrk="1" hangingPunct="1"/>
            <a:r>
              <a:rPr lang="en-US" altLang="en-US" smtClean="0"/>
              <a:t>The gate and channel form depletion regions.</a:t>
            </a:r>
          </a:p>
          <a:p>
            <a:pPr eaLnBrk="1" hangingPunct="1"/>
            <a:r>
              <a:rPr lang="en-US" altLang="en-US" smtClean="0"/>
              <a:t>A stronger reverse bias makes the depletion regions wider and closer to each other.</a:t>
            </a:r>
          </a:p>
          <a:p>
            <a:pPr eaLnBrk="1" hangingPunct="1"/>
            <a:r>
              <a:rPr lang="en-US" altLang="en-US" smtClean="0"/>
              <a:t>Therefore, voltage controls channel resistance. </a:t>
            </a:r>
          </a:p>
        </p:txBody>
      </p:sp>
      <p:sp>
        <p:nvSpPr>
          <p:cNvPr id="68612" name="Rectangle 3"/>
          <p:cNvSpPr>
            <a:spLocks noGrp="1" noChangeArrowheads="1"/>
          </p:cNvSpPr>
          <p:nvPr>
            <p:ph type="title"/>
          </p:nvPr>
        </p:nvSpPr>
        <p:spPr/>
        <p:txBody>
          <a:bodyPr/>
          <a:lstStyle/>
          <a:p>
            <a:pPr eaLnBrk="1" hangingPunct="1"/>
            <a:r>
              <a:rPr lang="en-US" altLang="en-US" smtClean="0"/>
              <a:t>JFET Architecture</a:t>
            </a:r>
          </a:p>
        </p:txBody>
      </p:sp>
      <p:pic>
        <p:nvPicPr>
          <p:cNvPr id="68613" name="Picture 4" descr="03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743200"/>
            <a:ext cx="555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p:cNvSpPr>
            <a:spLocks noChangeArrowheads="1"/>
          </p:cNvSpPr>
          <p:nvPr/>
        </p:nvSpPr>
        <p:spPr bwMode="auto">
          <a:xfrm>
            <a:off x="458788" y="5334000"/>
            <a:ext cx="8226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buFontTx/>
              <a:buNone/>
            </a:pPr>
            <a:r>
              <a:rPr lang="en-US" altLang="en-US" sz="1200" i="1">
                <a:latin typeface="Arial" charset="0"/>
              </a:rPr>
              <a:t>N-channel JFET: (a) Depletion at gate diode. (b) Reverse biased gate diode increases depletion region. (c) Increasing reverse bias enlarges depletion region. (d) Increasing reverse bias pinches-off the S-D channel.</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09007A-8DF6-4061-8CB6-18E311504E0F}" type="slidenum">
              <a:rPr lang="en-US" altLang="en-US" sz="1400" smtClean="0">
                <a:latin typeface="Arial" charset="0"/>
              </a:rPr>
              <a:pPr eaLnBrk="1" hangingPunct="1">
                <a:spcBef>
                  <a:spcPct val="0"/>
                </a:spcBef>
                <a:buFontTx/>
                <a:buNone/>
              </a:pPr>
              <a:t>66</a:t>
            </a:fld>
            <a:endParaRPr lang="en-US" altLang="en-US" sz="1400" smtClean="0">
              <a:latin typeface="Arial" charset="0"/>
            </a:endParaRPr>
          </a:p>
        </p:txBody>
      </p:sp>
      <p:sp>
        <p:nvSpPr>
          <p:cNvPr id="69635" name="Rectangle 2"/>
          <p:cNvSpPr>
            <a:spLocks noGrp="1" noChangeArrowheads="1"/>
          </p:cNvSpPr>
          <p:nvPr>
            <p:ph type="title"/>
          </p:nvPr>
        </p:nvSpPr>
        <p:spPr/>
        <p:txBody>
          <a:bodyPr/>
          <a:lstStyle/>
          <a:p>
            <a:pPr eaLnBrk="1" hangingPunct="1"/>
            <a:r>
              <a:rPr lang="en-US" altLang="en-US" smtClean="0"/>
              <a:t>JFET Architecture</a:t>
            </a:r>
          </a:p>
        </p:txBody>
      </p:sp>
      <p:pic>
        <p:nvPicPr>
          <p:cNvPr id="69636" name="Picture 3" descr="03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4448175"/>
            <a:ext cx="5410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4"/>
          <p:cNvSpPr>
            <a:spLocks noGrp="1" noChangeArrowheads="1"/>
          </p:cNvSpPr>
          <p:nvPr>
            <p:ph type="body" idx="1"/>
          </p:nvPr>
        </p:nvSpPr>
        <p:spPr/>
        <p:txBody>
          <a:bodyPr/>
          <a:lstStyle/>
          <a:p>
            <a:pPr eaLnBrk="1" hangingPunct="1"/>
            <a:r>
              <a:rPr lang="en-US" altLang="en-US" smtClean="0"/>
              <a:t>Source and drain are interchangeable.</a:t>
            </a:r>
          </a:p>
          <a:p>
            <a:pPr eaLnBrk="1" hangingPunct="1"/>
            <a:r>
              <a:rPr lang="en-US" altLang="en-US" smtClean="0"/>
              <a:t>Figure (b) shows the schematic symbol for an N-channel field effect transistor compared to the silicon cross-section at (a). The gate arrow points in the same direction as a junction diode. The“pointing” arrow and “non-pointing” bar correspond to P and N-type semiconductors, respectively.</a:t>
            </a:r>
          </a:p>
          <a:p>
            <a:pPr eaLnBrk="1" hangingPunct="1"/>
            <a:r>
              <a:rPr lang="en-US" altLang="en-US" smtClean="0"/>
              <a:t>N-channel JFET electron current flow from source to drain in (a) cross-section, (b) schematic symbol.</a:t>
            </a:r>
          </a:p>
          <a:p>
            <a:pPr eaLnBrk="1" hangingPunct="1"/>
            <a:endParaRPr lang="en-US" altLang="en-US" smtClean="0"/>
          </a:p>
        </p:txBody>
      </p:sp>
      <p:sp>
        <p:nvSpPr>
          <p:cNvPr id="69638" name="Rectangle 5"/>
          <p:cNvSpPr>
            <a:spLocks noChangeArrowheads="1"/>
          </p:cNvSpPr>
          <p:nvPr/>
        </p:nvSpPr>
        <p:spPr bwMode="auto">
          <a:xfrm>
            <a:off x="458788" y="6118225"/>
            <a:ext cx="82264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lnSpc>
                <a:spcPct val="90000"/>
              </a:lnSpc>
              <a:buFontTx/>
              <a:buNone/>
            </a:pPr>
            <a:r>
              <a:rPr lang="en-US" altLang="en-US" sz="1400" i="1">
                <a:latin typeface="Arial" charset="0"/>
              </a:rPr>
              <a:t>Large electron current flow from (-) battery terminal, to FET source, out the drain, returning to the (+) battery terminal. This current flow may be controlled by varying the gate voltage. A load in series with the battery sees an amplified version of the changing gate voltage.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88B12A9-A87F-4136-97E8-DD16EB3665EA}" type="slidenum">
              <a:rPr lang="en-US" altLang="en-US" sz="1400" smtClean="0">
                <a:latin typeface="Arial" charset="0"/>
              </a:rPr>
              <a:pPr eaLnBrk="1" hangingPunct="1">
                <a:spcBef>
                  <a:spcPct val="0"/>
                </a:spcBef>
                <a:buFontTx/>
                <a:buNone/>
              </a:pPr>
              <a:t>67</a:t>
            </a:fld>
            <a:endParaRPr lang="en-US" altLang="en-US" sz="1400" smtClean="0">
              <a:latin typeface="Arial" charset="0"/>
            </a:endParaRPr>
          </a:p>
        </p:txBody>
      </p:sp>
      <p:sp>
        <p:nvSpPr>
          <p:cNvPr id="70659" name="Rectangle 2"/>
          <p:cNvSpPr>
            <a:spLocks noGrp="1" noChangeArrowheads="1"/>
          </p:cNvSpPr>
          <p:nvPr>
            <p:ph type="body" idx="1"/>
          </p:nvPr>
        </p:nvSpPr>
        <p:spPr/>
        <p:txBody>
          <a:bodyPr/>
          <a:lstStyle/>
          <a:p>
            <a:pPr eaLnBrk="1" hangingPunct="1"/>
            <a:r>
              <a:rPr lang="en-US" altLang="en-US" smtClean="0"/>
              <a:t>A P-channel JFET is similar to the N channel version, except with polarities reversed. Note that the arrow points out of the gate of the schematic symbol.</a:t>
            </a:r>
          </a:p>
          <a:p>
            <a:pPr eaLnBrk="1" hangingPunct="1"/>
            <a:r>
              <a:rPr lang="en-US" altLang="en-US" smtClean="0"/>
              <a:t>As the positive gate bias voltage is increased, the resistance of the P-channel increases, decreasing the current flow in the drain circuit.</a:t>
            </a:r>
          </a:p>
          <a:p>
            <a:pPr eaLnBrk="1" hangingPunct="1"/>
            <a:endParaRPr lang="en-US" altLang="en-US" smtClean="0"/>
          </a:p>
        </p:txBody>
      </p:sp>
      <p:sp>
        <p:nvSpPr>
          <p:cNvPr id="70660" name="Rectangle 3"/>
          <p:cNvSpPr>
            <a:spLocks noGrp="1" noChangeArrowheads="1"/>
          </p:cNvSpPr>
          <p:nvPr>
            <p:ph type="title"/>
          </p:nvPr>
        </p:nvSpPr>
        <p:spPr/>
        <p:txBody>
          <a:bodyPr/>
          <a:lstStyle/>
          <a:p>
            <a:pPr eaLnBrk="1" hangingPunct="1"/>
            <a:r>
              <a:rPr lang="en-US" altLang="en-US" smtClean="0"/>
              <a:t>JFET Architecture (P channel)</a:t>
            </a:r>
          </a:p>
        </p:txBody>
      </p:sp>
      <p:pic>
        <p:nvPicPr>
          <p:cNvPr id="70661" name="Picture 4" descr="03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3429000"/>
            <a:ext cx="68389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5"/>
          <p:cNvSpPr>
            <a:spLocks noChangeArrowheads="1"/>
          </p:cNvSpPr>
          <p:nvPr/>
        </p:nvSpPr>
        <p:spPr bwMode="auto">
          <a:xfrm>
            <a:off x="458788" y="5334000"/>
            <a:ext cx="8226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buFontTx/>
              <a:buNone/>
            </a:pPr>
            <a:r>
              <a:rPr lang="en-US" altLang="en-US" sz="1400" i="1">
                <a:latin typeface="Arial" charset="0"/>
              </a:rPr>
              <a:t>P-channel JFET: (a) N-type gate, P-type channel, reversed voltage sources compared with N-channel device. (b) Note reversed gate arrow and voltage sources on schematic.</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2F2902D-A712-4649-BEBE-AE3E52C31971}" type="slidenum">
              <a:rPr lang="en-US" altLang="en-US" sz="1400" smtClean="0">
                <a:latin typeface="Arial" charset="0"/>
              </a:rPr>
              <a:pPr eaLnBrk="1" hangingPunct="1">
                <a:spcBef>
                  <a:spcPct val="0"/>
                </a:spcBef>
                <a:buFontTx/>
                <a:buNone/>
              </a:pPr>
              <a:t>68</a:t>
            </a:fld>
            <a:endParaRPr lang="en-US" altLang="en-US" sz="1400" smtClean="0">
              <a:latin typeface="Arial" charset="0"/>
            </a:endParaRPr>
          </a:p>
        </p:txBody>
      </p:sp>
      <p:sp>
        <p:nvSpPr>
          <p:cNvPr id="71683" name="Rectangle 2"/>
          <p:cNvSpPr>
            <a:spLocks noGrp="1" noChangeArrowheads="1"/>
          </p:cNvSpPr>
          <p:nvPr>
            <p:ph type="body" idx="1"/>
          </p:nvPr>
        </p:nvSpPr>
        <p:spPr/>
        <p:txBody>
          <a:bodyPr/>
          <a:lstStyle/>
          <a:p>
            <a:pPr eaLnBrk="1" hangingPunct="1"/>
            <a:r>
              <a:rPr lang="en-US" altLang="en-US" smtClean="0"/>
              <a:t>The basic architecture can be realized in a variety of geometrical relationships while still preserving the basic function.</a:t>
            </a:r>
          </a:p>
          <a:p>
            <a:pPr eaLnBrk="1" hangingPunct="1"/>
            <a:r>
              <a:rPr lang="en-US" altLang="en-US" smtClean="0"/>
              <a:t>Practically realized devices often have the contacts all on one side of the device.       </a:t>
            </a:r>
          </a:p>
          <a:p>
            <a:pPr eaLnBrk="1" hangingPunct="1"/>
            <a:endParaRPr lang="en-US" altLang="en-US" smtClean="0"/>
          </a:p>
        </p:txBody>
      </p:sp>
      <p:sp>
        <p:nvSpPr>
          <p:cNvPr id="71684" name="Rectangle 3"/>
          <p:cNvSpPr>
            <a:spLocks noGrp="1" noChangeArrowheads="1"/>
          </p:cNvSpPr>
          <p:nvPr>
            <p:ph type="title"/>
          </p:nvPr>
        </p:nvSpPr>
        <p:spPr/>
        <p:txBody>
          <a:bodyPr/>
          <a:lstStyle/>
          <a:p>
            <a:pPr eaLnBrk="1" hangingPunct="1"/>
            <a:r>
              <a:rPr lang="en-US" altLang="en-US" smtClean="0"/>
              <a:t>JFET Architecture</a:t>
            </a:r>
          </a:p>
        </p:txBody>
      </p:sp>
      <p:pic>
        <p:nvPicPr>
          <p:cNvPr id="71685" name="Picture 4" descr="03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3124200"/>
            <a:ext cx="5191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5"/>
          <p:cNvSpPr>
            <a:spLocks noChangeArrowheads="1"/>
          </p:cNvSpPr>
          <p:nvPr/>
        </p:nvSpPr>
        <p:spPr bwMode="auto">
          <a:xfrm>
            <a:off x="458788" y="5832475"/>
            <a:ext cx="82264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lnSpc>
                <a:spcPct val="90000"/>
              </a:lnSpc>
              <a:buFontTx/>
              <a:buNone/>
            </a:pPr>
            <a:r>
              <a:rPr lang="en-US" altLang="en-US" sz="1800" i="1">
                <a:latin typeface="Arial" charset="0"/>
              </a:rPr>
              <a:t>Junction field effect transistor: (a) Discrete device cross-section, (b) schematic symbol, (c) integrated circuit device cross-section.</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D994F4B-C3EA-4921-96AA-1CD84EFE4A34}" type="slidenum">
              <a:rPr lang="en-US" altLang="en-US" sz="1400" smtClean="0">
                <a:latin typeface="Arial" charset="0"/>
              </a:rPr>
              <a:pPr eaLnBrk="1" hangingPunct="1">
                <a:spcBef>
                  <a:spcPct val="0"/>
                </a:spcBef>
                <a:buFontTx/>
                <a:buNone/>
              </a:pPr>
              <a:t>69</a:t>
            </a:fld>
            <a:endParaRPr lang="en-US" altLang="en-US" sz="1400" smtClean="0">
              <a:latin typeface="Arial" charset="0"/>
            </a:endParaRPr>
          </a:p>
        </p:txBody>
      </p:sp>
      <p:sp>
        <p:nvSpPr>
          <p:cNvPr id="72707" name="Rectangle 2"/>
          <p:cNvSpPr>
            <a:spLocks noGrp="1" noChangeArrowheads="1"/>
          </p:cNvSpPr>
          <p:nvPr>
            <p:ph type="title"/>
          </p:nvPr>
        </p:nvSpPr>
        <p:spPr/>
        <p:txBody>
          <a:bodyPr/>
          <a:lstStyle/>
          <a:p>
            <a:pPr eaLnBrk="1" hangingPunct="1"/>
            <a:r>
              <a:rPr lang="en-US" altLang="en-US" smtClean="0"/>
              <a:t>JFET Characteristic Curve</a:t>
            </a:r>
          </a:p>
        </p:txBody>
      </p:sp>
      <p:sp>
        <p:nvSpPr>
          <p:cNvPr id="72708" name="Rectangle 3"/>
          <p:cNvSpPr>
            <a:spLocks noGrp="1" noChangeArrowheads="1"/>
          </p:cNvSpPr>
          <p:nvPr>
            <p:ph type="body" idx="1"/>
          </p:nvPr>
        </p:nvSpPr>
        <p:spPr/>
        <p:txBody>
          <a:bodyPr/>
          <a:lstStyle/>
          <a:p>
            <a:pPr eaLnBrk="1" hangingPunct="1"/>
            <a:r>
              <a:rPr lang="en-US" altLang="en-US" smtClean="0"/>
              <a:t>IV curve shows two areas of operation. </a:t>
            </a:r>
          </a:p>
          <a:p>
            <a:pPr lvl="1" eaLnBrk="1" hangingPunct="1"/>
            <a:r>
              <a:rPr lang="en-US" altLang="en-US" smtClean="0"/>
              <a:t>At low drain-source voltages, it behaves like a variable resistance whose value is controlled by the applied gate-source voltage. </a:t>
            </a:r>
          </a:p>
          <a:p>
            <a:pPr lvl="1" eaLnBrk="1" hangingPunct="1"/>
            <a:r>
              <a:rPr lang="en-US" altLang="en-US" smtClean="0"/>
              <a:t>At higher drain-source voltages, it passes a current whose value depends on the applied gate-source voltage. In most circuits it is used in this ‘high voltage’ region and acts as a voltage controlled current source. </a:t>
            </a:r>
            <a:br>
              <a:rPr lang="en-US" altLang="en-US" smtClean="0"/>
            </a:br>
            <a:endParaRPr lang="en-US" altLang="en-US" smtClean="0"/>
          </a:p>
        </p:txBody>
      </p:sp>
      <p:pic>
        <p:nvPicPr>
          <p:cNvPr id="727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98813"/>
            <a:ext cx="47244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03C9697-DC12-456C-AA77-C42746151C9B}" type="slidenum">
              <a:rPr lang="en-US" altLang="en-US" sz="1400" smtClean="0">
                <a:latin typeface="Arial" charset="0"/>
              </a:rPr>
              <a:pPr eaLnBrk="1" hangingPunct="1">
                <a:spcBef>
                  <a:spcPct val="0"/>
                </a:spcBef>
                <a:buFontTx/>
                <a:buNone/>
              </a:pPr>
              <a:t>7</a:t>
            </a:fld>
            <a:endParaRPr lang="en-US" altLang="en-US" sz="1400" smtClean="0">
              <a:latin typeface="Arial" charset="0"/>
            </a:endParaRPr>
          </a:p>
        </p:txBody>
      </p:sp>
      <p:sp>
        <p:nvSpPr>
          <p:cNvPr id="11267" name="Rectangle 2"/>
          <p:cNvSpPr>
            <a:spLocks noGrp="1" noChangeArrowheads="1"/>
          </p:cNvSpPr>
          <p:nvPr>
            <p:ph type="title"/>
          </p:nvPr>
        </p:nvSpPr>
        <p:spPr/>
        <p:txBody>
          <a:bodyPr/>
          <a:lstStyle/>
          <a:p>
            <a:pPr eaLnBrk="1" hangingPunct="1"/>
            <a:r>
              <a:rPr lang="en-US" altLang="en-US" smtClean="0"/>
              <a:t>Insulators</a:t>
            </a:r>
          </a:p>
        </p:txBody>
      </p:sp>
      <p:sp>
        <p:nvSpPr>
          <p:cNvPr id="11268" name="Rectangle 3"/>
          <p:cNvSpPr>
            <a:spLocks noGrp="1" noChangeArrowheads="1"/>
          </p:cNvSpPr>
          <p:nvPr>
            <p:ph type="body" idx="1"/>
          </p:nvPr>
        </p:nvSpPr>
        <p:spPr/>
        <p:txBody>
          <a:bodyPr/>
          <a:lstStyle/>
          <a:p>
            <a:pPr eaLnBrk="1" hangingPunct="1">
              <a:lnSpc>
                <a:spcPct val="90000"/>
              </a:lnSpc>
            </a:pPr>
            <a:r>
              <a:rPr lang="en-US" altLang="en-US" smtClean="0">
                <a:solidFill>
                  <a:srgbClr val="333333"/>
                </a:solidFill>
              </a:rPr>
              <a:t>Group VIIA elements: Fl, Cl, Br, and I all have 7 electrons in the outer shell. These elements readily accept an electron to fill up the outer shell with a full 8 electrons. (Figure </a:t>
            </a:r>
            <a:r>
              <a:rPr lang="en-US" altLang="en-US" u="sng" smtClean="0">
                <a:solidFill>
                  <a:srgbClr val="206AE8"/>
                </a:solidFill>
                <a:hlinkClick r:id="" action="ppaction://noaction"/>
              </a:rPr>
              <a:t>below</a:t>
            </a:r>
            <a:r>
              <a:rPr lang="en-US" altLang="en-US" smtClean="0">
                <a:solidFill>
                  <a:srgbClr val="333333"/>
                </a:solidFill>
              </a:rPr>
              <a:t>) If these elements do accept an electron, a negative ion is formed from the neutral atom. These elements which do not give up electrons are insulators.</a:t>
            </a:r>
          </a:p>
          <a:p>
            <a:pPr eaLnBrk="1" hangingPunct="1">
              <a:lnSpc>
                <a:spcPct val="90000"/>
              </a:lnSpc>
              <a:buFontTx/>
              <a:buNone/>
            </a:pPr>
            <a:endParaRPr lang="en-US" altLang="en-US" smtClean="0">
              <a:solidFill>
                <a:srgbClr val="333333"/>
              </a:solidFill>
            </a:endParaRPr>
          </a:p>
          <a:p>
            <a:pPr eaLnBrk="1" hangingPunct="1">
              <a:lnSpc>
                <a:spcPct val="90000"/>
              </a:lnSpc>
              <a:buFontTx/>
              <a:buNone/>
            </a:pPr>
            <a:endParaRPr lang="en-US" altLang="en-US" smtClean="0">
              <a:solidFill>
                <a:srgbClr val="333333"/>
              </a:solidFill>
            </a:endParaRPr>
          </a:p>
          <a:p>
            <a:pPr eaLnBrk="1" hangingPunct="1">
              <a:lnSpc>
                <a:spcPct val="90000"/>
              </a:lnSpc>
              <a:buFontTx/>
              <a:buNone/>
            </a:pPr>
            <a:endParaRPr lang="en-US" altLang="en-US" smtClean="0">
              <a:solidFill>
                <a:srgbClr val="333333"/>
              </a:solidFill>
            </a:endParaRPr>
          </a:p>
          <a:p>
            <a:pPr eaLnBrk="1" hangingPunct="1">
              <a:lnSpc>
                <a:spcPct val="90000"/>
              </a:lnSpc>
              <a:buFontTx/>
              <a:buNone/>
            </a:pPr>
            <a:r>
              <a:rPr lang="en-US" altLang="en-US" smtClean="0">
                <a:solidFill>
                  <a:srgbClr val="333333"/>
                </a:solidFill>
              </a:rPr>
              <a:t>                                                                                   </a:t>
            </a:r>
          </a:p>
          <a:p>
            <a:pPr eaLnBrk="1" hangingPunct="1">
              <a:lnSpc>
                <a:spcPct val="90000"/>
              </a:lnSpc>
            </a:pPr>
            <a:r>
              <a:rPr lang="en-US" altLang="en-US" i="1" smtClean="0">
                <a:solidFill>
                  <a:srgbClr val="333333"/>
                </a:solidFill>
              </a:rPr>
              <a:t>Periodic table group VIIA elements: F, Cl, Br, and I with 7 valence electrons readily accept an electron in reactions with other elements.</a:t>
            </a:r>
            <a:endParaRPr lang="en-US" altLang="en-US" smtClean="0"/>
          </a:p>
        </p:txBody>
      </p:sp>
      <p:pic>
        <p:nvPicPr>
          <p:cNvPr id="11269" name="Picture 4" descr="03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3124200"/>
            <a:ext cx="5019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C31FF41-8CB2-497E-8325-7153516125DB}" type="slidenum">
              <a:rPr lang="en-US" altLang="en-US" sz="1400" smtClean="0">
                <a:latin typeface="Arial" charset="0"/>
              </a:rPr>
              <a:pPr eaLnBrk="1" hangingPunct="1">
                <a:spcBef>
                  <a:spcPct val="0"/>
                </a:spcBef>
                <a:buFontTx/>
                <a:buNone/>
              </a:pPr>
              <a:t>70</a:t>
            </a:fld>
            <a:endParaRPr lang="en-US" altLang="en-US" sz="1400" smtClean="0">
              <a:latin typeface="Arial" charset="0"/>
            </a:endParaRPr>
          </a:p>
        </p:txBody>
      </p:sp>
      <p:sp>
        <p:nvSpPr>
          <p:cNvPr id="73731" name="Rectangle 2"/>
          <p:cNvSpPr>
            <a:spLocks noGrp="1" noChangeArrowheads="1"/>
          </p:cNvSpPr>
          <p:nvPr>
            <p:ph type="title"/>
          </p:nvPr>
        </p:nvSpPr>
        <p:spPr/>
        <p:txBody>
          <a:bodyPr/>
          <a:lstStyle/>
          <a:p>
            <a:pPr eaLnBrk="1" hangingPunct="1"/>
            <a:r>
              <a:rPr lang="en-US" altLang="en-US" smtClean="0"/>
              <a:t>JFET 3D Characteristic Curve</a:t>
            </a:r>
          </a:p>
        </p:txBody>
      </p:sp>
      <p:pic>
        <p:nvPicPr>
          <p:cNvPr id="73732" name="Picture 3" descr="fig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52475"/>
            <a:ext cx="7086600"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3" name="Group 2"/>
          <p:cNvGrpSpPr>
            <a:grpSpLocks/>
          </p:cNvGrpSpPr>
          <p:nvPr/>
        </p:nvGrpSpPr>
        <p:grpSpPr bwMode="auto">
          <a:xfrm>
            <a:off x="5791200" y="1154113"/>
            <a:ext cx="2228850" cy="2111375"/>
            <a:chOff x="5791200" y="1154668"/>
            <a:chExt cx="2229465" cy="2110264"/>
          </a:xfrm>
        </p:grpSpPr>
        <p:pic>
          <p:nvPicPr>
            <p:cNvPr id="73734" name="Picture 6" descr="C:\Users\Kim Kolb\Desktop\Picture1.png"/>
            <p:cNvPicPr>
              <a:picLocks noChangeAspect="1" noChangeArrowheads="1"/>
            </p:cNvPicPr>
            <p:nvPr/>
          </p:nvPicPr>
          <p:blipFill>
            <a:blip r:embed="rId3">
              <a:extLst>
                <a:ext uri="{28A0092B-C50C-407E-A947-70E740481C1C}">
                  <a14:useLocalDpi xmlns:a14="http://schemas.microsoft.com/office/drawing/2010/main" val="0"/>
                </a:ext>
              </a:extLst>
            </a:blip>
            <a:srcRect r="3999" b="5237"/>
            <a:stretch>
              <a:fillRect/>
            </a:stretch>
          </p:blipFill>
          <p:spPr bwMode="auto">
            <a:xfrm>
              <a:off x="5791200" y="1371600"/>
              <a:ext cx="1828800" cy="16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Box 1"/>
            <p:cNvSpPr txBox="1">
              <a:spLocks noChangeArrowheads="1"/>
            </p:cNvSpPr>
            <p:nvPr/>
          </p:nvSpPr>
          <p:spPr bwMode="auto">
            <a:xfrm>
              <a:off x="5791200" y="18288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gate</a:t>
              </a:r>
            </a:p>
          </p:txBody>
        </p:sp>
        <p:sp>
          <p:nvSpPr>
            <p:cNvPr id="73736" name="TextBox 7"/>
            <p:cNvSpPr txBox="1">
              <a:spLocks noChangeArrowheads="1"/>
            </p:cNvSpPr>
            <p:nvPr/>
          </p:nvSpPr>
          <p:spPr bwMode="auto">
            <a:xfrm>
              <a:off x="7086600" y="1154668"/>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source</a:t>
              </a:r>
            </a:p>
          </p:txBody>
        </p:sp>
        <p:sp>
          <p:nvSpPr>
            <p:cNvPr id="73737" name="TextBox 8"/>
            <p:cNvSpPr txBox="1">
              <a:spLocks noChangeArrowheads="1"/>
            </p:cNvSpPr>
            <p:nvPr/>
          </p:nvSpPr>
          <p:spPr bwMode="auto">
            <a:xfrm>
              <a:off x="7106265" y="28956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spcBef>
                  <a:spcPct val="0"/>
                </a:spcBef>
                <a:buFontTx/>
                <a:buNone/>
              </a:pPr>
              <a:r>
                <a:rPr lang="en-US" altLang="en-US" sz="1800">
                  <a:latin typeface="Arial" charset="0"/>
                </a:rPr>
                <a:t>drain</a:t>
              </a:r>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5352E6A-DC2D-4EE6-85BA-34A477130F95}" type="slidenum">
              <a:rPr lang="en-US" altLang="en-US" sz="1400" smtClean="0">
                <a:latin typeface="Arial" charset="0"/>
              </a:rPr>
              <a:pPr eaLnBrk="1" hangingPunct="1">
                <a:spcBef>
                  <a:spcPct val="0"/>
                </a:spcBef>
                <a:buFontTx/>
                <a:buNone/>
              </a:pPr>
              <a:t>71</a:t>
            </a:fld>
            <a:endParaRPr lang="en-US" altLang="en-US" sz="1400" smtClean="0">
              <a:latin typeface="Arial" charset="0"/>
            </a:endParaRPr>
          </a:p>
        </p:txBody>
      </p:sp>
      <p:sp>
        <p:nvSpPr>
          <p:cNvPr id="74755" name="Rectangle 4"/>
          <p:cNvSpPr>
            <a:spLocks noGrp="1" noChangeArrowheads="1"/>
          </p:cNvSpPr>
          <p:nvPr>
            <p:ph type="title"/>
          </p:nvPr>
        </p:nvSpPr>
        <p:spPr/>
        <p:txBody>
          <a:bodyPr/>
          <a:lstStyle/>
          <a:p>
            <a:pPr eaLnBrk="1" hangingPunct="1"/>
            <a:r>
              <a:rPr lang="en-US" altLang="en-US" smtClean="0"/>
              <a:t>Advantages of JFET</a:t>
            </a:r>
          </a:p>
        </p:txBody>
      </p:sp>
      <p:sp>
        <p:nvSpPr>
          <p:cNvPr id="2446341" name="Rectangle 5"/>
          <p:cNvSpPr>
            <a:spLocks noGrp="1" noChangeArrowheads="1"/>
          </p:cNvSpPr>
          <p:nvPr>
            <p:ph type="body" idx="1"/>
          </p:nvPr>
        </p:nvSpPr>
        <p:spPr/>
        <p:txBody>
          <a:bodyPr/>
          <a:lstStyle/>
          <a:p>
            <a:pPr eaLnBrk="1" hangingPunct="1"/>
            <a:r>
              <a:rPr lang="en-US" altLang="en-US" smtClean="0"/>
              <a:t>controlled by the applied gate voltage, they draw very little gate current and hence present a very high input resistance to any signal source</a:t>
            </a:r>
          </a:p>
          <a:p>
            <a:pPr eaLnBrk="1" hangingPunct="1"/>
            <a:r>
              <a:rPr lang="en-US" altLang="en-US" smtClean="0"/>
              <a:t>low noise at low frequency</a:t>
            </a:r>
          </a:p>
          <a:p>
            <a:pPr eaLnBrk="1" hangingPunct="1"/>
            <a:r>
              <a:rPr lang="en-US" altLang="en-US" smtClean="0"/>
              <a:t>the reverse-biased junctions can tolerate a considerable amount of radiation damage without any appreciable change in FET operation.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6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6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63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634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4032CA4-ACF5-4AB8-AC12-B4A6757DDDF6}" type="slidenum">
              <a:rPr lang="en-US" altLang="en-US" sz="1400" smtClean="0">
                <a:latin typeface="Arial" charset="0"/>
              </a:rPr>
              <a:pPr eaLnBrk="1" hangingPunct="1">
                <a:spcBef>
                  <a:spcPct val="0"/>
                </a:spcBef>
                <a:buFontTx/>
                <a:buNone/>
              </a:pPr>
              <a:t>72</a:t>
            </a:fld>
            <a:endParaRPr lang="en-US" altLang="en-US" sz="1400" smtClean="0">
              <a:latin typeface="Arial" charset="0"/>
            </a:endParaRPr>
          </a:p>
        </p:txBody>
      </p:sp>
      <p:sp>
        <p:nvSpPr>
          <p:cNvPr id="3076" name="Rectangle 2"/>
          <p:cNvSpPr>
            <a:spLocks noGrp="1" noChangeArrowheads="1"/>
          </p:cNvSpPr>
          <p:nvPr>
            <p:ph type="title"/>
          </p:nvPr>
        </p:nvSpPr>
        <p:spPr/>
        <p:txBody>
          <a:bodyPr/>
          <a:lstStyle/>
          <a:p>
            <a:pPr eaLnBrk="1" hangingPunct="1"/>
            <a:r>
              <a:rPr lang="en-US" altLang="en-US" smtClean="0"/>
              <a:t>Operating a JFET</a:t>
            </a:r>
          </a:p>
        </p:txBody>
      </p:sp>
    </p:spTree>
    <p:controls>
      <mc:AlternateContent xmlns:mc="http://schemas.openxmlformats.org/markup-compatibility/2006">
        <mc:Choice xmlns:v="urn:schemas-microsoft-com:vml" Requires="v">
          <p:control spid="3074" name="ShockwaveFlash1" r:id="rId2" imgW="6248721" imgH="4038808"/>
        </mc:Choice>
        <mc:Fallback>
          <p:control name="ShockwaveFlash1" r:id="rId2" imgW="6248721" imgH="403880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248400" cy="4038600"/>
                </a:xfrm>
                <a:prstGeom prst="rect">
                  <a:avLst/>
                </a:prstGeom>
                <a:noFill/>
                <a:ln>
                  <a:noFill/>
                </a:ln>
                <a:effectLst>
                  <a:prstShdw prst="shdw17" dist="17961" dir="2700000">
                    <a:srgbClr val="FFFFFF">
                      <a:gamma/>
                      <a:shade val="60000"/>
                      <a:invGamma/>
                    </a:srgbClr>
                  </a:prstShdw>
                </a:effectLst>
                <a:extLst>
                  <a:ext uri="{91240B29-F687-4F45-9708-019B960494DF}">
                    <a14:hiddenLine xmlns:a14="http://schemas.microsoft.com/office/drawing/2010/main" w="9525" algn="ctr">
                      <a:noFill/>
                      <a:miter lim="800000"/>
                      <a:headEnd/>
                      <a:tailEnd/>
                    </a14:hiddenLine>
                  </a:ext>
                </a:extLst>
              </p:spPr>
            </p:pic>
          </p:control>
        </mc:Fallback>
      </mc:AlternateContent>
    </p:controls>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F1F75F-2ABC-4822-9DF9-254A7E7006AF}" type="slidenum">
              <a:rPr lang="en-US" altLang="en-US" sz="1400" smtClean="0">
                <a:latin typeface="Arial" charset="0"/>
              </a:rPr>
              <a:pPr eaLnBrk="1" hangingPunct="1">
                <a:spcBef>
                  <a:spcPct val="0"/>
                </a:spcBef>
                <a:buFontTx/>
                <a:buNone/>
              </a:pPr>
              <a:t>73</a:t>
            </a:fld>
            <a:endParaRPr lang="en-US" altLang="en-US" sz="1400" smtClean="0">
              <a:latin typeface="Arial" charset="0"/>
            </a:endParaRPr>
          </a:p>
        </p:txBody>
      </p:sp>
      <p:sp>
        <p:nvSpPr>
          <p:cNvPr id="75779" name="Rectangle 2"/>
          <p:cNvSpPr>
            <a:spLocks noGrp="1" noChangeArrowheads="1"/>
          </p:cNvSpPr>
          <p:nvPr>
            <p:ph type="title"/>
          </p:nvPr>
        </p:nvSpPr>
        <p:spPr/>
        <p:txBody>
          <a:bodyPr/>
          <a:lstStyle/>
          <a:p>
            <a:pPr eaLnBrk="1" hangingPunct="1"/>
            <a:r>
              <a:rPr lang="en-US" altLang="en-US" smtClean="0"/>
              <a:t>JFET Review</a:t>
            </a:r>
          </a:p>
        </p:txBody>
      </p:sp>
      <p:sp>
        <p:nvSpPr>
          <p:cNvPr id="2448387" name="Rectangle 3"/>
          <p:cNvSpPr>
            <a:spLocks noGrp="1" noChangeArrowheads="1"/>
          </p:cNvSpPr>
          <p:nvPr>
            <p:ph type="body" idx="1"/>
          </p:nvPr>
        </p:nvSpPr>
        <p:spPr/>
        <p:txBody>
          <a:bodyPr/>
          <a:lstStyle/>
          <a:p>
            <a:pPr eaLnBrk="1" hangingPunct="1"/>
            <a:r>
              <a:rPr lang="en-US" altLang="en-US" smtClean="0"/>
              <a:t>The JFET is called “unipolar” because conduction in the channel is due to one type of carrier.</a:t>
            </a:r>
          </a:p>
          <a:p>
            <a:pPr eaLnBrk="1" hangingPunct="1"/>
            <a:r>
              <a:rPr lang="en-US" altLang="en-US" smtClean="0"/>
              <a:t>Application of reverse bias to the gate varies the channel resistance by expanding the gate diode depletion region.</a:t>
            </a:r>
          </a:p>
          <a:p>
            <a:pPr eaLnBrk="1" hangingPunct="1"/>
            <a:r>
              <a:rPr lang="en-US" altLang="en-US" smtClean="0"/>
              <a:t>With sufficient bias, the channel is pinched, and current ceases to flow.</a:t>
            </a:r>
          </a:p>
          <a:p>
            <a:pPr eaLnBrk="1" hangingPunct="1"/>
            <a:r>
              <a:rPr lang="en-US" altLang="en-US" smtClean="0"/>
              <a:t>The input impedance is high vs. BJT, but low vs. MOSFET.</a:t>
            </a:r>
          </a:p>
          <a:p>
            <a:pPr eaLnBrk="1" hangingPunct="1"/>
            <a:r>
              <a:rPr lang="en-US" altLang="en-US" smtClean="0"/>
              <a:t>JFETs are virtually obsolete in ICs, but still used in discretes.</a:t>
            </a:r>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8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8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8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8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8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38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5F97C60-2672-4F52-A1CE-BE0E826EF045}" type="slidenum">
              <a:rPr lang="en-US" altLang="en-US" sz="1400" smtClean="0">
                <a:latin typeface="Arial" charset="0"/>
              </a:rPr>
              <a:pPr eaLnBrk="1" hangingPunct="1">
                <a:spcBef>
                  <a:spcPct val="0"/>
                </a:spcBef>
                <a:buFontTx/>
                <a:buNone/>
              </a:pPr>
              <a:t>74</a:t>
            </a:fld>
            <a:endParaRPr lang="en-US" altLang="en-US" sz="1400" smtClean="0">
              <a:latin typeface="Arial" charset="0"/>
            </a:endParaRPr>
          </a:p>
        </p:txBody>
      </p:sp>
      <p:sp>
        <p:nvSpPr>
          <p:cNvPr id="76803" name="Rectangle 2"/>
          <p:cNvSpPr>
            <a:spLocks noGrp="1" noChangeArrowheads="1"/>
          </p:cNvSpPr>
          <p:nvPr>
            <p:ph type="ctrTitle"/>
          </p:nvPr>
        </p:nvSpPr>
        <p:spPr/>
        <p:txBody>
          <a:bodyPr/>
          <a:lstStyle/>
          <a:p>
            <a:pPr eaLnBrk="1" hangingPunct="1"/>
            <a:r>
              <a:rPr lang="en-US" altLang="en-US" smtClean="0"/>
              <a:t>Metal-Oxide Field-Effect Transistor (MOSFET)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2772D99-F4B8-4EE7-998F-FA506539B2F8}" type="slidenum">
              <a:rPr lang="en-US" altLang="en-US" sz="1400" smtClean="0">
                <a:latin typeface="Arial" charset="0"/>
              </a:rPr>
              <a:pPr eaLnBrk="1" hangingPunct="1">
                <a:spcBef>
                  <a:spcPct val="0"/>
                </a:spcBef>
                <a:buFontTx/>
                <a:buNone/>
              </a:pPr>
              <a:t>75</a:t>
            </a:fld>
            <a:endParaRPr lang="en-US" altLang="en-US" sz="1400" smtClean="0">
              <a:latin typeface="Arial" charset="0"/>
            </a:endParaRPr>
          </a:p>
        </p:txBody>
      </p:sp>
      <p:sp>
        <p:nvSpPr>
          <p:cNvPr id="77827" name="Rectangle 2"/>
          <p:cNvSpPr>
            <a:spLocks noGrp="1" noChangeArrowheads="1"/>
          </p:cNvSpPr>
          <p:nvPr>
            <p:ph type="title"/>
          </p:nvPr>
        </p:nvSpPr>
        <p:spPr/>
        <p:txBody>
          <a:bodyPr/>
          <a:lstStyle/>
          <a:p>
            <a:pPr eaLnBrk="1" hangingPunct="1"/>
            <a:r>
              <a:rPr lang="en-US" altLang="en-US" smtClean="0"/>
              <a:t>Definition of Metal-Oxide FET (MOSFET)</a:t>
            </a:r>
          </a:p>
        </p:txBody>
      </p:sp>
      <p:sp>
        <p:nvSpPr>
          <p:cNvPr id="2450435" name="Rectangle 3"/>
          <p:cNvSpPr>
            <a:spLocks noGrp="1" noChangeArrowheads="1"/>
          </p:cNvSpPr>
          <p:nvPr>
            <p:ph type="body" idx="1"/>
          </p:nvPr>
        </p:nvSpPr>
        <p:spPr/>
        <p:txBody>
          <a:bodyPr/>
          <a:lstStyle/>
          <a:p>
            <a:pPr eaLnBrk="1" hangingPunct="1"/>
            <a:r>
              <a:rPr lang="en-US" altLang="en-US" smtClean="0"/>
              <a:t>A MOSFET is a FET with an insulated gate. </a:t>
            </a:r>
          </a:p>
          <a:p>
            <a:pPr eaLnBrk="1" hangingPunct="1"/>
            <a:r>
              <a:rPr lang="en-US" altLang="en-US" smtClean="0"/>
              <a:t>Today, most transistors are MOSFETs in digital integrated circuits. </a:t>
            </a:r>
          </a:p>
          <a:p>
            <a:pPr eaLnBrk="1" hangingPunct="1"/>
            <a:r>
              <a:rPr lang="en-US" altLang="en-US" smtClean="0"/>
              <a:t>While the MOSFET has source, gate, and drain terminals like the FET, its gate lead is not in contact with the body of the device. </a:t>
            </a:r>
          </a:p>
          <a:p>
            <a:pPr eaLnBrk="1" hangingPunct="1"/>
            <a:r>
              <a:rPr lang="en-US" altLang="en-US" smtClean="0"/>
              <a:t>The MOSFET has an higher input impedance than the JFET (10 to 100 million mega-ohms). Therefore, the MOSFET is even less of a load on preceding circuits.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0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0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0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0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043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68423D7-F0FF-4ED0-ABF2-52EBF12FE5D2}" type="slidenum">
              <a:rPr lang="en-US" altLang="en-US" sz="1400" smtClean="0">
                <a:latin typeface="Arial" charset="0"/>
              </a:rPr>
              <a:pPr eaLnBrk="1" hangingPunct="1">
                <a:spcBef>
                  <a:spcPct val="0"/>
                </a:spcBef>
                <a:buFontTx/>
                <a:buNone/>
              </a:pPr>
              <a:t>76</a:t>
            </a:fld>
            <a:endParaRPr lang="en-US" altLang="en-US" sz="1400" smtClean="0">
              <a:latin typeface="Arial" charset="0"/>
            </a:endParaRPr>
          </a:p>
        </p:txBody>
      </p:sp>
      <p:sp>
        <p:nvSpPr>
          <p:cNvPr id="2451458" name="Rectangle 2"/>
          <p:cNvSpPr>
            <a:spLocks noGrp="1" noChangeArrowheads="1"/>
          </p:cNvSpPr>
          <p:nvPr>
            <p:ph type="body" idx="1"/>
          </p:nvPr>
        </p:nvSpPr>
        <p:spPr>
          <a:xfrm>
            <a:off x="457200" y="1066800"/>
            <a:ext cx="8229600" cy="3624263"/>
          </a:xfrm>
        </p:spPr>
        <p:txBody>
          <a:bodyPr/>
          <a:lstStyle/>
          <a:p>
            <a:pPr eaLnBrk="1" hangingPunct="1"/>
            <a:r>
              <a:rPr lang="en-US" altLang="en-US" sz="2000" smtClean="0"/>
              <a:t>The MOSFET gate is a metallic or polysilicon layer atop a silicon dioxide insulator. The gate bears a resemblance to a metal oxide semiconductor (MOS) capacitor. </a:t>
            </a:r>
          </a:p>
          <a:p>
            <a:pPr eaLnBrk="1" hangingPunct="1"/>
            <a:r>
              <a:rPr lang="en-US" altLang="en-US" sz="2000" smtClean="0"/>
              <a:t>When charged, the plates of the capacitor take on the charge polarity of the respective battery terminals. The lower plate is P-type silicon from which electrons are repelled by the negative (-) battery terminal toward the oxide, and attracted by the positive (+) top plate. </a:t>
            </a:r>
          </a:p>
          <a:p>
            <a:pPr eaLnBrk="1" hangingPunct="1"/>
            <a:r>
              <a:rPr lang="en-US" altLang="en-US" sz="2000" smtClean="0"/>
              <a:t>This excess of electrons near the oxide creates an inverted (excess of electrons) channel under the oxide. This channel is also accompanied by a depletion region isolating the channel from the bulk silicon substrate.</a:t>
            </a:r>
          </a:p>
        </p:txBody>
      </p:sp>
      <p:sp>
        <p:nvSpPr>
          <p:cNvPr id="78852" name="Rectangle 3"/>
          <p:cNvSpPr>
            <a:spLocks noGrp="1" noChangeArrowheads="1"/>
          </p:cNvSpPr>
          <p:nvPr>
            <p:ph type="title"/>
          </p:nvPr>
        </p:nvSpPr>
        <p:spPr/>
        <p:txBody>
          <a:bodyPr/>
          <a:lstStyle/>
          <a:p>
            <a:pPr eaLnBrk="1" hangingPunct="1"/>
            <a:r>
              <a:rPr lang="en-US" altLang="en-US" smtClean="0"/>
              <a:t>MOSFET Architecture</a:t>
            </a:r>
          </a:p>
        </p:txBody>
      </p:sp>
      <p:pic>
        <p:nvPicPr>
          <p:cNvPr id="78853" name="Picture 4" descr="03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4743450"/>
            <a:ext cx="55911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5"/>
          <p:cNvSpPr>
            <a:spLocks noChangeArrowheads="1"/>
          </p:cNvSpPr>
          <p:nvPr/>
        </p:nvSpPr>
        <p:spPr bwMode="auto">
          <a:xfrm>
            <a:off x="458788" y="6324600"/>
            <a:ext cx="8226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buFontTx/>
              <a:buNone/>
            </a:pPr>
            <a:r>
              <a:rPr lang="en-US" altLang="en-US" sz="1400" i="1">
                <a:latin typeface="Arial" charset="0"/>
              </a:rPr>
              <a:t>N-channel MOS capacitor: (a) no charge, (b) charged.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1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1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1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1458"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C04EA7E-13C9-4468-B2A9-E6A75C92D5E0}" type="slidenum">
              <a:rPr lang="en-US" altLang="en-US" sz="1400" smtClean="0">
                <a:latin typeface="Arial" charset="0"/>
              </a:rPr>
              <a:pPr eaLnBrk="1" hangingPunct="1">
                <a:spcBef>
                  <a:spcPct val="0"/>
                </a:spcBef>
                <a:buFontTx/>
                <a:buNone/>
              </a:pPr>
              <a:t>77</a:t>
            </a:fld>
            <a:endParaRPr lang="en-US" altLang="en-US" sz="1400" smtClean="0">
              <a:latin typeface="Arial" charset="0"/>
            </a:endParaRPr>
          </a:p>
        </p:txBody>
      </p:sp>
      <p:sp>
        <p:nvSpPr>
          <p:cNvPr id="2452482" name="Rectangle 2"/>
          <p:cNvSpPr>
            <a:spLocks noGrp="1" noChangeArrowheads="1"/>
          </p:cNvSpPr>
          <p:nvPr>
            <p:ph type="body" idx="1"/>
          </p:nvPr>
        </p:nvSpPr>
        <p:spPr>
          <a:xfrm>
            <a:off x="457200" y="1066800"/>
            <a:ext cx="8229600" cy="3692525"/>
          </a:xfrm>
        </p:spPr>
        <p:txBody>
          <a:bodyPr/>
          <a:lstStyle/>
          <a:p>
            <a:pPr eaLnBrk="1" hangingPunct="1">
              <a:lnSpc>
                <a:spcPct val="80000"/>
              </a:lnSpc>
            </a:pPr>
            <a:r>
              <a:rPr lang="en-US" altLang="en-US" smtClean="0"/>
              <a:t>Consider a MOS capacitor between a pair of N-type diffusions in a P-type substrate. With no charge on the capacitor and no bias on the gate, the N-type diffusions (the source and drain) remain electrically isolated.</a:t>
            </a:r>
          </a:p>
          <a:p>
            <a:pPr eaLnBrk="1" hangingPunct="1">
              <a:lnSpc>
                <a:spcPct val="80000"/>
              </a:lnSpc>
            </a:pPr>
            <a:r>
              <a:rPr lang="en-US" altLang="en-US" smtClean="0"/>
              <a:t>A positive bias charges the capacitor. </a:t>
            </a:r>
          </a:p>
          <a:p>
            <a:pPr eaLnBrk="1" hangingPunct="1">
              <a:lnSpc>
                <a:spcPct val="80000"/>
              </a:lnSpc>
            </a:pPr>
            <a:r>
              <a:rPr lang="en-US" altLang="en-US" smtClean="0"/>
              <a:t>The P-type substrate below the gate takes on a negative charge. </a:t>
            </a:r>
          </a:p>
          <a:p>
            <a:pPr eaLnBrk="1" hangingPunct="1">
              <a:lnSpc>
                <a:spcPct val="80000"/>
              </a:lnSpc>
            </a:pPr>
            <a:r>
              <a:rPr lang="en-US" altLang="en-US" smtClean="0"/>
              <a:t>An inversion region of electrons forms below the gate oxide, connecting source and drain. </a:t>
            </a:r>
          </a:p>
          <a:p>
            <a:pPr eaLnBrk="1" hangingPunct="1">
              <a:lnSpc>
                <a:spcPct val="80000"/>
              </a:lnSpc>
            </a:pPr>
            <a:r>
              <a:rPr lang="en-US" altLang="en-US" smtClean="0"/>
              <a:t>One type of charge carrier is responsible for conduction (unipolar). </a:t>
            </a:r>
          </a:p>
        </p:txBody>
      </p:sp>
      <p:sp>
        <p:nvSpPr>
          <p:cNvPr id="79876" name="Rectangle 3"/>
          <p:cNvSpPr>
            <a:spLocks noGrp="1" noChangeArrowheads="1"/>
          </p:cNvSpPr>
          <p:nvPr>
            <p:ph type="title"/>
          </p:nvPr>
        </p:nvSpPr>
        <p:spPr/>
        <p:txBody>
          <a:bodyPr/>
          <a:lstStyle/>
          <a:p>
            <a:pPr eaLnBrk="1" hangingPunct="1"/>
            <a:r>
              <a:rPr lang="en-US" altLang="en-US" smtClean="0"/>
              <a:t>MOSFET Architecture</a:t>
            </a:r>
          </a:p>
        </p:txBody>
      </p:sp>
      <p:pic>
        <p:nvPicPr>
          <p:cNvPr id="79877" name="Picture 4" descr="03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4657725"/>
            <a:ext cx="5591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5"/>
          <p:cNvSpPr>
            <a:spLocks noChangeArrowheads="1"/>
          </p:cNvSpPr>
          <p:nvPr/>
        </p:nvSpPr>
        <p:spPr bwMode="auto">
          <a:xfrm>
            <a:off x="458788" y="6365875"/>
            <a:ext cx="82264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lnSpc>
                <a:spcPct val="90000"/>
              </a:lnSpc>
              <a:buFontTx/>
              <a:buNone/>
            </a:pPr>
            <a:r>
              <a:rPr lang="en-US" altLang="en-US" sz="1400" i="1">
                <a:latin typeface="Arial" charset="0"/>
              </a:rPr>
              <a:t>N-channel MOSFET (enhancement type): (a) 0 V gate bias, (b) positive gate bias.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2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2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2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2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2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2482"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01BBC54-6C19-4FB1-8528-F99E13D6A3D6}" type="slidenum">
              <a:rPr lang="en-US" altLang="en-US" sz="1400" smtClean="0">
                <a:latin typeface="Arial" charset="0"/>
              </a:rPr>
              <a:pPr eaLnBrk="1" hangingPunct="1">
                <a:spcBef>
                  <a:spcPct val="0"/>
                </a:spcBef>
                <a:buFontTx/>
                <a:buNone/>
              </a:pPr>
              <a:t>78</a:t>
            </a:fld>
            <a:endParaRPr lang="en-US" altLang="en-US" sz="1400" smtClean="0">
              <a:latin typeface="Arial" charset="0"/>
            </a:endParaRPr>
          </a:p>
        </p:txBody>
      </p:sp>
      <p:sp>
        <p:nvSpPr>
          <p:cNvPr id="80899" name="Rectangle 2"/>
          <p:cNvSpPr>
            <a:spLocks noGrp="1" noChangeArrowheads="1"/>
          </p:cNvSpPr>
          <p:nvPr>
            <p:ph type="body" idx="1"/>
          </p:nvPr>
        </p:nvSpPr>
        <p:spPr/>
        <p:txBody>
          <a:bodyPr/>
          <a:lstStyle/>
          <a:p>
            <a:pPr eaLnBrk="1" hangingPunct="1"/>
            <a:r>
              <a:rPr lang="en-US" altLang="en-US" smtClean="0"/>
              <a:t>The cross-section of an N-channel discrete MOSFET is shown in the figure:</a:t>
            </a:r>
          </a:p>
          <a:p>
            <a:pPr lvl="1" eaLnBrk="1" hangingPunct="1"/>
            <a:r>
              <a:rPr lang="en-US" altLang="en-US" smtClean="0"/>
              <a:t>The N+ indicates that the source and drain are heavily N-type doped. This minimizes resistive losses in the high current path from source to drain. </a:t>
            </a:r>
          </a:p>
          <a:p>
            <a:pPr lvl="1" eaLnBrk="1" hangingPunct="1"/>
            <a:r>
              <a:rPr lang="en-US" altLang="en-US" smtClean="0"/>
              <a:t>The N-indicates light doping. </a:t>
            </a:r>
          </a:p>
          <a:p>
            <a:pPr lvl="1" eaLnBrk="1" hangingPunct="1"/>
            <a:r>
              <a:rPr lang="en-US" altLang="en-US" smtClean="0"/>
              <a:t>The P-region under the gate, between source and drain can be inverted by application of a positive bias voltage. </a:t>
            </a:r>
          </a:p>
        </p:txBody>
      </p:sp>
      <p:sp>
        <p:nvSpPr>
          <p:cNvPr id="80900" name="Rectangle 3"/>
          <p:cNvSpPr>
            <a:spLocks noGrp="1" noChangeArrowheads="1"/>
          </p:cNvSpPr>
          <p:nvPr>
            <p:ph type="title"/>
          </p:nvPr>
        </p:nvSpPr>
        <p:spPr/>
        <p:txBody>
          <a:bodyPr/>
          <a:lstStyle/>
          <a:p>
            <a:pPr eaLnBrk="1" hangingPunct="1"/>
            <a:r>
              <a:rPr lang="en-US" altLang="en-US" smtClean="0"/>
              <a:t>MOSFET Architecture</a:t>
            </a:r>
          </a:p>
        </p:txBody>
      </p:sp>
      <p:pic>
        <p:nvPicPr>
          <p:cNvPr id="80901" name="Picture 4" descr="03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3810000"/>
            <a:ext cx="47815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5"/>
          <p:cNvSpPr>
            <a:spLocks noChangeArrowheads="1"/>
          </p:cNvSpPr>
          <p:nvPr/>
        </p:nvSpPr>
        <p:spPr bwMode="auto">
          <a:xfrm>
            <a:off x="458788" y="6242050"/>
            <a:ext cx="82264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eaLnBrk="1" hangingPunct="1">
              <a:lnSpc>
                <a:spcPct val="80000"/>
              </a:lnSpc>
              <a:buFontTx/>
              <a:buNone/>
            </a:pPr>
            <a:r>
              <a:rPr lang="en-US" altLang="en-US" sz="1400" i="1">
                <a:latin typeface="Arial" charset="0"/>
              </a:rPr>
              <a:t>N-channel MOSFET (enhancement type): (a) Cross-section, (b) schematic symbol.</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B3FA99F-F2FE-440C-9477-4D33DE870EC4}" type="slidenum">
              <a:rPr lang="en-US" altLang="en-US" sz="1400" smtClean="0">
                <a:latin typeface="Arial" charset="0"/>
              </a:rPr>
              <a:pPr eaLnBrk="1" hangingPunct="1">
                <a:spcBef>
                  <a:spcPct val="0"/>
                </a:spcBef>
                <a:buFontTx/>
                <a:buNone/>
              </a:pPr>
              <a:t>79</a:t>
            </a:fld>
            <a:endParaRPr lang="en-US" altLang="en-US" sz="1400" smtClean="0">
              <a:latin typeface="Arial" charset="0"/>
            </a:endParaRPr>
          </a:p>
        </p:txBody>
      </p:sp>
      <p:sp>
        <p:nvSpPr>
          <p:cNvPr id="81923" name="Rectangle 2"/>
          <p:cNvSpPr>
            <a:spLocks noGrp="1" noChangeArrowheads="1"/>
          </p:cNvSpPr>
          <p:nvPr>
            <p:ph type="title"/>
          </p:nvPr>
        </p:nvSpPr>
        <p:spPr/>
        <p:txBody>
          <a:bodyPr/>
          <a:lstStyle/>
          <a:p>
            <a:pPr eaLnBrk="1" hangingPunct="1"/>
            <a:r>
              <a:rPr lang="en-US" altLang="en-US" smtClean="0"/>
              <a:t>MOSFET Review</a:t>
            </a:r>
          </a:p>
        </p:txBody>
      </p:sp>
      <p:sp>
        <p:nvSpPr>
          <p:cNvPr id="2454531" name="Rectangle 3"/>
          <p:cNvSpPr>
            <a:spLocks noGrp="1" noChangeArrowheads="1"/>
          </p:cNvSpPr>
          <p:nvPr>
            <p:ph type="body" idx="1"/>
          </p:nvPr>
        </p:nvSpPr>
        <p:spPr/>
        <p:txBody>
          <a:bodyPr/>
          <a:lstStyle/>
          <a:p>
            <a:pPr eaLnBrk="1" hangingPunct="1"/>
            <a:r>
              <a:rPr lang="en-US" altLang="en-US" smtClean="0"/>
              <a:t>MOSFET's are unipoar conduction devices, conduction with one type of charge carrier, like a JFET, but unlike a BJT.</a:t>
            </a:r>
          </a:p>
          <a:p>
            <a:pPr eaLnBrk="1" hangingPunct="1"/>
            <a:r>
              <a:rPr lang="en-US" altLang="en-US" smtClean="0"/>
              <a:t>A MOSFET is a voltage controlled device like a JFET. A gate voltage input controls the source to drain current.</a:t>
            </a:r>
          </a:p>
          <a:p>
            <a:pPr eaLnBrk="1" hangingPunct="1"/>
            <a:r>
              <a:rPr lang="en-US" altLang="en-US" smtClean="0"/>
              <a:t>The MOSFET gate draws no continuous current, except leakage. However, a considerable initial surge of current is required to charge the gate capacitance.</a:t>
            </a:r>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4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4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4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4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D5F1FE9-9099-4CED-A5F9-817775CEEA3F}" type="slidenum">
              <a:rPr lang="en-US" altLang="en-US" sz="1400" smtClean="0">
                <a:latin typeface="Arial" charset="0"/>
              </a:rPr>
              <a:pPr eaLnBrk="1" hangingPunct="1">
                <a:spcBef>
                  <a:spcPct val="0"/>
                </a:spcBef>
                <a:buFontTx/>
                <a:buNone/>
              </a:pPr>
              <a:t>8</a:t>
            </a:fld>
            <a:endParaRPr lang="en-US" altLang="en-US" sz="1400" smtClean="0">
              <a:latin typeface="Arial" charset="0"/>
            </a:endParaRPr>
          </a:p>
        </p:txBody>
      </p:sp>
      <p:sp>
        <p:nvSpPr>
          <p:cNvPr id="12291" name="Rectangle 2"/>
          <p:cNvSpPr>
            <a:spLocks noGrp="1" noChangeArrowheads="1"/>
          </p:cNvSpPr>
          <p:nvPr>
            <p:ph type="title"/>
          </p:nvPr>
        </p:nvSpPr>
        <p:spPr/>
        <p:txBody>
          <a:bodyPr/>
          <a:lstStyle/>
          <a:p>
            <a:pPr eaLnBrk="1" hangingPunct="1"/>
            <a:r>
              <a:rPr lang="en-US" altLang="en-US" smtClean="0"/>
              <a:t>Noble (Inert) Gases</a:t>
            </a:r>
          </a:p>
        </p:txBody>
      </p:sp>
      <p:sp>
        <p:nvSpPr>
          <p:cNvPr id="12292" name="Rectangle 3"/>
          <p:cNvSpPr>
            <a:spLocks noGrp="1" noChangeArrowheads="1"/>
          </p:cNvSpPr>
          <p:nvPr>
            <p:ph type="body" idx="1"/>
          </p:nvPr>
        </p:nvSpPr>
        <p:spPr/>
        <p:txBody>
          <a:bodyPr/>
          <a:lstStyle/>
          <a:p>
            <a:pPr eaLnBrk="1" hangingPunct="1"/>
            <a:r>
              <a:rPr lang="en-US" altLang="en-US" sz="2000" smtClean="0">
                <a:solidFill>
                  <a:srgbClr val="333333"/>
                </a:solidFill>
              </a:rPr>
              <a:t>Group VIIIA elements: He, Ne, Ar, Kr, Xe all have 8 electrons in the valence shell. (Figure below) That is, the valence shell is complete and these elements neither donate, nor accept, electrons. Nor do they readily participate in chemical reactions since group VIIIA elements do not easily combine with other elements. These elements are good electrical insulators and are gases at room temperature.</a:t>
            </a:r>
          </a:p>
          <a:p>
            <a:pPr eaLnBrk="1" hangingPunct="1">
              <a:buFontTx/>
              <a:buNone/>
            </a:pPr>
            <a:endParaRPr lang="en-US" altLang="en-US" sz="2000" smtClean="0">
              <a:solidFill>
                <a:srgbClr val="333333"/>
              </a:solidFill>
            </a:endParaRPr>
          </a:p>
          <a:p>
            <a:pPr eaLnBrk="1" hangingPunct="1">
              <a:buFontTx/>
              <a:buNone/>
            </a:pPr>
            <a:endParaRPr lang="en-US" altLang="en-US" sz="2000" smtClean="0">
              <a:solidFill>
                <a:srgbClr val="333333"/>
              </a:solidFill>
            </a:endParaRPr>
          </a:p>
          <a:p>
            <a:pPr eaLnBrk="1" hangingPunct="1">
              <a:buFontTx/>
              <a:buNone/>
            </a:pPr>
            <a:endParaRPr lang="en-US" altLang="en-US" sz="2000" smtClean="0">
              <a:solidFill>
                <a:srgbClr val="333333"/>
              </a:solidFill>
            </a:endParaRPr>
          </a:p>
          <a:p>
            <a:pPr eaLnBrk="1" hangingPunct="1">
              <a:buFontTx/>
              <a:buNone/>
            </a:pPr>
            <a:endParaRPr lang="en-US" altLang="en-US" sz="2000" smtClean="0">
              <a:solidFill>
                <a:srgbClr val="333333"/>
              </a:solidFill>
            </a:endParaRPr>
          </a:p>
          <a:p>
            <a:pPr eaLnBrk="1" hangingPunct="1">
              <a:buFontTx/>
              <a:buNone/>
            </a:pPr>
            <a:endParaRPr lang="en-US" altLang="en-US" sz="2000" smtClean="0">
              <a:solidFill>
                <a:srgbClr val="333333"/>
              </a:solidFill>
            </a:endParaRPr>
          </a:p>
          <a:p>
            <a:pPr eaLnBrk="1" hangingPunct="1">
              <a:buFontTx/>
              <a:buNone/>
            </a:pPr>
            <a:r>
              <a:rPr lang="en-US" altLang="en-US" sz="2000" smtClean="0">
                <a:solidFill>
                  <a:srgbClr val="333333"/>
                </a:solidFill>
              </a:rPr>
              <a:t>                                                                                 </a:t>
            </a:r>
          </a:p>
          <a:p>
            <a:pPr eaLnBrk="1" hangingPunct="1"/>
            <a:r>
              <a:rPr lang="en-US" altLang="en-US" sz="2000" i="1" smtClean="0">
                <a:solidFill>
                  <a:srgbClr val="333333"/>
                </a:solidFill>
              </a:rPr>
              <a:t>Group VIIIA elements: He, Ne, Ar, Kr, Xe are largely unreactive since the valence shell is complete.</a:t>
            </a:r>
            <a:endParaRPr lang="en-US" altLang="en-US" sz="2000" smtClean="0"/>
          </a:p>
        </p:txBody>
      </p:sp>
      <p:pic>
        <p:nvPicPr>
          <p:cNvPr id="12293" name="Picture 4" descr="03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200400"/>
            <a:ext cx="5553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E462A1F-7BD8-48C8-8965-126A7FAC81D7}" type="slidenum">
              <a:rPr lang="en-US" altLang="en-US" sz="1400" smtClean="0">
                <a:latin typeface="Arial" charset="0"/>
              </a:rPr>
              <a:pPr eaLnBrk="1" hangingPunct="1">
                <a:spcBef>
                  <a:spcPct val="0"/>
                </a:spcBef>
                <a:buFontTx/>
                <a:buNone/>
              </a:pPr>
              <a:t>80</a:t>
            </a:fld>
            <a:endParaRPr lang="en-US" altLang="en-US" sz="1400" smtClean="0">
              <a:latin typeface="Arial" charset="0"/>
            </a:endParaRPr>
          </a:p>
        </p:txBody>
      </p:sp>
      <p:sp>
        <p:nvSpPr>
          <p:cNvPr id="82947" name="Rectangle 2"/>
          <p:cNvSpPr>
            <a:spLocks noGrp="1" noChangeArrowheads="1"/>
          </p:cNvSpPr>
          <p:nvPr>
            <p:ph type="title"/>
          </p:nvPr>
        </p:nvSpPr>
        <p:spPr/>
        <p:txBody>
          <a:bodyPr/>
          <a:lstStyle/>
          <a:p>
            <a:pPr eaLnBrk="1" hangingPunct="1"/>
            <a:r>
              <a:rPr lang="en-US" altLang="en-US" smtClean="0"/>
              <a:t>JFET versus MOSFET</a:t>
            </a:r>
          </a:p>
        </p:txBody>
      </p:sp>
      <p:sp>
        <p:nvSpPr>
          <p:cNvPr id="2455555" name="Rectangle 3"/>
          <p:cNvSpPr>
            <a:spLocks noGrp="1" noChangeArrowheads="1"/>
          </p:cNvSpPr>
          <p:nvPr>
            <p:ph type="body" idx="1"/>
          </p:nvPr>
        </p:nvSpPr>
        <p:spPr/>
        <p:txBody>
          <a:bodyPr/>
          <a:lstStyle/>
          <a:p>
            <a:pPr eaLnBrk="1" hangingPunct="1"/>
            <a:r>
              <a:rPr lang="en-US" altLang="en-US" sz="2000" smtClean="0"/>
              <a:t>The MOSFET has the advantage of extremely low gate current because of the insulating oxide between the gate and channel. </a:t>
            </a:r>
          </a:p>
          <a:p>
            <a:pPr eaLnBrk="1" hangingPunct="1"/>
            <a:r>
              <a:rPr lang="en-US" altLang="en-US" sz="2000" smtClean="0"/>
              <a:t>JFET has higher transconductance than the MOSFET.</a:t>
            </a:r>
          </a:p>
          <a:p>
            <a:pPr eaLnBrk="1" hangingPunct="1"/>
            <a:r>
              <a:rPr lang="en-US" altLang="en-US" sz="2000" smtClean="0"/>
              <a:t>JFET has low noise at low frequency.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5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5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5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5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6C9A711-985B-4DB5-BA75-23FA4E3A908F}" type="slidenum">
              <a:rPr lang="en-US" altLang="en-US" sz="1400" smtClean="0">
                <a:latin typeface="Arial" charset="0"/>
              </a:rPr>
              <a:pPr eaLnBrk="1" hangingPunct="1">
                <a:spcBef>
                  <a:spcPct val="0"/>
                </a:spcBef>
                <a:buFontTx/>
                <a:buNone/>
              </a:pPr>
              <a:t>9</a:t>
            </a:fld>
            <a:endParaRPr lang="en-US" altLang="en-US" sz="1400" smtClean="0">
              <a:latin typeface="Arial" charset="0"/>
            </a:endParaRPr>
          </a:p>
        </p:txBody>
      </p:sp>
      <p:sp>
        <p:nvSpPr>
          <p:cNvPr id="13315" name="Rectangle 2"/>
          <p:cNvSpPr>
            <a:spLocks noGrp="1" noChangeArrowheads="1"/>
          </p:cNvSpPr>
          <p:nvPr>
            <p:ph type="title"/>
          </p:nvPr>
        </p:nvSpPr>
        <p:spPr/>
        <p:txBody>
          <a:bodyPr/>
          <a:lstStyle/>
          <a:p>
            <a:pPr eaLnBrk="1" hangingPunct="1"/>
            <a:r>
              <a:rPr lang="en-US" altLang="en-US" smtClean="0"/>
              <a:t>Semiconductors</a:t>
            </a:r>
          </a:p>
        </p:txBody>
      </p:sp>
      <p:sp>
        <p:nvSpPr>
          <p:cNvPr id="13316" name="Rectangle 3"/>
          <p:cNvSpPr>
            <a:spLocks noGrp="1" noChangeArrowheads="1"/>
          </p:cNvSpPr>
          <p:nvPr>
            <p:ph type="body" idx="1"/>
          </p:nvPr>
        </p:nvSpPr>
        <p:spPr/>
        <p:txBody>
          <a:bodyPr/>
          <a:lstStyle/>
          <a:p>
            <a:pPr eaLnBrk="1" hangingPunct="1">
              <a:lnSpc>
                <a:spcPct val="90000"/>
              </a:lnSpc>
            </a:pPr>
            <a:r>
              <a:rPr lang="en-US" altLang="en-US" sz="2000" smtClean="0">
                <a:solidFill>
                  <a:srgbClr val="333333"/>
                </a:solidFill>
              </a:rPr>
              <a:t>Group IVA elements: C, Si, Ge, having 4 electrons in the valence shell, form compounds by sharing electrons with other elements without forming ions. This shared electron bonding is known as </a:t>
            </a:r>
            <a:r>
              <a:rPr lang="en-US" altLang="en-US" sz="2000" i="1" smtClean="0">
                <a:solidFill>
                  <a:srgbClr val="333333"/>
                </a:solidFill>
              </a:rPr>
              <a:t>covalent bonding</a:t>
            </a:r>
            <a:r>
              <a:rPr lang="en-US" altLang="en-US" sz="2000" smtClean="0">
                <a:solidFill>
                  <a:srgbClr val="333333"/>
                </a:solidFill>
              </a:rPr>
              <a:t>. Note that the center atom (and the others by extension) has completed its valence shell by sharing electrons. Note that the figure is a 2-d representation of bonding, which is actually 3-d. It is this group, IVA, that we are interested in for its semiconducting properties.</a:t>
            </a:r>
          </a:p>
          <a:p>
            <a:pPr eaLnBrk="1" hangingPunct="1">
              <a:lnSpc>
                <a:spcPct val="90000"/>
              </a:lnSpc>
              <a:buFontTx/>
              <a:buNone/>
            </a:pPr>
            <a:endParaRPr lang="en-US" altLang="en-US" sz="2000" smtClean="0">
              <a:solidFill>
                <a:srgbClr val="333333"/>
              </a:solidFill>
            </a:endParaRPr>
          </a:p>
          <a:p>
            <a:pPr eaLnBrk="1" hangingPunct="1">
              <a:lnSpc>
                <a:spcPct val="90000"/>
              </a:lnSpc>
              <a:buFontTx/>
              <a:buNone/>
            </a:pPr>
            <a:endParaRPr lang="en-US" altLang="en-US" sz="2000" smtClean="0">
              <a:solidFill>
                <a:srgbClr val="333333"/>
              </a:solidFill>
            </a:endParaRPr>
          </a:p>
          <a:p>
            <a:pPr eaLnBrk="1" hangingPunct="1">
              <a:lnSpc>
                <a:spcPct val="90000"/>
              </a:lnSpc>
              <a:buFontTx/>
              <a:buNone/>
            </a:pPr>
            <a:endParaRPr lang="en-US" altLang="en-US" sz="2000" smtClean="0">
              <a:solidFill>
                <a:srgbClr val="333333"/>
              </a:solidFill>
            </a:endParaRPr>
          </a:p>
          <a:p>
            <a:pPr eaLnBrk="1" hangingPunct="1">
              <a:lnSpc>
                <a:spcPct val="90000"/>
              </a:lnSpc>
              <a:buFontTx/>
              <a:buNone/>
            </a:pPr>
            <a:r>
              <a:rPr lang="en-US" altLang="en-US" sz="2000" smtClean="0">
                <a:solidFill>
                  <a:srgbClr val="333333"/>
                </a:solidFill>
              </a:rPr>
              <a:t>                             </a:t>
            </a:r>
          </a:p>
          <a:p>
            <a:pPr eaLnBrk="1" hangingPunct="1">
              <a:lnSpc>
                <a:spcPct val="90000"/>
              </a:lnSpc>
              <a:buFontTx/>
              <a:buNone/>
            </a:pPr>
            <a:endParaRPr lang="en-US" altLang="en-US" sz="2000" smtClean="0">
              <a:solidFill>
                <a:srgbClr val="333333"/>
              </a:solidFill>
            </a:endParaRPr>
          </a:p>
          <a:p>
            <a:pPr eaLnBrk="1" hangingPunct="1">
              <a:lnSpc>
                <a:spcPct val="90000"/>
              </a:lnSpc>
              <a:buFontTx/>
              <a:buNone/>
            </a:pPr>
            <a:endParaRPr lang="en-US" altLang="en-US" sz="2000" smtClean="0">
              <a:solidFill>
                <a:srgbClr val="333333"/>
              </a:solidFill>
            </a:endParaRPr>
          </a:p>
          <a:p>
            <a:pPr eaLnBrk="1" hangingPunct="1">
              <a:lnSpc>
                <a:spcPct val="90000"/>
              </a:lnSpc>
              <a:buFontTx/>
              <a:buNone/>
            </a:pPr>
            <a:r>
              <a:rPr lang="en-US" altLang="en-US" sz="2000" smtClean="0">
                <a:solidFill>
                  <a:srgbClr val="333333"/>
                </a:solidFill>
              </a:rPr>
              <a:t>                                                   </a:t>
            </a:r>
          </a:p>
          <a:p>
            <a:pPr eaLnBrk="1" hangingPunct="1">
              <a:lnSpc>
                <a:spcPct val="90000"/>
              </a:lnSpc>
            </a:pPr>
            <a:r>
              <a:rPr lang="en-US" altLang="en-US" sz="2000" i="1" smtClean="0">
                <a:solidFill>
                  <a:srgbClr val="333333"/>
                </a:solidFill>
              </a:rPr>
              <a:t>(a) Group IVA elements: C, Si, Ge having 4 electrons in the valence shell, (b) complete the valence shell by sharing electrons with other elements.</a:t>
            </a:r>
            <a:endParaRPr lang="en-US" altLang="en-US" sz="2000" smtClean="0"/>
          </a:p>
        </p:txBody>
      </p:sp>
      <p:pic>
        <p:nvPicPr>
          <p:cNvPr id="13317" name="Picture 4" descr="03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228975"/>
            <a:ext cx="55054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260&quot;&gt;&lt;property id=&quot;20148&quot; value=&quot;5&quot;/&gt;&lt;property id=&quot;20300&quot; value=&quot;Slide 1 - &amp;quot;Astronomical Observational Techniques and Instrumentation&amp;quot;&quot;/&gt;&lt;property id=&quot;20303&quot; value=&quot;-1&quot;/&gt;&lt;property id=&quot;20307&quot; value=&quot;639&quot;/&gt;&lt;property id=&quot;20309&quot; value=&quot;-1&quot;/&gt;&lt;/object&gt;&lt;object type=&quot;3&quot; unique_id=&quot;16464&quot;&gt;&lt;property id=&quot;20148&quot; value=&quot;5&quot;/&gt;&lt;property id=&quot;20300&quot; value=&quot;Slide 18 - &amp;quot;N-type&amp;quot;&quot;/&gt;&lt;property id=&quot;20307&quot; value=&quot;967&quot;/&gt;&lt;/object&gt;&lt;object type=&quot;3&quot; unique_id=&quot;16466&quot;&gt;&lt;property id=&quot;20148&quot; value=&quot;5&quot;/&gt;&lt;property id=&quot;20300&quot; value=&quot;Slide 19 - &amp;quot;P-type&amp;quot;&quot;/&gt;&lt;property id=&quot;20307&quot; value=&quot;969&quot;/&gt;&lt;/object&gt;&lt;object type=&quot;3&quot; unique_id=&quot;16469&quot;&gt;&lt;property id=&quot;20148&quot; value=&quot;5&quot;/&gt;&lt;property id=&quot;20300&quot; value=&quot;Slide 20 - &amp;quot;Conduction in p/n-type Semiconductors&amp;quot;&quot;/&gt;&lt;property id=&quot;20307&quot; value=&quot;972&quot;/&gt;&lt;/object&gt;&lt;object type=&quot;3&quot; unique_id=&quot;16470&quot;&gt;&lt;property id=&quot;20148&quot; value=&quot;5&quot;/&gt;&lt;property id=&quot;20300&quot; value=&quot;Slide 21 - &amp;quot;pn Junction and Biasing&amp;quot;&quot;/&gt;&lt;property id=&quot;20307&quot; value=&quot;973&quot;/&gt;&lt;/object&gt;&lt;object type=&quot;3&quot; unique_id=&quot;16935&quot;&gt;&lt;property id=&quot;20148&quot; value=&quot;5&quot;/&gt;&lt;property id=&quot;20300&quot; value=&quot;Slide 23 - &amp;quot;PN Junction: IV Characteristics&amp;quot;&quot;/&gt;&lt;property id=&quot;20307&quot; value=&quot;997&quot;/&gt;&lt;/object&gt;&lt;object type=&quot;3&quot; unique_id=&quot;16939&quot;&gt;&lt;property id=&quot;20148&quot; value=&quot;5&quot;/&gt;&lt;property id=&quot;20300&quot; value=&quot;Slide 22 - &amp;quot;Carrier Densities&amp;quot;&quot;/&gt;&lt;property id=&quot;20307&quot; value=&quot;1001&quot;/&gt;&lt;/object&gt;&lt;object type=&quot;3&quot; unique_id=&quot;16942&quot;&gt;&lt;property id=&quot;20148&quot; value=&quot;5&quot;/&gt;&lt;property id=&quot;20300&quot; value=&quot;Slide 17 - &amp;quot;pn Junction Review&amp;quot;&quot;/&gt;&lt;property id=&quot;20307&quot; value=&quot;1004&quot;/&gt;&lt;/object&gt;&lt;object type=&quot;3&quot; unique_id=&quot;25298&quot;&gt;&lt;property id=&quot;20148&quot; value=&quot;5&quot;/&gt;&lt;property id=&quot;20300&quot; value=&quot;Slide 24 - &amp;quot;Diode&amp;quot;&quot;/&gt;&lt;property id=&quot;20307&quot; value=&quot;1007&quot;/&gt;&lt;/object&gt;&lt;object type=&quot;3&quot; unique_id=&quot;25299&quot;&gt;&lt;property id=&quot;20148&quot; value=&quot;5&quot;/&gt;&lt;property id=&quot;20300&quot; value=&quot;Slide 25 - &amp;quot;Definition of a Diode&amp;quot;&quot;/&gt;&lt;property id=&quot;20307&quot; value=&quot;1008&quot;/&gt;&lt;/object&gt;&lt;object type=&quot;3&quot; unique_id=&quot;25304&quot;&gt;&lt;property id=&quot;20148&quot; value=&quot;5&quot;/&gt;&lt;property id=&quot;20300&quot; value=&quot;Slide 26 - &amp;quot;Band Gaps&amp;quot;&quot;/&gt;&lt;property id=&quot;20307&quot; value=&quot;1013&quot;/&gt;&lt;/object&gt;&lt;object type=&quot;3&quot; unique_id=&quot;25308&quot;&gt;&lt;property id=&quot;20148&quot; value=&quot;5&quot;/&gt;&lt;property id=&quot;20300&quot; value=&quot;Slide 27 - &amp;quot;Photodiode&amp;quot;&quot;/&gt;&lt;property id=&quot;20307&quot; value=&quot;1017&quot;/&gt;&lt;/object&gt;&lt;object type=&quot;3&quot; unique_id=&quot;25309&quot;&gt;&lt;property id=&quot;20148&quot; value=&quot;5&quot;/&gt;&lt;property id=&quot;20300&quot; value=&quot;Slide 28 - &amp;quot;Definition of a Photodiode&amp;quot;&quot;/&gt;&lt;property id=&quot;20307&quot; value=&quot;1018&quot;/&gt;&lt;/object&gt;&lt;object type=&quot;3&quot; unique_id=&quot;25310&quot;&gt;&lt;property id=&quot;20148&quot; value=&quot;5&quot;/&gt;&lt;property id=&quot;20300&quot; value=&quot;Slide 29 - &amp;quot;Photon Detection in Photodiode&amp;quot;&quot;/&gt;&lt;property id=&quot;20307&quot; value=&quot;1019&quot;/&gt;&lt;/object&gt;&lt;object type=&quot;3&quot; unique_id=&quot;25311&quot;&gt;&lt;property id=&quot;20148&quot; value=&quot;5&quot;/&gt;&lt;property id=&quot;20300&quot; value=&quot;Slide 30 - &amp;quot;Migration of Electrons and Holes&amp;quot;&quot;/&gt;&lt;property id=&quot;20307&quot; value=&quot;1020&quot;/&gt;&lt;/object&gt;&lt;object type=&quot;3&quot; unique_id=&quot;25312&quot;&gt;&lt;property id=&quot;20148&quot; value=&quot;5&quot;/&gt;&lt;property id=&quot;20300&quot; value=&quot;Slide 31 - &amp;quot;Response of Photodiode to Light&amp;quot;&quot;/&gt;&lt;property id=&quot;20307&quot; value=&quot;1021&quot;/&gt;&lt;/object&gt;&lt;object type=&quot;3&quot; unique_id=&quot;25313&quot;&gt;&lt;property id=&quot;20148&quot; value=&quot;5&quot;/&gt;&lt;property id=&quot;20300&quot; value=&quot;Slide 32 - &amp;quot;Avalanche Photodiode&amp;quot;&quot;/&gt;&lt;property id=&quot;20307&quot; value=&quot;1022&quot;/&gt;&lt;/object&gt;&lt;object type=&quot;3&quot; unique_id=&quot;25314&quot;&gt;&lt;property id=&quot;20148&quot; value=&quot;5&quot;/&gt;&lt;property id=&quot;20300&quot; value=&quot;Slide 33 - &amp;quot;PIN Photodiode&amp;quot;&quot;/&gt;&lt;property id=&quot;20307&quot; value=&quot;1023&quot;/&gt;&lt;/object&gt;&lt;object type=&quot;3&quot; unique_id=&quot;25315&quot;&gt;&lt;property id=&quot;20148&quot; value=&quot;5&quot;/&gt;&lt;property id=&quot;20300&quot; value=&quot;Slide 34 - &amp;quot;Light-Emitting Diode&amp;quot;&quot;/&gt;&lt;property id=&quot;20307&quot; value=&quot;1024&quot;/&gt;&lt;/object&gt;&lt;object type=&quot;3&quot; unique_id=&quot;25316&quot;&gt;&lt;property id=&quot;20148&quot; value=&quot;5&quot;/&gt;&lt;property id=&quot;20300&quot; value=&quot;Slide 35 - &amp;quot;Definition of a Light Emitting Diode (LED)&amp;quot;&quot;/&gt;&lt;property id=&quot;20307&quot; value=&quot;1025&quot;/&gt;&lt;/object&gt;&lt;object type=&quot;3&quot; unique_id=&quot;25317&quot;&gt;&lt;property id=&quot;20148&quot; value=&quot;5&quot;/&gt;&lt;property id=&quot;20300&quot; value=&quot;Slide 36 - &amp;quot;LED Cutaway&amp;quot;&quot;/&gt;&lt;property id=&quot;20307&quot; value=&quot;1026&quot;/&gt;&lt;/object&gt;&lt;object type=&quot;3&quot; unique_id=&quot;25318&quot;&gt;&lt;property id=&quot;20148&quot; value=&quot;5&quot;/&gt;&lt;property id=&quot;20300&quot; value=&quot;Slide 37 - &amp;quot;LED Animation&amp;quot;&quot;/&gt;&lt;property id=&quot;20307&quot; value=&quot;1027&quot;/&gt;&lt;/object&gt;&lt;object type=&quot;3&quot; unique_id=&quot;25319&quot;&gt;&lt;property id=&quot;20148&quot; value=&quot;5&quot;/&gt;&lt;property id=&quot;20300&quot; value=&quot;Slide 38 - &amp;quot;How does it work? &amp;quot;&quot;/&gt;&lt;property id=&quot;20307&quot; value=&quot;1028&quot;/&gt;&lt;/object&gt;&lt;object type=&quot;3&quot; unique_id=&quot;25320&quot;&gt;&lt;property id=&quot;20148&quot; value=&quot;5&quot;/&gt;&lt;property id=&quot;20300&quot; value=&quot;Slide 39 - &amp;quot;LED Construction&amp;quot;&quot;/&gt;&lt;property id=&quot;20307&quot; value=&quot;1029&quot;/&gt;&lt;/object&gt;&lt;object type=&quot;3&quot; unique_id=&quot;25321&quot;&gt;&lt;property id=&quot;20148&quot; value=&quot;5&quot;/&gt;&lt;property id=&quot;20300&quot; value=&quot;Slide 40 - &amp;quot;Visible LED&amp;quot;&quot;/&gt;&lt;property id=&quot;20307&quot; value=&quot;1030&quot;/&gt;&lt;/object&gt;&lt;object type=&quot;3&quot; unique_id=&quot;25322&quot;&gt;&lt;property id=&quot;20148&quot; value=&quot;5&quot;/&gt;&lt;property id=&quot;20300&quot; value=&quot;Slide 41 - &amp;quot;1907 Publication report on Curious Phenomenon&amp;quot;&quot;/&gt;&lt;property id=&quot;20307&quot; value=&quot;1031&quot;/&gt;&lt;/object&gt;&lt;object type=&quot;3&quot; unique_id=&quot;25323&quot;&gt;&lt;property id=&quot;20148&quot; value=&quot;5&quot;/&gt;&lt;property id=&quot;20300&quot; value=&quot;Slide 42 - &amp;quot;Applications of LEDs&amp;quot;&quot;/&gt;&lt;property id=&quot;20307&quot; value=&quot;1032&quot;/&gt;&lt;/object&gt;&lt;object type=&quot;3&quot; unique_id=&quot;25333&quot;&gt;&lt;property id=&quot;20148&quot; value=&quot;5&quot;/&gt;&lt;property id=&quot;20300&quot; value=&quot;Slide 43 - &amp;quot;Transistor&amp;quot;&quot;/&gt;&lt;property id=&quot;20307&quot; value=&quot;1042&quot;/&gt;&lt;/object&gt;&lt;object type=&quot;3&quot; unique_id=&quot;25334&quot;&gt;&lt;property id=&quot;20148&quot; value=&quot;5&quot;/&gt;&lt;property id=&quot;20300&quot; value=&quot;Slide 44 - &amp;quot;Definition of a Transistor&amp;quot;&quot;/&gt;&lt;property id=&quot;20307&quot; value=&quot;1043&quot;/&gt;&lt;/object&gt;&lt;object type=&quot;3&quot; unique_id=&quot;25335&quot;&gt;&lt;property id=&quot;20148&quot; value=&quot;5&quot;/&gt;&lt;property id=&quot;20300&quot; value=&quot;Slide 45 - &amp;quot;Transistor: Water Flow Model&amp;quot;&quot;/&gt;&lt;property id=&quot;20307&quot; value=&quot;1044&quot;/&gt;&lt;/object&gt;&lt;object type=&quot;3&quot; unique_id=&quot;25336&quot;&gt;&lt;property id=&quot;20148&quot; value=&quot;5&quot;/&gt;&lt;property id=&quot;20300&quot; value=&quot;Slide 46 - &amp;quot;Transistor in Operation&amp;quot;&quot;/&gt;&lt;property id=&quot;20307&quot; value=&quot;1045&quot;/&gt;&lt;/object&gt;&lt;object type=&quot;3&quot; unique_id=&quot;25337&quot;&gt;&lt;property id=&quot;20148&quot; value=&quot;5&quot;/&gt;&lt;property id=&quot;20300&quot; value=&quot;Slide 47 - &amp;quot;Transistor Architecture&amp;quot;&quot;/&gt;&lt;property id=&quot;20307&quot; value=&quot;1046&quot;/&gt;&lt;/object&gt;&lt;object type=&quot;3&quot; unique_id=&quot;25338&quot;&gt;&lt;property id=&quot;20148&quot; value=&quot;5&quot;/&gt;&lt;property id=&quot;20300&quot; value=&quot;Slide 48 - &amp;quot;Transistor Architecture&amp;quot;&quot;/&gt;&lt;property id=&quot;20307&quot; value=&quot;1047&quot;/&gt;&lt;/object&gt;&lt;object type=&quot;3&quot; unique_id=&quot;25339&quot;&gt;&lt;property id=&quot;20148&quot; value=&quot;5&quot;/&gt;&lt;property id=&quot;20300&quot; value=&quot;Slide 49 - &amp;quot;Transistor Architecture (NPN vs. PNP)&amp;quot;&quot;/&gt;&lt;property id=&quot;20307&quot; value=&quot;1048&quot;/&gt;&lt;/object&gt;&lt;object type=&quot;3&quot; unique_id=&quot;25340&quot;&gt;&lt;property id=&quot;20148&quot; value=&quot;5&quot;/&gt;&lt;property id=&quot;20300&quot; value=&quot;Slide 50 - &amp;quot;Common Transistor Packages&amp;quot;&quot;/&gt;&lt;property id=&quot;20307&quot; value=&quot;1049&quot;/&gt;&lt;/object&gt;&lt;object type=&quot;3&quot; unique_id=&quot;25341&quot;&gt;&lt;property id=&quot;20148&quot; value=&quot;5&quot;/&gt;&lt;property id=&quot;20300&quot; value=&quot;Slide 51 - &amp;quot;Historical Prediction of Transistor Effect&amp;quot;&quot;/&gt;&lt;property id=&quot;20307&quot; value=&quot;1050&quot;/&gt;&lt;/object&gt;&lt;object type=&quot;3&quot; unique_id=&quot;25342&quot;&gt;&lt;property id=&quot;20148&quot; value=&quot;5&quot;/&gt;&lt;property id=&quot;20300&quot; value=&quot;Slide 52 - &amp;quot;“Invention” of Transistor&amp;quot;&quot;/&gt;&lt;property id=&quot;20307&quot; value=&quot;1051&quot;/&gt;&lt;/object&gt;&lt;object type=&quot;3&quot; unique_id=&quot;25343&quot;&gt;&lt;property id=&quot;20148&quot; value=&quot;5&quot;/&gt;&lt;property id=&quot;20300&quot; value=&quot;Slide 53 - &amp;quot;Now for the rub!&amp;quot;&quot;/&gt;&lt;property id=&quot;20307&quot; value=&quot;1052&quot;/&gt;&lt;/object&gt;&lt;object type=&quot;3&quot; unique_id=&quot;25344&quot;&gt;&lt;property id=&quot;20148&quot; value=&quot;5&quot;/&gt;&lt;property id=&quot;20300&quot; value=&quot;Slide 54 - &amp;quot;Transistor Invention History Epilogue&amp;quot;&quot;/&gt;&lt;property id=&quot;20307&quot; value=&quot;1053&quot;/&gt;&lt;/object&gt;&lt;object type=&quot;3&quot; unique_id=&quot;25345&quot;&gt;&lt;property id=&quot;20148&quot; value=&quot;5&quot;/&gt;&lt;property id=&quot;20300&quot; value=&quot;Slide 55 - &amp;quot;Evolution of the Transistor&amp;quot;&quot;/&gt;&lt;property id=&quot;20307&quot; value=&quot;1054&quot;/&gt;&lt;/object&gt;&lt;object type=&quot;3&quot; unique_id=&quot;25346&quot;&gt;&lt;property id=&quot;20148&quot; value=&quot;5&quot;/&gt;&lt;property id=&quot;20300&quot; value=&quot;Slide 56 - &amp;quot;Field Effect Transistor&amp;quot;&quot;/&gt;&lt;property id=&quot;20307&quot; value=&quot;1055&quot;/&gt;&lt;/object&gt;&lt;object type=&quot;3&quot; unique_id=&quot;25347&quot;&gt;&lt;property id=&quot;20148&quot; value=&quot;5&quot;/&gt;&lt;property id=&quot;20300&quot; value=&quot;Slide 57 - &amp;quot;Definition of a FET&amp;quot;&quot;/&gt;&lt;property id=&quot;20307&quot; value=&quot;1056&quot;/&gt;&lt;/object&gt;&lt;object type=&quot;3&quot; unique_id=&quot;25348&quot;&gt;&lt;property id=&quot;20148&quot; value=&quot;5&quot;/&gt;&lt;property id=&quot;20300&quot; value=&quot;Slide 58 - &amp;quot;Junction Field-Effect Transistor (JFET)&amp;quot;&quot;/&gt;&lt;property id=&quot;20307&quot; value=&quot;1057&quot;/&gt;&lt;/object&gt;&lt;object type=&quot;3&quot; unique_id=&quot;25349&quot;&gt;&lt;property id=&quot;20148&quot; value=&quot;5&quot;/&gt;&lt;property id=&quot;20300&quot; value=&quot;Slide 59 - &amp;quot;JFET Architecture&amp;quot;&quot;/&gt;&lt;property id=&quot;20307&quot; value=&quot;1058&quot;/&gt;&lt;/object&gt;&lt;object type=&quot;3&quot; unique_id=&quot;25350&quot;&gt;&lt;property id=&quot;20148&quot; value=&quot;5&quot;/&gt;&lt;property id=&quot;20300&quot; value=&quot;Slide 60 - &amp;quot;JFET Architecture&amp;quot;&quot;/&gt;&lt;property id=&quot;20307&quot; value=&quot;1059&quot;/&gt;&lt;/object&gt;&lt;object type=&quot;3&quot; unique_id=&quot;25351&quot;&gt;&lt;property id=&quot;20148&quot; value=&quot;5&quot;/&gt;&lt;property id=&quot;20300&quot; value=&quot;Slide 61 - &amp;quot;JFET Architecture&amp;quot;&quot;/&gt;&lt;property id=&quot;20307&quot; value=&quot;1060&quot;/&gt;&lt;/object&gt;&lt;object type=&quot;3&quot; unique_id=&quot;25352&quot;&gt;&lt;property id=&quot;20148&quot; value=&quot;5&quot;/&gt;&lt;property id=&quot;20300&quot; value=&quot;Slide 62 - &amp;quot;JFET Architecture (P channel)&amp;quot;&quot;/&gt;&lt;property id=&quot;20307&quot; value=&quot;1061&quot;/&gt;&lt;/object&gt;&lt;object type=&quot;3&quot; unique_id=&quot;25353&quot;&gt;&lt;property id=&quot;20148&quot; value=&quot;5&quot;/&gt;&lt;property id=&quot;20300&quot; value=&quot;Slide 63 - &amp;quot;JFET Architecture&amp;quot;&quot;/&gt;&lt;property id=&quot;20307&quot; value=&quot;1062&quot;/&gt;&lt;/object&gt;&lt;object type=&quot;3&quot; unique_id=&quot;25354&quot;&gt;&lt;property id=&quot;20148&quot; value=&quot;5&quot;/&gt;&lt;property id=&quot;20300&quot; value=&quot;Slide 64 - &amp;quot;JFET Characteristic Curve&amp;quot;&quot;/&gt;&lt;property id=&quot;20307&quot; value=&quot;1063&quot;/&gt;&lt;/object&gt;&lt;object type=&quot;3&quot; unique_id=&quot;25355&quot;&gt;&lt;property id=&quot;20148&quot; value=&quot;5&quot;/&gt;&lt;property id=&quot;20300&quot; value=&quot;Slide 65 - &amp;quot;JFET 3D Characteristic Curve&amp;quot;&quot;/&gt;&lt;property id=&quot;20307&quot; value=&quot;1064&quot;/&gt;&lt;/object&gt;&lt;object type=&quot;3&quot; unique_id=&quot;25356&quot;&gt;&lt;property id=&quot;20148&quot; value=&quot;5&quot;/&gt;&lt;property id=&quot;20300&quot; value=&quot;Slide 66 - &amp;quot;Advantages of JFET&amp;quot;&quot;/&gt;&lt;property id=&quot;20307&quot; value=&quot;1065&quot;/&gt;&lt;/object&gt;&lt;object type=&quot;3&quot; unique_id=&quot;25357&quot;&gt;&lt;property id=&quot;20148&quot; value=&quot;5&quot;/&gt;&lt;property id=&quot;20300&quot; value=&quot;Slide 67 - &amp;quot;Operating a FET&amp;quot;&quot;/&gt;&lt;property id=&quot;20307&quot; value=&quot;1066&quot;/&gt;&lt;/object&gt;&lt;object type=&quot;3&quot; unique_id=&quot;25358&quot;&gt;&lt;property id=&quot;20148&quot; value=&quot;5&quot;/&gt;&lt;property id=&quot;20300&quot; value=&quot;Slide 68 - &amp;quot;JFET Review&amp;quot;&quot;/&gt;&lt;property id=&quot;20307&quot; value=&quot;1067&quot;/&gt;&lt;/object&gt;&lt;object type=&quot;3&quot; unique_id=&quot;25359&quot;&gt;&lt;property id=&quot;20148&quot; value=&quot;5&quot;/&gt;&lt;property id=&quot;20300&quot; value=&quot;Slide 69 - &amp;quot;Metal-Oxide Field-Effect Transistor (MOSFET)&amp;quot;&quot;/&gt;&lt;property id=&quot;20307&quot; value=&quot;1068&quot;/&gt;&lt;/object&gt;&lt;object type=&quot;3&quot; unique_id=&quot;25360&quot;&gt;&lt;property id=&quot;20148&quot; value=&quot;5&quot;/&gt;&lt;property id=&quot;20300&quot; value=&quot;Slide 70 - &amp;quot;Definition of Metal-Oxide FET (MOSFET)&amp;quot;&quot;/&gt;&lt;property id=&quot;20307&quot; value=&quot;1069&quot;/&gt;&lt;/object&gt;&lt;object type=&quot;3&quot; unique_id=&quot;25361&quot;&gt;&lt;property id=&quot;20148&quot; value=&quot;5&quot;/&gt;&lt;property id=&quot;20300&quot; value=&quot;Slide 71 - &amp;quot;MOSFET Architecture&amp;quot;&quot;/&gt;&lt;property id=&quot;20307&quot; value=&quot;1070&quot;/&gt;&lt;/object&gt;&lt;object type=&quot;3&quot; unique_id=&quot;25362&quot;&gt;&lt;property id=&quot;20148&quot; value=&quot;5&quot;/&gt;&lt;property id=&quot;20300&quot; value=&quot;Slide 72 - &amp;quot;MOSFET Architecture&amp;quot;&quot;/&gt;&lt;property id=&quot;20307&quot; value=&quot;1071&quot;/&gt;&lt;/object&gt;&lt;object type=&quot;3&quot; unique_id=&quot;25363&quot;&gt;&lt;property id=&quot;20148&quot; value=&quot;5&quot;/&gt;&lt;property id=&quot;20300&quot; value=&quot;Slide 73 - &amp;quot;MOSFET Architecture&amp;quot;&quot;/&gt;&lt;property id=&quot;20307&quot; value=&quot;1072&quot;/&gt;&lt;/object&gt;&lt;object type=&quot;3&quot; unique_id=&quot;25364&quot;&gt;&lt;property id=&quot;20148&quot; value=&quot;5&quot;/&gt;&lt;property id=&quot;20300&quot; value=&quot;Slide 74 - &amp;quot;MOSFET Review&amp;quot;&quot;/&gt;&lt;property id=&quot;20307&quot; value=&quot;1073&quot;/&gt;&lt;/object&gt;&lt;object type=&quot;3&quot; unique_id=&quot;25365&quot;&gt;&lt;property id=&quot;20148&quot; value=&quot;5&quot;/&gt;&lt;property id=&quot;20300&quot; value=&quot;Slide 75 - &amp;quot;JFET versus MOSFET&amp;quot;&quot;/&gt;&lt;property id=&quot;20307&quot; value=&quot;1074&quot;/&gt;&lt;/object&gt;&lt;object type=&quot;3&quot; unique_id=&quot;25366&quot;&gt;&lt;property id=&quot;20148&quot; value=&quot;5&quot;/&gt;&lt;property id=&quot;20300&quot; value=&quot;Slide 76 - &amp;quot;Detector Applications&amp;quot;&quot;/&gt;&lt;property id=&quot;20307&quot; value=&quot;1075&quot;/&gt;&lt;/object&gt;&lt;object type=&quot;3&quot; unique_id=&quot;25367&quot;&gt;&lt;property id=&quot;20148&quot; value=&quot;5&quot;/&gt;&lt;property id=&quot;20300&quot; value=&quot;Slide 80 - &amp;quot;pn Junction in Pixel Photodiode&amp;quot;&quot;/&gt;&lt;property id=&quot;20307&quot; value=&quot;1076&quot;/&gt;&lt;/object&gt;&lt;object type=&quot;3&quot; unique_id=&quot;25368&quot;&gt;&lt;property id=&quot;20148&quot; value=&quot;5&quot;/&gt;&lt;property id=&quot;20300&quot; value=&quot;Slide 81 - &amp;quot;Detector Readout Multiplexer Circuit&amp;quot;&quot;/&gt;&lt;property id=&quot;20307&quot; value=&quot;1077&quot;/&gt;&lt;/object&gt;&lt;object type=&quot;3&quot; unique_id=&quot;25369&quot;&gt;&lt;property id=&quot;20148&quot; value=&quot;5&quot;/&gt;&lt;property id=&quot;20300&quot; value=&quot;Slide 82 - &amp;quot;Source Follower Output FET&amp;quot;&quot;/&gt;&lt;property id=&quot;20307&quot; value=&quot;1078&quot;/&gt;&lt;/object&gt;&lt;object type=&quot;3&quot; unique_id=&quot;25370&quot;&gt;&lt;property id=&quot;20148&quot; value=&quot;5&quot;/&gt;&lt;property id=&quot;20300&quot; value=&quot;Slide 83 - &amp;quot;Source Follower with Current Source Load&amp;quot;&quot;/&gt;&lt;property id=&quot;20307&quot; value=&quot;1079&quot;/&gt;&lt;/object&gt;&lt;object type=&quot;3&quot; unique_id=&quot;25371&quot;&gt;&lt;property id=&quot;20148&quot; value=&quot;5&quot;/&gt;&lt;property id=&quot;20300&quot; value=&quot;Slide 99 - &amp;quot;Operational Amplifier&amp;quot;&quot;/&gt;&lt;property id=&quot;20307&quot; value=&quot;1080&quot;/&gt;&lt;/object&gt;&lt;object type=&quot;3&quot; unique_id=&quot;25372&quot;&gt;&lt;property id=&quot;20148&quot; value=&quot;5&quot;/&gt;&lt;property id=&quot;20300&quot; value=&quot;Slide 100 - &amp;quot;Operationanl Amplifier – Equivalent Symbol&amp;quot;&quot;/&gt;&lt;property id=&quot;20307&quot; value=&quot;1081&quot;/&gt;&lt;/object&gt;&lt;object type=&quot;3&quot; unique_id=&quot;25375&quot;&gt;&lt;property id=&quot;20148&quot; value=&quot;5&quot;/&gt;&lt;property id=&quot;20300&quot; value=&quot;Slide 77 - &amp;quot;The Purpose of Detector Circuits&amp;quot;&quot;/&gt;&lt;property id=&quot;20307&quot; value=&quot;1084&quot;/&gt;&lt;/object&gt;&lt;object type=&quot;3&quot; unique_id=&quot;25376&quot;&gt;&lt;property id=&quot;20148&quot; value=&quot;5&quot;/&gt;&lt;property id=&quot;20300&quot; value=&quot;Slide 78 - &amp;quot;Converting Light to Signal&amp;quot;&quot;/&gt;&lt;property id=&quot;20307&quot; value=&quot;1085&quot;/&gt;&lt;/object&gt;&lt;object type=&quot;3&quot; unique_id=&quot;25377&quot;&gt;&lt;property id=&quot;20148&quot; value=&quot;5&quot;/&gt;&lt;property id=&quot;20300&quot; value=&quot;Slide 79 - &amp;quot;Detector Electronics System Block Diagram&amp;quot;&quot;/&gt;&lt;property id=&quot;20307&quot; value=&quot;1086&quot;/&gt;&lt;/object&gt;&lt;object type=&quot;3&quot; unique_id=&quot;25378&quot;&gt;&lt;property id=&quot;20148&quot; value=&quot;5&quot;/&gt;&lt;property id=&quot;20300&quot; value=&quot;Slide 87 - &amp;quot;Switch&amp;quot;&quot;/&gt;&lt;property id=&quot;20307&quot; value=&quot;1087&quot;/&gt;&lt;/object&gt;&lt;object type=&quot;3&quot; unique_id=&quot;25379&quot;&gt;&lt;property id=&quot;20148&quot; value=&quot;5&quot;/&gt;&lt;property id=&quot;20300&quot; value=&quot;Slide 88 - &amp;quot;JFET Switch&amp;quot;&quot;/&gt;&lt;property id=&quot;20307&quot; value=&quot;1088&quot;/&gt;&lt;/object&gt;&lt;object type=&quot;3&quot; unique_id=&quot;25380&quot;&gt;&lt;property id=&quot;20148&quot; value=&quot;5&quot;/&gt;&lt;property id=&quot;20300&quot; value=&quot;Slide 89 - &amp;quot;JFET Switch&amp;quot;&quot;/&gt;&lt;property id=&quot;20307&quot; value=&quot;1089&quot;/&gt;&lt;/object&gt;&lt;object type=&quot;3&quot; unique_id=&quot;25388&quot;&gt;&lt;property id=&quot;20148&quot; value=&quot;5&quot;/&gt;&lt;property id=&quot;20300&quot; value=&quot;Slide 84 - &amp;quot;FET Current Source: Schematic&amp;quot;&quot;/&gt;&lt;property id=&quot;20307&quot; value=&quot;1097&quot;/&gt;&lt;/object&gt;&lt;object type=&quot;3&quot; unique_id=&quot;25389&quot;&gt;&lt;property id=&quot;20148&quot; value=&quot;5&quot;/&gt;&lt;property id=&quot;20300&quot; value=&quot;Slide 85 - &amp;quot;FET Current Source: Biasing&amp;quot;&quot;/&gt;&lt;property id=&quot;20307&quot; value=&quot;1098&quot;/&gt;&lt;/object&gt;&lt;object type=&quot;3&quot; unique_id=&quot;25390&quot;&gt;&lt;property id=&quot;20148&quot; value=&quot;5&quot;/&gt;&lt;property id=&quot;20300&quot; value=&quot;Slide 86 - &amp;quot;FET Current Source: Parts&amp;quot;&quot;/&gt;&lt;property id=&quot;20307&quot; value=&quot;1099&quot;/&gt;&lt;/object&gt;&lt;object type=&quot;3&quot; unique_id=&quot;25391&quot;&gt;&lt;property id=&quot;20148&quot; value=&quot;5&quot;/&gt;&lt;property id=&quot;20300&quot; value=&quot;Slide 90 - &amp;quot;Pre-Amplifier&amp;quot;&quot;/&gt;&lt;property id=&quot;20307&quot; value=&quot;1100&quot;/&gt;&lt;/object&gt;&lt;object type=&quot;3&quot; unique_id=&quot;25392&quot;&gt;&lt;property id=&quot;20148&quot; value=&quot;5&quot;/&gt;&lt;property id=&quot;20300&quot; value=&quot;Slide 91 - &amp;quot;Op-amps&amp;quot;&quot;/&gt;&lt;property id=&quot;20307&quot; value=&quot;1101&quot;/&gt;&lt;/object&gt;&lt;object type=&quot;3&quot; unique_id=&quot;25393&quot;&gt;&lt;property id=&quot;20148&quot; value=&quot;5&quot;/&gt;&lt;property id=&quot;20300&quot; value=&quot;Slide 92 - &amp;quot;Op-amps Through History&amp;quot;&quot;/&gt;&lt;property id=&quot;20307&quot; value=&quot;1102&quot;/&gt;&lt;/object&gt;&lt;object type=&quot;3&quot; unique_id=&quot;25394&quot;&gt;&lt;property id=&quot;20148&quot; value=&quot;5&quot;/&gt;&lt;property id=&quot;20300&quot; value=&quot;Slide 93 - &amp;quot;Op-amps: non-inverting amplifier&amp;quot;&quot;/&gt;&lt;property id=&quot;20307&quot; value=&quot;1103&quot;/&gt;&lt;/object&gt;&lt;object type=&quot;3&quot; unique_id=&quot;25395&quot;&gt;&lt;property id=&quot;20148&quot; value=&quot;5&quot;/&gt;&lt;property id=&quot;20300&quot; value=&quot;Slide 94 - &amp;quot;Op-amps: inverting amplifier&amp;quot;&quot;/&gt;&lt;property id=&quot;20307&quot; value=&quot;1104&quot;/&gt;&lt;/object&gt;&lt;object type=&quot;3&quot; unique_id=&quot;25396&quot;&gt;&lt;property id=&quot;20148&quot; value=&quot;5&quot;/&gt;&lt;property id=&quot;20300&quot; value=&quot;Slide 95 - &amp;quot;Op-amps: differential amplifier&amp;quot;&quot;/&gt;&lt;property id=&quot;20307&quot; value=&quot;1105&quot;/&gt;&lt;/object&gt;&lt;object type=&quot;3&quot; unique_id=&quot;25397&quot;&gt;&lt;property id=&quot;20148&quot; value=&quot;5&quot;/&gt;&lt;property id=&quot;20300&quot; value=&quot;Slide 96 - &amp;quot;Op-amps: integrator&amp;quot;&quot;/&gt;&lt;property id=&quot;20307&quot; value=&quot;1106&quot;/&gt;&lt;/object&gt;&lt;object type=&quot;3&quot; unique_id=&quot;25398&quot;&gt;&lt;property id=&quot;20148&quot; value=&quot;5&quot;/&gt;&lt;property id=&quot;20300&quot; value=&quot;Slide 97 - &amp;quot;Op-amps: differentiator&amp;quot;&quot;/&gt;&lt;property id=&quot;20307&quot; value=&quot;1107&quot;/&gt;&lt;/object&gt;&lt;object type=&quot;3&quot; unique_id=&quot;25399&quot;&gt;&lt;property id=&quot;20148&quot; value=&quot;5&quot;/&gt;&lt;property id=&quot;20300&quot; value=&quot;Slide 98 - &amp;quot;Instrumentation Amplifier&amp;quot;&quot;/&gt;&lt;property id=&quot;20307&quot; value=&quot;1108&quot;/&gt;&lt;/object&gt;&lt;object type=&quot;3&quot; unique_id=&quot;25400&quot;&gt;&lt;property id=&quot;20148&quot; value=&quot;5&quot;/&gt;&lt;property id=&quot;20300&quot; value=&quot;Slide 101 - &amp;quot;Filter&amp;quot;&quot;/&gt;&lt;property id=&quot;20307&quot; value=&quot;1109&quot;/&gt;&lt;/object&gt;&lt;object type=&quot;3&quot; unique_id=&quot;25401&quot;&gt;&lt;property id=&quot;20148&quot; value=&quot;5&quot;/&gt;&lt;property id=&quot;20300&quot; value=&quot;Slide 102 - &amp;quot;RC Filter Time Constant&amp;quot;&quot;/&gt;&lt;property id=&quot;20307&quot; value=&quot;1110&quot;/&gt;&lt;/object&gt;&lt;object type=&quot;3&quot; unique_id=&quot;25402&quot;&gt;&lt;property id=&quot;20148&quot; value=&quot;5&quot;/&gt;&lt;property id=&quot;20300&quot; value=&quot;Slide 103 - &amp;quot;RC time constant&amp;quot;&quot;/&gt;&lt;property id=&quot;20307&quot; value=&quot;1111&quot;/&gt;&lt;/object&gt;&lt;object type=&quot;3&quot; unique_id=&quot;25403&quot;&gt;&lt;property id=&quot;20148&quot; value=&quot;5&quot;/&gt;&lt;property id=&quot;20300&quot; value=&quot;Slide 104 - &amp;quot;RC Filter Step Response&amp;quot;&quot;/&gt;&lt;property id=&quot;20307&quot; value=&quot;1112&quot;/&gt;&lt;/object&gt;&lt;object type=&quot;3&quot; unique_id=&quot;25404&quot;&gt;&lt;property id=&quot;20148&quot; value=&quot;5&quot;/&gt;&lt;property id=&quot;20300&quot; value=&quot;Slide 105 - &amp;quot;RC Filter Active Implementation&amp;quot;&quot;/&gt;&lt;property id=&quot;20307&quot; value=&quot;1113&quot;/&gt;&lt;/object&gt;&lt;object type=&quot;3&quot; unique_id=&quot;25405&quot;&gt;&lt;property id=&quot;20148&quot; value=&quot;5&quot;/&gt;&lt;property id=&quot;20300&quot; value=&quot;Slide 106 - &amp;quot;Frequency Limitation of MOSFET&amp;quot;&quot;/&gt;&lt;property id=&quot;20307&quot; value=&quot;1114&quot;/&gt;&lt;/object&gt;&lt;object type=&quot;3&quot; unique_id=&quot;25406&quot;&gt;&lt;property id=&quot;20148&quot; value=&quot;5&quot;/&gt;&lt;property id=&quot;20300&quot; value=&quot;Slide 107 - &amp;quot;Buffer/Driver&amp;quot;&quot;/&gt;&lt;property id=&quot;20307&quot; value=&quot;1115&quot;/&gt;&lt;/object&gt;&lt;object type=&quot;3&quot; unique_id=&quot;25407&quot;&gt;&lt;property id=&quot;20148&quot; value=&quot;5&quot;/&gt;&lt;property id=&quot;20300&quot; value=&quot;Slide 108 - &amp;quot;Op-amps: buffer&amp;quot;&quot;/&gt;&lt;property id=&quot;20307&quot; value=&quot;1116&quot;/&gt;&lt;/object&gt;&lt;object type=&quot;3&quot; unique_id=&quot;25408&quot;&gt;&lt;property id=&quot;20148&quot; value=&quot;5&quot;/&gt;&lt;property id=&quot;20300&quot; value=&quot;Slide 109 - &amp;quot;ADCs&amp;quot;&quot;/&gt;&lt;property id=&quot;20307&quot; value=&quot;1117&quot;/&gt;&lt;/object&gt;&lt;object type=&quot;3&quot; unique_id=&quot;25409&quot;&gt;&lt;property id=&quot;20148&quot; value=&quot;5&quot;/&gt;&lt;property id=&quot;20300&quot; value=&quot;Slide 110 - &amp;quot;ADCs and DACs&amp;quot;&quot;/&gt;&lt;property id=&quot;20307&quot; value=&quot;1118&quot;/&gt;&lt;/object&gt;&lt;object type=&quot;3&quot; unique_id=&quot;25410&quot;&gt;&lt;property id=&quot;20148&quot; value=&quot;5&quot;/&gt;&lt;property id=&quot;20300&quot; value=&quot;Slide 111 - &amp;quot;ADCs and Resolution&amp;quot;&quot;/&gt;&lt;property id=&quot;20307&quot; value=&quot;1119&quot;/&gt;&lt;/object&gt;&lt;object type=&quot;3&quot; unique_id=&quot;25411&quot;&gt;&lt;property id=&quot;20148&quot; value=&quot;5&quot;/&gt;&lt;property id=&quot;20300&quot; value=&quot;Slide 112 - &amp;quot;ADCs&amp;quot;&quot;/&gt;&lt;property id=&quot;20307&quot; value=&quot;1120&quot;/&gt;&lt;/object&gt;&lt;object type=&quot;3&quot; unique_id=&quot;25412&quot;&gt;&lt;property id=&quot;20148&quot; value=&quot;5&quot;/&gt;&lt;property id=&quot;20300&quot; value=&quot;Slide 113 - &amp;quot;Flash ADC&amp;quot;&quot;/&gt;&lt;property id=&quot;20307&quot; value=&quot;1121&quot;/&gt;&lt;/object&gt;&lt;object type=&quot;3&quot; unique_id=&quot;25413&quot;&gt;&lt;property id=&quot;20148&quot; value=&quot;5&quot;/&gt;&lt;property id=&quot;20300&quot; value=&quot;Slide 114 - &amp;quot;Successive Approximation ADC&amp;quot;&quot;/&gt;&lt;property id=&quot;20307&quot; value=&quot;1122&quot;/&gt;&lt;/object&gt;&lt;object type=&quot;3&quot; unique_id=&quot;25415&quot;&gt;&lt;property id=&quot;20148&quot; value=&quot;5&quot;/&gt;&lt;property id=&quot;20300&quot; value=&quot;Slide 115 - &amp;quot;Detector Clocking/Biasing Operation&amp;quot;&quot;/&gt;&lt;property id=&quot;20307&quot; value=&quot;1124&quot;/&gt;&lt;/object&gt;&lt;object type=&quot;3&quot; unique_id=&quot;25416&quot;&gt;&lt;property id=&quot;20148&quot; value=&quot;5&quot;/&gt;&lt;property id=&quot;20300&quot; value=&quot;Slide 116 - &amp;quot;Pixel-level Cross Section&amp;quot;&quot;/&gt;&lt;property id=&quot;20307&quot; value=&quot;1125&quot;/&gt;&lt;/object&gt;&lt;object type=&quot;3&quot; unique_id=&quot;25417&quot;&gt;&lt;property id=&quot;20148&quot; value=&quot;5&quot;/&gt;&lt;property id=&quot;20300&quot; value=&quot;Slide 117 - &amp;quot;Unit Cell Circuit Schematic&amp;quot;&quot;/&gt;&lt;property id=&quot;20307&quot; value=&quot;1126&quot;/&gt;&lt;/object&gt;&lt;object type=&quot;3&quot; unique_id=&quot;25418&quot;&gt;&lt;property id=&quot;20148&quot; value=&quot;5&quot;/&gt;&lt;property id=&quot;20300&quot; value=&quot;Slide 118 - &amp;quot;Multiplexer Circuit&amp;quot;&quot;/&gt;&lt;property id=&quot;20307&quot; value=&quot;1127&quot;/&gt;&lt;/object&gt;&lt;object type=&quot;3&quot; unique_id=&quot;25419&quot;&gt;&lt;property id=&quot;20148&quot; value=&quot;5&quot;/&gt;&lt;property id=&quot;20300&quot; value=&quot;Slide 119 - &amp;quot;Multiplexer Circuit&amp;quot;&quot;/&gt;&lt;property id=&quot;20307&quot; value=&quot;1128&quot;/&gt;&lt;/object&gt;&lt;object type=&quot;3&quot; unique_id=&quot;25420&quot;&gt;&lt;property id=&quot;20148&quot; value=&quot;5&quot;/&gt;&lt;property id=&quot;20300&quot; value=&quot;Slide 120 - &amp;quot;ROIC Output Options&amp;quot;&quot;/&gt;&lt;property id=&quot;20307&quot; value=&quot;1129&quot;/&gt;&lt;/object&gt;&lt;object type=&quot;3&quot; unique_id=&quot;25421&quot;&gt;&lt;property id=&quot;20148&quot; value=&quot;5&quot;/&gt;&lt;property id=&quot;20300&quot; value=&quot;Slide 121 - &amp;quot;SDSU (Leach) Electronics&amp;quot;&quot;/&gt;&lt;property id=&quot;20307&quot; value=&quot;1130&quot;/&gt;&lt;/object&gt;&lt;object type=&quot;3&quot; unique_id=&quot;25422&quot;&gt;&lt;property id=&quot;20148&quot; value=&quot;5&quot;/&gt;&lt;property id=&quot;20300&quot; value=&quot;Slide 122 - &amp;quot;SDSU Electronics Video Input Stage&amp;quot;&quot;/&gt;&lt;property id=&quot;20307&quot; value=&quot;1131&quot;/&gt;&lt;/object&gt;&lt;object type=&quot;3&quot; unique_id=&quot;25423&quot;&gt;&lt;property id=&quot;20148&quot; value=&quot;5&quot;/&gt;&lt;property id=&quot;20300&quot; value=&quot;Slide 123 - &amp;quot;SDSU Electronics Video Integrator&amp;quot;&quot;/&gt;&lt;property id=&quot;20307&quot; value=&quot;1132&quot;/&gt;&lt;/object&gt;&lt;object type=&quot;3&quot; unique_id=&quot;25424&quot;&gt;&lt;property id=&quot;20148&quot; value=&quot;5&quot;/&gt;&lt;property id=&quot;20300&quot; value=&quot;Slide 124 - &amp;quot;SDSU Electronics ADC&amp;quot;&quot;/&gt;&lt;property id=&quot;20307&quot; value=&quot;1133&quot;/&gt;&lt;/object&gt;&lt;object type=&quot;3&quot; unique_id=&quot;25425&quot;&gt;&lt;property id=&quot;20148&quot; value=&quot;5&quot;/&gt;&lt;property id=&quot;20300&quot; value=&quot;Slide 125 - &amp;quot;SDSU Electronics 8-Channel Video Board&amp;quot;&quot;/&gt;&lt;property id=&quot;20307&quot; value=&quot;1134&quot;/&gt;&lt;/object&gt;&lt;object type=&quot;3&quot; unique_id=&quot;25426&quot;&gt;&lt;property id=&quot;20148&quot; value=&quot;5&quot;/&gt;&lt;property id=&quot;20300&quot; value=&quot;Slide 126 - &amp;quot;SDSU Electronics Clock Channel&amp;quot;&quot;/&gt;&lt;property id=&quot;20307&quot; value=&quot;1135&quot;/&gt;&lt;/object&gt;&lt;object type=&quot;3&quot; unique_id=&quot;25427&quot;&gt;&lt;property id=&quot;20148&quot; value=&quot;5&quot;/&gt;&lt;property id=&quot;20300&quot; value=&quot;Slide 127 - &amp;quot;Application-Specific Integrated Circuit=ASIC&amp;quot;&quot;/&gt;&lt;property id=&quot;20307&quot; value=&quot;1136&quot;/&gt;&lt;/object&gt;&lt;object type=&quot;3&quot; unique_id=&quot;25428&quot;&gt;&lt;property id=&quot;20148&quot; value=&quot;5&quot;/&gt;&lt;property id=&quot;20300&quot; value=&quot;Slide 128 - &amp;quot;SIDECAR ASIC Specifications&amp;quot;&quot;/&gt;&lt;property id=&quot;20307&quot; value=&quot;1137&quot;/&gt;&lt;/object&gt;&lt;object type=&quot;3&quot; unique_id=&quot;25429&quot;&gt;&lt;property id=&quot;20148&quot; value=&quot;5&quot;/&gt;&lt;property id=&quot;20300&quot; value=&quot;Slide 129 - &amp;quot;SIDECAR ASIC Block Diagram&amp;quot;&quot;/&gt;&lt;property id=&quot;20307&quot; value=&quot;1138&quot;/&gt;&lt;/object&gt;&lt;object type=&quot;3&quot; unique_id=&quot;25430&quot;&gt;&lt;property id=&quot;20148&quot; value=&quot;5&quot;/&gt;&lt;property id=&quot;20300&quot; value=&quot;Slide 130 - &amp;quot;SIDECAR ASIC Floorplan&amp;quot;&quot;/&gt;&lt;property id=&quot;20307&quot; value=&quot;1139&quot;/&gt;&lt;/object&gt;&lt;object type=&quot;3&quot; unique_id=&quot;25431&quot;&gt;&lt;property id=&quot;20148&quot; value=&quot;5&quot;/&gt;&lt;property id=&quot;20300&quot; value=&quot;Slide 131 - &amp;quot;Logic Circuits&amp;quot;&quot;/&gt;&lt;property id=&quot;20307&quot; value=&quot;1140&quot;/&gt;&lt;/object&gt;&lt;object type=&quot;3&quot; unique_id=&quot;25432&quot;&gt;&lt;property id=&quot;20148&quot; value=&quot;5&quot;/&gt;&lt;property id=&quot;20300&quot; value=&quot;Slide 132 - &amp;quot;NAND&amp;quot;&quot;/&gt;&lt;property id=&quot;20307&quot; value=&quot;1141&quot;/&gt;&lt;/object&gt;&lt;object type=&quot;3&quot; unique_id=&quot;25433&quot;&gt;&lt;property id=&quot;20148&quot; value=&quot;5&quot;/&gt;&lt;property id=&quot;20300&quot; value=&quot;Slide 133 - &amp;quot;NOR&amp;quot;&quot;/&gt;&lt;property id=&quot;20307&quot; value=&quot;1142&quot;/&gt;&lt;/object&gt;&lt;object type=&quot;3&quot; unique_id=&quot;25435&quot;&gt;&lt;property id=&quot;20148&quot; value=&quot;5&quot;/&gt;&lt;property id=&quot;20300&quot; value=&quot;Slide 134 - &amp;quot;Photodiode&amp;quot;&quot;/&gt;&lt;property id=&quot;20307&quot; value=&quot;1144&quot;/&gt;&lt;/object&gt;&lt;object type=&quot;3&quot; unique_id=&quot;25436&quot;&gt;&lt;property id=&quot;20148&quot; value=&quot;5&quot;/&gt;&lt;property id=&quot;20300&quot; value=&quot;Slide 135 - &amp;quot;Definition of Photodiode&amp;quot;&quot;/&gt;&lt;property id=&quot;20307&quot; value=&quot;1145&quot;/&gt;&lt;/object&gt;&lt;object type=&quot;3&quot; unique_id=&quot;25437&quot;&gt;&lt;property id=&quot;20148&quot; value=&quot;5&quot;/&gt;&lt;property id=&quot;20300&quot; value=&quot;Slide 136 - &amp;quot;Photodiode Principles of Operation&amp;quot;&quot;/&gt;&lt;property id=&quot;20307&quot; value=&quot;1146&quot;/&gt;&lt;/object&gt;&lt;object type=&quot;3&quot; unique_id=&quot;25438&quot;&gt;&lt;property id=&quot;20148&quot; value=&quot;5&quot;/&gt;&lt;property id=&quot;20300&quot; value=&quot;Slide 137 - &amp;quot;C vs. Reverse Bias&amp;quot;&quot;/&gt;&lt;property id=&quot;20307&quot; value=&quot;1147&quot;/&gt;&lt;/object&gt;&lt;object type=&quot;3&quot; unique_id=&quot;25439&quot;&gt;&lt;property id=&quot;20148&quot; value=&quot;5&quot;/&gt;&lt;property id=&quot;20300&quot; value=&quot;Slide 138 - &amp;quot;Photon Absorption in Photodiode&amp;quot;&quot;/&gt;&lt;property id=&quot;20307&quot; value=&quot;1148&quot;/&gt;&lt;/object&gt;&lt;object type=&quot;3&quot; unique_id=&quot;25440&quot;&gt;&lt;property id=&quot;20148&quot; value=&quot;5&quot;/&gt;&lt;property id=&quot;20300&quot; value=&quot;Slide 139 - &amp;quot;Penetration Depth&amp;quot;&quot;/&gt;&lt;property id=&quot;20307&quot; value=&quot;1149&quot;/&gt;&lt;/object&gt;&lt;object type=&quot;3&quot; unique_id=&quot;25441&quot;&gt;&lt;property id=&quot;20148&quot; value=&quot;5&quot;/&gt;&lt;property id=&quot;20300&quot; value=&quot;Slide 140 - &amp;quot;Material Absorption/penetration Depths&amp;quot;&quot;/&gt;&lt;property id=&quot;20307&quot; value=&quot;1150&quot;/&gt;&lt;/object&gt;&lt;object type=&quot;3&quot; unique_id=&quot;25442&quot;&gt;&lt;property id=&quot;20148&quot; value=&quot;5&quot;/&gt;&lt;property id=&quot;20300&quot; value=&quot;Slide 141 - &amp;quot;Conduction in Photodiode&amp;quot;&quot;/&gt;&lt;property id=&quot;20307&quot; value=&quot;1151&quot;/&gt;&lt;/object&gt;&lt;object type=&quot;3&quot; unique_id=&quot;25445&quot;&gt;&lt;property id=&quot;20148&quot; value=&quot;5&quot;/&gt;&lt;property id=&quot;20300&quot; value=&quot;Slide 142 - &amp;quot;Bolometers&amp;quot;&quot;/&gt;&lt;property id=&quot;20307&quot; value=&quot;1154&quot;/&gt;&lt;/object&gt;&lt;object type=&quot;3&quot; unique_id=&quot;25446&quot;&gt;&lt;property id=&quot;20148&quot; value=&quot;5&quot;/&gt;&lt;property id=&quot;20300&quot; value=&quot;Slide 143 - &amp;quot;Definition of Bolometer&amp;quot;&quot;/&gt;&lt;property id=&quot;20307&quot; value=&quot;1155&quot;/&gt;&lt;/object&gt;&lt;object type=&quot;3&quot; unique_id=&quot;25447&quot;&gt;&lt;property id=&quot;20148&quot; value=&quot;5&quot;/&gt;&lt;property id=&quot;20300&quot; value=&quot;Slide 144 - &amp;quot;Bolometer Principles of Operation&amp;quot;&quot;/&gt;&lt;property id=&quot;20307&quot; value=&quot;1156&quot;/&gt;&lt;/object&gt;&lt;object type=&quot;3&quot; unique_id=&quot;25448&quot;&gt;&lt;property id=&quot;20148&quot; value=&quot;5&quot;/&gt;&lt;property id=&quot;20300&quot; value=&quot;Slide 145 - &amp;quot;Bolometer Thermal Time Constant&amp;quot;&quot;/&gt;&lt;property id=&quot;20307&quot; value=&quot;1157&quot;/&gt;&lt;/object&gt;&lt;object type=&quot;3&quot; unique_id=&quot;25452&quot;&gt;&lt;property id=&quot;20148&quot; value=&quot;5&quot;/&gt;&lt;property id=&quot;20300&quot; value=&quot;Slide 146 - &amp;quot;Photo-multiplier Tubes&amp;quot;&quot;/&gt;&lt;property id=&quot;20307&quot; value=&quot;1161&quot;/&gt;&lt;/object&gt;&lt;object type=&quot;3&quot; unique_id=&quot;25453&quot;&gt;&lt;property id=&quot;20148&quot; value=&quot;5&quot;/&gt;&lt;property id=&quot;20300&quot; value=&quot;Slide 147 - &amp;quot;Photo-multiplier Tubes (PMTs)&amp;quot;&quot;/&gt;&lt;property id=&quot;20307&quot; value=&quot;1162&quot;/&gt;&lt;/object&gt;&lt;object type=&quot;3&quot; unique_id=&quot;25454&quot;&gt;&lt;property id=&quot;20148&quot; value=&quot;5&quot;/&gt;&lt;property id=&quot;20300&quot; value=&quot;Slide 148 - &amp;quot;PMT Cross-section and Schematic&amp;quot;&quot;/&gt;&lt;property id=&quot;20307&quot; value=&quot;1163&quot;/&gt;&lt;/object&gt;&lt;object type=&quot;3&quot; unique_id=&quot;25455&quot;&gt;&lt;property id=&quot;20148&quot; value=&quot;5&quot;/&gt;&lt;property id=&quot;20300&quot; value=&quot;Slide 149 - &amp;quot;PMT Response&amp;quot;&quot;/&gt;&lt;property id=&quot;20307&quot; value=&quot;1164&quot;/&gt;&lt;/object&gt;&lt;object type=&quot;3&quot; unique_id=&quot;25456&quot;&gt;&lt;property id=&quot;20148&quot; value=&quot;5&quot;/&gt;&lt;property id=&quot;20300&quot; value=&quot;Slide 150 - &amp;quot;PMT Dark Current&amp;quot;&quot;/&gt;&lt;property id=&quot;20307&quot; value=&quot;1165&quot;/&gt;&lt;/object&gt;&lt;object type=&quot;3&quot; unique_id=&quot;25457&quot;&gt;&lt;property id=&quot;20148&quot; value=&quot;5&quot;/&gt;&lt;property id=&quot;20300&quot; value=&quot;Slide 151 - &amp;quot;PMT Sensitivity&amp;quot;&quot;/&gt;&lt;property id=&quot;20307&quot; value=&quot;1166&quot;/&gt;&lt;/object&gt;&lt;object type=&quot;3&quot; unique_id=&quot;25458&quot;&gt;&lt;property id=&quot;20148&quot; value=&quot;5&quot;/&gt;&lt;property id=&quot;20300&quot; value=&quot;Slide 152 - &amp;quot;PMTs and Single Photon Counting&amp;quot;&quot;/&gt;&lt;property id=&quot;20307&quot; value=&quot;1167&quot;/&gt;&lt;/object&gt;&lt;object type=&quot;3&quot; unique_id=&quot;25459&quot;&gt;&lt;property id=&quot;20148&quot; value=&quot;5&quot;/&gt;&lt;property id=&quot;20300&quot; value=&quot;Slide 153 - &amp;quot;PMTs and High Energy Detection&amp;quot;&quot;/&gt;&lt;property id=&quot;20307&quot; value=&quot;1168&quot;/&gt;&lt;/object&gt;&lt;object type=&quot;3&quot; unique_id=&quot;25460&quot;&gt;&lt;property id=&quot;20148&quot; value=&quot;5&quot;/&gt;&lt;property id=&quot;20300&quot; value=&quot;Slide 154 - &amp;quot;PMTs and Energy Resolution&amp;quot;&quot;/&gt;&lt;property id=&quot;20307&quot; value=&quot;1169&quot;/&gt;&lt;/object&gt;&lt;object type=&quot;3&quot; unique_id=&quot;25461&quot;&gt;&lt;property id=&quot;20148&quot; value=&quot;5&quot;/&gt;&lt;property id=&quot;20300&quot; value=&quot;Slide 155 - &amp;quot;PMTs Examples (Hamamatsu)&amp;quot;&quot;/&gt;&lt;property id=&quot;20307&quot; value=&quot;1170&quot;/&gt;&lt;/object&gt;&lt;object type=&quot;3&quot; unique_id=&quot;25462&quot;&gt;&lt;property id=&quot;20148&quot; value=&quot;5&quot;/&gt;&lt;property id=&quot;20300&quot; value=&quot;Slide 156 - &amp;quot;Applications&amp;quot;&quot;/&gt;&lt;property id=&quot;20307&quot; value=&quot;1171&quot;/&gt;&lt;/object&gt;&lt;object type=&quot;3&quot; unique_id=&quot;25463&quot;&gt;&lt;property id=&quot;20148&quot; value=&quot;5&quot;/&gt;&lt;property id=&quot;20300&quot; value=&quot;Slide 157 - &amp;quot;The Galactic Center: Discovery Strip Chart&amp;quot;&quot;/&gt;&lt;property id=&quot;20307&quot; value=&quot;1172&quot;/&gt;&lt;/object&gt;&lt;object type=&quot;3&quot; unique_id=&quot;25464&quot;&gt;&lt;property id=&quot;20148&quot; value=&quot;5&quot;/&gt;&lt;property id=&quot;20300&quot; value=&quot;Slide 158 - &amp;quot;The Galactic Center: PbS Bolometer&amp;quot;&quot;/&gt;&lt;property id=&quot;20307&quot; value=&quot;1173&quot;/&gt;&lt;/object&gt;&lt;object type=&quot;3&quot; unique_id=&quot;25465&quot;&gt;&lt;property id=&quot;20148&quot; value=&quot;5&quot;/&gt;&lt;property id=&quot;20300&quot; value=&quot;Slide 159 - &amp;quot;The Galactic Center: InSb Photodiode Array&amp;quot;&quot;/&gt;&lt;property id=&quot;20307&quot; value=&quot;1174&quot;/&gt;&lt;/object&gt;&lt;object type=&quot;3&quot; unique_id=&quot;25466&quot;&gt;&lt;property id=&quot;20148&quot; value=&quot;5&quot;/&gt;&lt;property id=&quot;20300&quot; value=&quot;Slide 160 - &amp;quot;The Galactic Center: HgCdTe Photodiode Array&amp;quot;&quot;/&gt;&lt;property id=&quot;20307&quot; value=&quot;1175&quot;/&gt;&lt;/object&gt;&lt;object type=&quot;3&quot; unique_id=&quot;25467&quot;&gt;&lt;property id=&quot;20148&quot; value=&quot;5&quot;/&gt;&lt;property id=&quot;20300&quot; value=&quot;Slide 161 - &amp;quot;The Galactic Center: Evidence of Black Hole&amp;quot;&quot;/&gt;&lt;property id=&quot;20307&quot; value=&quot;1176&quot;/&gt;&lt;/object&gt;&lt;object type=&quot;3&quot; unique_id=&quot;25468&quot;&gt;&lt;property id=&quot;20148&quot; value=&quot;5&quot;/&gt;&lt;property id=&quot;20300&quot; value=&quot;Slide 162 - &amp;quot;The Galactic Center: Black Hole&amp;quot;&quot;/&gt;&lt;property id=&quot;20307&quot; value=&quot;1177&quot;/&gt;&lt;/object&gt;&lt;object type=&quot;3&quot; unique_id=&quot;25469&quot;&gt;&lt;property id=&quot;20148&quot; value=&quot;5&quot;/&gt;&lt;property id=&quot;20300&quot; value=&quot;Slide 163 - &amp;quot;The 25 Year “Evolution” of the Galactic Center...&amp;quot;&quot;/&gt;&lt;property id=&quot;20307&quot; value=&quot;1178&quot;/&gt;&lt;/object&gt;&lt;object type=&quot;3&quot; unique_id=&quot;26137&quot;&gt;&lt;property id=&quot;20148&quot; value=&quot;5&quot;/&gt;&lt;property id=&quot;20300&quot; value=&quot;Slide 2 - &amp;quot;Aims for this lecture&amp;quot;&quot;/&gt;&lt;property id=&quot;20307&quot; value=&quot;1179&quot;/&gt;&lt;/object&gt;&lt;object type=&quot;3&quot; unique_id=&quot;26138&quot;&gt;&lt;property id=&quot;20148&quot; value=&quot;5&quot;/&gt;&lt;property id=&quot;20300&quot; value=&quot;Slide 3 - &amp;quot;Lecture Outline&amp;quot;&quot;/&gt;&lt;property id=&quot;20307&quot; value=&quot;1180&quot;/&gt;&lt;/object&gt;&lt;object type=&quot;3&quot; unique_id=&quot;26139&quot;&gt;&lt;property id=&quot;20148&quot; value=&quot;5&quot;/&gt;&lt;property id=&quot;20300&quot; value=&quot;Slide 4 - &amp;quot;Semiconductors&amp;quot;&quot;/&gt;&lt;property id=&quot;20307&quot; value=&quot;1181&quot;/&gt;&lt;/object&gt;&lt;object type=&quot;3&quot; unique_id=&quot;26348&quot;&gt;&lt;property id=&quot;20148&quot; value=&quot;5&quot;/&gt;&lt;property id=&quot;20300&quot; value=&quot;Slide 15 - &amp;quot;Periodic Table and Detector Material&amp;quot;&quot;/&gt;&lt;property id=&quot;20307&quot; value=&quot;1182&quot;/&gt;&lt;/object&gt;&lt;object type=&quot;3&quot; unique_id=&quot;30717&quot;&gt;&lt;property id=&quot;20148&quot; value=&quot;5&quot;/&gt;&lt;property id=&quot;20300&quot; value=&quot;Slide 6 - &amp;quot;Conductors&amp;quot;&quot;/&gt;&lt;property id=&quot;20307&quot; value=&quot;1185&quot;/&gt;&lt;/object&gt;&lt;object type=&quot;3&quot; unique_id=&quot;30718&quot;&gt;&lt;property id=&quot;20148&quot; value=&quot;5&quot;/&gt;&lt;property id=&quot;20300&quot; value=&quot;Slide 7 - &amp;quot;Insulators&amp;quot;&quot;/&gt;&lt;property id=&quot;20307&quot; value=&quot;1186&quot;/&gt;&lt;/object&gt;&lt;object type=&quot;3&quot; unique_id=&quot;30720&quot;&gt;&lt;property id=&quot;20148&quot; value=&quot;5&quot;/&gt;&lt;property id=&quot;20300&quot; value=&quot;Slide 8 - &amp;quot;Noble (Inert) Gases&amp;quot;&quot;/&gt;&lt;property id=&quot;20307&quot; value=&quot;1188&quot;/&gt;&lt;/object&gt;&lt;object type=&quot;3&quot; unique_id=&quot;30721&quot;&gt;&lt;property id=&quot;20148&quot; value=&quot;5&quot;/&gt;&lt;property id=&quot;20300&quot; value=&quot;Slide 9 - &amp;quot;Semiconductors&amp;quot;&quot;/&gt;&lt;property id=&quot;20307&quot; value=&quot;1189&quot;/&gt;&lt;/object&gt;&lt;object type=&quot;3&quot; unique_id=&quot;30723&quot;&gt;&lt;property id=&quot;20148&quot; value=&quot;5&quot;/&gt;&lt;property id=&quot;20300&quot; value=&quot;Slide 10 - &amp;quot;Energy Bands in Conductors&amp;quot;&quot;/&gt;&lt;property id=&quot;20307&quot; value=&quot;1191&quot;/&gt;&lt;/object&gt;&lt;object type=&quot;3&quot; unique_id=&quot;30724&quot;&gt;&lt;property id=&quot;20148&quot; value=&quot;5&quot;/&gt;&lt;property id=&quot;20300&quot; value=&quot;Slide 11 - &amp;quot;Energy Bands in Insulators&amp;quot;&quot;/&gt;&lt;property id=&quot;20307&quot; value=&quot;1192&quot;/&gt;&lt;/object&gt;&lt;object type=&quot;3&quot; unique_id=&quot;30726&quot;&gt;&lt;property id=&quot;20148&quot; value=&quot;5&quot;/&gt;&lt;property id=&quot;20300&quot; value=&quot;Slide 13 - &amp;quot;Intrinsic Semiconductors&amp;quot;&quot;/&gt;&lt;property id=&quot;20307&quot; value=&quot;1194&quot;/&gt;&lt;/object&gt;&lt;object type=&quot;3&quot; unique_id=&quot;30728&quot;&gt;&lt;property id=&quot;20148&quot; value=&quot;5&quot;/&gt;&lt;property id=&quot;20300&quot; value=&quot;Slide 14 - &amp;quot;Dopants in Semiconductors&amp;quot;&quot;/&gt;&lt;property id=&quot;20307&quot; value=&quot;1196&quot;/&gt;&lt;/object&gt;&lt;object type=&quot;3&quot; unique_id=&quot;30734&quot;&gt;&lt;property id=&quot;20148&quot; value=&quot;5&quot;/&gt;&lt;property id=&quot;20300&quot; value=&quot;Slide 16 - &amp;quot;PN Junction&amp;quot;&quot;/&gt;&lt;property id=&quot;20307&quot; value=&quot;1183&quot;/&gt;&lt;/object&gt;&lt;object type=&quot;3&quot; unique_id=&quot;31639&quot;&gt;&lt;property id=&quot;20148&quot; value=&quot;5&quot;/&gt;&lt;property id=&quot;20300&quot; value=&quot;Slide 5 - &amp;quot;Periodic Table and Groups&amp;quot;&quot;/&gt;&lt;property id=&quot;20307&quot; value=&quot;1201&quot;/&gt;&lt;/object&gt;&lt;object type=&quot;3&quot; unique_id=&quot;33224&quot;&gt;&lt;property id=&quot;20148&quot; value=&quot;5&quot;/&gt;&lt;property id=&quot;20300&quot; value=&quot;Slide 12 - &amp;quot;Energy Bands in Semiconductors&amp;quot;&quot;/&gt;&lt;property id=&quot;20307&quot; value=&quot;1202&quot;/&gt;&lt;/object&gt;&lt;/object&gt;&lt;object type=&quot;8&quot; unique_id=&quot;10760&quo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10879</TotalTime>
  <Words>5142</Words>
  <Application>Microsoft Office PowerPoint</Application>
  <PresentationFormat>On-screen Show (4:3)</PresentationFormat>
  <Paragraphs>562</Paragraphs>
  <Slides>80</Slides>
  <Notes>31</Notes>
  <HiddenSlides>12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3" baseType="lpstr">
      <vt:lpstr>Arial</vt:lpstr>
      <vt:lpstr>Arial Rounded MT Bold</vt:lpstr>
      <vt:lpstr>Times New Roman</vt:lpstr>
      <vt:lpstr>Verdana</vt:lpstr>
      <vt:lpstr>Tahoma</vt:lpstr>
      <vt:lpstr>Arial Narrow</vt:lpstr>
      <vt:lpstr>Wingdings</vt:lpstr>
      <vt:lpstr>Symbol</vt:lpstr>
      <vt:lpstr>Helvetica</vt:lpstr>
      <vt:lpstr>Arial Black</vt:lpstr>
      <vt:lpstr>Default Design</vt:lpstr>
      <vt:lpstr>MathType 4.0 Equation</vt:lpstr>
      <vt:lpstr>Bitmap Image</vt:lpstr>
      <vt:lpstr>Astronomical Observational Techniques and Instrumentation</vt:lpstr>
      <vt:lpstr>Aims for this lecture</vt:lpstr>
      <vt:lpstr>Lecture Outline</vt:lpstr>
      <vt:lpstr>Semiconductors</vt:lpstr>
      <vt:lpstr>Periodic Table and Groups</vt:lpstr>
      <vt:lpstr>Conductors</vt:lpstr>
      <vt:lpstr>Insulators</vt:lpstr>
      <vt:lpstr>Noble (Inert) Gases</vt:lpstr>
      <vt:lpstr>Semiconductors</vt:lpstr>
      <vt:lpstr>Energy Bands in Conductors</vt:lpstr>
      <vt:lpstr>Energy Bands in Insulators</vt:lpstr>
      <vt:lpstr>Energy Bands in Semiconductors</vt:lpstr>
      <vt:lpstr>Intrinsic Semiconductors</vt:lpstr>
      <vt:lpstr>Dopants in Semiconductors</vt:lpstr>
      <vt:lpstr>Periodic Table and Detector Material</vt:lpstr>
      <vt:lpstr>PN Junction</vt:lpstr>
      <vt:lpstr>N-type</vt:lpstr>
      <vt:lpstr>P-type</vt:lpstr>
      <vt:lpstr>Conduction in p/n-type Semiconductors</vt:lpstr>
      <vt:lpstr>Migration of Electrons and Holes</vt:lpstr>
      <vt:lpstr>pn Junction and Biasing</vt:lpstr>
      <vt:lpstr>PN Junction Band Diagram</vt:lpstr>
      <vt:lpstr>PN Junction and Biasing</vt:lpstr>
      <vt:lpstr>Electrostatic Variables in a pn Junction</vt:lpstr>
      <vt:lpstr>Carrier Densities</vt:lpstr>
      <vt:lpstr>PN Junction: IV Characteristics</vt:lpstr>
      <vt:lpstr>pn Junction Review</vt:lpstr>
      <vt:lpstr>Diode</vt:lpstr>
      <vt:lpstr>Definition of a Diode</vt:lpstr>
      <vt:lpstr>Photodiode</vt:lpstr>
      <vt:lpstr>Definition of a Photodiode</vt:lpstr>
      <vt:lpstr>Photon Detection in Photodiode</vt:lpstr>
      <vt:lpstr>Response of Photodiode to Light</vt:lpstr>
      <vt:lpstr>Avalanche Photodiode</vt:lpstr>
      <vt:lpstr>PIN Photodiode</vt:lpstr>
      <vt:lpstr>Band Gaps</vt:lpstr>
      <vt:lpstr>Light-Emitting Diode</vt:lpstr>
      <vt:lpstr>Definition of a Light Emitting Diode (LED)</vt:lpstr>
      <vt:lpstr>LED Cutaway</vt:lpstr>
      <vt:lpstr>LED Animation</vt:lpstr>
      <vt:lpstr>How does it work? </vt:lpstr>
      <vt:lpstr>LED Construction</vt:lpstr>
      <vt:lpstr>Visible LED</vt:lpstr>
      <vt:lpstr>1907 Publication report on Curious Phenomenon</vt:lpstr>
      <vt:lpstr>Applications of LEDs</vt:lpstr>
      <vt:lpstr>Transistor</vt:lpstr>
      <vt:lpstr>Definition of a Transistor</vt:lpstr>
      <vt:lpstr>BJT Transistor Operation</vt:lpstr>
      <vt:lpstr>Transistor Architecture</vt:lpstr>
      <vt:lpstr>Transistor in Operation</vt:lpstr>
      <vt:lpstr>Transistor: Water Flow Model</vt:lpstr>
      <vt:lpstr>Transistor Architecture</vt:lpstr>
      <vt:lpstr>Transistor Architecture (NPN vs. PNP)</vt:lpstr>
      <vt:lpstr>Common Transistor Packages</vt:lpstr>
      <vt:lpstr>Historical Prediction of Transistor Effect</vt:lpstr>
      <vt:lpstr>“Invention” of Transistor</vt:lpstr>
      <vt:lpstr>Now for the rub!</vt:lpstr>
      <vt:lpstr>Transistor Invention History Epilogue</vt:lpstr>
      <vt:lpstr>Evolution of the Transistor</vt:lpstr>
      <vt:lpstr>Field Effect Transistor</vt:lpstr>
      <vt:lpstr>Definition of a FET</vt:lpstr>
      <vt:lpstr>FET Operation</vt:lpstr>
      <vt:lpstr>Junction Field-Effect Transistor (JFET)</vt:lpstr>
      <vt:lpstr>JFET Architecture</vt:lpstr>
      <vt:lpstr>JFET Architecture</vt:lpstr>
      <vt:lpstr>JFET Architecture</vt:lpstr>
      <vt:lpstr>JFET Architecture (P channel)</vt:lpstr>
      <vt:lpstr>JFET Architecture</vt:lpstr>
      <vt:lpstr>JFET Characteristic Curve</vt:lpstr>
      <vt:lpstr>JFET 3D Characteristic Curve</vt:lpstr>
      <vt:lpstr>Advantages of JFET</vt:lpstr>
      <vt:lpstr>Operating a JFET</vt:lpstr>
      <vt:lpstr>JFET Review</vt:lpstr>
      <vt:lpstr>Metal-Oxide Field-Effect Transistor (MOSFET)</vt:lpstr>
      <vt:lpstr>Definition of Metal-Oxide FET (MOSFET)</vt:lpstr>
      <vt:lpstr>MOSFET Architecture</vt:lpstr>
      <vt:lpstr>MOSFET Architecture</vt:lpstr>
      <vt:lpstr>MOSFET Architecture</vt:lpstr>
      <vt:lpstr>MOSFET Review</vt:lpstr>
      <vt:lpstr>JFET versus MOSFET</vt:lpstr>
    </vt:vector>
  </TitlesOfParts>
  <Company>Center for Imaging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dffpci</cp:lastModifiedBy>
  <cp:revision>516</cp:revision>
  <dcterms:created xsi:type="dcterms:W3CDTF">2007-01-08T01:06:37Z</dcterms:created>
  <dcterms:modified xsi:type="dcterms:W3CDTF">2016-10-12T19:36:22Z</dcterms:modified>
</cp:coreProperties>
</file>