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87"/>
  </p:notesMasterIdLst>
  <p:sldIdLst>
    <p:sldId id="962" r:id="rId2"/>
    <p:sldId id="963" r:id="rId3"/>
    <p:sldId id="1172" r:id="rId4"/>
    <p:sldId id="1459" r:id="rId5"/>
    <p:sldId id="1689" r:id="rId6"/>
    <p:sldId id="1325" r:id="rId7"/>
    <p:sldId id="1576" r:id="rId8"/>
    <p:sldId id="1326" r:id="rId9"/>
    <p:sldId id="1328" r:id="rId10"/>
    <p:sldId id="1721" r:id="rId11"/>
    <p:sldId id="1329" r:id="rId12"/>
    <p:sldId id="1330" r:id="rId13"/>
    <p:sldId id="1331" r:id="rId14"/>
    <p:sldId id="1332" r:id="rId15"/>
    <p:sldId id="1333" r:id="rId16"/>
    <p:sldId id="1729" r:id="rId17"/>
    <p:sldId id="1577" r:id="rId18"/>
    <p:sldId id="1730" r:id="rId19"/>
    <p:sldId id="1720" r:id="rId20"/>
    <p:sldId id="1337" r:id="rId21"/>
    <p:sldId id="1338" r:id="rId22"/>
    <p:sldId id="1690" r:id="rId23"/>
    <p:sldId id="1650" r:id="rId24"/>
    <p:sldId id="1722" r:id="rId25"/>
    <p:sldId id="1173" r:id="rId26"/>
    <p:sldId id="1651" r:id="rId27"/>
    <p:sldId id="1694" r:id="rId28"/>
    <p:sldId id="1723" r:id="rId29"/>
    <p:sldId id="1725" r:id="rId30"/>
    <p:sldId id="1726" r:id="rId31"/>
    <p:sldId id="1700" r:id="rId32"/>
    <p:sldId id="1727" r:id="rId33"/>
    <p:sldId id="1728" r:id="rId34"/>
    <p:sldId id="1696" r:id="rId35"/>
    <p:sldId id="1693" r:id="rId36"/>
    <p:sldId id="1695" r:id="rId37"/>
    <p:sldId id="1478" r:id="rId38"/>
    <p:sldId id="1692" r:id="rId39"/>
    <p:sldId id="1479" r:id="rId40"/>
    <p:sldId id="1496" r:id="rId41"/>
    <p:sldId id="1480" r:id="rId42"/>
    <p:sldId id="1481" r:id="rId43"/>
    <p:sldId id="1495" r:id="rId44"/>
    <p:sldId id="1484" r:id="rId45"/>
    <p:sldId id="1485" r:id="rId46"/>
    <p:sldId id="1486" r:id="rId47"/>
    <p:sldId id="1487" r:id="rId48"/>
    <p:sldId id="1488" r:id="rId49"/>
    <p:sldId id="1482" r:id="rId50"/>
    <p:sldId id="1483" r:id="rId51"/>
    <p:sldId id="1691" r:id="rId52"/>
    <p:sldId id="1699" r:id="rId53"/>
    <p:sldId id="1719" r:id="rId54"/>
    <p:sldId id="1174" r:id="rId55"/>
    <p:sldId id="1489" r:id="rId56"/>
    <p:sldId id="1698" r:id="rId57"/>
    <p:sldId id="1697" r:id="rId58"/>
    <p:sldId id="1718" r:id="rId59"/>
    <p:sldId id="1492" r:id="rId60"/>
    <p:sldId id="1491" r:id="rId61"/>
    <p:sldId id="1493" r:id="rId62"/>
    <p:sldId id="1490" r:id="rId63"/>
    <p:sldId id="1494" r:id="rId64"/>
    <p:sldId id="1497" r:id="rId65"/>
    <p:sldId id="1498" r:id="rId66"/>
    <p:sldId id="1717" r:id="rId67"/>
    <p:sldId id="1704" r:id="rId68"/>
    <p:sldId id="1705" r:id="rId69"/>
    <p:sldId id="1706" r:id="rId70"/>
    <p:sldId id="1707" r:id="rId71"/>
    <p:sldId id="1708" r:id="rId72"/>
    <p:sldId id="1701" r:id="rId73"/>
    <p:sldId id="1702" r:id="rId74"/>
    <p:sldId id="1703" r:id="rId75"/>
    <p:sldId id="1709" r:id="rId76"/>
    <p:sldId id="1712" r:id="rId77"/>
    <p:sldId id="1711" r:id="rId78"/>
    <p:sldId id="1713" r:id="rId79"/>
    <p:sldId id="1714" r:id="rId80"/>
    <p:sldId id="1724" r:id="rId81"/>
    <p:sldId id="1715" r:id="rId82"/>
    <p:sldId id="1716" r:id="rId83"/>
    <p:sldId id="1175" r:id="rId84"/>
    <p:sldId id="1499" r:id="rId85"/>
    <p:sldId id="1500" r:id="rId86"/>
  </p:sldIdLst>
  <p:sldSz cx="9144000" cy="6858000" type="screen4x3"/>
  <p:notesSz cx="6858000" cy="9144000"/>
  <p:custDataLst>
    <p:tags r:id="rId88"/>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66FF"/>
    <a:srgbClr val="00FF00"/>
    <a:srgbClr val="000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7770" autoAdjust="0"/>
    <p:restoredTop sz="61362" autoAdjust="0"/>
  </p:normalViewPr>
  <p:slideViewPr>
    <p:cSldViewPr>
      <p:cViewPr varScale="1">
        <p:scale>
          <a:sx n="105" d="100"/>
          <a:sy n="105" d="100"/>
        </p:scale>
        <p:origin x="-3724" y="-6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Lst>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gs" Target="tags/tag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8" Type="http://schemas.openxmlformats.org/officeDocument/2006/relationships/slide" Target="slides/slide13.xml"/><Relationship Id="rId13" Type="http://schemas.openxmlformats.org/officeDocument/2006/relationships/slide" Target="slides/slide41.xml"/><Relationship Id="rId18" Type="http://schemas.openxmlformats.org/officeDocument/2006/relationships/slide" Target="slides/slide63.xml"/><Relationship Id="rId3" Type="http://schemas.openxmlformats.org/officeDocument/2006/relationships/slide" Target="slides/slide4.xml"/><Relationship Id="rId21" Type="http://schemas.openxmlformats.org/officeDocument/2006/relationships/slide" Target="slides/slide85.xml"/><Relationship Id="rId7" Type="http://schemas.openxmlformats.org/officeDocument/2006/relationships/slide" Target="slides/slide11.xml"/><Relationship Id="rId12" Type="http://schemas.openxmlformats.org/officeDocument/2006/relationships/slide" Target="slides/slide38.xml"/><Relationship Id="rId17" Type="http://schemas.openxmlformats.org/officeDocument/2006/relationships/slide" Target="slides/slide54.xml"/><Relationship Id="rId2" Type="http://schemas.openxmlformats.org/officeDocument/2006/relationships/slide" Target="slides/slide2.xml"/><Relationship Id="rId16" Type="http://schemas.openxmlformats.org/officeDocument/2006/relationships/slide" Target="slides/slide49.xml"/><Relationship Id="rId20" Type="http://schemas.openxmlformats.org/officeDocument/2006/relationships/slide" Target="slides/slide84.xml"/><Relationship Id="rId1" Type="http://schemas.openxmlformats.org/officeDocument/2006/relationships/slide" Target="slides/slide1.xml"/><Relationship Id="rId6" Type="http://schemas.openxmlformats.org/officeDocument/2006/relationships/slide" Target="slides/slide8.xml"/><Relationship Id="rId11" Type="http://schemas.openxmlformats.org/officeDocument/2006/relationships/slide" Target="slides/slide37.xml"/><Relationship Id="rId5" Type="http://schemas.openxmlformats.org/officeDocument/2006/relationships/slide" Target="slides/slide7.xml"/><Relationship Id="rId15" Type="http://schemas.openxmlformats.org/officeDocument/2006/relationships/slide" Target="slides/slide46.xml"/><Relationship Id="rId10" Type="http://schemas.openxmlformats.org/officeDocument/2006/relationships/slide" Target="slides/slide25.xml"/><Relationship Id="rId19" Type="http://schemas.openxmlformats.org/officeDocument/2006/relationships/slide" Target="slides/slide83.xml"/><Relationship Id="rId4" Type="http://schemas.openxmlformats.org/officeDocument/2006/relationships/slide" Target="slides/slide6.xml"/><Relationship Id="rId9" Type="http://schemas.openxmlformats.org/officeDocument/2006/relationships/slide" Target="slides/slide20.xml"/><Relationship Id="rId14"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829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DD809F9E-59C9-42A6-85DC-C1C12906B1B6}" type="slidenum">
              <a:rPr lang="en-US"/>
              <a:pPr>
                <a:defRPr/>
              </a:pPr>
              <a:t>‹#›</a:t>
            </a:fld>
            <a:endParaRPr lang="en-US"/>
          </a:p>
        </p:txBody>
      </p:sp>
    </p:spTree>
    <p:extLst>
      <p:ext uri="{BB962C8B-B14F-4D97-AF65-F5344CB8AC3E}">
        <p14:creationId xmlns:p14="http://schemas.microsoft.com/office/powerpoint/2010/main" val="41445831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coolcosmos.ipac.caltech.edu/cosmic_classroom/multiwavelength_astronomy/multiwavelength_museum/m17.html"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antwrp.gsfc.nasa.gov/apod/ap971018.html"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eds.lpl.arizona.edu/messier/more/m045_tab.html" TargetMode="External"/><Relationship Id="rId5" Type="http://schemas.openxmlformats.org/officeDocument/2006/relationships/hyperlink" Target="http://www.seds.org/billa/twn/m45x.html" TargetMode="External"/><Relationship Id="rId4" Type="http://schemas.openxmlformats.org/officeDocument/2006/relationships/hyperlink" Target="http://seds.lpl.arizona.edu/messier/m/m045.html"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en.wikipedia.org/wiki/Crab_Nebula"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antwrp.gsfc.nasa.gov/apod/ap060506.html" TargetMode="External"/><Relationship Id="rId7" Type="http://schemas.openxmlformats.org/officeDocument/2006/relationships/hyperlink" Target="http://blackholes.stardate.org/directory/factsheet.php?id=7"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seds.lpl.arizona.edu/messier/more/virgo.html" TargetMode="External"/><Relationship Id="rId5" Type="http://schemas.openxmlformats.org/officeDocument/2006/relationships/hyperlink" Target="http://www.robgendlerastropics.com/M87NM.html" TargetMode="External"/><Relationship Id="rId4" Type="http://schemas.openxmlformats.org/officeDocument/2006/relationships/hyperlink" Target="http://csep10.phys.utk.edu/astr162/lect/galaxies/elliptical.htm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imgsrc.hubblesite.org/hu/db/2006/46/images/a/formats/full_jpg.jpg"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imgsrc.hubblesite.org/hu/db/2006/46/images/a/formats/full_jpg.jpg"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0700097-39F3-4C98-96BE-20E80E33BF54}" type="slidenum">
              <a:rPr lang="en-US" altLang="en-US" smtClean="0"/>
              <a:pPr eaLnBrk="1" hangingPunct="1">
                <a:spcBef>
                  <a:spcPct val="0"/>
                </a:spcBef>
              </a:pPr>
              <a:t>7</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r>
              <a:rPr lang="en-US" altLang="en-US" b="1" i="1" smtClean="0"/>
              <a:t>Apparent Magnitude</a:t>
            </a:r>
            <a:r>
              <a:rPr lang="en-US" altLang="en-US" smtClean="0"/>
              <a:t> This graph illustrates the apparent magnitudes of some astronomical objects. The original magnitude scale was defined so that the brightest stars in the night sky had magnitude 1, and the faintest stars visible to the naked eye had magnitude 6. It has since been extended to cover much brighter and much fainter objects. An increase of 1 in apparent magnitude corresponds to a decrease in apparent brightness by a factor of approximately 2.5.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BF31848-4C17-49B3-A0EA-7CFC496BC14A}" type="slidenum">
              <a:rPr lang="en-US" altLang="en-US" smtClean="0"/>
              <a:pPr eaLnBrk="1" hangingPunct="1">
                <a:spcBef>
                  <a:spcPct val="0"/>
                </a:spcBef>
              </a:pPr>
              <a:t>25</a:t>
            </a:fld>
            <a:endParaRPr lang="en-US" alt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r>
              <a:rPr lang="en-US" altLang="en-US" smtClean="0"/>
              <a:t>The table shows that gas and dust comprise a significant fraction of mass of the Galaxy, maybe equal to stars. </a:t>
            </a:r>
          </a:p>
          <a:p>
            <a:pPr eaLnBrk="1" hangingPunct="1"/>
            <a:endParaRPr lang="en-US" altLang="en-US" smtClean="0"/>
          </a:p>
          <a:p>
            <a:pPr eaLnBrk="1" hangingPunct="1"/>
            <a:r>
              <a:rPr lang="en-US" altLang="en-US" smtClean="0"/>
              <a:t>http://cassfos02.ucsd.edu/physics/ph7/ISM.html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B1FAB5A-1041-43ED-8C07-BCC30B03C972}" type="slidenum">
              <a:rPr lang="en-US" altLang="en-US" smtClean="0"/>
              <a:pPr eaLnBrk="1" hangingPunct="1">
                <a:spcBef>
                  <a:spcPct val="0"/>
                </a:spcBef>
              </a:pPr>
              <a:t>26</a:t>
            </a:fld>
            <a:endParaRPr lang="en-US" alt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r>
              <a:rPr lang="en-US" altLang="en-US" smtClean="0"/>
              <a:t>Blue light scatters more strongly than red light.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50C0F78-8F3F-416D-AF57-7B6E0A1F099C}" type="slidenum">
              <a:rPr lang="en-US" altLang="en-US" smtClean="0"/>
              <a:pPr eaLnBrk="1" hangingPunct="1">
                <a:spcBef>
                  <a:spcPct val="0"/>
                </a:spcBef>
              </a:pPr>
              <a:t>27</a:t>
            </a:fld>
            <a:endParaRPr lang="en-US" alt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r>
              <a:rPr lang="en-US" altLang="en-US" smtClean="0"/>
              <a:t>Dust will tend to redden a spectral energy distribution from a star.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99E4AAA-53B3-4271-814A-CD2A9938B375}" type="slidenum">
              <a:rPr lang="en-US" altLang="en-US" smtClean="0"/>
              <a:pPr eaLnBrk="1" hangingPunct="1">
                <a:spcBef>
                  <a:spcPct val="0"/>
                </a:spcBef>
              </a:pPr>
              <a:t>34</a:t>
            </a:fld>
            <a:endParaRPr lang="en-US" alt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r>
              <a:rPr lang="en-US" altLang="en-US" smtClean="0"/>
              <a:t>Complete 2.4-25 um SWS flux spectrum of W33A. The observations were made in mode S01 (speed 4) with a resolving power of  500 1000. The principal identified and unidentified spectral features are labelled. Detections of NH3 and CH3OH features near 10  m are reported in </a:t>
            </a:r>
            <a:r>
              <a:rPr lang="en-US" altLang="en-US" smtClean="0">
                <a:hlinkClick r:id="" action="ppaction://noaction"/>
              </a:rPr>
              <a:t>§ 4</a:t>
            </a:r>
            <a:r>
              <a:rPr lang="en-US" altLang="en-US" smtClean="0"/>
              <a:t>. </a:t>
            </a:r>
          </a:p>
          <a:p>
            <a:pPr eaLnBrk="1" hangingPunct="1"/>
            <a:endParaRPr lang="en-US" altLang="en-US" smtClean="0"/>
          </a:p>
          <a:p>
            <a:pPr eaLnBrk="1" hangingPunct="1"/>
            <a:r>
              <a:rPr lang="en-US" altLang="en-US" smtClean="0"/>
              <a:t>http://www.journals.uchicago.edu/ApJ/journal/issues/ApJ/v536n1/50933/50933.html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05287FB-8CD8-481E-BFF4-10BF31F9C1AB}" type="slidenum">
              <a:rPr lang="en-US" altLang="en-US" smtClean="0"/>
              <a:pPr eaLnBrk="1" hangingPunct="1">
                <a:spcBef>
                  <a:spcPct val="0"/>
                </a:spcBef>
              </a:pPr>
              <a:t>35</a:t>
            </a:fld>
            <a:endParaRPr lang="en-US" alt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r>
              <a:rPr lang="en-US" altLang="en-US" smtClean="0"/>
              <a:t>http://www.strw.leidenuniv.nl/~dave/ISM/lecture1.pdf</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C21EED9-55D9-432C-9CD3-0E9F6388024F}" type="slidenum">
              <a:rPr lang="en-US" altLang="en-US" smtClean="0"/>
              <a:pPr eaLnBrk="1" hangingPunct="1">
                <a:spcBef>
                  <a:spcPct val="0"/>
                </a:spcBef>
              </a:pPr>
              <a:t>36</a:t>
            </a:fld>
            <a:endParaRPr lang="en-US" alt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r>
              <a:rPr lang="en-US" altLang="en-US" smtClean="0"/>
              <a:t>http://www.strw.leidenuniv.nl/~dave/ISM/lecture1.pdf</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CBE4C7E-27AD-4392-83BB-AAC7179347A6}" type="slidenum">
              <a:rPr lang="en-US" altLang="en-US" smtClean="0"/>
              <a:pPr eaLnBrk="1" hangingPunct="1">
                <a:spcBef>
                  <a:spcPct val="0"/>
                </a:spcBef>
              </a:pPr>
              <a:t>39</a:t>
            </a:fld>
            <a:endParaRPr lang="en-US" altLang="en-US"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r>
              <a:rPr lang="en-US" altLang="en-US" smtClean="0"/>
              <a:t>The wave-like patterns of gas have been sculpted and illuminated by a torrent of ultraviolet radiation from young, massive stars, which lie outside the picture to the upper left. The glow of these patterns accentuates the three-dimensional structure of the gases. The ultraviolet radiation is carving and heating the surfaces of cold hydrogen gas clouds.</a:t>
            </a:r>
          </a:p>
          <a:p>
            <a:pPr eaLnBrk="1" hangingPunct="1"/>
            <a:r>
              <a:rPr lang="en-US" altLang="en-US" smtClean="0"/>
              <a:t>The warmed surfaces glow orange and red in this photograph. The intense heat and pressure cause some material to stream away from those surfaces, creating the glowing veil of even hotter greenish gas that masks background structures. The pressure on the tips of the waves may trigger new star formation within them.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E409F13-16B7-42D1-91EB-41EBF14D5782}" type="slidenum">
              <a:rPr lang="en-US" altLang="en-US" smtClean="0"/>
              <a:pPr eaLnBrk="1" hangingPunct="1">
                <a:spcBef>
                  <a:spcPct val="0"/>
                </a:spcBef>
              </a:pPr>
              <a:t>40</a:t>
            </a:fld>
            <a:endParaRPr lang="en-US" alt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r>
              <a:rPr lang="en-US" altLang="en-US" smtClean="0">
                <a:hlinkClick r:id="rId3"/>
              </a:rPr>
              <a:t>http://coolcosmos.ipac.caltech.edu/cosmic_classroom/multiwavelength_astronomy/multiwavelength_museum/m17.html</a:t>
            </a:r>
            <a:r>
              <a:rPr lang="en-US" altLang="en-US" smtClean="0"/>
              <a:t> </a:t>
            </a:r>
          </a:p>
          <a:p>
            <a:pPr eaLnBrk="1" hangingPunct="1"/>
            <a:endParaRPr lang="en-US" altLang="en-US" smtClean="0"/>
          </a:p>
          <a:p>
            <a:pPr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4B52515-215B-4DBF-B3D6-099ECABDEE8F}" type="slidenum">
              <a:rPr lang="en-US" altLang="en-US" smtClean="0"/>
              <a:pPr eaLnBrk="1" hangingPunct="1">
                <a:spcBef>
                  <a:spcPct val="0"/>
                </a:spcBef>
              </a:pPr>
              <a:t>42</a:t>
            </a:fld>
            <a:endParaRPr lang="en-US" alt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r>
              <a:rPr lang="en-US" altLang="en-US" smtClean="0"/>
              <a:t>The brilliant stars seen in this image are members of the popular open star cluster known as the Pleiades, or Seven Sisters. The Hubble Space Telescope's Fine Guidance Sensors refined the distance to the Pleiades at about 440 light-years. The Fine Guidance Sensors are at the periphery of Hubble's field-of-view. They trace a circumference that is approximately the angular size of the Moon on the sky. They are overlaid on this image to give a scale to Hubble's very narrow view on the heavens.</a:t>
            </a:r>
          </a:p>
          <a:p>
            <a:pPr eaLnBrk="1" hangingPunct="1"/>
            <a:r>
              <a:rPr lang="en-US" altLang="en-US" smtClean="0"/>
              <a:t>Hubble Fine Guidance Sensors measured slight changes in the apparent positions of three stars within the cluster when viewed from different sides of Earth's orbit. Astronomers took their measurements six months apart over a 2 1/2-year period. About 1,000 stars comprise the cluster, located in the constellation Taurus.</a:t>
            </a:r>
          </a:p>
          <a:p>
            <a:pPr eaLnBrk="1" hangingPunct="1"/>
            <a:r>
              <a:rPr lang="en-US" altLang="en-US" smtClean="0"/>
              <a:t>The color-composite image of the Pleiades star cluster was taken by the Palomar 48-inch Schmidt telescope. The image is from the second Palomar Observatory Sky Survey, and is part of the Digitized Sky Survey. The Pleiades photo was made from three separate images taken in red, green, and blue filters. The separate images were taken between Nov. 5, 1986 and Sept. 11, 1996. </a:t>
            </a:r>
          </a:p>
          <a:p>
            <a:pPr eaLnBrk="1" hangingPunct="1"/>
            <a:endParaRPr lang="en-US" altLang="en-US" smtClean="0"/>
          </a:p>
          <a:p>
            <a:pPr eaLnBrk="1" hangingPunct="1"/>
            <a:r>
              <a:rPr lang="en-US" altLang="en-US" smtClean="0"/>
              <a:t>Dust is responsible for the blue haze around the </a:t>
            </a:r>
            <a:r>
              <a:rPr lang="en-US" altLang="en-US" smtClean="0">
                <a:hlinkClick r:id="rId3"/>
              </a:rPr>
              <a:t>Pleiades</a:t>
            </a:r>
            <a:r>
              <a:rPr lang="en-US" altLang="en-US" smtClean="0"/>
              <a:t> star cluster (</a:t>
            </a:r>
            <a:r>
              <a:rPr lang="en-US" altLang="en-US" smtClean="0">
                <a:hlinkClick r:id="rId4"/>
              </a:rPr>
              <a:t>Messier Database</a:t>
            </a:r>
            <a:r>
              <a:rPr lang="en-US" altLang="en-US" smtClean="0"/>
              <a:t>, (</a:t>
            </a:r>
            <a:r>
              <a:rPr lang="en-US" altLang="en-US" smtClean="0">
                <a:hlinkClick r:id="rId5"/>
              </a:rPr>
              <a:t>Web Nebulae</a:t>
            </a:r>
            <a:r>
              <a:rPr lang="en-US" altLang="en-US" smtClean="0"/>
              <a:t>); this nebulosity is called a </a:t>
            </a:r>
            <a:r>
              <a:rPr lang="en-US" altLang="en-US" i="1" smtClean="0"/>
              <a:t>reflection nebula</a:t>
            </a:r>
            <a:r>
              <a:rPr lang="en-US" altLang="en-US" smtClean="0"/>
              <a:t> resulting from blue light from the hot </a:t>
            </a:r>
            <a:r>
              <a:rPr lang="en-US" altLang="en-US" smtClean="0">
                <a:hlinkClick r:id="rId6"/>
              </a:rPr>
              <a:t>B-stars</a:t>
            </a:r>
            <a:r>
              <a:rPr lang="en-US" altLang="en-US" smtClean="0"/>
              <a:t> being scattered toward us from dust surrounding the cluster stars.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6EB2A4E-6819-4BA9-A55A-658E596D318F}" type="slidenum">
              <a:rPr lang="en-US" altLang="en-US" smtClean="0"/>
              <a:pPr eaLnBrk="1" hangingPunct="1">
                <a:spcBef>
                  <a:spcPct val="0"/>
                </a:spcBef>
              </a:pPr>
              <a:t>43</a:t>
            </a:fld>
            <a:endParaRPr lang="en-US" alt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D6B7E95-A6AA-4615-B066-0AC7EADDC1D9}" type="slidenum">
              <a:rPr lang="en-US" altLang="en-US" smtClean="0"/>
              <a:pPr eaLnBrk="1" hangingPunct="1">
                <a:spcBef>
                  <a:spcPct val="0"/>
                </a:spcBef>
              </a:pPr>
              <a:t>14</a:t>
            </a:fld>
            <a:endParaRPr lang="en-US" alt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r>
              <a:rPr lang="en-US" altLang="en-US" smtClean="0"/>
              <a:t>H–R Diagram of Bright Stars An H–R diagram for the 100 brightest stars in the sky. Such a plot is biased in favor of the most luminous stars—which appear toward the upper left—because we can see them more easily than we can the faintest stars. (Compare this with Figure 17.14, which shows only the closest stars.)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1D3154-D131-4172-8FCD-A094427477BC}" type="slidenum">
              <a:rPr lang="en-US" altLang="en-US" smtClean="0"/>
              <a:pPr eaLnBrk="1" hangingPunct="1">
                <a:spcBef>
                  <a:spcPct val="0"/>
                </a:spcBef>
              </a:pPr>
              <a:t>45</a:t>
            </a:fld>
            <a:endParaRPr lang="en-US" alt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E7A1416-998F-4223-82A7-ABFBA829C8E4}" type="slidenum">
              <a:rPr lang="en-US" altLang="en-US" smtClean="0"/>
              <a:pPr eaLnBrk="1" hangingPunct="1">
                <a:spcBef>
                  <a:spcPct val="0"/>
                </a:spcBef>
              </a:pPr>
              <a:t>47</a:t>
            </a:fld>
            <a:endParaRPr lang="en-US" alt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r>
              <a:rPr lang="en-US" altLang="en-US" sz="1000" smtClean="0"/>
              <a:t>This is a mosaic image, one of the largest ever taken by NASA's Hubble Space Telescope of the </a:t>
            </a:r>
            <a:r>
              <a:rPr lang="en-US" altLang="en-US" sz="1000" smtClean="0">
                <a:hlinkClick r:id="rId3" tooltip="w:Crab_Nebula"/>
              </a:rPr>
              <a:t>Crab Nebula</a:t>
            </a:r>
            <a:r>
              <a:rPr lang="en-US" altLang="en-US" sz="1000" smtClean="0"/>
              <a:t>, a six-light-year-wide expanding remnant of a star's supernova explosion. Japanese and Chinese astronomers recorded this violent event nearly 1,000 years ago in 1054, as did, almost certainly, Native Americans.</a:t>
            </a:r>
          </a:p>
          <a:p>
            <a:pPr eaLnBrk="1" hangingPunct="1"/>
            <a:r>
              <a:rPr lang="en-US" altLang="en-US" sz="1000" smtClean="0"/>
              <a:t>The orange filaments are the tattered remains of the star and consist mostly of hydrogen. The rapidly spinning neutron star embedded in the center of the nebula is the dynamo powering the nebula's eerie interior bluish glow. The blue light comes from electrons whirling at nearly the speed of light around magnetic field lines from the neutron star. The neutron star, like a lighthouse, ejects twin beams of radiation that appear to pulse 30 times a second due to the neutron star's rotation. A neutron star is the crushed ultra-dense core of the exploded star.</a:t>
            </a:r>
          </a:p>
          <a:p>
            <a:pPr eaLnBrk="1" hangingPunct="1"/>
            <a:r>
              <a:rPr lang="en-US" altLang="en-US" sz="1000" smtClean="0"/>
              <a:t>The Crab Nebula derived its name from its appearance in a drawing made by Irish astronomer Lord Rosse in 1844, using a 36-inch telescope. When viewed by Hubble, as well as by large ground-based telescopes such as the European Southern Observatory's Very Large Telescope, the Crab Nebula takes on a more detailed appearance that yields clues into the spectacular demise of a star, 6,500 light-years away.</a:t>
            </a:r>
          </a:p>
          <a:p>
            <a:pPr eaLnBrk="1" hangingPunct="1"/>
            <a:r>
              <a:rPr lang="en-US" altLang="en-US" sz="1000" smtClean="0"/>
              <a:t>The newly composed image was assembled from 24 individual Wide Field and Planetary Camera 2 exposures taken in October 1999, January 2000, and December 2000. The colors in the image indicate the different elements that were expelled during the explosion. Blue in the filaments in the outer part of the nebula represents neutral oxygen, green is singly-ionized sulfur, and red indicates doubly-ionized oxygen.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3370153-376C-4F94-8FEB-6B370817A454}" type="slidenum">
              <a:rPr lang="en-US" altLang="en-US" smtClean="0"/>
              <a:pPr eaLnBrk="1" hangingPunct="1">
                <a:spcBef>
                  <a:spcPct val="0"/>
                </a:spcBef>
              </a:pPr>
              <a:t>48</a:t>
            </a:fld>
            <a:endParaRPr lang="en-US" alt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r>
              <a:rPr lang="en-US" altLang="en-US" smtClean="0"/>
              <a:t>A huge, billowing pair of gas and dust clouds is captured in this stunning Hubble telescope picture of the super-massive star Eta Carinae. </a:t>
            </a:r>
          </a:p>
          <a:p>
            <a:pPr eaLnBrk="1" hangingPunct="1"/>
            <a:r>
              <a:rPr lang="en-US" altLang="en-US" smtClean="0"/>
              <a:t>Even though Eta Carinae is more than 8,000 light-years away, features 10 billion miles across (about the diameter of our solar system) can be distinguished. Eta Carinae suffered giant outburst about 150 years ago, when it became one of the brightest stars in the southern sky. Though the star released as much visible light as a supernova explosion, it survived the outburst. Somehow, the explosion produced two lobes and a large, thin equatorial disk, all moving outward at about 1.5 million miles per hour. Estimated to be 100 times heftier than our Sun, Eta Carinae may be one of the most massive stars in our galaxy.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879F622-ECDA-4454-BCC6-B91D72F080E3}" type="slidenum">
              <a:rPr lang="en-US" altLang="en-US" smtClean="0"/>
              <a:pPr eaLnBrk="1" hangingPunct="1">
                <a:spcBef>
                  <a:spcPct val="0"/>
                </a:spcBef>
              </a:pPr>
              <a:t>49</a:t>
            </a:fld>
            <a:endParaRPr lang="en-US" alt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lnSpc>
                <a:spcPct val="80000"/>
              </a:lnSpc>
            </a:pPr>
            <a:r>
              <a:rPr lang="en-US" altLang="en-US" sz="800" smtClean="0"/>
              <a:t>Vast assemblages of molecular gas with masses of 104–106 times the mass of the sun are called Giant molecular clouds (GMC). The clouds can reach tens of parsecs in diameter and have an average density of 102–103 particles per cubic centimetre (the average density in the solar vincinty is one particle per cubic centimetre). Substructure within these clouds is a complex pattern of filaments, sheets, bubbles, and irregular clumps.[4]</a:t>
            </a:r>
          </a:p>
          <a:p>
            <a:pPr eaLnBrk="1" hangingPunct="1">
              <a:lnSpc>
                <a:spcPct val="80000"/>
              </a:lnSpc>
            </a:pPr>
            <a:endParaRPr lang="en-US" altLang="en-US" sz="800" smtClean="0"/>
          </a:p>
          <a:p>
            <a:pPr eaLnBrk="1" hangingPunct="1">
              <a:lnSpc>
                <a:spcPct val="80000"/>
              </a:lnSpc>
            </a:pPr>
            <a:r>
              <a:rPr lang="en-US" altLang="en-US" sz="800" smtClean="0"/>
              <a:t>The densest parts of the filaments and clumps are called "molecular cores", whilst the densest molecular cores are, unsurprisingly, called "dense molecular cores" and have densities in excess of 104–106 particles per cubic centimeter. Observationally molecular cores are traced with carbon monoxide and dense cores are traced with ammonia. The concentration of dust within molecular cores is normally sufficient to block light from background stars such that they appear in silhouette as dark nebulae.[6]</a:t>
            </a:r>
          </a:p>
          <a:p>
            <a:pPr eaLnBrk="1" hangingPunct="1">
              <a:lnSpc>
                <a:spcPct val="80000"/>
              </a:lnSpc>
            </a:pPr>
            <a:endParaRPr lang="en-US" altLang="en-US" sz="800" smtClean="0"/>
          </a:p>
          <a:p>
            <a:pPr eaLnBrk="1" hangingPunct="1">
              <a:lnSpc>
                <a:spcPct val="80000"/>
              </a:lnSpc>
            </a:pPr>
            <a:r>
              <a:rPr lang="en-US" altLang="en-US" sz="800" smtClean="0"/>
              <a:t>GMCs are so large that "local" ones can cover a significant fraction of a constellation such that they are often referred to by the name of that constellation, e.g. the Orion Molecular Cloud (OMC) or the Taurus Molecular Cloud (TMC). These local GMCs are arrayed in a ring around the sun called the Gould Belt. [7]The most massive collection of molecular clouds in the galaxy, the Sagittarius B2 complex, forms a ring around the galactic centre at a radius of 120 parsec. The Sagittarius region is chemically rich and is often used as an exemplar by astronomers searching for new molecules in interstellar space.[8]</a:t>
            </a:r>
          </a:p>
          <a:p>
            <a:pPr eaLnBrk="1" hangingPunct="1">
              <a:lnSpc>
                <a:spcPct val="80000"/>
              </a:lnSpc>
            </a:pPr>
            <a:endParaRPr lang="en-US" altLang="en-US" sz="800" smtClean="0"/>
          </a:p>
          <a:p>
            <a:pPr eaLnBrk="1" hangingPunct="1">
              <a:lnSpc>
                <a:spcPct val="80000"/>
              </a:lnSpc>
            </a:pPr>
            <a:r>
              <a:rPr lang="en-US" altLang="en-US" sz="800" smtClean="0"/>
              <a:t>A dark nebula is a type of interstellar cloud that is so dense that it obscures the light from the background emission or reflection nebula (e.g., the Horsehead Nebula) or that it blocks out background stars (e.g., the Coalsack Nebula).</a:t>
            </a:r>
          </a:p>
          <a:p>
            <a:pPr eaLnBrk="1" hangingPunct="1">
              <a:lnSpc>
                <a:spcPct val="80000"/>
              </a:lnSpc>
            </a:pPr>
            <a:endParaRPr lang="en-US" altLang="en-US" sz="800" smtClean="0"/>
          </a:p>
          <a:p>
            <a:pPr eaLnBrk="1" hangingPunct="1">
              <a:lnSpc>
                <a:spcPct val="80000"/>
              </a:lnSpc>
            </a:pPr>
            <a:r>
              <a:rPr lang="en-US" altLang="en-US" sz="800" smtClean="0"/>
              <a:t>The extinction of the light is caused by interstellar dust grains located in the coldest, densest parts of larger molecular clouds. Clusters and large complexes of dark nebulae are associated with Giant Molecular Clouds. Isolated small dark nebulae are called Bok globules.</a:t>
            </a:r>
          </a:p>
          <a:p>
            <a:pPr eaLnBrk="1" hangingPunct="1">
              <a:lnSpc>
                <a:spcPct val="80000"/>
              </a:lnSpc>
            </a:pPr>
            <a:endParaRPr lang="en-US" altLang="en-US" sz="800" smtClean="0"/>
          </a:p>
          <a:p>
            <a:pPr eaLnBrk="1" hangingPunct="1">
              <a:lnSpc>
                <a:spcPct val="80000"/>
              </a:lnSpc>
            </a:pPr>
            <a:r>
              <a:rPr lang="en-US" altLang="en-US" sz="800" smtClean="0"/>
              <a:t>The form of such dark clouds is very irregular: they have no clearly defined outer boundaries and sometimes take on convoluted serpentine shapes. The largest dark nebulae are visible to the naked eye, appearing as dark patches against the brighter background of the Milky Way.</a:t>
            </a:r>
          </a:p>
          <a:p>
            <a:pPr eaLnBrk="1" hangingPunct="1">
              <a:lnSpc>
                <a:spcPct val="80000"/>
              </a:lnSpc>
            </a:pPr>
            <a:endParaRPr lang="en-US" altLang="en-US" sz="800" smtClean="0"/>
          </a:p>
          <a:p>
            <a:pPr eaLnBrk="1" hangingPunct="1">
              <a:lnSpc>
                <a:spcPct val="80000"/>
              </a:lnSpc>
            </a:pPr>
            <a:r>
              <a:rPr lang="en-US" altLang="en-US" sz="800" smtClean="0"/>
              <a:t>In the inner regions of dark nebulae important events take place, such as the formation of stars and masers.</a:t>
            </a:r>
          </a:p>
          <a:p>
            <a:pPr eaLnBrk="1" hangingPunct="1">
              <a:lnSpc>
                <a:spcPct val="80000"/>
              </a:lnSpc>
            </a:pPr>
            <a:endParaRPr lang="en-US" altLang="en-US" sz="800" smtClean="0"/>
          </a:p>
          <a:p>
            <a:pPr eaLnBrk="1" hangingPunct="1">
              <a:lnSpc>
                <a:spcPct val="80000"/>
              </a:lnSpc>
            </a:pPr>
            <a:endParaRPr lang="en-US" altLang="en-US" sz="80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DF5E836-F81A-4AD4-B6C7-BA2D0B8E3899}" type="slidenum">
              <a:rPr lang="en-US" altLang="en-US" smtClean="0"/>
              <a:pPr eaLnBrk="1" hangingPunct="1">
                <a:spcBef>
                  <a:spcPct val="0"/>
                </a:spcBef>
              </a:pPr>
              <a:t>50</a:t>
            </a:fld>
            <a:endParaRPr lang="en-US" alt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r>
              <a:rPr lang="en-US" altLang="en-US" smtClean="0"/>
              <a:t>The Horsehead is a cold, dark cloud of gas and dust, silhouetted against the bright nebula, IC 434. The bright area at the top left edge is a young star still embedded in its nursery of gas and dust. But radiation from this hot star is eroding the stellar nursery. The top of the nebula also is being sculpted by radiation from a massive star located out of Hubble's field of view.</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101EF12-CEE4-46DF-9876-31B589547917}" type="slidenum">
              <a:rPr lang="en-US" altLang="en-US" smtClean="0"/>
              <a:pPr eaLnBrk="1" hangingPunct="1">
                <a:spcBef>
                  <a:spcPct val="0"/>
                </a:spcBef>
              </a:pPr>
              <a:t>51</a:t>
            </a:fld>
            <a:endParaRPr lang="en-US" alt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44B833E-9358-4DF0-8266-820FD91290E6}" type="slidenum">
              <a:rPr lang="en-US" altLang="en-US" smtClean="0"/>
              <a:pPr eaLnBrk="1" hangingPunct="1">
                <a:spcBef>
                  <a:spcPct val="0"/>
                </a:spcBef>
              </a:pPr>
              <a:t>52</a:t>
            </a:fld>
            <a:endParaRPr lang="en-US" alt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EA21566-482D-4807-98E2-1B23EED491A8}" type="slidenum">
              <a:rPr lang="en-US" altLang="en-US" smtClean="0"/>
              <a:pPr eaLnBrk="1" hangingPunct="1">
                <a:spcBef>
                  <a:spcPct val="0"/>
                </a:spcBef>
              </a:pPr>
              <a:t>53</a:t>
            </a:fld>
            <a:endParaRPr lang="en-US" alt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98230B8-AE5F-4DAD-8B82-33E33C8D04C9}" type="slidenum">
              <a:rPr lang="en-US" altLang="en-US" smtClean="0"/>
              <a:pPr eaLnBrk="1" hangingPunct="1">
                <a:spcBef>
                  <a:spcPct val="0"/>
                </a:spcBef>
              </a:pPr>
              <a:t>55</a:t>
            </a:fld>
            <a:endParaRPr lang="en-US" alt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r>
              <a:rPr lang="en-US" altLang="en-US" smtClean="0"/>
              <a:t>The sharpest image ever taken of the large "grand design" spiral galaxy M81 is being released today at the American Astronomical Society Meeting in Honolulu, Hawaii.</a:t>
            </a:r>
          </a:p>
          <a:p>
            <a:pPr eaLnBrk="1" hangingPunct="1"/>
            <a:r>
              <a:rPr lang="en-US" altLang="en-US" smtClean="0"/>
              <a:t>This beautiful galaxy is tilted at an oblique angle on to our line of sight, giving a "birds-eye view" of the spiral structure. The galaxy is similar to our Milky Way, but our favorable view provides a better picture of the typical architecture of spiral galaxies. Though the galaxy is 11.6 million light-years away, NASA Hubble Space Telescope's view is so sharp that it can resolve individual stars, along with open star clusters, globular star clusters, and even glowing regions of fluorescent gas.</a:t>
            </a:r>
          </a:p>
          <a:p>
            <a:pPr eaLnBrk="1" hangingPunct="1"/>
            <a:r>
              <a:rPr lang="en-US" altLang="en-US" smtClean="0"/>
              <a:t>The spiral arms, which wind all the way down into the nucleus, are made up of young, bluish, hot stars formed in the past few million years. They also host a population of stars formed in an episode of star formation that started about 600 million years ago. The greenish regions are dense areas of bright star formation. The ultraviolet light from hot young stars are fluorescing the surrounding clouds of hydrogen gas. A number of sinuous dust lanes also wind all the way into the nucleus of M81.</a:t>
            </a:r>
          </a:p>
          <a:p>
            <a:pPr eaLnBrk="1" hangingPunct="1"/>
            <a:r>
              <a:rPr lang="en-US" altLang="en-US" smtClean="0"/>
              <a:t>The galaxy's central bulge contains much older, redder stars. It is significantly larger than the Milky Way's bulge. A black hole of 70 million solar masses resides at the center of M81. The black hole is about 15 times the mass of the Milky Way's black hole. Previous Hubble research shows that the size of the central black hole in a galaxy is proportional to the mass of a galaxy's bulge.</a:t>
            </a:r>
          </a:p>
          <a:p>
            <a:pPr eaLnBrk="1" hangingPunct="1"/>
            <a:r>
              <a:rPr lang="en-US" altLang="en-US" smtClean="0"/>
              <a:t>M81 may be undergoing a surge of star formation along the spiral arms due to a close encounter it may have had with its nearby spiral galaxy NGC 3077 and a nearby starburst galaxy (M82) about 300 million years ago. Astronomers plan to use the Hubble image to study the star formation history of the galaxy and how this history relates to the neutron stars and black holes seen in X-ray observations of M81 with NASA's Chandra X-ray Observatory.</a:t>
            </a:r>
          </a:p>
          <a:p>
            <a:pPr eaLnBrk="1" hangingPunct="1"/>
            <a:r>
              <a:rPr lang="en-US" altLang="en-US" smtClean="0"/>
              <a:t>M81 is one of the brightest galaxies that can be seen from the Earth. It is high in the northern sky in the circumpolar constellation Ursa Major, the Great Bear. At an apparent magnitude of 6.8 it is just at the limit of naked-eye visibility. The galaxy's angular size is about the same as that of the Full Moon.</a:t>
            </a:r>
          </a:p>
          <a:p>
            <a:pPr eaLnBrk="1" hangingPunct="1"/>
            <a:r>
              <a:rPr lang="en-US" altLang="en-US" smtClean="0"/>
              <a:t>The Hubble data was taken with the Advanced Camera for Surveys in 2004 through 2006. This color composite was assembled from images taken in blue, visible, and infrared light.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5690A1B-87A1-49FB-8A21-21472B438BD4}" type="slidenum">
              <a:rPr lang="en-US" altLang="en-US" smtClean="0"/>
              <a:pPr eaLnBrk="1" hangingPunct="1">
                <a:spcBef>
                  <a:spcPct val="0"/>
                </a:spcBef>
              </a:pPr>
              <a:t>56</a:t>
            </a:fld>
            <a:endParaRPr lang="en-US" alt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r>
              <a:rPr lang="en-US" altLang="en-US" smtClean="0"/>
              <a:t>In spiral </a:t>
            </a:r>
            <a:r>
              <a:rPr lang="en-US" altLang="en-US" smtClean="0">
                <a:hlinkClick r:id="rId3"/>
              </a:rPr>
              <a:t>galaxies</a:t>
            </a:r>
            <a:r>
              <a:rPr lang="en-US" altLang="en-US" smtClean="0"/>
              <a:t>, majestic winding arms of young stars and interstellar gas and dust rotate in a flat disk around a bulging galactic nucleus. But </a:t>
            </a:r>
            <a:r>
              <a:rPr lang="en-US" altLang="en-US" smtClean="0">
                <a:hlinkClick r:id="rId4"/>
              </a:rPr>
              <a:t>elliptical galaxies</a:t>
            </a:r>
            <a:r>
              <a:rPr lang="en-US" altLang="en-US" smtClean="0"/>
              <a:t> seem to be simpler. Lacking gas and dust to form new stars, their randomly swarming older stars, give them an ellipsoidal (egg-like) shape. Still, elliptical galaxies can be very large. Over 120,000 light-years in diameter (larger than our own Milky Way), </a:t>
            </a:r>
            <a:r>
              <a:rPr lang="en-US" altLang="en-US" smtClean="0">
                <a:hlinkClick r:id="rId5"/>
              </a:rPr>
              <a:t>elliptical galaxy M87</a:t>
            </a:r>
            <a:r>
              <a:rPr lang="en-US" altLang="en-US" smtClean="0"/>
              <a:t> is the dominant galaxy at the center of the </a:t>
            </a:r>
            <a:r>
              <a:rPr lang="en-US" altLang="en-US" smtClean="0">
                <a:hlinkClick r:id="rId6"/>
              </a:rPr>
              <a:t>Virgo Galaxy Cluster</a:t>
            </a:r>
            <a:r>
              <a:rPr lang="en-US" altLang="en-US" smtClean="0"/>
              <a:t>, some 50 million light-years away. M87 is likely home to a supermassive </a:t>
            </a:r>
            <a:r>
              <a:rPr lang="en-US" altLang="en-US" smtClean="0">
                <a:hlinkClick r:id="rId7"/>
              </a:rPr>
              <a:t>black hole responsible</a:t>
            </a:r>
            <a:r>
              <a:rPr lang="en-US" altLang="en-US" smtClean="0"/>
              <a:t> for the high-energy jet of particles emerging from the giant galaxy's central region.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5732667-D59E-483F-99B0-FC2AD734A1ED}" type="slidenum">
              <a:rPr lang="en-US" altLang="en-US" smtClean="0"/>
              <a:pPr eaLnBrk="1" hangingPunct="1">
                <a:spcBef>
                  <a:spcPct val="0"/>
                </a:spcBef>
              </a:pPr>
              <a:t>15</a:t>
            </a:fld>
            <a:endParaRPr lang="en-US" alt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r>
              <a:rPr lang="en-US" altLang="en-US" smtClean="0"/>
              <a:t>The most famous diagram in astronomy is the Hertzsprung-Russell diagram. This diagram is a plot of luminosity (absolute magnitude) against the colour of the stars ranging from the high-temperature blue-white stars on the left side of the diagram to the low temperature red stars on the right side.</a:t>
            </a:r>
          </a:p>
          <a:p>
            <a:pPr eaLnBrk="1" hangingPunct="1"/>
            <a:r>
              <a:rPr lang="en-US" altLang="en-US" smtClean="0"/>
              <a:t>This diagram below is a plot of 22000 stars from the Hipparcos Catalogue together with 1000 low-luminosity stars (red and white dwarfs) from the Gliese Catalogue of Nearby Stars. The ordinary hydrogen-burning dwarf stars like the Sun are found in a band running from top-left to bottom-right called the Main Sequence. Giant stars form their own clump on the upper-right side of the diagram. Above them lie the much rarer bright giants and supergiants. At the lower-left is the band of white dwarfs - these are the dead cores of old stars which have no internal energy source and over billions of years slowly cool down towards the bottom-right of the diagram.</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D47439D-4246-4538-AC05-AF58ACDC91FE}" type="slidenum">
              <a:rPr lang="en-US" altLang="en-US" smtClean="0"/>
              <a:pPr eaLnBrk="1" hangingPunct="1">
                <a:spcBef>
                  <a:spcPct val="0"/>
                </a:spcBef>
              </a:pPr>
              <a:t>57</a:t>
            </a:fld>
            <a:endParaRPr lang="en-US" alt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r>
              <a:rPr lang="en-US" altLang="en-US" smtClean="0"/>
              <a:t>This new NASA Hubble Space Telescope image of the Antennae galaxies (NGC 4038 &amp; 4039) is the sharpest yet of this merging pair of galaxies. During the course of the collision, billions of stars will be formed. The brightest and most compact of these star birth regions are called super star clusters.</a:t>
            </a:r>
          </a:p>
          <a:p>
            <a:pPr eaLnBrk="1" hangingPunct="1"/>
            <a:r>
              <a:rPr lang="en-US" altLang="en-US" smtClean="0"/>
              <a:t>The two spiral galaxies started to interact a few hundred million years ago, making the Antennae galaxies one of the nearest and youngest examples of a pair of colliding galaxies. Nearly half of the faint objects in the Antennae image are young clusters containing tens of thousands of stars. The orange blobs to the left and right of image center are the two cores of the original galaxies and consist mainly of old stars criss-crossed by filaments of dust, which appear brown in the image. The two galaxies are dotted with brilliant blue star-forming regions surrounded by glowing hydrogen gas, appearing in the image in pink. Source: </a:t>
            </a:r>
            <a:r>
              <a:rPr lang="en-US" altLang="en-US" smtClean="0">
                <a:hlinkClick r:id="rId3" tooltip="http://imgsrc.hubblesite.org/hu/db/2006/46/images/a/formats/full_jpg.jpg"/>
              </a:rPr>
              <a:t>http://imgsrc.hubblesite.org/hu/db/2006/46/images/a/formats/full_jpg.jpg</a:t>
            </a:r>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64BD311-2ABF-49F9-8D58-9096C66776AB}" type="slidenum">
              <a:rPr lang="en-US" altLang="en-US" smtClean="0"/>
              <a:pPr eaLnBrk="1" hangingPunct="1">
                <a:spcBef>
                  <a:spcPct val="0"/>
                </a:spcBef>
              </a:pPr>
              <a:t>58</a:t>
            </a:fld>
            <a:endParaRPr lang="en-US" alt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r>
              <a:rPr lang="en-US" altLang="en-US" smtClean="0"/>
              <a:t>This new NASA Hubble Space Telescope image of the Antennae galaxies (NGC 4038 &amp; 4039) is the sharpest yet of this merging pair of galaxies. During the course of the collision, billions of stars will be formed. The brightest and most compact of these star birth regions are called super star clusters.</a:t>
            </a:r>
          </a:p>
          <a:p>
            <a:pPr eaLnBrk="1" hangingPunct="1"/>
            <a:r>
              <a:rPr lang="en-US" altLang="en-US" smtClean="0"/>
              <a:t>The two spiral galaxies started to interact a few hundred million years ago, making the Antennae galaxies one of the nearest and youngest examples of a pair of colliding galaxies. Nearly half of the faint objects in the Antennae image are young clusters containing tens of thousands of stars. The orange blobs to the left and right of image center are the two cores of the original galaxies and consist mainly of old stars criss-crossed by filaments of dust, which appear brown in the image. The two galaxies are dotted with brilliant blue star-forming regions surrounded by glowing hydrogen gas, appearing in the image in pink. Source: </a:t>
            </a:r>
            <a:r>
              <a:rPr lang="en-US" altLang="en-US" smtClean="0">
                <a:hlinkClick r:id="rId3" tooltip="http://imgsrc.hubblesite.org/hu/db/2006/46/images/a/formats/full_jpg.jpg"/>
              </a:rPr>
              <a:t>http://imgsrc.hubblesite.org/hu/db/2006/46/images/a/formats/full_jpg.jpg</a:t>
            </a:r>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86BF7CA-1185-42A2-A580-91EDC7E753A4}" type="slidenum">
              <a:rPr lang="en-US" altLang="en-US" smtClean="0"/>
              <a:pPr eaLnBrk="1" hangingPunct="1">
                <a:spcBef>
                  <a:spcPct val="0"/>
                </a:spcBef>
              </a:pPr>
              <a:t>59</a:t>
            </a:fld>
            <a:endParaRPr lang="en-US" alt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C32130-F208-438A-B203-E675411A5F63}" type="slidenum">
              <a:rPr lang="en-US" altLang="en-US" smtClean="0"/>
              <a:pPr eaLnBrk="1" hangingPunct="1">
                <a:spcBef>
                  <a:spcPct val="0"/>
                </a:spcBef>
              </a:pPr>
              <a:t>60</a:t>
            </a:fld>
            <a:endParaRPr lang="en-US" alt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r>
              <a:rPr lang="en-US" altLang="en-US" sz="1000" smtClean="0"/>
              <a:t>This mosaic image is the sharpest wide-angle view ever obtained of M82. The galaxy is remarkable for its bright blue disk, webs of shredded clouds, and fiery-looking plumes of glowing hydrogen blasting out of its central regions. </a:t>
            </a:r>
          </a:p>
          <a:p>
            <a:pPr eaLnBrk="1" hangingPunct="1"/>
            <a:r>
              <a:rPr lang="en-US" altLang="en-US" sz="1000" smtClean="0"/>
              <a:t>Throughout the galaxy's center, young stars are being born 10 times faster than they are inside our entire Milky Way Galaxy. The resulting huge concentration of young stars carved into the gas and dust at the galaxy's center. The fierce galactic superwind generated from these stars compresses enough gas to make millions of more stars.</a:t>
            </a:r>
          </a:p>
          <a:p>
            <a:pPr eaLnBrk="1" hangingPunct="1"/>
            <a:r>
              <a:rPr lang="en-US" altLang="en-US" sz="1000" smtClean="0"/>
              <a:t>In M82, young stars are crammed into tiny but massive star clusters. These, in turn, congregate by the dozens to make the bright patches, or "starburst clumps," in the central parts of M82. The clusters in the clumps can only be distinguished in the sharp Hubble images. Most of the pale, white objects sprinkled around the body of M82 that look like fuzzy stars are actually individual star clusters about 20 light-years across and contain up to a million stars.</a:t>
            </a:r>
          </a:p>
          <a:p>
            <a:pPr eaLnBrk="1" hangingPunct="1"/>
            <a:r>
              <a:rPr lang="en-US" altLang="en-US" sz="1000" smtClean="0"/>
              <a:t>The rapid rate of star formation in this galaxy eventually will be self-limiting. When star formation becomes too vigorous, it will consume or destroy the material needed to make more stars. The starburst then will subside, probably in a few tens of millions of years.</a:t>
            </a:r>
          </a:p>
          <a:p>
            <a:pPr eaLnBrk="1" hangingPunct="1"/>
            <a:r>
              <a:rPr lang="en-US" altLang="en-US" sz="1000" smtClean="0"/>
              <a:t>Located 12 million light-years away, M82 appears high in the northern spring sky in the direction of the constellation Ursa Major, the Great Bear. It is also called the "Cigar Galaxy" because of the elliptical shape produced by the oblique tilt of its starry disk relative to our line of sight.</a:t>
            </a:r>
          </a:p>
          <a:p>
            <a:pPr eaLnBrk="1" hangingPunct="1"/>
            <a:r>
              <a:rPr lang="en-US" altLang="en-US" sz="1000" smtClean="0"/>
              <a:t>The observation was made in March 2006, with the Advanced Camera for Surveys' Wide Field Channel. Astronomers assembled this six-image composite mosaic by combining exposures taken with four colored filters that capture starlight from visible and infrared wavelengths as well as the light from the glowing hydrogen filaments.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646E1F3-1FDA-4ABA-96E7-B6C00FDE5F86}" type="slidenum">
              <a:rPr lang="en-US" altLang="en-US" smtClean="0"/>
              <a:pPr eaLnBrk="1" hangingPunct="1">
                <a:spcBef>
                  <a:spcPct val="0"/>
                </a:spcBef>
              </a:pPr>
              <a:t>61</a:t>
            </a:fld>
            <a:endParaRPr lang="en-US" alt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r>
              <a:rPr lang="en-US" altLang="en-US" smtClean="0"/>
              <a:t>M82. http://coolcosmos.ipac.caltech.edu//cosmic_classroom/multiwavelength_astronomy/multiwavelength_museum/m82.html</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958938F-0B2E-4901-A104-904E1ADCEEE2}" type="slidenum">
              <a:rPr lang="en-US" altLang="en-US" smtClean="0"/>
              <a:pPr eaLnBrk="1" hangingPunct="1">
                <a:spcBef>
                  <a:spcPct val="0"/>
                </a:spcBef>
              </a:pPr>
              <a:t>62</a:t>
            </a:fld>
            <a:endParaRPr lang="en-US" alt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r>
              <a:rPr lang="en-US" altLang="en-US" smtClean="0"/>
              <a:t>Centaurus A, also known as NGC 5128, is a peculiar galaxy in the constellation of Centaurus. It is gravitationally bound into a group of galaxies which also contains Messier 83. Its common name derives from the early days of radio astronomy (1940s and 1950s), when astronomers named radio sources by letter (A,B,C), with "A" designating the strongest source in a given constellation.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85B1CFF-AF20-471F-816E-EF6814F717B3}" type="slidenum">
              <a:rPr lang="en-US" altLang="en-US" smtClean="0"/>
              <a:pPr eaLnBrk="1" hangingPunct="1">
                <a:spcBef>
                  <a:spcPct val="0"/>
                </a:spcBef>
              </a:pPr>
              <a:t>63</a:t>
            </a:fld>
            <a:endParaRPr lang="en-US" alt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p:spPr>
        <p:txBody>
          <a:bodyPr/>
          <a:lstStyle/>
          <a:p>
            <a:pPr eaLnBrk="1" hangingPunct="1"/>
            <a:r>
              <a:rPr lang="en-US" altLang="en-US" smtClean="0"/>
              <a:t>Optical and 6cm image of Cen A.</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D78D1FA-22E1-4F73-B92D-6A333DE02A31}" type="slidenum">
              <a:rPr lang="en-US" altLang="en-US" smtClean="0"/>
              <a:pPr eaLnBrk="1" hangingPunct="1">
                <a:spcBef>
                  <a:spcPct val="0"/>
                </a:spcBef>
              </a:pPr>
              <a:t>64</a:t>
            </a:fld>
            <a:endParaRPr lang="en-US" alt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r>
              <a:rPr lang="en-US" altLang="en-US" smtClean="0"/>
              <a:t>The optical image (left) of Westerlund 1 shows a dense cluster of young stars, several with masses of about 40 suns. Some astronomers speculated that repeated collisions between such massive stars in the cluster might have led to formation of an intermediate-mass black hole, more massive than 100 suns. A search of the cluster with Chandra (right) found no evidence for this type of black hole. Instead they found a neutron star (CXO J164710.2-455216), a discovery which may severely limit the range of stellar masses that lead to the formation of stellar black holes. </a:t>
            </a:r>
            <a:br>
              <a:rPr lang="en-US" altLang="en-US" smtClean="0"/>
            </a:br>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6443B6B-195F-4689-82BD-1B23355B5F68}" type="slidenum">
              <a:rPr lang="en-US" altLang="en-US" smtClean="0"/>
              <a:pPr eaLnBrk="1" hangingPunct="1">
                <a:spcBef>
                  <a:spcPct val="0"/>
                </a:spcBef>
              </a:pPr>
              <a:t>65</a:t>
            </a:fld>
            <a:endParaRPr lang="en-US" alt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r>
              <a:rPr lang="en-US" altLang="en-US" smtClean="0"/>
              <a:t>Perhaps the most familiar of globular star clusters, Messier 13 is found in the constellation of Hercules and contains more than 100,000 stars that are bound by gravity into a spherical configuration. </a:t>
            </a:r>
          </a:p>
          <a:p>
            <a:pPr eaLnBrk="1" hangingPunct="1"/>
            <a:endParaRPr lang="en-US" altLang="en-US" smtClean="0"/>
          </a:p>
          <a:p>
            <a:pPr eaLnBrk="1" hangingPunct="1"/>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56038ED-D862-400C-83DC-548D77D3F98A}" type="slidenum">
              <a:rPr lang="en-US" altLang="en-US" smtClean="0"/>
              <a:pPr eaLnBrk="1" hangingPunct="1">
                <a:spcBef>
                  <a:spcPct val="0"/>
                </a:spcBef>
              </a:pPr>
              <a:t>66</a:t>
            </a:fld>
            <a:endParaRPr lang="en-US" alt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5732667-D59E-483F-99B0-FC2AD734A1ED}" type="slidenum">
              <a:rPr lang="en-US" altLang="en-US" smtClean="0"/>
              <a:pPr eaLnBrk="1" hangingPunct="1">
                <a:spcBef>
                  <a:spcPct val="0"/>
                </a:spcBef>
              </a:pPr>
              <a:t>16</a:t>
            </a:fld>
            <a:endParaRPr lang="en-US" alt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r>
              <a:rPr lang="en-US" altLang="en-US" smtClean="0"/>
              <a:t>The most famous diagram in astronomy is the Hertzsprung-Russell diagram. This diagram is a plot of luminosity (absolute magnitude) against the colour of the stars ranging from the high-temperature blue-white stars on the left side of the diagram to the low temperature red stars on the right side.</a:t>
            </a:r>
          </a:p>
          <a:p>
            <a:pPr eaLnBrk="1" hangingPunct="1"/>
            <a:r>
              <a:rPr lang="en-US" altLang="en-US" smtClean="0"/>
              <a:t>This diagram below is a plot of 22000 stars from the Hipparcos Catalogue together with 1000 low-luminosity stars (red and white dwarfs) from the Gliese Catalogue of Nearby Stars. The ordinary hydrogen-burning dwarf stars like the Sun are found in a band running from top-left to bottom-right called the Main Sequence. Giant stars form their own clump on the upper-right side of the diagram. Above them lie the much rarer bright giants and supergiants. At the lower-left is the band of white dwarfs - these are the dead cores of old stars which have no internal energy source and over billions of years slowly cool down towards the bottom-right of the diagram.</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31A49A6-3BAB-496F-BB0C-2F57ADF31FD9}" type="slidenum">
              <a:rPr lang="en-US" altLang="en-US" smtClean="0"/>
              <a:pPr eaLnBrk="1" hangingPunct="1">
                <a:spcBef>
                  <a:spcPct val="0"/>
                </a:spcBef>
              </a:pPr>
              <a:t>67</a:t>
            </a:fld>
            <a:endParaRPr lang="en-US" altLang="en-US"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C597832-607F-4E92-A10F-E529188B57FB}" type="slidenum">
              <a:rPr lang="en-US" altLang="en-US" smtClean="0"/>
              <a:pPr eaLnBrk="1" hangingPunct="1">
                <a:spcBef>
                  <a:spcPct val="0"/>
                </a:spcBef>
              </a:pPr>
              <a:t>68</a:t>
            </a:fld>
            <a:endParaRPr lang="en-US" alt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E0BA13E-4FFE-43C9-8143-E8070281EC92}" type="slidenum">
              <a:rPr lang="en-US" altLang="en-US" smtClean="0"/>
              <a:pPr eaLnBrk="1" hangingPunct="1">
                <a:spcBef>
                  <a:spcPct val="0"/>
                </a:spcBef>
              </a:pPr>
              <a:t>69</a:t>
            </a:fld>
            <a:endParaRPr lang="en-US" alt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177241A-513A-426F-B28F-120F8EC2D290}" type="slidenum">
              <a:rPr lang="en-US" altLang="en-US" smtClean="0"/>
              <a:pPr eaLnBrk="1" hangingPunct="1">
                <a:spcBef>
                  <a:spcPct val="0"/>
                </a:spcBef>
              </a:pPr>
              <a:t>70</a:t>
            </a:fld>
            <a:endParaRPr lang="en-US" alt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1B364ED-A862-4B72-AA42-B067A590D62A}" type="slidenum">
              <a:rPr lang="en-US" altLang="en-US" smtClean="0"/>
              <a:pPr eaLnBrk="1" hangingPunct="1">
                <a:spcBef>
                  <a:spcPct val="0"/>
                </a:spcBef>
              </a:pPr>
              <a:t>71</a:t>
            </a:fld>
            <a:endParaRPr lang="en-US" alt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35280AF-03EC-4730-AC83-1F6338E9BC51}" type="slidenum">
              <a:rPr lang="en-US" altLang="en-US" smtClean="0"/>
              <a:pPr eaLnBrk="1" hangingPunct="1">
                <a:spcBef>
                  <a:spcPct val="0"/>
                </a:spcBef>
              </a:pPr>
              <a:t>72</a:t>
            </a:fld>
            <a:endParaRPr lang="en-US" alt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F1C92DA-5A35-4E5E-8E5B-6F9C58721134}" type="slidenum">
              <a:rPr lang="en-US" altLang="en-US" smtClean="0"/>
              <a:pPr eaLnBrk="1" hangingPunct="1">
                <a:spcBef>
                  <a:spcPct val="0"/>
                </a:spcBef>
              </a:pPr>
              <a:t>73</a:t>
            </a:fld>
            <a:endParaRPr lang="en-US" alt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02FE6FD-3D57-4D7A-B642-E0B6FE8AE145}" type="slidenum">
              <a:rPr lang="en-US" altLang="en-US" smtClean="0"/>
              <a:pPr eaLnBrk="1" hangingPunct="1">
                <a:spcBef>
                  <a:spcPct val="0"/>
                </a:spcBef>
              </a:pPr>
              <a:t>74</a:t>
            </a:fld>
            <a:endParaRPr lang="en-US" alt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1C1BF0B-8625-4B69-A49D-FA35777CB302}" type="slidenum">
              <a:rPr lang="en-US" altLang="en-US" smtClean="0"/>
              <a:pPr eaLnBrk="1" hangingPunct="1">
                <a:spcBef>
                  <a:spcPct val="0"/>
                </a:spcBef>
              </a:pPr>
              <a:t>75</a:t>
            </a:fld>
            <a:endParaRPr lang="en-US" alt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AA29369-B11C-4107-B8FF-401EFD386F3C}" type="slidenum">
              <a:rPr lang="en-US" altLang="en-US" smtClean="0"/>
              <a:pPr eaLnBrk="1" hangingPunct="1">
                <a:spcBef>
                  <a:spcPct val="0"/>
                </a:spcBef>
              </a:pPr>
              <a:t>76</a:t>
            </a:fld>
            <a:endParaRPr lang="en-US" alt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17</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9DFDC9A-86DF-4412-AE46-C00C5B6CFCA0}" type="slidenum">
              <a:rPr lang="en-US" altLang="en-US" smtClean="0"/>
              <a:pPr eaLnBrk="1" hangingPunct="1">
                <a:spcBef>
                  <a:spcPct val="0"/>
                </a:spcBef>
              </a:pPr>
              <a:t>77</a:t>
            </a:fld>
            <a:endParaRPr lang="en-US" alt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8EA9699-2F69-48C9-BFCD-429C0A2BCB09}" type="slidenum">
              <a:rPr lang="en-US" altLang="en-US" smtClean="0"/>
              <a:pPr eaLnBrk="1" hangingPunct="1">
                <a:spcBef>
                  <a:spcPct val="0"/>
                </a:spcBef>
              </a:pPr>
              <a:t>78</a:t>
            </a:fld>
            <a:endParaRPr lang="en-US" alt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A00B7D6-0F0B-4B89-A228-500D16C84734}" type="slidenum">
              <a:rPr lang="en-US" altLang="en-US" smtClean="0"/>
              <a:pPr eaLnBrk="1" hangingPunct="1">
                <a:spcBef>
                  <a:spcPct val="0"/>
                </a:spcBef>
              </a:pPr>
              <a:t>79</a:t>
            </a:fld>
            <a:endParaRPr lang="en-US" altLang="en-US"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xfrm>
            <a:off x="914400" y="4343400"/>
            <a:ext cx="5029200" cy="4114800"/>
          </a:xfrm>
          <a:noFill/>
        </p:spPr>
        <p:txBody>
          <a:bodyPr/>
          <a:lstStyle/>
          <a:p>
            <a:pPr eaLnBrk="1" hangingPunct="1"/>
            <a:r>
              <a:rPr lang="en-US" altLang="en-US" smtClean="0"/>
              <a:t>Dear Students,</a:t>
            </a:r>
          </a:p>
          <a:p>
            <a:pPr eaLnBrk="1" hangingPunct="1"/>
            <a:endParaRPr lang="en-US" altLang="en-US" smtClean="0"/>
          </a:p>
          <a:p>
            <a:pPr eaLnBrk="1" hangingPunct="1"/>
            <a:r>
              <a:rPr lang="en-US" altLang="en-US" smtClean="0"/>
              <a:t>Here is the derivation of the relation between extinction and color excess. It clarifies the meaning of the terms that are used. </a:t>
            </a:r>
          </a:p>
          <a:p>
            <a:pPr eaLnBrk="1" hangingPunct="1"/>
            <a:endParaRPr lang="en-US" altLang="en-US" smtClean="0"/>
          </a:p>
          <a:p>
            <a:pPr eaLnBrk="1" hangingPunct="1"/>
            <a:r>
              <a:rPr lang="en-US" altLang="en-US" smtClean="0"/>
              <a:t>The "color excess" is the difference between the observed and intrinsic color, where "color" is defined to be the difference in brightness in two different bands. Using H and K, then, the color excess is:</a:t>
            </a:r>
          </a:p>
          <a:p>
            <a:pPr eaLnBrk="1" hangingPunct="1"/>
            <a:endParaRPr lang="en-US" altLang="en-US" smtClean="0"/>
          </a:p>
          <a:p>
            <a:pPr eaLnBrk="1" hangingPunct="1"/>
            <a:r>
              <a:rPr lang="en-US" altLang="en-US" smtClean="0"/>
              <a:t>E(H-K) = (H - K) - (H - K)_0</a:t>
            </a:r>
          </a:p>
          <a:p>
            <a:pPr eaLnBrk="1" hangingPunct="1"/>
            <a:endParaRPr lang="en-US" altLang="en-US" smtClean="0"/>
          </a:p>
          <a:p>
            <a:pPr eaLnBrk="1" hangingPunct="1"/>
            <a:r>
              <a:rPr lang="en-US" altLang="en-US" smtClean="0"/>
              <a:t>where the zero subscript indicates the intrinsic color. </a:t>
            </a:r>
          </a:p>
          <a:p>
            <a:pPr eaLnBrk="1" hangingPunct="1"/>
            <a:endParaRPr lang="en-US" altLang="en-US" smtClean="0"/>
          </a:p>
          <a:p>
            <a:pPr eaLnBrk="1" hangingPunct="1"/>
            <a:r>
              <a:rPr lang="en-US" altLang="en-US" smtClean="0"/>
              <a:t>Rearranging terms, the color excess can be expressed as the difference in extinction in the two wavebands:</a:t>
            </a:r>
          </a:p>
          <a:p>
            <a:pPr eaLnBrk="1" hangingPunct="1"/>
            <a:endParaRPr lang="en-US" altLang="en-US" smtClean="0"/>
          </a:p>
          <a:p>
            <a:pPr eaLnBrk="1" hangingPunct="1"/>
            <a:r>
              <a:rPr lang="en-US" altLang="en-US" smtClean="0"/>
              <a:t>E(H-K) = (H - H_0) - (K - K_0) = A_H - A_K</a:t>
            </a:r>
          </a:p>
          <a:p>
            <a:pPr eaLnBrk="1" hangingPunct="1"/>
            <a:endParaRPr lang="en-US" altLang="en-US" smtClean="0"/>
          </a:p>
          <a:p>
            <a:pPr eaLnBrk="1" hangingPunct="1"/>
            <a:r>
              <a:rPr lang="en-US" altLang="en-US" smtClean="0"/>
              <a:t>Dividing both sides of the equation by A_K, one finds:</a:t>
            </a:r>
          </a:p>
          <a:p>
            <a:pPr eaLnBrk="1" hangingPunct="1"/>
            <a:endParaRPr lang="en-US" altLang="en-US" smtClean="0"/>
          </a:p>
          <a:p>
            <a:pPr eaLnBrk="1" hangingPunct="1"/>
            <a:r>
              <a:rPr lang="en-US" altLang="en-US" smtClean="0"/>
              <a:t>E(H-K)/A_K = (A_H - A_K)/A_K = A_H/A_K - 1</a:t>
            </a:r>
          </a:p>
          <a:p>
            <a:pPr eaLnBrk="1" hangingPunct="1"/>
            <a:endParaRPr lang="en-US" altLang="en-US" smtClean="0"/>
          </a:p>
          <a:p>
            <a:pPr eaLnBrk="1" hangingPunct="1"/>
            <a:r>
              <a:rPr lang="en-US" altLang="en-US" smtClean="0"/>
              <a:t>Solving for A_K,</a:t>
            </a:r>
          </a:p>
          <a:p>
            <a:pPr eaLnBrk="1" hangingPunct="1"/>
            <a:endParaRPr lang="en-US" altLang="en-US" smtClean="0"/>
          </a:p>
          <a:p>
            <a:pPr eaLnBrk="1" hangingPunct="1"/>
            <a:r>
              <a:rPr lang="en-US" altLang="en-US" smtClean="0"/>
              <a:t>A_K = E(H-K)/(A_H/A_K - 1)</a:t>
            </a:r>
          </a:p>
          <a:p>
            <a:pPr eaLnBrk="1" hangingPunct="1"/>
            <a:endParaRPr lang="en-US" altLang="en-US" smtClean="0"/>
          </a:p>
          <a:p>
            <a:pPr eaLnBrk="1" hangingPunct="1"/>
            <a:r>
              <a:rPr lang="en-US" altLang="en-US" smtClean="0"/>
              <a:t>The ratio of extinctions is given by the extinction law</a:t>
            </a:r>
          </a:p>
          <a:p>
            <a:pPr eaLnBrk="1" hangingPunct="1"/>
            <a:endParaRPr lang="en-US" altLang="en-US" smtClean="0"/>
          </a:p>
          <a:p>
            <a:pPr eaLnBrk="1" hangingPunct="1"/>
            <a:r>
              <a:rPr lang="en-US" altLang="en-US" smtClean="0"/>
              <a:t>A(lambda_1) = A(lambda_2)*(lambda_1/lambda_2)^alpha</a:t>
            </a:r>
          </a:p>
          <a:p>
            <a:pPr eaLnBrk="1" hangingPunct="1"/>
            <a:endParaRPr lang="en-US" altLang="en-US" smtClean="0"/>
          </a:p>
          <a:p>
            <a:pPr eaLnBrk="1" hangingPunct="1"/>
            <a:r>
              <a:rPr lang="en-US" altLang="en-US" smtClean="0"/>
              <a:t>so,</a:t>
            </a:r>
          </a:p>
          <a:p>
            <a:pPr eaLnBrk="1" hangingPunct="1"/>
            <a:endParaRPr lang="en-US" altLang="en-US" smtClean="0"/>
          </a:p>
          <a:p>
            <a:pPr eaLnBrk="1" hangingPunct="1"/>
            <a:r>
              <a:rPr lang="en-US" altLang="en-US" smtClean="0"/>
              <a:t>A_K = E(H-K)/((lambda_H/lambda_K)^alpha - 1)</a:t>
            </a:r>
          </a:p>
          <a:p>
            <a:pPr eaLnBrk="1" hangingPunct="1"/>
            <a:endParaRPr lang="en-US" altLang="en-US" smtClean="0"/>
          </a:p>
          <a:p>
            <a:pPr eaLnBrk="1" hangingPunct="1"/>
            <a:r>
              <a:rPr lang="en-US" altLang="en-US" smtClean="0"/>
              <a:t>The central wavelengths of the wavebands are:</a:t>
            </a:r>
          </a:p>
          <a:p>
            <a:pPr eaLnBrk="1" hangingPunct="1"/>
            <a:endParaRPr lang="en-US" altLang="en-US" smtClean="0"/>
          </a:p>
          <a:p>
            <a:pPr eaLnBrk="1" hangingPunct="1"/>
            <a:r>
              <a:rPr lang="en-US" altLang="en-US" smtClean="0"/>
              <a:t>lambda_H = 1.66 um</a:t>
            </a:r>
          </a:p>
          <a:p>
            <a:pPr eaLnBrk="1" hangingPunct="1"/>
            <a:r>
              <a:rPr lang="en-US" altLang="en-US" smtClean="0"/>
              <a:t>lambda_K = 2.20 um</a:t>
            </a:r>
          </a:p>
          <a:p>
            <a:pPr eaLnBrk="1" hangingPunct="1"/>
            <a:endParaRPr lang="en-US" altLang="en-US" smtClean="0"/>
          </a:p>
          <a:p>
            <a:pPr eaLnBrk="1" hangingPunct="1"/>
            <a:r>
              <a:rPr lang="en-US" altLang="en-US" smtClean="0"/>
              <a:t>For a typical extinction law, </a:t>
            </a:r>
          </a:p>
          <a:p>
            <a:pPr eaLnBrk="1" hangingPunct="1"/>
            <a:endParaRPr lang="en-US" altLang="en-US" smtClean="0"/>
          </a:p>
          <a:p>
            <a:pPr eaLnBrk="1" hangingPunct="1"/>
            <a:r>
              <a:rPr lang="en-US" altLang="en-US" smtClean="0"/>
              <a:t>alpha -1.53</a:t>
            </a:r>
          </a:p>
          <a:p>
            <a:pPr eaLnBrk="1" hangingPunct="1"/>
            <a:endParaRPr lang="en-US" altLang="en-US" smtClean="0"/>
          </a:p>
          <a:p>
            <a:pPr eaLnBrk="1" hangingPunct="1"/>
            <a:r>
              <a:rPr lang="en-US" altLang="en-US" smtClean="0"/>
              <a:t>So,</a:t>
            </a:r>
          </a:p>
          <a:p>
            <a:pPr eaLnBrk="1" hangingPunct="1"/>
            <a:endParaRPr lang="en-US" altLang="en-US" smtClean="0"/>
          </a:p>
          <a:p>
            <a:pPr eaLnBrk="1" hangingPunct="1"/>
            <a:r>
              <a:rPr lang="en-US" altLang="en-US" smtClean="0"/>
              <a:t>A_K = E(H-K)/((1.65/2.20)^-1.53 - 1) = 1.8E(H-K)</a:t>
            </a:r>
          </a:p>
          <a:p>
            <a:pPr eaLnBrk="1" hangingPunct="1"/>
            <a:endParaRPr lang="en-US" altLang="en-US" smtClean="0"/>
          </a:p>
          <a:p>
            <a:pPr eaLnBrk="1" hangingPunct="1"/>
            <a:r>
              <a:rPr lang="en-US" altLang="en-US" smtClean="0"/>
              <a:t>By examining the slides regarding the red supergiant cluster, one can see that the observed color is approximately 1.55 in H-K. Knowing that the stars are red supergiants, the intrinsic color is 0.21.</a:t>
            </a:r>
          </a:p>
          <a:p>
            <a:pPr eaLnBrk="1" hangingPunct="1"/>
            <a:endParaRPr lang="en-US" altLang="en-US" smtClean="0"/>
          </a:p>
          <a:p>
            <a:pPr eaLnBrk="1" hangingPunct="1"/>
            <a:r>
              <a:rPr lang="en-US" altLang="en-US" smtClean="0"/>
              <a:t>So,</a:t>
            </a:r>
          </a:p>
          <a:p>
            <a:pPr eaLnBrk="1" hangingPunct="1"/>
            <a:endParaRPr lang="en-US" altLang="en-US" smtClean="0"/>
          </a:p>
          <a:p>
            <a:pPr eaLnBrk="1" hangingPunct="1"/>
            <a:r>
              <a:rPr lang="en-US" altLang="en-US" smtClean="0"/>
              <a:t>A_K = 1.8*(1.55 - 0.21) = 2.5</a:t>
            </a:r>
          </a:p>
          <a:p>
            <a:pPr eaLnBrk="1" hangingPunct="1"/>
            <a:endParaRPr lang="en-US" altLang="en-US" smtClean="0"/>
          </a:p>
          <a:p>
            <a:pPr eaLnBrk="1" hangingPunct="1"/>
            <a:r>
              <a:rPr lang="en-US" altLang="en-US" smtClean="0"/>
              <a:t>Note that this is slightly different than the result found on slide 73 of the lecture because the K_s filter was used and it has a central wavelength that is slightly less than the K filter.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E510739-8221-4F9E-9E62-777D20C5AD8E}" type="slidenum">
              <a:rPr lang="en-US" altLang="en-US" smtClean="0"/>
              <a:pPr eaLnBrk="1" hangingPunct="1">
                <a:spcBef>
                  <a:spcPct val="0"/>
                </a:spcBef>
              </a:pPr>
              <a:t>80</a:t>
            </a:fld>
            <a:endParaRPr lang="en-US" alt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xfrm>
            <a:off x="914400" y="4343400"/>
            <a:ext cx="5029200" cy="4114800"/>
          </a:xfrm>
          <a:noFill/>
        </p:spPr>
        <p:txBody>
          <a:bodyPr/>
          <a:lstStyle/>
          <a:p>
            <a:pPr eaLnBrk="1" hangingPunct="1"/>
            <a:r>
              <a:rPr lang="en-US" altLang="en-US" smtClean="0"/>
              <a:t>Dear Students,</a:t>
            </a:r>
          </a:p>
          <a:p>
            <a:pPr eaLnBrk="1" hangingPunct="1"/>
            <a:endParaRPr lang="en-US" altLang="en-US" smtClean="0"/>
          </a:p>
          <a:p>
            <a:pPr eaLnBrk="1" hangingPunct="1"/>
            <a:r>
              <a:rPr lang="en-US" altLang="en-US" smtClean="0"/>
              <a:t>Here is the derivation of the relation between extinction and color excess. It clarifies the meaning of the terms that are used. </a:t>
            </a:r>
          </a:p>
          <a:p>
            <a:pPr eaLnBrk="1" hangingPunct="1"/>
            <a:endParaRPr lang="en-US" altLang="en-US" smtClean="0"/>
          </a:p>
          <a:p>
            <a:pPr eaLnBrk="1" hangingPunct="1"/>
            <a:r>
              <a:rPr lang="en-US" altLang="en-US" smtClean="0"/>
              <a:t>The "color excess" is the difference between the observed and intrinsic color, where "color" is defined to be the difference in brightness in two different bands. Using H and K, then, the color excess is:</a:t>
            </a:r>
          </a:p>
          <a:p>
            <a:pPr eaLnBrk="1" hangingPunct="1"/>
            <a:endParaRPr lang="en-US" altLang="en-US" smtClean="0"/>
          </a:p>
          <a:p>
            <a:pPr eaLnBrk="1" hangingPunct="1"/>
            <a:r>
              <a:rPr lang="en-US" altLang="en-US" smtClean="0"/>
              <a:t>E(H-K) = (H - K) - (H - K)_0</a:t>
            </a:r>
          </a:p>
          <a:p>
            <a:pPr eaLnBrk="1" hangingPunct="1"/>
            <a:endParaRPr lang="en-US" altLang="en-US" smtClean="0"/>
          </a:p>
          <a:p>
            <a:pPr eaLnBrk="1" hangingPunct="1"/>
            <a:r>
              <a:rPr lang="en-US" altLang="en-US" smtClean="0"/>
              <a:t>where the zero subscript indicates the intrinsic color. </a:t>
            </a:r>
          </a:p>
          <a:p>
            <a:pPr eaLnBrk="1" hangingPunct="1"/>
            <a:endParaRPr lang="en-US" altLang="en-US" smtClean="0"/>
          </a:p>
          <a:p>
            <a:pPr eaLnBrk="1" hangingPunct="1"/>
            <a:r>
              <a:rPr lang="en-US" altLang="en-US" smtClean="0"/>
              <a:t>Rearranging terms, the color excess can be expressed as the difference in extinction in the two wavebands:</a:t>
            </a:r>
          </a:p>
          <a:p>
            <a:pPr eaLnBrk="1" hangingPunct="1"/>
            <a:endParaRPr lang="en-US" altLang="en-US" smtClean="0"/>
          </a:p>
          <a:p>
            <a:pPr eaLnBrk="1" hangingPunct="1"/>
            <a:r>
              <a:rPr lang="en-US" altLang="en-US" smtClean="0"/>
              <a:t>E(H-K) = (H - H_0) - (K - K_0) = A_H - A_K</a:t>
            </a:r>
          </a:p>
          <a:p>
            <a:pPr eaLnBrk="1" hangingPunct="1"/>
            <a:endParaRPr lang="en-US" altLang="en-US" smtClean="0"/>
          </a:p>
          <a:p>
            <a:pPr eaLnBrk="1" hangingPunct="1"/>
            <a:r>
              <a:rPr lang="en-US" altLang="en-US" smtClean="0"/>
              <a:t>Dividing both sides of the equation by A_K, one finds:</a:t>
            </a:r>
          </a:p>
          <a:p>
            <a:pPr eaLnBrk="1" hangingPunct="1"/>
            <a:endParaRPr lang="en-US" altLang="en-US" smtClean="0"/>
          </a:p>
          <a:p>
            <a:pPr eaLnBrk="1" hangingPunct="1"/>
            <a:r>
              <a:rPr lang="en-US" altLang="en-US" smtClean="0"/>
              <a:t>E(H-K)/A_K = (A_H - A_K)/A_K = A_H/A_K - 1</a:t>
            </a:r>
          </a:p>
          <a:p>
            <a:pPr eaLnBrk="1" hangingPunct="1"/>
            <a:endParaRPr lang="en-US" altLang="en-US" smtClean="0"/>
          </a:p>
          <a:p>
            <a:pPr eaLnBrk="1" hangingPunct="1"/>
            <a:r>
              <a:rPr lang="en-US" altLang="en-US" smtClean="0"/>
              <a:t>Solving for A_K,</a:t>
            </a:r>
          </a:p>
          <a:p>
            <a:pPr eaLnBrk="1" hangingPunct="1"/>
            <a:endParaRPr lang="en-US" altLang="en-US" smtClean="0"/>
          </a:p>
          <a:p>
            <a:pPr eaLnBrk="1" hangingPunct="1"/>
            <a:r>
              <a:rPr lang="en-US" altLang="en-US" smtClean="0"/>
              <a:t>A_K = E(H-K)/(A_H/A_K - 1)</a:t>
            </a:r>
          </a:p>
          <a:p>
            <a:pPr eaLnBrk="1" hangingPunct="1"/>
            <a:endParaRPr lang="en-US" altLang="en-US" smtClean="0"/>
          </a:p>
          <a:p>
            <a:pPr eaLnBrk="1" hangingPunct="1"/>
            <a:r>
              <a:rPr lang="en-US" altLang="en-US" smtClean="0"/>
              <a:t>The ratio of extinctions is given by the extinction law</a:t>
            </a:r>
          </a:p>
          <a:p>
            <a:pPr eaLnBrk="1" hangingPunct="1"/>
            <a:endParaRPr lang="en-US" altLang="en-US" smtClean="0"/>
          </a:p>
          <a:p>
            <a:pPr eaLnBrk="1" hangingPunct="1"/>
            <a:r>
              <a:rPr lang="en-US" altLang="en-US" smtClean="0"/>
              <a:t>A(lambda_1) = A(lambda_2)*(lambda_1/lambda_2)^alpha</a:t>
            </a:r>
          </a:p>
          <a:p>
            <a:pPr eaLnBrk="1" hangingPunct="1"/>
            <a:endParaRPr lang="en-US" altLang="en-US" smtClean="0"/>
          </a:p>
          <a:p>
            <a:pPr eaLnBrk="1" hangingPunct="1"/>
            <a:r>
              <a:rPr lang="en-US" altLang="en-US" smtClean="0"/>
              <a:t>so,</a:t>
            </a:r>
          </a:p>
          <a:p>
            <a:pPr eaLnBrk="1" hangingPunct="1"/>
            <a:endParaRPr lang="en-US" altLang="en-US" smtClean="0"/>
          </a:p>
          <a:p>
            <a:pPr eaLnBrk="1" hangingPunct="1"/>
            <a:r>
              <a:rPr lang="en-US" altLang="en-US" smtClean="0"/>
              <a:t>A_K = E(H-K)/((lambda_H/lambda_K)^alpha - 1)</a:t>
            </a:r>
          </a:p>
          <a:p>
            <a:pPr eaLnBrk="1" hangingPunct="1"/>
            <a:endParaRPr lang="en-US" altLang="en-US" smtClean="0"/>
          </a:p>
          <a:p>
            <a:pPr eaLnBrk="1" hangingPunct="1"/>
            <a:r>
              <a:rPr lang="en-US" altLang="en-US" smtClean="0"/>
              <a:t>The central wavelengths of the wavebands are:</a:t>
            </a:r>
          </a:p>
          <a:p>
            <a:pPr eaLnBrk="1" hangingPunct="1"/>
            <a:endParaRPr lang="en-US" altLang="en-US" smtClean="0"/>
          </a:p>
          <a:p>
            <a:pPr eaLnBrk="1" hangingPunct="1"/>
            <a:r>
              <a:rPr lang="en-US" altLang="en-US" smtClean="0"/>
              <a:t>lambda_H = 1.66 um</a:t>
            </a:r>
          </a:p>
          <a:p>
            <a:pPr eaLnBrk="1" hangingPunct="1"/>
            <a:r>
              <a:rPr lang="en-US" altLang="en-US" smtClean="0"/>
              <a:t>lambda_K = 2.20 um</a:t>
            </a:r>
          </a:p>
          <a:p>
            <a:pPr eaLnBrk="1" hangingPunct="1"/>
            <a:endParaRPr lang="en-US" altLang="en-US" smtClean="0"/>
          </a:p>
          <a:p>
            <a:pPr eaLnBrk="1" hangingPunct="1"/>
            <a:r>
              <a:rPr lang="en-US" altLang="en-US" smtClean="0"/>
              <a:t>For a typical extinction law, </a:t>
            </a:r>
          </a:p>
          <a:p>
            <a:pPr eaLnBrk="1" hangingPunct="1"/>
            <a:endParaRPr lang="en-US" altLang="en-US" smtClean="0"/>
          </a:p>
          <a:p>
            <a:pPr eaLnBrk="1" hangingPunct="1"/>
            <a:r>
              <a:rPr lang="en-US" altLang="en-US" smtClean="0"/>
              <a:t>alpha -1.53</a:t>
            </a:r>
          </a:p>
          <a:p>
            <a:pPr eaLnBrk="1" hangingPunct="1"/>
            <a:endParaRPr lang="en-US" altLang="en-US" smtClean="0"/>
          </a:p>
          <a:p>
            <a:pPr eaLnBrk="1" hangingPunct="1"/>
            <a:r>
              <a:rPr lang="en-US" altLang="en-US" smtClean="0"/>
              <a:t>So,</a:t>
            </a:r>
          </a:p>
          <a:p>
            <a:pPr eaLnBrk="1" hangingPunct="1"/>
            <a:endParaRPr lang="en-US" altLang="en-US" smtClean="0"/>
          </a:p>
          <a:p>
            <a:pPr eaLnBrk="1" hangingPunct="1"/>
            <a:r>
              <a:rPr lang="en-US" altLang="en-US" smtClean="0"/>
              <a:t>A_K = E(H-K)/((1.65/2.20)^-1.53 - 1) = 1.8E(H-K)</a:t>
            </a:r>
          </a:p>
          <a:p>
            <a:pPr eaLnBrk="1" hangingPunct="1"/>
            <a:endParaRPr lang="en-US" altLang="en-US" smtClean="0"/>
          </a:p>
          <a:p>
            <a:pPr eaLnBrk="1" hangingPunct="1"/>
            <a:r>
              <a:rPr lang="en-US" altLang="en-US" smtClean="0"/>
              <a:t>By examining the slides regarding the red supergiant cluster, one can see that the observed color is approximately 1.55 in H-K. Knowing that the stars are red supergiants, the intrinsic color is 0.21.</a:t>
            </a:r>
          </a:p>
          <a:p>
            <a:pPr eaLnBrk="1" hangingPunct="1"/>
            <a:endParaRPr lang="en-US" altLang="en-US" smtClean="0"/>
          </a:p>
          <a:p>
            <a:pPr eaLnBrk="1" hangingPunct="1"/>
            <a:r>
              <a:rPr lang="en-US" altLang="en-US" smtClean="0"/>
              <a:t>So,</a:t>
            </a:r>
          </a:p>
          <a:p>
            <a:pPr eaLnBrk="1" hangingPunct="1"/>
            <a:endParaRPr lang="en-US" altLang="en-US" smtClean="0"/>
          </a:p>
          <a:p>
            <a:pPr eaLnBrk="1" hangingPunct="1"/>
            <a:r>
              <a:rPr lang="en-US" altLang="en-US" smtClean="0"/>
              <a:t>A_K = 1.8*(1.55 - 0.21) = 2.5</a:t>
            </a:r>
          </a:p>
          <a:p>
            <a:pPr eaLnBrk="1" hangingPunct="1"/>
            <a:endParaRPr lang="en-US" altLang="en-US" smtClean="0"/>
          </a:p>
          <a:p>
            <a:pPr eaLnBrk="1" hangingPunct="1"/>
            <a:r>
              <a:rPr lang="en-US" altLang="en-US" smtClean="0"/>
              <a:t>Note that this is slightly different than the result found on slide 73 of the lecture because the K_s filter was used and it has a central wavelength that is slightly less than the K filter.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C599712-6C90-4DE5-A851-B41CADA21073}" type="slidenum">
              <a:rPr lang="en-US" altLang="en-US" smtClean="0"/>
              <a:pPr eaLnBrk="1" hangingPunct="1">
                <a:spcBef>
                  <a:spcPct val="0"/>
                </a:spcBef>
              </a:pPr>
              <a:t>81</a:t>
            </a:fld>
            <a:endParaRPr lang="en-US" alt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E5D9546-8A32-4B04-834E-1CA97EC4BAD3}" type="slidenum">
              <a:rPr lang="en-US" altLang="en-US" smtClean="0"/>
              <a:pPr eaLnBrk="1" hangingPunct="1">
                <a:spcBef>
                  <a:spcPct val="0"/>
                </a:spcBef>
              </a:pPr>
              <a:t>82</a:t>
            </a:fld>
            <a:endParaRPr lang="en-US" alt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143AB56-E202-455C-B919-56C652539FC6}" type="slidenum">
              <a:rPr lang="en-US" altLang="en-US" smtClean="0"/>
              <a:pPr eaLnBrk="1" hangingPunct="1">
                <a:spcBef>
                  <a:spcPct val="0"/>
                </a:spcBef>
              </a:pPr>
              <a:t>83</a:t>
            </a:fld>
            <a:endParaRPr lang="en-US" altLang="en-US"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r>
              <a:rPr lang="en-US" altLang="en-US" smtClean="0"/>
              <a:t>IDL is vectorized, numerical, and interactive, and it is commonly used for interactive processing of large amounts of data (including image processing). The syntax includes many constructs from Fortran and some from C.</a:t>
            </a:r>
          </a:p>
          <a:p>
            <a:pPr eaLnBrk="1" hangingPunct="1"/>
            <a:endParaRPr lang="en-US" altLang="en-US" smtClean="0"/>
          </a:p>
          <a:p>
            <a:pPr eaLnBrk="1" hangingPunct="1"/>
            <a:r>
              <a:rPr lang="en-US" altLang="en-US" smtClean="0"/>
              <a:t>IDL originated from early VAX/VMS/Fortran.</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E090EC7-DBF6-4D79-B844-58AB8018DB4B}" type="slidenum">
              <a:rPr lang="en-US" altLang="en-US" smtClean="0"/>
              <a:pPr eaLnBrk="1" hangingPunct="1">
                <a:spcBef>
                  <a:spcPct val="0"/>
                </a:spcBef>
              </a:pPr>
              <a:t>84</a:t>
            </a:fld>
            <a:endParaRPr lang="en-US" altLang="en-US"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r>
              <a:rPr lang="en-US" altLang="en-US" smtClean="0"/>
              <a:t>IDL is vectorized, numerical, and interactive, and it is commonly used for interactive processing of large amounts of data (including image processing). The syntax includes many constructs from Fortran and some from C.</a:t>
            </a:r>
          </a:p>
          <a:p>
            <a:pPr eaLnBrk="1" hangingPunct="1"/>
            <a:endParaRPr lang="en-US" altLang="en-US" smtClean="0"/>
          </a:p>
          <a:p>
            <a:pPr eaLnBrk="1" hangingPunct="1"/>
            <a:r>
              <a:rPr lang="en-US" altLang="en-US" smtClean="0"/>
              <a:t>IDL originated from early VAX/VMS/Fortran.</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D8F7A16-F549-45D0-9DE8-DEA72D0717AB}" type="slidenum">
              <a:rPr lang="en-US" altLang="en-US" smtClean="0"/>
              <a:pPr eaLnBrk="1" hangingPunct="1">
                <a:spcBef>
                  <a:spcPct val="0"/>
                </a:spcBef>
              </a:pPr>
              <a:t>85</a:t>
            </a:fld>
            <a:endParaRPr lang="en-US" alt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r>
              <a:rPr lang="en-US" altLang="en-US" smtClean="0"/>
              <a:t>IDL is vectorized, numerical, and interactive, and it is commonly used for interactive processing of large amounts of data (including image processing). The syntax includes many constructs from Fortran and some from C.</a:t>
            </a:r>
          </a:p>
          <a:p>
            <a:pPr eaLnBrk="1" hangingPunct="1"/>
            <a:endParaRPr lang="en-US" altLang="en-US" smtClean="0"/>
          </a:p>
          <a:p>
            <a:pPr eaLnBrk="1" hangingPunct="1"/>
            <a:r>
              <a:rPr lang="en-US" altLang="en-US" smtClean="0"/>
              <a:t>IDL originated from early VAX/VMS/Fortran.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18</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5E8B054-050A-4A44-8C32-EBF0EFD1DD19}" type="slidenum">
              <a:rPr lang="en-US" altLang="en-US" smtClean="0"/>
              <a:pPr eaLnBrk="1" hangingPunct="1">
                <a:spcBef>
                  <a:spcPct val="0"/>
                </a:spcBef>
              </a:pPr>
              <a:t>19</a:t>
            </a:fld>
            <a:endParaRPr lang="en-US" alt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C7868B0-21AD-4702-99D6-647E4B734788}" type="slidenum">
              <a:rPr lang="en-US" altLang="en-US" smtClean="0"/>
              <a:pPr eaLnBrk="1" hangingPunct="1">
                <a:spcBef>
                  <a:spcPct val="0"/>
                </a:spcBef>
              </a:pPr>
              <a:t>21</a:t>
            </a:fld>
            <a:endParaRPr lang="en-US" altLang="en-US" smtClean="0"/>
          </a:p>
        </p:txBody>
      </p:sp>
      <p:sp>
        <p:nvSpPr>
          <p:cNvPr id="89091"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9092"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9093"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9094"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9095" name="Rectangle 6"/>
          <p:cNvSpPr>
            <a:spLocks noGrp="1" noRot="1" noChangeAspect="1" noChangeArrowheads="1" noTextEdit="1"/>
          </p:cNvSpPr>
          <p:nvPr>
            <p:ph type="sldImg"/>
          </p:nvPr>
        </p:nvSpPr>
        <p:spPr>
          <a:xfrm>
            <a:off x="3635375" y="2468563"/>
            <a:ext cx="0" cy="0"/>
          </a:xfrm>
          <a:ln w="12700" cap="flat"/>
        </p:spPr>
      </p:sp>
      <p:sp>
        <p:nvSpPr>
          <p:cNvPr id="89096"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Filters for ultraviolet, visible and infrared observations are normally coloured glass, dyed plastic or gelatin or similar that only allow a narrow waveband, typically about 100 nm wide, of radiation through. Other types of optical filters use interference to produce very narrowband filters where the waveband may only be a few nanometers wide. One example is the H-$alpha filter that peaks at 652 nm. It is used for solar observations and .</a:t>
            </a:r>
          </a:p>
          <a:p>
            <a:pPr eaLnBrk="1" hangingPunct="1"/>
            <a:r>
              <a:rPr lang="en-US" altLang="en-US" smtClean="0"/>
              <a:t>The Johnson system is a standard one that uses five filters, </a:t>
            </a:r>
            <a:r>
              <a:rPr lang="en-US" altLang="en-US" b="1" smtClean="0"/>
              <a:t>U</a:t>
            </a:r>
            <a:r>
              <a:rPr lang="en-US" altLang="en-US" smtClean="0"/>
              <a:t>, </a:t>
            </a:r>
            <a:r>
              <a:rPr lang="en-US" altLang="en-US" b="1" smtClean="0"/>
              <a:t>B</a:t>
            </a:r>
            <a:r>
              <a:rPr lang="en-US" altLang="en-US" smtClean="0"/>
              <a:t>, </a:t>
            </a:r>
            <a:r>
              <a:rPr lang="en-US" altLang="en-US" b="1" smtClean="0"/>
              <a:t>V</a:t>
            </a:r>
            <a:r>
              <a:rPr lang="en-US" altLang="en-US" smtClean="0"/>
              <a:t>, </a:t>
            </a:r>
            <a:r>
              <a:rPr lang="en-US" altLang="en-US" b="1" smtClean="0"/>
              <a:t>R</a:t>
            </a:r>
            <a:r>
              <a:rPr lang="en-US" altLang="en-US" smtClean="0"/>
              <a:t> and </a:t>
            </a:r>
            <a:r>
              <a:rPr lang="en-US" altLang="en-US" b="1" smtClean="0"/>
              <a:t>I</a:t>
            </a:r>
            <a:r>
              <a:rPr lang="en-US" altLang="en-US" smtClean="0"/>
              <a:t> that have peak responses in the ultraviolet, blue, yellow-green, red and near infrared parts of the spectrum respectively. A plot showing the spectral response of the Johnson series of filters is below. It actually shows a modified form developed by M. Bessel.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3759E16-F7EE-4BB5-8A15-29A4993847D3}" type="slidenum">
              <a:rPr lang="en-US" altLang="en-US" smtClean="0"/>
              <a:pPr eaLnBrk="1" hangingPunct="1">
                <a:spcBef>
                  <a:spcPct val="0"/>
                </a:spcBef>
              </a:pPr>
              <a:t>22</a:t>
            </a:fld>
            <a:endParaRPr lang="en-US" altLang="en-US" smtClean="0"/>
          </a:p>
        </p:txBody>
      </p:sp>
      <p:sp>
        <p:nvSpPr>
          <p:cNvPr id="90115"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90116"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90117"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90118"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90119" name="Rectangle 6"/>
          <p:cNvSpPr>
            <a:spLocks noGrp="1" noRot="1" noChangeAspect="1" noChangeArrowheads="1" noTextEdit="1"/>
          </p:cNvSpPr>
          <p:nvPr>
            <p:ph type="sldImg"/>
          </p:nvPr>
        </p:nvSpPr>
        <p:spPr>
          <a:xfrm>
            <a:off x="3635375" y="2468563"/>
            <a:ext cx="0" cy="0"/>
          </a:xfrm>
          <a:ln w="12700" cap="flat"/>
        </p:spPr>
      </p:sp>
      <p:sp>
        <p:nvSpPr>
          <p:cNvPr id="90120"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24098" name="Rectangle 2"/>
          <p:cNvSpPr>
            <a:spLocks noGrp="1" noChangeArrowheads="1"/>
          </p:cNvSpPr>
          <p:nvPr>
            <p:ph type="ctrTitle"/>
          </p:nvPr>
        </p:nvSpPr>
        <p:spPr>
          <a:xfrm>
            <a:off x="685800" y="2130425"/>
            <a:ext cx="7772400" cy="1470025"/>
          </a:xfrm>
        </p:spPr>
        <p:txBody>
          <a:bodyPr/>
          <a:lstStyle>
            <a:lvl1pPr algn="ctr">
              <a:defRPr sz="2800"/>
            </a:lvl1pPr>
          </a:lstStyle>
          <a:p>
            <a:pPr lvl="0"/>
            <a:r>
              <a:rPr lang="en-US" noProof="0" smtClean="0"/>
              <a:t>Click to edit Master title style</a:t>
            </a:r>
          </a:p>
        </p:txBody>
      </p:sp>
      <p:sp>
        <p:nvSpPr>
          <p:cNvPr id="1924099" name="Rectangle 3"/>
          <p:cNvSpPr>
            <a:spLocks noGrp="1" noChangeArrowheads="1"/>
          </p:cNvSpPr>
          <p:nvPr>
            <p:ph type="subTitle" idx="1"/>
          </p:nvPr>
        </p:nvSpPr>
        <p:spPr>
          <a:xfrm>
            <a:off x="685800" y="3886200"/>
            <a:ext cx="7772400" cy="1752600"/>
          </a:xfrm>
        </p:spPr>
        <p:txBody>
          <a:bodyPr/>
          <a:lstStyle>
            <a:lvl1pPr marL="0" indent="0" algn="ctr">
              <a:buFontTx/>
              <a:buNone/>
              <a:defRPr>
                <a:latin typeface="Arial Rounded MT Bold" pitchFamily="34" charset="0"/>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719AE9-C0E8-4AEE-9427-4A50C44EF402}" type="slidenum">
              <a:rPr lang="en-US"/>
              <a:pPr>
                <a:defRPr/>
              </a:pPr>
              <a:t>‹#›</a:t>
            </a:fld>
            <a:endParaRPr lang="en-US"/>
          </a:p>
        </p:txBody>
      </p:sp>
    </p:spTree>
    <p:extLst>
      <p:ext uri="{BB962C8B-B14F-4D97-AF65-F5344CB8AC3E}">
        <p14:creationId xmlns:p14="http://schemas.microsoft.com/office/powerpoint/2010/main" val="4171860622"/>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237DE6-87A3-459A-AE58-5EE51DD4C72E}" type="slidenum">
              <a:rPr lang="en-US"/>
              <a:pPr>
                <a:defRPr/>
              </a:pPr>
              <a:t>‹#›</a:t>
            </a:fld>
            <a:endParaRPr lang="en-US"/>
          </a:p>
        </p:txBody>
      </p:sp>
    </p:spTree>
    <p:extLst>
      <p:ext uri="{BB962C8B-B14F-4D97-AF65-F5344CB8AC3E}">
        <p14:creationId xmlns:p14="http://schemas.microsoft.com/office/powerpoint/2010/main" val="572786938"/>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106363"/>
            <a:ext cx="222885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106363"/>
            <a:ext cx="653415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783CE9-C247-428C-8E1D-D316FF6C1749}" type="slidenum">
              <a:rPr lang="en-US"/>
              <a:pPr>
                <a:defRPr/>
              </a:pPr>
              <a:t>‹#›</a:t>
            </a:fld>
            <a:endParaRPr lang="en-US"/>
          </a:p>
        </p:txBody>
      </p:sp>
    </p:spTree>
    <p:extLst>
      <p:ext uri="{BB962C8B-B14F-4D97-AF65-F5344CB8AC3E}">
        <p14:creationId xmlns:p14="http://schemas.microsoft.com/office/powerpoint/2010/main" val="748733116"/>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066800"/>
            <a:ext cx="4038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038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58A695-23A2-4F83-97B9-37C92BD5A09D}" type="slidenum">
              <a:rPr lang="en-US"/>
              <a:pPr>
                <a:defRPr/>
              </a:pPr>
              <a:t>‹#›</a:t>
            </a:fld>
            <a:endParaRPr lang="en-US"/>
          </a:p>
        </p:txBody>
      </p:sp>
    </p:spTree>
    <p:extLst>
      <p:ext uri="{BB962C8B-B14F-4D97-AF65-F5344CB8AC3E}">
        <p14:creationId xmlns:p14="http://schemas.microsoft.com/office/powerpoint/2010/main" val="2243820021"/>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066800"/>
            <a:ext cx="8229600" cy="50593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936DDA-F617-45B1-9DAF-F9021562C585}" type="slidenum">
              <a:rPr lang="en-US"/>
              <a:pPr>
                <a:defRPr/>
              </a:pPr>
              <a:t>‹#›</a:t>
            </a:fld>
            <a:endParaRPr lang="en-US"/>
          </a:p>
        </p:txBody>
      </p:sp>
    </p:spTree>
    <p:extLst>
      <p:ext uri="{BB962C8B-B14F-4D97-AF65-F5344CB8AC3E}">
        <p14:creationId xmlns:p14="http://schemas.microsoft.com/office/powerpoint/2010/main" val="4233812030"/>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66800"/>
            <a:ext cx="8229600" cy="2452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671888"/>
            <a:ext cx="8229600" cy="2454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E8CF25-53F6-4F14-A9F3-3D58B7B19F7C}" type="slidenum">
              <a:rPr lang="en-US"/>
              <a:pPr>
                <a:defRPr/>
              </a:pPr>
              <a:t>‹#›</a:t>
            </a:fld>
            <a:endParaRPr lang="en-US"/>
          </a:p>
        </p:txBody>
      </p:sp>
    </p:spTree>
    <p:extLst>
      <p:ext uri="{BB962C8B-B14F-4D97-AF65-F5344CB8AC3E}">
        <p14:creationId xmlns:p14="http://schemas.microsoft.com/office/powerpoint/2010/main" val="1047605600"/>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FC57F5-FC5C-4651-B8D7-9C2A14B3F654}" type="slidenum">
              <a:rPr lang="en-US"/>
              <a:pPr>
                <a:defRPr/>
              </a:pPr>
              <a:t>‹#›</a:t>
            </a:fld>
            <a:endParaRPr lang="en-US"/>
          </a:p>
        </p:txBody>
      </p:sp>
    </p:spTree>
    <p:extLst>
      <p:ext uri="{BB962C8B-B14F-4D97-AF65-F5344CB8AC3E}">
        <p14:creationId xmlns:p14="http://schemas.microsoft.com/office/powerpoint/2010/main" val="1286169906"/>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71A3AD-EA4F-4740-ADE8-938B0B935981}" type="slidenum">
              <a:rPr lang="en-US"/>
              <a:pPr>
                <a:defRPr/>
              </a:pPr>
              <a:t>‹#›</a:t>
            </a:fld>
            <a:endParaRPr lang="en-US"/>
          </a:p>
        </p:txBody>
      </p:sp>
    </p:spTree>
    <p:extLst>
      <p:ext uri="{BB962C8B-B14F-4D97-AF65-F5344CB8AC3E}">
        <p14:creationId xmlns:p14="http://schemas.microsoft.com/office/powerpoint/2010/main" val="2417381948"/>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66800"/>
            <a:ext cx="40386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0386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EE970C-1C83-43DE-A80F-6EE86A19A1DA}" type="slidenum">
              <a:rPr lang="en-US"/>
              <a:pPr>
                <a:defRPr/>
              </a:pPr>
              <a:t>‹#›</a:t>
            </a:fld>
            <a:endParaRPr lang="en-US"/>
          </a:p>
        </p:txBody>
      </p:sp>
    </p:spTree>
    <p:extLst>
      <p:ext uri="{BB962C8B-B14F-4D97-AF65-F5344CB8AC3E}">
        <p14:creationId xmlns:p14="http://schemas.microsoft.com/office/powerpoint/2010/main" val="3099471970"/>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E0FCE3C-B42E-410B-A924-DE119A45A1CD}" type="slidenum">
              <a:rPr lang="en-US"/>
              <a:pPr>
                <a:defRPr/>
              </a:pPr>
              <a:t>‹#›</a:t>
            </a:fld>
            <a:endParaRPr lang="en-US"/>
          </a:p>
        </p:txBody>
      </p:sp>
    </p:spTree>
    <p:extLst>
      <p:ext uri="{BB962C8B-B14F-4D97-AF65-F5344CB8AC3E}">
        <p14:creationId xmlns:p14="http://schemas.microsoft.com/office/powerpoint/2010/main" val="3696467624"/>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2D1ADEC-8CAC-4341-B1A3-312E86865337}" type="slidenum">
              <a:rPr lang="en-US"/>
              <a:pPr>
                <a:defRPr/>
              </a:pPr>
              <a:t>‹#›</a:t>
            </a:fld>
            <a:endParaRPr lang="en-US"/>
          </a:p>
        </p:txBody>
      </p:sp>
    </p:spTree>
    <p:extLst>
      <p:ext uri="{BB962C8B-B14F-4D97-AF65-F5344CB8AC3E}">
        <p14:creationId xmlns:p14="http://schemas.microsoft.com/office/powerpoint/2010/main" val="2102056552"/>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0A0544E-14CD-44E5-8140-ED9D6C036DEC}" type="slidenum">
              <a:rPr lang="en-US"/>
              <a:pPr>
                <a:defRPr/>
              </a:pPr>
              <a:t>‹#›</a:t>
            </a:fld>
            <a:endParaRPr lang="en-US"/>
          </a:p>
        </p:txBody>
      </p:sp>
    </p:spTree>
    <p:extLst>
      <p:ext uri="{BB962C8B-B14F-4D97-AF65-F5344CB8AC3E}">
        <p14:creationId xmlns:p14="http://schemas.microsoft.com/office/powerpoint/2010/main" val="1288785627"/>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C5E471-804C-4872-AB13-812F3B2921FC}" type="slidenum">
              <a:rPr lang="en-US"/>
              <a:pPr>
                <a:defRPr/>
              </a:pPr>
              <a:t>‹#›</a:t>
            </a:fld>
            <a:endParaRPr lang="en-US"/>
          </a:p>
        </p:txBody>
      </p:sp>
    </p:spTree>
    <p:extLst>
      <p:ext uri="{BB962C8B-B14F-4D97-AF65-F5344CB8AC3E}">
        <p14:creationId xmlns:p14="http://schemas.microsoft.com/office/powerpoint/2010/main" val="423330672"/>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7AA926-BDD6-4413-9EDA-6575662CB84F}" type="slidenum">
              <a:rPr lang="en-US"/>
              <a:pPr>
                <a:defRPr/>
              </a:pPr>
              <a:t>‹#›</a:t>
            </a:fld>
            <a:endParaRPr lang="en-US"/>
          </a:p>
        </p:txBody>
      </p:sp>
    </p:spTree>
    <p:extLst>
      <p:ext uri="{BB962C8B-B14F-4D97-AF65-F5344CB8AC3E}">
        <p14:creationId xmlns:p14="http://schemas.microsoft.com/office/powerpoint/2010/main" val="1658080875"/>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106363"/>
            <a:ext cx="8915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066800"/>
            <a:ext cx="8229600" cy="505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9087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9087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9087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CDD2F318-806C-4DEC-9AE6-CEC4BFD638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Lst>
  <p:transition>
    <p:fade thruBlk="1"/>
  </p:transition>
  <p:timing>
    <p:tnLst>
      <p:par>
        <p:cTn id="1" dur="indefinite" restart="never" nodeType="tmRoot"/>
      </p:par>
    </p:tnLst>
  </p:timing>
  <p:hf hdr="0" ftr="0" dt="0"/>
  <p:txStyles>
    <p:titleStyle>
      <a:lvl1pPr algn="r" rtl="0" eaLnBrk="0" fontAlgn="base" hangingPunct="0">
        <a:spcBef>
          <a:spcPct val="0"/>
        </a:spcBef>
        <a:spcAft>
          <a:spcPct val="0"/>
        </a:spcAft>
        <a:defRPr sz="3200" u="sng">
          <a:solidFill>
            <a:schemeClr val="tx2"/>
          </a:solidFill>
          <a:latin typeface="+mj-lt"/>
          <a:ea typeface="+mj-ea"/>
          <a:cs typeface="+mj-cs"/>
        </a:defRPr>
      </a:lvl1pPr>
      <a:lvl2pPr algn="r" rtl="0" eaLnBrk="0" fontAlgn="base" hangingPunct="0">
        <a:spcBef>
          <a:spcPct val="0"/>
        </a:spcBef>
        <a:spcAft>
          <a:spcPct val="0"/>
        </a:spcAft>
        <a:defRPr sz="3200" u="sng">
          <a:solidFill>
            <a:schemeClr val="tx2"/>
          </a:solidFill>
          <a:latin typeface="Arial Rounded MT Bold" pitchFamily="34" charset="0"/>
        </a:defRPr>
      </a:lvl2pPr>
      <a:lvl3pPr algn="r" rtl="0" eaLnBrk="0" fontAlgn="base" hangingPunct="0">
        <a:spcBef>
          <a:spcPct val="0"/>
        </a:spcBef>
        <a:spcAft>
          <a:spcPct val="0"/>
        </a:spcAft>
        <a:defRPr sz="3200" u="sng">
          <a:solidFill>
            <a:schemeClr val="tx2"/>
          </a:solidFill>
          <a:latin typeface="Arial Rounded MT Bold" pitchFamily="34" charset="0"/>
        </a:defRPr>
      </a:lvl3pPr>
      <a:lvl4pPr algn="r" rtl="0" eaLnBrk="0" fontAlgn="base" hangingPunct="0">
        <a:spcBef>
          <a:spcPct val="0"/>
        </a:spcBef>
        <a:spcAft>
          <a:spcPct val="0"/>
        </a:spcAft>
        <a:defRPr sz="3200" u="sng">
          <a:solidFill>
            <a:schemeClr val="tx2"/>
          </a:solidFill>
          <a:latin typeface="Arial Rounded MT Bold" pitchFamily="34" charset="0"/>
        </a:defRPr>
      </a:lvl4pPr>
      <a:lvl5pPr algn="r" rtl="0" eaLnBrk="0" fontAlgn="base" hangingPunct="0">
        <a:spcBef>
          <a:spcPct val="0"/>
        </a:spcBef>
        <a:spcAft>
          <a:spcPct val="0"/>
        </a:spcAft>
        <a:defRPr sz="3200" u="sng">
          <a:solidFill>
            <a:schemeClr val="tx2"/>
          </a:solidFill>
          <a:latin typeface="Arial Rounded MT Bold" pitchFamily="34" charset="0"/>
        </a:defRPr>
      </a:lvl5pPr>
      <a:lvl6pPr marL="457200" algn="r" rtl="0" fontAlgn="base">
        <a:spcBef>
          <a:spcPct val="0"/>
        </a:spcBef>
        <a:spcAft>
          <a:spcPct val="0"/>
        </a:spcAft>
        <a:defRPr sz="3200" u="sng">
          <a:solidFill>
            <a:schemeClr val="tx2"/>
          </a:solidFill>
          <a:latin typeface="Arial Rounded MT Bold" pitchFamily="34" charset="0"/>
        </a:defRPr>
      </a:lvl6pPr>
      <a:lvl7pPr marL="914400" algn="r" rtl="0" fontAlgn="base">
        <a:spcBef>
          <a:spcPct val="0"/>
        </a:spcBef>
        <a:spcAft>
          <a:spcPct val="0"/>
        </a:spcAft>
        <a:defRPr sz="3200" u="sng">
          <a:solidFill>
            <a:schemeClr val="tx2"/>
          </a:solidFill>
          <a:latin typeface="Arial Rounded MT Bold" pitchFamily="34" charset="0"/>
        </a:defRPr>
      </a:lvl7pPr>
      <a:lvl8pPr marL="1371600" algn="r" rtl="0" fontAlgn="base">
        <a:spcBef>
          <a:spcPct val="0"/>
        </a:spcBef>
        <a:spcAft>
          <a:spcPct val="0"/>
        </a:spcAft>
        <a:defRPr sz="3200" u="sng">
          <a:solidFill>
            <a:schemeClr val="tx2"/>
          </a:solidFill>
          <a:latin typeface="Arial Rounded MT Bold" pitchFamily="34" charset="0"/>
        </a:defRPr>
      </a:lvl8pPr>
      <a:lvl9pPr marL="1828800" algn="r" rtl="0" fontAlgn="base">
        <a:spcBef>
          <a:spcPct val="0"/>
        </a:spcBef>
        <a:spcAft>
          <a:spcPct val="0"/>
        </a:spcAft>
        <a:defRPr sz="3200" u="sng">
          <a:solidFill>
            <a:schemeClr val="tx2"/>
          </a:solidFill>
          <a:latin typeface="Arial Rounded MT Bold"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5000"/>
        </a:spcBef>
        <a:spcAft>
          <a:spcPct val="0"/>
        </a:spcAft>
        <a:buChar char="–"/>
        <a:defRPr sz="2000">
          <a:solidFill>
            <a:schemeClr val="tx1"/>
          </a:solidFill>
          <a:latin typeface="+mn-lt"/>
        </a:defRPr>
      </a:lvl2pPr>
      <a:lvl3pPr marL="1143000" indent="-228600" algn="l" rtl="0" eaLnBrk="0" fontAlgn="base" hangingPunct="0">
        <a:spcBef>
          <a:spcPct val="5000"/>
        </a:spcBef>
        <a:spcAft>
          <a:spcPct val="0"/>
        </a:spcAft>
        <a:buChar char="•"/>
        <a:defRPr>
          <a:solidFill>
            <a:schemeClr val="tx1"/>
          </a:solidFill>
          <a:latin typeface="+mn-lt"/>
        </a:defRPr>
      </a:lvl3pPr>
      <a:lvl4pPr marL="1600200" indent="-228600" algn="l" rtl="0" eaLnBrk="0" fontAlgn="base" hangingPunct="0">
        <a:spcBef>
          <a:spcPct val="5000"/>
        </a:spcBef>
        <a:spcAft>
          <a:spcPct val="0"/>
        </a:spcAft>
        <a:buChar char="–"/>
        <a:defRPr sz="1600">
          <a:solidFill>
            <a:schemeClr val="tx1"/>
          </a:solidFill>
          <a:latin typeface="+mn-lt"/>
        </a:defRPr>
      </a:lvl4pPr>
      <a:lvl5pPr marL="2057400" indent="-228600" algn="l" rtl="0" eaLnBrk="0" fontAlgn="base" hangingPunct="0">
        <a:spcBef>
          <a:spcPct val="5000"/>
        </a:spcBef>
        <a:spcAft>
          <a:spcPct val="0"/>
        </a:spcAft>
        <a:buChar char="»"/>
        <a:defRPr sz="1600">
          <a:solidFill>
            <a:schemeClr val="tx1"/>
          </a:solidFill>
          <a:latin typeface="+mn-lt"/>
        </a:defRPr>
      </a:lvl5pPr>
      <a:lvl6pPr marL="2514600" indent="-228600" algn="l" rtl="0" fontAlgn="base">
        <a:spcBef>
          <a:spcPct val="5000"/>
        </a:spcBef>
        <a:spcAft>
          <a:spcPct val="0"/>
        </a:spcAft>
        <a:buChar char="»"/>
        <a:defRPr sz="1600">
          <a:solidFill>
            <a:schemeClr val="tx1"/>
          </a:solidFill>
          <a:latin typeface="+mn-lt"/>
        </a:defRPr>
      </a:lvl6pPr>
      <a:lvl7pPr marL="2971800" indent="-228600" algn="l" rtl="0" fontAlgn="base">
        <a:spcBef>
          <a:spcPct val="5000"/>
        </a:spcBef>
        <a:spcAft>
          <a:spcPct val="0"/>
        </a:spcAft>
        <a:buChar char="»"/>
        <a:defRPr sz="1600">
          <a:solidFill>
            <a:schemeClr val="tx1"/>
          </a:solidFill>
          <a:latin typeface="+mn-lt"/>
        </a:defRPr>
      </a:lvl7pPr>
      <a:lvl8pPr marL="3429000" indent="-228600" algn="l" rtl="0" fontAlgn="base">
        <a:spcBef>
          <a:spcPct val="5000"/>
        </a:spcBef>
        <a:spcAft>
          <a:spcPct val="0"/>
        </a:spcAft>
        <a:buChar char="»"/>
        <a:defRPr sz="1600">
          <a:solidFill>
            <a:schemeClr val="tx1"/>
          </a:solidFill>
          <a:latin typeface="+mn-lt"/>
        </a:defRPr>
      </a:lvl8pPr>
      <a:lvl9pPr marL="3886200" indent="-228600" algn="l" rtl="0" fontAlgn="base">
        <a:spcBef>
          <a:spcPct val="5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4.vml"/><Relationship Id="rId4" Type="http://schemas.openxmlformats.org/officeDocument/2006/relationships/image" Target="../media/image17.emf"/></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5.vml"/><Relationship Id="rId4" Type="http://schemas.openxmlformats.org/officeDocument/2006/relationships/image" Target="../media/image22.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25.png"/><Relationship Id="rId5" Type="http://schemas.openxmlformats.org/officeDocument/2006/relationships/oleObject" Target="../embeddings/oleObject7.bin"/><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26.wmf"/></Relationships>
</file>

<file path=ppt/slides/_rels/slide34.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upload.wikimedia.org/wikipedia/commons/7/72/Omega_Nebula.jp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upload.wikimedia.org/wikipedia/commons/2/26/Pleiades.jp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3.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upload.wikimedia.org/wikipedia/commons/0/00/Crab_Nebula.jp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8.xml.rels><?xml version="1.0" encoding="UTF-8" standalone="yes"?>
<Relationships xmlns="http://schemas.openxmlformats.org/package/2006/relationships"><Relationship Id="rId3" Type="http://schemas.openxmlformats.org/officeDocument/2006/relationships/hyperlink" Target="http://upload.wikimedia.org/wikipedia/commons/7/7c/EtaCarinae.jp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upload.wikimedia.org/wikipedia/commons/4/46/Horsehead-Hubble.jp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41.wmf"/><Relationship Id="rId4" Type="http://schemas.openxmlformats.org/officeDocument/2006/relationships/oleObject" Target="../embeddings/oleObject9.bin"/></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antwrp.gsfc.nasa.gov/apod/image/0605/m87_gendler_f.jpg"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57.xml.rels><?xml version="1.0" encoding="UTF-8" standalone="yes"?>
<Relationships xmlns="http://schemas.openxmlformats.org/package/2006/relationships"><Relationship Id="rId3" Type="http://schemas.openxmlformats.org/officeDocument/2006/relationships/hyperlink" Target="http://upload.wikimedia.org/wikipedia/commons/f/f6/Antennae_galaxies_xl.jpg"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ideo" Target="file:///C:\figerdev\movies\gap6.mpg" TargetMode="External"/><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wmf"/></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55.png"/><Relationship Id="rId4" Type="http://schemas.openxmlformats.org/officeDocument/2006/relationships/oleObject" Target="../embeddings/oleObject10.bin"/></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57.png"/><Relationship Id="rId4" Type="http://schemas.openxmlformats.org/officeDocument/2006/relationships/oleObject" Target="../embeddings/oleObject11.bin"/></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58.png"/><Relationship Id="rId4" Type="http://schemas.openxmlformats.org/officeDocument/2006/relationships/oleObject" Target="../embeddings/oleObject12.bin"/></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hyperlink" Target="http://iopscience.iop.org/0004-637X/643/2/1166/64128.text.html#rf64" TargetMode="External"/><Relationship Id="rId4" Type="http://schemas.openxmlformats.org/officeDocument/2006/relationships/hyperlink" Target="http://iopscience.iop.org/0004-637X/643/2/1166/64128.text.html#rf66"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6.wmf"/></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iopscience.iop.org/0004-637X/643/2/1166/64128.text.html#rf16" TargetMode="Externa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en.wikipedia.org/wiki/Dynamically_typed" TargetMode="External"/><Relationship Id="rId7" Type="http://schemas.openxmlformats.org/officeDocument/2006/relationships/hyperlink" Target="http://en.wikipedia.org/wiki/Named_parameter"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hyperlink" Target="http://en.wikipedia.org/w/index.php?title=IN-OUT&amp;action=edit" TargetMode="External"/><Relationship Id="rId5" Type="http://schemas.openxmlformats.org/officeDocument/2006/relationships/hyperlink" Target="http://en.wikipedia.org/wiki/Evaluation_strategy#Call_by_reference" TargetMode="External"/><Relationship Id="rId4" Type="http://schemas.openxmlformats.org/officeDocument/2006/relationships/hyperlink" Target="http://en.wikipedia.org/wiki/Namespace_(computer_science)" TargetMode="Externa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7.wmf"/></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6"/>
          <p:cNvSpPr>
            <a:spLocks noGrp="1" noChangeArrowheads="1"/>
          </p:cNvSpPr>
          <p:nvPr>
            <p:ph type="ctrTitle"/>
          </p:nvPr>
        </p:nvSpPr>
        <p:spPr>
          <a:noFill/>
        </p:spPr>
        <p:txBody>
          <a:bodyPr/>
          <a:lstStyle/>
          <a:p>
            <a:pPr eaLnBrk="1" hangingPunct="1"/>
            <a:r>
              <a:rPr lang="en-US" altLang="en-US" smtClean="0"/>
              <a:t>Astronomical Observational Techniques and Instrumentation</a:t>
            </a:r>
          </a:p>
        </p:txBody>
      </p:sp>
      <p:sp>
        <p:nvSpPr>
          <p:cNvPr id="2051" name="Rectangle 7"/>
          <p:cNvSpPr>
            <a:spLocks noGrp="1" noChangeArrowheads="1"/>
          </p:cNvSpPr>
          <p:nvPr>
            <p:ph type="subTitle" idx="1"/>
          </p:nvPr>
        </p:nvSpPr>
        <p:spPr>
          <a:noFill/>
        </p:spPr>
        <p:txBody>
          <a:bodyPr/>
          <a:lstStyle/>
          <a:p>
            <a:pPr eaLnBrk="1" hangingPunct="1"/>
            <a:r>
              <a:rPr lang="en-US" altLang="en-US" sz="2000" smtClean="0"/>
              <a:t>Professor Don Figer</a:t>
            </a:r>
          </a:p>
          <a:p>
            <a:pPr eaLnBrk="1" hangingPunct="1"/>
            <a:r>
              <a:rPr lang="en-US" altLang="en-US" sz="2000" smtClean="0"/>
              <a:t>Observations</a:t>
            </a:r>
          </a:p>
        </p:txBody>
      </p:sp>
      <p:sp>
        <p:nvSpPr>
          <p:cNvPr id="2052"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9956E6EE-119C-4DB0-A8FB-24F489792639}" type="slidenum">
              <a:rPr lang="en-US" altLang="en-US" sz="1400" smtClean="0">
                <a:latin typeface="Arial" charset="0"/>
              </a:rPr>
              <a:pPr eaLnBrk="1" hangingPunct="1">
                <a:spcBef>
                  <a:spcPct val="0"/>
                </a:spcBef>
                <a:buFontTx/>
                <a:buNone/>
              </a:pPr>
              <a:t>1</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smtClean="0"/>
              <a:t>Magnitude Errors (Bershady)</a:t>
            </a:r>
          </a:p>
        </p:txBody>
      </p:sp>
      <p:pic>
        <p:nvPicPr>
          <p:cNvPr id="112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63" y="1295400"/>
            <a:ext cx="8423275"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8"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2787CA13-07DA-4251-9E85-6F4CFC11AC41}" type="slidenum">
              <a:rPr lang="en-US" altLang="en-US" sz="1400" smtClean="0">
                <a:latin typeface="Arial" charset="0"/>
              </a:rPr>
              <a:pPr eaLnBrk="1" hangingPunct="1">
                <a:spcBef>
                  <a:spcPct val="0"/>
                </a:spcBef>
                <a:buFontTx/>
                <a:buNone/>
              </a:pPr>
              <a:t>10</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6"/>
          <p:cNvSpPr>
            <a:spLocks noGrp="1" noChangeArrowheads="1"/>
          </p:cNvSpPr>
          <p:nvPr>
            <p:ph type="title"/>
          </p:nvPr>
        </p:nvSpPr>
        <p:spPr/>
        <p:txBody>
          <a:bodyPr/>
          <a:lstStyle/>
          <a:p>
            <a:pPr eaLnBrk="1" hangingPunct="1"/>
            <a:r>
              <a:rPr lang="en-US" altLang="en-US" smtClean="0"/>
              <a:t>Stellar Brightness Differences</a:t>
            </a:r>
          </a:p>
        </p:txBody>
      </p:sp>
      <p:sp>
        <p:nvSpPr>
          <p:cNvPr id="12291" name="Rectangle 3"/>
          <p:cNvSpPr>
            <a:spLocks noGrp="1" noChangeArrowheads="1"/>
          </p:cNvSpPr>
          <p:nvPr>
            <p:ph type="body" idx="1"/>
          </p:nvPr>
        </p:nvSpPr>
        <p:spPr/>
        <p:txBody>
          <a:bodyPr/>
          <a:lstStyle/>
          <a:p>
            <a:pPr eaLnBrk="1" hangingPunct="1"/>
            <a:r>
              <a:rPr lang="en-US" altLang="en-US" smtClean="0"/>
              <a:t>If we can determine that 2 stars </a:t>
            </a:r>
            <a:r>
              <a:rPr lang="en-US" altLang="en-US" i="1" smtClean="0"/>
              <a:t>are</a:t>
            </a:r>
            <a:r>
              <a:rPr lang="en-US" altLang="en-US" smtClean="0"/>
              <a:t> identical, then their relative </a:t>
            </a:r>
            <a:r>
              <a:rPr lang="en-US" altLang="en-US" i="1" smtClean="0"/>
              <a:t>brightnesses</a:t>
            </a:r>
            <a:r>
              <a:rPr lang="en-US" altLang="en-US" smtClean="0"/>
              <a:t> translate to relative </a:t>
            </a:r>
            <a:r>
              <a:rPr lang="en-US" altLang="en-US" i="1" smtClean="0"/>
              <a:t>distances</a:t>
            </a:r>
            <a:endParaRPr lang="en-US" altLang="en-US" sz="2800" i="1" smtClean="0"/>
          </a:p>
          <a:p>
            <a:pPr eaLnBrk="1" hangingPunct="1"/>
            <a:r>
              <a:rPr lang="en-US" altLang="en-US" i="1" smtClean="0"/>
              <a:t>Example: </a:t>
            </a:r>
            <a:r>
              <a:rPr lang="en-US" altLang="en-US" smtClean="0"/>
              <a:t>Sun vs. </a:t>
            </a:r>
            <a:r>
              <a:rPr lang="en-US" altLang="en-US" i="1" smtClean="0">
                <a:sym typeface="Symbol" pitchFamily="18" charset="2"/>
              </a:rPr>
              <a:t> Cen</a:t>
            </a:r>
            <a:endParaRPr lang="en-US" altLang="en-US" sz="2800" i="1" smtClean="0"/>
          </a:p>
          <a:p>
            <a:pPr lvl="1" eaLnBrk="1" hangingPunct="1"/>
            <a:r>
              <a:rPr lang="en-US" altLang="en-US" smtClean="0"/>
              <a:t>spectra are very similar </a:t>
            </a:r>
            <a:r>
              <a:rPr lang="en-US" altLang="en-US" smtClean="0">
                <a:sym typeface="Symbol" pitchFamily="18" charset="2"/>
              </a:rPr>
              <a:t></a:t>
            </a:r>
            <a:r>
              <a:rPr lang="en-US" altLang="en-US" smtClean="0"/>
              <a:t> temperatures, radii almost identical (</a:t>
            </a:r>
            <a:r>
              <a:rPr lang="en-US" altLang="en-US" i="1" smtClean="0"/>
              <a:t>T</a:t>
            </a:r>
            <a:r>
              <a:rPr lang="en-US" altLang="en-US" smtClean="0"/>
              <a:t> follows from Planck function, radius </a:t>
            </a:r>
            <a:r>
              <a:rPr lang="en-US" altLang="en-US" i="1" smtClean="0"/>
              <a:t>R</a:t>
            </a:r>
            <a:r>
              <a:rPr lang="en-US" altLang="en-US" smtClean="0"/>
              <a:t> can be deduced by other means) </a:t>
            </a:r>
          </a:p>
          <a:p>
            <a:pPr lvl="1" eaLnBrk="1" hangingPunct="1"/>
            <a:r>
              <a:rPr lang="en-US" altLang="en-US" smtClean="0">
                <a:sym typeface="Symbol" pitchFamily="18" charset="2"/>
              </a:rPr>
              <a:t></a:t>
            </a:r>
            <a:r>
              <a:rPr lang="en-US" altLang="en-US" smtClean="0"/>
              <a:t> luminosities about equal</a:t>
            </a:r>
          </a:p>
          <a:p>
            <a:pPr lvl="1" eaLnBrk="1" hangingPunct="1"/>
            <a:r>
              <a:rPr lang="en-US" altLang="en-US" smtClean="0"/>
              <a:t>difference in </a:t>
            </a:r>
            <a:r>
              <a:rPr lang="en-US" altLang="en-US" i="1" smtClean="0"/>
              <a:t>apparent</a:t>
            </a:r>
            <a:r>
              <a:rPr lang="en-US" altLang="en-US" smtClean="0"/>
              <a:t> magnitudes translates to relative distances</a:t>
            </a:r>
          </a:p>
          <a:p>
            <a:pPr lvl="1" eaLnBrk="1" hangingPunct="1"/>
            <a:r>
              <a:rPr lang="en-US" altLang="en-US" smtClean="0"/>
              <a:t>can check using the parallax distance to </a:t>
            </a:r>
            <a:r>
              <a:rPr lang="en-US" altLang="en-US" i="1" smtClean="0">
                <a:sym typeface="Symbol" pitchFamily="18" charset="2"/>
              </a:rPr>
              <a:t> Cen</a:t>
            </a:r>
          </a:p>
        </p:txBody>
      </p:sp>
      <p:sp>
        <p:nvSpPr>
          <p:cNvPr id="12292"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D7EACF58-306C-4C86-AC99-8F44400F11DD}" type="slidenum">
              <a:rPr lang="en-US" altLang="en-US" sz="1400" smtClean="0">
                <a:latin typeface="Arial" charset="0"/>
              </a:rPr>
              <a:pPr eaLnBrk="1" hangingPunct="1">
                <a:spcBef>
                  <a:spcPct val="0"/>
                </a:spcBef>
                <a:buFontTx/>
                <a:buNone/>
              </a:pPr>
              <a:t>11</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7"/>
          <p:cNvSpPr>
            <a:spLocks noGrp="1" noChangeArrowheads="1"/>
          </p:cNvSpPr>
          <p:nvPr>
            <p:ph type="title"/>
          </p:nvPr>
        </p:nvSpPr>
        <p:spPr/>
        <p:txBody>
          <a:bodyPr/>
          <a:lstStyle/>
          <a:p>
            <a:pPr eaLnBrk="1" hangingPunct="1"/>
            <a:r>
              <a:rPr lang="en-US" altLang="en-US" smtClean="0"/>
              <a:t>Brightness and Temperature</a:t>
            </a:r>
          </a:p>
        </p:txBody>
      </p:sp>
      <p:pic>
        <p:nvPicPr>
          <p:cNvPr id="13315" name="Picture 3" descr="h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1676400"/>
            <a:ext cx="55245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4"/>
          <p:cNvSpPr txBox="1">
            <a:spLocks noChangeArrowheads="1"/>
          </p:cNvSpPr>
          <p:nvPr/>
        </p:nvSpPr>
        <p:spPr bwMode="auto">
          <a:xfrm>
            <a:off x="3390900" y="6096000"/>
            <a:ext cx="3959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a:spcBef>
                <a:spcPct val="0"/>
              </a:spcBef>
              <a:buFontTx/>
              <a:buNone/>
            </a:pPr>
            <a:r>
              <a:rPr lang="en-US" altLang="en-US" sz="1400"/>
              <a:t>http://zebu.uoregon.edu/~soper/Stars/hrdiagram.html</a:t>
            </a:r>
          </a:p>
        </p:txBody>
      </p:sp>
      <p:sp>
        <p:nvSpPr>
          <p:cNvPr id="13317"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E2EE102E-0F10-475F-9F6E-CB5EEB5DE015}" type="slidenum">
              <a:rPr lang="en-US" altLang="en-US" sz="1400" smtClean="0">
                <a:latin typeface="Arial" charset="0"/>
              </a:rPr>
              <a:pPr eaLnBrk="1" hangingPunct="1">
                <a:spcBef>
                  <a:spcPct val="0"/>
                </a:spcBef>
                <a:buFontTx/>
                <a:buNone/>
              </a:pPr>
              <a:t>12</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smtClean="0"/>
              <a:t>H-R Diagram: History</a:t>
            </a:r>
          </a:p>
        </p:txBody>
      </p:sp>
      <p:sp>
        <p:nvSpPr>
          <p:cNvPr id="14339" name="Rectangle 3"/>
          <p:cNvSpPr>
            <a:spLocks noGrp="1" noChangeArrowheads="1"/>
          </p:cNvSpPr>
          <p:nvPr>
            <p:ph type="body" idx="1"/>
          </p:nvPr>
        </p:nvSpPr>
        <p:spPr/>
        <p:txBody>
          <a:bodyPr/>
          <a:lstStyle/>
          <a:p>
            <a:pPr eaLnBrk="1" hangingPunct="1"/>
            <a:r>
              <a:rPr lang="en-US" altLang="en-US" smtClean="0"/>
              <a:t>1911: E. Hertzsprung (Denmark) compared star luminosity with color for several clusters</a:t>
            </a:r>
          </a:p>
          <a:p>
            <a:pPr eaLnBrk="1" hangingPunct="1"/>
            <a:r>
              <a:rPr lang="en-US" altLang="en-US" smtClean="0"/>
              <a:t>1913: Henry Norris Russell (U.S.) did same for stars in solar neighborhood</a:t>
            </a:r>
          </a:p>
          <a:p>
            <a:pPr eaLnBrk="1" hangingPunct="1"/>
            <a:endParaRPr lang="en-US" altLang="en-US" smtClean="0"/>
          </a:p>
        </p:txBody>
      </p:sp>
      <p:sp>
        <p:nvSpPr>
          <p:cNvPr id="14340"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6BBBF202-5D1A-4BF9-924F-946EE0776B5A}" type="slidenum">
              <a:rPr lang="en-US" altLang="en-US" sz="1400" smtClean="0">
                <a:latin typeface="Arial" charset="0"/>
              </a:rPr>
              <a:pPr eaLnBrk="1" hangingPunct="1">
                <a:spcBef>
                  <a:spcPct val="0"/>
                </a:spcBef>
                <a:buFontTx/>
                <a:buNone/>
              </a:pPr>
              <a:t>13</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7"/>
          <p:cNvSpPr>
            <a:spLocks noGrp="1" noChangeArrowheads="1"/>
          </p:cNvSpPr>
          <p:nvPr>
            <p:ph type="title"/>
          </p:nvPr>
        </p:nvSpPr>
        <p:spPr/>
        <p:txBody>
          <a:bodyPr/>
          <a:lstStyle/>
          <a:p>
            <a:pPr eaLnBrk="1" hangingPunct="1"/>
            <a:r>
              <a:rPr lang="en-US" altLang="en-US" dirty="0" smtClean="0"/>
              <a:t>HR Diagram of Well-known Stars</a:t>
            </a:r>
          </a:p>
        </p:txBody>
      </p:sp>
      <p:sp>
        <p:nvSpPr>
          <p:cNvPr id="15364"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E54A7A24-2D8D-4A0C-9641-09B80E009DAA}" type="slidenum">
              <a:rPr lang="en-US" altLang="en-US" sz="1400" smtClean="0">
                <a:latin typeface="Arial" charset="0"/>
              </a:rPr>
              <a:pPr eaLnBrk="1" hangingPunct="1">
                <a:spcBef>
                  <a:spcPct val="0"/>
                </a:spcBef>
                <a:buFontTx/>
                <a:buNone/>
              </a:pPr>
              <a:t>14</a:t>
            </a:fld>
            <a:endParaRPr lang="en-US" altLang="en-US" sz="1400" smtClean="0">
              <a:latin typeface="Arial" charset="0"/>
            </a:endParaRPr>
          </a:p>
        </p:txBody>
      </p:sp>
      <p:pic>
        <p:nvPicPr>
          <p:cNvPr id="68610" name="Picture 2" descr="https://upload.wikimedia.org/wikipedia/commons/1/17/Hertzsprung-Russel_StarDat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663" y="838200"/>
            <a:ext cx="5400675" cy="571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6" name="Picture 2" descr="h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95350"/>
            <a:ext cx="503555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4"/>
          <p:cNvSpPr txBox="1">
            <a:spLocks noChangeArrowheads="1"/>
          </p:cNvSpPr>
          <p:nvPr/>
        </p:nvSpPr>
        <p:spPr bwMode="auto">
          <a:xfrm>
            <a:off x="5410200" y="4572000"/>
            <a:ext cx="35433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a:spcBef>
                <a:spcPct val="0"/>
              </a:spcBef>
              <a:buFontTx/>
              <a:buNone/>
            </a:pPr>
            <a:r>
              <a:rPr lang="en-US" altLang="en-US" sz="2000">
                <a:sym typeface="Symbol" pitchFamily="18" charset="2"/>
              </a:rPr>
              <a:t></a:t>
            </a:r>
            <a:r>
              <a:rPr lang="en-US" altLang="en-US" sz="2000"/>
              <a:t>90% of stars on Main Sequence</a:t>
            </a:r>
          </a:p>
          <a:p>
            <a:pPr>
              <a:spcBef>
                <a:spcPct val="0"/>
              </a:spcBef>
              <a:buFontTx/>
              <a:buNone/>
            </a:pPr>
            <a:r>
              <a:rPr lang="en-US" altLang="en-US" sz="2000">
                <a:sym typeface="Symbol" pitchFamily="18" charset="2"/>
              </a:rPr>
              <a:t>10% are White Dwarfs</a:t>
            </a:r>
          </a:p>
          <a:p>
            <a:pPr>
              <a:spcBef>
                <a:spcPct val="0"/>
              </a:spcBef>
              <a:buFontTx/>
              <a:buNone/>
            </a:pPr>
            <a:r>
              <a:rPr lang="en-US" altLang="en-US" sz="2000">
                <a:sym typeface="Symbol" pitchFamily="18" charset="2"/>
              </a:rPr>
              <a:t>&lt;1% are Giants</a:t>
            </a:r>
          </a:p>
        </p:txBody>
      </p:sp>
      <p:sp>
        <p:nvSpPr>
          <p:cNvPr id="16388" name="Text Box 5"/>
          <p:cNvSpPr txBox="1">
            <a:spLocks noChangeArrowheads="1"/>
          </p:cNvSpPr>
          <p:nvPr/>
        </p:nvSpPr>
        <p:spPr bwMode="auto">
          <a:xfrm>
            <a:off x="381000" y="0"/>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a:spcBef>
                <a:spcPct val="0"/>
              </a:spcBef>
              <a:buFontTx/>
              <a:buNone/>
            </a:pPr>
            <a:endParaRPr lang="en-US" altLang="en-US" sz="2800"/>
          </a:p>
        </p:txBody>
      </p:sp>
      <p:sp>
        <p:nvSpPr>
          <p:cNvPr id="16389" name="Text Box 6"/>
          <p:cNvSpPr txBox="1">
            <a:spLocks noChangeArrowheads="1"/>
          </p:cNvSpPr>
          <p:nvPr/>
        </p:nvSpPr>
        <p:spPr bwMode="auto">
          <a:xfrm>
            <a:off x="228600" y="79375"/>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a:spcBef>
                <a:spcPct val="0"/>
              </a:spcBef>
              <a:buFontTx/>
              <a:buNone/>
            </a:pPr>
            <a:endParaRPr lang="en-US" altLang="en-US" sz="3600"/>
          </a:p>
        </p:txBody>
      </p:sp>
      <p:sp>
        <p:nvSpPr>
          <p:cNvPr id="16390" name="Text Box 7"/>
          <p:cNvSpPr txBox="1">
            <a:spLocks noChangeArrowheads="1"/>
          </p:cNvSpPr>
          <p:nvPr/>
        </p:nvSpPr>
        <p:spPr bwMode="auto">
          <a:xfrm>
            <a:off x="5334000" y="914400"/>
            <a:ext cx="35052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0188" indent="-230188"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a:spcBef>
                <a:spcPct val="0"/>
              </a:spcBef>
            </a:pPr>
            <a:r>
              <a:rPr lang="en-US" altLang="en-US" sz="2000">
                <a:sym typeface="Symbol" pitchFamily="18" charset="2"/>
              </a:rPr>
              <a:t>Plot of 22,000 stars in Hipparcos Catalogue and Gliese Catalogue of nearby stars</a:t>
            </a:r>
          </a:p>
          <a:p>
            <a:pPr>
              <a:spcBef>
                <a:spcPct val="0"/>
              </a:spcBef>
            </a:pPr>
            <a:r>
              <a:rPr lang="en-US" altLang="en-US" sz="2000">
                <a:sym typeface="Symbol" pitchFamily="18" charset="2"/>
              </a:rPr>
              <a:t>Stars are not coeval – range of ages</a:t>
            </a:r>
          </a:p>
          <a:p>
            <a:pPr>
              <a:spcBef>
                <a:spcPct val="0"/>
              </a:spcBef>
            </a:pPr>
            <a:r>
              <a:rPr lang="en-US" altLang="en-US" sz="2000">
                <a:sym typeface="Symbol" pitchFamily="18" charset="2"/>
              </a:rPr>
              <a:t>Main sequence is easily seen – hydrogen burning stars</a:t>
            </a:r>
          </a:p>
          <a:p>
            <a:pPr>
              <a:spcBef>
                <a:spcPct val="0"/>
              </a:spcBef>
            </a:pPr>
            <a:r>
              <a:rPr lang="en-US" altLang="en-US" sz="2000">
                <a:sym typeface="Symbol" pitchFamily="18" charset="2"/>
              </a:rPr>
              <a:t>Red giant clump is prominent</a:t>
            </a:r>
          </a:p>
          <a:p>
            <a:pPr>
              <a:spcBef>
                <a:spcPct val="0"/>
              </a:spcBef>
              <a:buFontTx/>
              <a:buNone/>
            </a:pPr>
            <a:endParaRPr lang="en-US" altLang="en-US" sz="2000" i="1">
              <a:sym typeface="Symbol" pitchFamily="18" charset="2"/>
            </a:endParaRPr>
          </a:p>
        </p:txBody>
      </p:sp>
      <p:sp>
        <p:nvSpPr>
          <p:cNvPr id="16391" name="Rectangle 10"/>
          <p:cNvSpPr>
            <a:spLocks noGrp="1" noChangeArrowheads="1"/>
          </p:cNvSpPr>
          <p:nvPr>
            <p:ph type="title"/>
          </p:nvPr>
        </p:nvSpPr>
        <p:spPr/>
        <p:txBody>
          <a:bodyPr/>
          <a:lstStyle/>
          <a:p>
            <a:pPr marL="685800" indent="-685800" eaLnBrk="1" hangingPunct="1"/>
            <a:r>
              <a:rPr lang="en-US" altLang="en-US" dirty="0" smtClean="0"/>
              <a:t>HR Diagram of Nearby Stars</a:t>
            </a:r>
          </a:p>
        </p:txBody>
      </p:sp>
      <p:sp>
        <p:nvSpPr>
          <p:cNvPr id="16392"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65AA68E6-F20F-4F0C-BA5B-CF6565E41BB3}" type="slidenum">
              <a:rPr lang="en-US" altLang="en-US" sz="1400" smtClean="0">
                <a:latin typeface="Arial" charset="0"/>
              </a:rPr>
              <a:pPr eaLnBrk="1" hangingPunct="1">
                <a:spcBef>
                  <a:spcPct val="0"/>
                </a:spcBef>
                <a:buFontTx/>
                <a:buNone/>
              </a:pPr>
              <a:t>15</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8" name="Text Box 5"/>
          <p:cNvSpPr txBox="1">
            <a:spLocks noChangeArrowheads="1"/>
          </p:cNvSpPr>
          <p:nvPr/>
        </p:nvSpPr>
        <p:spPr bwMode="auto">
          <a:xfrm>
            <a:off x="381000" y="0"/>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a:spcBef>
                <a:spcPct val="0"/>
              </a:spcBef>
              <a:buFontTx/>
              <a:buNone/>
            </a:pPr>
            <a:endParaRPr lang="en-US" altLang="en-US" sz="2800"/>
          </a:p>
        </p:txBody>
      </p:sp>
      <p:sp>
        <p:nvSpPr>
          <p:cNvPr id="16389" name="Text Box 6"/>
          <p:cNvSpPr txBox="1">
            <a:spLocks noChangeArrowheads="1"/>
          </p:cNvSpPr>
          <p:nvPr/>
        </p:nvSpPr>
        <p:spPr bwMode="auto">
          <a:xfrm>
            <a:off x="228600" y="79375"/>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a:spcBef>
                <a:spcPct val="0"/>
              </a:spcBef>
              <a:buFontTx/>
              <a:buNone/>
            </a:pPr>
            <a:endParaRPr lang="en-US" altLang="en-US" sz="3600"/>
          </a:p>
        </p:txBody>
      </p:sp>
      <p:sp>
        <p:nvSpPr>
          <p:cNvPr id="16391" name="Rectangle 10"/>
          <p:cNvSpPr>
            <a:spLocks noGrp="1" noChangeArrowheads="1"/>
          </p:cNvSpPr>
          <p:nvPr>
            <p:ph type="title"/>
          </p:nvPr>
        </p:nvSpPr>
        <p:spPr/>
        <p:txBody>
          <a:bodyPr/>
          <a:lstStyle/>
          <a:p>
            <a:pPr marL="685800" indent="-685800" eaLnBrk="1" hangingPunct="1"/>
            <a:r>
              <a:rPr lang="en-US" altLang="en-US" dirty="0" smtClean="0"/>
              <a:t>HR Diagram of Two Clusters</a:t>
            </a:r>
          </a:p>
        </p:txBody>
      </p:sp>
      <p:sp>
        <p:nvSpPr>
          <p:cNvPr id="16392"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65AA68E6-F20F-4F0C-BA5B-CF6565E41BB3}" type="slidenum">
              <a:rPr lang="en-US" altLang="en-US" sz="1400" smtClean="0">
                <a:latin typeface="Arial" charset="0"/>
              </a:rPr>
              <a:pPr eaLnBrk="1" hangingPunct="1">
                <a:spcBef>
                  <a:spcPct val="0"/>
                </a:spcBef>
                <a:buFontTx/>
                <a:buNone/>
              </a:pPr>
              <a:t>16</a:t>
            </a:fld>
            <a:endParaRPr lang="en-US" altLang="en-US" sz="1400" smtClean="0">
              <a:latin typeface="Arial" charset="0"/>
            </a:endParaRPr>
          </a:p>
        </p:txBody>
      </p:sp>
      <p:pic>
        <p:nvPicPr>
          <p:cNvPr id="69634" name="Picture 2" descr="https://upload.wikimedia.org/wikipedia/commons/2/27/Open_cluster_HR_diagram_ages.g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13719" y="838200"/>
            <a:ext cx="6916563"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35924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Spectral Classification</a:t>
            </a:r>
          </a:p>
        </p:txBody>
      </p:sp>
      <p:sp>
        <p:nvSpPr>
          <p:cNvPr id="2" name="Content Placeholder 1"/>
          <p:cNvSpPr>
            <a:spLocks noGrp="1"/>
          </p:cNvSpPr>
          <p:nvPr>
            <p:ph idx="1"/>
          </p:nvPr>
        </p:nvSpPr>
        <p:spPr/>
        <p:txBody>
          <a:bodyPr/>
          <a:lstStyle/>
          <a:p>
            <a:r>
              <a:rPr lang="en-US" dirty="0" smtClean="0"/>
              <a:t>Spectral classification includes nomenclature for temperature and luminosity.</a:t>
            </a:r>
          </a:p>
          <a:p>
            <a:r>
              <a:rPr lang="en-US" dirty="0" smtClean="0"/>
              <a:t>The temperature scale (Harvard classification) is estimated using absorption features: OBAFGKM (from hot to cool)</a:t>
            </a:r>
          </a:p>
          <a:p>
            <a:r>
              <a:rPr lang="en-US" dirty="0" smtClean="0"/>
              <a:t>The luminosity scale (Morgan-Keenan) is determined using absolute magnitude: I, II, III, IV, V</a:t>
            </a:r>
          </a:p>
          <a:p>
            <a:r>
              <a:rPr lang="en-US" dirty="0" smtClean="0"/>
              <a:t>As an example, the Sun has a spectral classification of G2V.</a:t>
            </a:r>
          </a:p>
          <a:p>
            <a:endParaRPr lang="en-US" dirty="0"/>
          </a:p>
        </p:txBody>
      </p:sp>
      <p:sp>
        <p:nvSpPr>
          <p:cNvPr id="17412"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E134925F-E849-470F-BC68-B723EE8F2FB8}" type="slidenum">
              <a:rPr lang="en-US" altLang="en-US" sz="1400" smtClean="0">
                <a:latin typeface="Arial" charset="0"/>
              </a:rPr>
              <a:pPr eaLnBrk="1" hangingPunct="1">
                <a:spcBef>
                  <a:spcPct val="0"/>
                </a:spcBef>
                <a:buFontTx/>
                <a:buNone/>
              </a:pPr>
              <a:t>17</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smtClean="0"/>
              <a:t>Stellar Spectroscopy</a:t>
            </a:r>
          </a:p>
        </p:txBody>
      </p:sp>
      <p:pic>
        <p:nvPicPr>
          <p:cNvPr id="17411" name="Picture 5" descr="AACHDAB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0" y="914400"/>
            <a:ext cx="4700588"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E134925F-E849-470F-BC68-B723EE8F2FB8}" type="slidenum">
              <a:rPr lang="en-US" altLang="en-US" sz="1400" smtClean="0">
                <a:latin typeface="Arial" charset="0"/>
              </a:rPr>
              <a:pPr eaLnBrk="1" hangingPunct="1">
                <a:spcBef>
                  <a:spcPct val="0"/>
                </a:spcBef>
                <a:buFontTx/>
                <a:buNone/>
              </a:pPr>
              <a:t>18</a:t>
            </a:fld>
            <a:endParaRPr lang="en-US" altLang="en-US" sz="1400" smtClean="0">
              <a:latin typeface="Arial" charset="0"/>
            </a:endParaRPr>
          </a:p>
        </p:txBody>
      </p:sp>
    </p:spTree>
    <p:extLst>
      <p:ext uri="{BB962C8B-B14F-4D97-AF65-F5344CB8AC3E}">
        <p14:creationId xmlns:p14="http://schemas.microsoft.com/office/powerpoint/2010/main" val="299124684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mtClean="0"/>
              <a:t>Emission/Absorption Lines</a:t>
            </a:r>
          </a:p>
        </p:txBody>
      </p:sp>
      <p:pic>
        <p:nvPicPr>
          <p:cNvPr id="18435" name="Picture 6" descr="Figure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7338" y="1557338"/>
            <a:ext cx="60293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22A61D1A-3DCC-4086-805A-50EB83DD5957}" type="slidenum">
              <a:rPr lang="en-US" altLang="en-US" sz="1400" smtClean="0">
                <a:latin typeface="Arial" charset="0"/>
              </a:rPr>
              <a:pPr eaLnBrk="1" hangingPunct="1">
                <a:spcBef>
                  <a:spcPct val="0"/>
                </a:spcBef>
                <a:buFontTx/>
                <a:buNone/>
              </a:pPr>
              <a:t>19</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en-US" smtClean="0"/>
              <a:t>Aims and outline for this lecture</a:t>
            </a:r>
          </a:p>
        </p:txBody>
      </p:sp>
      <p:sp>
        <p:nvSpPr>
          <p:cNvPr id="3075" name="Rectangle 3"/>
          <p:cNvSpPr>
            <a:spLocks noGrp="1" noChangeArrowheads="1"/>
          </p:cNvSpPr>
          <p:nvPr>
            <p:ph type="body" idx="1"/>
          </p:nvPr>
        </p:nvSpPr>
        <p:spPr/>
        <p:txBody>
          <a:bodyPr/>
          <a:lstStyle/>
          <a:p>
            <a:pPr eaLnBrk="1" hangingPunct="1">
              <a:spcBef>
                <a:spcPct val="5000"/>
              </a:spcBef>
            </a:pPr>
            <a:r>
              <a:rPr lang="en-US" altLang="en-US" smtClean="0"/>
              <a:t>introduce observations of visible matter in the Universe</a:t>
            </a:r>
          </a:p>
          <a:p>
            <a:pPr eaLnBrk="1" hangingPunct="1">
              <a:spcBef>
                <a:spcPct val="5000"/>
              </a:spcBef>
            </a:pPr>
            <a:r>
              <a:rPr lang="en-US" altLang="en-US" smtClean="0"/>
              <a:t>introduce IDL</a:t>
            </a:r>
          </a:p>
        </p:txBody>
      </p:sp>
      <p:sp>
        <p:nvSpPr>
          <p:cNvPr id="3076"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4F1DFA16-E659-4F6A-96CD-3B239FB21EBD}" type="slidenum">
              <a:rPr lang="en-US" altLang="en-US" sz="1400" smtClean="0">
                <a:latin typeface="Arial" charset="0"/>
              </a:rPr>
              <a:pPr eaLnBrk="1" hangingPunct="1">
                <a:spcBef>
                  <a:spcPct val="0"/>
                </a:spcBef>
                <a:buFontTx/>
                <a:buNone/>
              </a:pPr>
              <a:t>2</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5"/>
          <p:cNvSpPr>
            <a:spLocks noGrp="1" noChangeArrowheads="1"/>
          </p:cNvSpPr>
          <p:nvPr>
            <p:ph type="title"/>
          </p:nvPr>
        </p:nvSpPr>
        <p:spPr/>
        <p:txBody>
          <a:bodyPr/>
          <a:lstStyle/>
          <a:p>
            <a:pPr marL="685800" indent="-685800" eaLnBrk="1" hangingPunct="1"/>
            <a:r>
              <a:rPr lang="en-US" altLang="en-US" smtClean="0"/>
              <a:t>Optical Astronomical Filter Set</a:t>
            </a:r>
          </a:p>
        </p:txBody>
      </p:sp>
      <p:sp>
        <p:nvSpPr>
          <p:cNvPr id="19459" name="Rectangle 3"/>
          <p:cNvSpPr>
            <a:spLocks noGrp="1" noChangeArrowheads="1"/>
          </p:cNvSpPr>
          <p:nvPr>
            <p:ph type="body" idx="1"/>
          </p:nvPr>
        </p:nvSpPr>
        <p:spPr/>
        <p:txBody>
          <a:bodyPr/>
          <a:lstStyle/>
          <a:p>
            <a:pPr eaLnBrk="1" hangingPunct="1"/>
            <a:r>
              <a:rPr lang="en-US" altLang="en-US" smtClean="0"/>
              <a:t>There are many filter sets</a:t>
            </a:r>
          </a:p>
          <a:p>
            <a:pPr lvl="1" eaLnBrk="1" hangingPunct="1"/>
            <a:r>
              <a:rPr lang="en-US" altLang="en-US" smtClean="0"/>
              <a:t>Johnson</a:t>
            </a:r>
          </a:p>
          <a:p>
            <a:pPr lvl="1" eaLnBrk="1" hangingPunct="1"/>
            <a:r>
              <a:rPr lang="en-US" altLang="en-US" smtClean="0"/>
              <a:t>Kron-Cousins</a:t>
            </a:r>
          </a:p>
          <a:p>
            <a:pPr lvl="1" eaLnBrk="1" hangingPunct="1"/>
            <a:r>
              <a:rPr lang="en-US" altLang="en-US" smtClean="0"/>
              <a:t>SDSS</a:t>
            </a:r>
          </a:p>
          <a:p>
            <a:pPr lvl="1" eaLnBrk="1" hangingPunct="1"/>
            <a:r>
              <a:rPr lang="en-US" altLang="en-US" smtClean="0"/>
              <a:t>HST</a:t>
            </a:r>
          </a:p>
          <a:p>
            <a:pPr lvl="1" eaLnBrk="1" hangingPunct="1"/>
            <a:r>
              <a:rPr lang="en-US" altLang="en-US" smtClean="0"/>
              <a:t>etc.</a:t>
            </a:r>
          </a:p>
          <a:p>
            <a:pPr eaLnBrk="1" hangingPunct="1"/>
            <a:r>
              <a:rPr lang="en-US" altLang="en-US" smtClean="0"/>
              <a:t>5 “Bessel” Filters with approximately equal “passbands”: </a:t>
            </a:r>
            <a:r>
              <a:rPr lang="en-US" altLang="en-US" smtClean="0">
                <a:sym typeface="Symbol" pitchFamily="18" charset="2"/>
              </a:rPr>
              <a:t> 100 nm</a:t>
            </a:r>
          </a:p>
          <a:p>
            <a:pPr lvl="1" eaLnBrk="1" hangingPunct="1"/>
            <a:r>
              <a:rPr lang="en-US" altLang="en-US" smtClean="0"/>
              <a:t>U: “ultraviolet”, </a:t>
            </a:r>
            <a:r>
              <a:rPr lang="en-US" altLang="en-US" smtClean="0">
                <a:sym typeface="Symbol" pitchFamily="18" charset="2"/>
              </a:rPr>
              <a:t></a:t>
            </a:r>
            <a:r>
              <a:rPr lang="en-US" altLang="en-US" baseline="-25000" smtClean="0">
                <a:sym typeface="Symbol" pitchFamily="18" charset="2"/>
              </a:rPr>
              <a:t>max</a:t>
            </a:r>
            <a:r>
              <a:rPr lang="en-US" altLang="en-US" smtClean="0">
                <a:sym typeface="Symbol" pitchFamily="18" charset="2"/>
              </a:rPr>
              <a:t>  350 nm</a:t>
            </a:r>
          </a:p>
          <a:p>
            <a:pPr lvl="1" eaLnBrk="1" hangingPunct="1"/>
            <a:r>
              <a:rPr lang="en-US" altLang="en-US" smtClean="0"/>
              <a:t>B: “blue”, </a:t>
            </a:r>
            <a:r>
              <a:rPr lang="en-US" altLang="en-US" smtClean="0">
                <a:sym typeface="Symbol" pitchFamily="18" charset="2"/>
              </a:rPr>
              <a:t></a:t>
            </a:r>
            <a:r>
              <a:rPr lang="en-US" altLang="en-US" baseline="-25000" smtClean="0">
                <a:sym typeface="Symbol" pitchFamily="18" charset="2"/>
              </a:rPr>
              <a:t>max</a:t>
            </a:r>
            <a:r>
              <a:rPr lang="en-US" altLang="en-US" smtClean="0">
                <a:sym typeface="Symbol" pitchFamily="18" charset="2"/>
              </a:rPr>
              <a:t>  450 nm</a:t>
            </a:r>
            <a:endParaRPr lang="en-US" altLang="en-US" smtClean="0"/>
          </a:p>
          <a:p>
            <a:pPr lvl="1" eaLnBrk="1" hangingPunct="1"/>
            <a:r>
              <a:rPr lang="en-US" altLang="en-US" smtClean="0"/>
              <a:t>V: “visible” (= “green”), </a:t>
            </a:r>
            <a:r>
              <a:rPr lang="en-US" altLang="en-US" smtClean="0">
                <a:sym typeface="Symbol" pitchFamily="18" charset="2"/>
              </a:rPr>
              <a:t></a:t>
            </a:r>
            <a:r>
              <a:rPr lang="en-US" altLang="en-US" baseline="-25000" smtClean="0">
                <a:sym typeface="Symbol" pitchFamily="18" charset="2"/>
              </a:rPr>
              <a:t>max</a:t>
            </a:r>
            <a:r>
              <a:rPr lang="en-US" altLang="en-US" smtClean="0">
                <a:sym typeface="Symbol" pitchFamily="18" charset="2"/>
              </a:rPr>
              <a:t>  550 nm</a:t>
            </a:r>
            <a:endParaRPr lang="en-US" altLang="en-US" smtClean="0"/>
          </a:p>
          <a:p>
            <a:pPr lvl="1" eaLnBrk="1" hangingPunct="1"/>
            <a:r>
              <a:rPr lang="en-US" altLang="en-US" smtClean="0"/>
              <a:t>R: “red”, </a:t>
            </a:r>
            <a:r>
              <a:rPr lang="en-US" altLang="en-US" smtClean="0">
                <a:sym typeface="Symbol" pitchFamily="18" charset="2"/>
              </a:rPr>
              <a:t></a:t>
            </a:r>
            <a:r>
              <a:rPr lang="en-US" altLang="en-US" baseline="-25000" smtClean="0">
                <a:sym typeface="Symbol" pitchFamily="18" charset="2"/>
              </a:rPr>
              <a:t>max</a:t>
            </a:r>
            <a:r>
              <a:rPr lang="en-US" altLang="en-US" smtClean="0">
                <a:sym typeface="Symbol" pitchFamily="18" charset="2"/>
              </a:rPr>
              <a:t>  650 nm</a:t>
            </a:r>
          </a:p>
          <a:p>
            <a:pPr lvl="1" eaLnBrk="1" hangingPunct="1"/>
            <a:r>
              <a:rPr lang="en-US" altLang="en-US" smtClean="0">
                <a:sym typeface="Symbol" pitchFamily="18" charset="2"/>
              </a:rPr>
              <a:t>I: “infrared, </a:t>
            </a:r>
            <a:r>
              <a:rPr lang="en-US" altLang="en-US" baseline="-25000" smtClean="0">
                <a:sym typeface="Symbol" pitchFamily="18" charset="2"/>
              </a:rPr>
              <a:t>max</a:t>
            </a:r>
            <a:r>
              <a:rPr lang="en-US" altLang="en-US" smtClean="0">
                <a:sym typeface="Symbol" pitchFamily="18" charset="2"/>
              </a:rPr>
              <a:t>  750 nm</a:t>
            </a:r>
            <a:endParaRPr lang="en-US" altLang="en-US" smtClean="0"/>
          </a:p>
        </p:txBody>
      </p:sp>
      <p:sp>
        <p:nvSpPr>
          <p:cNvPr id="19460"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B7493C77-18C0-40ED-A136-D66A73F09A25}" type="slidenum">
              <a:rPr lang="en-US" altLang="en-US" sz="1400" smtClean="0">
                <a:latin typeface="Arial" charset="0"/>
              </a:rPr>
              <a:pPr eaLnBrk="1" hangingPunct="1">
                <a:spcBef>
                  <a:spcPct val="0"/>
                </a:spcBef>
                <a:buFontTx/>
                <a:buNone/>
              </a:pPr>
              <a:t>20</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4"/>
          <p:cNvSpPr>
            <a:spLocks noGrp="1" noChangeArrowheads="1"/>
          </p:cNvSpPr>
          <p:nvPr>
            <p:ph type="title"/>
          </p:nvPr>
        </p:nvSpPr>
        <p:spPr/>
        <p:txBody>
          <a:bodyPr/>
          <a:lstStyle/>
          <a:p>
            <a:pPr eaLnBrk="1" hangingPunct="1"/>
            <a:r>
              <a:rPr lang="en-US" altLang="en-US" smtClean="0"/>
              <a:t>Filter Transmittances: Optical</a:t>
            </a:r>
          </a:p>
        </p:txBody>
      </p:sp>
      <p:pic>
        <p:nvPicPr>
          <p:cNvPr id="20483" name="Picture 23" descr="UBVRI filters: Spectral resonse and wavebands for each filter after M. Bes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06525"/>
            <a:ext cx="8305800"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258307EE-682A-4507-8581-C8D9D193FB50}" type="slidenum">
              <a:rPr lang="en-US" altLang="en-US" sz="1400" smtClean="0">
                <a:latin typeface="Arial" charset="0"/>
              </a:rPr>
              <a:pPr eaLnBrk="1" hangingPunct="1">
                <a:spcBef>
                  <a:spcPct val="0"/>
                </a:spcBef>
                <a:buFontTx/>
                <a:buNone/>
              </a:pPr>
              <a:t>21</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en-US" sz="2800" smtClean="0"/>
              <a:t>Filter Transmittances: NIR Half-power Points</a:t>
            </a:r>
          </a:p>
        </p:txBody>
      </p:sp>
      <p:pic>
        <p:nvPicPr>
          <p:cNvPr id="2150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75" y="1619250"/>
            <a:ext cx="6954838"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8"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7FB5B20C-1D33-4293-A2B2-EBCC7A556BC8}" type="slidenum">
              <a:rPr lang="en-US" altLang="en-US" sz="1400" smtClean="0">
                <a:latin typeface="Arial" charset="0"/>
              </a:rPr>
              <a:pPr eaLnBrk="1" hangingPunct="1">
                <a:spcBef>
                  <a:spcPct val="0"/>
                </a:spcBef>
                <a:buFontTx/>
                <a:buNone/>
              </a:pPr>
              <a:t>22</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smtClean="0"/>
              <a:t>Photometric units</a:t>
            </a:r>
          </a:p>
        </p:txBody>
      </p:sp>
      <p:sp>
        <p:nvSpPr>
          <p:cNvPr id="22531" name="Text Box 3"/>
          <p:cNvSpPr txBox="1">
            <a:spLocks noChangeArrowheads="1"/>
          </p:cNvSpPr>
          <p:nvPr/>
        </p:nvSpPr>
        <p:spPr bwMode="auto">
          <a:xfrm>
            <a:off x="1989138" y="1169988"/>
            <a:ext cx="53086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a:spcBef>
                <a:spcPct val="0"/>
              </a:spcBef>
              <a:buFontTx/>
              <a:buNone/>
            </a:pPr>
            <a:r>
              <a:rPr lang="en-US" altLang="en-US"/>
              <a:t>Allen’s </a:t>
            </a:r>
            <a:r>
              <a:rPr lang="en-US" altLang="en-US" i="1"/>
              <a:t>Astrophysical Quantities</a:t>
            </a:r>
            <a:r>
              <a:rPr lang="en-US" altLang="en-US"/>
              <a:t>, p. 150.</a:t>
            </a:r>
          </a:p>
          <a:p>
            <a:pPr>
              <a:spcBef>
                <a:spcPct val="0"/>
              </a:spcBef>
              <a:buFontTx/>
              <a:buNone/>
            </a:pPr>
            <a:r>
              <a:rPr lang="en-US" altLang="en-US"/>
              <a:t>Fluxes are for a star with zero magnitude.</a:t>
            </a:r>
          </a:p>
        </p:txBody>
      </p:sp>
      <p:graphicFrame>
        <p:nvGraphicFramePr>
          <p:cNvPr id="22532" name="Object 4"/>
          <p:cNvGraphicFramePr>
            <a:graphicFrameLocks noChangeAspect="1"/>
          </p:cNvGraphicFramePr>
          <p:nvPr/>
        </p:nvGraphicFramePr>
        <p:xfrm>
          <a:off x="2066925" y="2039938"/>
          <a:ext cx="5011738" cy="4064000"/>
        </p:xfrm>
        <a:graphic>
          <a:graphicData uri="http://schemas.openxmlformats.org/presentationml/2006/ole">
            <mc:AlternateContent xmlns:mc="http://schemas.openxmlformats.org/markup-compatibility/2006">
              <mc:Choice xmlns:v="urn:schemas-microsoft-com:vml" Requires="v">
                <p:oleObj spid="_x0000_s22541" name="Worksheet" r:id="rId3" imgW="5038916" imgH="4047934" progId="Excel.Sheet.8">
                  <p:embed/>
                </p:oleObj>
              </mc:Choice>
              <mc:Fallback>
                <p:oleObj name="Worksheet" r:id="rId3" imgW="5038916" imgH="4047934" progId="Excel.Shee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6925" y="2039938"/>
                        <a:ext cx="5011738" cy="406400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3"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FCAB10DA-5CBC-4D78-806F-3143C31B3564}" type="slidenum">
              <a:rPr lang="en-US" altLang="en-US" sz="1400" smtClean="0">
                <a:latin typeface="Arial" charset="0"/>
              </a:rPr>
              <a:pPr eaLnBrk="1" hangingPunct="1">
                <a:spcBef>
                  <a:spcPct val="0"/>
                </a:spcBef>
                <a:buFontTx/>
                <a:buNone/>
              </a:pPr>
              <a:t>23</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n-US" smtClean="0"/>
              <a:t>Photometric units – alternate values</a:t>
            </a:r>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325" y="1143000"/>
            <a:ext cx="699135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6"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ECE04ED2-8CF9-4318-B03B-39CBDCF5D523}" type="slidenum">
              <a:rPr lang="en-US" altLang="en-US" sz="1400" smtClean="0">
                <a:latin typeface="Arial" charset="0"/>
              </a:rPr>
              <a:pPr eaLnBrk="1" hangingPunct="1">
                <a:spcBef>
                  <a:spcPct val="0"/>
                </a:spcBef>
                <a:buFontTx/>
                <a:buNone/>
              </a:pPr>
              <a:t>24</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smtClean="0"/>
              <a:t>Gas and Dust</a:t>
            </a:r>
          </a:p>
        </p:txBody>
      </p:sp>
      <p:sp>
        <p:nvSpPr>
          <p:cNvPr id="24579" name="Rectangle 3"/>
          <p:cNvSpPr>
            <a:spLocks noGrp="1" noChangeArrowheads="1"/>
          </p:cNvSpPr>
          <p:nvPr>
            <p:ph type="body" idx="1"/>
          </p:nvPr>
        </p:nvSpPr>
        <p:spPr/>
        <p:txBody>
          <a:bodyPr/>
          <a:lstStyle/>
          <a:p>
            <a:pPr eaLnBrk="1" hangingPunct="1">
              <a:spcBef>
                <a:spcPct val="5000"/>
              </a:spcBef>
            </a:pPr>
            <a:r>
              <a:rPr lang="en-US" altLang="en-US" smtClean="0"/>
              <a:t>The interstellar medium (ISM) is filled with gas and dust, making up most of the known Universe. </a:t>
            </a:r>
          </a:p>
          <a:p>
            <a:pPr eaLnBrk="1" hangingPunct="1">
              <a:spcBef>
                <a:spcPct val="5000"/>
              </a:spcBef>
            </a:pPr>
            <a:r>
              <a:rPr lang="en-US" altLang="en-US" smtClean="0"/>
              <a:t>This material is often influenced by nearby energy sources:</a:t>
            </a:r>
          </a:p>
          <a:p>
            <a:pPr lvl="1" eaLnBrk="1" hangingPunct="1"/>
            <a:r>
              <a:rPr lang="en-US" altLang="en-US" smtClean="0"/>
              <a:t>hot stars produce ionizing radiation that ionizes atoms</a:t>
            </a:r>
          </a:p>
          <a:p>
            <a:pPr lvl="1" eaLnBrk="1" hangingPunct="1"/>
            <a:r>
              <a:rPr lang="en-US" altLang="en-US" smtClean="0"/>
              <a:t>stars emit radiation that heats molecular clouds</a:t>
            </a:r>
          </a:p>
          <a:p>
            <a:pPr lvl="1" eaLnBrk="1" hangingPunct="1"/>
            <a:r>
              <a:rPr lang="en-US" altLang="en-US" smtClean="0"/>
              <a:t>stars emit radiation that reflects off of nearby dust</a:t>
            </a:r>
          </a:p>
          <a:p>
            <a:pPr lvl="1" eaLnBrk="1" hangingPunct="1"/>
            <a:r>
              <a:rPr lang="en-US" altLang="en-US" smtClean="0"/>
              <a:t>jets shock gas</a:t>
            </a:r>
          </a:p>
          <a:p>
            <a:pPr eaLnBrk="1" hangingPunct="1">
              <a:spcBef>
                <a:spcPct val="5000"/>
              </a:spcBef>
            </a:pPr>
            <a:r>
              <a:rPr lang="en-US" altLang="en-US" smtClean="0"/>
              <a:t>Observations allow us to determine temperature, density, and composition of gas and dust.</a:t>
            </a:r>
          </a:p>
          <a:p>
            <a:pPr eaLnBrk="1" hangingPunct="1">
              <a:spcBef>
                <a:spcPct val="5000"/>
              </a:spcBef>
            </a:pPr>
            <a:endParaRPr lang="en-US" altLang="en-US" smtClean="0"/>
          </a:p>
        </p:txBody>
      </p:sp>
      <p:graphicFrame>
        <p:nvGraphicFramePr>
          <p:cNvPr id="1257540" name="Group 68"/>
          <p:cNvGraphicFramePr>
            <a:graphicFrameLocks noGrp="1"/>
          </p:cNvGraphicFramePr>
          <p:nvPr/>
        </p:nvGraphicFramePr>
        <p:xfrm>
          <a:off x="1177925" y="4368800"/>
          <a:ext cx="6788150" cy="2413001"/>
        </p:xfrm>
        <a:graphic>
          <a:graphicData uri="http://schemas.openxmlformats.org/drawingml/2006/table">
            <a:tbl>
              <a:tblPr/>
              <a:tblGrid>
                <a:gridCol w="971550"/>
                <a:gridCol w="1428750"/>
                <a:gridCol w="1746250"/>
                <a:gridCol w="1073150"/>
                <a:gridCol w="1568450"/>
              </a:tblGrid>
              <a:tr h="304800">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800080"/>
                          </a:solidFill>
                          <a:effectLst/>
                          <a:latin typeface="Arial" charset="0"/>
                        </a:rPr>
                        <a:t>Principal Constituents of the Galactic ISM</a:t>
                      </a:r>
                      <a:endParaRPr kumimoji="0" lang="en-US" sz="1800" b="0" i="0" u="none" strike="noStrike" cap="none" normalizeH="0" baseline="0" smtClean="0">
                        <a:ln>
                          <a:noFill/>
                        </a:ln>
                        <a:solidFill>
                          <a:schemeClr val="tx1"/>
                        </a:solidFill>
                        <a:effectLst/>
                        <a:latin typeface="Arial" charset="0"/>
                      </a:endParaRPr>
                    </a:p>
                  </a:txBody>
                  <a:tcPr anchor="ctr" horzOverflow="overflow">
                    <a:lnL cap="flat">
                      <a:noFill/>
                    </a:lnL>
                    <a:lnR cap="flat">
                      <a:noFill/>
                    </a:lnR>
                    <a:lnT cap="flat">
                      <a:noFill/>
                    </a:lnT>
                    <a:lnB>
                      <a:noFill/>
                    </a:lnB>
                    <a:lnTlToBr>
                      <a:noFill/>
                    </a:lnTlToBr>
                    <a:lnBlToTr>
                      <a:noFill/>
                    </a:lnBlToTr>
                    <a:solidFill>
                      <a:srgbClr val="C0C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413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 </a:t>
                      </a:r>
                      <a:r>
                        <a:rPr kumimoji="0" lang="en-US" sz="1800" b="0" i="0" u="none" strike="noStrike" cap="none" normalizeH="0" baseline="0" smtClean="0">
                          <a:ln>
                            <a:noFill/>
                          </a:ln>
                          <a:solidFill>
                            <a:schemeClr val="tx1"/>
                          </a:solidFill>
                          <a:effectLst/>
                          <a:latin typeface="Arial" charset="0"/>
                        </a:rPr>
                        <a:t> </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Total Mass </a:t>
                      </a:r>
                      <a:br>
                        <a:rPr kumimoji="0" lang="en-US" sz="1800" b="1" i="0" u="none" strike="noStrike" cap="none" normalizeH="0" baseline="0" smtClean="0">
                          <a:ln>
                            <a:noFill/>
                          </a:ln>
                          <a:solidFill>
                            <a:schemeClr val="tx1"/>
                          </a:solidFill>
                          <a:effectLst/>
                          <a:latin typeface="Arial" charset="0"/>
                        </a:rPr>
                      </a:br>
                      <a:r>
                        <a:rPr kumimoji="0" lang="en-US" sz="1800" b="1" i="0" u="none" strike="noStrike" cap="none" normalizeH="0" baseline="0" smtClean="0">
                          <a:ln>
                            <a:noFill/>
                          </a:ln>
                          <a:solidFill>
                            <a:schemeClr val="tx1"/>
                          </a:solidFill>
                          <a:effectLst/>
                          <a:latin typeface="Arial" charset="0"/>
                        </a:rPr>
                        <a:t>(M</a:t>
                      </a:r>
                      <a:r>
                        <a:rPr kumimoji="0" lang="en-US" sz="1800" b="1" i="0" u="none" strike="noStrike" cap="none" normalizeH="0" baseline="-30000" smtClean="0">
                          <a:ln>
                            <a:noFill/>
                          </a:ln>
                          <a:solidFill>
                            <a:schemeClr val="tx1"/>
                          </a:solidFill>
                          <a:effectLst/>
                          <a:latin typeface="Arial" charset="0"/>
                        </a:rPr>
                        <a:t>  </a:t>
                      </a:r>
                      <a:r>
                        <a:rPr kumimoji="0" lang="en-US" sz="400" b="1" i="0" u="none" strike="noStrike" cap="none" normalizeH="0" baseline="-30000" smtClean="0">
                          <a:ln>
                            <a:noFill/>
                          </a:ln>
                          <a:solidFill>
                            <a:schemeClr val="tx1"/>
                          </a:solidFill>
                          <a:effectLst/>
                          <a:latin typeface="Arial" charset="0"/>
                        </a:rPr>
                        <a:t> </a:t>
                      </a:r>
                      <a:r>
                        <a:rPr kumimoji="0" lang="en-US" sz="1800" b="1" i="0" u="none" strike="noStrike" cap="none" normalizeH="0" baseline="-30000" smtClean="0">
                          <a:ln>
                            <a:noFill/>
                          </a:ln>
                          <a:solidFill>
                            <a:schemeClr val="tx1"/>
                          </a:solidFill>
                          <a:effectLst/>
                          <a:latin typeface="Arial" charset="0"/>
                        </a:rPr>
                        <a:t>  </a:t>
                      </a:r>
                      <a:r>
                        <a:rPr kumimoji="0" lang="en-US" sz="1800" b="1" i="0" u="none" strike="noStrike" cap="none" normalizeH="0" baseline="0" smtClean="0">
                          <a:ln>
                            <a:noFill/>
                          </a:ln>
                          <a:solidFill>
                            <a:schemeClr val="tx1"/>
                          </a:solidFill>
                          <a:effectLst/>
                          <a:latin typeface="Arial" charset="0"/>
                        </a:rPr>
                        <a:t>)</a:t>
                      </a:r>
                      <a:endParaRPr kumimoji="0" lang="en-US" sz="1800" b="1" i="0" u="none" strike="noStrike" cap="none" normalizeH="0" baseline="-3000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"Cloud" Mass </a:t>
                      </a:r>
                      <a:br>
                        <a:rPr kumimoji="0" lang="en-US" sz="1800" b="1" i="0" u="none" strike="noStrike" cap="none" normalizeH="0" baseline="0" smtClean="0">
                          <a:ln>
                            <a:noFill/>
                          </a:ln>
                          <a:solidFill>
                            <a:schemeClr val="tx1"/>
                          </a:solidFill>
                          <a:effectLst/>
                          <a:latin typeface="Arial" charset="0"/>
                        </a:rPr>
                      </a:br>
                      <a:r>
                        <a:rPr kumimoji="0" lang="en-US" sz="1800" b="1" i="0" u="none" strike="noStrike" cap="none" normalizeH="0" baseline="0" smtClean="0">
                          <a:ln>
                            <a:noFill/>
                          </a:ln>
                          <a:solidFill>
                            <a:schemeClr val="tx1"/>
                          </a:solidFill>
                          <a:effectLst/>
                          <a:latin typeface="Arial" charset="0"/>
                        </a:rPr>
                        <a:t>(M</a:t>
                      </a:r>
                      <a:r>
                        <a:rPr kumimoji="0" lang="en-US" sz="1800" b="1" i="0" u="none" strike="noStrike" cap="none" normalizeH="0" baseline="-30000" smtClean="0">
                          <a:ln>
                            <a:noFill/>
                          </a:ln>
                          <a:solidFill>
                            <a:schemeClr val="tx1"/>
                          </a:solidFill>
                          <a:effectLst/>
                          <a:latin typeface="Arial" charset="0"/>
                        </a:rPr>
                        <a:t>  </a:t>
                      </a:r>
                      <a:r>
                        <a:rPr kumimoji="0" lang="en-US" sz="400" b="1" i="0" u="none" strike="noStrike" cap="none" normalizeH="0" baseline="-30000" smtClean="0">
                          <a:ln>
                            <a:noFill/>
                          </a:ln>
                          <a:solidFill>
                            <a:schemeClr val="tx1"/>
                          </a:solidFill>
                          <a:effectLst/>
                          <a:latin typeface="Arial" charset="0"/>
                        </a:rPr>
                        <a:t> </a:t>
                      </a:r>
                      <a:r>
                        <a:rPr kumimoji="0" lang="en-US" sz="1800" b="1" i="0" u="none" strike="noStrike" cap="none" normalizeH="0" baseline="-30000" smtClean="0">
                          <a:ln>
                            <a:noFill/>
                          </a:ln>
                          <a:solidFill>
                            <a:schemeClr val="tx1"/>
                          </a:solidFill>
                          <a:effectLst/>
                          <a:latin typeface="Arial" charset="0"/>
                        </a:rPr>
                        <a:t>  </a:t>
                      </a:r>
                      <a:r>
                        <a:rPr kumimoji="0" lang="en-US" sz="1800" b="1" i="0" u="none" strike="noStrike" cap="none" normalizeH="0" baseline="0" smtClean="0">
                          <a:ln>
                            <a:noFill/>
                          </a:ln>
                          <a:solidFill>
                            <a:schemeClr val="tx1"/>
                          </a:solidFill>
                          <a:effectLst/>
                          <a:latin typeface="Arial" charset="0"/>
                        </a:rPr>
                        <a:t>)</a:t>
                      </a:r>
                      <a:endParaRPr kumimoji="0" lang="en-US" sz="1800" b="1" i="0" u="none" strike="noStrike" cap="none" normalizeH="0" baseline="-3000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Density </a:t>
                      </a:r>
                      <a:br>
                        <a:rPr kumimoji="0" lang="en-US" sz="1800" b="1" i="0" u="none" strike="noStrike" cap="none" normalizeH="0" baseline="0" smtClean="0">
                          <a:ln>
                            <a:noFill/>
                          </a:ln>
                          <a:solidFill>
                            <a:schemeClr val="tx1"/>
                          </a:solidFill>
                          <a:effectLst/>
                          <a:latin typeface="Arial" charset="0"/>
                        </a:rPr>
                      </a:br>
                      <a:r>
                        <a:rPr kumimoji="0" lang="en-US" sz="1800" b="1" i="0" u="none" strike="noStrike" cap="none" normalizeH="0" baseline="0" smtClean="0">
                          <a:ln>
                            <a:noFill/>
                          </a:ln>
                          <a:solidFill>
                            <a:schemeClr val="tx1"/>
                          </a:solidFill>
                          <a:effectLst/>
                          <a:latin typeface="Arial" charset="0"/>
                        </a:rPr>
                        <a:t>(cm</a:t>
                      </a:r>
                      <a:r>
                        <a:rPr kumimoji="0" lang="en-US" sz="1800" b="1" i="0" u="none" strike="noStrike" cap="none" normalizeH="0" baseline="30000" smtClean="0">
                          <a:ln>
                            <a:noFill/>
                          </a:ln>
                          <a:solidFill>
                            <a:schemeClr val="tx1"/>
                          </a:solidFill>
                          <a:effectLst/>
                          <a:latin typeface="Arial" charset="0"/>
                        </a:rPr>
                        <a:t>-3</a:t>
                      </a:r>
                      <a:r>
                        <a:rPr kumimoji="0" lang="en-US" sz="1800" b="1" i="0" u="none" strike="noStrike" cap="none" normalizeH="0" baseline="0" smtClean="0">
                          <a:ln>
                            <a:noFill/>
                          </a:ln>
                          <a:solidFill>
                            <a:schemeClr val="tx1"/>
                          </a:solidFill>
                          <a:effectLst/>
                          <a:latin typeface="Arial" charset="0"/>
                        </a:rPr>
                        <a:t>)</a:t>
                      </a:r>
                      <a:r>
                        <a:rPr kumimoji="0" lang="en-US" sz="1800" b="0" i="0" u="none" strike="noStrike" cap="none" normalizeH="0" baseline="0" smtClean="0">
                          <a:ln>
                            <a:noFill/>
                          </a:ln>
                          <a:solidFill>
                            <a:schemeClr val="tx1"/>
                          </a:solidFill>
                          <a:effectLst/>
                          <a:latin typeface="Arial" charset="0"/>
                        </a:rPr>
                        <a:t> </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Temperature</a:t>
                      </a:r>
                      <a:br>
                        <a:rPr kumimoji="0" lang="en-US" sz="1800" b="1" i="0" u="none" strike="noStrike" cap="none" normalizeH="0" baseline="0" smtClean="0">
                          <a:ln>
                            <a:noFill/>
                          </a:ln>
                          <a:solidFill>
                            <a:schemeClr val="tx1"/>
                          </a:solidFill>
                          <a:effectLst/>
                          <a:latin typeface="Arial" charset="0"/>
                        </a:rPr>
                      </a:br>
                      <a:r>
                        <a:rPr kumimoji="0" lang="en-US" sz="1800" b="1" i="0" u="none" strike="noStrike" cap="none" normalizeH="0" baseline="0" smtClean="0">
                          <a:ln>
                            <a:noFill/>
                          </a:ln>
                          <a:solidFill>
                            <a:schemeClr val="tx1"/>
                          </a:solidFill>
                          <a:effectLst/>
                          <a:latin typeface="Arial" charset="0"/>
                        </a:rPr>
                        <a:t>(K)</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tr>
              <a:tr h="366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HI gas </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~5 x 10</a:t>
                      </a:r>
                      <a:r>
                        <a:rPr kumimoji="0" lang="en-US" sz="1800" b="0" i="0" u="none" strike="noStrike" cap="none" normalizeH="0" baseline="30000" smtClean="0">
                          <a:ln>
                            <a:noFill/>
                          </a:ln>
                          <a:solidFill>
                            <a:schemeClr val="tx1"/>
                          </a:solidFill>
                          <a:effectLst/>
                          <a:latin typeface="Arial" charset="0"/>
                        </a:rPr>
                        <a:t>9</a:t>
                      </a:r>
                      <a:r>
                        <a:rPr kumimoji="0" lang="en-US" sz="1800" b="0" i="0" u="none" strike="noStrike" cap="none" normalizeH="0" baseline="0" smtClean="0">
                          <a:ln>
                            <a:noFill/>
                          </a:ln>
                          <a:solidFill>
                            <a:schemeClr val="tx1"/>
                          </a:solidFill>
                          <a:effectLst/>
                          <a:latin typeface="Arial" charset="0"/>
                        </a:rPr>
                        <a:t> </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0.1-10 </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100-1000</a:t>
                      </a:r>
                    </a:p>
                  </a:txBody>
                  <a:tcPr anchor="ctr" horzOverflow="overflow">
                    <a:lnL>
                      <a:noFill/>
                    </a:lnL>
                    <a:lnR cap="flat">
                      <a:noFill/>
                    </a:lnR>
                    <a:lnT>
                      <a:noFill/>
                    </a:lnT>
                    <a:lnB>
                      <a:noFill/>
                    </a:lnB>
                    <a:lnTlToBr>
                      <a:noFill/>
                    </a:lnTlToBr>
                    <a:lnBlToTr>
                      <a:noFill/>
                    </a:lnBlToTr>
                    <a:noFill/>
                  </a:tcPr>
                </a:tc>
              </a:tr>
              <a:tr h="366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H</a:t>
                      </a:r>
                      <a:r>
                        <a:rPr kumimoji="0" lang="en-US" sz="1800" b="0" i="0" u="none" strike="noStrike" cap="none" normalizeH="0" baseline="-30000" smtClean="0">
                          <a:ln>
                            <a:noFill/>
                          </a:ln>
                          <a:solidFill>
                            <a:schemeClr val="tx1"/>
                          </a:solidFill>
                          <a:effectLst/>
                          <a:latin typeface="Arial" charset="0"/>
                        </a:rPr>
                        <a:t>2</a:t>
                      </a:r>
                      <a:r>
                        <a:rPr kumimoji="0" lang="en-US" sz="1800" b="0" i="0" u="none" strike="noStrike" cap="none" normalizeH="0" baseline="0" smtClean="0">
                          <a:ln>
                            <a:noFill/>
                          </a:ln>
                          <a:solidFill>
                            <a:schemeClr val="tx1"/>
                          </a:solidFill>
                          <a:effectLst/>
                          <a:latin typeface="Arial" charset="0"/>
                        </a:rPr>
                        <a:t> gas </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1-5 x 10</a:t>
                      </a:r>
                      <a:r>
                        <a:rPr kumimoji="0" lang="en-US" sz="1800" b="0" i="0" u="none" strike="noStrike" cap="none" normalizeH="0" baseline="30000" smtClean="0">
                          <a:ln>
                            <a:noFill/>
                          </a:ln>
                          <a:solidFill>
                            <a:schemeClr val="tx1"/>
                          </a:solidFill>
                          <a:effectLst/>
                          <a:latin typeface="Arial" charset="0"/>
                        </a:rPr>
                        <a:t>9</a:t>
                      </a:r>
                      <a:r>
                        <a:rPr kumimoji="0" lang="en-US" sz="1800" b="0" i="0" u="none" strike="noStrike" cap="none" normalizeH="0" baseline="0" smtClean="0">
                          <a:ln>
                            <a:noFill/>
                          </a:ln>
                          <a:solidFill>
                            <a:schemeClr val="tx1"/>
                          </a:solidFill>
                          <a:effectLst/>
                          <a:latin typeface="Arial" charset="0"/>
                        </a:rPr>
                        <a:t> </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10</a:t>
                      </a:r>
                      <a:r>
                        <a:rPr kumimoji="0" lang="en-US" sz="1800" b="0" i="0" u="none" strike="noStrike" cap="none" normalizeH="0" baseline="30000" smtClean="0">
                          <a:ln>
                            <a:noFill/>
                          </a:ln>
                          <a:solidFill>
                            <a:schemeClr val="tx1"/>
                          </a:solidFill>
                          <a:effectLst/>
                          <a:latin typeface="Arial" charset="0"/>
                        </a:rPr>
                        <a:t>5</a:t>
                      </a:r>
                      <a:r>
                        <a:rPr kumimoji="0" lang="en-US" sz="1800" b="0" i="0" u="none" strike="noStrike" cap="none" normalizeH="0" baseline="0" smtClean="0">
                          <a:ln>
                            <a:noFill/>
                          </a:ln>
                          <a:solidFill>
                            <a:schemeClr val="tx1"/>
                          </a:solidFill>
                          <a:effectLst/>
                          <a:latin typeface="Arial" charset="0"/>
                        </a:rPr>
                        <a:t>-10</a:t>
                      </a:r>
                      <a:r>
                        <a:rPr kumimoji="0" lang="en-US" sz="1800" b="0" i="0" u="none" strike="noStrike" cap="none" normalizeH="0" baseline="30000" smtClean="0">
                          <a:ln>
                            <a:noFill/>
                          </a:ln>
                          <a:solidFill>
                            <a:schemeClr val="tx1"/>
                          </a:solidFill>
                          <a:effectLst/>
                          <a:latin typeface="Arial" charset="0"/>
                        </a:rPr>
                        <a:t>6</a:t>
                      </a:r>
                      <a:r>
                        <a:rPr kumimoji="0" lang="en-US" sz="1800" b="0" i="0" u="none" strike="noStrike" cap="none" normalizeH="0" baseline="0" smtClean="0">
                          <a:ln>
                            <a:noFill/>
                          </a:ln>
                          <a:solidFill>
                            <a:schemeClr val="tx1"/>
                          </a:solidFill>
                          <a:effectLst/>
                          <a:latin typeface="Arial" charset="0"/>
                        </a:rPr>
                        <a:t> </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10</a:t>
                      </a:r>
                      <a:r>
                        <a:rPr kumimoji="0" lang="en-US" sz="1800" b="0" i="0" u="none" strike="noStrike" cap="none" normalizeH="0" baseline="30000" smtClean="0">
                          <a:ln>
                            <a:noFill/>
                          </a:ln>
                          <a:solidFill>
                            <a:schemeClr val="tx1"/>
                          </a:solidFill>
                          <a:effectLst/>
                          <a:latin typeface="Arial" charset="0"/>
                        </a:rPr>
                        <a:t>3</a:t>
                      </a:r>
                      <a:r>
                        <a:rPr kumimoji="0" lang="en-US" sz="1800" b="0" i="0" u="none" strike="noStrike" cap="none" normalizeH="0" baseline="0" smtClean="0">
                          <a:ln>
                            <a:noFill/>
                          </a:ln>
                          <a:solidFill>
                            <a:schemeClr val="tx1"/>
                          </a:solidFill>
                          <a:effectLst/>
                          <a:latin typeface="Arial" charset="0"/>
                        </a:rPr>
                        <a:t>-10</a:t>
                      </a:r>
                      <a:r>
                        <a:rPr kumimoji="0" lang="en-US" sz="1800" b="0" i="0" u="none" strike="noStrike" cap="none" normalizeH="0" baseline="30000" smtClean="0">
                          <a:ln>
                            <a:noFill/>
                          </a:ln>
                          <a:solidFill>
                            <a:schemeClr val="tx1"/>
                          </a:solidFill>
                          <a:effectLst/>
                          <a:latin typeface="Arial" charset="0"/>
                        </a:rPr>
                        <a:t>5</a:t>
                      </a:r>
                      <a:r>
                        <a:rPr kumimoji="0" lang="en-US" sz="1800" b="0" i="0" u="none" strike="noStrike" cap="none" normalizeH="0" baseline="0" smtClean="0">
                          <a:ln>
                            <a:noFill/>
                          </a:ln>
                          <a:solidFill>
                            <a:schemeClr val="tx1"/>
                          </a:solidFill>
                          <a:effectLst/>
                          <a:latin typeface="Arial" charset="0"/>
                        </a:rPr>
                        <a:t> </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~10</a:t>
                      </a:r>
                    </a:p>
                  </a:txBody>
                  <a:tcPr anchor="ctr" horzOverflow="overflow">
                    <a:lnL>
                      <a:noFill/>
                    </a:lnL>
                    <a:lnR cap="flat">
                      <a:noFill/>
                    </a:lnR>
                    <a:lnT>
                      <a:noFill/>
                    </a:lnT>
                    <a:lnB>
                      <a:noFill/>
                    </a:lnB>
                    <a:lnTlToBr>
                      <a:noFill/>
                    </a:lnTlToBr>
                    <a:lnBlToTr>
                      <a:noFill/>
                    </a:lnBlToTr>
                    <a:noFill/>
                  </a:tcPr>
                </a:tc>
              </a:tr>
              <a:tr h="366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Dust </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~5 x 10</a:t>
                      </a:r>
                      <a:r>
                        <a:rPr kumimoji="0" lang="en-US" sz="1800" b="0" i="0" u="none" strike="noStrike" cap="none" normalizeH="0" baseline="30000" smtClean="0">
                          <a:ln>
                            <a:noFill/>
                          </a:ln>
                          <a:solidFill>
                            <a:schemeClr val="tx1"/>
                          </a:solidFill>
                          <a:effectLst/>
                          <a:latin typeface="Arial" charset="0"/>
                        </a:rPr>
                        <a:t>7</a:t>
                      </a:r>
                      <a:r>
                        <a:rPr kumimoji="0" lang="en-US" sz="1800" b="0" i="0" u="none" strike="noStrike" cap="none" normalizeH="0" baseline="0" smtClean="0">
                          <a:ln>
                            <a:noFill/>
                          </a:ln>
                          <a:solidFill>
                            <a:schemeClr val="tx1"/>
                          </a:solidFill>
                          <a:effectLst/>
                          <a:latin typeface="Arial" charset="0"/>
                        </a:rPr>
                        <a:t> </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~40 </a:t>
                      </a:r>
                    </a:p>
                  </a:txBody>
                  <a:tcPr anchor="ctr" horzOverflow="overflow">
                    <a:lnL>
                      <a:noFill/>
                    </a:lnL>
                    <a:lnR cap="flat">
                      <a:noFill/>
                    </a:lnR>
                    <a:lnT>
                      <a:noFill/>
                    </a:lnT>
                    <a:lnB>
                      <a:noFill/>
                    </a:lnB>
                    <a:lnTlToBr>
                      <a:noFill/>
                    </a:lnTlToBr>
                    <a:lnBlToTr>
                      <a:noFill/>
                    </a:lnBlToTr>
                    <a:noFill/>
                  </a:tcPr>
                </a:tc>
              </a:tr>
              <a:tr h="366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HII gas </a:t>
                      </a:r>
                    </a:p>
                  </a:txBody>
                  <a:tcPr anchor="ct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p>
                  </a:txBody>
                  <a:tcPr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100-1000 </a:t>
                      </a:r>
                    </a:p>
                  </a:txBody>
                  <a:tcPr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10</a:t>
                      </a:r>
                      <a:r>
                        <a:rPr kumimoji="0" lang="en-US" sz="1800" b="0" i="0" u="none" strike="noStrike" cap="none" normalizeH="0" baseline="30000" smtClean="0">
                          <a:ln>
                            <a:noFill/>
                          </a:ln>
                          <a:solidFill>
                            <a:schemeClr val="tx1"/>
                          </a:solidFill>
                          <a:effectLst/>
                          <a:latin typeface="Arial" charset="0"/>
                        </a:rPr>
                        <a:t>3</a:t>
                      </a:r>
                      <a:r>
                        <a:rPr kumimoji="0" lang="en-US" sz="1800" b="0" i="0" u="none" strike="noStrike" cap="none" normalizeH="0" baseline="0" smtClean="0">
                          <a:ln>
                            <a:noFill/>
                          </a:ln>
                          <a:solidFill>
                            <a:schemeClr val="tx1"/>
                          </a:solidFill>
                          <a:effectLst/>
                          <a:latin typeface="Arial" charset="0"/>
                        </a:rPr>
                        <a:t>-10</a:t>
                      </a:r>
                      <a:r>
                        <a:rPr kumimoji="0" lang="en-US" sz="1800" b="0" i="0" u="none" strike="noStrike" cap="none" normalizeH="0" baseline="30000" smtClean="0">
                          <a:ln>
                            <a:noFill/>
                          </a:ln>
                          <a:solidFill>
                            <a:schemeClr val="tx1"/>
                          </a:solidFill>
                          <a:effectLst/>
                          <a:latin typeface="Arial" charset="0"/>
                        </a:rPr>
                        <a:t>4</a:t>
                      </a:r>
                      <a:r>
                        <a:rPr kumimoji="0" lang="en-US" sz="1800" b="0" i="0" u="none" strike="noStrike" cap="none" normalizeH="0" baseline="0" smtClean="0">
                          <a:ln>
                            <a:noFill/>
                          </a:ln>
                          <a:solidFill>
                            <a:schemeClr val="tx1"/>
                          </a:solidFill>
                          <a:effectLst/>
                          <a:latin typeface="Arial" charset="0"/>
                        </a:rPr>
                        <a:t> </a:t>
                      </a:r>
                    </a:p>
                  </a:txBody>
                  <a:tcPr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10,000 </a:t>
                      </a:r>
                    </a:p>
                  </a:txBody>
                  <a:tcPr anchor="ctr" horzOverflow="overflow">
                    <a:lnL>
                      <a:noFill/>
                    </a:lnL>
                    <a:lnR cap="flat">
                      <a:noFill/>
                    </a:lnR>
                    <a:lnT>
                      <a:noFill/>
                    </a:lnT>
                    <a:lnB cap="flat">
                      <a:noFill/>
                    </a:lnB>
                    <a:lnTlToBr>
                      <a:noFill/>
                    </a:lnTlToBr>
                    <a:lnBlToTr>
                      <a:noFill/>
                    </a:lnBlToTr>
                    <a:noFill/>
                  </a:tcPr>
                </a:tc>
              </a:tr>
            </a:tbl>
          </a:graphicData>
        </a:graphic>
      </p:graphicFrame>
      <p:pic>
        <p:nvPicPr>
          <p:cNvPr id="24607" name="Picture 7" descr="odot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1788" y="516890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8" name="Picture 9" descr="odot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1988" y="516890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9"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236D6B59-279B-4527-A1FA-C6299E6391AE}" type="slidenum">
              <a:rPr lang="en-US" altLang="en-US" sz="1400" smtClean="0">
                <a:latin typeface="Arial" charset="0"/>
              </a:rPr>
              <a:pPr eaLnBrk="1" hangingPunct="1">
                <a:spcBef>
                  <a:spcPct val="0"/>
                </a:spcBef>
                <a:buFontTx/>
                <a:buNone/>
              </a:pPr>
              <a:t>25</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smtClean="0"/>
              <a:t>Extinction by Dust: Wavelength Dependence</a:t>
            </a:r>
          </a:p>
        </p:txBody>
      </p:sp>
      <p:sp>
        <p:nvSpPr>
          <p:cNvPr id="25603" name="Text Box 3"/>
          <p:cNvSpPr txBox="1">
            <a:spLocks noChangeArrowheads="1"/>
          </p:cNvSpPr>
          <p:nvPr/>
        </p:nvSpPr>
        <p:spPr bwMode="auto">
          <a:xfrm>
            <a:off x="2517775" y="11699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a:spcBef>
                <a:spcPct val="0"/>
              </a:spcBef>
              <a:buFontTx/>
              <a:buNone/>
            </a:pPr>
            <a:endParaRPr lang="en-US" altLang="en-US"/>
          </a:p>
        </p:txBody>
      </p:sp>
      <p:pic>
        <p:nvPicPr>
          <p:cNvPr id="25604" name="Picture 7" descr="dustef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19200"/>
            <a:ext cx="6553200" cy="528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0DDAD450-44F5-4DF8-892D-2EAE7FE4B3A1}" type="slidenum">
              <a:rPr lang="en-US" altLang="en-US" sz="1400" smtClean="0">
                <a:latin typeface="Arial" charset="0"/>
              </a:rPr>
              <a:pPr eaLnBrk="1" hangingPunct="1">
                <a:spcBef>
                  <a:spcPct val="0"/>
                </a:spcBef>
                <a:buFontTx/>
                <a:buNone/>
              </a:pPr>
              <a:t>26</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tLang="en-US" smtClean="0"/>
              <a:t>Extinction by Dust: Effect on Spectrum</a:t>
            </a:r>
          </a:p>
        </p:txBody>
      </p:sp>
      <p:sp>
        <p:nvSpPr>
          <p:cNvPr id="26627" name="Text Box 3"/>
          <p:cNvSpPr txBox="1">
            <a:spLocks noChangeArrowheads="1"/>
          </p:cNvSpPr>
          <p:nvPr/>
        </p:nvSpPr>
        <p:spPr bwMode="auto">
          <a:xfrm>
            <a:off x="2517775" y="11699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a:spcBef>
                <a:spcPct val="0"/>
              </a:spcBef>
              <a:buFontTx/>
              <a:buNone/>
            </a:pPr>
            <a:endParaRPr lang="en-US" altLang="en-US"/>
          </a:p>
        </p:txBody>
      </p:sp>
      <p:pic>
        <p:nvPicPr>
          <p:cNvPr id="26628" name="Picture 4" descr="ISdust_extin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1752600"/>
            <a:ext cx="8153400"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715D01CD-0AB4-4A1F-9ED1-918B7F01F387}" type="slidenum">
              <a:rPr lang="en-US" altLang="en-US" sz="1400" smtClean="0">
                <a:latin typeface="Arial" charset="0"/>
              </a:rPr>
              <a:pPr eaLnBrk="1" hangingPunct="1">
                <a:spcBef>
                  <a:spcPct val="0"/>
                </a:spcBef>
                <a:buFontTx/>
                <a:buNone/>
              </a:pPr>
              <a:t>27</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smtClean="0"/>
              <a:t>Extinction by dust</a:t>
            </a:r>
          </a:p>
        </p:txBody>
      </p:sp>
      <p:sp>
        <p:nvSpPr>
          <p:cNvPr id="27651" name="Text Box 3"/>
          <p:cNvSpPr txBox="1">
            <a:spLocks noChangeArrowheads="1"/>
          </p:cNvSpPr>
          <p:nvPr/>
        </p:nvSpPr>
        <p:spPr bwMode="auto">
          <a:xfrm>
            <a:off x="2517775" y="11699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a:spcBef>
                <a:spcPct val="0"/>
              </a:spcBef>
              <a:buFontTx/>
              <a:buNone/>
            </a:pPr>
            <a:endParaRPr lang="en-US" altLang="en-US"/>
          </a:p>
        </p:txBody>
      </p:sp>
      <p:graphicFrame>
        <p:nvGraphicFramePr>
          <p:cNvPr id="27652" name="Object 4"/>
          <p:cNvGraphicFramePr>
            <a:graphicFrameLocks noChangeAspect="1"/>
          </p:cNvGraphicFramePr>
          <p:nvPr/>
        </p:nvGraphicFramePr>
        <p:xfrm>
          <a:off x="1752600" y="2112963"/>
          <a:ext cx="5848350" cy="3638550"/>
        </p:xfrm>
        <a:graphic>
          <a:graphicData uri="http://schemas.openxmlformats.org/presentationml/2006/ole">
            <mc:AlternateContent xmlns:mc="http://schemas.openxmlformats.org/markup-compatibility/2006">
              <mc:Choice xmlns:v="urn:schemas-microsoft-com:vml" Requires="v">
                <p:oleObj spid="_x0000_s27662" name="Worksheet" r:id="rId3" imgW="5848160" imgH="3638740" progId="Excel.Sheet.8">
                  <p:embed/>
                </p:oleObj>
              </mc:Choice>
              <mc:Fallback>
                <p:oleObj name="Worksheet" r:id="rId3" imgW="5848160" imgH="3638740" progId="Excel.Shee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112963"/>
                        <a:ext cx="5848350" cy="363855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3" name="Rectangle 5"/>
          <p:cNvSpPr>
            <a:spLocks noChangeArrowheads="1"/>
          </p:cNvSpPr>
          <p:nvPr/>
        </p:nvSpPr>
        <p:spPr bwMode="auto">
          <a:xfrm>
            <a:off x="2159000" y="1287463"/>
            <a:ext cx="4652963" cy="530225"/>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spcBef>
                <a:spcPct val="20000"/>
              </a:spcBef>
              <a:buChar char="•"/>
              <a:defRPr sz="2400">
                <a:solidFill>
                  <a:schemeClr val="tx1"/>
                </a:solidFill>
                <a:latin typeface="Times New Roman" pitchFamily="18" charset="0"/>
              </a:defRPr>
            </a:lvl1pPr>
            <a:lvl2pPr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lvl="1">
              <a:lnSpc>
                <a:spcPct val="120000"/>
              </a:lnSpc>
              <a:spcBef>
                <a:spcPct val="20000"/>
              </a:spcBef>
              <a:buClr>
                <a:srgbClr val="FFFF00"/>
              </a:buClr>
              <a:buSzPct val="75000"/>
              <a:buFont typeface="Wingdings" pitchFamily="2" charset="2"/>
              <a:buNone/>
            </a:pPr>
            <a:r>
              <a:rPr lang="en-US" altLang="en-US" sz="2400"/>
              <a:t>J. S. Mathis 1990, </a:t>
            </a:r>
            <a:r>
              <a:rPr lang="en-US" altLang="en-US" sz="2400" i="1"/>
              <a:t>ARAA</a:t>
            </a:r>
            <a:r>
              <a:rPr lang="en-US" altLang="en-US" sz="2400"/>
              <a:t>, </a:t>
            </a:r>
            <a:r>
              <a:rPr lang="en-US" altLang="en-US" sz="2400" b="1"/>
              <a:t>28</a:t>
            </a:r>
            <a:r>
              <a:rPr lang="en-US" altLang="en-US" sz="2400"/>
              <a:t>, 37.</a:t>
            </a:r>
          </a:p>
        </p:txBody>
      </p:sp>
      <p:sp>
        <p:nvSpPr>
          <p:cNvPr id="27654"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2F5CF41E-38E3-4B84-9B4E-4B0B1E13C3F9}" type="slidenum">
              <a:rPr lang="en-US" altLang="en-US" sz="1400" smtClean="0">
                <a:latin typeface="Arial" charset="0"/>
              </a:rPr>
              <a:pPr eaLnBrk="1" hangingPunct="1">
                <a:spcBef>
                  <a:spcPct val="0"/>
                </a:spcBef>
                <a:buFontTx/>
                <a:buNone/>
              </a:pPr>
              <a:t>28</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dirty="0" smtClean="0"/>
              <a:t>Proof of Extinction by dust</a:t>
            </a:r>
          </a:p>
        </p:txBody>
      </p:sp>
      <p:sp>
        <p:nvSpPr>
          <p:cNvPr id="2" name="Content Placeholder 1"/>
          <p:cNvSpPr>
            <a:spLocks noGrp="1"/>
          </p:cNvSpPr>
          <p:nvPr>
            <p:ph idx="1"/>
          </p:nvPr>
        </p:nvSpPr>
        <p:spPr/>
        <p:txBody>
          <a:bodyPr/>
          <a:lstStyle/>
          <a:p>
            <a:r>
              <a:rPr lang="en-US" dirty="0" smtClean="0"/>
              <a:t>Existence of dust controversial until ~100 years ago.</a:t>
            </a:r>
          </a:p>
          <a:p>
            <a:r>
              <a:rPr lang="en-US" dirty="0" smtClean="0"/>
              <a:t>William Herschel showed that star counts were fewer in some directions.</a:t>
            </a:r>
          </a:p>
          <a:p>
            <a:r>
              <a:rPr lang="en-US" dirty="0" smtClean="0"/>
              <a:t>Barnard’s images showed reduction in star counts.</a:t>
            </a:r>
          </a:p>
          <a:p>
            <a:r>
              <a:rPr lang="en-US" dirty="0" err="1" smtClean="0"/>
              <a:t>Trumpler</a:t>
            </a:r>
            <a:r>
              <a:rPr lang="en-US" dirty="0" smtClean="0"/>
              <a:t> conclusively demonstrated interstellar absorption by observing star clusters and estimated 2 mag/</a:t>
            </a:r>
            <a:r>
              <a:rPr lang="en-US" dirty="0" err="1" smtClean="0"/>
              <a:t>kpc</a:t>
            </a:r>
            <a:r>
              <a:rPr lang="en-US" dirty="0" smtClean="0"/>
              <a:t> in V-band.</a:t>
            </a:r>
          </a:p>
          <a:p>
            <a:r>
              <a:rPr lang="en-US" dirty="0" smtClean="0"/>
              <a:t>Starlight is polarized in regions of high extinction with one polarization state selectively removed by scattering from small elongated conducting or dielectric particles aligned in the galactic magnetic field.</a:t>
            </a:r>
            <a:endParaRPr lang="en-US" dirty="0"/>
          </a:p>
        </p:txBody>
      </p:sp>
      <p:sp>
        <p:nvSpPr>
          <p:cNvPr id="27654"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2F5CF41E-38E3-4B84-9B4E-4B0B1E13C3F9}" type="slidenum">
              <a:rPr lang="en-US" altLang="en-US" sz="1400" smtClean="0">
                <a:latin typeface="Arial" charset="0"/>
              </a:rPr>
              <a:pPr eaLnBrk="1" hangingPunct="1">
                <a:spcBef>
                  <a:spcPct val="0"/>
                </a:spcBef>
                <a:buFontTx/>
                <a:buNone/>
              </a:pPr>
              <a:t>29</a:t>
            </a:fld>
            <a:endParaRPr lang="en-US" altLang="en-US" sz="1400" smtClean="0">
              <a:latin typeface="Arial" charset="0"/>
            </a:endParaRPr>
          </a:p>
        </p:txBody>
      </p:sp>
    </p:spTree>
    <p:extLst>
      <p:ext uri="{BB962C8B-B14F-4D97-AF65-F5344CB8AC3E}">
        <p14:creationId xmlns:p14="http://schemas.microsoft.com/office/powerpoint/2010/main" val="304389728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en-US" smtClean="0"/>
              <a:t>Constituents in the Universe</a:t>
            </a:r>
          </a:p>
        </p:txBody>
      </p:sp>
      <p:pic>
        <p:nvPicPr>
          <p:cNvPr id="409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14400"/>
            <a:ext cx="7124700" cy="558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0"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0757E7E6-D694-4E64-A7F6-4B43B4017A6F}" type="slidenum">
              <a:rPr lang="en-US" altLang="en-US" sz="1400" smtClean="0">
                <a:latin typeface="Arial" charset="0"/>
              </a:rPr>
              <a:pPr eaLnBrk="1" hangingPunct="1">
                <a:spcBef>
                  <a:spcPct val="0"/>
                </a:spcBef>
                <a:buFontTx/>
                <a:buNone/>
              </a:pPr>
              <a:t>3</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dirty="0" smtClean="0"/>
              <a:t>Examples of the Effects of Dust</a:t>
            </a:r>
          </a:p>
        </p:txBody>
      </p:sp>
      <p:sp>
        <p:nvSpPr>
          <p:cNvPr id="27654"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2F5CF41E-38E3-4B84-9B4E-4B0B1E13C3F9}" type="slidenum">
              <a:rPr lang="en-US" altLang="en-US" sz="1400" smtClean="0">
                <a:latin typeface="Arial" charset="0"/>
              </a:rPr>
              <a:pPr eaLnBrk="1" hangingPunct="1">
                <a:spcBef>
                  <a:spcPct val="0"/>
                </a:spcBef>
                <a:buFontTx/>
                <a:buNone/>
              </a:pPr>
              <a:t>30</a:t>
            </a:fld>
            <a:endParaRPr lang="en-US" altLang="en-US" sz="1400" smtClean="0">
              <a:latin typeface="Arial" charset="0"/>
            </a:endParaRPr>
          </a:p>
        </p:txBody>
      </p:sp>
      <p:pic>
        <p:nvPicPr>
          <p:cNvPr id="155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438"/>
          <a:stretch/>
        </p:blipFill>
        <p:spPr bwMode="auto">
          <a:xfrm>
            <a:off x="1111250" y="1143000"/>
            <a:ext cx="6921500" cy="4943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276521725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289667" name="Group 3"/>
          <p:cNvGrpSpPr>
            <a:grpSpLocks/>
          </p:cNvGrpSpPr>
          <p:nvPr/>
        </p:nvGrpSpPr>
        <p:grpSpPr bwMode="auto">
          <a:xfrm>
            <a:off x="4794250" y="1228725"/>
            <a:ext cx="2674938" cy="5003800"/>
            <a:chOff x="2971" y="1040"/>
            <a:chExt cx="1685" cy="3152"/>
          </a:xfrm>
        </p:grpSpPr>
        <p:graphicFrame>
          <p:nvGraphicFramePr>
            <p:cNvPr id="28682" name="Object 4"/>
            <p:cNvGraphicFramePr>
              <a:graphicFrameLocks noChangeAspect="1"/>
            </p:cNvGraphicFramePr>
            <p:nvPr/>
          </p:nvGraphicFramePr>
          <p:xfrm>
            <a:off x="2971" y="1040"/>
            <a:ext cx="1685" cy="3125"/>
          </p:xfrm>
          <a:graphic>
            <a:graphicData uri="http://schemas.openxmlformats.org/presentationml/2006/ole">
              <mc:AlternateContent xmlns:mc="http://schemas.openxmlformats.org/markup-compatibility/2006">
                <mc:Choice xmlns:v="urn:schemas-microsoft-com:vml" Requires="v">
                  <p:oleObj spid="_x0000_s28698" name="Image" r:id="rId3" imgW="2388987" imgH="3939287" progId="Photoshop.Image.4">
                    <p:embed/>
                  </p:oleObj>
                </mc:Choice>
                <mc:Fallback>
                  <p:oleObj name="Image" r:id="rId3" imgW="2388987" imgH="3939287" progId="Photoshop.Image.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 y="1040"/>
                          <a:ext cx="1685" cy="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83" name="Rectangle 5"/>
            <p:cNvSpPr>
              <a:spLocks noChangeArrowheads="1"/>
            </p:cNvSpPr>
            <p:nvPr/>
          </p:nvSpPr>
          <p:spPr bwMode="auto">
            <a:xfrm>
              <a:off x="3246" y="4000"/>
              <a:ext cx="64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a:spcBef>
                  <a:spcPct val="0"/>
                </a:spcBef>
                <a:buFontTx/>
                <a:buNone/>
              </a:pPr>
              <a:r>
                <a:rPr lang="en-US" altLang="en-US" sz="1400" i="1">
                  <a:solidFill>
                    <a:srgbClr val="FFFF66"/>
                  </a:solidFill>
                  <a:latin typeface="Arial" charset="0"/>
                  <a:ea typeface="ＭＳ Ｐゴシック" pitchFamily="1" charset="-128"/>
                </a:rPr>
                <a:t>Figer 1995</a:t>
              </a:r>
            </a:p>
          </p:txBody>
        </p:sp>
      </p:grpSp>
      <p:grpSp>
        <p:nvGrpSpPr>
          <p:cNvPr id="2289670" name="Group 6"/>
          <p:cNvGrpSpPr>
            <a:grpSpLocks/>
          </p:cNvGrpSpPr>
          <p:nvPr/>
        </p:nvGrpSpPr>
        <p:grpSpPr bwMode="auto">
          <a:xfrm>
            <a:off x="1500188" y="1219200"/>
            <a:ext cx="2687637" cy="5013325"/>
            <a:chOff x="896" y="1034"/>
            <a:chExt cx="1693" cy="3158"/>
          </a:xfrm>
        </p:grpSpPr>
        <p:graphicFrame>
          <p:nvGraphicFramePr>
            <p:cNvPr id="28680" name="Object 7"/>
            <p:cNvGraphicFramePr>
              <a:graphicFrameLocks noChangeAspect="1"/>
            </p:cNvGraphicFramePr>
            <p:nvPr/>
          </p:nvGraphicFramePr>
          <p:xfrm>
            <a:off x="896" y="1034"/>
            <a:ext cx="1693" cy="3135"/>
          </p:xfrm>
          <a:graphic>
            <a:graphicData uri="http://schemas.openxmlformats.org/presentationml/2006/ole">
              <mc:AlternateContent xmlns:mc="http://schemas.openxmlformats.org/markup-compatibility/2006">
                <mc:Choice xmlns:v="urn:schemas-microsoft-com:vml" Requires="v">
                  <p:oleObj spid="_x0000_s28699" name="Image" r:id="rId5" imgW="2401694" imgH="3951994" progId="Photoshop.Image.4">
                    <p:embed/>
                  </p:oleObj>
                </mc:Choice>
                <mc:Fallback>
                  <p:oleObj name="Image" r:id="rId5" imgW="2401694" imgH="3951994" progId="Photoshop.Image.4">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 y="1034"/>
                          <a:ext cx="1693" cy="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81" name="Rectangle 8"/>
            <p:cNvSpPr>
              <a:spLocks noChangeArrowheads="1"/>
            </p:cNvSpPr>
            <p:nvPr/>
          </p:nvSpPr>
          <p:spPr bwMode="auto">
            <a:xfrm>
              <a:off x="935" y="4000"/>
              <a:ext cx="114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a:spcBef>
                  <a:spcPct val="0"/>
                </a:spcBef>
                <a:buFontTx/>
                <a:buNone/>
              </a:pPr>
              <a:r>
                <a:rPr lang="en-US" altLang="en-US" sz="1400" i="1">
                  <a:solidFill>
                    <a:srgbClr val="FFFF66"/>
                  </a:solidFill>
                  <a:latin typeface="Arial" charset="0"/>
                  <a:ea typeface="ＭＳ Ｐゴシック" pitchFamily="1" charset="-128"/>
                </a:rPr>
                <a:t>Digitized Sky Survey</a:t>
              </a:r>
            </a:p>
          </p:txBody>
        </p:sp>
      </p:grpSp>
      <p:sp>
        <p:nvSpPr>
          <p:cNvPr id="28676" name="Rectangle 9"/>
          <p:cNvSpPr>
            <a:spLocks noGrp="1" noChangeArrowheads="1"/>
          </p:cNvSpPr>
          <p:nvPr>
            <p:ph type="title"/>
          </p:nvPr>
        </p:nvSpPr>
        <p:spPr/>
        <p:txBody>
          <a:bodyPr/>
          <a:lstStyle/>
          <a:p>
            <a:pPr eaLnBrk="1" hangingPunct="1"/>
            <a:r>
              <a:rPr lang="en-US" altLang="en-US" smtClean="0"/>
              <a:t>Where is the Center of the Galaxy?</a:t>
            </a:r>
          </a:p>
        </p:txBody>
      </p:sp>
      <p:sp>
        <p:nvSpPr>
          <p:cNvPr id="2289674" name="Text Box 10"/>
          <p:cNvSpPr txBox="1">
            <a:spLocks noChangeArrowheads="1"/>
          </p:cNvSpPr>
          <p:nvPr/>
        </p:nvSpPr>
        <p:spPr bwMode="auto">
          <a:xfrm>
            <a:off x="1549400" y="12446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a:spcBef>
                <a:spcPct val="0"/>
              </a:spcBef>
              <a:buFontTx/>
              <a:buNone/>
            </a:pPr>
            <a:r>
              <a:rPr lang="en-US" altLang="en-US">
                <a:solidFill>
                  <a:srgbClr val="FFFF99"/>
                </a:solidFill>
                <a:latin typeface="Arial" charset="0"/>
                <a:ea typeface="ＭＳ Ｐゴシック" pitchFamily="1" charset="-128"/>
              </a:rPr>
              <a:t>optical</a:t>
            </a:r>
          </a:p>
        </p:txBody>
      </p:sp>
      <p:sp>
        <p:nvSpPr>
          <p:cNvPr id="2289675" name="Text Box 11"/>
          <p:cNvSpPr txBox="1">
            <a:spLocks noChangeArrowheads="1"/>
          </p:cNvSpPr>
          <p:nvPr/>
        </p:nvSpPr>
        <p:spPr bwMode="auto">
          <a:xfrm>
            <a:off x="6280150" y="1241425"/>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a:spcBef>
                <a:spcPct val="0"/>
              </a:spcBef>
              <a:buFontTx/>
              <a:buNone/>
            </a:pPr>
            <a:r>
              <a:rPr lang="en-US" altLang="en-US">
                <a:solidFill>
                  <a:srgbClr val="FFFF99"/>
                </a:solidFill>
                <a:latin typeface="Arial" charset="0"/>
                <a:ea typeface="ＭＳ Ｐゴシック" pitchFamily="1" charset="-128"/>
              </a:rPr>
              <a:t>infrared</a:t>
            </a:r>
          </a:p>
        </p:txBody>
      </p:sp>
      <p:sp>
        <p:nvSpPr>
          <p:cNvPr id="28679"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8AC5AFD5-CC4B-41CE-A8B9-25277A8228F5}" type="slidenum">
              <a:rPr lang="en-US" altLang="en-US" sz="1400" smtClean="0">
                <a:latin typeface="Arial" charset="0"/>
              </a:rPr>
              <a:pPr eaLnBrk="1" hangingPunct="1">
                <a:spcBef>
                  <a:spcPct val="0"/>
                </a:spcBef>
                <a:buFontTx/>
                <a:buNone/>
              </a:pPr>
              <a:t>31</a:t>
            </a:fld>
            <a:endParaRPr lang="en-US" altLang="en-US" sz="1400" smtClean="0">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2896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8966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8967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896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9674" grpId="0"/>
      <p:bldP spid="2289675"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6" name="Rectangle 9"/>
          <p:cNvSpPr>
            <a:spLocks noGrp="1" noChangeArrowheads="1"/>
          </p:cNvSpPr>
          <p:nvPr>
            <p:ph type="title"/>
          </p:nvPr>
        </p:nvSpPr>
        <p:spPr/>
        <p:txBody>
          <a:bodyPr/>
          <a:lstStyle/>
          <a:p>
            <a:pPr eaLnBrk="1" hangingPunct="1"/>
            <a:r>
              <a:rPr lang="en-US" altLang="en-US" dirty="0" smtClean="0"/>
              <a:t>Magnitudes vs. Optical Depth</a:t>
            </a:r>
          </a:p>
        </p:txBody>
      </p:sp>
      <p:sp>
        <p:nvSpPr>
          <p:cNvPr id="28679"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8AC5AFD5-CC4B-41CE-A8B9-25277A8228F5}" type="slidenum">
              <a:rPr lang="en-US" altLang="en-US" sz="1400" smtClean="0">
                <a:latin typeface="Arial" charset="0"/>
              </a:rPr>
              <a:pPr eaLnBrk="1" hangingPunct="1">
                <a:spcBef>
                  <a:spcPct val="0"/>
                </a:spcBef>
                <a:buFontTx/>
                <a:buNone/>
              </a:pPr>
              <a:t>32</a:t>
            </a:fld>
            <a:endParaRPr lang="en-US" altLang="en-US" sz="1400" smtClean="0">
              <a:latin typeface="Arial" charset="0"/>
            </a:endParaRPr>
          </a:p>
        </p:txBody>
      </p:sp>
      <mc:AlternateContent xmlns:mc="http://schemas.openxmlformats.org/markup-compatibility/2006" xmlns:a14="http://schemas.microsoft.com/office/drawing/2010/main">
        <mc:Choice Requires="a14">
          <p:sp>
            <p:nvSpPr>
              <p:cNvPr id="2" name="TextBox 1"/>
              <p:cNvSpPr txBox="1"/>
              <p:nvPr/>
            </p:nvSpPr>
            <p:spPr>
              <a:xfrm>
                <a:off x="609600" y="914400"/>
                <a:ext cx="7467600" cy="4367991"/>
              </a:xfrm>
              <a:prstGeom prst="rect">
                <a:avLst/>
              </a:prstGeom>
              <a:noFill/>
            </p:spPr>
            <p:txBody>
              <a:bodyPr wrap="square" rtlCol="0">
                <a:spAutoFit/>
              </a:bodyPr>
              <a:lstStyle/>
              <a:p>
                <a:endParaRPr lang="en-US" b="0" i="1" dirty="0" smtClean="0">
                  <a:latin typeface="Cambria Math"/>
                  <a:ea typeface="Cambria Math"/>
                </a:endParaRPr>
              </a:p>
              <a:p>
                <a:pPr/>
                <a14:m>
                  <m:oMathPara xmlns:m="http://schemas.openxmlformats.org/officeDocument/2006/math">
                    <m:oMathParaPr>
                      <m:jc m:val="left"/>
                    </m:oMathParaPr>
                    <m:oMath xmlns:m="http://schemas.openxmlformats.org/officeDocument/2006/math">
                      <m:r>
                        <m:rPr>
                          <m:nor/>
                        </m:rPr>
                        <a:rPr lang="en-US" b="0" i="0" smtClean="0">
                          <a:latin typeface="Cambria Math"/>
                          <a:ea typeface="Cambria Math"/>
                        </a:rPr>
                        <m:t>Consider</m:t>
                      </m:r>
                      <m:r>
                        <m:rPr>
                          <m:nor/>
                        </m:rPr>
                        <a:rPr lang="en-US" b="0" i="0" smtClean="0">
                          <a:latin typeface="Cambria Math"/>
                          <a:ea typeface="Cambria Math"/>
                        </a:rPr>
                        <m:t> </m:t>
                      </m:r>
                      <m:r>
                        <m:rPr>
                          <m:nor/>
                        </m:rPr>
                        <a:rPr lang="en-US" b="0" i="0" smtClean="0">
                          <a:latin typeface="Cambria Math"/>
                          <a:ea typeface="Cambria Math"/>
                        </a:rPr>
                        <m:t>spherical</m:t>
                      </m:r>
                      <m:r>
                        <m:rPr>
                          <m:nor/>
                        </m:rPr>
                        <a:rPr lang="en-US" b="0" i="0" smtClean="0">
                          <a:latin typeface="Cambria Math"/>
                          <a:ea typeface="Cambria Math"/>
                        </a:rPr>
                        <m:t> </m:t>
                      </m:r>
                      <m:r>
                        <m:rPr>
                          <m:nor/>
                        </m:rPr>
                        <a:rPr lang="en-US" b="0" i="0" smtClean="0">
                          <a:latin typeface="Cambria Math"/>
                          <a:ea typeface="Cambria Math"/>
                        </a:rPr>
                        <m:t>dust</m:t>
                      </m:r>
                      <m:r>
                        <m:rPr>
                          <m:nor/>
                        </m:rPr>
                        <a:rPr lang="en-US" b="0" i="0" smtClean="0">
                          <a:latin typeface="Cambria Math"/>
                          <a:ea typeface="Cambria Math"/>
                        </a:rPr>
                        <m:t> </m:t>
                      </m:r>
                      <m:r>
                        <m:rPr>
                          <m:nor/>
                        </m:rPr>
                        <a:rPr lang="en-US" b="0" i="0" smtClean="0">
                          <a:latin typeface="Cambria Math"/>
                          <a:ea typeface="Cambria Math"/>
                        </a:rPr>
                        <m:t>particles</m:t>
                      </m:r>
                      <m:r>
                        <m:rPr>
                          <m:nor/>
                        </m:rPr>
                        <a:rPr lang="en-US" b="0" i="0" smtClean="0">
                          <a:latin typeface="Cambria Math"/>
                          <a:ea typeface="Cambria Math"/>
                        </a:rPr>
                        <m:t> </m:t>
                      </m:r>
                      <m:r>
                        <m:rPr>
                          <m:nor/>
                        </m:rPr>
                        <a:rPr lang="en-US" b="0" i="0" smtClean="0">
                          <a:latin typeface="Cambria Math"/>
                          <a:ea typeface="Cambria Math"/>
                        </a:rPr>
                        <m:t>with</m:t>
                      </m:r>
                      <m:r>
                        <m:rPr>
                          <m:nor/>
                        </m:rPr>
                        <a:rPr lang="en-US" b="0" i="0" smtClean="0">
                          <a:latin typeface="Cambria Math"/>
                          <a:ea typeface="Cambria Math"/>
                        </a:rPr>
                        <m:t> </m:t>
                      </m:r>
                      <m:r>
                        <m:rPr>
                          <m:nor/>
                        </m:rPr>
                        <a:rPr lang="en-US" b="0" i="0" smtClean="0">
                          <a:latin typeface="Cambria Math"/>
                          <a:ea typeface="Cambria Math"/>
                        </a:rPr>
                        <m:t>radius</m:t>
                      </m:r>
                      <m:r>
                        <m:rPr>
                          <m:nor/>
                        </m:rPr>
                        <a:rPr lang="en-US" b="0" i="0" smtClean="0">
                          <a:latin typeface="Cambria Math"/>
                          <a:ea typeface="Cambria Math"/>
                        </a:rPr>
                        <m:t> </m:t>
                      </m:r>
                      <m:r>
                        <m:rPr>
                          <m:nor/>
                        </m:rPr>
                        <a:rPr lang="en-US" b="0" i="0" smtClean="0">
                          <a:latin typeface="Cambria Math"/>
                          <a:ea typeface="Cambria Math"/>
                        </a:rPr>
                        <m:t>of</m:t>
                      </m:r>
                      <m:r>
                        <m:rPr>
                          <m:nor/>
                        </m:rPr>
                        <a:rPr lang="en-US" b="0" i="0" smtClean="0">
                          <a:latin typeface="Cambria Math"/>
                          <a:ea typeface="Cambria Math"/>
                        </a:rPr>
                        <m:t> </m:t>
                      </m:r>
                      <m:r>
                        <m:rPr>
                          <m:nor/>
                        </m:rPr>
                        <a:rPr lang="en-US" b="0" i="0" smtClean="0">
                          <a:latin typeface="Cambria Math"/>
                          <a:ea typeface="Cambria Math"/>
                        </a:rPr>
                        <m:t>a</m:t>
                      </m:r>
                      <m:r>
                        <m:rPr>
                          <m:nor/>
                        </m:rPr>
                        <a:rPr lang="en-US" b="0" i="0" smtClean="0">
                          <a:latin typeface="Cambria Math"/>
                          <a:ea typeface="Cambria Math"/>
                        </a:rPr>
                        <m:t>,</m:t>
                      </m:r>
                    </m:oMath>
                  </m:oMathPara>
                </a14:m>
                <a:endParaRPr lang="en-US" b="0" i="0" dirty="0" smtClean="0">
                  <a:latin typeface="Cambria Math"/>
                  <a:ea typeface="Cambria Math"/>
                </a:endParaRPr>
              </a:p>
              <a:p>
                <a:endParaRPr lang="en-US" b="0" i="1" dirty="0" smtClean="0">
                  <a:latin typeface="Cambria Math"/>
                  <a:ea typeface="Cambria Math"/>
                </a:endParaRPr>
              </a:p>
              <a:p>
                <a:pPr/>
                <a14:m>
                  <m:oMathPara xmlns:m="http://schemas.openxmlformats.org/officeDocument/2006/math">
                    <m:oMathParaPr>
                      <m:jc m:val="centerGroup"/>
                    </m:oMathParaPr>
                    <m:oMath xmlns:m="http://schemas.openxmlformats.org/officeDocument/2006/math">
                      <m:r>
                        <a:rPr lang="el-GR" b="0" i="1" smtClean="0">
                          <a:latin typeface="Cambria Math"/>
                          <a:ea typeface="Cambria Math"/>
                        </a:rPr>
                        <m:t>𝜎</m:t>
                      </m:r>
                      <m:d>
                        <m:dPr>
                          <m:ctrlPr>
                            <a:rPr lang="en-US" b="0" i="1" smtClean="0">
                              <a:latin typeface="Cambria Math"/>
                              <a:ea typeface="Cambria Math"/>
                            </a:rPr>
                          </m:ctrlPr>
                        </m:dPr>
                        <m:e>
                          <m:r>
                            <a:rPr lang="en-US" b="0" i="1" smtClean="0">
                              <a:latin typeface="Cambria Math"/>
                              <a:ea typeface="Cambria Math"/>
                            </a:rPr>
                            <m:t>𝜆</m:t>
                          </m:r>
                        </m:e>
                      </m:d>
                      <m:r>
                        <a:rPr lang="en-US" b="0" i="1" smtClean="0">
                          <a:latin typeface="Cambria Math"/>
                        </a:rPr>
                        <m:t>=</m:t>
                      </m:r>
                      <m:r>
                        <a:rPr lang="en-US" b="0" i="1" smtClean="0">
                          <a:latin typeface="Cambria Math"/>
                          <a:ea typeface="Cambria Math"/>
                        </a:rPr>
                        <m:t>𝜋</m:t>
                      </m:r>
                      <m:sSup>
                        <m:sSupPr>
                          <m:ctrlPr>
                            <a:rPr lang="en-US" b="0" i="1" smtClean="0">
                              <a:latin typeface="Cambria Math"/>
                            </a:rPr>
                          </m:ctrlPr>
                        </m:sSupPr>
                        <m:e>
                          <m:r>
                            <a:rPr lang="en-US" b="0" i="1" smtClean="0">
                              <a:latin typeface="Cambria Math"/>
                            </a:rPr>
                            <m:t>𝑎</m:t>
                          </m:r>
                        </m:e>
                        <m:sup>
                          <m:r>
                            <a:rPr lang="en-US" b="0" i="1" smtClean="0">
                              <a:latin typeface="Cambria Math"/>
                            </a:rPr>
                            <m:t>2</m:t>
                          </m:r>
                        </m:sup>
                      </m:sSup>
                      <m:sSub>
                        <m:sSubPr>
                          <m:ctrlPr>
                            <a:rPr lang="en-US" b="0" i="1" smtClean="0">
                              <a:latin typeface="Cambria Math"/>
                            </a:rPr>
                          </m:ctrlPr>
                        </m:sSubPr>
                        <m:e>
                          <m:r>
                            <a:rPr lang="en-US" b="0" i="1" smtClean="0">
                              <a:latin typeface="Cambria Math"/>
                            </a:rPr>
                            <m:t>𝑄</m:t>
                          </m:r>
                        </m:e>
                        <m:sub>
                          <m:r>
                            <a:rPr lang="en-US" b="0" i="1" smtClean="0">
                              <a:latin typeface="Cambria Math"/>
                            </a:rPr>
                            <m:t>𝑒𝑥𝑡</m:t>
                          </m:r>
                        </m:sub>
                      </m:sSub>
                      <m:d>
                        <m:dPr>
                          <m:ctrlPr>
                            <a:rPr lang="en-US" b="0" i="1" smtClean="0">
                              <a:latin typeface="Cambria Math"/>
                            </a:rPr>
                          </m:ctrlPr>
                        </m:dPr>
                        <m:e>
                          <m:r>
                            <a:rPr lang="en-US" b="0" i="1" smtClean="0">
                              <a:latin typeface="Cambria Math"/>
                              <a:ea typeface="Cambria Math"/>
                            </a:rPr>
                            <m:t>𝜆</m:t>
                          </m:r>
                        </m:e>
                      </m:d>
                      <m:r>
                        <m:rPr>
                          <m:nor/>
                        </m:rPr>
                        <a:rPr lang="en-US" b="0" i="0" smtClean="0">
                          <a:latin typeface="Cambria Math"/>
                          <a:ea typeface="Cambria Math"/>
                        </a:rPr>
                        <m:t> </m:t>
                      </m:r>
                    </m:oMath>
                  </m:oMathPara>
                </a14:m>
                <a:endParaRPr lang="en-US" b="0" i="0" dirty="0" smtClean="0">
                  <a:latin typeface="Cambria Math"/>
                  <a:ea typeface="Cambria Math"/>
                </a:endParaRPr>
              </a:p>
              <a:p>
                <a:endParaRPr lang="en-US" b="0" i="0" dirty="0" smtClean="0">
                  <a:latin typeface="Cambria Math"/>
                  <a:ea typeface="Cambria Math"/>
                </a:endParaRPr>
              </a:p>
              <a:p>
                <a:pPr/>
                <a14:m>
                  <m:oMathPara xmlns:m="http://schemas.openxmlformats.org/officeDocument/2006/math">
                    <m:oMathParaPr>
                      <m:jc m:val="left"/>
                    </m:oMathParaPr>
                    <m:oMath xmlns:m="http://schemas.openxmlformats.org/officeDocument/2006/math">
                      <m:r>
                        <m:rPr>
                          <m:nor/>
                        </m:rPr>
                        <a:rPr lang="en-US" b="0" i="0" smtClean="0">
                          <a:latin typeface="Cambria Math"/>
                          <a:ea typeface="Cambria Math"/>
                        </a:rPr>
                        <m:t>where</m:t>
                      </m:r>
                      <m:r>
                        <m:rPr>
                          <m:nor/>
                        </m:rPr>
                        <a:rPr lang="en-US" b="0" i="0" smtClean="0">
                          <a:latin typeface="Cambria Math"/>
                          <a:ea typeface="Cambria Math"/>
                        </a:rPr>
                        <m:t> </m:t>
                      </m:r>
                      <m:sSub>
                        <m:sSubPr>
                          <m:ctrlPr>
                            <a:rPr lang="en-US" b="0" i="1" smtClean="0">
                              <a:latin typeface="Cambria Math"/>
                              <a:ea typeface="Cambria Math"/>
                            </a:rPr>
                          </m:ctrlPr>
                        </m:sSubPr>
                        <m:e>
                          <m:r>
                            <a:rPr lang="en-US" b="0" i="1" smtClean="0">
                              <a:latin typeface="Cambria Math"/>
                              <a:ea typeface="Cambria Math"/>
                            </a:rPr>
                            <m:t>𝑄</m:t>
                          </m:r>
                        </m:e>
                        <m:sub>
                          <m:r>
                            <a:rPr lang="en-US" b="0" i="1" smtClean="0">
                              <a:latin typeface="Cambria Math"/>
                              <a:ea typeface="Cambria Math"/>
                            </a:rPr>
                            <m:t>𝑒𝑥𝑡</m:t>
                          </m:r>
                        </m:sub>
                      </m:sSub>
                      <m:r>
                        <m:rPr>
                          <m:nor/>
                        </m:rPr>
                        <a:rPr lang="en-US" b="0" i="0" smtClean="0">
                          <a:latin typeface="Cambria Math"/>
                          <a:ea typeface="Cambria Math"/>
                        </a:rPr>
                        <m:t> (</m:t>
                      </m:r>
                      <m:r>
                        <m:rPr>
                          <m:sty m:val="p"/>
                        </m:rPr>
                        <a:rPr lang="el-GR" b="0" i="1" smtClean="0">
                          <a:latin typeface="Cambria Math"/>
                          <a:ea typeface="Cambria Math"/>
                        </a:rPr>
                        <m:t>λ</m:t>
                      </m:r>
                      <m:r>
                        <m:rPr>
                          <m:nor/>
                        </m:rPr>
                        <a:rPr lang="en-US" b="0" i="0" smtClean="0">
                          <a:latin typeface="Cambria Math"/>
                          <a:ea typeface="Cambria Math"/>
                        </a:rPr>
                        <m:t>) </m:t>
                      </m:r>
                      <m:r>
                        <m:rPr>
                          <m:nor/>
                        </m:rPr>
                        <a:rPr lang="en-US" b="0" i="0" smtClean="0">
                          <a:latin typeface="Cambria Math"/>
                          <a:ea typeface="Cambria Math"/>
                        </a:rPr>
                        <m:t>is</m:t>
                      </m:r>
                      <m:r>
                        <m:rPr>
                          <m:nor/>
                        </m:rPr>
                        <a:rPr lang="en-US" b="0" i="0" smtClean="0">
                          <a:latin typeface="Cambria Math"/>
                          <a:ea typeface="Cambria Math"/>
                        </a:rPr>
                        <m:t> </m:t>
                      </m:r>
                      <m:r>
                        <m:rPr>
                          <m:nor/>
                        </m:rPr>
                        <a:rPr lang="en-US" b="0" i="0" smtClean="0">
                          <a:latin typeface="Cambria Math"/>
                          <a:ea typeface="Cambria Math"/>
                        </a:rPr>
                        <m:t>the</m:t>
                      </m:r>
                      <m:r>
                        <m:rPr>
                          <m:nor/>
                        </m:rPr>
                        <a:rPr lang="en-US" b="0" i="0" smtClean="0">
                          <a:latin typeface="Cambria Math"/>
                          <a:ea typeface="Cambria Math"/>
                        </a:rPr>
                        <m:t> </m:t>
                      </m:r>
                      <m:r>
                        <m:rPr>
                          <m:nor/>
                        </m:rPr>
                        <a:rPr lang="en-US" b="0" i="0" smtClean="0">
                          <a:latin typeface="Cambria Math"/>
                          <a:ea typeface="Cambria Math"/>
                        </a:rPr>
                        <m:t>efficiency</m:t>
                      </m:r>
                      <m:r>
                        <m:rPr>
                          <m:nor/>
                        </m:rPr>
                        <a:rPr lang="en-US" b="0" i="0" smtClean="0">
                          <a:latin typeface="Cambria Math"/>
                          <a:ea typeface="Cambria Math"/>
                        </a:rPr>
                        <m:t> </m:t>
                      </m:r>
                      <m:r>
                        <m:rPr>
                          <m:nor/>
                        </m:rPr>
                        <a:rPr lang="en-US" b="0" i="0" smtClean="0">
                          <a:latin typeface="Cambria Math"/>
                          <a:ea typeface="Cambria Math"/>
                        </a:rPr>
                        <m:t>factor</m:t>
                      </m:r>
                      <m:r>
                        <m:rPr>
                          <m:nor/>
                        </m:rPr>
                        <a:rPr lang="en-US" b="0" i="0" smtClean="0">
                          <a:latin typeface="Cambria Math"/>
                          <a:ea typeface="Cambria Math"/>
                        </a:rPr>
                        <m:t> </m:t>
                      </m:r>
                      <m:r>
                        <m:rPr>
                          <m:nor/>
                        </m:rPr>
                        <a:rPr lang="en-US" b="0" i="0" smtClean="0">
                          <a:latin typeface="Cambria Math"/>
                          <a:ea typeface="Cambria Math"/>
                        </a:rPr>
                        <m:t>for</m:t>
                      </m:r>
                      <m:r>
                        <m:rPr>
                          <m:nor/>
                        </m:rPr>
                        <a:rPr lang="en-US" b="0" i="0" smtClean="0">
                          <a:latin typeface="Cambria Math"/>
                          <a:ea typeface="Cambria Math"/>
                        </a:rPr>
                        <m:t> </m:t>
                      </m:r>
                      <m:r>
                        <m:rPr>
                          <m:nor/>
                        </m:rPr>
                        <a:rPr lang="en-US" b="0" i="0" smtClean="0">
                          <a:latin typeface="Cambria Math"/>
                          <a:ea typeface="Cambria Math"/>
                        </a:rPr>
                        <m:t>extinction</m:t>
                      </m:r>
                      <m:r>
                        <m:rPr>
                          <m:nor/>
                        </m:rPr>
                        <a:rPr lang="en-US" b="0" i="0" smtClean="0">
                          <a:latin typeface="Cambria Math"/>
                          <a:ea typeface="Cambria Math"/>
                        </a:rPr>
                        <m:t>. </m:t>
                      </m:r>
                      <m:r>
                        <m:rPr>
                          <m:nor/>
                        </m:rPr>
                        <a:rPr lang="en-US" b="0" i="0" smtClean="0">
                          <a:latin typeface="Cambria Math"/>
                          <a:ea typeface="Cambria Math"/>
                        </a:rPr>
                        <m:t>The</m:t>
                      </m:r>
                      <m:r>
                        <m:rPr>
                          <m:nor/>
                        </m:rPr>
                        <a:rPr lang="en-US" b="0" i="0" smtClean="0">
                          <a:latin typeface="Cambria Math"/>
                          <a:ea typeface="Cambria Math"/>
                        </a:rPr>
                        <m:t> </m:t>
                      </m:r>
                      <m:r>
                        <m:rPr>
                          <m:nor/>
                        </m:rPr>
                        <a:rPr lang="en-US" b="0" i="0" smtClean="0">
                          <a:latin typeface="Cambria Math"/>
                          <a:ea typeface="Cambria Math"/>
                        </a:rPr>
                        <m:t>optical</m:t>
                      </m:r>
                      <m:r>
                        <m:rPr>
                          <m:nor/>
                        </m:rPr>
                        <a:rPr lang="en-US" b="0" i="0" smtClean="0">
                          <a:latin typeface="Cambria Math"/>
                          <a:ea typeface="Cambria Math"/>
                        </a:rPr>
                        <m:t> </m:t>
                      </m:r>
                      <m:r>
                        <m:rPr>
                          <m:nor/>
                        </m:rPr>
                        <a:rPr lang="en-US" b="0" i="0" smtClean="0">
                          <a:latin typeface="Cambria Math"/>
                          <a:ea typeface="Cambria Math"/>
                        </a:rPr>
                        <m:t>depth</m:t>
                      </m:r>
                      <m:r>
                        <m:rPr>
                          <m:nor/>
                        </m:rPr>
                        <a:rPr lang="en-US" b="0" i="0" smtClean="0">
                          <a:latin typeface="Cambria Math"/>
                          <a:ea typeface="Cambria Math"/>
                        </a:rPr>
                        <m:t> </m:t>
                      </m:r>
                      <m:r>
                        <m:rPr>
                          <m:nor/>
                        </m:rPr>
                        <a:rPr lang="en-US" b="0" i="0" smtClean="0">
                          <a:latin typeface="Cambria Math"/>
                          <a:ea typeface="Cambria Math"/>
                        </a:rPr>
                        <m:t>is</m:t>
                      </m:r>
                    </m:oMath>
                  </m:oMathPara>
                </a14:m>
                <a:endParaRPr lang="en-US" b="0" dirty="0" smtClean="0">
                  <a:ea typeface="Cambria Math"/>
                </a:endParaRPr>
              </a:p>
              <a:p>
                <a:endParaRPr lang="en-US" b="0" dirty="0" smtClean="0">
                  <a:ea typeface="Cambria Math"/>
                </a:endParaRPr>
              </a:p>
              <a:p>
                <a:pPr/>
                <a14:m>
                  <m:oMathPara xmlns:m="http://schemas.openxmlformats.org/officeDocument/2006/math">
                    <m:oMathParaPr>
                      <m:jc m:val="center"/>
                    </m:oMathParaPr>
                    <m:oMath xmlns:m="http://schemas.openxmlformats.org/officeDocument/2006/math">
                      <m:sSubSup>
                        <m:sSubSupPr>
                          <m:ctrlPr>
                            <a:rPr lang="en-US" b="0" i="1" smtClean="0">
                              <a:latin typeface="Cambria Math"/>
                              <a:ea typeface="Cambria Math"/>
                            </a:rPr>
                          </m:ctrlPr>
                        </m:sSubSupPr>
                        <m:e>
                          <m:r>
                            <a:rPr lang="en-US" b="0" i="1" smtClean="0">
                              <a:latin typeface="Cambria Math"/>
                              <a:ea typeface="Cambria Math"/>
                            </a:rPr>
                            <m:t>𝜏</m:t>
                          </m:r>
                        </m:e>
                        <m:sub>
                          <m:r>
                            <a:rPr lang="en-US" b="0" i="1" smtClean="0">
                              <a:latin typeface="Cambria Math"/>
                              <a:ea typeface="Cambria Math"/>
                            </a:rPr>
                            <m:t>𝜆</m:t>
                          </m:r>
                        </m:sub>
                        <m:sup/>
                      </m:sSubSup>
                      <m:r>
                        <a:rPr lang="en-US" b="0" i="1" smtClean="0">
                          <a:latin typeface="Cambria Math"/>
                          <a:ea typeface="Cambria Math"/>
                        </a:rPr>
                        <m:t>=</m:t>
                      </m:r>
                      <m:nary>
                        <m:naryPr>
                          <m:limLoc m:val="undOvr"/>
                          <m:subHide m:val="on"/>
                          <m:supHide m:val="on"/>
                          <m:ctrlPr>
                            <a:rPr lang="en-US" b="0" i="1" smtClean="0">
                              <a:latin typeface="Cambria Math"/>
                              <a:ea typeface="Cambria Math"/>
                            </a:rPr>
                          </m:ctrlPr>
                        </m:naryPr>
                        <m:sub/>
                        <m:sup/>
                        <m:e>
                          <m:sSub>
                            <m:sSubPr>
                              <m:ctrlPr>
                                <a:rPr lang="en-US" b="0" i="1" smtClean="0">
                                  <a:latin typeface="Cambria Math"/>
                                  <a:ea typeface="Cambria Math"/>
                                </a:rPr>
                              </m:ctrlPr>
                            </m:sSubPr>
                            <m:e>
                              <m:r>
                                <a:rPr lang="en-US" b="0" i="1" smtClean="0">
                                  <a:latin typeface="Cambria Math"/>
                                  <a:ea typeface="Cambria Math"/>
                                </a:rPr>
                                <m:t>𝑛</m:t>
                              </m:r>
                            </m:e>
                            <m:sub>
                              <m:r>
                                <a:rPr lang="en-US" b="0" i="1" smtClean="0">
                                  <a:latin typeface="Cambria Math"/>
                                  <a:ea typeface="Cambria Math"/>
                                </a:rPr>
                                <m:t>𝑑𝑢𝑠𝑡</m:t>
                              </m:r>
                            </m:sub>
                          </m:sSub>
                          <m:sSub>
                            <m:sSubPr>
                              <m:ctrlPr>
                                <a:rPr lang="en-US" b="0" i="1" smtClean="0">
                                  <a:latin typeface="Cambria Math"/>
                                  <a:ea typeface="Cambria Math"/>
                                </a:rPr>
                              </m:ctrlPr>
                            </m:sSubPr>
                            <m:e>
                              <m:r>
                                <a:rPr lang="en-US" b="0" i="1" smtClean="0">
                                  <a:latin typeface="Cambria Math"/>
                                  <a:ea typeface="Cambria Math"/>
                                </a:rPr>
                                <m:t>𝜎</m:t>
                              </m:r>
                            </m:e>
                            <m:sub>
                              <m:r>
                                <a:rPr lang="en-US" b="0" i="1" smtClean="0">
                                  <a:latin typeface="Cambria Math"/>
                                  <a:ea typeface="Cambria Math"/>
                                </a:rPr>
                                <m:t>𝜆</m:t>
                              </m:r>
                            </m:sub>
                          </m:sSub>
                          <m:r>
                            <a:rPr lang="en-US" b="0" i="1" smtClean="0">
                              <a:latin typeface="Cambria Math"/>
                              <a:ea typeface="Cambria Math"/>
                            </a:rPr>
                            <m:t>𝑑𝑠</m:t>
                          </m:r>
                          <m:r>
                            <a:rPr lang="en-US" b="0" i="1" smtClean="0">
                              <a:latin typeface="Cambria Math"/>
                              <a:ea typeface="Cambria Math"/>
                            </a:rPr>
                            <m:t>=</m:t>
                          </m:r>
                          <m:sSub>
                            <m:sSubPr>
                              <m:ctrlPr>
                                <a:rPr lang="en-US" b="0" i="1" smtClean="0">
                                  <a:latin typeface="Cambria Math"/>
                                  <a:ea typeface="Cambria Math"/>
                                </a:rPr>
                              </m:ctrlPr>
                            </m:sSubPr>
                            <m:e>
                              <m:r>
                                <a:rPr lang="en-US" b="0" i="1" smtClean="0">
                                  <a:latin typeface="Cambria Math"/>
                                  <a:ea typeface="Cambria Math"/>
                                </a:rPr>
                                <m:t>𝜎</m:t>
                              </m:r>
                            </m:e>
                            <m:sub>
                              <m:r>
                                <a:rPr lang="en-US" b="0" i="1" smtClean="0">
                                  <a:latin typeface="Cambria Math"/>
                                  <a:ea typeface="Cambria Math"/>
                                </a:rPr>
                                <m:t>𝜆</m:t>
                              </m:r>
                            </m:sub>
                          </m:sSub>
                          <m:nary>
                            <m:naryPr>
                              <m:limLoc m:val="undOvr"/>
                              <m:subHide m:val="on"/>
                              <m:supHide m:val="on"/>
                              <m:ctrlPr>
                                <a:rPr lang="en-US" b="0" i="1" smtClean="0">
                                  <a:latin typeface="Cambria Math"/>
                                  <a:ea typeface="Cambria Math"/>
                                </a:rPr>
                              </m:ctrlPr>
                            </m:naryPr>
                            <m:sub/>
                            <m:sup/>
                            <m:e>
                              <m:sSub>
                                <m:sSubPr>
                                  <m:ctrlPr>
                                    <a:rPr lang="en-US" b="0" i="1" smtClean="0">
                                      <a:latin typeface="Cambria Math"/>
                                      <a:ea typeface="Cambria Math"/>
                                    </a:rPr>
                                  </m:ctrlPr>
                                </m:sSubPr>
                                <m:e>
                                  <m:r>
                                    <a:rPr lang="en-US" b="0" i="1" smtClean="0">
                                      <a:latin typeface="Cambria Math"/>
                                      <a:ea typeface="Cambria Math"/>
                                    </a:rPr>
                                    <m:t>𝑛</m:t>
                                  </m:r>
                                </m:e>
                                <m:sub>
                                  <m:r>
                                    <a:rPr lang="en-US" b="0" i="1" smtClean="0">
                                      <a:latin typeface="Cambria Math"/>
                                      <a:ea typeface="Cambria Math"/>
                                    </a:rPr>
                                    <m:t>𝑑𝑢𝑠𝑡</m:t>
                                  </m:r>
                                </m:sub>
                              </m:sSub>
                              <m:r>
                                <a:rPr lang="en-US" b="0" i="1" smtClean="0">
                                  <a:latin typeface="Cambria Math"/>
                                  <a:ea typeface="Cambria Math"/>
                                </a:rPr>
                                <m:t>𝑑𝑠</m:t>
                              </m:r>
                              <m:r>
                                <a:rPr lang="en-US" b="0" i="1" smtClean="0">
                                  <a:latin typeface="Cambria Math"/>
                                  <a:ea typeface="Cambria Math"/>
                                </a:rPr>
                                <m:t>=</m:t>
                              </m:r>
                            </m:e>
                          </m:nary>
                        </m:e>
                      </m:nary>
                      <m:r>
                        <a:rPr lang="en-US" b="0" i="1" smtClean="0">
                          <a:latin typeface="Cambria Math"/>
                          <a:ea typeface="Cambria Math"/>
                        </a:rPr>
                        <m:t>𝜋</m:t>
                      </m:r>
                      <m:sSup>
                        <m:sSupPr>
                          <m:ctrlPr>
                            <a:rPr lang="en-US" b="0" i="1" smtClean="0">
                              <a:latin typeface="Cambria Math"/>
                            </a:rPr>
                          </m:ctrlPr>
                        </m:sSupPr>
                        <m:e>
                          <m:r>
                            <a:rPr lang="en-US" b="0" i="1" smtClean="0">
                              <a:latin typeface="Cambria Math"/>
                            </a:rPr>
                            <m:t>𝑎</m:t>
                          </m:r>
                        </m:e>
                        <m:sup>
                          <m:r>
                            <a:rPr lang="en-US" b="0" i="1" smtClean="0">
                              <a:latin typeface="Cambria Math"/>
                            </a:rPr>
                            <m:t>2</m:t>
                          </m:r>
                        </m:sup>
                      </m:sSup>
                      <m:sSub>
                        <m:sSubPr>
                          <m:ctrlPr>
                            <a:rPr lang="en-US" b="0" i="1" smtClean="0">
                              <a:latin typeface="Cambria Math"/>
                            </a:rPr>
                          </m:ctrlPr>
                        </m:sSubPr>
                        <m:e>
                          <m:r>
                            <a:rPr lang="en-US" b="0" i="1" smtClean="0">
                              <a:latin typeface="Cambria Math"/>
                            </a:rPr>
                            <m:t>𝑄</m:t>
                          </m:r>
                        </m:e>
                        <m:sub>
                          <m:r>
                            <a:rPr lang="en-US" b="0" i="1" smtClean="0">
                              <a:latin typeface="Cambria Math"/>
                            </a:rPr>
                            <m:t>𝑒𝑥𝑡</m:t>
                          </m:r>
                        </m:sub>
                      </m:sSub>
                      <m:d>
                        <m:dPr>
                          <m:ctrlPr>
                            <a:rPr lang="en-US" b="0" i="1" smtClean="0">
                              <a:latin typeface="Cambria Math"/>
                            </a:rPr>
                          </m:ctrlPr>
                        </m:dPr>
                        <m:e>
                          <m:r>
                            <a:rPr lang="en-US" b="0" i="1" smtClean="0">
                              <a:latin typeface="Cambria Math"/>
                              <a:ea typeface="Cambria Math"/>
                            </a:rPr>
                            <m:t>𝜆</m:t>
                          </m:r>
                        </m:e>
                      </m:d>
                      <m:r>
                        <m:rPr>
                          <m:nor/>
                        </m:rPr>
                        <a:rPr lang="en-US" b="0" i="0" smtClean="0">
                          <a:latin typeface="Cambria Math"/>
                          <a:ea typeface="Cambria Math"/>
                        </a:rPr>
                        <m:t> </m:t>
                      </m:r>
                      <m:sSub>
                        <m:sSubPr>
                          <m:ctrlPr>
                            <a:rPr lang="en-US" b="0" i="1" smtClean="0">
                              <a:latin typeface="Cambria Math"/>
                              <a:ea typeface="Cambria Math"/>
                            </a:rPr>
                          </m:ctrlPr>
                        </m:sSubPr>
                        <m:e>
                          <m:r>
                            <a:rPr lang="en-US" b="0" i="1" smtClean="0">
                              <a:latin typeface="Cambria Math"/>
                              <a:ea typeface="Cambria Math"/>
                            </a:rPr>
                            <m:t>𝑁</m:t>
                          </m:r>
                        </m:e>
                        <m:sub>
                          <m:r>
                            <a:rPr lang="en-US" b="0" i="1" smtClean="0">
                              <a:latin typeface="Cambria Math"/>
                              <a:ea typeface="Cambria Math"/>
                            </a:rPr>
                            <m:t>𝑑𝑢𝑠𝑡</m:t>
                          </m:r>
                        </m:sub>
                      </m:sSub>
                      <m:r>
                        <a:rPr lang="en-US" b="0" i="1" smtClean="0">
                          <a:latin typeface="Cambria Math"/>
                          <a:ea typeface="Cambria Math"/>
                        </a:rPr>
                        <m:t>.</m:t>
                      </m:r>
                    </m:oMath>
                  </m:oMathPara>
                </a14:m>
                <a:endParaRPr lang="en-US" b="0" i="0" dirty="0" smtClean="0">
                  <a:latin typeface="Cambria Math"/>
                  <a:ea typeface="Cambria Math"/>
                </a:endParaRPr>
              </a:p>
              <a:p>
                <a:endParaRPr lang="en-US" dirty="0">
                  <a:latin typeface="Cambria Math"/>
                  <a:ea typeface="Cambria Math"/>
                </a:endParaRPr>
              </a:p>
              <a:p>
                <a:r>
                  <a:rPr lang="en-US" b="0" i="0" dirty="0" smtClean="0">
                    <a:latin typeface="Cambria Math"/>
                    <a:ea typeface="Cambria Math"/>
                  </a:rPr>
                  <a:t>In magnitudes, </a:t>
                </a:r>
              </a:p>
              <a:p>
                <a:endParaRPr lang="en-US" dirty="0">
                  <a:latin typeface="Cambria Math"/>
                  <a:ea typeface="Cambria Math"/>
                </a:endParaRPr>
              </a:p>
              <a:p>
                <a:pPr algn="ctr"/>
                <a14:m>
                  <m:oMath xmlns:m="http://schemas.openxmlformats.org/officeDocument/2006/math">
                    <m:sSub>
                      <m:sSubPr>
                        <m:ctrlPr>
                          <a:rPr lang="en-US" b="0" i="1" smtClean="0">
                            <a:latin typeface="Cambria Math"/>
                            <a:ea typeface="Cambria Math"/>
                          </a:rPr>
                        </m:ctrlPr>
                      </m:sSubPr>
                      <m:e>
                        <m:r>
                          <a:rPr lang="en-US" b="0" i="1" smtClean="0">
                            <a:latin typeface="Cambria Math"/>
                            <a:ea typeface="Cambria Math"/>
                          </a:rPr>
                          <m:t>𝐼</m:t>
                        </m:r>
                      </m:e>
                      <m:sub>
                        <m:r>
                          <a:rPr lang="en-US" b="0" i="1" smtClean="0">
                            <a:latin typeface="Cambria Math"/>
                            <a:ea typeface="Cambria Math"/>
                          </a:rPr>
                          <m:t>𝜆</m:t>
                        </m:r>
                      </m:sub>
                    </m:sSub>
                    <m:r>
                      <a:rPr lang="en-US" b="0" i="1" smtClean="0">
                        <a:latin typeface="Cambria Math"/>
                        <a:ea typeface="Cambria Math"/>
                      </a:rPr>
                      <m:t>=</m:t>
                    </m:r>
                    <m:sSub>
                      <m:sSubPr>
                        <m:ctrlPr>
                          <a:rPr lang="en-US" b="0" i="1" smtClean="0">
                            <a:latin typeface="Cambria Math"/>
                            <a:ea typeface="Cambria Math"/>
                          </a:rPr>
                        </m:ctrlPr>
                      </m:sSubPr>
                      <m:e>
                        <m:r>
                          <a:rPr lang="en-US" b="0" i="1" smtClean="0">
                            <a:latin typeface="Cambria Math"/>
                            <a:ea typeface="Cambria Math"/>
                          </a:rPr>
                          <m:t>𝐼</m:t>
                        </m:r>
                      </m:e>
                      <m:sub>
                        <m:r>
                          <a:rPr lang="en-US" b="0" i="1" smtClean="0">
                            <a:latin typeface="Cambria Math"/>
                            <a:ea typeface="Cambria Math"/>
                          </a:rPr>
                          <m:t>0,</m:t>
                        </m:r>
                        <m:r>
                          <a:rPr lang="en-US" b="0" i="1" smtClean="0">
                            <a:latin typeface="Cambria Math"/>
                            <a:ea typeface="Cambria Math"/>
                          </a:rPr>
                          <m:t>𝜆</m:t>
                        </m:r>
                      </m:sub>
                    </m:sSub>
                    <m:sSup>
                      <m:sSupPr>
                        <m:ctrlPr>
                          <a:rPr lang="en-US" b="0" i="1" smtClean="0">
                            <a:latin typeface="Cambria Math"/>
                            <a:ea typeface="Cambria Math"/>
                          </a:rPr>
                        </m:ctrlPr>
                      </m:sSupPr>
                      <m:e>
                        <m:r>
                          <a:rPr lang="en-US" b="0" i="1" smtClean="0">
                            <a:latin typeface="Cambria Math"/>
                            <a:ea typeface="Cambria Math"/>
                          </a:rPr>
                          <m:t>𝑒</m:t>
                        </m:r>
                      </m:e>
                      <m:sup>
                        <m:r>
                          <a:rPr lang="en-US" b="0" i="1" smtClean="0">
                            <a:latin typeface="Cambria Math"/>
                            <a:ea typeface="Cambria Math"/>
                          </a:rPr>
                          <m:t>−</m:t>
                        </m:r>
                        <m:sSub>
                          <m:sSubPr>
                            <m:ctrlPr>
                              <a:rPr lang="en-US" b="0" i="1" smtClean="0">
                                <a:latin typeface="Cambria Math"/>
                                <a:ea typeface="Cambria Math"/>
                              </a:rPr>
                            </m:ctrlPr>
                          </m:sSubPr>
                          <m:e>
                            <m:r>
                              <a:rPr lang="en-US" b="0" i="1" smtClean="0">
                                <a:latin typeface="Cambria Math"/>
                                <a:ea typeface="Cambria Math"/>
                              </a:rPr>
                              <m:t>𝜏</m:t>
                            </m:r>
                          </m:e>
                          <m:sub>
                            <m:r>
                              <a:rPr lang="en-US" b="0" i="1" smtClean="0">
                                <a:latin typeface="Cambria Math"/>
                                <a:ea typeface="Cambria Math"/>
                              </a:rPr>
                              <m:t>𝜆</m:t>
                            </m:r>
                          </m:sub>
                        </m:sSub>
                      </m:sup>
                    </m:sSup>
                    <m:r>
                      <a:rPr lang="en-US" b="0" i="1" smtClean="0">
                        <a:latin typeface="Cambria Math"/>
                        <a:ea typeface="Cambria Math"/>
                      </a:rPr>
                      <m:t>,   </m:t>
                    </m:r>
                    <m:sSub>
                      <m:sSubPr>
                        <m:ctrlPr>
                          <a:rPr lang="en-US" b="0" i="1" smtClean="0">
                            <a:latin typeface="Cambria Math"/>
                            <a:ea typeface="Cambria Math"/>
                          </a:rPr>
                        </m:ctrlPr>
                      </m:sSubPr>
                      <m:e>
                        <m:r>
                          <a:rPr lang="en-US" b="0" i="1" smtClean="0">
                            <a:latin typeface="Cambria Math"/>
                            <a:ea typeface="Cambria Math"/>
                          </a:rPr>
                          <m:t>𝐴</m:t>
                        </m:r>
                      </m:e>
                      <m:sub>
                        <m:r>
                          <a:rPr lang="en-US" b="0" i="1" smtClean="0">
                            <a:latin typeface="Cambria Math"/>
                            <a:ea typeface="Cambria Math"/>
                          </a:rPr>
                          <m:t>𝜆</m:t>
                        </m:r>
                      </m:sub>
                    </m:sSub>
                    <m:r>
                      <a:rPr lang="en-US" b="0" i="1" smtClean="0">
                        <a:latin typeface="Cambria Math"/>
                        <a:ea typeface="Cambria Math"/>
                      </a:rPr>
                      <m:t>=−2.5</m:t>
                    </m:r>
                    <m:sSub>
                      <m:sSubPr>
                        <m:ctrlPr>
                          <a:rPr lang="en-US" b="0" i="1" smtClean="0">
                            <a:latin typeface="Cambria Math"/>
                            <a:ea typeface="Cambria Math"/>
                          </a:rPr>
                        </m:ctrlPr>
                      </m:sSubPr>
                      <m:e>
                        <m:r>
                          <a:rPr lang="en-US" b="0" i="1" smtClean="0">
                            <a:latin typeface="Cambria Math"/>
                            <a:ea typeface="Cambria Math"/>
                          </a:rPr>
                          <m:t>𝑙𝑜𝑔</m:t>
                        </m:r>
                      </m:e>
                      <m:sub>
                        <m:r>
                          <a:rPr lang="en-US" b="0" i="1" smtClean="0">
                            <a:latin typeface="Cambria Math"/>
                            <a:ea typeface="Cambria Math"/>
                          </a:rPr>
                          <m:t>10</m:t>
                        </m:r>
                      </m:sub>
                    </m:sSub>
                    <m:d>
                      <m:dPr>
                        <m:begChr m:val="["/>
                        <m:endChr m:val="]"/>
                        <m:ctrlPr>
                          <a:rPr lang="en-US" b="0" i="1" smtClean="0">
                            <a:latin typeface="Cambria Math"/>
                            <a:ea typeface="Cambria Math"/>
                          </a:rPr>
                        </m:ctrlPr>
                      </m:dPr>
                      <m:e>
                        <m:f>
                          <m:fPr>
                            <m:ctrlPr>
                              <a:rPr lang="en-US" b="0" i="1" smtClean="0">
                                <a:latin typeface="Cambria Math"/>
                                <a:ea typeface="Cambria Math"/>
                              </a:rPr>
                            </m:ctrlPr>
                          </m:fPr>
                          <m:num>
                            <m:sSub>
                              <m:sSubPr>
                                <m:ctrlPr>
                                  <a:rPr lang="en-US" b="0" i="1" smtClean="0">
                                    <a:latin typeface="Cambria Math"/>
                                    <a:ea typeface="Cambria Math"/>
                                  </a:rPr>
                                </m:ctrlPr>
                              </m:sSubPr>
                              <m:e>
                                <m:r>
                                  <a:rPr lang="en-US" b="0" i="1" smtClean="0">
                                    <a:latin typeface="Cambria Math"/>
                                    <a:ea typeface="Cambria Math"/>
                                  </a:rPr>
                                  <m:t>𝐼</m:t>
                                </m:r>
                              </m:e>
                              <m:sub>
                                <m:r>
                                  <a:rPr lang="en-US" b="0" i="1" smtClean="0">
                                    <a:latin typeface="Cambria Math"/>
                                    <a:ea typeface="Cambria Math"/>
                                  </a:rPr>
                                  <m:t>𝜆</m:t>
                                </m:r>
                              </m:sub>
                            </m:sSub>
                          </m:num>
                          <m:den>
                            <m:sSub>
                              <m:sSubPr>
                                <m:ctrlPr>
                                  <a:rPr lang="en-US" b="0" i="1" smtClean="0">
                                    <a:latin typeface="Cambria Math"/>
                                    <a:ea typeface="Cambria Math"/>
                                  </a:rPr>
                                </m:ctrlPr>
                              </m:sSubPr>
                              <m:e>
                                <m:r>
                                  <a:rPr lang="en-US" b="0" i="1" smtClean="0">
                                    <a:latin typeface="Cambria Math"/>
                                    <a:ea typeface="Cambria Math"/>
                                  </a:rPr>
                                  <m:t>𝐼</m:t>
                                </m:r>
                              </m:e>
                              <m:sub>
                                <m:r>
                                  <a:rPr lang="en-US" b="0" i="1" smtClean="0">
                                    <a:latin typeface="Cambria Math"/>
                                    <a:ea typeface="Cambria Math"/>
                                  </a:rPr>
                                  <m:t>0,</m:t>
                                </m:r>
                                <m:r>
                                  <a:rPr lang="en-US" b="0" i="1" smtClean="0">
                                    <a:latin typeface="Cambria Math"/>
                                    <a:ea typeface="Cambria Math"/>
                                  </a:rPr>
                                  <m:t>𝜆</m:t>
                                </m:r>
                              </m:sub>
                            </m:sSub>
                          </m:den>
                        </m:f>
                      </m:e>
                    </m:d>
                    <m:r>
                      <a:rPr lang="en-US" b="0" i="1" smtClean="0">
                        <a:latin typeface="Cambria Math"/>
                        <a:ea typeface="Cambria Math"/>
                      </a:rPr>
                      <m:t>=2.5</m:t>
                    </m:r>
                    <m:sSub>
                      <m:sSubPr>
                        <m:ctrlPr>
                          <a:rPr lang="en-US" b="0" i="1" smtClean="0">
                            <a:latin typeface="Cambria Math"/>
                            <a:ea typeface="Cambria Math"/>
                          </a:rPr>
                        </m:ctrlPr>
                      </m:sSubPr>
                      <m:e>
                        <m:r>
                          <a:rPr lang="en-US" b="0" i="1" smtClean="0">
                            <a:latin typeface="Cambria Math"/>
                            <a:ea typeface="Cambria Math"/>
                          </a:rPr>
                          <m:t>𝑙𝑜𝑔</m:t>
                        </m:r>
                      </m:e>
                      <m:sub>
                        <m:r>
                          <a:rPr lang="en-US" b="0" i="1" smtClean="0">
                            <a:latin typeface="Cambria Math"/>
                            <a:ea typeface="Cambria Math"/>
                          </a:rPr>
                          <m:t>10</m:t>
                        </m:r>
                      </m:sub>
                    </m:sSub>
                    <m:r>
                      <a:rPr lang="en-US" b="0" i="1" smtClean="0">
                        <a:latin typeface="Cambria Math"/>
                        <a:ea typeface="Cambria Math"/>
                      </a:rPr>
                      <m:t>(</m:t>
                    </m:r>
                    <m:r>
                      <a:rPr lang="en-US" b="0" i="1" smtClean="0">
                        <a:latin typeface="Cambria Math"/>
                        <a:ea typeface="Cambria Math"/>
                      </a:rPr>
                      <m:t>𝑒</m:t>
                    </m:r>
                    <m:r>
                      <a:rPr lang="en-US" b="0" i="1" smtClean="0">
                        <a:latin typeface="Cambria Math"/>
                        <a:ea typeface="Cambria Math"/>
                      </a:rPr>
                      <m:t>)</m:t>
                    </m:r>
                    <m:sSubSup>
                      <m:sSubSupPr>
                        <m:ctrlPr>
                          <a:rPr lang="en-US" b="0" i="1" smtClean="0">
                            <a:latin typeface="Cambria Math"/>
                            <a:ea typeface="Cambria Math"/>
                          </a:rPr>
                        </m:ctrlPr>
                      </m:sSubSupPr>
                      <m:e>
                        <m:r>
                          <a:rPr lang="en-US" b="0" i="1" smtClean="0">
                            <a:latin typeface="Cambria Math"/>
                            <a:ea typeface="Cambria Math"/>
                          </a:rPr>
                          <m:t>𝜏</m:t>
                        </m:r>
                      </m:e>
                      <m:sub>
                        <m:r>
                          <a:rPr lang="en-US" b="0" i="1" smtClean="0">
                            <a:latin typeface="Cambria Math"/>
                            <a:ea typeface="Cambria Math"/>
                          </a:rPr>
                          <m:t>𝜆</m:t>
                        </m:r>
                      </m:sub>
                      <m:sup/>
                    </m:sSubSup>
                  </m:oMath>
                </a14:m>
                <a:r>
                  <a:rPr lang="en-US" b="0" i="0" dirty="0" smtClean="0">
                    <a:latin typeface="Cambria Math"/>
                    <a:ea typeface="Cambria Math"/>
                  </a:rPr>
                  <a:t>=1.086</a:t>
                </a:r>
                <a14:m>
                  <m:oMath xmlns:m="http://schemas.openxmlformats.org/officeDocument/2006/math">
                    <m:sSubSup>
                      <m:sSubSupPr>
                        <m:ctrlPr>
                          <a:rPr lang="en-US" b="0" i="1" smtClean="0">
                            <a:latin typeface="Cambria Math"/>
                            <a:ea typeface="Cambria Math"/>
                          </a:rPr>
                        </m:ctrlPr>
                      </m:sSubSupPr>
                      <m:e>
                        <m:r>
                          <a:rPr lang="en-US" b="0" i="1" smtClean="0">
                            <a:latin typeface="Cambria Math"/>
                            <a:ea typeface="Cambria Math"/>
                          </a:rPr>
                          <m:t>𝜏</m:t>
                        </m:r>
                      </m:e>
                      <m:sub>
                        <m:r>
                          <a:rPr lang="en-US" b="0" i="1" smtClean="0">
                            <a:latin typeface="Cambria Math"/>
                            <a:ea typeface="Cambria Math"/>
                          </a:rPr>
                          <m:t>𝜆</m:t>
                        </m:r>
                      </m:sub>
                      <m:sup/>
                    </m:sSubSup>
                  </m:oMath>
                </a14:m>
                <a:endParaRPr lang="en-US" b="0" i="0" dirty="0" smtClean="0">
                  <a:latin typeface="Cambria Math"/>
                  <a:ea typeface="Cambria Math"/>
                </a:endParaRPr>
              </a:p>
              <a:p>
                <a:endParaRPr lang="en-US" b="0" dirty="0" smtClean="0">
                  <a:ea typeface="Cambria Math"/>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609600" y="914400"/>
                <a:ext cx="7467600" cy="4367991"/>
              </a:xfrm>
              <a:prstGeom prst="rect">
                <a:avLst/>
              </a:prstGeom>
              <a:blipFill rotWithShape="1">
                <a:blip r:embed="rId2"/>
                <a:stretch>
                  <a:fillRect l="-653"/>
                </a:stretch>
              </a:blipFill>
            </p:spPr>
            <p:txBody>
              <a:bodyPr/>
              <a:lstStyle/>
              <a:p>
                <a:r>
                  <a:rPr lang="en-US">
                    <a:noFill/>
                  </a:rPr>
                  <a:t> </a:t>
                </a:r>
              </a:p>
            </p:txBody>
          </p:sp>
        </mc:Fallback>
      </mc:AlternateContent>
    </p:spTree>
    <p:extLst>
      <p:ext uri="{BB962C8B-B14F-4D97-AF65-F5344CB8AC3E}">
        <p14:creationId xmlns:p14="http://schemas.microsoft.com/office/powerpoint/2010/main" val="5159496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6" name="Rectangle 9"/>
          <p:cNvSpPr>
            <a:spLocks noGrp="1" noChangeArrowheads="1"/>
          </p:cNvSpPr>
          <p:nvPr>
            <p:ph type="title"/>
          </p:nvPr>
        </p:nvSpPr>
        <p:spPr/>
        <p:txBody>
          <a:bodyPr/>
          <a:lstStyle/>
          <a:p>
            <a:pPr eaLnBrk="1" hangingPunct="1"/>
            <a:r>
              <a:rPr lang="en-US" altLang="en-US" dirty="0" smtClean="0"/>
              <a:t>Magnitudes and Extinction</a:t>
            </a:r>
          </a:p>
        </p:txBody>
      </p:sp>
      <p:sp>
        <p:nvSpPr>
          <p:cNvPr id="28679"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8AC5AFD5-CC4B-41CE-A8B9-25277A8228F5}" type="slidenum">
              <a:rPr lang="en-US" altLang="en-US" sz="1400" smtClean="0">
                <a:latin typeface="Arial" charset="0"/>
              </a:rPr>
              <a:pPr eaLnBrk="1" hangingPunct="1">
                <a:spcBef>
                  <a:spcPct val="0"/>
                </a:spcBef>
                <a:buFontTx/>
                <a:buNone/>
              </a:pPr>
              <a:t>33</a:t>
            </a:fld>
            <a:endParaRPr lang="en-US" altLang="en-US" sz="1400" smtClean="0">
              <a:latin typeface="Arial"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54860744"/>
              </p:ext>
            </p:extLst>
          </p:nvPr>
        </p:nvGraphicFramePr>
        <p:xfrm>
          <a:off x="1468438" y="2455863"/>
          <a:ext cx="6207125" cy="2009775"/>
        </p:xfrm>
        <a:graphic>
          <a:graphicData uri="http://schemas.openxmlformats.org/presentationml/2006/ole">
            <mc:AlternateContent xmlns:mc="http://schemas.openxmlformats.org/markup-compatibility/2006">
              <mc:Choice xmlns:v="urn:schemas-microsoft-com:vml" Requires="v">
                <p:oleObj spid="_x0000_s67593" name="Equation" r:id="rId3" imgW="2743200" imgH="888840" progId="Equation.3">
                  <p:embed/>
                </p:oleObj>
              </mc:Choice>
              <mc:Fallback>
                <p:oleObj name="Equation" r:id="rId3" imgW="2743200" imgH="888840" progId="Equation.3">
                  <p:embed/>
                  <p:pic>
                    <p:nvPicPr>
                      <p:cNvPr id="0" name="Object 1"/>
                      <p:cNvPicPr>
                        <a:picLocks noChangeAspect="1" noChangeArrowheads="1"/>
                      </p:cNvPicPr>
                      <p:nvPr/>
                    </p:nvPicPr>
                    <p:blipFill>
                      <a:blip r:embed="rId4"/>
                      <a:srcRect/>
                      <a:stretch>
                        <a:fillRect/>
                      </a:stretch>
                    </p:blipFill>
                    <p:spPr bwMode="auto">
                      <a:xfrm>
                        <a:off x="1468438" y="2455863"/>
                        <a:ext cx="620712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99941977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en-US" smtClean="0"/>
              <a:t>Silicates and Ices in Interstellar Medium: W3</a:t>
            </a:r>
          </a:p>
        </p:txBody>
      </p:sp>
      <p:sp>
        <p:nvSpPr>
          <p:cNvPr id="29699" name="Text Box 3"/>
          <p:cNvSpPr txBox="1">
            <a:spLocks noChangeArrowheads="1"/>
          </p:cNvSpPr>
          <p:nvPr/>
        </p:nvSpPr>
        <p:spPr bwMode="auto">
          <a:xfrm>
            <a:off x="2517775" y="11699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a:spcBef>
                <a:spcPct val="0"/>
              </a:spcBef>
              <a:buFontTx/>
              <a:buNone/>
            </a:pPr>
            <a:endParaRPr lang="en-US" altLang="en-US"/>
          </a:p>
        </p:txBody>
      </p:sp>
      <p:pic>
        <p:nvPicPr>
          <p:cNvPr id="2970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03313"/>
            <a:ext cx="7924800" cy="543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1"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71A815F1-4E11-4315-B539-23372C6B86A7}" type="slidenum">
              <a:rPr lang="en-US" altLang="en-US" sz="1400" smtClean="0">
                <a:latin typeface="Arial" charset="0"/>
              </a:rPr>
              <a:pPr eaLnBrk="1" hangingPunct="1">
                <a:spcBef>
                  <a:spcPct val="0"/>
                </a:spcBef>
                <a:buFontTx/>
                <a:buNone/>
              </a:pPr>
              <a:t>34</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en-US" smtClean="0"/>
              <a:t>Gas and Dust Life Cycle</a:t>
            </a:r>
          </a:p>
        </p:txBody>
      </p:sp>
      <p:sp>
        <p:nvSpPr>
          <p:cNvPr id="30723" name="Text Box 3"/>
          <p:cNvSpPr txBox="1">
            <a:spLocks noChangeArrowheads="1"/>
          </p:cNvSpPr>
          <p:nvPr/>
        </p:nvSpPr>
        <p:spPr bwMode="auto">
          <a:xfrm>
            <a:off x="2517775" y="11699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a:spcBef>
                <a:spcPct val="0"/>
              </a:spcBef>
              <a:buFontTx/>
              <a:buNone/>
            </a:pPr>
            <a:endParaRPr lang="en-US" altLang="en-US"/>
          </a:p>
        </p:txBody>
      </p:sp>
      <p:pic>
        <p:nvPicPr>
          <p:cNvPr id="3072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1216025"/>
            <a:ext cx="6881813"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5"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440E55C0-D5B5-4F30-8B69-E1224FFBB2B8}" type="slidenum">
              <a:rPr lang="en-US" altLang="en-US" sz="1400" smtClean="0">
                <a:latin typeface="Arial" charset="0"/>
              </a:rPr>
              <a:pPr eaLnBrk="1" hangingPunct="1">
                <a:spcBef>
                  <a:spcPct val="0"/>
                </a:spcBef>
                <a:buFontTx/>
                <a:buNone/>
              </a:pPr>
              <a:t>35</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en-US" smtClean="0"/>
              <a:t>Galactic Baryon Mass Budget</a:t>
            </a:r>
          </a:p>
        </p:txBody>
      </p:sp>
      <p:sp>
        <p:nvSpPr>
          <p:cNvPr id="31747" name="Text Box 3"/>
          <p:cNvSpPr txBox="1">
            <a:spLocks noChangeArrowheads="1"/>
          </p:cNvSpPr>
          <p:nvPr/>
        </p:nvSpPr>
        <p:spPr bwMode="auto">
          <a:xfrm>
            <a:off x="2517775" y="11699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a:spcBef>
                <a:spcPct val="0"/>
              </a:spcBef>
              <a:buFontTx/>
              <a:buNone/>
            </a:pPr>
            <a:endParaRPr lang="en-US" altLang="en-US"/>
          </a:p>
        </p:txBody>
      </p:sp>
      <p:pic>
        <p:nvPicPr>
          <p:cNvPr id="317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488" y="1495425"/>
            <a:ext cx="6929437"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9"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98212736-7CF1-4BBE-BB73-E1901FEDD03F}" type="slidenum">
              <a:rPr lang="en-US" altLang="en-US" sz="1400" smtClean="0">
                <a:latin typeface="Arial" charset="0"/>
              </a:rPr>
              <a:pPr eaLnBrk="1" hangingPunct="1">
                <a:spcBef>
                  <a:spcPct val="0"/>
                </a:spcBef>
                <a:buFontTx/>
                <a:buNone/>
              </a:pPr>
              <a:t>36</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en-US" smtClean="0"/>
              <a:t>Ionized Gas</a:t>
            </a:r>
          </a:p>
        </p:txBody>
      </p:sp>
      <p:sp>
        <p:nvSpPr>
          <p:cNvPr id="32771" name="Rectangle 3"/>
          <p:cNvSpPr>
            <a:spLocks noGrp="1" noChangeArrowheads="1"/>
          </p:cNvSpPr>
          <p:nvPr>
            <p:ph type="body" idx="1"/>
          </p:nvPr>
        </p:nvSpPr>
        <p:spPr/>
        <p:txBody>
          <a:bodyPr/>
          <a:lstStyle/>
          <a:p>
            <a:pPr eaLnBrk="1" hangingPunct="1">
              <a:spcBef>
                <a:spcPct val="5000"/>
              </a:spcBef>
            </a:pPr>
            <a:r>
              <a:rPr lang="en-US" altLang="en-US" smtClean="0"/>
              <a:t>Ionized gas is usually ionized by radiation from hot stars.</a:t>
            </a:r>
          </a:p>
          <a:p>
            <a:pPr eaLnBrk="1" hangingPunct="1">
              <a:spcBef>
                <a:spcPct val="5000"/>
              </a:spcBef>
            </a:pPr>
            <a:r>
              <a:rPr lang="en-US" altLang="en-US" smtClean="0"/>
              <a:t>An ionized hydrogen gas cloud is called an HII region.</a:t>
            </a:r>
          </a:p>
          <a:p>
            <a:pPr eaLnBrk="1" hangingPunct="1">
              <a:spcBef>
                <a:spcPct val="5000"/>
              </a:spcBef>
            </a:pPr>
            <a:r>
              <a:rPr lang="en-US" altLang="en-US" smtClean="0"/>
              <a:t>It emits free-free radiation at radio wavelengths and recombination line radiation from optical to radio wavelengths.</a:t>
            </a:r>
          </a:p>
          <a:p>
            <a:pPr eaLnBrk="1" hangingPunct="1">
              <a:spcBef>
                <a:spcPct val="5000"/>
              </a:spcBef>
            </a:pPr>
            <a:r>
              <a:rPr lang="en-US" altLang="en-US" smtClean="0"/>
              <a:t>Observed line ratios can give the relative abundances of various atomic species and the gas temperature.</a:t>
            </a:r>
          </a:p>
          <a:p>
            <a:pPr eaLnBrk="1" hangingPunct="1">
              <a:spcBef>
                <a:spcPct val="5000"/>
              </a:spcBef>
            </a:pPr>
            <a:endParaRPr lang="en-US" altLang="en-US" smtClean="0"/>
          </a:p>
        </p:txBody>
      </p:sp>
      <p:sp>
        <p:nvSpPr>
          <p:cNvPr id="32772"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896D1E22-6A05-4CC2-9E75-1EEDCC6FB9BA}" type="slidenum">
              <a:rPr lang="en-US" altLang="en-US" sz="1400" smtClean="0">
                <a:latin typeface="Arial" charset="0"/>
              </a:rPr>
              <a:pPr eaLnBrk="1" hangingPunct="1">
                <a:spcBef>
                  <a:spcPct val="0"/>
                </a:spcBef>
                <a:buFontTx/>
                <a:buNone/>
              </a:pPr>
              <a:t>37</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n-US" smtClean="0"/>
              <a:t>Ionized Gas: Galactic scale</a:t>
            </a:r>
          </a:p>
        </p:txBody>
      </p:sp>
      <p:pic>
        <p:nvPicPr>
          <p:cNvPr id="3379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50" y="838200"/>
            <a:ext cx="5164138"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6" name="TextBox 1"/>
          <p:cNvSpPr txBox="1">
            <a:spLocks noChangeArrowheads="1"/>
          </p:cNvSpPr>
          <p:nvPr/>
        </p:nvSpPr>
        <p:spPr bwMode="auto">
          <a:xfrm>
            <a:off x="6496050" y="1828800"/>
            <a:ext cx="13700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r>
              <a:rPr lang="en-US" altLang="en-US" sz="1800" baseline="30000">
                <a:latin typeface="Arial" charset="0"/>
              </a:rPr>
              <a:t>2</a:t>
            </a:r>
            <a:r>
              <a:rPr lang="en-US" altLang="en-US" sz="1800">
                <a:latin typeface="Arial" charset="0"/>
              </a:rPr>
              <a:t>P</a:t>
            </a:r>
            <a:r>
              <a:rPr lang="en-US" altLang="en-US" sz="1800" baseline="-25000">
                <a:latin typeface="Arial" charset="0"/>
              </a:rPr>
              <a:t>3/2</a:t>
            </a:r>
            <a:r>
              <a:rPr lang="en-US" altLang="en-US" sz="1800">
                <a:latin typeface="Arial" charset="0"/>
              </a:rPr>
              <a:t>-&gt;</a:t>
            </a:r>
            <a:r>
              <a:rPr lang="en-US" altLang="en-US" sz="1800" baseline="30000">
                <a:latin typeface="Arial" charset="0"/>
              </a:rPr>
              <a:t>2</a:t>
            </a:r>
            <a:r>
              <a:rPr lang="en-US" altLang="en-US" sz="1800">
                <a:latin typeface="Arial" charset="0"/>
              </a:rPr>
              <a:t>P</a:t>
            </a:r>
            <a:r>
              <a:rPr lang="en-US" altLang="en-US" sz="1800" baseline="-25000">
                <a:latin typeface="Arial" charset="0"/>
              </a:rPr>
              <a:t>1/2</a:t>
            </a:r>
            <a:endParaRPr lang="en-US" altLang="en-US" sz="1800">
              <a:latin typeface="Arial" charset="0"/>
            </a:endParaRPr>
          </a:p>
          <a:p>
            <a:pPr eaLnBrk="1" hangingPunct="1">
              <a:spcBef>
                <a:spcPct val="0"/>
              </a:spcBef>
              <a:buFontTx/>
              <a:buNone/>
            </a:pPr>
            <a:r>
              <a:rPr lang="en-US" altLang="en-US" sz="1800">
                <a:latin typeface="Arial" charset="0"/>
              </a:rPr>
              <a:t>E</a:t>
            </a:r>
            <a:r>
              <a:rPr lang="en-US" altLang="en-US" sz="1800" baseline="-25000">
                <a:latin typeface="Arial" charset="0"/>
              </a:rPr>
              <a:t>ip</a:t>
            </a:r>
            <a:r>
              <a:rPr lang="en-US" altLang="en-US" sz="1800">
                <a:latin typeface="Arial" charset="0"/>
              </a:rPr>
              <a:t>=11.3 eV</a:t>
            </a:r>
          </a:p>
        </p:txBody>
      </p:sp>
      <p:sp>
        <p:nvSpPr>
          <p:cNvPr id="33797" name="TextBox 4"/>
          <p:cNvSpPr txBox="1">
            <a:spLocks noChangeArrowheads="1"/>
          </p:cNvSpPr>
          <p:nvPr/>
        </p:nvSpPr>
        <p:spPr bwMode="auto">
          <a:xfrm>
            <a:off x="6496050" y="4495800"/>
            <a:ext cx="1428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r>
              <a:rPr lang="en-US" altLang="en-US" sz="1800" baseline="30000">
                <a:latin typeface="Arial" charset="0"/>
              </a:rPr>
              <a:t>3</a:t>
            </a:r>
            <a:r>
              <a:rPr lang="en-US" altLang="en-US" sz="1800">
                <a:latin typeface="Arial" charset="0"/>
              </a:rPr>
              <a:t>P</a:t>
            </a:r>
            <a:r>
              <a:rPr lang="en-US" altLang="en-US" sz="1800" baseline="-25000">
                <a:latin typeface="Arial" charset="0"/>
              </a:rPr>
              <a:t>1</a:t>
            </a:r>
            <a:r>
              <a:rPr lang="en-US" altLang="en-US" sz="1800">
                <a:latin typeface="Arial" charset="0"/>
              </a:rPr>
              <a:t>-&gt;</a:t>
            </a:r>
            <a:r>
              <a:rPr lang="en-US" altLang="en-US" sz="1800" baseline="30000">
                <a:latin typeface="Arial" charset="0"/>
              </a:rPr>
              <a:t>3</a:t>
            </a:r>
            <a:r>
              <a:rPr lang="en-US" altLang="en-US" sz="1800">
                <a:latin typeface="Arial" charset="0"/>
              </a:rPr>
              <a:t>P</a:t>
            </a:r>
            <a:r>
              <a:rPr lang="en-US" altLang="en-US" sz="1800" baseline="-25000">
                <a:latin typeface="Arial" charset="0"/>
              </a:rPr>
              <a:t>0</a:t>
            </a:r>
            <a:endParaRPr lang="en-US" altLang="en-US" sz="1800">
              <a:latin typeface="Arial" charset="0"/>
            </a:endParaRPr>
          </a:p>
          <a:p>
            <a:pPr eaLnBrk="1" hangingPunct="1">
              <a:spcBef>
                <a:spcPct val="0"/>
              </a:spcBef>
              <a:buFontTx/>
              <a:buNone/>
            </a:pPr>
            <a:r>
              <a:rPr lang="en-US" altLang="en-US" sz="1800">
                <a:latin typeface="Arial" charset="0"/>
              </a:rPr>
              <a:t>E</a:t>
            </a:r>
            <a:r>
              <a:rPr lang="en-US" altLang="en-US" sz="1800" baseline="-25000">
                <a:latin typeface="Arial" charset="0"/>
              </a:rPr>
              <a:t>ip</a:t>
            </a:r>
            <a:r>
              <a:rPr lang="en-US" altLang="en-US" sz="1800">
                <a:latin typeface="Arial" charset="0"/>
              </a:rPr>
              <a:t>=14.5 eV</a:t>
            </a:r>
          </a:p>
        </p:txBody>
      </p:sp>
      <p:sp>
        <p:nvSpPr>
          <p:cNvPr id="33798"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DF765118-0065-45FE-B8CA-0735A2A923BA}" type="slidenum">
              <a:rPr lang="en-US" altLang="en-US" sz="1400" smtClean="0">
                <a:latin typeface="Arial" charset="0"/>
              </a:rPr>
              <a:pPr eaLnBrk="1" hangingPunct="1">
                <a:spcBef>
                  <a:spcPct val="0"/>
                </a:spcBef>
                <a:buFontTx/>
                <a:buNone/>
              </a:pPr>
              <a:t>38</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en-US" smtClean="0"/>
              <a:t>Ionized Nebulae: Omega Nebula</a:t>
            </a:r>
          </a:p>
        </p:txBody>
      </p:sp>
      <p:pic>
        <p:nvPicPr>
          <p:cNvPr id="34819" name="Picture 6" descr="Image:Omega Nebula.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513" y="990600"/>
            <a:ext cx="70389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23FC3A1F-2647-412E-B7E6-70E4757079F2}" type="slidenum">
              <a:rPr lang="en-US" altLang="en-US" sz="1400" smtClean="0">
                <a:latin typeface="Arial" charset="0"/>
              </a:rPr>
              <a:pPr eaLnBrk="1" hangingPunct="1">
                <a:spcBef>
                  <a:spcPct val="0"/>
                </a:spcBef>
                <a:buFontTx/>
                <a:buNone/>
              </a:pPr>
              <a:t>39</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smtClean="0"/>
              <a:t>Stars in the Universe</a:t>
            </a:r>
          </a:p>
        </p:txBody>
      </p:sp>
      <p:sp>
        <p:nvSpPr>
          <p:cNvPr id="5123" name="Rectangle 3"/>
          <p:cNvSpPr>
            <a:spLocks noGrp="1" noChangeArrowheads="1"/>
          </p:cNvSpPr>
          <p:nvPr>
            <p:ph type="body" idx="1"/>
          </p:nvPr>
        </p:nvSpPr>
        <p:spPr/>
        <p:txBody>
          <a:bodyPr/>
          <a:lstStyle/>
          <a:p>
            <a:pPr eaLnBrk="1" hangingPunct="1">
              <a:spcBef>
                <a:spcPct val="5000"/>
              </a:spcBef>
            </a:pPr>
            <a:r>
              <a:rPr lang="en-US" altLang="en-US" smtClean="0"/>
              <a:t>Stars are defined to be those objects that burn matter through nuclear fusion as a result of intense pressure and temperature induced by the force of self-gravity.</a:t>
            </a:r>
          </a:p>
          <a:p>
            <a:pPr eaLnBrk="1" hangingPunct="1">
              <a:spcBef>
                <a:spcPct val="5000"/>
              </a:spcBef>
            </a:pPr>
            <a:r>
              <a:rPr lang="en-US" altLang="en-US" smtClean="0"/>
              <a:t>Stars constitute a tiny fraction of the mass in the Universe, only 0.5%.</a:t>
            </a:r>
          </a:p>
          <a:p>
            <a:pPr eaLnBrk="1" hangingPunct="1">
              <a:spcBef>
                <a:spcPct val="5000"/>
              </a:spcBef>
            </a:pPr>
            <a:r>
              <a:rPr lang="en-US" altLang="en-US" smtClean="0"/>
              <a:t>They dominate the visible Universe.</a:t>
            </a:r>
          </a:p>
          <a:p>
            <a:pPr eaLnBrk="1" hangingPunct="1">
              <a:spcBef>
                <a:spcPct val="5000"/>
              </a:spcBef>
            </a:pPr>
            <a:r>
              <a:rPr lang="en-US" altLang="en-US" smtClean="0"/>
              <a:t>Their light can tell us physical properties, i.e. temperature, luminosity, pressure, and composition.</a:t>
            </a:r>
          </a:p>
          <a:p>
            <a:pPr eaLnBrk="1" hangingPunct="1">
              <a:spcBef>
                <a:spcPct val="5000"/>
              </a:spcBef>
            </a:pPr>
            <a:r>
              <a:rPr lang="en-US" altLang="en-US" smtClean="0"/>
              <a:t>Stellar lifetimes are completely determined by their nuclear fuel.</a:t>
            </a:r>
          </a:p>
        </p:txBody>
      </p:sp>
      <p:sp>
        <p:nvSpPr>
          <p:cNvPr id="5124"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F0965CE6-09BF-4518-8A4F-6CB12912854E}" type="slidenum">
              <a:rPr lang="en-US" altLang="en-US" sz="1400" smtClean="0">
                <a:latin typeface="Arial" charset="0"/>
              </a:rPr>
              <a:pPr eaLnBrk="1" hangingPunct="1">
                <a:spcBef>
                  <a:spcPct val="0"/>
                </a:spcBef>
                <a:buFontTx/>
                <a:buNone/>
              </a:pPr>
              <a:t>4</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76200" y="-136525"/>
            <a:ext cx="8915400" cy="1066800"/>
          </a:xfrm>
        </p:spPr>
        <p:txBody>
          <a:bodyPr/>
          <a:lstStyle/>
          <a:p>
            <a:pPr eaLnBrk="1" hangingPunct="1"/>
            <a:r>
              <a:rPr lang="en-US" altLang="en-US" smtClean="0"/>
              <a:t>Ionized Nebulae: Omega Nebula, multiwavelength</a:t>
            </a:r>
          </a:p>
        </p:txBody>
      </p:sp>
      <p:pic>
        <p:nvPicPr>
          <p:cNvPr id="358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1885950"/>
            <a:ext cx="8713788" cy="430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4"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A33D637D-B558-4980-B728-7941BEA714B3}" type="slidenum">
              <a:rPr lang="en-US" altLang="en-US" sz="1400" smtClean="0">
                <a:latin typeface="Arial" charset="0"/>
              </a:rPr>
              <a:pPr eaLnBrk="1" hangingPunct="1">
                <a:spcBef>
                  <a:spcPct val="0"/>
                </a:spcBef>
                <a:buFontTx/>
                <a:buNone/>
              </a:pPr>
              <a:t>40</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p:txBody>
          <a:bodyPr/>
          <a:lstStyle/>
          <a:p>
            <a:pPr eaLnBrk="1" hangingPunct="1"/>
            <a:r>
              <a:rPr lang="en-US" altLang="en-US" smtClean="0"/>
              <a:t>Reflection Nebulae</a:t>
            </a:r>
          </a:p>
        </p:txBody>
      </p:sp>
      <p:sp>
        <p:nvSpPr>
          <p:cNvPr id="36867" name="Rectangle 5"/>
          <p:cNvSpPr>
            <a:spLocks noGrp="1" noChangeArrowheads="1"/>
          </p:cNvSpPr>
          <p:nvPr>
            <p:ph type="body" idx="1"/>
          </p:nvPr>
        </p:nvSpPr>
        <p:spPr/>
        <p:txBody>
          <a:bodyPr/>
          <a:lstStyle/>
          <a:p>
            <a:pPr eaLnBrk="1" hangingPunct="1"/>
            <a:r>
              <a:rPr lang="en-US" altLang="en-US" smtClean="0"/>
              <a:t>Reflection nebulae are clouds of dust that are visible because they reflect light from nearby energy sources, i.e. stars.</a:t>
            </a:r>
          </a:p>
          <a:p>
            <a:pPr eaLnBrk="1" hangingPunct="1"/>
            <a:r>
              <a:rPr lang="en-US" altLang="en-US" smtClean="0"/>
              <a:t>They have spectra that are similar to the exciting source, except with absorption lines produced by the material in the nebulae.</a:t>
            </a:r>
          </a:p>
        </p:txBody>
      </p:sp>
      <p:sp>
        <p:nvSpPr>
          <p:cNvPr id="36868"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71A5312B-02F3-49C6-8C30-D0A82EA8D039}" type="slidenum">
              <a:rPr lang="en-US" altLang="en-US" sz="1400" smtClean="0">
                <a:latin typeface="Arial" charset="0"/>
              </a:rPr>
              <a:pPr eaLnBrk="1" hangingPunct="1">
                <a:spcBef>
                  <a:spcPct val="0"/>
                </a:spcBef>
                <a:buFontTx/>
                <a:buNone/>
              </a:pPr>
              <a:t>41</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ltLang="en-US" smtClean="0"/>
              <a:t>Reflection Nebulae: Pleiades</a:t>
            </a:r>
          </a:p>
        </p:txBody>
      </p:sp>
      <p:pic>
        <p:nvPicPr>
          <p:cNvPr id="37891" name="Picture 4" descr="Image:Pleiade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763" y="1143000"/>
            <a:ext cx="76104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3EDCA75B-B7BD-42C1-BAAA-AD00E4CBA845}" type="slidenum">
              <a:rPr lang="en-US" altLang="en-US" sz="1400" smtClean="0">
                <a:latin typeface="Arial" charset="0"/>
              </a:rPr>
              <a:pPr eaLnBrk="1" hangingPunct="1">
                <a:spcBef>
                  <a:spcPct val="0"/>
                </a:spcBef>
                <a:buFontTx/>
                <a:buNone/>
              </a:pPr>
              <a:t>42</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6200" y="-136525"/>
            <a:ext cx="8915400" cy="1066800"/>
          </a:xfrm>
        </p:spPr>
        <p:txBody>
          <a:bodyPr/>
          <a:lstStyle/>
          <a:p>
            <a:pPr eaLnBrk="1" hangingPunct="1"/>
            <a:r>
              <a:rPr lang="en-US" altLang="en-US" smtClean="0"/>
              <a:t>Reflection Nebulae: Pleiades, multiwavelength</a:t>
            </a:r>
          </a:p>
        </p:txBody>
      </p:sp>
      <p:pic>
        <p:nvPicPr>
          <p:cNvPr id="389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63" y="1246188"/>
            <a:ext cx="8802687" cy="494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6"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767BB71D-2AB6-4193-9195-DFB974092A45}" type="slidenum">
              <a:rPr lang="en-US" altLang="en-US" sz="1400" smtClean="0">
                <a:latin typeface="Arial" charset="0"/>
              </a:rPr>
              <a:pPr eaLnBrk="1" hangingPunct="1">
                <a:spcBef>
                  <a:spcPct val="0"/>
                </a:spcBef>
                <a:buFontTx/>
                <a:buNone/>
              </a:pPr>
              <a:t>43</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4"/>
          <p:cNvSpPr>
            <a:spLocks noGrp="1" noChangeArrowheads="1"/>
          </p:cNvSpPr>
          <p:nvPr>
            <p:ph type="title"/>
          </p:nvPr>
        </p:nvSpPr>
        <p:spPr/>
        <p:txBody>
          <a:bodyPr/>
          <a:lstStyle/>
          <a:p>
            <a:pPr eaLnBrk="1" hangingPunct="1"/>
            <a:r>
              <a:rPr lang="en-US" altLang="en-US" smtClean="0"/>
              <a:t>Planetary Nebulae</a:t>
            </a:r>
          </a:p>
        </p:txBody>
      </p:sp>
      <p:sp>
        <p:nvSpPr>
          <p:cNvPr id="39939" name="Rectangle 5"/>
          <p:cNvSpPr>
            <a:spLocks noGrp="1" noChangeArrowheads="1"/>
          </p:cNvSpPr>
          <p:nvPr>
            <p:ph type="body" idx="1"/>
          </p:nvPr>
        </p:nvSpPr>
        <p:spPr/>
        <p:txBody>
          <a:bodyPr/>
          <a:lstStyle/>
          <a:p>
            <a:pPr eaLnBrk="1" hangingPunct="1"/>
            <a:r>
              <a:rPr lang="en-US" altLang="en-US" smtClean="0"/>
              <a:t>Planetary nebulae form from the gaseous shells that are ejected from low-mass red giants when they transform into white dwarfs.</a:t>
            </a:r>
          </a:p>
          <a:p>
            <a:pPr eaLnBrk="1" hangingPunct="1"/>
            <a:r>
              <a:rPr lang="en-US" altLang="en-US" smtClean="0"/>
              <a:t>These are emission nebulae.</a:t>
            </a:r>
          </a:p>
          <a:p>
            <a:pPr eaLnBrk="1" hangingPunct="1"/>
            <a:r>
              <a:rPr lang="en-US" altLang="en-US" smtClean="0"/>
              <a:t>Technically, they are a type of HII region because the majority of hydrogen will be ionised. However, planetary nebulae are denser and more compact.</a:t>
            </a:r>
          </a:p>
          <a:p>
            <a:pPr eaLnBrk="1" hangingPunct="1"/>
            <a:r>
              <a:rPr lang="en-US" altLang="en-US" smtClean="0"/>
              <a:t>Planetary nebulae are so called because the first astronomers who observed these objects thought that the nebulae resembled the disks of planets, although they are not at all related to planets.</a:t>
            </a:r>
          </a:p>
        </p:txBody>
      </p:sp>
      <p:sp>
        <p:nvSpPr>
          <p:cNvPr id="39940"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0F116ABE-5EE1-4BDA-AE32-2EEBDE40458F}" type="slidenum">
              <a:rPr lang="en-US" altLang="en-US" sz="1400" smtClean="0">
                <a:latin typeface="Arial" charset="0"/>
              </a:rPr>
              <a:pPr eaLnBrk="1" hangingPunct="1">
                <a:spcBef>
                  <a:spcPct val="0"/>
                </a:spcBef>
                <a:buFontTx/>
                <a:buNone/>
              </a:pPr>
              <a:t>44</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smtClean="0"/>
              <a:t>Planetary Nebulae: NGC6741</a:t>
            </a:r>
          </a:p>
        </p:txBody>
      </p:sp>
      <p:pic>
        <p:nvPicPr>
          <p:cNvPr id="4096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181225"/>
            <a:ext cx="3179763" cy="317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0288" y="2133600"/>
            <a:ext cx="5421312" cy="322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5"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11CF7C62-4438-4D10-9A6B-AC88C6B3A666}" type="slidenum">
              <a:rPr lang="en-US" altLang="en-US" sz="1400" smtClean="0">
                <a:latin typeface="Arial" charset="0"/>
              </a:rPr>
              <a:pPr eaLnBrk="1" hangingPunct="1">
                <a:spcBef>
                  <a:spcPct val="0"/>
                </a:spcBef>
                <a:buFontTx/>
                <a:buNone/>
              </a:pPr>
              <a:t>45</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en-US" smtClean="0"/>
              <a:t>Nebular Ejecta from a Dying Star</a:t>
            </a:r>
          </a:p>
        </p:txBody>
      </p:sp>
      <p:sp>
        <p:nvSpPr>
          <p:cNvPr id="41987" name="Rectangle 3"/>
          <p:cNvSpPr>
            <a:spLocks noGrp="1" noChangeArrowheads="1"/>
          </p:cNvSpPr>
          <p:nvPr>
            <p:ph type="body" idx="1"/>
          </p:nvPr>
        </p:nvSpPr>
        <p:spPr/>
        <p:txBody>
          <a:bodyPr/>
          <a:lstStyle/>
          <a:p>
            <a:pPr eaLnBrk="1" hangingPunct="1">
              <a:spcBef>
                <a:spcPct val="5000"/>
              </a:spcBef>
            </a:pPr>
            <a:r>
              <a:rPr lang="en-US" altLang="en-US" smtClean="0"/>
              <a:t>Some nebulae are produced by ejecta from a dying star.</a:t>
            </a:r>
          </a:p>
          <a:p>
            <a:pPr eaLnBrk="1" hangingPunct="1">
              <a:spcBef>
                <a:spcPct val="5000"/>
              </a:spcBef>
            </a:pPr>
            <a:r>
              <a:rPr lang="en-US" altLang="en-US" smtClean="0"/>
              <a:t>They are primarily emission nebulae.</a:t>
            </a:r>
          </a:p>
        </p:txBody>
      </p:sp>
      <p:sp>
        <p:nvSpPr>
          <p:cNvPr id="41988"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5597E8BF-FE85-47E1-AC3E-BE7A7A3861FB}" type="slidenum">
              <a:rPr lang="en-US" altLang="en-US" sz="1400" smtClean="0">
                <a:latin typeface="Arial" charset="0"/>
              </a:rPr>
              <a:pPr eaLnBrk="1" hangingPunct="1">
                <a:spcBef>
                  <a:spcPct val="0"/>
                </a:spcBef>
                <a:buFontTx/>
                <a:buNone/>
              </a:pPr>
              <a:t>46</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marL="685800" indent="-685800" eaLnBrk="1" hangingPunct="1"/>
            <a:r>
              <a:rPr lang="en-US" altLang="en-US" smtClean="0"/>
              <a:t>Nebular Ejecta from a Dying Star: Crab</a:t>
            </a:r>
          </a:p>
        </p:txBody>
      </p:sp>
      <p:pic>
        <p:nvPicPr>
          <p:cNvPr id="43011" name="Picture 5" descr="Image:Crab Nebula.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0213" y="1066800"/>
            <a:ext cx="57435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731E7A77-A15C-463A-A9F4-893F529C4E51}" type="slidenum">
              <a:rPr lang="en-US" altLang="en-US" sz="1400" smtClean="0">
                <a:latin typeface="Arial" charset="0"/>
              </a:rPr>
              <a:pPr eaLnBrk="1" hangingPunct="1">
                <a:spcBef>
                  <a:spcPct val="0"/>
                </a:spcBef>
                <a:buFontTx/>
                <a:buNone/>
              </a:pPr>
              <a:t>47</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marL="685800" indent="-685800" eaLnBrk="1" hangingPunct="1"/>
            <a:r>
              <a:rPr lang="en-US" altLang="en-US" smtClean="0"/>
              <a:t>Nebular Ejecta from a Dying Star: Eta Car</a:t>
            </a:r>
          </a:p>
        </p:txBody>
      </p:sp>
      <p:pic>
        <p:nvPicPr>
          <p:cNvPr id="44035" name="Picture 7" descr="Image:EtaCarina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1066800"/>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C3573278-4306-4CBC-B3C1-3EDEE8CD6B76}" type="slidenum">
              <a:rPr lang="en-US" altLang="en-US" sz="1400" smtClean="0">
                <a:latin typeface="Arial" charset="0"/>
              </a:rPr>
              <a:pPr eaLnBrk="1" hangingPunct="1">
                <a:spcBef>
                  <a:spcPct val="0"/>
                </a:spcBef>
                <a:buFontTx/>
                <a:buNone/>
              </a:pPr>
              <a:t>48</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tLang="en-US" smtClean="0"/>
              <a:t>Molecular Clouds</a:t>
            </a:r>
          </a:p>
        </p:txBody>
      </p:sp>
      <p:sp>
        <p:nvSpPr>
          <p:cNvPr id="45059" name="Rectangle 3"/>
          <p:cNvSpPr>
            <a:spLocks noGrp="1" noChangeArrowheads="1"/>
          </p:cNvSpPr>
          <p:nvPr>
            <p:ph type="body" idx="1"/>
          </p:nvPr>
        </p:nvSpPr>
        <p:spPr/>
        <p:txBody>
          <a:bodyPr/>
          <a:lstStyle/>
          <a:p>
            <a:pPr marL="609600" indent="-609600" eaLnBrk="1" hangingPunct="1">
              <a:spcBef>
                <a:spcPct val="5000"/>
              </a:spcBef>
            </a:pPr>
            <a:r>
              <a:rPr lang="en-US" altLang="en-US" smtClean="0"/>
              <a:t>Giant Molecular Clouds are larger versions of the dark clouds and may contain thousands of times the mass of the Sun in gas. </a:t>
            </a:r>
          </a:p>
          <a:p>
            <a:pPr marL="609600" indent="-609600" eaLnBrk="1" hangingPunct="1">
              <a:spcBef>
                <a:spcPct val="5000"/>
              </a:spcBef>
            </a:pPr>
            <a:r>
              <a:rPr lang="en-US" altLang="en-US" smtClean="0"/>
              <a:t>Dark nebulae are small molecular clouds that absorb/blocks light (so, they are seen in projection).</a:t>
            </a:r>
          </a:p>
          <a:p>
            <a:pPr marL="609600" indent="-609600" eaLnBrk="1" hangingPunct="1">
              <a:spcBef>
                <a:spcPct val="5000"/>
              </a:spcBef>
            </a:pPr>
            <a:r>
              <a:rPr lang="en-US" altLang="en-US" smtClean="0"/>
              <a:t>Both types of clouds are made of molecular hydrogen gas and dust (n~10</a:t>
            </a:r>
            <a:r>
              <a:rPr lang="en-US" altLang="en-US" baseline="30000" smtClean="0"/>
              <a:t>3-5</a:t>
            </a:r>
            <a:r>
              <a:rPr lang="en-US" altLang="en-US" smtClean="0"/>
              <a:t> cm</a:t>
            </a:r>
            <a:r>
              <a:rPr lang="en-US" altLang="en-US" baseline="30000" smtClean="0"/>
              <a:t>-3</a:t>
            </a:r>
            <a:r>
              <a:rPr lang="en-US" altLang="en-US" smtClean="0"/>
              <a:t>).</a:t>
            </a:r>
          </a:p>
          <a:p>
            <a:pPr marL="609600" indent="-609600" eaLnBrk="1" hangingPunct="1">
              <a:spcBef>
                <a:spcPct val="5000"/>
              </a:spcBef>
            </a:pPr>
            <a:r>
              <a:rPr lang="en-US" altLang="en-US" smtClean="0"/>
              <a:t>They often fragment into self-gravitating clumps that eventually form stars. </a:t>
            </a:r>
          </a:p>
        </p:txBody>
      </p:sp>
      <p:sp>
        <p:nvSpPr>
          <p:cNvPr id="45060"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FCA83916-E491-4A7E-866D-852A93DAEECC}" type="slidenum">
              <a:rPr lang="en-US" altLang="en-US" sz="1400" smtClean="0">
                <a:latin typeface="Arial" charset="0"/>
              </a:rPr>
              <a:pPr eaLnBrk="1" hangingPunct="1">
                <a:spcBef>
                  <a:spcPct val="0"/>
                </a:spcBef>
                <a:buFontTx/>
                <a:buNone/>
              </a:pPr>
              <a:t>49</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mtClean="0"/>
              <a:t>What do Stars Look Like?</a:t>
            </a:r>
          </a:p>
        </p:txBody>
      </p:sp>
      <p:pic>
        <p:nvPicPr>
          <p:cNvPr id="6147" name="Picture 3" descr="all-ali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900" y="1200150"/>
            <a:ext cx="3630613"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E5DA711F-376E-47A3-AC70-DBDA77D06A74}" type="slidenum">
              <a:rPr lang="en-US" altLang="en-US" sz="1400" smtClean="0">
                <a:latin typeface="Arial" charset="0"/>
              </a:rPr>
              <a:pPr eaLnBrk="1" hangingPunct="1">
                <a:spcBef>
                  <a:spcPct val="0"/>
                </a:spcBef>
                <a:buFontTx/>
                <a:buNone/>
              </a:pPr>
              <a:t>5</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en-US" smtClean="0"/>
              <a:t>Dark Clouds: Horsehead Nebula</a:t>
            </a:r>
          </a:p>
        </p:txBody>
      </p:sp>
      <p:pic>
        <p:nvPicPr>
          <p:cNvPr id="46083" name="Picture 5" descr="Image:Horsehead-Hubbl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228725"/>
            <a:ext cx="76200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97E956E4-FD22-482E-857A-B08E6D0C29C7}" type="slidenum">
              <a:rPr lang="en-US" altLang="en-US" sz="1400" smtClean="0">
                <a:latin typeface="Arial" charset="0"/>
              </a:rPr>
              <a:pPr eaLnBrk="1" hangingPunct="1">
                <a:spcBef>
                  <a:spcPct val="0"/>
                </a:spcBef>
                <a:buFontTx/>
                <a:buNone/>
              </a:pPr>
              <a:t>50</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tLang="en-US" smtClean="0"/>
              <a:t>Dark Clouds: Barnard 68</a:t>
            </a:r>
          </a:p>
        </p:txBody>
      </p:sp>
      <p:pic>
        <p:nvPicPr>
          <p:cNvPr id="471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38200"/>
            <a:ext cx="7162800" cy="598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8"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7DF620DA-B2CC-415E-96D2-2B845D668C86}" type="slidenum">
              <a:rPr lang="en-US" altLang="en-US" sz="1400" smtClean="0">
                <a:latin typeface="Arial" charset="0"/>
              </a:rPr>
              <a:pPr eaLnBrk="1" hangingPunct="1">
                <a:spcBef>
                  <a:spcPct val="0"/>
                </a:spcBef>
                <a:buFontTx/>
                <a:buNone/>
              </a:pPr>
              <a:t>51</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en-US" smtClean="0"/>
              <a:t>Dark Clouds: Collapse and Jean’s Mass</a:t>
            </a:r>
          </a:p>
        </p:txBody>
      </p:sp>
      <p:graphicFrame>
        <p:nvGraphicFramePr>
          <p:cNvPr id="48131" name="Object 4"/>
          <p:cNvGraphicFramePr>
            <a:graphicFrameLocks noChangeAspect="1"/>
          </p:cNvGraphicFramePr>
          <p:nvPr/>
        </p:nvGraphicFramePr>
        <p:xfrm>
          <a:off x="952500" y="715963"/>
          <a:ext cx="7627938" cy="5832475"/>
        </p:xfrm>
        <a:graphic>
          <a:graphicData uri="http://schemas.openxmlformats.org/presentationml/2006/ole">
            <mc:AlternateContent xmlns:mc="http://schemas.openxmlformats.org/markup-compatibility/2006">
              <mc:Choice xmlns:v="urn:schemas-microsoft-com:vml" Requires="v">
                <p:oleObj spid="_x0000_s48140" name="Equation" r:id="rId4" imgW="5092700" imgH="3898900" progId="Equation.3">
                  <p:embed/>
                </p:oleObj>
              </mc:Choice>
              <mc:Fallback>
                <p:oleObj name="Equation" r:id="rId4" imgW="5092700" imgH="38989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0" y="715963"/>
                        <a:ext cx="7627938" cy="5832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132"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BB0230D2-972B-46FC-9DB0-A670DBE6F76B}" type="slidenum">
              <a:rPr lang="en-US" altLang="en-US" sz="1400" smtClean="0">
                <a:latin typeface="Arial" charset="0"/>
              </a:rPr>
              <a:pPr eaLnBrk="1" hangingPunct="1">
                <a:spcBef>
                  <a:spcPct val="0"/>
                </a:spcBef>
                <a:buFontTx/>
                <a:buNone/>
              </a:pPr>
              <a:t>52</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tLang="en-US" smtClean="0"/>
              <a:t>Dark Clouds: Jean’s Mass Examples</a:t>
            </a:r>
          </a:p>
        </p:txBody>
      </p:sp>
      <p:sp>
        <p:nvSpPr>
          <p:cNvPr id="49155" name="Rectangle 7"/>
          <p:cNvSpPr>
            <a:spLocks noGrp="1" noChangeArrowheads="1"/>
          </p:cNvSpPr>
          <p:nvPr>
            <p:ph type="body" sz="half" idx="2"/>
          </p:nvPr>
        </p:nvSpPr>
        <p:spPr/>
        <p:txBody>
          <a:bodyPr/>
          <a:lstStyle/>
          <a:p>
            <a:pPr eaLnBrk="1" hangingPunct="1"/>
            <a:r>
              <a:rPr lang="en-US" altLang="en-US" sz="2000" smtClean="0"/>
              <a:t>For a globular cluster, M~10</a:t>
            </a:r>
            <a:r>
              <a:rPr lang="en-US" altLang="en-US" sz="2000" baseline="30000" smtClean="0"/>
              <a:t>6</a:t>
            </a:r>
            <a:r>
              <a:rPr lang="en-US" altLang="en-US" sz="2000" smtClean="0"/>
              <a:t> M</a:t>
            </a:r>
            <a:r>
              <a:rPr lang="en-US" altLang="en-US" sz="2000" baseline="-25000" smtClean="0"/>
              <a:t>Sun</a:t>
            </a:r>
            <a:r>
              <a:rPr lang="en-US" altLang="en-US" sz="2000" smtClean="0"/>
              <a:t>~10</a:t>
            </a:r>
            <a:r>
              <a:rPr lang="en-US" altLang="en-US" sz="2000" baseline="30000" smtClean="0"/>
              <a:t>36</a:t>
            </a:r>
            <a:r>
              <a:rPr lang="en-US" altLang="en-US" sz="2000" smtClean="0"/>
              <a:t> kg. Assuming an ionized gas state during the epoch of the early Galaxy, T~10</a:t>
            </a:r>
            <a:r>
              <a:rPr lang="en-US" altLang="en-US" sz="2000" baseline="30000" smtClean="0"/>
              <a:t>4</a:t>
            </a:r>
            <a:r>
              <a:rPr lang="en-US" altLang="en-US" sz="2000" smtClean="0"/>
              <a:t> K. So, </a:t>
            </a:r>
            <a:r>
              <a:rPr lang="en-US" altLang="en-US" sz="2000" smtClean="0">
                <a:latin typeface="Symbol" pitchFamily="18" charset="2"/>
              </a:rPr>
              <a:t>r</a:t>
            </a:r>
            <a:r>
              <a:rPr lang="en-US" altLang="en-US" sz="2000" smtClean="0"/>
              <a:t>~10</a:t>
            </a:r>
            <a:r>
              <a:rPr lang="en-US" altLang="en-US" sz="2000" baseline="30000" smtClean="0"/>
              <a:t>-18</a:t>
            </a:r>
            <a:r>
              <a:rPr lang="en-US" altLang="en-US" sz="2000" smtClean="0"/>
              <a:t> kg/m</a:t>
            </a:r>
            <a:r>
              <a:rPr lang="en-US" altLang="en-US" sz="2000" baseline="30000" smtClean="0"/>
              <a:t>3</a:t>
            </a:r>
            <a:r>
              <a:rPr lang="en-US" altLang="en-US" sz="2000" smtClean="0"/>
              <a:t>=10</a:t>
            </a:r>
            <a:r>
              <a:rPr lang="en-US" altLang="en-US" sz="2000" baseline="30000" smtClean="0"/>
              <a:t>-21</a:t>
            </a:r>
            <a:r>
              <a:rPr lang="en-US" altLang="en-US" sz="2000" smtClean="0"/>
              <a:t> g/cm</a:t>
            </a:r>
            <a:r>
              <a:rPr lang="en-US" altLang="en-US" sz="2000" baseline="30000" smtClean="0"/>
              <a:t>3</a:t>
            </a:r>
            <a:r>
              <a:rPr lang="en-US" altLang="en-US" sz="2000" smtClean="0"/>
              <a:t>, or about a thousand times the density of the present-day ISM.</a:t>
            </a:r>
          </a:p>
          <a:p>
            <a:pPr eaLnBrk="1" hangingPunct="1"/>
            <a:r>
              <a:rPr lang="en-US" altLang="en-US" sz="2000" smtClean="0"/>
              <a:t>For the Sun, the density needs to be about a million times greater still, assuming T~50 K.</a:t>
            </a:r>
          </a:p>
          <a:p>
            <a:pPr eaLnBrk="1" hangingPunct="1"/>
            <a:r>
              <a:rPr lang="en-US" altLang="en-US" sz="2000" smtClean="0"/>
              <a:t>For Jupiter, the density needs to be ~10</a:t>
            </a:r>
            <a:r>
              <a:rPr lang="en-US" altLang="en-US" sz="2000" baseline="30000" smtClean="0"/>
              <a:t>-7</a:t>
            </a:r>
            <a:r>
              <a:rPr lang="en-US" altLang="en-US" sz="2000" smtClean="0"/>
              <a:t> kg/m</a:t>
            </a:r>
            <a:r>
              <a:rPr lang="en-US" altLang="en-US" sz="2000" baseline="30000" smtClean="0"/>
              <a:t>3</a:t>
            </a:r>
            <a:r>
              <a:rPr lang="en-US" altLang="en-US" sz="2000" smtClean="0"/>
              <a:t>, or 10</a:t>
            </a:r>
            <a:r>
              <a:rPr lang="en-US" altLang="en-US" sz="2000" baseline="30000" smtClean="0"/>
              <a:t>14</a:t>
            </a:r>
            <a:r>
              <a:rPr lang="en-US" altLang="en-US" sz="2000" smtClean="0"/>
              <a:t> particles cm</a:t>
            </a:r>
            <a:r>
              <a:rPr lang="en-US" altLang="en-US" sz="2000" baseline="30000" smtClean="0"/>
              <a:t>-3</a:t>
            </a:r>
            <a:r>
              <a:rPr lang="en-US" altLang="en-US" sz="2000" smtClean="0"/>
              <a:t>, assuming T~30 K.</a:t>
            </a:r>
          </a:p>
        </p:txBody>
      </p:sp>
      <p:pic>
        <p:nvPicPr>
          <p:cNvPr id="49156" name="Picture 8"/>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944813" y="1066800"/>
            <a:ext cx="3254375" cy="2452688"/>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49157"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AE5C8409-8F1F-4AE9-897B-6160B780CFDD}" type="slidenum">
              <a:rPr lang="en-US" altLang="en-US" sz="1400" smtClean="0">
                <a:latin typeface="Arial" charset="0"/>
              </a:rPr>
              <a:pPr eaLnBrk="1" hangingPunct="1">
                <a:spcBef>
                  <a:spcPct val="0"/>
                </a:spcBef>
                <a:buFontTx/>
                <a:buNone/>
              </a:pPr>
              <a:t>53</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ltLang="en-US" smtClean="0"/>
              <a:t>Galaxies</a:t>
            </a:r>
          </a:p>
        </p:txBody>
      </p:sp>
      <p:sp>
        <p:nvSpPr>
          <p:cNvPr id="50179" name="Rectangle 3"/>
          <p:cNvSpPr>
            <a:spLocks noGrp="1" noChangeArrowheads="1"/>
          </p:cNvSpPr>
          <p:nvPr>
            <p:ph type="body" idx="1"/>
          </p:nvPr>
        </p:nvSpPr>
        <p:spPr/>
        <p:txBody>
          <a:bodyPr/>
          <a:lstStyle/>
          <a:p>
            <a:pPr eaLnBrk="1" hangingPunct="1">
              <a:spcBef>
                <a:spcPct val="5000"/>
              </a:spcBef>
            </a:pPr>
            <a:r>
              <a:rPr lang="en-US" altLang="en-US" smtClean="0"/>
              <a:t>Galaxies are large self-gravitating collections of millions of stars.</a:t>
            </a:r>
          </a:p>
          <a:p>
            <a:pPr eaLnBrk="1" hangingPunct="1">
              <a:spcBef>
                <a:spcPct val="5000"/>
              </a:spcBef>
            </a:pPr>
            <a:r>
              <a:rPr lang="en-US" altLang="en-US" smtClean="0"/>
              <a:t>The average galaxy contains a few hundred billion stars.</a:t>
            </a:r>
          </a:p>
          <a:p>
            <a:pPr eaLnBrk="1" hangingPunct="1">
              <a:spcBef>
                <a:spcPct val="5000"/>
              </a:spcBef>
            </a:pPr>
            <a:r>
              <a:rPr lang="en-US" altLang="en-US" smtClean="0"/>
              <a:t>Broadly categorized into</a:t>
            </a:r>
          </a:p>
          <a:p>
            <a:pPr lvl="1" eaLnBrk="1" hangingPunct="1"/>
            <a:r>
              <a:rPr lang="en-US" altLang="en-US" smtClean="0"/>
              <a:t>spiral</a:t>
            </a:r>
          </a:p>
          <a:p>
            <a:pPr lvl="1" eaLnBrk="1" hangingPunct="1"/>
            <a:r>
              <a:rPr lang="en-US" altLang="en-US" smtClean="0"/>
              <a:t>elliptical</a:t>
            </a:r>
          </a:p>
          <a:p>
            <a:pPr lvl="1" eaLnBrk="1" hangingPunct="1"/>
            <a:r>
              <a:rPr lang="en-US" altLang="en-US" smtClean="0"/>
              <a:t>irregular</a:t>
            </a:r>
          </a:p>
          <a:p>
            <a:pPr lvl="1" eaLnBrk="1" hangingPunct="1"/>
            <a:r>
              <a:rPr lang="en-US" altLang="en-US" smtClean="0"/>
              <a:t>interacting</a:t>
            </a:r>
          </a:p>
        </p:txBody>
      </p:sp>
      <p:sp>
        <p:nvSpPr>
          <p:cNvPr id="50180"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F8F8B7DB-BCCE-4EE4-8D2C-A0C37E54103D}" type="slidenum">
              <a:rPr lang="en-US" altLang="en-US" sz="1400" smtClean="0">
                <a:latin typeface="Arial" charset="0"/>
              </a:rPr>
              <a:pPr eaLnBrk="1" hangingPunct="1">
                <a:spcBef>
                  <a:spcPct val="0"/>
                </a:spcBef>
                <a:buFontTx/>
                <a:buNone/>
              </a:pPr>
              <a:t>54</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altLang="en-US" smtClean="0"/>
              <a:t>Galaxies:  M81 Spiral Galaxy</a:t>
            </a:r>
          </a:p>
        </p:txBody>
      </p:sp>
      <p:pic>
        <p:nvPicPr>
          <p:cNvPr id="51203" name="Picture 12" descr="large_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914400"/>
            <a:ext cx="843915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DF71DD66-8CE1-47A0-9114-9E7FE02DF0BD}" type="slidenum">
              <a:rPr lang="en-US" altLang="en-US" sz="1400" smtClean="0">
                <a:latin typeface="Arial" charset="0"/>
              </a:rPr>
              <a:pPr eaLnBrk="1" hangingPunct="1">
                <a:spcBef>
                  <a:spcPct val="0"/>
                </a:spcBef>
                <a:buFontTx/>
                <a:buNone/>
              </a:pPr>
              <a:t>55</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tLang="en-US" smtClean="0"/>
              <a:t>Galaxies: M87 Elliptical Galaxy</a:t>
            </a:r>
          </a:p>
        </p:txBody>
      </p:sp>
      <p:pic>
        <p:nvPicPr>
          <p:cNvPr id="52227" name="Picture 5" descr="See Explanation.  Clicking on the picture will download&#10; the highest resolution version availabl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 y="750888"/>
            <a:ext cx="7543800" cy="592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3DDAE59B-DE4C-4843-931F-571263E60C1F}" type="slidenum">
              <a:rPr lang="en-US" altLang="en-US" sz="1400" smtClean="0">
                <a:latin typeface="Arial" charset="0"/>
              </a:rPr>
              <a:pPr eaLnBrk="1" hangingPunct="1">
                <a:spcBef>
                  <a:spcPct val="0"/>
                </a:spcBef>
                <a:buFontTx/>
                <a:buNone/>
              </a:pPr>
              <a:t>56</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altLang="en-US" smtClean="0"/>
              <a:t>Galaxies:  Antennae Interacting Galaxies</a:t>
            </a:r>
          </a:p>
        </p:txBody>
      </p:sp>
      <p:pic>
        <p:nvPicPr>
          <p:cNvPr id="53251" name="Picture 3" descr="Image:Antennae galaxies xl.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450" y="990600"/>
            <a:ext cx="57531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86CD276C-2C83-4BCD-B076-A741C00F6564}" type="slidenum">
              <a:rPr lang="en-US" altLang="en-US" sz="1400" smtClean="0">
                <a:latin typeface="Arial" charset="0"/>
              </a:rPr>
              <a:pPr eaLnBrk="1" hangingPunct="1">
                <a:spcBef>
                  <a:spcPct val="0"/>
                </a:spcBef>
                <a:buFontTx/>
                <a:buNone/>
              </a:pPr>
              <a:t>57</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2327556" name="gap6.mpg">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B863AD2F-9E17-4DF8-A777-F61FB39B0952}" type="slidenum">
              <a:rPr lang="en-US" altLang="en-US" sz="1400" smtClean="0">
                <a:latin typeface="Arial" charset="0"/>
              </a:rPr>
              <a:pPr eaLnBrk="1" hangingPunct="1">
                <a:spcBef>
                  <a:spcPct val="0"/>
                </a:spcBef>
                <a:buFontTx/>
                <a:buNone/>
              </a:pPr>
              <a:t>58</a:t>
            </a:fld>
            <a:endParaRPr lang="en-US" altLang="en-US" sz="1400" smtClean="0">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0600" fill="hold"/>
                                        <p:tgtEl>
                                          <p:spTgt spid="232755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327556"/>
                </p:tgtEl>
              </p:cMediaNode>
            </p:video>
            <p:seq concurrent="1" nextAc="seek">
              <p:cTn id="8" restart="whenNotActive" fill="hold" evtFilter="cancelBubble" nodeType="interactiveSeq">
                <p:stCondLst>
                  <p:cond evt="onClick" delay="0">
                    <p:tgtEl>
                      <p:spTgt spid="232755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327556"/>
                                        </p:tgtEl>
                                      </p:cBhvr>
                                    </p:cmd>
                                  </p:childTnLst>
                                </p:cTn>
                              </p:par>
                            </p:childTnLst>
                          </p:cTn>
                        </p:par>
                      </p:childTnLst>
                    </p:cTn>
                  </p:par>
                </p:childTnLst>
              </p:cTn>
              <p:nextCondLst>
                <p:cond evt="onClick" delay="0">
                  <p:tgtEl>
                    <p:spTgt spid="2327556"/>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altLang="en-US" smtClean="0"/>
              <a:t>Galaxies:  Antennae, multiwavelength</a:t>
            </a:r>
          </a:p>
        </p:txBody>
      </p:sp>
      <p:pic>
        <p:nvPicPr>
          <p:cNvPr id="5529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631950"/>
            <a:ext cx="8361363" cy="458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0"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0964CE9E-67A7-4FC8-8BA8-5C1190090E97}" type="slidenum">
              <a:rPr lang="en-US" altLang="en-US" sz="1400" smtClean="0">
                <a:latin typeface="Arial" charset="0"/>
              </a:rPr>
              <a:pPr eaLnBrk="1" hangingPunct="1">
                <a:spcBef>
                  <a:spcPct val="0"/>
                </a:spcBef>
                <a:buFontTx/>
                <a:buNone/>
              </a:pPr>
              <a:t>59</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11"/>
          <p:cNvSpPr>
            <a:spLocks noGrp="1" noChangeArrowheads="1"/>
          </p:cNvSpPr>
          <p:nvPr>
            <p:ph type="title"/>
          </p:nvPr>
        </p:nvSpPr>
        <p:spPr/>
        <p:txBody>
          <a:bodyPr/>
          <a:lstStyle/>
          <a:p>
            <a:pPr eaLnBrk="1" hangingPunct="1"/>
            <a:r>
              <a:rPr lang="en-US" altLang="en-US" smtClean="0"/>
              <a:t>Magnitudes</a:t>
            </a:r>
          </a:p>
        </p:txBody>
      </p:sp>
      <p:sp>
        <p:nvSpPr>
          <p:cNvPr id="7171" name="Rectangle 12"/>
          <p:cNvSpPr>
            <a:spLocks noGrp="1" noChangeArrowheads="1"/>
          </p:cNvSpPr>
          <p:nvPr>
            <p:ph type="body" idx="1"/>
          </p:nvPr>
        </p:nvSpPr>
        <p:spPr/>
        <p:txBody>
          <a:bodyPr/>
          <a:lstStyle/>
          <a:p>
            <a:pPr eaLnBrk="1" hangingPunct="1"/>
            <a:r>
              <a:rPr lang="en-US" altLang="en-US" sz="2000" smtClean="0"/>
              <a:t>stellar magnitudes</a:t>
            </a:r>
          </a:p>
          <a:p>
            <a:pPr eaLnBrk="1" hangingPunct="1"/>
            <a:endParaRPr lang="en-US" altLang="en-US" sz="2000" smtClean="0"/>
          </a:p>
          <a:p>
            <a:pPr eaLnBrk="1" hangingPunct="1"/>
            <a:endParaRPr lang="en-US" altLang="en-US" sz="2000" smtClean="0"/>
          </a:p>
          <a:p>
            <a:pPr eaLnBrk="1" hangingPunct="1"/>
            <a:endParaRPr lang="en-US" altLang="en-US" sz="2000" smtClean="0"/>
          </a:p>
          <a:p>
            <a:pPr eaLnBrk="1" hangingPunct="1"/>
            <a:endParaRPr lang="en-US" altLang="en-US" sz="2000" smtClean="0"/>
          </a:p>
          <a:p>
            <a:pPr eaLnBrk="1" hangingPunct="1"/>
            <a:endParaRPr lang="en-US" altLang="en-US" sz="2000" smtClean="0"/>
          </a:p>
          <a:p>
            <a:pPr eaLnBrk="1" hangingPunct="1"/>
            <a:endParaRPr lang="en-US" altLang="en-US" sz="2000" smtClean="0"/>
          </a:p>
          <a:p>
            <a:pPr eaLnBrk="1" hangingPunct="1"/>
            <a:endParaRPr lang="en-US" altLang="en-US" sz="2000" smtClean="0"/>
          </a:p>
          <a:p>
            <a:pPr eaLnBrk="1" hangingPunct="1"/>
            <a:endParaRPr lang="en-US" altLang="en-US" sz="2000" smtClean="0"/>
          </a:p>
          <a:p>
            <a:pPr eaLnBrk="1" hangingPunct="1"/>
            <a:endParaRPr lang="en-US" altLang="en-US" sz="2000" smtClean="0"/>
          </a:p>
          <a:p>
            <a:pPr eaLnBrk="1" hangingPunct="1"/>
            <a:r>
              <a:rPr lang="en-US" altLang="en-US" sz="2000" smtClean="0"/>
              <a:t>F, F</a:t>
            </a:r>
            <a:r>
              <a:rPr lang="en-US" altLang="en-US" sz="2000" baseline="-25000" smtClean="0"/>
              <a:t>0</a:t>
            </a:r>
            <a:r>
              <a:rPr lang="en-US" altLang="en-US" sz="2000" smtClean="0"/>
              <a:t> are the photon numbers received per second from object and zero magnitude reference star, respectively.</a:t>
            </a:r>
          </a:p>
          <a:p>
            <a:pPr eaLnBrk="1" hangingPunct="1"/>
            <a:r>
              <a:rPr lang="en-US" altLang="en-US" sz="2000" smtClean="0"/>
              <a:t>So, a star that is 100 times fainter than another is said to be 5 magnitudes fainter.</a:t>
            </a:r>
          </a:p>
          <a:p>
            <a:pPr eaLnBrk="1" hangingPunct="1"/>
            <a:endParaRPr lang="en-US" altLang="en-US" sz="2000" smtClean="0"/>
          </a:p>
        </p:txBody>
      </p:sp>
      <p:graphicFrame>
        <p:nvGraphicFramePr>
          <p:cNvPr id="7172" name="Object 8"/>
          <p:cNvGraphicFramePr>
            <a:graphicFrameLocks noGrp="1" noChangeAspect="1"/>
          </p:cNvGraphicFramePr>
          <p:nvPr>
            <p:ph sz="half" idx="4294967295"/>
          </p:nvPr>
        </p:nvGraphicFramePr>
        <p:xfrm>
          <a:off x="2343150" y="2232025"/>
          <a:ext cx="4438650" cy="1882775"/>
        </p:xfrm>
        <a:graphic>
          <a:graphicData uri="http://schemas.openxmlformats.org/presentationml/2006/ole">
            <mc:AlternateContent xmlns:mc="http://schemas.openxmlformats.org/markup-compatibility/2006">
              <mc:Choice xmlns:v="urn:schemas-microsoft-com:vml" Requires="v">
                <p:oleObj spid="_x0000_s7181" name="Equation" r:id="rId3" imgW="1320227" imgH="482391" progId="Equation.DSMT4">
                  <p:embed/>
                </p:oleObj>
              </mc:Choice>
              <mc:Fallback>
                <p:oleObj name="Equation" r:id="rId3" imgW="1320227" imgH="482391" progId="Equation.DSMT4">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150" y="2232025"/>
                        <a:ext cx="4438650" cy="188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3"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2F2E369C-FFF5-440B-8F2A-A4EFC2DF8E0E}" type="slidenum">
              <a:rPr lang="en-US" altLang="en-US" sz="1400" smtClean="0">
                <a:latin typeface="Arial" charset="0"/>
              </a:rPr>
              <a:pPr eaLnBrk="1" hangingPunct="1">
                <a:spcBef>
                  <a:spcPct val="0"/>
                </a:spcBef>
                <a:buFontTx/>
                <a:buNone/>
              </a:pPr>
              <a:t>6</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ltLang="en-US" smtClean="0"/>
              <a:t>Galaxies: M82 (optical, IR, and x-ray)</a:t>
            </a:r>
          </a:p>
        </p:txBody>
      </p:sp>
      <p:pic>
        <p:nvPicPr>
          <p:cNvPr id="56323" name="Picture 5" descr="m82_chandra_hst_spitz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92150"/>
            <a:ext cx="7313613" cy="59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6"/>
          <p:cNvSpPr>
            <a:spLocks noChangeArrowheads="1"/>
          </p:cNvSpPr>
          <p:nvPr/>
        </p:nvSpPr>
        <p:spPr bwMode="auto">
          <a:xfrm>
            <a:off x="914400" y="5683250"/>
            <a:ext cx="73136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r>
              <a:rPr lang="en-US" altLang="en-US" sz="1800">
                <a:solidFill>
                  <a:srgbClr val="FFFF66"/>
                </a:solidFill>
              </a:rPr>
              <a:t>Composite of Chandra, HST and Spitzer images. X-ray data recorded by Chandra appears in blue; infrared light recorded by Spitzer appears in red; Hubble's observations of hydrogen emission appear in orange, and the bluest visible light appears in yellow-green. </a:t>
            </a:r>
          </a:p>
        </p:txBody>
      </p:sp>
      <p:sp>
        <p:nvSpPr>
          <p:cNvPr id="56325"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502CEFA2-1152-477F-9823-D9FF1C95DE93}" type="slidenum">
              <a:rPr lang="en-US" altLang="en-US" sz="1400" smtClean="0">
                <a:latin typeface="Arial" charset="0"/>
              </a:rPr>
              <a:pPr eaLnBrk="1" hangingPunct="1">
                <a:spcBef>
                  <a:spcPct val="0"/>
                </a:spcBef>
                <a:buFontTx/>
                <a:buNone/>
              </a:pPr>
              <a:t>60</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en-US" smtClean="0"/>
              <a:t>Galaxies: M82, multiwavelength</a:t>
            </a:r>
          </a:p>
        </p:txBody>
      </p:sp>
      <p:pic>
        <p:nvPicPr>
          <p:cNvPr id="573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63" y="2057400"/>
            <a:ext cx="8882062" cy="375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8"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D858F053-C7E5-4BF0-8CBF-01E8FB6952DA}" type="slidenum">
              <a:rPr lang="en-US" altLang="en-US" sz="1400" smtClean="0">
                <a:latin typeface="Arial" charset="0"/>
              </a:rPr>
              <a:pPr eaLnBrk="1" hangingPunct="1">
                <a:spcBef>
                  <a:spcPct val="0"/>
                </a:spcBef>
                <a:buFontTx/>
                <a:buNone/>
              </a:pPr>
              <a:t>61</a:t>
            </a:fld>
            <a:endParaRPr lang="en-US" altLang="en-US" sz="1400" smtClean="0">
              <a:latin typeface="Arial" charset="0"/>
            </a:endParaRPr>
          </a:p>
        </p:txBody>
      </p:sp>
      <p:pic>
        <p:nvPicPr>
          <p:cNvPr id="573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0300" y="3990975"/>
            <a:ext cx="2193925" cy="147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573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7088" y="3990975"/>
            <a:ext cx="2103437" cy="150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altLang="en-US" smtClean="0"/>
              <a:t>Galaxies: Cen A</a:t>
            </a:r>
          </a:p>
        </p:txBody>
      </p:sp>
      <p:pic>
        <p:nvPicPr>
          <p:cNvPr id="583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038" y="1609725"/>
            <a:ext cx="8289925" cy="460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2"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FA33F149-C47F-4C6D-95F0-FD330D645245}" type="slidenum">
              <a:rPr lang="en-US" altLang="en-US" sz="1400" smtClean="0">
                <a:latin typeface="Arial" charset="0"/>
              </a:rPr>
              <a:pPr eaLnBrk="1" hangingPunct="1">
                <a:spcBef>
                  <a:spcPct val="0"/>
                </a:spcBef>
                <a:buFontTx/>
                <a:buNone/>
              </a:pPr>
              <a:t>62</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6"/>
          <p:cNvSpPr>
            <a:spLocks noGrp="1" noChangeArrowheads="1"/>
          </p:cNvSpPr>
          <p:nvPr>
            <p:ph type="title"/>
          </p:nvPr>
        </p:nvSpPr>
        <p:spPr/>
        <p:txBody>
          <a:bodyPr/>
          <a:lstStyle/>
          <a:p>
            <a:pPr eaLnBrk="1" hangingPunct="1"/>
            <a:r>
              <a:rPr lang="en-US" altLang="en-US" smtClean="0"/>
              <a:t>Star Clusters</a:t>
            </a:r>
          </a:p>
        </p:txBody>
      </p:sp>
      <p:sp>
        <p:nvSpPr>
          <p:cNvPr id="59395" name="Rectangle 7"/>
          <p:cNvSpPr>
            <a:spLocks noGrp="1" noChangeArrowheads="1"/>
          </p:cNvSpPr>
          <p:nvPr>
            <p:ph type="body" idx="1"/>
          </p:nvPr>
        </p:nvSpPr>
        <p:spPr/>
        <p:txBody>
          <a:bodyPr/>
          <a:lstStyle/>
          <a:p>
            <a:pPr eaLnBrk="1" hangingPunct="1"/>
            <a:r>
              <a:rPr lang="en-US" altLang="en-US" smtClean="0"/>
              <a:t>Star clusters are collections of (usually) gravitationally bound stars.</a:t>
            </a:r>
          </a:p>
          <a:p>
            <a:pPr eaLnBrk="1" hangingPunct="1"/>
            <a:r>
              <a:rPr lang="en-US" altLang="en-US" smtClean="0"/>
              <a:t>Stars cluster because they are born that way.</a:t>
            </a:r>
          </a:p>
          <a:p>
            <a:pPr eaLnBrk="1" hangingPunct="1"/>
            <a:r>
              <a:rPr lang="en-US" altLang="en-US" smtClean="0"/>
              <a:t>Clusters tend to lose members over time through tidal stripping.</a:t>
            </a:r>
          </a:p>
          <a:p>
            <a:pPr eaLnBrk="1" hangingPunct="1"/>
            <a:r>
              <a:rPr lang="en-US" altLang="en-US" smtClean="0"/>
              <a:t>Some process created the population of rich globular clusters, each having 10</a:t>
            </a:r>
            <a:r>
              <a:rPr lang="en-US" altLang="en-US" baseline="30000" smtClean="0"/>
              <a:t>5-6</a:t>
            </a:r>
            <a:r>
              <a:rPr lang="en-US" altLang="en-US" smtClean="0"/>
              <a:t> stars.</a:t>
            </a:r>
          </a:p>
          <a:p>
            <a:pPr eaLnBrk="1" hangingPunct="1"/>
            <a:r>
              <a:rPr lang="en-US" altLang="en-US" smtClean="0"/>
              <a:t>Present-day young clusters have 10</a:t>
            </a:r>
            <a:r>
              <a:rPr lang="en-US" altLang="en-US" baseline="30000" smtClean="0"/>
              <a:t>2-5</a:t>
            </a:r>
            <a:r>
              <a:rPr lang="en-US" altLang="en-US" smtClean="0"/>
              <a:t> solar masses in stars.</a:t>
            </a:r>
          </a:p>
        </p:txBody>
      </p:sp>
      <p:sp>
        <p:nvSpPr>
          <p:cNvPr id="59396"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AD5D911B-2C0E-41FD-ABD5-4A40D7C25FDE}" type="slidenum">
              <a:rPr lang="en-US" altLang="en-US" sz="1400" smtClean="0">
                <a:latin typeface="Arial" charset="0"/>
              </a:rPr>
              <a:pPr eaLnBrk="1" hangingPunct="1">
                <a:spcBef>
                  <a:spcPct val="0"/>
                </a:spcBef>
                <a:buFontTx/>
                <a:buNone/>
              </a:pPr>
              <a:t>63</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tLang="en-US" smtClean="0"/>
              <a:t>Star Clusters: Westerlund 1</a:t>
            </a:r>
          </a:p>
        </p:txBody>
      </p:sp>
      <p:pic>
        <p:nvPicPr>
          <p:cNvPr id="60419" name="Picture 6" descr="w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652588"/>
            <a:ext cx="7543800"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640BEF43-AC4D-491F-9D53-331AE3C39757}" type="slidenum">
              <a:rPr lang="en-US" altLang="en-US" sz="1400" smtClean="0">
                <a:latin typeface="Arial" charset="0"/>
              </a:rPr>
              <a:pPr eaLnBrk="1" hangingPunct="1">
                <a:spcBef>
                  <a:spcPct val="0"/>
                </a:spcBef>
                <a:buFontTx/>
                <a:buNone/>
              </a:pPr>
              <a:t>64</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altLang="en-US" smtClean="0"/>
              <a:t>Star Clusters: M13</a:t>
            </a:r>
          </a:p>
        </p:txBody>
      </p:sp>
      <p:pic>
        <p:nvPicPr>
          <p:cNvPr id="61443" name="Picture 5" descr="m13d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1066800"/>
            <a:ext cx="5410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BB4093B9-D1EA-42E3-8E1C-55AEC79192CE}" type="slidenum">
              <a:rPr lang="en-US" altLang="en-US" sz="1400" smtClean="0">
                <a:latin typeface="Arial" charset="0"/>
              </a:rPr>
              <a:pPr eaLnBrk="1" hangingPunct="1">
                <a:spcBef>
                  <a:spcPct val="0"/>
                </a:spcBef>
                <a:buFontTx/>
                <a:buNone/>
              </a:pPr>
              <a:t>65</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742950" y="482600"/>
            <a:ext cx="79152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tabLst>
                <a:tab pos="8513763" algn="r"/>
              </a:tabLst>
              <a:defRPr sz="2400">
                <a:solidFill>
                  <a:schemeClr val="tx1"/>
                </a:solidFill>
                <a:latin typeface="Times New Roman" pitchFamily="18" charset="0"/>
              </a:defRPr>
            </a:lvl1pPr>
            <a:lvl2pPr marL="742950" indent="-285750" eaLnBrk="0" hangingPunct="0">
              <a:spcBef>
                <a:spcPct val="5000"/>
              </a:spcBef>
              <a:buChar char="–"/>
              <a:tabLst>
                <a:tab pos="8513763" algn="r"/>
              </a:tabLst>
              <a:defRPr sz="2000">
                <a:solidFill>
                  <a:schemeClr val="tx1"/>
                </a:solidFill>
                <a:latin typeface="Times New Roman" pitchFamily="18" charset="0"/>
              </a:defRPr>
            </a:lvl2pPr>
            <a:lvl3pPr marL="1143000" indent="-228600" eaLnBrk="0" hangingPunct="0">
              <a:spcBef>
                <a:spcPct val="5000"/>
              </a:spcBef>
              <a:buChar char="•"/>
              <a:tabLst>
                <a:tab pos="8513763" algn="r"/>
              </a:tabLst>
              <a:defRPr>
                <a:solidFill>
                  <a:schemeClr val="tx1"/>
                </a:solidFill>
                <a:latin typeface="Times New Roman" pitchFamily="18" charset="0"/>
              </a:defRPr>
            </a:lvl3pPr>
            <a:lvl4pPr marL="1600200" indent="-228600" eaLnBrk="0" hangingPunct="0">
              <a:spcBef>
                <a:spcPct val="5000"/>
              </a:spcBef>
              <a:buChar char="–"/>
              <a:tabLst>
                <a:tab pos="8513763" algn="r"/>
              </a:tabLst>
              <a:defRPr sz="1600">
                <a:solidFill>
                  <a:schemeClr val="tx1"/>
                </a:solidFill>
                <a:latin typeface="Times New Roman" pitchFamily="18" charset="0"/>
              </a:defRPr>
            </a:lvl4pPr>
            <a:lvl5pPr marL="2057400" indent="-228600" eaLnBrk="0" hangingPunct="0">
              <a:spcBef>
                <a:spcPct val="5000"/>
              </a:spcBef>
              <a:buChar char="»"/>
              <a:tabLst>
                <a:tab pos="8513763" algn="r"/>
              </a:tabLst>
              <a:defRPr sz="1600">
                <a:solidFill>
                  <a:schemeClr val="tx1"/>
                </a:solidFill>
                <a:latin typeface="Times New Roman" pitchFamily="18" charset="0"/>
              </a:defRPr>
            </a:lvl5pPr>
            <a:lvl6pPr marL="25146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6pPr>
            <a:lvl7pPr marL="29718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7pPr>
            <a:lvl8pPr marL="34290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8pPr>
            <a:lvl9pPr marL="38862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9pPr>
          </a:lstStyle>
          <a:p>
            <a:pPr algn="r" eaLnBrk="1" hangingPunct="1">
              <a:spcBef>
                <a:spcPct val="0"/>
              </a:spcBef>
              <a:buFontTx/>
              <a:buNone/>
            </a:pPr>
            <a:endParaRPr lang="en-US" altLang="en-US" sz="1400" u="sng">
              <a:solidFill>
                <a:schemeClr val="tx2"/>
              </a:solidFill>
              <a:latin typeface="Arial Rounded MT Bold" pitchFamily="34" charset="0"/>
            </a:endParaRPr>
          </a:p>
        </p:txBody>
      </p:sp>
      <p:sp>
        <p:nvSpPr>
          <p:cNvPr id="62467" name="Line 3"/>
          <p:cNvSpPr>
            <a:spLocks noChangeShapeType="1"/>
          </p:cNvSpPr>
          <p:nvPr/>
        </p:nvSpPr>
        <p:spPr bwMode="auto">
          <a:xfrm flipH="1">
            <a:off x="2303463" y="2590800"/>
            <a:ext cx="155733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68" name="Rectangle 4"/>
          <p:cNvSpPr>
            <a:spLocks noGrp="1" noChangeArrowheads="1"/>
          </p:cNvSpPr>
          <p:nvPr>
            <p:ph type="title"/>
          </p:nvPr>
        </p:nvSpPr>
        <p:spPr/>
        <p:txBody>
          <a:bodyPr/>
          <a:lstStyle/>
          <a:p>
            <a:pPr eaLnBrk="1" hangingPunct="1"/>
            <a:r>
              <a:rPr lang="en-US" altLang="en-US" smtClean="0"/>
              <a:t>Star Clusters and IR Observations</a:t>
            </a:r>
          </a:p>
        </p:txBody>
      </p:sp>
      <p:sp>
        <p:nvSpPr>
          <p:cNvPr id="62469" name="Rectangle 5"/>
          <p:cNvSpPr>
            <a:spLocks noGrp="1" noChangeArrowheads="1"/>
          </p:cNvSpPr>
          <p:nvPr>
            <p:ph type="body" idx="1"/>
          </p:nvPr>
        </p:nvSpPr>
        <p:spPr>
          <a:noFill/>
        </p:spPr>
        <p:txBody>
          <a:bodyPr/>
          <a:lstStyle/>
          <a:p>
            <a:pPr eaLnBrk="1" hangingPunct="1"/>
            <a:r>
              <a:rPr lang="en-US" altLang="en-US" smtClean="0"/>
              <a:t>Infrared observations allow one to see “deeper” into the Galaxy.</a:t>
            </a:r>
          </a:p>
          <a:p>
            <a:pPr eaLnBrk="1" hangingPunct="1"/>
            <a:r>
              <a:rPr lang="en-US" altLang="en-US" smtClean="0"/>
              <a:t>Most known young star clusters are near the Sun. The sample is woefully incomplete.</a:t>
            </a:r>
          </a:p>
          <a:p>
            <a:pPr eaLnBrk="1" hangingPunct="1"/>
            <a:r>
              <a:rPr lang="en-US" altLang="en-US" smtClean="0"/>
              <a:t>Imaging and spectroscopy can yield a great deal of information, especially when placed within the context of multi-wavelength observations.</a:t>
            </a:r>
          </a:p>
        </p:txBody>
      </p:sp>
      <p:sp>
        <p:nvSpPr>
          <p:cNvPr id="62470"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53F2B4FA-42B4-4294-98A2-51070C85103A}" type="slidenum">
              <a:rPr lang="en-US" altLang="en-US" sz="1400" smtClean="0">
                <a:latin typeface="Arial" charset="0"/>
              </a:rPr>
              <a:pPr eaLnBrk="1" hangingPunct="1">
                <a:spcBef>
                  <a:spcPct val="0"/>
                </a:spcBef>
                <a:buFontTx/>
                <a:buNone/>
              </a:pPr>
              <a:t>66</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ltLang="en-US" smtClean="0"/>
              <a:t>Lick 3-m (1994)</a:t>
            </a:r>
          </a:p>
        </p:txBody>
      </p:sp>
      <p:sp>
        <p:nvSpPr>
          <p:cNvPr id="63491" name="Rectangle 3"/>
          <p:cNvSpPr>
            <a:spLocks noChangeArrowheads="1"/>
          </p:cNvSpPr>
          <p:nvPr/>
        </p:nvSpPr>
        <p:spPr bwMode="auto">
          <a:xfrm>
            <a:off x="685800" y="20478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algn="r" eaLnBrk="1" hangingPunct="1">
              <a:spcBef>
                <a:spcPct val="0"/>
              </a:spcBef>
              <a:buFontTx/>
              <a:buNone/>
            </a:pPr>
            <a:endParaRPr lang="en-US" altLang="en-US" u="sng">
              <a:latin typeface="Arial Rounded MT Bold" pitchFamily="34" charset="0"/>
            </a:endParaRPr>
          </a:p>
        </p:txBody>
      </p:sp>
      <p:sp>
        <p:nvSpPr>
          <p:cNvPr id="63492" name="Rectangle 4"/>
          <p:cNvSpPr>
            <a:spLocks noChangeArrowheads="1"/>
          </p:cNvSpPr>
          <p:nvPr/>
        </p:nvSpPr>
        <p:spPr bwMode="auto">
          <a:xfrm>
            <a:off x="-88900" y="1219200"/>
            <a:ext cx="9323388" cy="56388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endParaRPr lang="en-US" altLang="en-US" sz="1800">
              <a:latin typeface="Arial" charset="0"/>
            </a:endParaRPr>
          </a:p>
        </p:txBody>
      </p:sp>
      <p:graphicFrame>
        <p:nvGraphicFramePr>
          <p:cNvPr id="63493" name="Object 5"/>
          <p:cNvGraphicFramePr>
            <a:graphicFrameLocks/>
          </p:cNvGraphicFramePr>
          <p:nvPr/>
        </p:nvGraphicFramePr>
        <p:xfrm>
          <a:off x="2732088" y="1685925"/>
          <a:ext cx="3656012" cy="3656013"/>
        </p:xfrm>
        <a:graphic>
          <a:graphicData uri="http://schemas.openxmlformats.org/presentationml/2006/ole">
            <mc:AlternateContent xmlns:mc="http://schemas.openxmlformats.org/markup-compatibility/2006">
              <mc:Choice xmlns:v="urn:schemas-microsoft-com:vml" Requires="v">
                <p:oleObj spid="_x0000_s63502" name="Image" r:id="rId4" imgW="514014" imgH="514014" progId="Photoshop.Image.4">
                  <p:embed/>
                </p:oleObj>
              </mc:Choice>
              <mc:Fallback>
                <p:oleObj name="Image" r:id="rId4" imgW="514014" imgH="514014" progId="Photoshop.Image.4">
                  <p:embed/>
                  <p:pic>
                    <p:nvPicPr>
                      <p:cNvPr id="0" name="Object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2088" y="1685925"/>
                        <a:ext cx="3656012" cy="365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3494"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79A51150-8124-4405-8CAE-0B63E5A79831}" type="slidenum">
              <a:rPr lang="en-US" altLang="en-US" sz="1400" smtClean="0">
                <a:latin typeface="Arial" charset="0"/>
              </a:rPr>
              <a:pPr eaLnBrk="1" hangingPunct="1">
                <a:spcBef>
                  <a:spcPct val="0"/>
                </a:spcBef>
                <a:buFontTx/>
                <a:buNone/>
              </a:pPr>
              <a:t>67</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en-US" smtClean="0"/>
              <a:t>Keck 10-m (1997)</a:t>
            </a:r>
          </a:p>
        </p:txBody>
      </p:sp>
      <p:sp>
        <p:nvSpPr>
          <p:cNvPr id="64515" name="Rectangle 3"/>
          <p:cNvSpPr>
            <a:spLocks noChangeArrowheads="1"/>
          </p:cNvSpPr>
          <p:nvPr/>
        </p:nvSpPr>
        <p:spPr bwMode="auto">
          <a:xfrm>
            <a:off x="-88900" y="1219200"/>
            <a:ext cx="9323388" cy="56388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endParaRPr lang="en-US" altLang="en-US" sz="1800">
              <a:latin typeface="Arial" charset="0"/>
            </a:endParaRPr>
          </a:p>
        </p:txBody>
      </p:sp>
      <p:pic>
        <p:nvPicPr>
          <p:cNvPr id="64516"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1600" y="1539875"/>
            <a:ext cx="3790950" cy="379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17" name="Rectangle 5"/>
          <p:cNvSpPr>
            <a:spLocks noChangeArrowheads="1"/>
          </p:cNvSpPr>
          <p:nvPr/>
        </p:nvSpPr>
        <p:spPr bwMode="auto">
          <a:xfrm>
            <a:off x="685800" y="20478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algn="r" eaLnBrk="1" hangingPunct="1">
              <a:spcBef>
                <a:spcPct val="0"/>
              </a:spcBef>
              <a:buFontTx/>
              <a:buNone/>
            </a:pPr>
            <a:endParaRPr lang="en-US" altLang="en-US" u="sng">
              <a:latin typeface="Arial Rounded MT Bold" pitchFamily="34" charset="0"/>
            </a:endParaRPr>
          </a:p>
        </p:txBody>
      </p:sp>
      <p:sp>
        <p:nvSpPr>
          <p:cNvPr id="64518"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682DB837-6664-41FF-9641-E6E630BDE856}" type="slidenum">
              <a:rPr lang="en-US" altLang="en-US" sz="1400" smtClean="0">
                <a:latin typeface="Arial" charset="0"/>
              </a:rPr>
              <a:pPr eaLnBrk="1" hangingPunct="1">
                <a:spcBef>
                  <a:spcPct val="0"/>
                </a:spcBef>
                <a:buFontTx/>
                <a:buNone/>
              </a:pPr>
              <a:t>68</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tLang="en-US" smtClean="0"/>
              <a:t>HST/NICMOS (1997)</a:t>
            </a:r>
          </a:p>
        </p:txBody>
      </p:sp>
      <p:sp>
        <p:nvSpPr>
          <p:cNvPr id="65539" name="Rectangle 3"/>
          <p:cNvSpPr>
            <a:spLocks noChangeArrowheads="1"/>
          </p:cNvSpPr>
          <p:nvPr/>
        </p:nvSpPr>
        <p:spPr bwMode="auto">
          <a:xfrm>
            <a:off x="-88900" y="1219200"/>
            <a:ext cx="9323388" cy="56388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endParaRPr lang="en-US" altLang="en-US" sz="1800">
              <a:latin typeface="Arial" charset="0"/>
            </a:endParaRPr>
          </a:p>
        </p:txBody>
      </p:sp>
      <p:graphicFrame>
        <p:nvGraphicFramePr>
          <p:cNvPr id="65540" name="Object 4"/>
          <p:cNvGraphicFramePr>
            <a:graphicFrameLocks noChangeAspect="1"/>
          </p:cNvGraphicFramePr>
          <p:nvPr/>
        </p:nvGraphicFramePr>
        <p:xfrm>
          <a:off x="2089150" y="1273175"/>
          <a:ext cx="5289550" cy="4602163"/>
        </p:xfrm>
        <a:graphic>
          <a:graphicData uri="http://schemas.openxmlformats.org/presentationml/2006/ole">
            <mc:AlternateContent xmlns:mc="http://schemas.openxmlformats.org/markup-compatibility/2006">
              <mc:Choice xmlns:v="urn:schemas-microsoft-com:vml" Requires="v">
                <p:oleObj spid="_x0000_s65550" name="Image" r:id="rId4" imgW="11309566" imgH="11309566" progId="Photoshop.Image.4">
                  <p:embed/>
                </p:oleObj>
              </mc:Choice>
              <mc:Fallback>
                <p:oleObj name="Image" r:id="rId4" imgW="11309566" imgH="11309566" progId="Photoshop.Image.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t="8086" b="8086"/>
                      <a:stretch>
                        <a:fillRect/>
                      </a:stretch>
                    </p:blipFill>
                    <p:spPr bwMode="auto">
                      <a:xfrm>
                        <a:off x="2089150" y="1273175"/>
                        <a:ext cx="5289550" cy="460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5541" name="Rectangle 5"/>
          <p:cNvSpPr>
            <a:spLocks noChangeArrowheads="1"/>
          </p:cNvSpPr>
          <p:nvPr/>
        </p:nvSpPr>
        <p:spPr bwMode="auto">
          <a:xfrm>
            <a:off x="685800" y="20478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algn="r" eaLnBrk="1" hangingPunct="1">
              <a:spcBef>
                <a:spcPct val="0"/>
              </a:spcBef>
              <a:buFontTx/>
              <a:buNone/>
            </a:pPr>
            <a:endParaRPr lang="en-US" altLang="en-US" u="sng">
              <a:latin typeface="Arial Rounded MT Bold" pitchFamily="34" charset="0"/>
            </a:endParaRPr>
          </a:p>
        </p:txBody>
      </p:sp>
      <p:sp>
        <p:nvSpPr>
          <p:cNvPr id="65542"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1DC790AA-8FEC-4CB6-B5AA-F3095B913802}" type="slidenum">
              <a:rPr lang="en-US" altLang="en-US" sz="1400" smtClean="0">
                <a:latin typeface="Arial" charset="0"/>
              </a:rPr>
              <a:pPr eaLnBrk="1" hangingPunct="1">
                <a:spcBef>
                  <a:spcPct val="0"/>
                </a:spcBef>
                <a:buFontTx/>
                <a:buNone/>
              </a:pPr>
              <a:t>69</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3"/>
          <p:cNvSpPr>
            <a:spLocks noGrp="1" noChangeArrowheads="1"/>
          </p:cNvSpPr>
          <p:nvPr>
            <p:ph type="title"/>
          </p:nvPr>
        </p:nvSpPr>
        <p:spPr/>
        <p:txBody>
          <a:bodyPr/>
          <a:lstStyle/>
          <a:p>
            <a:pPr eaLnBrk="1" hangingPunct="1"/>
            <a:r>
              <a:rPr lang="en-US" altLang="en-US" smtClean="0"/>
              <a:t>Apparent Magnitudes: Examples</a:t>
            </a:r>
          </a:p>
        </p:txBody>
      </p:sp>
      <p:pic>
        <p:nvPicPr>
          <p:cNvPr id="8195" name="Picture 5" descr="AACHCZY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288" y="914400"/>
            <a:ext cx="40354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B290D5D6-341E-43A7-8438-3727F3176C4E}" type="slidenum">
              <a:rPr lang="en-US" altLang="en-US" sz="1400" smtClean="0">
                <a:latin typeface="Arial" charset="0"/>
              </a:rPr>
              <a:pPr eaLnBrk="1" hangingPunct="1">
                <a:spcBef>
                  <a:spcPct val="0"/>
                </a:spcBef>
                <a:buFontTx/>
                <a:buNone/>
              </a:pPr>
              <a:t>7</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tLang="en-US" smtClean="0"/>
              <a:t>VLT/AO (2002)</a:t>
            </a:r>
          </a:p>
        </p:txBody>
      </p:sp>
      <p:sp>
        <p:nvSpPr>
          <p:cNvPr id="66563" name="Rectangle 3"/>
          <p:cNvSpPr>
            <a:spLocks noChangeArrowheads="1"/>
          </p:cNvSpPr>
          <p:nvPr/>
        </p:nvSpPr>
        <p:spPr bwMode="auto">
          <a:xfrm>
            <a:off x="685800" y="20478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algn="r" eaLnBrk="1" hangingPunct="1">
              <a:spcBef>
                <a:spcPct val="0"/>
              </a:spcBef>
              <a:buFontTx/>
              <a:buNone/>
            </a:pPr>
            <a:endParaRPr lang="en-US" altLang="en-US" u="sng">
              <a:latin typeface="Arial Rounded MT Bold" pitchFamily="34" charset="0"/>
            </a:endParaRPr>
          </a:p>
        </p:txBody>
      </p:sp>
      <p:sp>
        <p:nvSpPr>
          <p:cNvPr id="66564" name="Rectangle 4"/>
          <p:cNvSpPr>
            <a:spLocks noChangeArrowheads="1"/>
          </p:cNvSpPr>
          <p:nvPr/>
        </p:nvSpPr>
        <p:spPr bwMode="auto">
          <a:xfrm>
            <a:off x="-88900" y="1219200"/>
            <a:ext cx="9323388" cy="56388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endParaRPr lang="en-US" altLang="en-US" sz="1800">
              <a:latin typeface="Arial" charset="0"/>
            </a:endParaRPr>
          </a:p>
        </p:txBody>
      </p:sp>
      <p:graphicFrame>
        <p:nvGraphicFramePr>
          <p:cNvPr id="66565" name="Object 5"/>
          <p:cNvGraphicFramePr>
            <a:graphicFrameLocks noChangeAspect="1"/>
          </p:cNvGraphicFramePr>
          <p:nvPr>
            <p:extLst>
              <p:ext uri="{D42A27DB-BD31-4B8C-83A1-F6EECF244321}">
                <p14:modId xmlns:p14="http://schemas.microsoft.com/office/powerpoint/2010/main" val="3678601304"/>
              </p:ext>
            </p:extLst>
          </p:nvPr>
        </p:nvGraphicFramePr>
        <p:xfrm>
          <a:off x="3429000" y="1947863"/>
          <a:ext cx="2667000" cy="2752725"/>
        </p:xfrm>
        <a:graphic>
          <a:graphicData uri="http://schemas.openxmlformats.org/presentationml/2006/ole">
            <mc:AlternateContent xmlns:mc="http://schemas.openxmlformats.org/markup-compatibility/2006">
              <mc:Choice xmlns:v="urn:schemas-microsoft-com:vml" Requires="v">
                <p:oleObj spid="_x0000_s66574" name="Image" r:id="rId4" imgW="8984116" imgH="9073067" progId="Photoshop.Image.4">
                  <p:embed/>
                </p:oleObj>
              </mc:Choice>
              <mc:Fallback>
                <p:oleObj name="Image" r:id="rId4" imgW="8984116" imgH="9073067" progId="Photoshop.Image.4">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947863"/>
                        <a:ext cx="2667000" cy="2752725"/>
                      </a:xfrm>
                      <a:prstGeom prst="rect">
                        <a:avLst/>
                      </a:prstGeom>
                      <a:noFill/>
                      <a:ln>
                        <a:noFill/>
                      </a:ln>
                      <a:effectLst/>
                      <a:extLst/>
                    </p:spPr>
                  </p:pic>
                </p:oleObj>
              </mc:Fallback>
            </mc:AlternateContent>
          </a:graphicData>
        </a:graphic>
      </p:graphicFrame>
      <p:sp>
        <p:nvSpPr>
          <p:cNvPr id="66566"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5FD34E03-D2DC-4FE5-812B-4D28929B3196}" type="slidenum">
              <a:rPr lang="en-US" altLang="en-US" sz="1400" smtClean="0">
                <a:latin typeface="Arial" charset="0"/>
              </a:rPr>
              <a:pPr eaLnBrk="1" hangingPunct="1">
                <a:spcBef>
                  <a:spcPct val="0"/>
                </a:spcBef>
                <a:buFontTx/>
                <a:buNone/>
              </a:pPr>
              <a:t>70</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ltLang="en-US" smtClean="0"/>
              <a:t>Keck/LGSAO (2006)</a:t>
            </a:r>
          </a:p>
        </p:txBody>
      </p:sp>
      <p:sp>
        <p:nvSpPr>
          <p:cNvPr id="67587" name="Rectangle 3"/>
          <p:cNvSpPr>
            <a:spLocks noChangeArrowheads="1"/>
          </p:cNvSpPr>
          <p:nvPr/>
        </p:nvSpPr>
        <p:spPr bwMode="auto">
          <a:xfrm>
            <a:off x="-88900" y="1219200"/>
            <a:ext cx="9323388" cy="56388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endParaRPr lang="en-US" altLang="en-US" sz="1800">
              <a:latin typeface="Arial" charset="0"/>
            </a:endParaRPr>
          </a:p>
        </p:txBody>
      </p:sp>
      <p:pic>
        <p:nvPicPr>
          <p:cNvPr id="67588" name="Picture 4" descr="n0100_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l="15410" t="1038" r="15410" b="1038"/>
          <a:stretch>
            <a:fillRect/>
          </a:stretch>
        </p:blipFill>
        <p:spPr>
          <a:xfrm>
            <a:off x="3398720" y="2362200"/>
            <a:ext cx="1968500" cy="20686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9"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480B5AEF-D0F0-4C5C-BB6D-5C556C65808A}" type="slidenum">
              <a:rPr lang="en-US" altLang="en-US" sz="1400" smtClean="0">
                <a:latin typeface="Arial" charset="0"/>
              </a:rPr>
              <a:pPr eaLnBrk="1" hangingPunct="1">
                <a:spcBef>
                  <a:spcPct val="0"/>
                </a:spcBef>
                <a:buFontTx/>
                <a:buNone/>
              </a:pPr>
              <a:t>71</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Line 3"/>
          <p:cNvSpPr>
            <a:spLocks noChangeShapeType="1"/>
          </p:cNvSpPr>
          <p:nvPr/>
        </p:nvSpPr>
        <p:spPr bwMode="auto">
          <a:xfrm flipH="1">
            <a:off x="2303463" y="2590800"/>
            <a:ext cx="155733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8611" name="Picture 4"/>
          <p:cNvPicPr>
            <a:picLocks noChangeAspect="1" noChangeArrowheads="1"/>
          </p:cNvPicPr>
          <p:nvPr/>
        </p:nvPicPr>
        <p:blipFill>
          <a:blip r:embed="rId3">
            <a:extLst>
              <a:ext uri="{28A0092B-C50C-407E-A947-70E740481C1C}">
                <a14:useLocalDpi xmlns:a14="http://schemas.microsoft.com/office/drawing/2010/main" val="0"/>
              </a:ext>
            </a:extLst>
          </a:blip>
          <a:srcRect l="15706" t="10370" r="5235" b="7407"/>
          <a:stretch>
            <a:fillRect/>
          </a:stretch>
        </p:blipFill>
        <p:spPr bwMode="auto">
          <a:xfrm>
            <a:off x="1150938" y="1430338"/>
            <a:ext cx="6840537" cy="5275262"/>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3175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2" name="Rectangle 5"/>
          <p:cNvSpPr>
            <a:spLocks noGrp="1" noChangeArrowheads="1"/>
          </p:cNvSpPr>
          <p:nvPr>
            <p:ph type="title"/>
          </p:nvPr>
        </p:nvSpPr>
        <p:spPr/>
        <p:txBody>
          <a:bodyPr/>
          <a:lstStyle/>
          <a:p>
            <a:pPr eaLnBrk="1" hangingPunct="1"/>
            <a:r>
              <a:rPr lang="en-US" altLang="en-US" smtClean="0"/>
              <a:t>Luminosity function</a:t>
            </a:r>
          </a:p>
        </p:txBody>
      </p:sp>
      <p:sp>
        <p:nvSpPr>
          <p:cNvPr id="68613"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1154C322-57DB-4D2D-8A72-A7CD2A25A322}" type="slidenum">
              <a:rPr lang="en-US" altLang="en-US" sz="1400" smtClean="0">
                <a:latin typeface="Arial" charset="0"/>
              </a:rPr>
              <a:pPr eaLnBrk="1" hangingPunct="1">
                <a:spcBef>
                  <a:spcPct val="0"/>
                </a:spcBef>
                <a:buFontTx/>
                <a:buNone/>
              </a:pPr>
              <a:t>72</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742950" y="482600"/>
            <a:ext cx="79152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tabLst>
                <a:tab pos="8513763" algn="r"/>
              </a:tabLst>
              <a:defRPr sz="2400">
                <a:solidFill>
                  <a:schemeClr val="tx1"/>
                </a:solidFill>
                <a:latin typeface="Times New Roman" pitchFamily="18" charset="0"/>
              </a:defRPr>
            </a:lvl1pPr>
            <a:lvl2pPr marL="742950" indent="-285750" eaLnBrk="0" hangingPunct="0">
              <a:spcBef>
                <a:spcPct val="5000"/>
              </a:spcBef>
              <a:buChar char="–"/>
              <a:tabLst>
                <a:tab pos="8513763" algn="r"/>
              </a:tabLst>
              <a:defRPr sz="2000">
                <a:solidFill>
                  <a:schemeClr val="tx1"/>
                </a:solidFill>
                <a:latin typeface="Times New Roman" pitchFamily="18" charset="0"/>
              </a:defRPr>
            </a:lvl2pPr>
            <a:lvl3pPr marL="1143000" indent="-228600" eaLnBrk="0" hangingPunct="0">
              <a:spcBef>
                <a:spcPct val="5000"/>
              </a:spcBef>
              <a:buChar char="•"/>
              <a:tabLst>
                <a:tab pos="8513763" algn="r"/>
              </a:tabLst>
              <a:defRPr>
                <a:solidFill>
                  <a:schemeClr val="tx1"/>
                </a:solidFill>
                <a:latin typeface="Times New Roman" pitchFamily="18" charset="0"/>
              </a:defRPr>
            </a:lvl3pPr>
            <a:lvl4pPr marL="1600200" indent="-228600" eaLnBrk="0" hangingPunct="0">
              <a:spcBef>
                <a:spcPct val="5000"/>
              </a:spcBef>
              <a:buChar char="–"/>
              <a:tabLst>
                <a:tab pos="8513763" algn="r"/>
              </a:tabLst>
              <a:defRPr sz="1600">
                <a:solidFill>
                  <a:schemeClr val="tx1"/>
                </a:solidFill>
                <a:latin typeface="Times New Roman" pitchFamily="18" charset="0"/>
              </a:defRPr>
            </a:lvl4pPr>
            <a:lvl5pPr marL="2057400" indent="-228600" eaLnBrk="0" hangingPunct="0">
              <a:spcBef>
                <a:spcPct val="5000"/>
              </a:spcBef>
              <a:buChar char="»"/>
              <a:tabLst>
                <a:tab pos="8513763" algn="r"/>
              </a:tabLst>
              <a:defRPr sz="1600">
                <a:solidFill>
                  <a:schemeClr val="tx1"/>
                </a:solidFill>
                <a:latin typeface="Times New Roman" pitchFamily="18" charset="0"/>
              </a:defRPr>
            </a:lvl5pPr>
            <a:lvl6pPr marL="25146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6pPr>
            <a:lvl7pPr marL="29718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7pPr>
            <a:lvl8pPr marL="34290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8pPr>
            <a:lvl9pPr marL="38862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9pPr>
          </a:lstStyle>
          <a:p>
            <a:pPr algn="r" eaLnBrk="1" hangingPunct="1">
              <a:spcBef>
                <a:spcPct val="0"/>
              </a:spcBef>
              <a:buFontTx/>
              <a:buNone/>
            </a:pPr>
            <a:endParaRPr lang="en-US" altLang="en-US" sz="1400" u="sng">
              <a:solidFill>
                <a:schemeClr val="tx2"/>
              </a:solidFill>
              <a:latin typeface="Arial Rounded MT Bold" pitchFamily="34" charset="0"/>
            </a:endParaRPr>
          </a:p>
        </p:txBody>
      </p:sp>
      <p:sp>
        <p:nvSpPr>
          <p:cNvPr id="69635" name="Line 3"/>
          <p:cNvSpPr>
            <a:spLocks noChangeShapeType="1"/>
          </p:cNvSpPr>
          <p:nvPr/>
        </p:nvSpPr>
        <p:spPr bwMode="auto">
          <a:xfrm flipH="1">
            <a:off x="2303463" y="2590800"/>
            <a:ext cx="155733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9636" name="Picture 4"/>
          <p:cNvPicPr>
            <a:picLocks noChangeAspect="1" noChangeArrowheads="1"/>
          </p:cNvPicPr>
          <p:nvPr/>
        </p:nvPicPr>
        <p:blipFill>
          <a:blip r:embed="rId3">
            <a:extLst>
              <a:ext uri="{28A0092B-C50C-407E-A947-70E740481C1C}">
                <a14:useLocalDpi xmlns:a14="http://schemas.microsoft.com/office/drawing/2010/main" val="0"/>
              </a:ext>
            </a:extLst>
          </a:blip>
          <a:srcRect l="12074" t="8540" r="6036" b="8540"/>
          <a:stretch>
            <a:fillRect/>
          </a:stretch>
        </p:blipFill>
        <p:spPr bwMode="auto">
          <a:xfrm>
            <a:off x="1185863" y="1524000"/>
            <a:ext cx="6773862" cy="5070475"/>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3175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7" name="Rectangle 5"/>
          <p:cNvSpPr>
            <a:spLocks noGrp="1" noChangeArrowheads="1"/>
          </p:cNvSpPr>
          <p:nvPr>
            <p:ph type="title"/>
          </p:nvPr>
        </p:nvSpPr>
        <p:spPr/>
        <p:txBody>
          <a:bodyPr/>
          <a:lstStyle/>
          <a:p>
            <a:pPr eaLnBrk="1" hangingPunct="1"/>
            <a:r>
              <a:rPr lang="en-US" altLang="en-US" smtClean="0"/>
              <a:t>Mass vs. magnitude for t=2 Myr</a:t>
            </a:r>
          </a:p>
        </p:txBody>
      </p:sp>
      <p:sp>
        <p:nvSpPr>
          <p:cNvPr id="69638"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36FA5168-F777-48BA-8889-02FD6BDF36ED}" type="slidenum">
              <a:rPr lang="en-US" altLang="en-US" sz="1400" smtClean="0">
                <a:latin typeface="Arial" charset="0"/>
              </a:rPr>
              <a:pPr eaLnBrk="1" hangingPunct="1">
                <a:spcBef>
                  <a:spcPct val="0"/>
                </a:spcBef>
                <a:buFontTx/>
                <a:buNone/>
              </a:pPr>
              <a:t>73</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742950" y="482600"/>
            <a:ext cx="79152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tabLst>
                <a:tab pos="8513763" algn="r"/>
              </a:tabLst>
              <a:defRPr sz="2400">
                <a:solidFill>
                  <a:schemeClr val="tx1"/>
                </a:solidFill>
                <a:latin typeface="Times New Roman" pitchFamily="18" charset="0"/>
              </a:defRPr>
            </a:lvl1pPr>
            <a:lvl2pPr marL="742950" indent="-285750" eaLnBrk="0" hangingPunct="0">
              <a:spcBef>
                <a:spcPct val="5000"/>
              </a:spcBef>
              <a:buChar char="–"/>
              <a:tabLst>
                <a:tab pos="8513763" algn="r"/>
              </a:tabLst>
              <a:defRPr sz="2000">
                <a:solidFill>
                  <a:schemeClr val="tx1"/>
                </a:solidFill>
                <a:latin typeface="Times New Roman" pitchFamily="18" charset="0"/>
              </a:defRPr>
            </a:lvl2pPr>
            <a:lvl3pPr marL="1143000" indent="-228600" eaLnBrk="0" hangingPunct="0">
              <a:spcBef>
                <a:spcPct val="5000"/>
              </a:spcBef>
              <a:buChar char="•"/>
              <a:tabLst>
                <a:tab pos="8513763" algn="r"/>
              </a:tabLst>
              <a:defRPr>
                <a:solidFill>
                  <a:schemeClr val="tx1"/>
                </a:solidFill>
                <a:latin typeface="Times New Roman" pitchFamily="18" charset="0"/>
              </a:defRPr>
            </a:lvl3pPr>
            <a:lvl4pPr marL="1600200" indent="-228600" eaLnBrk="0" hangingPunct="0">
              <a:spcBef>
                <a:spcPct val="5000"/>
              </a:spcBef>
              <a:buChar char="–"/>
              <a:tabLst>
                <a:tab pos="8513763" algn="r"/>
              </a:tabLst>
              <a:defRPr sz="1600">
                <a:solidFill>
                  <a:schemeClr val="tx1"/>
                </a:solidFill>
                <a:latin typeface="Times New Roman" pitchFamily="18" charset="0"/>
              </a:defRPr>
            </a:lvl4pPr>
            <a:lvl5pPr marL="2057400" indent="-228600" eaLnBrk="0" hangingPunct="0">
              <a:spcBef>
                <a:spcPct val="5000"/>
              </a:spcBef>
              <a:buChar char="»"/>
              <a:tabLst>
                <a:tab pos="8513763" algn="r"/>
              </a:tabLst>
              <a:defRPr sz="1600">
                <a:solidFill>
                  <a:schemeClr val="tx1"/>
                </a:solidFill>
                <a:latin typeface="Times New Roman" pitchFamily="18" charset="0"/>
              </a:defRPr>
            </a:lvl5pPr>
            <a:lvl6pPr marL="25146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6pPr>
            <a:lvl7pPr marL="29718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7pPr>
            <a:lvl8pPr marL="34290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8pPr>
            <a:lvl9pPr marL="38862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9pPr>
          </a:lstStyle>
          <a:p>
            <a:pPr algn="r" eaLnBrk="1" hangingPunct="1">
              <a:spcBef>
                <a:spcPct val="0"/>
              </a:spcBef>
              <a:buFontTx/>
              <a:buNone/>
            </a:pPr>
            <a:endParaRPr lang="en-US" altLang="en-US" sz="1400" u="sng">
              <a:solidFill>
                <a:schemeClr val="tx2"/>
              </a:solidFill>
              <a:latin typeface="Arial Rounded MT Bold" pitchFamily="34" charset="0"/>
            </a:endParaRPr>
          </a:p>
        </p:txBody>
      </p:sp>
      <p:sp>
        <p:nvSpPr>
          <p:cNvPr id="70659" name="Line 3"/>
          <p:cNvSpPr>
            <a:spLocks noChangeShapeType="1"/>
          </p:cNvSpPr>
          <p:nvPr/>
        </p:nvSpPr>
        <p:spPr bwMode="auto">
          <a:xfrm flipH="1">
            <a:off x="2303463" y="2590800"/>
            <a:ext cx="155733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0660" name="Picture 4"/>
          <p:cNvPicPr>
            <a:picLocks noChangeAspect="1" noChangeArrowheads="1"/>
          </p:cNvPicPr>
          <p:nvPr/>
        </p:nvPicPr>
        <p:blipFill>
          <a:blip r:embed="rId3">
            <a:extLst>
              <a:ext uri="{28A0092B-C50C-407E-A947-70E740481C1C}">
                <a14:useLocalDpi xmlns:a14="http://schemas.microsoft.com/office/drawing/2010/main" val="0"/>
              </a:ext>
            </a:extLst>
          </a:blip>
          <a:srcRect l="15092" t="8540" r="3018" b="8540"/>
          <a:stretch>
            <a:fillRect/>
          </a:stretch>
        </p:blipFill>
        <p:spPr bwMode="auto">
          <a:xfrm>
            <a:off x="1219200" y="1524000"/>
            <a:ext cx="6705600" cy="5018088"/>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3175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1" name="Rectangle 5"/>
          <p:cNvSpPr>
            <a:spLocks noGrp="1" noChangeArrowheads="1"/>
          </p:cNvSpPr>
          <p:nvPr>
            <p:ph type="title"/>
          </p:nvPr>
        </p:nvSpPr>
        <p:spPr/>
        <p:txBody>
          <a:bodyPr/>
          <a:lstStyle/>
          <a:p>
            <a:pPr eaLnBrk="1" hangingPunct="1"/>
            <a:r>
              <a:rPr lang="en-US" altLang="en-US" smtClean="0"/>
              <a:t>Initial mass function</a:t>
            </a:r>
          </a:p>
        </p:txBody>
      </p:sp>
      <p:sp>
        <p:nvSpPr>
          <p:cNvPr id="70662"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78558827-D2B3-4DCE-9CB5-34719A666354}" type="slidenum">
              <a:rPr lang="en-US" altLang="en-US" sz="1400" smtClean="0">
                <a:latin typeface="Arial" charset="0"/>
              </a:rPr>
              <a:pPr eaLnBrk="1" hangingPunct="1">
                <a:spcBef>
                  <a:spcPct val="0"/>
                </a:spcBef>
                <a:buFontTx/>
                <a:buNone/>
              </a:pPr>
              <a:t>74</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742950" y="482600"/>
            <a:ext cx="79152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tabLst>
                <a:tab pos="8513763" algn="r"/>
              </a:tabLst>
              <a:defRPr sz="2400">
                <a:solidFill>
                  <a:schemeClr val="tx1"/>
                </a:solidFill>
                <a:latin typeface="Times New Roman" pitchFamily="18" charset="0"/>
              </a:defRPr>
            </a:lvl1pPr>
            <a:lvl2pPr marL="742950" indent="-285750" eaLnBrk="0" hangingPunct="0">
              <a:spcBef>
                <a:spcPct val="5000"/>
              </a:spcBef>
              <a:buChar char="–"/>
              <a:tabLst>
                <a:tab pos="8513763" algn="r"/>
              </a:tabLst>
              <a:defRPr sz="2000">
                <a:solidFill>
                  <a:schemeClr val="tx1"/>
                </a:solidFill>
                <a:latin typeface="Times New Roman" pitchFamily="18" charset="0"/>
              </a:defRPr>
            </a:lvl2pPr>
            <a:lvl3pPr marL="1143000" indent="-228600" eaLnBrk="0" hangingPunct="0">
              <a:spcBef>
                <a:spcPct val="5000"/>
              </a:spcBef>
              <a:buChar char="•"/>
              <a:tabLst>
                <a:tab pos="8513763" algn="r"/>
              </a:tabLst>
              <a:defRPr>
                <a:solidFill>
                  <a:schemeClr val="tx1"/>
                </a:solidFill>
                <a:latin typeface="Times New Roman" pitchFamily="18" charset="0"/>
              </a:defRPr>
            </a:lvl3pPr>
            <a:lvl4pPr marL="1600200" indent="-228600" eaLnBrk="0" hangingPunct="0">
              <a:spcBef>
                <a:spcPct val="5000"/>
              </a:spcBef>
              <a:buChar char="–"/>
              <a:tabLst>
                <a:tab pos="8513763" algn="r"/>
              </a:tabLst>
              <a:defRPr sz="1600">
                <a:solidFill>
                  <a:schemeClr val="tx1"/>
                </a:solidFill>
                <a:latin typeface="Times New Roman" pitchFamily="18" charset="0"/>
              </a:defRPr>
            </a:lvl4pPr>
            <a:lvl5pPr marL="2057400" indent="-228600" eaLnBrk="0" hangingPunct="0">
              <a:spcBef>
                <a:spcPct val="5000"/>
              </a:spcBef>
              <a:buChar char="»"/>
              <a:tabLst>
                <a:tab pos="8513763" algn="r"/>
              </a:tabLst>
              <a:defRPr sz="1600">
                <a:solidFill>
                  <a:schemeClr val="tx1"/>
                </a:solidFill>
                <a:latin typeface="Times New Roman" pitchFamily="18" charset="0"/>
              </a:defRPr>
            </a:lvl5pPr>
            <a:lvl6pPr marL="25146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6pPr>
            <a:lvl7pPr marL="29718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7pPr>
            <a:lvl8pPr marL="34290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8pPr>
            <a:lvl9pPr marL="38862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9pPr>
          </a:lstStyle>
          <a:p>
            <a:pPr algn="r" eaLnBrk="1" hangingPunct="1">
              <a:spcBef>
                <a:spcPct val="0"/>
              </a:spcBef>
              <a:buFontTx/>
              <a:buNone/>
            </a:pPr>
            <a:endParaRPr lang="en-US" altLang="en-US" sz="1400" u="sng">
              <a:solidFill>
                <a:schemeClr val="tx2"/>
              </a:solidFill>
              <a:latin typeface="Arial Rounded MT Bold" pitchFamily="34" charset="0"/>
            </a:endParaRPr>
          </a:p>
        </p:txBody>
      </p:sp>
      <p:sp>
        <p:nvSpPr>
          <p:cNvPr id="71683" name="Line 3"/>
          <p:cNvSpPr>
            <a:spLocks noChangeShapeType="1"/>
          </p:cNvSpPr>
          <p:nvPr/>
        </p:nvSpPr>
        <p:spPr bwMode="auto">
          <a:xfrm flipH="1">
            <a:off x="2303463" y="2590800"/>
            <a:ext cx="155733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4" name="Rectangle 5"/>
          <p:cNvSpPr>
            <a:spLocks noGrp="1" noChangeArrowheads="1"/>
          </p:cNvSpPr>
          <p:nvPr>
            <p:ph type="title"/>
          </p:nvPr>
        </p:nvSpPr>
        <p:spPr/>
        <p:txBody>
          <a:bodyPr/>
          <a:lstStyle/>
          <a:p>
            <a:pPr eaLnBrk="1" hangingPunct="1"/>
            <a:r>
              <a:rPr lang="en-US" altLang="en-US" smtClean="0"/>
              <a:t>Red Supergiant Cluster #1: 2MASS</a:t>
            </a:r>
          </a:p>
        </p:txBody>
      </p:sp>
      <p:pic>
        <p:nvPicPr>
          <p:cNvPr id="71685" name="Picture 7" descr="f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762000"/>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C6B84F83-91DF-494C-AEAC-369B739FF983}" type="slidenum">
              <a:rPr lang="en-US" altLang="en-US" sz="1400" smtClean="0">
                <a:latin typeface="Arial" charset="0"/>
              </a:rPr>
              <a:pPr eaLnBrk="1" hangingPunct="1">
                <a:spcBef>
                  <a:spcPct val="0"/>
                </a:spcBef>
                <a:buFontTx/>
                <a:buNone/>
              </a:pPr>
              <a:t>75</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742950" y="482600"/>
            <a:ext cx="79152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tabLst>
                <a:tab pos="8513763" algn="r"/>
              </a:tabLst>
              <a:defRPr sz="2400">
                <a:solidFill>
                  <a:schemeClr val="tx1"/>
                </a:solidFill>
                <a:latin typeface="Times New Roman" pitchFamily="18" charset="0"/>
              </a:defRPr>
            </a:lvl1pPr>
            <a:lvl2pPr marL="742950" indent="-285750" eaLnBrk="0" hangingPunct="0">
              <a:spcBef>
                <a:spcPct val="5000"/>
              </a:spcBef>
              <a:buChar char="–"/>
              <a:tabLst>
                <a:tab pos="8513763" algn="r"/>
              </a:tabLst>
              <a:defRPr sz="2000">
                <a:solidFill>
                  <a:schemeClr val="tx1"/>
                </a:solidFill>
                <a:latin typeface="Times New Roman" pitchFamily="18" charset="0"/>
              </a:defRPr>
            </a:lvl2pPr>
            <a:lvl3pPr marL="1143000" indent="-228600" eaLnBrk="0" hangingPunct="0">
              <a:spcBef>
                <a:spcPct val="5000"/>
              </a:spcBef>
              <a:buChar char="•"/>
              <a:tabLst>
                <a:tab pos="8513763" algn="r"/>
              </a:tabLst>
              <a:defRPr>
                <a:solidFill>
                  <a:schemeClr val="tx1"/>
                </a:solidFill>
                <a:latin typeface="Times New Roman" pitchFamily="18" charset="0"/>
              </a:defRPr>
            </a:lvl3pPr>
            <a:lvl4pPr marL="1600200" indent="-228600" eaLnBrk="0" hangingPunct="0">
              <a:spcBef>
                <a:spcPct val="5000"/>
              </a:spcBef>
              <a:buChar char="–"/>
              <a:tabLst>
                <a:tab pos="8513763" algn="r"/>
              </a:tabLst>
              <a:defRPr sz="1600">
                <a:solidFill>
                  <a:schemeClr val="tx1"/>
                </a:solidFill>
                <a:latin typeface="Times New Roman" pitchFamily="18" charset="0"/>
              </a:defRPr>
            </a:lvl4pPr>
            <a:lvl5pPr marL="2057400" indent="-228600" eaLnBrk="0" hangingPunct="0">
              <a:spcBef>
                <a:spcPct val="5000"/>
              </a:spcBef>
              <a:buChar char="»"/>
              <a:tabLst>
                <a:tab pos="8513763" algn="r"/>
              </a:tabLst>
              <a:defRPr sz="1600">
                <a:solidFill>
                  <a:schemeClr val="tx1"/>
                </a:solidFill>
                <a:latin typeface="Times New Roman" pitchFamily="18" charset="0"/>
              </a:defRPr>
            </a:lvl5pPr>
            <a:lvl6pPr marL="25146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6pPr>
            <a:lvl7pPr marL="29718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7pPr>
            <a:lvl8pPr marL="34290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8pPr>
            <a:lvl9pPr marL="38862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9pPr>
          </a:lstStyle>
          <a:p>
            <a:pPr algn="r" eaLnBrk="1" hangingPunct="1">
              <a:spcBef>
                <a:spcPct val="0"/>
              </a:spcBef>
              <a:buFontTx/>
              <a:buNone/>
            </a:pPr>
            <a:endParaRPr lang="en-US" altLang="en-US" sz="1400" u="sng">
              <a:solidFill>
                <a:schemeClr val="tx2"/>
              </a:solidFill>
              <a:latin typeface="Arial Rounded MT Bold" pitchFamily="34" charset="0"/>
            </a:endParaRPr>
          </a:p>
        </p:txBody>
      </p:sp>
      <p:sp>
        <p:nvSpPr>
          <p:cNvPr id="72707" name="Line 3"/>
          <p:cNvSpPr>
            <a:spLocks noChangeShapeType="1"/>
          </p:cNvSpPr>
          <p:nvPr/>
        </p:nvSpPr>
        <p:spPr bwMode="auto">
          <a:xfrm flipH="1">
            <a:off x="2303463" y="2590800"/>
            <a:ext cx="155733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08" name="Rectangle 4"/>
          <p:cNvSpPr>
            <a:spLocks noGrp="1" noChangeArrowheads="1"/>
          </p:cNvSpPr>
          <p:nvPr>
            <p:ph type="title"/>
          </p:nvPr>
        </p:nvSpPr>
        <p:spPr/>
        <p:txBody>
          <a:bodyPr/>
          <a:lstStyle/>
          <a:p>
            <a:pPr eaLnBrk="1" hangingPunct="1"/>
            <a:r>
              <a:rPr lang="en-US" altLang="en-US" smtClean="0"/>
              <a:t>Red Supergiant Cluster #1: CMD</a:t>
            </a:r>
          </a:p>
        </p:txBody>
      </p:sp>
      <p:pic>
        <p:nvPicPr>
          <p:cNvPr id="72709" name="Picture 6" descr="fg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2486025"/>
            <a:ext cx="571500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Rectangle 7"/>
          <p:cNvSpPr>
            <a:spLocks noChangeArrowheads="1"/>
          </p:cNvSpPr>
          <p:nvPr/>
        </p:nvSpPr>
        <p:spPr bwMode="auto">
          <a:xfrm>
            <a:off x="458788" y="1219200"/>
            <a:ext cx="822642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r>
              <a:rPr lang="en-US" altLang="en-US" sz="1800">
                <a:solidFill>
                  <a:srgbClr val="000000"/>
                </a:solidFill>
                <a:cs typeface="Times New Roman" pitchFamily="18" charset="0"/>
              </a:rPr>
              <a:t>2MASS</a:t>
            </a:r>
            <a:r>
              <a:rPr lang="en-US" altLang="en-US" sz="1800" baseline="30000">
                <a:solidFill>
                  <a:srgbClr val="000000"/>
                </a:solidFill>
                <a:cs typeface="Times New Roman" pitchFamily="18" charset="0"/>
              </a:rPr>
              <a:t> </a:t>
            </a:r>
            <a:r>
              <a:rPr lang="en-US" altLang="en-US" sz="1800">
                <a:solidFill>
                  <a:srgbClr val="000000"/>
                </a:solidFill>
                <a:cs typeface="Times New Roman" pitchFamily="18" charset="0"/>
              </a:rPr>
              <a:t>CMD of stars within</a:t>
            </a:r>
            <a:r>
              <a:rPr lang="en-US" altLang="en-US" sz="1800" baseline="30000">
                <a:solidFill>
                  <a:srgbClr val="000000"/>
                </a:solidFill>
                <a:cs typeface="Times New Roman" pitchFamily="18" charset="0"/>
              </a:rPr>
              <a:t> </a:t>
            </a:r>
            <a:r>
              <a:rPr lang="en-US" altLang="en-US" sz="1800">
                <a:solidFill>
                  <a:srgbClr val="000000"/>
                </a:solidFill>
                <a:cs typeface="Times New Roman" pitchFamily="18" charset="0"/>
              </a:rPr>
              <a:t>3’</a:t>
            </a:r>
            <a:r>
              <a:rPr lang="en-US" altLang="en-US" sz="400">
                <a:solidFill>
                  <a:srgbClr val="000000"/>
                </a:solidFill>
                <a:cs typeface="Times New Roman" pitchFamily="18" charset="0"/>
              </a:rPr>
              <a:t> </a:t>
            </a:r>
            <a:r>
              <a:rPr lang="en-US" altLang="en-US" sz="1800">
                <a:solidFill>
                  <a:srgbClr val="000000"/>
                </a:solidFill>
                <a:cs typeface="Times New Roman" pitchFamily="18" charset="0"/>
              </a:rPr>
              <a:t>of the center</a:t>
            </a:r>
            <a:r>
              <a:rPr lang="en-US" altLang="en-US" sz="1800" baseline="30000">
                <a:solidFill>
                  <a:srgbClr val="000000"/>
                </a:solidFill>
                <a:cs typeface="Times New Roman" pitchFamily="18" charset="0"/>
              </a:rPr>
              <a:t> </a:t>
            </a:r>
            <a:r>
              <a:rPr lang="en-US" altLang="en-US" sz="1800">
                <a:solidFill>
                  <a:srgbClr val="000000"/>
                </a:solidFill>
                <a:cs typeface="Times New Roman" pitchFamily="18" charset="0"/>
              </a:rPr>
              <a:t>of the RSG cluster</a:t>
            </a:r>
            <a:r>
              <a:rPr lang="en-US" altLang="en-US" sz="1800" baseline="30000">
                <a:solidFill>
                  <a:srgbClr val="000000"/>
                </a:solidFill>
                <a:cs typeface="Times New Roman" pitchFamily="18" charset="0"/>
              </a:rPr>
              <a:t> </a:t>
            </a:r>
            <a:r>
              <a:rPr lang="en-US" altLang="en-US" sz="1800">
                <a:solidFill>
                  <a:srgbClr val="000000"/>
                </a:solidFill>
                <a:cs typeface="Times New Roman" pitchFamily="18" charset="0"/>
              </a:rPr>
              <a:t>showing the RSGs (</a:t>
            </a:r>
            <a:r>
              <a:rPr lang="en-US" altLang="en-US" sz="1800" i="1">
                <a:solidFill>
                  <a:srgbClr val="000000"/>
                </a:solidFill>
                <a:cs typeface="Times New Roman" pitchFamily="18" charset="0"/>
              </a:rPr>
              <a:t>filled circles</a:t>
            </a:r>
            <a:r>
              <a:rPr lang="en-US" altLang="en-US" sz="1800">
                <a:solidFill>
                  <a:srgbClr val="000000"/>
                </a:solidFill>
                <a:cs typeface="Times New Roman" pitchFamily="18" charset="0"/>
              </a:rPr>
              <a:t>)</a:t>
            </a:r>
            <a:r>
              <a:rPr lang="en-US" altLang="en-US" sz="1800" baseline="30000">
                <a:solidFill>
                  <a:srgbClr val="000000"/>
                </a:solidFill>
                <a:cs typeface="Times New Roman" pitchFamily="18" charset="0"/>
              </a:rPr>
              <a:t> </a:t>
            </a:r>
            <a:r>
              <a:rPr lang="en-US" altLang="en-US" sz="1800">
                <a:solidFill>
                  <a:srgbClr val="000000"/>
                </a:solidFill>
                <a:cs typeface="Times New Roman" pitchFamily="18" charset="0"/>
              </a:rPr>
              <a:t>and the fainter field</a:t>
            </a:r>
            <a:r>
              <a:rPr lang="en-US" altLang="en-US" sz="1800" baseline="30000">
                <a:solidFill>
                  <a:srgbClr val="000000"/>
                </a:solidFill>
                <a:cs typeface="Times New Roman" pitchFamily="18" charset="0"/>
              </a:rPr>
              <a:t> </a:t>
            </a:r>
            <a:r>
              <a:rPr lang="en-US" altLang="en-US" sz="1800">
                <a:solidFill>
                  <a:srgbClr val="000000"/>
                </a:solidFill>
                <a:cs typeface="Times New Roman" pitchFamily="18" charset="0"/>
              </a:rPr>
              <a:t>stars (</a:t>
            </a:r>
            <a:r>
              <a:rPr lang="en-US" altLang="en-US" sz="1800" i="1">
                <a:solidFill>
                  <a:srgbClr val="000000"/>
                </a:solidFill>
                <a:cs typeface="Times New Roman" pitchFamily="18" charset="0"/>
              </a:rPr>
              <a:t>open circles</a:t>
            </a:r>
            <a:r>
              <a:rPr lang="en-US" altLang="en-US" sz="1800">
                <a:solidFill>
                  <a:srgbClr val="000000"/>
                </a:solidFill>
                <a:cs typeface="Times New Roman" pitchFamily="18" charset="0"/>
              </a:rPr>
              <a:t>). A 10</a:t>
            </a:r>
            <a:r>
              <a:rPr lang="en-US" altLang="en-US" sz="1800" baseline="30000">
                <a:solidFill>
                  <a:srgbClr val="000000"/>
                </a:solidFill>
                <a:cs typeface="Times New Roman" pitchFamily="18" charset="0"/>
              </a:rPr>
              <a:t> </a:t>
            </a:r>
            <a:r>
              <a:rPr lang="en-US" altLang="en-US" sz="1800">
                <a:solidFill>
                  <a:srgbClr val="000000"/>
                </a:solidFill>
                <a:cs typeface="Times New Roman" pitchFamily="18" charset="0"/>
              </a:rPr>
              <a:t>Myr isochrone is overplotted,</a:t>
            </a:r>
            <a:r>
              <a:rPr lang="en-US" altLang="en-US" sz="1800" baseline="30000">
                <a:solidFill>
                  <a:srgbClr val="000000"/>
                </a:solidFill>
                <a:cs typeface="Times New Roman" pitchFamily="18" charset="0"/>
              </a:rPr>
              <a:t> </a:t>
            </a:r>
            <a:r>
              <a:rPr lang="en-US" altLang="en-US" sz="1800">
                <a:solidFill>
                  <a:srgbClr val="000000"/>
                </a:solidFill>
                <a:cs typeface="Times New Roman" pitchFamily="18" charset="0"/>
              </a:rPr>
              <a:t>assuming the Geneva models</a:t>
            </a:r>
            <a:r>
              <a:rPr lang="en-US" altLang="en-US" sz="1800" baseline="30000">
                <a:solidFill>
                  <a:srgbClr val="000000"/>
                </a:solidFill>
                <a:cs typeface="Times New Roman" pitchFamily="18" charset="0"/>
              </a:rPr>
              <a:t> </a:t>
            </a:r>
            <a:r>
              <a:rPr lang="en-US" altLang="en-US" sz="1800">
                <a:solidFill>
                  <a:srgbClr val="000000"/>
                </a:solidFill>
                <a:cs typeface="Times New Roman" pitchFamily="18" charset="0"/>
              </a:rPr>
              <a:t>with solar metallicity (Schaerer</a:t>
            </a:r>
            <a:r>
              <a:rPr lang="en-US" altLang="en-US" sz="1800" baseline="30000">
                <a:solidFill>
                  <a:srgbClr val="000000"/>
                </a:solidFill>
                <a:cs typeface="Times New Roman" pitchFamily="18" charset="0"/>
              </a:rPr>
              <a:t> </a:t>
            </a:r>
            <a:r>
              <a:rPr lang="en-US" altLang="en-US" sz="1800">
                <a:solidFill>
                  <a:srgbClr val="000000"/>
                </a:solidFill>
                <a:cs typeface="Times New Roman" pitchFamily="18" charset="0"/>
              </a:rPr>
              <a:t>et al. </a:t>
            </a:r>
            <a:r>
              <a:rPr lang="en-US" altLang="en-US" sz="1800">
                <a:solidFill>
                  <a:srgbClr val="000000"/>
                </a:solidFill>
                <a:cs typeface="Times New Roman" pitchFamily="18" charset="0"/>
                <a:hlinkClick r:id="rId4"/>
              </a:rPr>
              <a:t>1993</a:t>
            </a:r>
            <a:r>
              <a:rPr lang="en-US" altLang="en-US" sz="1800">
                <a:solidFill>
                  <a:srgbClr val="000000"/>
                </a:solidFill>
                <a:cs typeface="Times New Roman" pitchFamily="18" charset="0"/>
              </a:rPr>
              <a:t>), a</a:t>
            </a:r>
            <a:r>
              <a:rPr lang="en-US" altLang="en-US" sz="1800" baseline="30000">
                <a:solidFill>
                  <a:srgbClr val="000000"/>
                </a:solidFill>
                <a:cs typeface="Times New Roman" pitchFamily="18" charset="0"/>
              </a:rPr>
              <a:t> </a:t>
            </a:r>
            <a:r>
              <a:rPr lang="en-US" altLang="en-US" sz="1800">
                <a:solidFill>
                  <a:srgbClr val="000000"/>
                </a:solidFill>
                <a:cs typeface="Times New Roman" pitchFamily="18" charset="0"/>
              </a:rPr>
              <a:t>distance of 5.8 kpc,</a:t>
            </a:r>
            <a:r>
              <a:rPr lang="en-US" altLang="en-US" sz="1800" baseline="30000">
                <a:solidFill>
                  <a:srgbClr val="000000"/>
                </a:solidFill>
                <a:cs typeface="Times New Roman" pitchFamily="18" charset="0"/>
              </a:rPr>
              <a:t> </a:t>
            </a:r>
            <a:r>
              <a:rPr lang="en-US" altLang="en-US" sz="1800" i="1">
                <a:solidFill>
                  <a:srgbClr val="000000"/>
                </a:solidFill>
                <a:cs typeface="Times New Roman" pitchFamily="18" charset="0"/>
              </a:rPr>
              <a:t>A</a:t>
            </a:r>
            <a:r>
              <a:rPr lang="en-US" altLang="en-US" sz="1800" i="1" baseline="-25000">
                <a:solidFill>
                  <a:srgbClr val="000000"/>
                </a:solidFill>
              </a:rPr>
              <a:t>Ks</a:t>
            </a:r>
            <a:r>
              <a:rPr lang="en-US" altLang="en-US" sz="1800">
                <a:solidFill>
                  <a:srgbClr val="000000"/>
                </a:solidFill>
                <a:cs typeface="Times New Roman" pitchFamily="18" charset="0"/>
              </a:rPr>
              <a:t>= 2.74, and</a:t>
            </a:r>
            <a:r>
              <a:rPr lang="en-US" altLang="en-US" sz="1800" baseline="30000">
                <a:solidFill>
                  <a:srgbClr val="000000"/>
                </a:solidFill>
                <a:cs typeface="Times New Roman" pitchFamily="18" charset="0"/>
              </a:rPr>
              <a:t> </a:t>
            </a:r>
            <a:r>
              <a:rPr lang="en-US" altLang="en-US" sz="1800">
                <a:solidFill>
                  <a:srgbClr val="000000"/>
                </a:solidFill>
                <a:cs typeface="Times New Roman" pitchFamily="18" charset="0"/>
              </a:rPr>
              <a:t>the reddening law of</a:t>
            </a:r>
            <a:r>
              <a:rPr lang="en-US" altLang="en-US" sz="1800" baseline="30000">
                <a:solidFill>
                  <a:srgbClr val="000000"/>
                </a:solidFill>
                <a:cs typeface="Times New Roman" pitchFamily="18" charset="0"/>
              </a:rPr>
              <a:t>  </a:t>
            </a:r>
            <a:r>
              <a:rPr lang="en-US" altLang="en-US" sz="1800">
                <a:solidFill>
                  <a:srgbClr val="000000"/>
                </a:solidFill>
                <a:cs typeface="Times New Roman" pitchFamily="18" charset="0"/>
              </a:rPr>
              <a:t>Rieke et al. (</a:t>
            </a:r>
            <a:r>
              <a:rPr lang="en-US" altLang="en-US" sz="1800">
                <a:solidFill>
                  <a:srgbClr val="000000"/>
                </a:solidFill>
                <a:cs typeface="Times New Roman" pitchFamily="18" charset="0"/>
                <a:hlinkClick r:id="rId5"/>
              </a:rPr>
              <a:t>1989</a:t>
            </a:r>
            <a:r>
              <a:rPr lang="en-US" altLang="en-US" sz="1800">
                <a:solidFill>
                  <a:srgbClr val="000000"/>
                </a:solidFill>
                <a:cs typeface="Times New Roman" pitchFamily="18" charset="0"/>
              </a:rPr>
              <a:t>).</a:t>
            </a:r>
            <a:r>
              <a:rPr lang="en-US" altLang="en-US" sz="1800" baseline="30000">
                <a:solidFill>
                  <a:srgbClr val="000000"/>
                </a:solidFill>
                <a:cs typeface="Times New Roman" pitchFamily="18" charset="0"/>
              </a:rPr>
              <a:t> </a:t>
            </a:r>
            <a:r>
              <a:rPr lang="en-US" altLang="en-US" sz="1800">
                <a:solidFill>
                  <a:srgbClr val="000000"/>
                </a:solidFill>
                <a:cs typeface="Times New Roman" pitchFamily="18" charset="0"/>
              </a:rPr>
              <a:t>The color spread for</a:t>
            </a:r>
            <a:r>
              <a:rPr lang="en-US" altLang="en-US" sz="1800" baseline="30000">
                <a:solidFill>
                  <a:srgbClr val="000000"/>
                </a:solidFill>
                <a:cs typeface="Times New Roman" pitchFamily="18" charset="0"/>
              </a:rPr>
              <a:t> </a:t>
            </a:r>
            <a:r>
              <a:rPr lang="en-US" altLang="en-US" sz="1800">
                <a:solidFill>
                  <a:srgbClr val="000000"/>
                </a:solidFill>
                <a:cs typeface="Times New Roman" pitchFamily="18" charset="0"/>
              </a:rPr>
              <a:t>the RSGs scales roughly</a:t>
            </a:r>
            <a:r>
              <a:rPr lang="en-US" altLang="en-US" sz="1800" baseline="30000">
                <a:solidFill>
                  <a:srgbClr val="000000"/>
                </a:solidFill>
                <a:cs typeface="Times New Roman" pitchFamily="18" charset="0"/>
              </a:rPr>
              <a:t> </a:t>
            </a:r>
            <a:r>
              <a:rPr lang="en-US" altLang="en-US" sz="1800">
                <a:solidFill>
                  <a:srgbClr val="000000"/>
                </a:solidFill>
                <a:cs typeface="Times New Roman" pitchFamily="18" charset="0"/>
              </a:rPr>
              <a:t>with inferred spectral type;</a:t>
            </a:r>
            <a:r>
              <a:rPr lang="en-US" altLang="en-US" sz="1800" baseline="30000">
                <a:solidFill>
                  <a:srgbClr val="000000"/>
                </a:solidFill>
                <a:cs typeface="Times New Roman" pitchFamily="18" charset="0"/>
              </a:rPr>
              <a:t> </a:t>
            </a:r>
            <a:r>
              <a:rPr lang="en-US" altLang="en-US" sz="1800">
                <a:solidFill>
                  <a:srgbClr val="000000"/>
                </a:solidFill>
                <a:cs typeface="Times New Roman" pitchFamily="18" charset="0"/>
              </a:rPr>
              <a:t>i.e., later types areredder. The sample has</a:t>
            </a:r>
            <a:r>
              <a:rPr lang="en-US" altLang="en-US" sz="1800" baseline="30000">
                <a:solidFill>
                  <a:srgbClr val="000000"/>
                </a:solidFill>
                <a:cs typeface="Times New Roman" pitchFamily="18" charset="0"/>
              </a:rPr>
              <a:t> </a:t>
            </a:r>
            <a:r>
              <a:rPr lang="en-US" altLang="en-US" sz="1800">
                <a:solidFill>
                  <a:srgbClr val="000000"/>
                </a:solidFill>
                <a:cs typeface="Times New Roman" pitchFamily="18" charset="0"/>
              </a:rPr>
              <a:t>been culled of stars</a:t>
            </a:r>
            <a:r>
              <a:rPr lang="en-US" altLang="en-US" sz="1800" baseline="30000">
                <a:solidFill>
                  <a:srgbClr val="000000"/>
                </a:solidFill>
                <a:cs typeface="Times New Roman" pitchFamily="18" charset="0"/>
              </a:rPr>
              <a:t> </a:t>
            </a:r>
            <a:r>
              <a:rPr lang="en-US" altLang="en-US" sz="1800">
                <a:solidFill>
                  <a:srgbClr val="000000"/>
                </a:solidFill>
                <a:cs typeface="Times New Roman" pitchFamily="18" charset="0"/>
              </a:rPr>
              <a:t>with reported errors greater</a:t>
            </a:r>
            <a:r>
              <a:rPr lang="en-US" altLang="en-US" sz="1800" baseline="30000">
                <a:solidFill>
                  <a:srgbClr val="000000"/>
                </a:solidFill>
                <a:cs typeface="Times New Roman" pitchFamily="18" charset="0"/>
              </a:rPr>
              <a:t> </a:t>
            </a:r>
            <a:r>
              <a:rPr lang="en-US" altLang="en-US" sz="1800">
                <a:solidFill>
                  <a:srgbClr val="000000"/>
                </a:solidFill>
                <a:cs typeface="Times New Roman" pitchFamily="18" charset="0"/>
              </a:rPr>
              <a:t>than 0.1 mag in</a:t>
            </a:r>
            <a:r>
              <a:rPr lang="en-US" altLang="en-US" sz="1800" baseline="30000">
                <a:solidFill>
                  <a:srgbClr val="000000"/>
                </a:solidFill>
                <a:cs typeface="Times New Roman" pitchFamily="18" charset="0"/>
              </a:rPr>
              <a:t> </a:t>
            </a:r>
            <a:r>
              <a:rPr lang="en-US" altLang="en-US" sz="1800" i="1">
                <a:solidFill>
                  <a:srgbClr val="000000"/>
                </a:solidFill>
                <a:cs typeface="Times New Roman" pitchFamily="18" charset="0"/>
              </a:rPr>
              <a:t>K</a:t>
            </a:r>
            <a:r>
              <a:rPr lang="en-US" altLang="en-US" sz="1800" i="1" baseline="-30000">
                <a:solidFill>
                  <a:srgbClr val="000000"/>
                </a:solidFill>
                <a:cs typeface="Times New Roman" pitchFamily="18" charset="0"/>
              </a:rPr>
              <a:t>s</a:t>
            </a:r>
            <a:r>
              <a:rPr lang="en-US" altLang="en-US" sz="1800">
                <a:solidFill>
                  <a:srgbClr val="000000"/>
                </a:solidFill>
                <a:cs typeface="Times New Roman" pitchFamily="18" charset="0"/>
              </a:rPr>
              <a:t>.</a:t>
            </a:r>
            <a:r>
              <a:rPr lang="en-US" altLang="en-US" sz="1800">
                <a:latin typeface="Arial" charset="0"/>
              </a:rPr>
              <a:t> </a:t>
            </a:r>
          </a:p>
        </p:txBody>
      </p:sp>
      <p:pic>
        <p:nvPicPr>
          <p:cNvPr id="72711" name="Picture 8" descr="&amp;arcm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3525" y="3017838"/>
            <a:ext cx="38100" cy="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9" descr="img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8875" y="3292475"/>
            <a:ext cx="2095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3"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7CE22F15-94A9-4B85-B26E-169D945B83FA}" type="slidenum">
              <a:rPr lang="en-US" altLang="en-US" sz="1400" smtClean="0">
                <a:latin typeface="Arial" charset="0"/>
              </a:rPr>
              <a:pPr eaLnBrk="1" hangingPunct="1">
                <a:spcBef>
                  <a:spcPct val="0"/>
                </a:spcBef>
                <a:buFontTx/>
                <a:buNone/>
              </a:pPr>
              <a:t>76</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742950" y="482600"/>
            <a:ext cx="79152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tabLst>
                <a:tab pos="8513763" algn="r"/>
              </a:tabLst>
              <a:defRPr sz="2400">
                <a:solidFill>
                  <a:schemeClr val="tx1"/>
                </a:solidFill>
                <a:latin typeface="Times New Roman" pitchFamily="18" charset="0"/>
              </a:defRPr>
            </a:lvl1pPr>
            <a:lvl2pPr marL="742950" indent="-285750" eaLnBrk="0" hangingPunct="0">
              <a:spcBef>
                <a:spcPct val="5000"/>
              </a:spcBef>
              <a:buChar char="–"/>
              <a:tabLst>
                <a:tab pos="8513763" algn="r"/>
              </a:tabLst>
              <a:defRPr sz="2000">
                <a:solidFill>
                  <a:schemeClr val="tx1"/>
                </a:solidFill>
                <a:latin typeface="Times New Roman" pitchFamily="18" charset="0"/>
              </a:defRPr>
            </a:lvl2pPr>
            <a:lvl3pPr marL="1143000" indent="-228600" eaLnBrk="0" hangingPunct="0">
              <a:spcBef>
                <a:spcPct val="5000"/>
              </a:spcBef>
              <a:buChar char="•"/>
              <a:tabLst>
                <a:tab pos="8513763" algn="r"/>
              </a:tabLst>
              <a:defRPr>
                <a:solidFill>
                  <a:schemeClr val="tx1"/>
                </a:solidFill>
                <a:latin typeface="Times New Roman" pitchFamily="18" charset="0"/>
              </a:defRPr>
            </a:lvl3pPr>
            <a:lvl4pPr marL="1600200" indent="-228600" eaLnBrk="0" hangingPunct="0">
              <a:spcBef>
                <a:spcPct val="5000"/>
              </a:spcBef>
              <a:buChar char="–"/>
              <a:tabLst>
                <a:tab pos="8513763" algn="r"/>
              </a:tabLst>
              <a:defRPr sz="1600">
                <a:solidFill>
                  <a:schemeClr val="tx1"/>
                </a:solidFill>
                <a:latin typeface="Times New Roman" pitchFamily="18" charset="0"/>
              </a:defRPr>
            </a:lvl4pPr>
            <a:lvl5pPr marL="2057400" indent="-228600" eaLnBrk="0" hangingPunct="0">
              <a:spcBef>
                <a:spcPct val="5000"/>
              </a:spcBef>
              <a:buChar char="»"/>
              <a:tabLst>
                <a:tab pos="8513763" algn="r"/>
              </a:tabLst>
              <a:defRPr sz="1600">
                <a:solidFill>
                  <a:schemeClr val="tx1"/>
                </a:solidFill>
                <a:latin typeface="Times New Roman" pitchFamily="18" charset="0"/>
              </a:defRPr>
            </a:lvl5pPr>
            <a:lvl6pPr marL="25146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6pPr>
            <a:lvl7pPr marL="29718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7pPr>
            <a:lvl8pPr marL="34290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8pPr>
            <a:lvl9pPr marL="38862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9pPr>
          </a:lstStyle>
          <a:p>
            <a:pPr algn="r" eaLnBrk="1" hangingPunct="1">
              <a:spcBef>
                <a:spcPct val="0"/>
              </a:spcBef>
              <a:buFontTx/>
              <a:buNone/>
            </a:pPr>
            <a:endParaRPr lang="en-US" altLang="en-US" sz="1400" u="sng">
              <a:solidFill>
                <a:schemeClr val="tx2"/>
              </a:solidFill>
              <a:latin typeface="Arial Rounded MT Bold" pitchFamily="34" charset="0"/>
            </a:endParaRPr>
          </a:p>
        </p:txBody>
      </p:sp>
      <p:sp>
        <p:nvSpPr>
          <p:cNvPr id="73731" name="Line 3"/>
          <p:cNvSpPr>
            <a:spLocks noChangeShapeType="1"/>
          </p:cNvSpPr>
          <p:nvPr/>
        </p:nvSpPr>
        <p:spPr bwMode="auto">
          <a:xfrm flipH="1">
            <a:off x="2303463" y="2590800"/>
            <a:ext cx="155733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32" name="Rectangle 4"/>
          <p:cNvSpPr>
            <a:spLocks noGrp="1" noChangeArrowheads="1"/>
          </p:cNvSpPr>
          <p:nvPr>
            <p:ph type="title"/>
          </p:nvPr>
        </p:nvSpPr>
        <p:spPr/>
        <p:txBody>
          <a:bodyPr/>
          <a:lstStyle/>
          <a:p>
            <a:pPr eaLnBrk="1" hangingPunct="1"/>
            <a:r>
              <a:rPr lang="en-US" altLang="en-US" smtClean="0"/>
              <a:t>Red Supergiant Cluster #1: K-band Spectra</a:t>
            </a:r>
          </a:p>
        </p:txBody>
      </p:sp>
      <p:pic>
        <p:nvPicPr>
          <p:cNvPr id="73733" name="Picture 7" descr="fg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7600" y="2133600"/>
            <a:ext cx="4368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Rectangle 8"/>
          <p:cNvSpPr>
            <a:spLocks noChangeArrowheads="1"/>
          </p:cNvSpPr>
          <p:nvPr/>
        </p:nvSpPr>
        <p:spPr bwMode="auto">
          <a:xfrm>
            <a:off x="458788" y="914400"/>
            <a:ext cx="822642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r>
              <a:rPr lang="en-US" altLang="en-US" sz="1800"/>
              <a:t>IRMOS spectra of RSG cluster stars. The equivalent width of the 12CO band head, in angstroms, and the corresponding spectral subtype are given. Note that all spectra show deep CO absorption, except for object 15, which is the next brightest star after the 14 brightest stars in the cluster. Fromits spectrum and photometric color we suggest that this star is a G-type supergiant. </a:t>
            </a:r>
          </a:p>
        </p:txBody>
      </p:sp>
      <p:sp>
        <p:nvSpPr>
          <p:cNvPr id="73735"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FC733FBA-2451-48FD-A734-7510D62F8932}" type="slidenum">
              <a:rPr lang="en-US" altLang="en-US" sz="1400" smtClean="0">
                <a:latin typeface="Arial" charset="0"/>
              </a:rPr>
              <a:pPr eaLnBrk="1" hangingPunct="1">
                <a:spcBef>
                  <a:spcPct val="0"/>
                </a:spcBef>
                <a:buFontTx/>
                <a:buNone/>
              </a:pPr>
              <a:t>77</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742950" y="482600"/>
            <a:ext cx="79152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tabLst>
                <a:tab pos="8513763" algn="r"/>
              </a:tabLst>
              <a:defRPr sz="2400">
                <a:solidFill>
                  <a:schemeClr val="tx1"/>
                </a:solidFill>
                <a:latin typeface="Times New Roman" pitchFamily="18" charset="0"/>
              </a:defRPr>
            </a:lvl1pPr>
            <a:lvl2pPr marL="742950" indent="-285750" eaLnBrk="0" hangingPunct="0">
              <a:spcBef>
                <a:spcPct val="5000"/>
              </a:spcBef>
              <a:buChar char="–"/>
              <a:tabLst>
                <a:tab pos="8513763" algn="r"/>
              </a:tabLst>
              <a:defRPr sz="2000">
                <a:solidFill>
                  <a:schemeClr val="tx1"/>
                </a:solidFill>
                <a:latin typeface="Times New Roman" pitchFamily="18" charset="0"/>
              </a:defRPr>
            </a:lvl2pPr>
            <a:lvl3pPr marL="1143000" indent="-228600" eaLnBrk="0" hangingPunct="0">
              <a:spcBef>
                <a:spcPct val="5000"/>
              </a:spcBef>
              <a:buChar char="•"/>
              <a:tabLst>
                <a:tab pos="8513763" algn="r"/>
              </a:tabLst>
              <a:defRPr>
                <a:solidFill>
                  <a:schemeClr val="tx1"/>
                </a:solidFill>
                <a:latin typeface="Times New Roman" pitchFamily="18" charset="0"/>
              </a:defRPr>
            </a:lvl3pPr>
            <a:lvl4pPr marL="1600200" indent="-228600" eaLnBrk="0" hangingPunct="0">
              <a:spcBef>
                <a:spcPct val="5000"/>
              </a:spcBef>
              <a:buChar char="–"/>
              <a:tabLst>
                <a:tab pos="8513763" algn="r"/>
              </a:tabLst>
              <a:defRPr sz="1600">
                <a:solidFill>
                  <a:schemeClr val="tx1"/>
                </a:solidFill>
                <a:latin typeface="Times New Roman" pitchFamily="18" charset="0"/>
              </a:defRPr>
            </a:lvl4pPr>
            <a:lvl5pPr marL="2057400" indent="-228600" eaLnBrk="0" hangingPunct="0">
              <a:spcBef>
                <a:spcPct val="5000"/>
              </a:spcBef>
              <a:buChar char="»"/>
              <a:tabLst>
                <a:tab pos="8513763" algn="r"/>
              </a:tabLst>
              <a:defRPr sz="1600">
                <a:solidFill>
                  <a:schemeClr val="tx1"/>
                </a:solidFill>
                <a:latin typeface="Times New Roman" pitchFamily="18" charset="0"/>
              </a:defRPr>
            </a:lvl5pPr>
            <a:lvl6pPr marL="25146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6pPr>
            <a:lvl7pPr marL="29718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7pPr>
            <a:lvl8pPr marL="34290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8pPr>
            <a:lvl9pPr marL="38862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9pPr>
          </a:lstStyle>
          <a:p>
            <a:pPr algn="r" eaLnBrk="1" hangingPunct="1">
              <a:spcBef>
                <a:spcPct val="0"/>
              </a:spcBef>
              <a:buFontTx/>
              <a:buNone/>
            </a:pPr>
            <a:endParaRPr lang="en-US" altLang="en-US" sz="1400" u="sng">
              <a:solidFill>
                <a:schemeClr val="tx2"/>
              </a:solidFill>
              <a:latin typeface="Arial Rounded MT Bold" pitchFamily="34" charset="0"/>
            </a:endParaRPr>
          </a:p>
        </p:txBody>
      </p:sp>
      <p:sp>
        <p:nvSpPr>
          <p:cNvPr id="74755" name="Line 3"/>
          <p:cNvSpPr>
            <a:spLocks noChangeShapeType="1"/>
          </p:cNvSpPr>
          <p:nvPr/>
        </p:nvSpPr>
        <p:spPr bwMode="auto">
          <a:xfrm flipH="1">
            <a:off x="2303463" y="2590800"/>
            <a:ext cx="155733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6" name="Rectangle 4"/>
          <p:cNvSpPr>
            <a:spLocks noGrp="1" noChangeArrowheads="1"/>
          </p:cNvSpPr>
          <p:nvPr>
            <p:ph type="title"/>
          </p:nvPr>
        </p:nvSpPr>
        <p:spPr/>
        <p:txBody>
          <a:bodyPr/>
          <a:lstStyle/>
          <a:p>
            <a:pPr eaLnBrk="1" hangingPunct="1"/>
            <a:r>
              <a:rPr lang="en-US" altLang="en-US" smtClean="0"/>
              <a:t>Red Supergiant Cluster #1: CO Bandhead</a:t>
            </a:r>
          </a:p>
        </p:txBody>
      </p:sp>
      <p:pic>
        <p:nvPicPr>
          <p:cNvPr id="74757" name="Picture 6" descr="fg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2133600"/>
            <a:ext cx="5715000"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Rectangle 7"/>
          <p:cNvSpPr>
            <a:spLocks noChangeArrowheads="1"/>
          </p:cNvSpPr>
          <p:nvPr/>
        </p:nvSpPr>
        <p:spPr bwMode="auto">
          <a:xfrm>
            <a:off x="458788" y="990600"/>
            <a:ext cx="8226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r>
              <a:rPr lang="en-US" altLang="en-US" sz="1800"/>
              <a:t>Relation between 12CO equivalent width, as defined in the text, and spectral subtype for cluster stars (</a:t>
            </a:r>
            <a:r>
              <a:rPr lang="en-US" altLang="en-US" sz="1800" i="1"/>
              <a:t>open circles</a:t>
            </a:r>
            <a:r>
              <a:rPr lang="en-US" altLang="en-US" sz="1800"/>
              <a:t>), template RSGs (</a:t>
            </a:r>
            <a:r>
              <a:rPr lang="en-US" altLang="en-US" sz="1800" i="1"/>
              <a:t>filled circles</a:t>
            </a:r>
            <a:r>
              <a:rPr lang="en-US" altLang="en-US" sz="1800"/>
              <a:t>), and template red giants (</a:t>
            </a:r>
            <a:r>
              <a:rPr lang="en-US" altLang="en-US" sz="1800" i="1"/>
              <a:t>squares</a:t>
            </a:r>
            <a:r>
              <a:rPr lang="en-US" altLang="en-US" sz="1800"/>
              <a:t>). Lines are drawn through the best fits between equivalent width and subtype for the template stars. </a:t>
            </a:r>
          </a:p>
        </p:txBody>
      </p:sp>
      <p:sp>
        <p:nvSpPr>
          <p:cNvPr id="74759"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84FD02F1-3885-4002-ADD9-43FF23F903FB}" type="slidenum">
              <a:rPr lang="en-US" altLang="en-US" sz="1400" smtClean="0">
                <a:latin typeface="Arial" charset="0"/>
              </a:rPr>
              <a:pPr eaLnBrk="1" hangingPunct="1">
                <a:spcBef>
                  <a:spcPct val="0"/>
                </a:spcBef>
                <a:buFontTx/>
                <a:buNone/>
              </a:pPr>
              <a:t>78</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742950" y="482600"/>
            <a:ext cx="79152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tabLst>
                <a:tab pos="8513763" algn="r"/>
              </a:tabLst>
              <a:defRPr sz="2400">
                <a:solidFill>
                  <a:schemeClr val="tx1"/>
                </a:solidFill>
                <a:latin typeface="Times New Roman" pitchFamily="18" charset="0"/>
              </a:defRPr>
            </a:lvl1pPr>
            <a:lvl2pPr marL="742950" indent="-285750" eaLnBrk="0" hangingPunct="0">
              <a:spcBef>
                <a:spcPct val="5000"/>
              </a:spcBef>
              <a:buChar char="–"/>
              <a:tabLst>
                <a:tab pos="8513763" algn="r"/>
              </a:tabLst>
              <a:defRPr sz="2000">
                <a:solidFill>
                  <a:schemeClr val="tx1"/>
                </a:solidFill>
                <a:latin typeface="Times New Roman" pitchFamily="18" charset="0"/>
              </a:defRPr>
            </a:lvl2pPr>
            <a:lvl3pPr marL="1143000" indent="-228600" eaLnBrk="0" hangingPunct="0">
              <a:spcBef>
                <a:spcPct val="5000"/>
              </a:spcBef>
              <a:buChar char="•"/>
              <a:tabLst>
                <a:tab pos="8513763" algn="r"/>
              </a:tabLst>
              <a:defRPr>
                <a:solidFill>
                  <a:schemeClr val="tx1"/>
                </a:solidFill>
                <a:latin typeface="Times New Roman" pitchFamily="18" charset="0"/>
              </a:defRPr>
            </a:lvl3pPr>
            <a:lvl4pPr marL="1600200" indent="-228600" eaLnBrk="0" hangingPunct="0">
              <a:spcBef>
                <a:spcPct val="5000"/>
              </a:spcBef>
              <a:buChar char="–"/>
              <a:tabLst>
                <a:tab pos="8513763" algn="r"/>
              </a:tabLst>
              <a:defRPr sz="1600">
                <a:solidFill>
                  <a:schemeClr val="tx1"/>
                </a:solidFill>
                <a:latin typeface="Times New Roman" pitchFamily="18" charset="0"/>
              </a:defRPr>
            </a:lvl4pPr>
            <a:lvl5pPr marL="2057400" indent="-228600" eaLnBrk="0" hangingPunct="0">
              <a:spcBef>
                <a:spcPct val="5000"/>
              </a:spcBef>
              <a:buChar char="»"/>
              <a:tabLst>
                <a:tab pos="8513763" algn="r"/>
              </a:tabLst>
              <a:defRPr sz="1600">
                <a:solidFill>
                  <a:schemeClr val="tx1"/>
                </a:solidFill>
                <a:latin typeface="Times New Roman" pitchFamily="18" charset="0"/>
              </a:defRPr>
            </a:lvl5pPr>
            <a:lvl6pPr marL="25146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6pPr>
            <a:lvl7pPr marL="29718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7pPr>
            <a:lvl8pPr marL="34290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8pPr>
            <a:lvl9pPr marL="38862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9pPr>
          </a:lstStyle>
          <a:p>
            <a:pPr algn="r" eaLnBrk="1" hangingPunct="1">
              <a:spcBef>
                <a:spcPct val="0"/>
              </a:spcBef>
              <a:buFontTx/>
              <a:buNone/>
            </a:pPr>
            <a:endParaRPr lang="en-US" altLang="en-US" sz="1400" u="sng">
              <a:solidFill>
                <a:schemeClr val="tx2"/>
              </a:solidFill>
              <a:latin typeface="Arial Rounded MT Bold" pitchFamily="34" charset="0"/>
            </a:endParaRPr>
          </a:p>
        </p:txBody>
      </p:sp>
      <p:sp>
        <p:nvSpPr>
          <p:cNvPr id="75779" name="Line 3"/>
          <p:cNvSpPr>
            <a:spLocks noChangeShapeType="1"/>
          </p:cNvSpPr>
          <p:nvPr/>
        </p:nvSpPr>
        <p:spPr bwMode="auto">
          <a:xfrm flipH="1">
            <a:off x="2303463" y="2590800"/>
            <a:ext cx="155733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80" name="Rectangle 4"/>
          <p:cNvSpPr>
            <a:spLocks noGrp="1" noChangeArrowheads="1"/>
          </p:cNvSpPr>
          <p:nvPr>
            <p:ph type="title"/>
          </p:nvPr>
        </p:nvSpPr>
        <p:spPr/>
        <p:txBody>
          <a:bodyPr/>
          <a:lstStyle/>
          <a:p>
            <a:pPr eaLnBrk="1" hangingPunct="1"/>
            <a:r>
              <a:rPr lang="en-US" altLang="en-US" smtClean="0"/>
              <a:t>Red Supergiant Cluster #1: Extinction</a:t>
            </a:r>
          </a:p>
        </p:txBody>
      </p:sp>
      <p:pic>
        <p:nvPicPr>
          <p:cNvPr id="75781" name="Picture 8" descr="df1"/>
          <p:cNvPicPr>
            <a:picLocks noChangeAspect="1" noChangeArrowheads="1"/>
          </p:cNvPicPr>
          <p:nvPr/>
        </p:nvPicPr>
        <p:blipFill>
          <a:blip r:embed="rId3">
            <a:extLst>
              <a:ext uri="{28A0092B-C50C-407E-A947-70E740481C1C}">
                <a14:useLocalDpi xmlns:a14="http://schemas.microsoft.com/office/drawing/2010/main" val="0"/>
              </a:ext>
            </a:extLst>
          </a:blip>
          <a:srcRect r="38773"/>
          <a:stretch>
            <a:fillRect/>
          </a:stretch>
        </p:blipFill>
        <p:spPr bwMode="auto">
          <a:xfrm>
            <a:off x="3241675" y="2838450"/>
            <a:ext cx="266065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Rectangle 11"/>
          <p:cNvSpPr>
            <a:spLocks noChangeArrowheads="1"/>
          </p:cNvSpPr>
          <p:nvPr/>
        </p:nvSpPr>
        <p:spPr bwMode="auto">
          <a:xfrm>
            <a:off x="609600" y="914400"/>
            <a:ext cx="80772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r>
              <a:rPr lang="en-US" altLang="en-US" sz="1800">
                <a:solidFill>
                  <a:srgbClr val="000000"/>
                </a:solidFill>
                <a:cs typeface="Times New Roman" pitchFamily="18" charset="0"/>
              </a:rPr>
              <a:t>We estimate extinction by</a:t>
            </a:r>
            <a:r>
              <a:rPr lang="en-US" altLang="en-US" sz="1800" baseline="30000">
                <a:solidFill>
                  <a:srgbClr val="000000"/>
                </a:solidFill>
                <a:cs typeface="Times New Roman" pitchFamily="18" charset="0"/>
              </a:rPr>
              <a:t> </a:t>
            </a:r>
            <a:r>
              <a:rPr lang="en-US" altLang="en-US" sz="1800">
                <a:solidFill>
                  <a:srgbClr val="000000"/>
                </a:solidFill>
                <a:cs typeface="Times New Roman" pitchFamily="18" charset="0"/>
              </a:rPr>
              <a:t>adopting average intrinsic colors</a:t>
            </a:r>
            <a:r>
              <a:rPr lang="en-US" altLang="en-US" sz="1800" baseline="30000">
                <a:solidFill>
                  <a:srgbClr val="000000"/>
                </a:solidFill>
                <a:cs typeface="Times New Roman" pitchFamily="18" charset="0"/>
              </a:rPr>
              <a:t> </a:t>
            </a:r>
            <a:r>
              <a:rPr lang="en-US" altLang="en-US" sz="1800">
                <a:solidFill>
                  <a:srgbClr val="000000"/>
                </a:solidFill>
                <a:cs typeface="Times New Roman" pitchFamily="18" charset="0"/>
              </a:rPr>
              <a:t>for M supergiants of</a:t>
            </a:r>
            <a:r>
              <a:rPr lang="en-US" altLang="en-US" sz="1800" baseline="30000">
                <a:solidFill>
                  <a:srgbClr val="000000"/>
                </a:solidFill>
                <a:cs typeface="Times New Roman" pitchFamily="18" charset="0"/>
              </a:rPr>
              <a:t> </a:t>
            </a:r>
            <a:r>
              <a:rPr lang="en-US" altLang="en-US" sz="1800" i="1">
                <a:solidFill>
                  <a:srgbClr val="000000"/>
                </a:solidFill>
                <a:cs typeface="Times New Roman" pitchFamily="18" charset="0"/>
              </a:rPr>
              <a:t>H</a:t>
            </a:r>
            <a:r>
              <a:rPr lang="en-US" altLang="en-US" sz="1800">
                <a:solidFill>
                  <a:srgbClr val="000000"/>
                </a:solidFill>
                <a:cs typeface="Times New Roman" pitchFamily="18" charset="0"/>
              </a:rPr>
              <a:t>-</a:t>
            </a:r>
            <a:r>
              <a:rPr lang="en-US" altLang="en-US" sz="1800" i="1">
                <a:solidFill>
                  <a:srgbClr val="000000"/>
                </a:solidFill>
                <a:cs typeface="Times New Roman" pitchFamily="18" charset="0"/>
              </a:rPr>
              <a:t>K</a:t>
            </a:r>
            <a:r>
              <a:rPr lang="en-US" altLang="en-US" sz="1800">
                <a:solidFill>
                  <a:srgbClr val="000000"/>
                </a:solidFill>
                <a:cs typeface="Times New Roman" pitchFamily="18" charset="0"/>
              </a:rPr>
              <a:t> = 0.21 and </a:t>
            </a:r>
            <a:r>
              <a:rPr lang="en-US" altLang="en-US" sz="1800" i="1">
                <a:solidFill>
                  <a:srgbClr val="000000"/>
                </a:solidFill>
                <a:cs typeface="Times New Roman" pitchFamily="18" charset="0"/>
              </a:rPr>
              <a:t>J</a:t>
            </a:r>
            <a:r>
              <a:rPr lang="en-US" altLang="en-US" sz="1800">
                <a:solidFill>
                  <a:srgbClr val="000000"/>
                </a:solidFill>
                <a:cs typeface="Times New Roman" pitchFamily="18" charset="0"/>
              </a:rPr>
              <a:t>-</a:t>
            </a:r>
            <a:r>
              <a:rPr lang="en-US" altLang="en-US" sz="1800" i="1">
                <a:solidFill>
                  <a:srgbClr val="000000"/>
                </a:solidFill>
                <a:cs typeface="Times New Roman" pitchFamily="18" charset="0"/>
              </a:rPr>
              <a:t>K</a:t>
            </a:r>
            <a:r>
              <a:rPr lang="en-US" altLang="en-US" sz="1800">
                <a:solidFill>
                  <a:srgbClr val="000000"/>
                </a:solidFill>
                <a:cs typeface="Times New Roman" pitchFamily="18" charset="0"/>
              </a:rPr>
              <a:t> = 0.89 (Elias</a:t>
            </a:r>
            <a:r>
              <a:rPr lang="en-US" altLang="en-US" sz="1800" baseline="30000">
                <a:solidFill>
                  <a:srgbClr val="000000"/>
                </a:solidFill>
                <a:cs typeface="Times New Roman" pitchFamily="18" charset="0"/>
              </a:rPr>
              <a:t> </a:t>
            </a:r>
            <a:r>
              <a:rPr lang="en-US" altLang="en-US" sz="1800">
                <a:solidFill>
                  <a:srgbClr val="000000"/>
                </a:solidFill>
                <a:cs typeface="Times New Roman" pitchFamily="18" charset="0"/>
              </a:rPr>
              <a:t>et al. </a:t>
            </a:r>
            <a:r>
              <a:rPr lang="en-US" altLang="en-US" sz="1800">
                <a:solidFill>
                  <a:srgbClr val="000000"/>
                </a:solidFill>
                <a:cs typeface="Times New Roman" pitchFamily="18" charset="0"/>
                <a:hlinkClick r:id="" action="ppaction://noaction"/>
              </a:rPr>
              <a:t>1985</a:t>
            </a:r>
            <a:r>
              <a:rPr lang="en-US" altLang="en-US" sz="1800">
                <a:solidFill>
                  <a:srgbClr val="000000"/>
                </a:solidFill>
                <a:cs typeface="Times New Roman" pitchFamily="18" charset="0"/>
              </a:rPr>
              <a:t>) and</a:t>
            </a:r>
            <a:r>
              <a:rPr lang="en-US" altLang="en-US" sz="1800" baseline="30000">
                <a:solidFill>
                  <a:srgbClr val="000000"/>
                </a:solidFill>
                <a:cs typeface="Times New Roman" pitchFamily="18" charset="0"/>
              </a:rPr>
              <a:t> </a:t>
            </a:r>
            <a:r>
              <a:rPr lang="en-US" altLang="en-US" sz="1800">
                <a:solidFill>
                  <a:srgbClr val="000000"/>
                </a:solidFill>
                <a:cs typeface="Times New Roman" pitchFamily="18" charset="0"/>
              </a:rPr>
              <a:t>comparing these to the</a:t>
            </a:r>
            <a:r>
              <a:rPr lang="en-US" altLang="en-US" sz="1800" baseline="30000">
                <a:solidFill>
                  <a:srgbClr val="000000"/>
                </a:solidFill>
                <a:cs typeface="Times New Roman" pitchFamily="18" charset="0"/>
              </a:rPr>
              <a:t> </a:t>
            </a:r>
            <a:r>
              <a:rPr lang="en-US" altLang="en-US" sz="1800">
                <a:solidFill>
                  <a:srgbClr val="000000"/>
                </a:solidFill>
                <a:cs typeface="Times New Roman" pitchFamily="18" charset="0"/>
              </a:rPr>
              <a:t>average colors of the</a:t>
            </a:r>
            <a:r>
              <a:rPr lang="en-US" altLang="en-US" sz="1800" baseline="30000">
                <a:solidFill>
                  <a:srgbClr val="000000"/>
                </a:solidFill>
                <a:cs typeface="Times New Roman" pitchFamily="18" charset="0"/>
              </a:rPr>
              <a:t> </a:t>
            </a:r>
            <a:r>
              <a:rPr lang="en-US" altLang="en-US" sz="1800">
                <a:solidFill>
                  <a:srgbClr val="000000"/>
                </a:solidFill>
                <a:cs typeface="Times New Roman" pitchFamily="18" charset="0"/>
              </a:rPr>
              <a:t>RSGs in the cluster.We identify the difference</a:t>
            </a:r>
            <a:r>
              <a:rPr lang="en-US" altLang="en-US" sz="1800" baseline="30000">
                <a:solidFill>
                  <a:srgbClr val="000000"/>
                </a:solidFill>
                <a:cs typeface="Times New Roman" pitchFamily="18" charset="0"/>
              </a:rPr>
              <a:t> </a:t>
            </a:r>
            <a:r>
              <a:rPr lang="en-US" altLang="en-US" sz="1800">
                <a:solidFill>
                  <a:srgbClr val="000000"/>
                </a:solidFill>
                <a:cs typeface="Times New Roman" pitchFamily="18" charset="0"/>
              </a:rPr>
              <a:t>between the two as</a:t>
            </a:r>
            <a:r>
              <a:rPr lang="en-US" altLang="en-US" sz="1800" baseline="30000">
                <a:solidFill>
                  <a:srgbClr val="000000"/>
                </a:solidFill>
                <a:cs typeface="Times New Roman" pitchFamily="18" charset="0"/>
              </a:rPr>
              <a:t> </a:t>
            </a:r>
            <a:r>
              <a:rPr lang="en-US" altLang="en-US" sz="1800">
                <a:solidFill>
                  <a:srgbClr val="000000"/>
                </a:solidFill>
                <a:cs typeface="Times New Roman" pitchFamily="18" charset="0"/>
              </a:rPr>
              <a:t>the color excess and</a:t>
            </a:r>
            <a:r>
              <a:rPr lang="en-US" altLang="en-US" sz="1800" baseline="30000">
                <a:solidFill>
                  <a:srgbClr val="000000"/>
                </a:solidFill>
                <a:cs typeface="Times New Roman" pitchFamily="18" charset="0"/>
              </a:rPr>
              <a:t> </a:t>
            </a:r>
            <a:r>
              <a:rPr lang="en-US" altLang="en-US" sz="1800">
                <a:solidFill>
                  <a:srgbClr val="000000"/>
                </a:solidFill>
                <a:cs typeface="Times New Roman" pitchFamily="18" charset="0"/>
              </a:rPr>
              <a:t>convert it into </a:t>
            </a:r>
            <a:r>
              <a:rPr lang="en-US" altLang="en-US" sz="1800" i="1">
                <a:solidFill>
                  <a:srgbClr val="000000"/>
                </a:solidFill>
                <a:cs typeface="Times New Roman" pitchFamily="18" charset="0"/>
              </a:rPr>
              <a:t>A</a:t>
            </a:r>
            <a:r>
              <a:rPr lang="en-US" altLang="en-US" sz="1800" i="1" baseline="-25000">
                <a:solidFill>
                  <a:srgbClr val="000000"/>
                </a:solidFill>
                <a:cs typeface="Times New Roman" pitchFamily="18" charset="0"/>
              </a:rPr>
              <a:t>K</a:t>
            </a:r>
            <a:r>
              <a:rPr lang="en-US" altLang="en-US" sz="1800" baseline="30000">
                <a:solidFill>
                  <a:srgbClr val="000000"/>
                </a:solidFill>
                <a:cs typeface="Times New Roman" pitchFamily="18" charset="0"/>
              </a:rPr>
              <a:t> </a:t>
            </a:r>
            <a:r>
              <a:rPr lang="en-US" altLang="en-US" sz="1800">
                <a:solidFill>
                  <a:srgbClr val="000000"/>
                </a:solidFill>
                <a:cs typeface="Times New Roman" pitchFamily="18" charset="0"/>
              </a:rPr>
              <a:t>using the relation in</a:t>
            </a:r>
            <a:r>
              <a:rPr lang="en-US" altLang="en-US" sz="1800" baseline="30000">
                <a:solidFill>
                  <a:srgbClr val="000000"/>
                </a:solidFill>
                <a:cs typeface="Times New Roman" pitchFamily="18" charset="0"/>
              </a:rPr>
              <a:t> </a:t>
            </a:r>
            <a:r>
              <a:rPr lang="en-US" altLang="en-US" sz="1800">
                <a:solidFill>
                  <a:srgbClr val="000000"/>
                </a:solidFill>
                <a:cs typeface="Times New Roman" pitchFamily="18" charset="0"/>
              </a:rPr>
              <a:t>Rieke et al. (</a:t>
            </a:r>
            <a:r>
              <a:rPr lang="en-US" altLang="en-US" sz="1800">
                <a:solidFill>
                  <a:srgbClr val="000000"/>
                </a:solidFill>
                <a:cs typeface="Times New Roman" pitchFamily="18" charset="0"/>
                <a:hlinkClick r:id="" action="ppaction://noaction"/>
              </a:rPr>
              <a:t>1989</a:t>
            </a:r>
            <a:r>
              <a:rPr lang="en-US" altLang="en-US" sz="1800">
                <a:solidFill>
                  <a:srgbClr val="000000"/>
                </a:solidFill>
                <a:cs typeface="Times New Roman" pitchFamily="18" charset="0"/>
              </a:rPr>
              <a:t>),</a:t>
            </a:r>
            <a:r>
              <a:rPr lang="en-US" altLang="en-US" sz="1800" baseline="30000">
                <a:solidFill>
                  <a:srgbClr val="000000"/>
                </a:solidFill>
                <a:cs typeface="Times New Roman" pitchFamily="18" charset="0"/>
              </a:rPr>
              <a:t> </a:t>
            </a:r>
            <a:r>
              <a:rPr lang="en-US" altLang="en-US" sz="1800">
                <a:solidFill>
                  <a:srgbClr val="000000"/>
                </a:solidFill>
                <a:cs typeface="Times New Roman" pitchFamily="18" charset="0"/>
              </a:rPr>
              <a:t>finding from </a:t>
            </a:r>
            <a:r>
              <a:rPr lang="en-US" altLang="en-US" sz="1800" i="1">
                <a:solidFill>
                  <a:srgbClr val="000000"/>
                </a:solidFill>
                <a:cs typeface="Times New Roman" pitchFamily="18" charset="0"/>
              </a:rPr>
              <a:t>E</a:t>
            </a:r>
            <a:r>
              <a:rPr lang="en-US" altLang="en-US" sz="1800" i="1" baseline="-30000">
                <a:solidFill>
                  <a:srgbClr val="000000"/>
                </a:solidFill>
                <a:cs typeface="Times New Roman" pitchFamily="18" charset="0"/>
              </a:rPr>
              <a:t>H</a:t>
            </a:r>
            <a:r>
              <a:rPr lang="en-US" altLang="en-US" sz="1800" baseline="-30000">
                <a:solidFill>
                  <a:srgbClr val="000000"/>
                </a:solidFill>
                <a:cs typeface="Times New Roman" pitchFamily="18" charset="0"/>
              </a:rPr>
              <a:t>-</a:t>
            </a:r>
            <a:r>
              <a:rPr lang="en-US" altLang="en-US" sz="1800" i="1" baseline="-30000">
                <a:solidFill>
                  <a:srgbClr val="000000"/>
                </a:solidFill>
                <a:cs typeface="Times New Roman" pitchFamily="18" charset="0"/>
              </a:rPr>
              <a:t>K</a:t>
            </a:r>
            <a:r>
              <a:rPr lang="en-US" altLang="en-US" sz="1800">
                <a:solidFill>
                  <a:srgbClr val="000000"/>
                </a:solidFill>
                <a:cs typeface="Times New Roman" pitchFamily="18" charset="0"/>
              </a:rPr>
              <a:t>. In this example, the K-band extinction is 2.73.</a:t>
            </a:r>
          </a:p>
        </p:txBody>
      </p:sp>
      <p:pic>
        <p:nvPicPr>
          <p:cNvPr id="75783" name="Picture 12" descr="img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4638" y="3429000"/>
            <a:ext cx="2095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4979E77B-B468-42B3-B526-DB06F619728D}" type="slidenum">
              <a:rPr lang="en-US" altLang="en-US" sz="1400" smtClean="0">
                <a:latin typeface="Arial" charset="0"/>
              </a:rPr>
              <a:pPr eaLnBrk="1" hangingPunct="1">
                <a:spcBef>
                  <a:spcPct val="0"/>
                </a:spcBef>
                <a:buFontTx/>
                <a:buNone/>
              </a:pPr>
              <a:t>79</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6"/>
          <p:cNvSpPr>
            <a:spLocks noGrp="1" noChangeArrowheads="1"/>
          </p:cNvSpPr>
          <p:nvPr>
            <p:ph type="title"/>
          </p:nvPr>
        </p:nvSpPr>
        <p:spPr/>
        <p:txBody>
          <a:bodyPr/>
          <a:lstStyle/>
          <a:p>
            <a:pPr eaLnBrk="1" hangingPunct="1"/>
            <a:r>
              <a:rPr lang="en-US" altLang="en-US" smtClean="0"/>
              <a:t>Absolute Magnitude</a:t>
            </a:r>
          </a:p>
        </p:txBody>
      </p:sp>
      <p:sp>
        <p:nvSpPr>
          <p:cNvPr id="9219" name="Rectangle 7"/>
          <p:cNvSpPr>
            <a:spLocks noGrp="1" noChangeArrowheads="1"/>
          </p:cNvSpPr>
          <p:nvPr>
            <p:ph type="body" idx="1"/>
          </p:nvPr>
        </p:nvSpPr>
        <p:spPr/>
        <p:txBody>
          <a:bodyPr/>
          <a:lstStyle/>
          <a:p>
            <a:pPr eaLnBrk="1" hangingPunct="1"/>
            <a:r>
              <a:rPr lang="en-US" altLang="en-US" smtClean="0"/>
              <a:t>“Absolute Magnitude” M is the magnitude measured at a “Standard Distance” (10 pc </a:t>
            </a:r>
            <a:r>
              <a:rPr lang="en-US" altLang="en-US" smtClean="0">
                <a:sym typeface="Symbol" pitchFamily="18" charset="2"/>
              </a:rPr>
              <a:t> 33 light years)</a:t>
            </a:r>
          </a:p>
          <a:p>
            <a:pPr eaLnBrk="1" hangingPunct="1"/>
            <a:r>
              <a:rPr lang="en-US" altLang="en-US" smtClean="0">
                <a:sym typeface="Symbol" pitchFamily="18" charset="2"/>
              </a:rPr>
              <a:t>Allows luminosities to be directly compared</a:t>
            </a:r>
          </a:p>
          <a:p>
            <a:pPr lvl="1" eaLnBrk="1" hangingPunct="1"/>
            <a:r>
              <a:rPr lang="en-US" altLang="en-US" smtClean="0">
                <a:sym typeface="Symbol" pitchFamily="18" charset="2"/>
              </a:rPr>
              <a:t>Absolute magnitude of sun  +5 (pretty faint)</a:t>
            </a:r>
          </a:p>
          <a:p>
            <a:pPr lvl="1" eaLnBrk="1" hangingPunct="1"/>
            <a:endParaRPr lang="en-US" altLang="en-US" smtClean="0">
              <a:sym typeface="Symbol" pitchFamily="18" charset="2"/>
            </a:endParaRPr>
          </a:p>
        </p:txBody>
      </p:sp>
      <p:graphicFrame>
        <p:nvGraphicFramePr>
          <p:cNvPr id="9220" name="Object 8"/>
          <p:cNvGraphicFramePr>
            <a:graphicFrameLocks noChangeAspect="1"/>
          </p:cNvGraphicFramePr>
          <p:nvPr/>
        </p:nvGraphicFramePr>
        <p:xfrm>
          <a:off x="1311275" y="3206750"/>
          <a:ext cx="6521450" cy="3194050"/>
        </p:xfrm>
        <a:graphic>
          <a:graphicData uri="http://schemas.openxmlformats.org/presentationml/2006/ole">
            <mc:AlternateContent xmlns:mc="http://schemas.openxmlformats.org/markup-compatibility/2006">
              <mc:Choice xmlns:v="urn:schemas-microsoft-com:vml" Requires="v">
                <p:oleObj spid="_x0000_s9229" name="Equation" r:id="rId3" imgW="1866900" imgH="914400" progId="Equation.3">
                  <p:embed/>
                </p:oleObj>
              </mc:Choice>
              <mc:Fallback>
                <p:oleObj name="Equation" r:id="rId3" imgW="1866900" imgH="914400" progId="Equation.3">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1275" y="3206750"/>
                        <a:ext cx="6521450" cy="319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21"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2A16BD0C-CFE8-4C3F-8D5E-1AF62C705978}" type="slidenum">
              <a:rPr lang="en-US" altLang="en-US" sz="1400" smtClean="0">
                <a:latin typeface="Arial" charset="0"/>
              </a:rPr>
              <a:pPr eaLnBrk="1" hangingPunct="1">
                <a:spcBef>
                  <a:spcPct val="0"/>
                </a:spcBef>
                <a:buFontTx/>
                <a:buNone/>
              </a:pPr>
              <a:t>8</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742950" y="482600"/>
            <a:ext cx="79152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tabLst>
                <a:tab pos="8513763" algn="r"/>
              </a:tabLst>
              <a:defRPr sz="2400">
                <a:solidFill>
                  <a:schemeClr val="tx1"/>
                </a:solidFill>
                <a:latin typeface="Times New Roman" pitchFamily="18" charset="0"/>
              </a:defRPr>
            </a:lvl1pPr>
            <a:lvl2pPr marL="742950" indent="-285750" eaLnBrk="0" hangingPunct="0">
              <a:spcBef>
                <a:spcPct val="5000"/>
              </a:spcBef>
              <a:buChar char="–"/>
              <a:tabLst>
                <a:tab pos="8513763" algn="r"/>
              </a:tabLst>
              <a:defRPr sz="2000">
                <a:solidFill>
                  <a:schemeClr val="tx1"/>
                </a:solidFill>
                <a:latin typeface="Times New Roman" pitchFamily="18" charset="0"/>
              </a:defRPr>
            </a:lvl2pPr>
            <a:lvl3pPr marL="1143000" indent="-228600" eaLnBrk="0" hangingPunct="0">
              <a:spcBef>
                <a:spcPct val="5000"/>
              </a:spcBef>
              <a:buChar char="•"/>
              <a:tabLst>
                <a:tab pos="8513763" algn="r"/>
              </a:tabLst>
              <a:defRPr>
                <a:solidFill>
                  <a:schemeClr val="tx1"/>
                </a:solidFill>
                <a:latin typeface="Times New Roman" pitchFamily="18" charset="0"/>
              </a:defRPr>
            </a:lvl3pPr>
            <a:lvl4pPr marL="1600200" indent="-228600" eaLnBrk="0" hangingPunct="0">
              <a:spcBef>
                <a:spcPct val="5000"/>
              </a:spcBef>
              <a:buChar char="–"/>
              <a:tabLst>
                <a:tab pos="8513763" algn="r"/>
              </a:tabLst>
              <a:defRPr sz="1600">
                <a:solidFill>
                  <a:schemeClr val="tx1"/>
                </a:solidFill>
                <a:latin typeface="Times New Roman" pitchFamily="18" charset="0"/>
              </a:defRPr>
            </a:lvl4pPr>
            <a:lvl5pPr marL="2057400" indent="-228600" eaLnBrk="0" hangingPunct="0">
              <a:spcBef>
                <a:spcPct val="5000"/>
              </a:spcBef>
              <a:buChar char="»"/>
              <a:tabLst>
                <a:tab pos="8513763" algn="r"/>
              </a:tabLst>
              <a:defRPr sz="1600">
                <a:solidFill>
                  <a:schemeClr val="tx1"/>
                </a:solidFill>
                <a:latin typeface="Times New Roman" pitchFamily="18" charset="0"/>
              </a:defRPr>
            </a:lvl5pPr>
            <a:lvl6pPr marL="25146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6pPr>
            <a:lvl7pPr marL="29718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7pPr>
            <a:lvl8pPr marL="34290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8pPr>
            <a:lvl9pPr marL="38862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9pPr>
          </a:lstStyle>
          <a:p>
            <a:pPr algn="r" eaLnBrk="1" hangingPunct="1">
              <a:spcBef>
                <a:spcPct val="0"/>
              </a:spcBef>
              <a:buFontTx/>
              <a:buNone/>
            </a:pPr>
            <a:endParaRPr lang="en-US" altLang="en-US" sz="1400" u="sng">
              <a:solidFill>
                <a:schemeClr val="tx2"/>
              </a:solidFill>
              <a:latin typeface="Arial Rounded MT Bold" pitchFamily="34" charset="0"/>
            </a:endParaRPr>
          </a:p>
        </p:txBody>
      </p:sp>
      <p:sp>
        <p:nvSpPr>
          <p:cNvPr id="76803" name="Line 3"/>
          <p:cNvSpPr>
            <a:spLocks noChangeShapeType="1"/>
          </p:cNvSpPr>
          <p:nvPr/>
        </p:nvSpPr>
        <p:spPr bwMode="auto">
          <a:xfrm flipH="1">
            <a:off x="2303463" y="2590800"/>
            <a:ext cx="155733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4" name="Rectangle 4"/>
          <p:cNvSpPr>
            <a:spLocks noGrp="1" noChangeArrowheads="1"/>
          </p:cNvSpPr>
          <p:nvPr>
            <p:ph type="title"/>
          </p:nvPr>
        </p:nvSpPr>
        <p:spPr/>
        <p:txBody>
          <a:bodyPr/>
          <a:lstStyle/>
          <a:p>
            <a:pPr eaLnBrk="1" hangingPunct="1"/>
            <a:r>
              <a:rPr lang="en-US" altLang="en-US" smtClean="0"/>
              <a:t>Estimating Extinction from Color Excess</a:t>
            </a:r>
          </a:p>
        </p:txBody>
      </p:sp>
      <p:sp>
        <p:nvSpPr>
          <p:cNvPr id="76805"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4BC66630-AA23-4208-9611-074B39157CD9}" type="slidenum">
              <a:rPr lang="en-US" altLang="en-US" sz="1400" smtClean="0">
                <a:latin typeface="Arial" charset="0"/>
              </a:rPr>
              <a:pPr eaLnBrk="1" hangingPunct="1">
                <a:spcBef>
                  <a:spcPct val="0"/>
                </a:spcBef>
                <a:buFontTx/>
                <a:buNone/>
              </a:pPr>
              <a:t>80</a:t>
            </a:fld>
            <a:endParaRPr lang="en-US" altLang="en-US" sz="1400" smtClean="0">
              <a:latin typeface="Arial" charset="0"/>
            </a:endParaRPr>
          </a:p>
        </p:txBody>
      </p:sp>
      <p:sp>
        <p:nvSpPr>
          <p:cNvPr id="76806" name="Rectangle 1"/>
          <p:cNvSpPr>
            <a:spLocks noChangeArrowheads="1"/>
          </p:cNvSpPr>
          <p:nvPr/>
        </p:nvSpPr>
        <p:spPr bwMode="auto">
          <a:xfrm>
            <a:off x="685800" y="685800"/>
            <a:ext cx="76200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r>
              <a:rPr lang="en-US" altLang="en-US" sz="1400">
                <a:latin typeface="Arial" charset="0"/>
              </a:rPr>
              <a:t>The "color excess" is the difference between the observed and intrinsic color, where "color" is defined to be the difference in brightness in two different bands. Using H and K, then, the color excess is:</a:t>
            </a:r>
          </a:p>
          <a:p>
            <a:pPr eaLnBrk="1" hangingPunct="1">
              <a:spcBef>
                <a:spcPct val="0"/>
              </a:spcBef>
              <a:buFontTx/>
              <a:buNone/>
            </a:pPr>
            <a:r>
              <a:rPr lang="en-US" altLang="en-US" sz="1400">
                <a:latin typeface="Arial" charset="0"/>
              </a:rPr>
              <a:t>E(H-K) = (H - K) - (H - K)_0</a:t>
            </a:r>
          </a:p>
          <a:p>
            <a:pPr eaLnBrk="1" hangingPunct="1">
              <a:spcBef>
                <a:spcPct val="0"/>
              </a:spcBef>
              <a:buFontTx/>
              <a:buNone/>
            </a:pPr>
            <a:r>
              <a:rPr lang="en-US" altLang="en-US" sz="1400">
                <a:latin typeface="Arial" charset="0"/>
              </a:rPr>
              <a:t>where the zero subscript indicates the intrinsic color.</a:t>
            </a:r>
          </a:p>
          <a:p>
            <a:pPr eaLnBrk="1" hangingPunct="1">
              <a:spcBef>
                <a:spcPct val="0"/>
              </a:spcBef>
              <a:buFontTx/>
              <a:buNone/>
            </a:pPr>
            <a:r>
              <a:rPr lang="en-US" altLang="en-US" sz="1400">
                <a:latin typeface="Arial" charset="0"/>
              </a:rPr>
              <a:t>Rearranging terms, the color excess can be expressed as the difference in extinction in the two wavebands:</a:t>
            </a:r>
          </a:p>
          <a:p>
            <a:pPr eaLnBrk="1" hangingPunct="1">
              <a:spcBef>
                <a:spcPct val="0"/>
              </a:spcBef>
              <a:buFontTx/>
              <a:buNone/>
            </a:pPr>
            <a:r>
              <a:rPr lang="en-US" altLang="en-US" sz="1400">
                <a:latin typeface="Arial" charset="0"/>
              </a:rPr>
              <a:t>E(H-K) = (H - H_0) - (K - K_0) = A_H - A_K</a:t>
            </a:r>
          </a:p>
          <a:p>
            <a:pPr eaLnBrk="1" hangingPunct="1">
              <a:spcBef>
                <a:spcPct val="0"/>
              </a:spcBef>
              <a:buFontTx/>
              <a:buNone/>
            </a:pPr>
            <a:r>
              <a:rPr lang="en-US" altLang="en-US" sz="1400">
                <a:latin typeface="Arial" charset="0"/>
              </a:rPr>
              <a:t>Dividing both sides of the equation by A_K, one finds:</a:t>
            </a:r>
          </a:p>
          <a:p>
            <a:pPr eaLnBrk="1" hangingPunct="1">
              <a:spcBef>
                <a:spcPct val="0"/>
              </a:spcBef>
              <a:buFontTx/>
              <a:buNone/>
            </a:pPr>
            <a:r>
              <a:rPr lang="en-US" altLang="en-US" sz="1400">
                <a:latin typeface="Arial" charset="0"/>
              </a:rPr>
              <a:t>E(H-K)/A_K = (A_H - A_K)/A_K = A_H/A_K - 1</a:t>
            </a:r>
          </a:p>
          <a:p>
            <a:pPr eaLnBrk="1" hangingPunct="1">
              <a:spcBef>
                <a:spcPct val="0"/>
              </a:spcBef>
              <a:buFontTx/>
              <a:buNone/>
            </a:pPr>
            <a:r>
              <a:rPr lang="en-US" altLang="en-US" sz="1400">
                <a:latin typeface="Arial" charset="0"/>
              </a:rPr>
              <a:t>Solving for A_K,</a:t>
            </a:r>
          </a:p>
          <a:p>
            <a:pPr eaLnBrk="1" hangingPunct="1">
              <a:spcBef>
                <a:spcPct val="0"/>
              </a:spcBef>
              <a:buFontTx/>
              <a:buNone/>
            </a:pPr>
            <a:r>
              <a:rPr lang="en-US" altLang="en-US" sz="1400">
                <a:latin typeface="Arial" charset="0"/>
              </a:rPr>
              <a:t>A_K = E(H-K)/(A_H/A_K - 1)</a:t>
            </a:r>
          </a:p>
          <a:p>
            <a:pPr eaLnBrk="1" hangingPunct="1">
              <a:spcBef>
                <a:spcPct val="0"/>
              </a:spcBef>
              <a:buFontTx/>
              <a:buNone/>
            </a:pPr>
            <a:r>
              <a:rPr lang="en-US" altLang="en-US" sz="1400">
                <a:latin typeface="Arial" charset="0"/>
              </a:rPr>
              <a:t>The ratio of extinctions is given by the extinction law</a:t>
            </a:r>
          </a:p>
          <a:p>
            <a:pPr eaLnBrk="1" hangingPunct="1">
              <a:spcBef>
                <a:spcPct val="0"/>
              </a:spcBef>
              <a:buFontTx/>
              <a:buNone/>
            </a:pPr>
            <a:r>
              <a:rPr lang="en-US" altLang="en-US" sz="1400">
                <a:latin typeface="Arial" charset="0"/>
              </a:rPr>
              <a:t>A(lambda_1) = A(lambda_2)*(lambda_1/lambda_2)^alpha</a:t>
            </a:r>
          </a:p>
          <a:p>
            <a:pPr eaLnBrk="1" hangingPunct="1">
              <a:spcBef>
                <a:spcPct val="0"/>
              </a:spcBef>
              <a:buFontTx/>
              <a:buNone/>
            </a:pPr>
            <a:r>
              <a:rPr lang="en-US" altLang="en-US" sz="1400">
                <a:latin typeface="Arial" charset="0"/>
              </a:rPr>
              <a:t>so,</a:t>
            </a:r>
          </a:p>
          <a:p>
            <a:pPr eaLnBrk="1" hangingPunct="1">
              <a:spcBef>
                <a:spcPct val="0"/>
              </a:spcBef>
              <a:buFontTx/>
              <a:buNone/>
            </a:pPr>
            <a:r>
              <a:rPr lang="en-US" altLang="en-US" sz="1400">
                <a:latin typeface="Arial" charset="0"/>
              </a:rPr>
              <a:t>A_K = E(H-K)/((lambda_H/lambda_K)^alpha - 1)</a:t>
            </a:r>
          </a:p>
          <a:p>
            <a:pPr eaLnBrk="1" hangingPunct="1">
              <a:spcBef>
                <a:spcPct val="0"/>
              </a:spcBef>
              <a:buFontTx/>
              <a:buNone/>
            </a:pPr>
            <a:r>
              <a:rPr lang="en-US" altLang="en-US" sz="1400">
                <a:latin typeface="Arial" charset="0"/>
              </a:rPr>
              <a:t>The central wavelengths of the wavebands are:</a:t>
            </a:r>
          </a:p>
          <a:p>
            <a:pPr eaLnBrk="1" hangingPunct="1">
              <a:spcBef>
                <a:spcPct val="0"/>
              </a:spcBef>
              <a:buFontTx/>
              <a:buNone/>
            </a:pPr>
            <a:r>
              <a:rPr lang="en-US" altLang="en-US" sz="1400">
                <a:latin typeface="Arial" charset="0"/>
              </a:rPr>
              <a:t>lambda_H = 1.66 um</a:t>
            </a:r>
            <a:br>
              <a:rPr lang="en-US" altLang="en-US" sz="1400">
                <a:latin typeface="Arial" charset="0"/>
              </a:rPr>
            </a:br>
            <a:r>
              <a:rPr lang="en-US" altLang="en-US" sz="1400">
                <a:latin typeface="Arial" charset="0"/>
              </a:rPr>
              <a:t>lambda_K = 2.20 um</a:t>
            </a:r>
          </a:p>
          <a:p>
            <a:pPr eaLnBrk="1" hangingPunct="1">
              <a:spcBef>
                <a:spcPct val="0"/>
              </a:spcBef>
              <a:buFontTx/>
              <a:buNone/>
            </a:pPr>
            <a:r>
              <a:rPr lang="en-US" altLang="en-US" sz="1400">
                <a:latin typeface="Arial" charset="0"/>
              </a:rPr>
              <a:t>For a typical extinction law,</a:t>
            </a:r>
          </a:p>
          <a:p>
            <a:pPr eaLnBrk="1" hangingPunct="1">
              <a:spcBef>
                <a:spcPct val="0"/>
              </a:spcBef>
              <a:buFontTx/>
              <a:buNone/>
            </a:pPr>
            <a:r>
              <a:rPr lang="en-US" altLang="en-US" sz="1400">
                <a:latin typeface="Arial" charset="0"/>
              </a:rPr>
              <a:t>alpha -1.53</a:t>
            </a:r>
          </a:p>
          <a:p>
            <a:pPr eaLnBrk="1" hangingPunct="1">
              <a:spcBef>
                <a:spcPct val="0"/>
              </a:spcBef>
              <a:buFontTx/>
              <a:buNone/>
            </a:pPr>
            <a:r>
              <a:rPr lang="en-US" altLang="en-US" sz="1400">
                <a:latin typeface="Arial" charset="0"/>
              </a:rPr>
              <a:t>So,</a:t>
            </a:r>
          </a:p>
          <a:p>
            <a:pPr eaLnBrk="1" hangingPunct="1">
              <a:spcBef>
                <a:spcPct val="0"/>
              </a:spcBef>
              <a:buFontTx/>
              <a:buNone/>
            </a:pPr>
            <a:r>
              <a:rPr lang="en-US" altLang="en-US" sz="1400">
                <a:latin typeface="Arial" charset="0"/>
              </a:rPr>
              <a:t>A_K = E(H-K)/((1.65/2.20)^-1.53 - 1) = 1.8E(H-K)</a:t>
            </a:r>
          </a:p>
          <a:p>
            <a:pPr eaLnBrk="1" hangingPunct="1">
              <a:spcBef>
                <a:spcPct val="0"/>
              </a:spcBef>
              <a:buFontTx/>
              <a:buNone/>
            </a:pPr>
            <a:r>
              <a:rPr lang="en-US" altLang="en-US" sz="1400">
                <a:latin typeface="Arial" charset="0"/>
              </a:rPr>
              <a:t>By examining the slides regarding the red supergiant cluster, one can see that the observed color is approximately 1.55 in H-K. Knowing that the stars are red supergiants, the intrinsic color is 0.21.</a:t>
            </a:r>
          </a:p>
          <a:p>
            <a:pPr eaLnBrk="1" hangingPunct="1">
              <a:spcBef>
                <a:spcPct val="0"/>
              </a:spcBef>
              <a:buFontTx/>
              <a:buNone/>
            </a:pPr>
            <a:r>
              <a:rPr lang="en-US" altLang="en-US" sz="1400">
                <a:latin typeface="Arial" charset="0"/>
              </a:rPr>
              <a:t>So,</a:t>
            </a:r>
          </a:p>
          <a:p>
            <a:pPr eaLnBrk="1" hangingPunct="1">
              <a:spcBef>
                <a:spcPct val="0"/>
              </a:spcBef>
              <a:buFontTx/>
              <a:buNone/>
            </a:pPr>
            <a:r>
              <a:rPr lang="en-US" altLang="en-US" sz="1400">
                <a:latin typeface="Arial" charset="0"/>
              </a:rPr>
              <a:t>A_K = 1.8*(1.55 - 0.21) = 2.5</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742950" y="482600"/>
            <a:ext cx="79152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tabLst>
                <a:tab pos="8513763" algn="r"/>
              </a:tabLst>
              <a:defRPr sz="2400">
                <a:solidFill>
                  <a:schemeClr val="tx1"/>
                </a:solidFill>
                <a:latin typeface="Times New Roman" pitchFamily="18" charset="0"/>
              </a:defRPr>
            </a:lvl1pPr>
            <a:lvl2pPr marL="742950" indent="-285750" eaLnBrk="0" hangingPunct="0">
              <a:spcBef>
                <a:spcPct val="5000"/>
              </a:spcBef>
              <a:buChar char="–"/>
              <a:tabLst>
                <a:tab pos="8513763" algn="r"/>
              </a:tabLst>
              <a:defRPr sz="2000">
                <a:solidFill>
                  <a:schemeClr val="tx1"/>
                </a:solidFill>
                <a:latin typeface="Times New Roman" pitchFamily="18" charset="0"/>
              </a:defRPr>
            </a:lvl2pPr>
            <a:lvl3pPr marL="1143000" indent="-228600" eaLnBrk="0" hangingPunct="0">
              <a:spcBef>
                <a:spcPct val="5000"/>
              </a:spcBef>
              <a:buChar char="•"/>
              <a:tabLst>
                <a:tab pos="8513763" algn="r"/>
              </a:tabLst>
              <a:defRPr>
                <a:solidFill>
                  <a:schemeClr val="tx1"/>
                </a:solidFill>
                <a:latin typeface="Times New Roman" pitchFamily="18" charset="0"/>
              </a:defRPr>
            </a:lvl3pPr>
            <a:lvl4pPr marL="1600200" indent="-228600" eaLnBrk="0" hangingPunct="0">
              <a:spcBef>
                <a:spcPct val="5000"/>
              </a:spcBef>
              <a:buChar char="–"/>
              <a:tabLst>
                <a:tab pos="8513763" algn="r"/>
              </a:tabLst>
              <a:defRPr sz="1600">
                <a:solidFill>
                  <a:schemeClr val="tx1"/>
                </a:solidFill>
                <a:latin typeface="Times New Roman" pitchFamily="18" charset="0"/>
              </a:defRPr>
            </a:lvl4pPr>
            <a:lvl5pPr marL="2057400" indent="-228600" eaLnBrk="0" hangingPunct="0">
              <a:spcBef>
                <a:spcPct val="5000"/>
              </a:spcBef>
              <a:buChar char="»"/>
              <a:tabLst>
                <a:tab pos="8513763" algn="r"/>
              </a:tabLst>
              <a:defRPr sz="1600">
                <a:solidFill>
                  <a:schemeClr val="tx1"/>
                </a:solidFill>
                <a:latin typeface="Times New Roman" pitchFamily="18" charset="0"/>
              </a:defRPr>
            </a:lvl5pPr>
            <a:lvl6pPr marL="25146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6pPr>
            <a:lvl7pPr marL="29718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7pPr>
            <a:lvl8pPr marL="34290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8pPr>
            <a:lvl9pPr marL="38862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9pPr>
          </a:lstStyle>
          <a:p>
            <a:pPr algn="r" eaLnBrk="1" hangingPunct="1">
              <a:spcBef>
                <a:spcPct val="0"/>
              </a:spcBef>
              <a:buFontTx/>
              <a:buNone/>
            </a:pPr>
            <a:endParaRPr lang="en-US" altLang="en-US" sz="1400" u="sng">
              <a:solidFill>
                <a:schemeClr val="tx2"/>
              </a:solidFill>
              <a:latin typeface="Arial Rounded MT Bold" pitchFamily="34" charset="0"/>
            </a:endParaRPr>
          </a:p>
        </p:txBody>
      </p:sp>
      <p:sp>
        <p:nvSpPr>
          <p:cNvPr id="77827" name="Line 3"/>
          <p:cNvSpPr>
            <a:spLocks noChangeShapeType="1"/>
          </p:cNvSpPr>
          <p:nvPr/>
        </p:nvSpPr>
        <p:spPr bwMode="auto">
          <a:xfrm flipH="1">
            <a:off x="2303463" y="2590800"/>
            <a:ext cx="155733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28" name="Rectangle 4"/>
          <p:cNvSpPr>
            <a:spLocks noGrp="1" noChangeArrowheads="1"/>
          </p:cNvSpPr>
          <p:nvPr>
            <p:ph type="title"/>
          </p:nvPr>
        </p:nvSpPr>
        <p:spPr/>
        <p:txBody>
          <a:bodyPr/>
          <a:lstStyle/>
          <a:p>
            <a:pPr eaLnBrk="1" hangingPunct="1"/>
            <a:r>
              <a:rPr lang="en-US" altLang="en-US" smtClean="0"/>
              <a:t>Red Supergiant Cluster #1: Distance</a:t>
            </a:r>
          </a:p>
        </p:txBody>
      </p:sp>
      <p:pic>
        <p:nvPicPr>
          <p:cNvPr id="77829" name="Picture 6" descr="fg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2514600"/>
            <a:ext cx="571500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Rectangle 7"/>
          <p:cNvSpPr>
            <a:spLocks noChangeArrowheads="1"/>
          </p:cNvSpPr>
          <p:nvPr/>
        </p:nvSpPr>
        <p:spPr bwMode="auto">
          <a:xfrm>
            <a:off x="458788" y="1143000"/>
            <a:ext cx="822642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r>
              <a:rPr lang="en-US" altLang="en-US" sz="1800"/>
              <a:t>Plot of </a:t>
            </a:r>
            <a:r>
              <a:rPr lang="en-US" altLang="en-US" sz="1800" i="1"/>
              <a:t>V</a:t>
            </a:r>
            <a:r>
              <a:rPr lang="en-US" altLang="en-US" sz="1800"/>
              <a:t>LSR vs. distance along the line of sight to the cluster, assuming the Galactic rotation curve in Brand &amp; Blitz (</a:t>
            </a:r>
            <a:r>
              <a:rPr lang="en-US" altLang="en-US" sz="1800">
                <a:hlinkClick r:id="rId4"/>
              </a:rPr>
              <a:t>1993</a:t>
            </a:r>
            <a:r>
              <a:rPr lang="en-US" altLang="en-US" sz="1800"/>
              <a:t>). The crosshatched region represents the velocity of the OH 25.5-0.16 maser associated with the envelope of one of the RSGs in the cluster (star No. 9). The distance to the cluster is taken to be 5.8 kpc, corresponding to the "near-side" solution. Note that the "far-side" solution would require anomalously high luminositiesfor the RSGs. </a:t>
            </a:r>
          </a:p>
        </p:txBody>
      </p:sp>
      <p:sp>
        <p:nvSpPr>
          <p:cNvPr id="77831"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9689F81D-F03D-4C60-A315-BD257E161C92}" type="slidenum">
              <a:rPr lang="en-US" altLang="en-US" sz="1400" smtClean="0">
                <a:latin typeface="Arial" charset="0"/>
              </a:rPr>
              <a:pPr eaLnBrk="1" hangingPunct="1">
                <a:spcBef>
                  <a:spcPct val="0"/>
                </a:spcBef>
                <a:buFontTx/>
                <a:buNone/>
              </a:pPr>
              <a:t>81</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742950" y="482600"/>
            <a:ext cx="79152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tabLst>
                <a:tab pos="8513763" algn="r"/>
              </a:tabLst>
              <a:defRPr sz="2400">
                <a:solidFill>
                  <a:schemeClr val="tx1"/>
                </a:solidFill>
                <a:latin typeface="Times New Roman" pitchFamily="18" charset="0"/>
              </a:defRPr>
            </a:lvl1pPr>
            <a:lvl2pPr marL="742950" indent="-285750" eaLnBrk="0" hangingPunct="0">
              <a:spcBef>
                <a:spcPct val="5000"/>
              </a:spcBef>
              <a:buChar char="–"/>
              <a:tabLst>
                <a:tab pos="8513763" algn="r"/>
              </a:tabLst>
              <a:defRPr sz="2000">
                <a:solidFill>
                  <a:schemeClr val="tx1"/>
                </a:solidFill>
                <a:latin typeface="Times New Roman" pitchFamily="18" charset="0"/>
              </a:defRPr>
            </a:lvl2pPr>
            <a:lvl3pPr marL="1143000" indent="-228600" eaLnBrk="0" hangingPunct="0">
              <a:spcBef>
                <a:spcPct val="5000"/>
              </a:spcBef>
              <a:buChar char="•"/>
              <a:tabLst>
                <a:tab pos="8513763" algn="r"/>
              </a:tabLst>
              <a:defRPr>
                <a:solidFill>
                  <a:schemeClr val="tx1"/>
                </a:solidFill>
                <a:latin typeface="Times New Roman" pitchFamily="18" charset="0"/>
              </a:defRPr>
            </a:lvl3pPr>
            <a:lvl4pPr marL="1600200" indent="-228600" eaLnBrk="0" hangingPunct="0">
              <a:spcBef>
                <a:spcPct val="5000"/>
              </a:spcBef>
              <a:buChar char="–"/>
              <a:tabLst>
                <a:tab pos="8513763" algn="r"/>
              </a:tabLst>
              <a:defRPr sz="1600">
                <a:solidFill>
                  <a:schemeClr val="tx1"/>
                </a:solidFill>
                <a:latin typeface="Times New Roman" pitchFamily="18" charset="0"/>
              </a:defRPr>
            </a:lvl4pPr>
            <a:lvl5pPr marL="2057400" indent="-228600" eaLnBrk="0" hangingPunct="0">
              <a:spcBef>
                <a:spcPct val="5000"/>
              </a:spcBef>
              <a:buChar char="»"/>
              <a:tabLst>
                <a:tab pos="8513763" algn="r"/>
              </a:tabLst>
              <a:defRPr sz="1600">
                <a:solidFill>
                  <a:schemeClr val="tx1"/>
                </a:solidFill>
                <a:latin typeface="Times New Roman" pitchFamily="18" charset="0"/>
              </a:defRPr>
            </a:lvl5pPr>
            <a:lvl6pPr marL="25146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6pPr>
            <a:lvl7pPr marL="29718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7pPr>
            <a:lvl8pPr marL="34290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8pPr>
            <a:lvl9pPr marL="3886200" indent="-228600" eaLnBrk="0" fontAlgn="base" hangingPunct="0">
              <a:spcBef>
                <a:spcPct val="5000"/>
              </a:spcBef>
              <a:spcAft>
                <a:spcPct val="0"/>
              </a:spcAft>
              <a:buChar char="»"/>
              <a:tabLst>
                <a:tab pos="8513763" algn="r"/>
              </a:tabLst>
              <a:defRPr sz="1600">
                <a:solidFill>
                  <a:schemeClr val="tx1"/>
                </a:solidFill>
                <a:latin typeface="Times New Roman" pitchFamily="18" charset="0"/>
              </a:defRPr>
            </a:lvl9pPr>
          </a:lstStyle>
          <a:p>
            <a:pPr algn="r" eaLnBrk="1" hangingPunct="1">
              <a:spcBef>
                <a:spcPct val="0"/>
              </a:spcBef>
              <a:buFontTx/>
              <a:buNone/>
            </a:pPr>
            <a:endParaRPr lang="en-US" altLang="en-US" sz="1400" u="sng">
              <a:solidFill>
                <a:schemeClr val="tx2"/>
              </a:solidFill>
              <a:latin typeface="Arial Rounded MT Bold" pitchFamily="34" charset="0"/>
            </a:endParaRPr>
          </a:p>
        </p:txBody>
      </p:sp>
      <p:sp>
        <p:nvSpPr>
          <p:cNvPr id="78851" name="Line 3"/>
          <p:cNvSpPr>
            <a:spLocks noChangeShapeType="1"/>
          </p:cNvSpPr>
          <p:nvPr/>
        </p:nvSpPr>
        <p:spPr bwMode="auto">
          <a:xfrm flipH="1">
            <a:off x="2303463" y="2590800"/>
            <a:ext cx="155733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52" name="Rectangle 4"/>
          <p:cNvSpPr>
            <a:spLocks noGrp="1" noChangeArrowheads="1"/>
          </p:cNvSpPr>
          <p:nvPr>
            <p:ph type="title"/>
          </p:nvPr>
        </p:nvSpPr>
        <p:spPr/>
        <p:txBody>
          <a:bodyPr/>
          <a:lstStyle/>
          <a:p>
            <a:pPr eaLnBrk="1" hangingPunct="1"/>
            <a:r>
              <a:rPr lang="en-US" altLang="en-US" smtClean="0"/>
              <a:t>Red Supergiant Cluster #1: Results</a:t>
            </a:r>
          </a:p>
        </p:txBody>
      </p:sp>
      <p:sp>
        <p:nvSpPr>
          <p:cNvPr id="78853" name="Rectangle 5"/>
          <p:cNvSpPr>
            <a:spLocks noGrp="1" noChangeArrowheads="1"/>
          </p:cNvSpPr>
          <p:nvPr>
            <p:ph type="body" idx="1"/>
          </p:nvPr>
        </p:nvSpPr>
        <p:spPr>
          <a:noFill/>
        </p:spPr>
        <p:txBody>
          <a:bodyPr/>
          <a:lstStyle/>
          <a:p>
            <a:pPr eaLnBrk="1" hangingPunct="1"/>
            <a:r>
              <a:rPr lang="en-US" altLang="en-US" smtClean="0"/>
              <a:t>Observations give:</a:t>
            </a:r>
          </a:p>
          <a:p>
            <a:pPr lvl="1" eaLnBrk="1" hangingPunct="1"/>
            <a:r>
              <a:rPr lang="en-US" altLang="en-US" smtClean="0"/>
              <a:t>fluxes</a:t>
            </a:r>
          </a:p>
          <a:p>
            <a:pPr lvl="1" eaLnBrk="1" hangingPunct="1"/>
            <a:r>
              <a:rPr lang="en-US" altLang="en-US" smtClean="0"/>
              <a:t>spectral features</a:t>
            </a:r>
          </a:p>
          <a:p>
            <a:pPr lvl="1" eaLnBrk="1" hangingPunct="1"/>
            <a:r>
              <a:rPr lang="en-US" altLang="en-US" smtClean="0"/>
              <a:t>spectral types</a:t>
            </a:r>
          </a:p>
          <a:p>
            <a:pPr eaLnBrk="1" hangingPunct="1"/>
            <a:r>
              <a:rPr lang="en-US" altLang="en-US" smtClean="0"/>
              <a:t>Analyses give:</a:t>
            </a:r>
          </a:p>
          <a:p>
            <a:pPr lvl="1" eaLnBrk="1" hangingPunct="1"/>
            <a:r>
              <a:rPr lang="en-US" altLang="en-US" smtClean="0"/>
              <a:t>distance</a:t>
            </a:r>
          </a:p>
          <a:p>
            <a:pPr lvl="1" eaLnBrk="1" hangingPunct="1"/>
            <a:r>
              <a:rPr lang="en-US" altLang="en-US" smtClean="0"/>
              <a:t>luminosities</a:t>
            </a:r>
          </a:p>
          <a:p>
            <a:pPr lvl="1" eaLnBrk="1" hangingPunct="1"/>
            <a:r>
              <a:rPr lang="en-US" altLang="en-US" smtClean="0"/>
              <a:t>masses</a:t>
            </a:r>
          </a:p>
          <a:p>
            <a:pPr lvl="1" eaLnBrk="1" hangingPunct="1"/>
            <a:r>
              <a:rPr lang="en-US" altLang="en-US" smtClean="0"/>
              <a:t>ages</a:t>
            </a:r>
          </a:p>
        </p:txBody>
      </p:sp>
      <p:sp>
        <p:nvSpPr>
          <p:cNvPr id="78854"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1C7C23A6-1FF3-4A46-AD6E-B2F8DECD7A64}" type="slidenum">
              <a:rPr lang="en-US" altLang="en-US" sz="1400" smtClean="0">
                <a:latin typeface="Arial" charset="0"/>
              </a:rPr>
              <a:pPr eaLnBrk="1" hangingPunct="1">
                <a:spcBef>
                  <a:spcPct val="0"/>
                </a:spcBef>
                <a:buFontTx/>
                <a:buNone/>
              </a:pPr>
              <a:t>82</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altLang="en-US" smtClean="0"/>
              <a:t>IDL</a:t>
            </a:r>
          </a:p>
        </p:txBody>
      </p:sp>
      <p:sp>
        <p:nvSpPr>
          <p:cNvPr id="79875" name="Rectangle 3"/>
          <p:cNvSpPr>
            <a:spLocks noGrp="1" noChangeArrowheads="1"/>
          </p:cNvSpPr>
          <p:nvPr>
            <p:ph type="body" idx="1"/>
          </p:nvPr>
        </p:nvSpPr>
        <p:spPr/>
        <p:txBody>
          <a:bodyPr/>
          <a:lstStyle/>
          <a:p>
            <a:pPr eaLnBrk="1" hangingPunct="1">
              <a:spcBef>
                <a:spcPct val="5000"/>
              </a:spcBef>
            </a:pPr>
            <a:r>
              <a:rPr lang="en-US" altLang="en-US" smtClean="0"/>
              <a:t>IDL (Interactive Data Language) is a software environment often used for astronomical data reduction and analysis.</a:t>
            </a:r>
          </a:p>
          <a:p>
            <a:pPr eaLnBrk="1" hangingPunct="1">
              <a:spcBef>
                <a:spcPct val="5000"/>
              </a:spcBef>
            </a:pPr>
            <a:r>
              <a:rPr lang="en-US" altLang="en-US" smtClean="0"/>
              <a:t>It is the most pervasive data reduction and analysis language for astronomy.</a:t>
            </a:r>
          </a:p>
          <a:p>
            <a:pPr eaLnBrk="1" hangingPunct="1">
              <a:spcBef>
                <a:spcPct val="5000"/>
              </a:spcBef>
            </a:pPr>
            <a:r>
              <a:rPr lang="en-US" altLang="en-US" smtClean="0"/>
              <a:t>It is sold by ITT.</a:t>
            </a:r>
          </a:p>
          <a:p>
            <a:pPr eaLnBrk="1" hangingPunct="1">
              <a:spcBef>
                <a:spcPct val="5000"/>
              </a:spcBef>
            </a:pPr>
            <a:r>
              <a:rPr lang="en-US" altLang="en-US" smtClean="0"/>
              <a:t>It was originally developed for analyzing data from NASA missions.</a:t>
            </a:r>
          </a:p>
          <a:p>
            <a:pPr eaLnBrk="1" hangingPunct="1">
              <a:spcBef>
                <a:spcPct val="5000"/>
              </a:spcBef>
            </a:pPr>
            <a:r>
              <a:rPr lang="en-US" altLang="en-US" smtClean="0"/>
              <a:t>It is most similar to FORTRAN.</a:t>
            </a:r>
          </a:p>
          <a:p>
            <a:pPr eaLnBrk="1" hangingPunct="1">
              <a:spcBef>
                <a:spcPct val="5000"/>
              </a:spcBef>
            </a:pPr>
            <a:r>
              <a:rPr lang="en-US" altLang="en-US" smtClean="0"/>
              <a:t>IDL can be run in compiled and interpretive mode.</a:t>
            </a:r>
          </a:p>
          <a:p>
            <a:pPr eaLnBrk="1" hangingPunct="1">
              <a:spcBef>
                <a:spcPct val="5000"/>
              </a:spcBef>
            </a:pPr>
            <a:r>
              <a:rPr lang="en-US" altLang="en-US" smtClean="0"/>
              <a:t>It is vectorized.</a:t>
            </a:r>
          </a:p>
          <a:p>
            <a:pPr eaLnBrk="1" hangingPunct="1">
              <a:spcBef>
                <a:spcPct val="5000"/>
              </a:spcBef>
            </a:pPr>
            <a:r>
              <a:rPr lang="en-US" altLang="en-US" smtClean="0"/>
              <a:t>It has powerful features that allow debugging, e.g. breakpoints. </a:t>
            </a:r>
          </a:p>
          <a:p>
            <a:pPr eaLnBrk="1" hangingPunct="1">
              <a:spcBef>
                <a:spcPct val="5000"/>
              </a:spcBef>
            </a:pPr>
            <a:r>
              <a:rPr lang="en-US" altLang="en-US" smtClean="0"/>
              <a:t>Many astronomy programs have been written and are publicly available, e.g. the “astron” package.</a:t>
            </a:r>
          </a:p>
          <a:p>
            <a:pPr eaLnBrk="1" hangingPunct="1">
              <a:spcBef>
                <a:spcPct val="5000"/>
              </a:spcBef>
            </a:pPr>
            <a:r>
              <a:rPr lang="en-US" altLang="en-US" smtClean="0"/>
              <a:t>IDL is available to you on CIS computers.</a:t>
            </a:r>
          </a:p>
          <a:p>
            <a:pPr eaLnBrk="1" hangingPunct="1">
              <a:spcBef>
                <a:spcPct val="5000"/>
              </a:spcBef>
            </a:pPr>
            <a:endParaRPr lang="en-US" altLang="en-US" smtClean="0"/>
          </a:p>
        </p:txBody>
      </p:sp>
      <p:sp>
        <p:nvSpPr>
          <p:cNvPr id="79876"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C72F3513-3183-4C4D-B672-BB61DE00DBC0}" type="slidenum">
              <a:rPr lang="en-US" altLang="en-US" sz="1400" smtClean="0">
                <a:latin typeface="Arial" charset="0"/>
              </a:rPr>
              <a:pPr eaLnBrk="1" hangingPunct="1">
                <a:spcBef>
                  <a:spcPct val="0"/>
                </a:spcBef>
                <a:buFontTx/>
                <a:buNone/>
              </a:pPr>
              <a:t>83</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US" altLang="en-US" smtClean="0"/>
              <a:t>IDL and Vectorization (from Wikipedia)</a:t>
            </a:r>
          </a:p>
        </p:txBody>
      </p:sp>
      <p:sp>
        <p:nvSpPr>
          <p:cNvPr id="80899" name="Rectangle 3"/>
          <p:cNvSpPr>
            <a:spLocks noGrp="1" noChangeArrowheads="1"/>
          </p:cNvSpPr>
          <p:nvPr>
            <p:ph type="body" idx="1"/>
          </p:nvPr>
        </p:nvSpPr>
        <p:spPr/>
        <p:txBody>
          <a:bodyPr/>
          <a:lstStyle/>
          <a:p>
            <a:pPr eaLnBrk="1" hangingPunct="1">
              <a:lnSpc>
                <a:spcPct val="80000"/>
              </a:lnSpc>
            </a:pPr>
            <a:r>
              <a:rPr lang="en-US" altLang="en-US" sz="1600" smtClean="0"/>
              <a:t>IDL can operate on vectors</a:t>
            </a:r>
          </a:p>
          <a:p>
            <a:pPr eaLnBrk="1" hangingPunct="1">
              <a:lnSpc>
                <a:spcPct val="80000"/>
              </a:lnSpc>
              <a:buFontTx/>
              <a:buNone/>
            </a:pPr>
            <a:endParaRPr lang="en-US" altLang="en-US" sz="1600" smtClean="0"/>
          </a:p>
          <a:p>
            <a:pPr eaLnBrk="1" hangingPunct="1">
              <a:lnSpc>
                <a:spcPct val="80000"/>
              </a:lnSpc>
              <a:buFontTx/>
              <a:buNone/>
            </a:pPr>
            <a:r>
              <a:rPr lang="en-US" altLang="en-US" sz="1600" smtClean="0"/>
              <a:t>		x = findgen(100)/10 </a:t>
            </a:r>
          </a:p>
          <a:p>
            <a:pPr eaLnBrk="1" hangingPunct="1">
              <a:lnSpc>
                <a:spcPct val="80000"/>
              </a:lnSpc>
              <a:buFontTx/>
              <a:buNone/>
            </a:pPr>
            <a:r>
              <a:rPr lang="en-US" altLang="en-US" sz="1600" smtClean="0"/>
              <a:t>		y = sin(x)/x </a:t>
            </a:r>
          </a:p>
          <a:p>
            <a:pPr eaLnBrk="1" hangingPunct="1">
              <a:lnSpc>
                <a:spcPct val="80000"/>
              </a:lnSpc>
              <a:buFontTx/>
              <a:buNone/>
            </a:pPr>
            <a:r>
              <a:rPr lang="en-US" altLang="en-US" sz="1600" smtClean="0"/>
              <a:t>		plot,x,y </a:t>
            </a:r>
          </a:p>
          <a:p>
            <a:pPr eaLnBrk="1" hangingPunct="1">
              <a:lnSpc>
                <a:spcPct val="80000"/>
              </a:lnSpc>
              <a:buFontTx/>
              <a:buNone/>
            </a:pPr>
            <a:endParaRPr lang="en-US" altLang="en-US" sz="1600" smtClean="0"/>
          </a:p>
          <a:p>
            <a:pPr eaLnBrk="1" hangingPunct="1">
              <a:lnSpc>
                <a:spcPct val="80000"/>
              </a:lnSpc>
              <a:buFontTx/>
              <a:buNone/>
            </a:pPr>
            <a:r>
              <a:rPr lang="en-US" altLang="en-US" sz="1600" smtClean="0"/>
              <a:t>	(The findgen function in the above example returns a one-dimensional array of floating point numbers, with values equal to a series of integers starting at 0.)</a:t>
            </a:r>
          </a:p>
          <a:p>
            <a:pPr eaLnBrk="1" hangingPunct="1">
              <a:lnSpc>
                <a:spcPct val="80000"/>
              </a:lnSpc>
            </a:pPr>
            <a:endParaRPr lang="en-US" altLang="en-US" sz="1600" smtClean="0"/>
          </a:p>
          <a:p>
            <a:pPr eaLnBrk="1" hangingPunct="1">
              <a:lnSpc>
                <a:spcPct val="80000"/>
              </a:lnSpc>
            </a:pPr>
            <a:r>
              <a:rPr lang="en-US" altLang="en-US" sz="1600" smtClean="0"/>
              <a:t>Note that the operation in the second line applies in a vectorized manner to the whole 100-element array created in the first line, analogous to the way general-purpose array programming languages (such as APL or J) would do it. This example contains a divide by zero; IDL will report an arithmetic overflow, and store a NaN value in the corresponding element of the y array (the first one), but the other array elements will be finite. The NaN is excluded from the visualisation generated by the plot command.</a:t>
            </a:r>
          </a:p>
          <a:p>
            <a:pPr eaLnBrk="1" hangingPunct="1">
              <a:lnSpc>
                <a:spcPct val="80000"/>
              </a:lnSpc>
            </a:pPr>
            <a:r>
              <a:rPr lang="en-US" altLang="en-US" sz="1600" smtClean="0"/>
              <a:t>As most other array programming languages, IDL is very fast doing vector operations (sometimes as fast as a well-coded custom loop in FORTRAN or C) but quite slow if elements need processing individually. Hence part of the art of using IDL (or any other array programming language, for that matter) for numerically heavy computations is to make use of the inbuilt vector operations.DL (Interactive Data Language) is a software environment often used for astronomical data reduction and analysis.</a:t>
            </a:r>
          </a:p>
        </p:txBody>
      </p:sp>
      <p:sp>
        <p:nvSpPr>
          <p:cNvPr id="80900"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E6F94126-3C7F-4C30-A49A-936309EB4A28}" type="slidenum">
              <a:rPr lang="en-US" altLang="en-US" sz="1400" smtClean="0">
                <a:latin typeface="Arial" charset="0"/>
              </a:rPr>
              <a:pPr eaLnBrk="1" hangingPunct="1">
                <a:spcBef>
                  <a:spcPct val="0"/>
                </a:spcBef>
                <a:buFontTx/>
                <a:buNone/>
              </a:pPr>
              <a:t>84</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altLang="en-US" smtClean="0"/>
              <a:t>IDL Features (from Wikipedia)</a:t>
            </a:r>
          </a:p>
        </p:txBody>
      </p:sp>
      <p:sp>
        <p:nvSpPr>
          <p:cNvPr id="81923" name="Rectangle 3"/>
          <p:cNvSpPr>
            <a:spLocks noGrp="1" noChangeArrowheads="1"/>
          </p:cNvSpPr>
          <p:nvPr>
            <p:ph type="body" idx="1"/>
          </p:nvPr>
        </p:nvSpPr>
        <p:spPr/>
        <p:txBody>
          <a:bodyPr/>
          <a:lstStyle/>
          <a:p>
            <a:pPr eaLnBrk="1" hangingPunct="1">
              <a:lnSpc>
                <a:spcPct val="80000"/>
              </a:lnSpc>
            </a:pPr>
            <a:r>
              <a:rPr lang="en-US" altLang="en-US" sz="2000" smtClean="0"/>
              <a:t>As a computer language, IDL:</a:t>
            </a:r>
          </a:p>
          <a:p>
            <a:pPr lvl="1" eaLnBrk="1" hangingPunct="1">
              <a:lnSpc>
                <a:spcPct val="80000"/>
              </a:lnSpc>
            </a:pPr>
            <a:r>
              <a:rPr lang="en-US" altLang="en-US" sz="1800" smtClean="0"/>
              <a:t>is </a:t>
            </a:r>
            <a:r>
              <a:rPr lang="en-US" altLang="en-US" sz="1800" smtClean="0">
                <a:hlinkClick r:id="rId3" tooltip="Dynamically typed"/>
              </a:rPr>
              <a:t>dynamically typed</a:t>
            </a:r>
            <a:r>
              <a:rPr lang="en-US" altLang="en-US" sz="1800" smtClean="0"/>
              <a:t>. </a:t>
            </a:r>
          </a:p>
          <a:p>
            <a:pPr lvl="1" eaLnBrk="1" hangingPunct="1">
              <a:lnSpc>
                <a:spcPct val="80000"/>
              </a:lnSpc>
            </a:pPr>
            <a:r>
              <a:rPr lang="en-US" altLang="en-US" sz="1800" smtClean="0"/>
              <a:t>has a single </a:t>
            </a:r>
            <a:r>
              <a:rPr lang="en-US" altLang="en-US" sz="1800" smtClean="0">
                <a:hlinkClick r:id="rId4" tooltip="Namespace (computer science)"/>
              </a:rPr>
              <a:t>namespace</a:t>
            </a:r>
            <a:r>
              <a:rPr lang="en-US" altLang="en-US" sz="1800" smtClean="0"/>
              <a:t>. </a:t>
            </a:r>
          </a:p>
          <a:p>
            <a:pPr lvl="1" eaLnBrk="1" hangingPunct="1">
              <a:lnSpc>
                <a:spcPct val="80000"/>
              </a:lnSpc>
            </a:pPr>
            <a:r>
              <a:rPr lang="en-US" altLang="en-US" sz="1800" smtClean="0"/>
              <a:t>was originally single threaded but now has many multi-threaded functions and procedures. </a:t>
            </a:r>
          </a:p>
          <a:p>
            <a:pPr lvl="1" eaLnBrk="1" hangingPunct="1">
              <a:lnSpc>
                <a:spcPct val="80000"/>
              </a:lnSpc>
            </a:pPr>
            <a:r>
              <a:rPr lang="en-US" altLang="en-US" sz="1800" smtClean="0"/>
              <a:t>has all function arguments </a:t>
            </a:r>
            <a:r>
              <a:rPr lang="en-US" altLang="en-US" sz="1800" smtClean="0">
                <a:hlinkClick r:id="rId5" tooltip="Evaluation strategy"/>
              </a:rPr>
              <a:t>passed by reference</a:t>
            </a:r>
            <a:r>
              <a:rPr lang="en-US" altLang="en-US" sz="1800" smtClean="0"/>
              <a:t> ("</a:t>
            </a:r>
            <a:r>
              <a:rPr lang="en-US" altLang="en-US" sz="1800" smtClean="0">
                <a:hlinkClick r:id="rId6" tooltip="IN-OUT"/>
              </a:rPr>
              <a:t>IN-OUT</a:t>
            </a:r>
            <a:r>
              <a:rPr lang="en-US" altLang="en-US" sz="1800" smtClean="0"/>
              <a:t>"); but see "problems", below. </a:t>
            </a:r>
          </a:p>
          <a:p>
            <a:pPr lvl="1" eaLnBrk="1" hangingPunct="1">
              <a:lnSpc>
                <a:spcPct val="80000"/>
              </a:lnSpc>
            </a:pPr>
            <a:r>
              <a:rPr lang="en-US" altLang="en-US" sz="1800" smtClean="0"/>
              <a:t>has </a:t>
            </a:r>
            <a:r>
              <a:rPr lang="en-US" altLang="en-US" sz="1800" smtClean="0">
                <a:hlinkClick r:id="rId7" tooltip="Named parameter"/>
              </a:rPr>
              <a:t>named parameters</a:t>
            </a:r>
            <a:r>
              <a:rPr lang="en-US" altLang="en-US" sz="1800" smtClean="0"/>
              <a:t> called keywords which are passed by reference. </a:t>
            </a:r>
          </a:p>
          <a:p>
            <a:pPr lvl="1" eaLnBrk="1" hangingPunct="1">
              <a:lnSpc>
                <a:spcPct val="80000"/>
              </a:lnSpc>
            </a:pPr>
            <a:r>
              <a:rPr lang="en-US" altLang="en-US" sz="1800" smtClean="0"/>
              <a:t>provides named parameter inheritance in nested routine calls, by reference or value. </a:t>
            </a:r>
          </a:p>
          <a:p>
            <a:pPr lvl="1" eaLnBrk="1" hangingPunct="1">
              <a:lnSpc>
                <a:spcPct val="80000"/>
              </a:lnSpc>
            </a:pPr>
            <a:r>
              <a:rPr lang="en-US" altLang="en-US" sz="1800" smtClean="0"/>
              <a:t>does not require variables to be predeclared. </a:t>
            </a:r>
          </a:p>
          <a:p>
            <a:pPr lvl="1" eaLnBrk="1" hangingPunct="1">
              <a:lnSpc>
                <a:spcPct val="80000"/>
              </a:lnSpc>
            </a:pPr>
            <a:r>
              <a:rPr lang="en-US" altLang="en-US" sz="1800" smtClean="0"/>
              <a:t>provides only COMMON block declarations to share global values among routines. </a:t>
            </a:r>
          </a:p>
          <a:p>
            <a:pPr lvl="1" eaLnBrk="1" hangingPunct="1">
              <a:lnSpc>
                <a:spcPct val="80000"/>
              </a:lnSpc>
            </a:pPr>
            <a:r>
              <a:rPr lang="en-US" altLang="en-US" sz="1800" smtClean="0"/>
              <a:t>implements a persistent, global heap of pointer and object variables. </a:t>
            </a:r>
          </a:p>
          <a:p>
            <a:pPr lvl="1" eaLnBrk="1" hangingPunct="1">
              <a:lnSpc>
                <a:spcPct val="80000"/>
              </a:lnSpc>
            </a:pPr>
            <a:r>
              <a:rPr lang="en-US" altLang="en-US" sz="1800" smtClean="0"/>
              <a:t>provides a simple and efficient index slice syntax to extract data from large arrays. </a:t>
            </a:r>
          </a:p>
          <a:p>
            <a:pPr lvl="1" eaLnBrk="1" hangingPunct="1">
              <a:lnSpc>
                <a:spcPct val="80000"/>
              </a:lnSpc>
            </a:pPr>
            <a:r>
              <a:rPr lang="en-US" altLang="en-US" sz="1800" smtClean="0"/>
              <a:t>provides various integer sizes, as well as single and double precision floating point real and complex numbers. </a:t>
            </a:r>
          </a:p>
          <a:p>
            <a:pPr lvl="1" eaLnBrk="1" hangingPunct="1">
              <a:lnSpc>
                <a:spcPct val="80000"/>
              </a:lnSpc>
            </a:pPr>
            <a:r>
              <a:rPr lang="en-US" altLang="en-US" sz="1800" smtClean="0"/>
              <a:t>provides composite data types such as character strings, homogeneous-type arrays, and simple (non-hierarchical) record structures of mixed data types. </a:t>
            </a:r>
          </a:p>
        </p:txBody>
      </p:sp>
      <p:sp>
        <p:nvSpPr>
          <p:cNvPr id="81924"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9C8C26D8-A59F-4D77-B0B3-11A6904E173B}" type="slidenum">
              <a:rPr lang="en-US" altLang="en-US" sz="1400" smtClean="0">
                <a:latin typeface="Arial" charset="0"/>
              </a:rPr>
              <a:pPr eaLnBrk="1" hangingPunct="1">
                <a:spcBef>
                  <a:spcPct val="0"/>
                </a:spcBef>
                <a:buFontTx/>
                <a:buNone/>
              </a:pPr>
              <a:t>85</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smtClean="0"/>
              <a:t>Absolute Magnitude and Distance</a:t>
            </a:r>
          </a:p>
        </p:txBody>
      </p:sp>
      <p:graphicFrame>
        <p:nvGraphicFramePr>
          <p:cNvPr id="10243" name="Object 1"/>
          <p:cNvGraphicFramePr>
            <a:graphicFrameLocks noChangeAspect="1"/>
          </p:cNvGraphicFramePr>
          <p:nvPr/>
        </p:nvGraphicFramePr>
        <p:xfrm>
          <a:off x="506413" y="1335088"/>
          <a:ext cx="8131175" cy="4251325"/>
        </p:xfrm>
        <a:graphic>
          <a:graphicData uri="http://schemas.openxmlformats.org/presentationml/2006/ole">
            <mc:AlternateContent xmlns:mc="http://schemas.openxmlformats.org/markup-compatibility/2006">
              <mc:Choice xmlns:v="urn:schemas-microsoft-com:vml" Requires="v">
                <p:oleObj spid="_x0000_s10253" name="Equation" r:id="rId3" imgW="3593880" imgH="1879560" progId="Equation.3">
                  <p:embed/>
                </p:oleObj>
              </mc:Choice>
              <mc:Fallback>
                <p:oleObj name="Equation" r:id="rId3" imgW="3593880" imgH="187956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413" y="1335088"/>
                        <a:ext cx="8131175"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44" name="Slide Number Placeholder 1"/>
          <p:cNvSpPr>
            <a:spLocks noGrp="1"/>
          </p:cNvSpPr>
          <p:nvPr>
            <p:ph type="sldNum" sz="quarter" idx="12"/>
          </p:nvPr>
        </p:nvSpPr>
        <p:spPr>
          <a:noFill/>
        </p:spPr>
        <p:txBody>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fld id="{C998EA46-10E4-4CD4-82B8-3DB8060D4B4B}" type="slidenum">
              <a:rPr lang="en-US" altLang="en-US" sz="1400" smtClean="0">
                <a:latin typeface="Arial" charset="0"/>
              </a:rPr>
              <a:pPr eaLnBrk="1" hangingPunct="1">
                <a:spcBef>
                  <a:spcPct val="0"/>
                </a:spcBef>
                <a:buFontTx/>
                <a:buNone/>
              </a:pPr>
              <a:t>9</a:t>
            </a:fld>
            <a:endParaRPr lang="en-US" altLang="en-US" sz="1400" smtClean="0">
              <a:latin typeface="Arial" charset="0"/>
            </a:endParaRP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6ICVwIi8+DQoJCTx1aXRleHQgbmFtZT0iQklPQlROX1RJVExFIiB2YWx1ZT0iQmlvIDoiLz4NCgkJPHVpdGV4dCBuYW1lPSJESVZJREVSQlROX1RJVExFIiB2YWx1ZT0ifCIvPg0KCQk8dWl0ZXh0IG5hbWU9IkNPTlRBQ1RCVE5fVElUTEUiIHZhbHVlPSJDb250YWN0Ii8+DQoJCTx1aXRleHQgbmFtZT0iVEFCX09VVExJTkUiIHZhbHVlPSJQbGFuIi8+DQoJCTx1aXRleHQgbmFtZT0iVEFCX1RIVU1CIiB2YWx1ZT0iIE1pbmlhdHVyZSIvPg0KCQk8dWl0ZXh0IG5hbWU9IlRBQl9OT1RFUyIgdmFsdWU9Ik5vdGVzIi8+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Ob3RlcyBkZXMgZGlhcG9zaXRpdmVz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
  <p:tag name="MMPROD_UIDATA" val="&lt;database version=&quot;6.0&quot;&gt;&lt;object type=&quot;1&quot; unique_id=&quot;10001&quot;&gt;&lt;property id=&quot;20141&quot; value=&quot;1051446&quot;/&gt;&lt;property id=&quot;20144&quot; value=&quot;0&quot;/&gt;&lt;property id=&quot;20146&quot; value=&quot;0&quot;/&gt;&lt;property id=&quot;20147&quot; value=&quot;0&quot;/&gt;&lt;property id=&quot;20148&quot; value=&quot;0&quot;/&gt;&lt;property id=&quot;20180&quot; value=&quot;0&quot;/&gt;&lt;property id=&quot;20181&quot; value=&quot;0&quot;/&gt;&lt;property id=&quot;20191&quot; value=&quot;rit&quot;/&gt;&lt;property id=&quot;20192&quot; value=&quot;https://connect.rit.edu&quot;/&gt;&lt;property id=&quot;20193&quot; value=&quot;0&quot;/&gt;&lt;property id=&quot;20222&quot; value=&quot;C:\figerdev\movies\&quot;/&gt;&lt;property id=&quot;20224&quot; value=&quot;C:\Documents and Settings\dffpci\Desktop&quot;/&gt;&lt;property id=&quot;20250&quot; value=&quot;6&quot;/&gt;&lt;property id=&quot;20251&quot; value=&quot;0&quot;/&gt;&lt;property id=&quot;20259&quot; value=&quot;0&quot;/&gt;&lt;property id=&quot;20262&quot; value=&quot;4496640&quot;/&gt;&lt;object type=&quot;4&quot; unique_id=&quot;10005&quot;&gt;&lt;/object&gt;&lt;object type=&quot;2&quot; unique_id=&quot;10006&quot;&gt;&lt;object type=&quot;3&quot; unique_id=&quot;10040&quot;&gt;&lt;property id=&quot;20148&quot; value=&quot;5&quot;/&gt;&lt;property id=&quot;20300&quot; value=&quot;Slide 1 - &amp;quot;Astronomical Observational Techniques and Instrumentation&amp;quot;&quot;/&gt;&lt;property id=&quot;20303&quot; value=&quot;-1&quot;/&gt;&lt;property id=&quot;20307&quot; value=&quot;962&quot;/&gt;&lt;property id=&quot;20309&quot; value=&quot;-1&quot;/&gt;&lt;/object&gt;&lt;object type=&quot;3&quot; unique_id=&quot;10041&quot;&gt;&lt;property id=&quot;20148&quot; value=&quot;5&quot;/&gt;&lt;property id=&quot;20300&quot; value=&quot;Slide 2 - &amp;quot;Aims and outline for this lecture&amp;quot;&quot;/&gt;&lt;property id=&quot;20303&quot; value=&quot;-1&quot;/&gt;&lt;property id=&quot;20307&quot; value=&quot;963&quot;/&gt;&lt;property id=&quot;20309&quot; value=&quot;-1&quot;/&gt;&lt;/object&gt;&lt;object type=&quot;3&quot; unique_id=&quot;10485&quot;&gt;&lt;property id=&quot;20148&quot; value=&quot;5&quot;/&gt;&lt;property id=&quot;20300&quot; value=&quot;Slide 3 - &amp;quot;Constituents in the Universe&amp;quot;&quot;/&gt;&lt;property id=&quot;20303&quot; value=&quot;-1&quot;/&gt;&lt;property id=&quot;20307&quot; value=&quot;1172&quot;/&gt;&lt;property id=&quot;20309&quot; value=&quot;-1&quot;/&gt;&lt;/object&gt;&lt;object type=&quot;3&quot; unique_id=&quot;10520&quot;&gt;&lt;property id=&quot;20148&quot; value=&quot;5&quot;/&gt;&lt;property id=&quot;20300&quot; value=&quot;Slide 6 - &amp;quot;Magnitudes&amp;quot;&quot;/&gt;&lt;property id=&quot;20303&quot; value=&quot;-1&quot;/&gt;&lt;property id=&quot;20307&quot; value=&quot;1325&quot;/&gt;&lt;property id=&quot;20309&quot; value=&quot;-1&quot;/&gt;&lt;/object&gt;&lt;object type=&quot;3&quot; unique_id=&quot;10521&quot;&gt;&lt;property id=&quot;20148&quot; value=&quot;5&quot;/&gt;&lt;property id=&quot;20300&quot; value=&quot;Slide 8 - &amp;quot;Absolute Magnitude&amp;quot;&quot;/&gt;&lt;property id=&quot;20303&quot; value=&quot;-1&quot;/&gt;&lt;property id=&quot;20307&quot; value=&quot;1326&quot;/&gt;&lt;property id=&quot;20309&quot; value=&quot;-1&quot;/&gt;&lt;/object&gt;&lt;object type=&quot;3&quot; unique_id=&quot;10523&quot;&gt;&lt;property id=&quot;20148&quot; value=&quot;5&quot;/&gt;&lt;property id=&quot;20300&quot; value=&quot;Slide 9 - &amp;quot;Absolute Magnitude and Distance&amp;quot;&quot;/&gt;&lt;property id=&quot;20303&quot; value=&quot;-1&quot;/&gt;&lt;property id=&quot;20307&quot; value=&quot;1328&quot;/&gt;&lt;property id=&quot;20309&quot; value=&quot;-1&quot;/&gt;&lt;/object&gt;&lt;object type=&quot;3&quot; unique_id=&quot;10524&quot;&gt;&lt;property id=&quot;20148&quot; value=&quot;5&quot;/&gt;&lt;property id=&quot;20300&quot; value=&quot;Slide 10 - &amp;quot;Stellar Brightness Differences&amp;quot;&quot;/&gt;&lt;property id=&quot;20303&quot; value=&quot;-1&quot;/&gt;&lt;property id=&quot;20307&quot; value=&quot;1329&quot;/&gt;&lt;property id=&quot;20309&quot; value=&quot;-1&quot;/&gt;&lt;/object&gt;&lt;object type=&quot;3&quot; unique_id=&quot;10525&quot;&gt;&lt;property id=&quot;20148&quot; value=&quot;5&quot;/&gt;&lt;property id=&quot;20300&quot; value=&quot;Slide 11 - &amp;quot;Brightness and Temperature&amp;quot;&quot;/&gt;&lt;property id=&quot;20303&quot; value=&quot;-1&quot;/&gt;&lt;property id=&quot;20307&quot; value=&quot;1330&quot;/&gt;&lt;property id=&quot;20309&quot; value=&quot;-1&quot;/&gt;&lt;/object&gt;&lt;object type=&quot;3&quot; unique_id=&quot;10526&quot;&gt;&lt;property id=&quot;20148&quot; value=&quot;5&quot;/&gt;&lt;property id=&quot;20300&quot; value=&quot;Slide 12 - &amp;quot;H-R Diagram: History&amp;quot;&quot;/&gt;&lt;property id=&quot;20303&quot; value=&quot;-1&quot;/&gt;&lt;property id=&quot;20307&quot; value=&quot;1331&quot;/&gt;&lt;property id=&quot;20309&quot; value=&quot;-1&quot;/&gt;&lt;/object&gt;&lt;object type=&quot;3&quot; unique_id=&quot;10527&quot;&gt;&lt;property id=&quot;20148&quot; value=&quot;5&quot;/&gt;&lt;property id=&quot;20300&quot; value=&quot;Slide 13 - &amp;quot;Hertzsprung-Russell Diagram&amp;quot;&quot;/&gt;&lt;property id=&quot;20303&quot; value=&quot;-1&quot;/&gt;&lt;property id=&quot;20307&quot; value=&quot;1332&quot;/&gt;&lt;property id=&quot;20309&quot; value=&quot;-1&quot;/&gt;&lt;/object&gt;&lt;object type=&quot;3&quot; unique_id=&quot;10528&quot;&gt;&lt;property id=&quot;20148&quot; value=&quot;5&quot;/&gt;&lt;property id=&quot;20300&quot; value=&quot;Slide 14 - &amp;quot;Stars on H-R Diagram&amp;quot;&quot;/&gt;&lt;property id=&quot;20303&quot; value=&quot;-1&quot;/&gt;&lt;property id=&quot;20307&quot; value=&quot;1333&quot;/&gt;&lt;property id=&quot;20309&quot; value=&quot;-1&quot;/&gt;&lt;/object&gt;&lt;object type=&quot;3&quot; unique_id=&quot;10532&quot;&gt;&lt;property id=&quot;20148&quot; value=&quot;5&quot;/&gt;&lt;property id=&quot;20300&quot; value=&quot;Slide 16 - &amp;quot;Optical Astronomical Filter Set&amp;quot;&quot;/&gt;&lt;property id=&quot;20303&quot; value=&quot;-1&quot;/&gt;&lt;property id=&quot;20307&quot; value=&quot;1337&quot;/&gt;&lt;property id=&quot;20309&quot; value=&quot;-1&quot;/&gt;&lt;/object&gt;&lt;object type=&quot;3&quot; unique_id=&quot;10533&quot;&gt;&lt;property id=&quot;20148&quot; value=&quot;5&quot;/&gt;&lt;property id=&quot;20300&quot; value=&quot;Slide 17 - &amp;quot;Filter Transmittances: Optical&amp;quot;&quot;/&gt;&lt;property id=&quot;20303&quot; value=&quot;-1&quot;/&gt;&lt;property id=&quot;20307&quot; value=&quot;1338&quot;/&gt;&lt;property id=&quot;20309&quot; value=&quot;-1&quot;/&gt;&lt;/object&gt;&lt;object type=&quot;3&quot; unique_id=&quot;10539&quot;&gt;&lt;property id=&quot;20148&quot; value=&quot;5&quot;/&gt;&lt;property id=&quot;20300&quot; value=&quot;Slide 20 - &amp;quot;Gas and Dust&amp;quot;&quot;/&gt;&lt;property id=&quot;20303&quot; value=&quot;-1&quot;/&gt;&lt;property id=&quot;20307&quot; value=&quot;1173&quot;/&gt;&lt;property id=&quot;20309&quot; value=&quot;-1&quot;/&gt;&lt;/object&gt;&lt;object type=&quot;3&quot; unique_id=&quot;10540&quot;&gt;&lt;property id=&quot;20148&quot; value=&quot;5&quot;/&gt;&lt;property id=&quot;20300&quot; value=&quot;Slide 43 - &amp;quot;Galaxies&amp;quot;&quot;/&gt;&lt;property id=&quot;20303&quot; value=&quot;-1&quot;/&gt;&lt;property id=&quot;20307&quot; value=&quot;1174&quot;/&gt;&lt;property id=&quot;20309&quot; value=&quot;-1&quot;/&gt;&lt;/object&gt;&lt;object type=&quot;3&quot; unique_id=&quot;10541&quot;&gt;&lt;property id=&quot;20148&quot; value=&quot;5&quot;/&gt;&lt;property id=&quot;20300&quot; value=&quot;Slide 71 - &amp;quot;IDL&amp;quot;&quot;/&gt;&lt;property id=&quot;20303&quot; value=&quot;-1&quot;/&gt;&lt;property id=&quot;20307&quot; value=&quot;1175&quot;/&gt;&lt;property id=&quot;20309&quot; value=&quot;-1&quot;/&gt;&lt;/object&gt;&lt;object type=&quot;3&quot; unique_id=&quot;10772&quot;&gt;&lt;property id=&quot;20148&quot; value=&quot;5&quot;/&gt;&lt;property id=&quot;20300&quot; value=&quot;Slide 4 - &amp;quot;Stars in the Universe&amp;quot;&quot;/&gt;&lt;property id=&quot;20303&quot; value=&quot;-1&quot;/&gt;&lt;property id=&quot;20307&quot; value=&quot;1459&quot;/&gt;&lt;property id=&quot;20309&quot; value=&quot;-1&quot;/&gt;&lt;/object&gt;&lt;object type=&quot;3&quot; unique_id=&quot;10800&quot;&gt;&lt;property id=&quot;20148&quot; value=&quot;5&quot;/&gt;&lt;property id=&quot;20300&quot; value=&quot;Slide 27 - &amp;quot;Ionized Gas&amp;quot;&quot;/&gt;&lt;property id=&quot;20303&quot; value=&quot;-1&quot;/&gt;&lt;property id=&quot;20307&quot; value=&quot;1478&quot;/&gt;&lt;property id=&quot;20309&quot; value=&quot;-1&quot;/&gt;&lt;/object&gt;&lt;object type=&quot;3&quot; unique_id=&quot;10801&quot;&gt;&lt;property id=&quot;20148&quot; value=&quot;5&quot;/&gt;&lt;property id=&quot;20300&quot; value=&quot;Slide 29 - &amp;quot;Ionized Nebulae: Omega Nebula&amp;quot;&quot;/&gt;&lt;property id=&quot;20303&quot; value=&quot;-1&quot;/&gt;&lt;property id=&quot;20307&quot; value=&quot;1479&quot;/&gt;&lt;property id=&quot;20309&quot; value=&quot;-1&quot;/&gt;&lt;/object&gt;&lt;object type=&quot;3&quot; unique_id=&quot;10802&quot;&gt;&lt;property id=&quot;20148&quot; value=&quot;5&quot;/&gt;&lt;property id=&quot;20300&quot; value=&quot;Slide 30 - &amp;quot;Ionized Nebulae: Omega Nebula, multiwavelength&amp;quot;&quot;/&gt;&lt;property id=&quot;20303&quot; value=&quot;-1&quot;/&gt;&lt;property id=&quot;20307&quot; value=&quot;1496&quot;/&gt;&lt;property id=&quot;20309&quot; value=&quot;-1&quot;/&gt;&lt;/object&gt;&lt;object type=&quot;3&quot; unique_id=&quot;10803&quot;&gt;&lt;property id=&quot;20148&quot; value=&quot;5&quot;/&gt;&lt;property id=&quot;20300&quot; value=&quot;Slide 31 - &amp;quot;Reflection Nebulae&amp;quot;&quot;/&gt;&lt;property id=&quot;20303&quot; value=&quot;-1&quot;/&gt;&lt;property id=&quot;20307&quot; value=&quot;1480&quot;/&gt;&lt;property id=&quot;20309&quot; value=&quot;-1&quot;/&gt;&lt;/object&gt;&lt;object type=&quot;3&quot; unique_id=&quot;10804&quot;&gt;&lt;property id=&quot;20148&quot; value=&quot;5&quot;/&gt;&lt;property id=&quot;20300&quot; value=&quot;Slide 32 - &amp;quot;Reflection Nebulae: Pleiades&amp;quot;&quot;/&gt;&lt;property id=&quot;20303&quot; value=&quot;-1&quot;/&gt;&lt;property id=&quot;20307&quot; value=&quot;1481&quot;/&gt;&lt;property id=&quot;20309&quot; value=&quot;-1&quot;/&gt;&lt;/object&gt;&lt;object type=&quot;3&quot; unique_id=&quot;10805&quot;&gt;&lt;property id=&quot;20148&quot; value=&quot;5&quot;/&gt;&lt;property id=&quot;20300&quot; value=&quot;Slide 33 - &amp;quot;Reflection Nebulae: Pleiades, multiwavelength&amp;quot;&quot;/&gt;&lt;property id=&quot;20303&quot; value=&quot;-1&quot;/&gt;&lt;property id=&quot;20307&quot; value=&quot;1495&quot;/&gt;&lt;property id=&quot;20309&quot; value=&quot;-1&quot;/&gt;&lt;/object&gt;&lt;object type=&quot;3&quot; unique_id=&quot;10806&quot;&gt;&lt;property id=&quot;20148&quot; value=&quot;5&quot;/&gt;&lt;property id=&quot;20300&quot; value=&quot;Slide 34 - &amp;quot;Planetary Nebulae&amp;quot;&quot;/&gt;&lt;property id=&quot;20303&quot; value=&quot;-1&quot;/&gt;&lt;property id=&quot;20307&quot; value=&quot;1484&quot;/&gt;&lt;property id=&quot;20309&quot; value=&quot;-1&quot;/&gt;&lt;/object&gt;&lt;object type=&quot;3&quot; unique_id=&quot;10807&quot;&gt;&lt;property id=&quot;20148&quot; value=&quot;5&quot;/&gt;&lt;property id=&quot;20300&quot; value=&quot;Slide 35 - &amp;quot;Planetary Nebulae: NGC6741&amp;quot;&quot;/&gt;&lt;property id=&quot;20303&quot; value=&quot;-1&quot;/&gt;&lt;property id=&quot;20307&quot; value=&quot;1485&quot;/&gt;&lt;property id=&quot;20309&quot; value=&quot;-1&quot;/&gt;&lt;/object&gt;&lt;object type=&quot;3&quot; unique_id=&quot;10808&quot;&gt;&lt;property id=&quot;20148&quot; value=&quot;5&quot;/&gt;&lt;property id=&quot;20300&quot; value=&quot;Slide 36 - &amp;quot;Nebular Ejecta from a Dying Star&amp;quot;&quot;/&gt;&lt;property id=&quot;20303&quot; value=&quot;-1&quot;/&gt;&lt;property id=&quot;20307&quot; value=&quot;1486&quot;/&gt;&lt;property id=&quot;20309&quot; value=&quot;-1&quot;/&gt;&lt;/object&gt;&lt;object type=&quot;3&quot; unique_id=&quot;10809&quot;&gt;&lt;property id=&quot;20148&quot; value=&quot;5&quot;/&gt;&lt;property id=&quot;20300&quot; value=&quot;Slide 37 - &amp;quot;Nebular Ejecta from a Dying Star: Crab&amp;quot;&quot;/&gt;&lt;property id=&quot;20303&quot; value=&quot;-1&quot;/&gt;&lt;property id=&quot;20307&quot; value=&quot;1487&quot;/&gt;&lt;property id=&quot;20309&quot; value=&quot;-1&quot;/&gt;&lt;/object&gt;&lt;object type=&quot;3&quot; unique_id=&quot;10810&quot;&gt;&lt;property id=&quot;20148&quot; value=&quot;5&quot;/&gt;&lt;property id=&quot;20300&quot; value=&quot;Slide 38 - &amp;quot;Nebular Ejecta from a Dying Star: Eta Car&amp;quot;&quot;/&gt;&lt;property id=&quot;20303&quot; value=&quot;-1&quot;/&gt;&lt;property id=&quot;20307&quot; value=&quot;1488&quot;/&gt;&lt;property id=&quot;20309&quot; value=&quot;-1&quot;/&gt;&lt;/object&gt;&lt;object type=&quot;3&quot; unique_id=&quot;10811&quot;&gt;&lt;property id=&quot;20148&quot; value=&quot;5&quot;/&gt;&lt;property id=&quot;20300&quot; value=&quot;Slide 39 - &amp;quot;Molecular Clouds&amp;quot;&quot;/&gt;&lt;property id=&quot;20303&quot; value=&quot;-1&quot;/&gt;&lt;property id=&quot;20307&quot; value=&quot;1482&quot;/&gt;&lt;property id=&quot;20309&quot; value=&quot;-1&quot;/&gt;&lt;/object&gt;&lt;object type=&quot;3&quot; unique_id=&quot;10812&quot;&gt;&lt;property id=&quot;20148&quot; value=&quot;5&quot;/&gt;&lt;property id=&quot;20300&quot; value=&quot;Slide 40 - &amp;quot;Dark Clouds: Horsehead Nebula&amp;quot;&quot;/&gt;&lt;property id=&quot;20303&quot; value=&quot;-1&quot;/&gt;&lt;property id=&quot;20307&quot; value=&quot;1483&quot;/&gt;&lt;property id=&quot;20309&quot; value=&quot;-1&quot;/&gt;&lt;/object&gt;&lt;object type=&quot;3&quot; unique_id=&quot;10813&quot;&gt;&lt;property id=&quot;20148&quot; value=&quot;5&quot;/&gt;&lt;property id=&quot;20300&quot; value=&quot;Slide 44 - &amp;quot;Galaxies:  M81 Spiral Galaxy&amp;quot;&quot;/&gt;&lt;property id=&quot;20303&quot; value=&quot;-1&quot;/&gt;&lt;property id=&quot;20307&quot; value=&quot;1489&quot;/&gt;&lt;property id=&quot;20309&quot; value=&quot;-1&quot;/&gt;&lt;/object&gt;&lt;object type=&quot;3&quot; unique_id=&quot;10814&quot;&gt;&lt;property id=&quot;20148&quot; value=&quot;5&quot;/&gt;&lt;property id=&quot;20300&quot; value=&quot;Slide 48 - &amp;quot;Galaxies:  Antennae, multiwavelength&amp;quot;&quot;/&gt;&lt;property id=&quot;20303&quot; value=&quot;-1&quot;/&gt;&lt;property id=&quot;20307&quot; value=&quot;1492&quot;/&gt;&lt;property id=&quot;20309&quot; value=&quot;-1&quot;/&gt;&lt;/object&gt;&lt;object type=&quot;3&quot; unique_id=&quot;10816&quot;&gt;&lt;property id=&quot;20148&quot; value=&quot;5&quot;/&gt;&lt;property id=&quot;20300&quot; value=&quot;Slide 49 - &amp;quot;Galaxies: M82 (optical, IR, and x-ray)&amp;quot;&quot;/&gt;&lt;property id=&quot;20303&quot; value=&quot;-1&quot;/&gt;&lt;property id=&quot;20307&quot; value=&quot;1491&quot;/&gt;&lt;property id=&quot;20309&quot; value=&quot;-1&quot;/&gt;&lt;/object&gt;&lt;object type=&quot;3&quot; unique_id=&quot;10817&quot;&gt;&lt;property id=&quot;20148&quot; value=&quot;5&quot;/&gt;&lt;property id=&quot;20300&quot; value=&quot;Slide 50 - &amp;quot;Galaxies: M82, multiwavelength&amp;quot;&quot;/&gt;&lt;property id=&quot;20303&quot; value=&quot;-1&quot;/&gt;&lt;property id=&quot;20307&quot; value=&quot;1493&quot;/&gt;&lt;property id=&quot;20309&quot; value=&quot;-1&quot;/&gt;&lt;/object&gt;&lt;object type=&quot;3&quot; unique_id=&quot;10818&quot;&gt;&lt;property id=&quot;20148&quot; value=&quot;5&quot;/&gt;&lt;property id=&quot;20300&quot; value=&quot;Slide 51 - &amp;quot;Galaxies: Cen A&amp;quot;&quot;/&gt;&lt;property id=&quot;20303&quot; value=&quot;-1&quot;/&gt;&lt;property id=&quot;20307&quot; value=&quot;1490&quot;/&gt;&lt;property id=&quot;20309&quot; value=&quot;-1&quot;/&gt;&lt;/object&gt;&lt;object type=&quot;3&quot; unique_id=&quot;10819&quot;&gt;&lt;property id=&quot;20148&quot; value=&quot;5&quot;/&gt;&lt;property id=&quot;20300&quot; value=&quot;Slide 52 - &amp;quot;Star Clusters&amp;quot;&quot;/&gt;&lt;property id=&quot;20303&quot; value=&quot;-1&quot;/&gt;&lt;property id=&quot;20307&quot; value=&quot;1494&quot;/&gt;&lt;property id=&quot;20309&quot; value=&quot;-1&quot;/&gt;&lt;/object&gt;&lt;object type=&quot;3&quot; unique_id=&quot;10820&quot;&gt;&lt;property id=&quot;20148&quot; value=&quot;5&quot;/&gt;&lt;property id=&quot;20300&quot; value=&quot;Slide 53 - &amp;quot;Star Clusters: Westerlund 1&amp;quot;&quot;/&gt;&lt;property id=&quot;20303&quot; value=&quot;-1&quot;/&gt;&lt;property id=&quot;20307&quot; value=&quot;1497&quot;/&gt;&lt;property id=&quot;20309&quot; value=&quot;-1&quot;/&gt;&lt;/object&gt;&lt;object type=&quot;3&quot; unique_id=&quot;10821&quot;&gt;&lt;property id=&quot;20148&quot; value=&quot;5&quot;/&gt;&lt;property id=&quot;20300&quot; value=&quot;Slide 54 - &amp;quot;Star Clusters: M13&amp;quot;&quot;/&gt;&lt;property id=&quot;20303&quot; value=&quot;-1&quot;/&gt;&lt;property id=&quot;20307&quot; value=&quot;1498&quot;/&gt;&lt;property id=&quot;20309&quot; value=&quot;-1&quot;/&gt;&lt;/object&gt;&lt;object type=&quot;3&quot; unique_id=&quot;10822&quot;&gt;&lt;property id=&quot;20148&quot; value=&quot;5&quot;/&gt;&lt;property id=&quot;20300&quot; value=&quot;Slide 72 - &amp;quot;IDL and Vectorization (from Wikipedia)&amp;quot;&quot;/&gt;&lt;property id=&quot;20303&quot; value=&quot;-1&quot;/&gt;&lt;property id=&quot;20307&quot; value=&quot;1499&quot;/&gt;&lt;property id=&quot;20309&quot; value=&quot;-1&quot;/&gt;&lt;/object&gt;&lt;object type=&quot;3&quot; unique_id=&quot;10823&quot;&gt;&lt;property id=&quot;20148&quot; value=&quot;5&quot;/&gt;&lt;property id=&quot;20300&quot; value=&quot;Slide 73 - &amp;quot;IDL Features (from Wikipedia)&amp;quot;&quot;/&gt;&lt;property id=&quot;20303&quot; value=&quot;-1&quot;/&gt;&lt;property id=&quot;20307&quot; value=&quot;1500&quot;/&gt;&lt;property id=&quot;20309&quot; value=&quot;-1&quot;/&gt;&lt;/object&gt;&lt;object type=&quot;3&quot; unique_id=&quot;10869&quot;&gt;&lt;property id=&quot;20148&quot; value=&quot;5&quot;/&gt;&lt;property id=&quot;20300&quot; value=&quot;Slide 5 - &amp;quot;What do Stars Look Like?&amp;quot;&quot;/&gt;&lt;property id=&quot;20303&quot; value=&quot;-1&quot;/&gt;&lt;property id=&quot;20307&quot; value=&quot;1689&quot;/&gt;&lt;property id=&quot;20309&quot; value=&quot;-1&quot;/&gt;&lt;/object&gt;&lt;object type=&quot;3&quot; unique_id=&quot;10870&quot;&gt;&lt;property id=&quot;20148&quot; value=&quot;5&quot;/&gt;&lt;property id=&quot;20300&quot; value=&quot;Slide 7 - &amp;quot;Apparent Magnitudes: Examples&amp;quot;&quot;/&gt;&lt;property id=&quot;20303&quot; value=&quot;-1&quot;/&gt;&lt;property id=&quot;20307&quot; value=&quot;1576&quot;/&gt;&lt;property id=&quot;20309&quot; value=&quot;-1&quot;/&gt;&lt;/object&gt;&lt;object type=&quot;3&quot; unique_id=&quot;10871&quot;&gt;&lt;property id=&quot;20148&quot; value=&quot;5&quot;/&gt;&lt;property id=&quot;20300&quot; value=&quot;Slide 15 - &amp;quot;Stellar Spectroscopy&amp;quot;&quot;/&gt;&lt;property id=&quot;20303&quot; value=&quot;-1&quot;/&gt;&lt;property id=&quot;20307&quot; value=&quot;1577&quot;/&gt;&lt;property id=&quot;20309&quot; value=&quot;-1&quot;/&gt;&lt;/object&gt;&lt;object type=&quot;3&quot; unique_id=&quot;10872&quot;&gt;&lt;property id=&quot;20148&quot; value=&quot;5&quot;/&gt;&lt;property id=&quot;20300&quot; value=&quot;Slide 19 - &amp;quot;Photometric units&amp;quot;&quot;/&gt;&lt;property id=&quot;20303&quot; value=&quot;-1&quot;/&gt;&lt;property id=&quot;20307&quot; value=&quot;1650&quot;/&gt;&lt;property id=&quot;20309&quot; value=&quot;-1&quot;/&gt;&lt;/object&gt;&lt;object type=&quot;3&quot; unique_id=&quot;10873&quot;&gt;&lt;property id=&quot;20148&quot; value=&quot;5&quot;/&gt;&lt;property id=&quot;20300&quot; value=&quot;Slide 21 - &amp;quot;Extinction by Dust: Wavelength Dependence&amp;quot;&quot;/&gt;&lt;property id=&quot;20303&quot; value=&quot;-1&quot;/&gt;&lt;property id=&quot;20307&quot; value=&quot;1651&quot;/&gt;&lt;property id=&quot;20309&quot; value=&quot;-1&quot;/&gt;&lt;/object&gt;&lt;object type=&quot;3&quot; unique_id=&quot;11071&quot;&gt;&lt;property id=&quot;20148&quot; value=&quot;5&quot;/&gt;&lt;property id=&quot;20300&quot; value=&quot;Slide 18 - &amp;quot;Filter Transmittances: NIR Half-power Points&amp;quot;&quot;/&gt;&lt;property id=&quot;20307&quot; value=&quot;1690&quot;/&gt;&lt;property id=&quot;20309&quot; value=&quot;-1&quot;/&gt;&lt;/object&gt;&lt;object type=&quot;3&quot; unique_id=&quot;11689&quot;&gt;&lt;property id=&quot;20148&quot; value=&quot;5&quot;/&gt;&lt;property id=&quot;20300&quot; value=&quot;Slide 41 - &amp;quot;Dark Clouds: Barnard 68&amp;quot;&quot;/&gt;&lt;property id=&quot;20307&quot; value=&quot;1691&quot;/&gt;&lt;property id=&quot;20309&quot; value=&quot;-1&quot;/&gt;&lt;/object&gt;&lt;object type=&quot;3&quot; unique_id=&quot;11894&quot;&gt;&lt;property id=&quot;20148&quot; value=&quot;5&quot;/&gt;&lt;property id=&quot;20300&quot; value=&quot;Slide 28 - &amp;quot;Ionized Gas: Galactic scale&amp;quot;&quot;/&gt;&lt;property id=&quot;20307&quot; value=&quot;1692&quot;/&gt;&lt;property id=&quot;20309&quot; value=&quot;-1&quot;/&gt;&lt;/object&gt;&lt;object type=&quot;3&quot; unique_id=&quot;12289&quot;&gt;&lt;property id=&quot;20148&quot; value=&quot;5&quot;/&gt;&lt;property id=&quot;20300&quot; value=&quot;Slide 22 - &amp;quot;Extinction by Dust: Effect on Spectrum&amp;quot;&quot;/&gt;&lt;property id=&quot;20307&quot; value=&quot;1694&quot;/&gt;&lt;property id=&quot;20309&quot; value=&quot;-1&quot;/&gt;&lt;/object&gt;&lt;object type=&quot;3&quot; unique_id=&quot;12290&quot;&gt;&lt;property id=&quot;20148&quot; value=&quot;5&quot;/&gt;&lt;property id=&quot;20300&quot; value=&quot;Slide 25 - &amp;quot;Gas and Dust Life Cycle&amp;quot;&quot;/&gt;&lt;property id=&quot;20307&quot; value=&quot;1693&quot;/&gt;&lt;property id=&quot;20309&quot; value=&quot;-1&quot;/&gt;&lt;/object&gt;&lt;object type=&quot;3&quot; unique_id=&quot;13155&quot;&gt;&lt;property id=&quot;20148&quot; value=&quot;5&quot;/&gt;&lt;property id=&quot;20300&quot; value=&quot;Slide 26 - &amp;quot;Galactic Baryon Mass Budget&amp;quot;&quot;/&gt;&lt;property id=&quot;20307&quot; value=&quot;1695&quot;/&gt;&lt;property id=&quot;20309&quot; value=&quot;-1&quot;/&gt;&lt;/object&gt;&lt;object type=&quot;3&quot; unique_id=&quot;13766&quot;&gt;&lt;property id=&quot;20148&quot; value=&quot;5&quot;/&gt;&lt;property id=&quot;20300&quot; value=&quot;Slide 24 - &amp;quot;Silicates and Ices in Interstellar Medium: W3&amp;quot;&quot;/&gt;&lt;property id=&quot;20307&quot; value=&quot;1696&quot;/&gt;&lt;property id=&quot;20309&quot; value=&quot;-1&quot;/&gt;&lt;/object&gt;&lt;object type=&quot;3&quot; unique_id=&quot;13767&quot;&gt;&lt;property id=&quot;20148&quot; value=&quot;5&quot;/&gt;&lt;property id=&quot;20300&quot; value=&quot;Slide 45 - &amp;quot;Galaxies: M87 Elliptical Galaxy&amp;quot;&quot;/&gt;&lt;property id=&quot;20307&quot; value=&quot;1698&quot;/&gt;&lt;property id=&quot;20309&quot; value=&quot;-1&quot;/&gt;&lt;/object&gt;&lt;object type=&quot;3&quot; unique_id=&quot;13768&quot;&gt;&lt;property id=&quot;20148&quot; value=&quot;5&quot;/&gt;&lt;property id=&quot;20300&quot; value=&quot;Slide 46 - &amp;quot;Galaxies:  Antennae Interacting Galaxies&amp;quot;&quot;/&gt;&lt;property id=&quot;20307&quot; value=&quot;1697&quot;/&gt;&lt;property id=&quot;20309&quot; value=&quot;-1&quot;/&gt;&lt;/object&gt;&lt;object type=&quot;3&quot; unique_id=&quot;13827&quot;&gt;&lt;property id=&quot;20148&quot; value=&quot;5&quot;/&gt;&lt;property id=&quot;20300&quot; value=&quot;Slide 42 - &amp;quot;Dark Clouds: Collapse and Jean’s Mass&amp;quot;&quot;/&gt;&lt;property id=&quot;20307&quot; value=&quot;1699&quot;/&gt;&lt;/object&gt;&lt;object type=&quot;3&quot; unique_id=&quot;13887&quot;&gt;&lt;property id=&quot;20148&quot; value=&quot;5&quot;/&gt;&lt;property id=&quot;20300&quot; value=&quot;Slide 23 - &amp;quot;Where is the Center of the Galaxy?&amp;quot;&quot;/&gt;&lt;property id=&quot;20307&quot; value=&quot;1700&quot;/&gt;&lt;/object&gt;&lt;object type=&quot;3&quot; unique_id=&quot;14537&quot;&gt;&lt;property id=&quot;20148&quot; value=&quot;5&quot;/&gt;&lt;property id=&quot;20300&quot; value=&quot;Slide 56 - &amp;quot;Lick 3-m (1994)&amp;quot;&quot;/&gt;&lt;property id=&quot;20307&quot; value=&quot;1704&quot;/&gt;&lt;/object&gt;&lt;object type=&quot;3&quot; unique_id=&quot;14538&quot;&gt;&lt;property id=&quot;20148&quot; value=&quot;5&quot;/&gt;&lt;property id=&quot;20300&quot; value=&quot;Slide 57 - &amp;quot;Keck 10-m (1997)&amp;quot;&quot;/&gt;&lt;property id=&quot;20307&quot; value=&quot;1705&quot;/&gt;&lt;/object&gt;&lt;object type=&quot;3&quot; unique_id=&quot;14539&quot;&gt;&lt;property id=&quot;20148&quot; value=&quot;5&quot;/&gt;&lt;property id=&quot;20300&quot; value=&quot;Slide 58 - &amp;quot;HST/NICMOS (1997)&amp;quot;&quot;/&gt;&lt;property id=&quot;20307&quot; value=&quot;1706&quot;/&gt;&lt;/object&gt;&lt;object type=&quot;3&quot; unique_id=&quot;14540&quot;&gt;&lt;property id=&quot;20148&quot; value=&quot;5&quot;/&gt;&lt;property id=&quot;20300&quot; value=&quot;Slide 59 - &amp;quot;VLT/AO (2002)&amp;quot;&quot;/&gt;&lt;property id=&quot;20307&quot; value=&quot;1707&quot;/&gt;&lt;/object&gt;&lt;object type=&quot;3&quot; unique_id=&quot;14541&quot;&gt;&lt;property id=&quot;20148&quot; value=&quot;5&quot;/&gt;&lt;property id=&quot;20300&quot; value=&quot;Slide 60 - &amp;quot;Keck/LGSAO (2006)&amp;quot;&quot;/&gt;&lt;property id=&quot;20307&quot; value=&quot;1708&quot;/&gt;&lt;/object&gt;&lt;object type=&quot;3&quot; unique_id=&quot;14542&quot;&gt;&lt;property id=&quot;20148&quot; value=&quot;5&quot;/&gt;&lt;property id=&quot;20300&quot; value=&quot;Slide 61 - &amp;quot;Luminosity function&amp;quot;&quot;/&gt;&lt;property id=&quot;20307&quot; value=&quot;1701&quot;/&gt;&lt;/object&gt;&lt;object type=&quot;3&quot; unique_id=&quot;14543&quot;&gt;&lt;property id=&quot;20148&quot; value=&quot;5&quot;/&gt;&lt;property id=&quot;20300&quot; value=&quot;Slide 62 - &amp;quot;Mass vs. magnitude for t=2 Myr&amp;quot;&quot;/&gt;&lt;property id=&quot;20307&quot; value=&quot;1702&quot;/&gt;&lt;/object&gt;&lt;object type=&quot;3&quot; unique_id=&quot;14544&quot;&gt;&lt;property id=&quot;20148&quot; value=&quot;5&quot;/&gt;&lt;property id=&quot;20300&quot; value=&quot;Slide 63 - &amp;quot;Initial mass function&amp;quot;&quot;/&gt;&lt;property id=&quot;20307&quot; value=&quot;1703&quot;/&gt;&lt;/object&gt;&lt;object type=&quot;3&quot; unique_id=&quot;15015&quot;&gt;&lt;property id=&quot;20148&quot; value=&quot;5&quot;/&gt;&lt;property id=&quot;20300&quot; value=&quot;Slide 64 - &amp;quot;Red Supergiant Cluster #1: 2MASS&amp;quot;&quot;/&gt;&lt;property id=&quot;20307&quot; value=&quot;1709&quot;/&gt;&lt;/object&gt;&lt;object type=&quot;3&quot; unique_id=&quot;15016&quot;&gt;&lt;property id=&quot;20148&quot; value=&quot;5&quot;/&gt;&lt;property id=&quot;20300&quot; value=&quot;Slide 65 - &amp;quot;Red Supergiant Cluster #1: CMD&amp;quot;&quot;/&gt;&lt;property id=&quot;20307&quot; value=&quot;1712&quot;/&gt;&lt;/object&gt;&lt;object type=&quot;3&quot; unique_id=&quot;15017&quot;&gt;&lt;property id=&quot;20148&quot; value=&quot;5&quot;/&gt;&lt;property id=&quot;20300&quot; value=&quot;Slide 66 - &amp;quot;Red Supergiant Cluster #1: K-band Spectra&amp;quot;&quot;/&gt;&lt;property id=&quot;20307&quot; value=&quot;1711&quot;/&gt;&lt;/object&gt;&lt;object type=&quot;3&quot; unique_id=&quot;15018&quot;&gt;&lt;property id=&quot;20148&quot; value=&quot;5&quot;/&gt;&lt;property id=&quot;20300&quot; value=&quot;Slide 67 - &amp;quot;Red Supergiant Cluster #1: CO Bandhead&amp;quot;&quot;/&gt;&lt;property id=&quot;20307&quot; value=&quot;1713&quot;/&gt;&lt;/object&gt;&lt;object type=&quot;3&quot; unique_id=&quot;15019&quot;&gt;&lt;property id=&quot;20148&quot; value=&quot;5&quot;/&gt;&lt;property id=&quot;20300&quot; value=&quot;Slide 68 - &amp;quot;Red Supergiant Cluster #1: Extinction&amp;quot;&quot;/&gt;&lt;property id=&quot;20307&quot; value=&quot;1714&quot;/&gt;&lt;/object&gt;&lt;object type=&quot;3&quot; unique_id=&quot;15020&quot;&gt;&lt;property id=&quot;20148&quot; value=&quot;5&quot;/&gt;&lt;property id=&quot;20300&quot; value=&quot;Slide 69 - &amp;quot;Red Supergiant Cluster #1: Distance&amp;quot;&quot;/&gt;&lt;property id=&quot;20307&quot; value=&quot;1715&quot;/&gt;&lt;/object&gt;&lt;object type=&quot;3&quot; unique_id=&quot;15678&quot;&gt;&lt;property id=&quot;20148&quot; value=&quot;5&quot;/&gt;&lt;property id=&quot;20300&quot; value=&quot;Slide 70 - &amp;quot;Red Supergiant Cluster #1: Results&amp;quot;&quot;/&gt;&lt;property id=&quot;20307&quot; value=&quot;1716&quot;/&gt;&lt;/object&gt;&lt;object type=&quot;3&quot; unique_id=&quot;15754&quot;&gt;&lt;property id=&quot;20148&quot; value=&quot;5&quot;/&gt;&lt;property id=&quot;20300&quot; value=&quot;Slide 55 - &amp;quot;Star Clusters and IR Observations&amp;quot;&quot;/&gt;&lt;property id=&quot;20307&quot; value=&quot;1717&quot;/&gt;&lt;/object&gt;&lt;object type=&quot;3&quot; unique_id=&quot;16055&quot;&gt;&lt;property id=&quot;20148&quot; value=&quot;5&quot;/&gt;&lt;property id=&quot;20300&quot; value=&quot;Slide 47&quot;/&gt;&lt;property id=&quot;20307&quot; value=&quot;1718&quot;/&gt;&lt;/object&gt;&lt;/object&gt;&lt;object type=&quot;8&quot; unique_id=&quot;10760&quot;&gt;&lt;/object&gt;&lt;/object&gt;&lt;/database&gt;"/>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Rounded MT Bold"/>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3470</TotalTime>
  <Words>6729</Words>
  <Application>Microsoft Office PowerPoint</Application>
  <PresentationFormat>On-screen Show (4:3)</PresentationFormat>
  <Paragraphs>636</Paragraphs>
  <Slides>85</Slides>
  <Notes>58</Notes>
  <HiddenSlides>1</HiddenSlides>
  <MMClips>1</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85</vt:i4>
      </vt:variant>
    </vt:vector>
  </HeadingPairs>
  <TitlesOfParts>
    <vt:vector size="89" baseType="lpstr">
      <vt:lpstr>Default Design</vt:lpstr>
      <vt:lpstr>Equation</vt:lpstr>
      <vt:lpstr>Worksheet</vt:lpstr>
      <vt:lpstr>Image</vt:lpstr>
      <vt:lpstr>Astronomical Observational Techniques and Instrumentation</vt:lpstr>
      <vt:lpstr>Aims and outline for this lecture</vt:lpstr>
      <vt:lpstr>Constituents in the Universe</vt:lpstr>
      <vt:lpstr>Stars in the Universe</vt:lpstr>
      <vt:lpstr>What do Stars Look Like?</vt:lpstr>
      <vt:lpstr>Magnitudes</vt:lpstr>
      <vt:lpstr>Apparent Magnitudes: Examples</vt:lpstr>
      <vt:lpstr>Absolute Magnitude</vt:lpstr>
      <vt:lpstr>Absolute Magnitude and Distance</vt:lpstr>
      <vt:lpstr>Magnitude Errors (Bershady)</vt:lpstr>
      <vt:lpstr>Stellar Brightness Differences</vt:lpstr>
      <vt:lpstr>Brightness and Temperature</vt:lpstr>
      <vt:lpstr>H-R Diagram: History</vt:lpstr>
      <vt:lpstr>HR Diagram of Well-known Stars</vt:lpstr>
      <vt:lpstr>HR Diagram of Nearby Stars</vt:lpstr>
      <vt:lpstr>HR Diagram of Two Clusters</vt:lpstr>
      <vt:lpstr>Spectral Classification</vt:lpstr>
      <vt:lpstr>Stellar Spectroscopy</vt:lpstr>
      <vt:lpstr>Emission/Absorption Lines</vt:lpstr>
      <vt:lpstr>Optical Astronomical Filter Set</vt:lpstr>
      <vt:lpstr>Filter Transmittances: Optical</vt:lpstr>
      <vt:lpstr>Filter Transmittances: NIR Half-power Points</vt:lpstr>
      <vt:lpstr>Photometric units</vt:lpstr>
      <vt:lpstr>Photometric units – alternate values</vt:lpstr>
      <vt:lpstr>Gas and Dust</vt:lpstr>
      <vt:lpstr>Extinction by Dust: Wavelength Dependence</vt:lpstr>
      <vt:lpstr>Extinction by Dust: Effect on Spectrum</vt:lpstr>
      <vt:lpstr>Extinction by dust</vt:lpstr>
      <vt:lpstr>Proof of Extinction by dust</vt:lpstr>
      <vt:lpstr>Examples of the Effects of Dust</vt:lpstr>
      <vt:lpstr>Where is the Center of the Galaxy?</vt:lpstr>
      <vt:lpstr>Magnitudes vs. Optical Depth</vt:lpstr>
      <vt:lpstr>Magnitudes and Extinction</vt:lpstr>
      <vt:lpstr>Silicates and Ices in Interstellar Medium: W3</vt:lpstr>
      <vt:lpstr>Gas and Dust Life Cycle</vt:lpstr>
      <vt:lpstr>Galactic Baryon Mass Budget</vt:lpstr>
      <vt:lpstr>Ionized Gas</vt:lpstr>
      <vt:lpstr>Ionized Gas: Galactic scale</vt:lpstr>
      <vt:lpstr>Ionized Nebulae: Omega Nebula</vt:lpstr>
      <vt:lpstr>Ionized Nebulae: Omega Nebula, multiwavelength</vt:lpstr>
      <vt:lpstr>Reflection Nebulae</vt:lpstr>
      <vt:lpstr>Reflection Nebulae: Pleiades</vt:lpstr>
      <vt:lpstr>Reflection Nebulae: Pleiades, multiwavelength</vt:lpstr>
      <vt:lpstr>Planetary Nebulae</vt:lpstr>
      <vt:lpstr>Planetary Nebulae: NGC6741</vt:lpstr>
      <vt:lpstr>Nebular Ejecta from a Dying Star</vt:lpstr>
      <vt:lpstr>Nebular Ejecta from a Dying Star: Crab</vt:lpstr>
      <vt:lpstr>Nebular Ejecta from a Dying Star: Eta Car</vt:lpstr>
      <vt:lpstr>Molecular Clouds</vt:lpstr>
      <vt:lpstr>Dark Clouds: Horsehead Nebula</vt:lpstr>
      <vt:lpstr>Dark Clouds: Barnard 68</vt:lpstr>
      <vt:lpstr>Dark Clouds: Collapse and Jean’s Mass</vt:lpstr>
      <vt:lpstr>Dark Clouds: Jean’s Mass Examples</vt:lpstr>
      <vt:lpstr>Galaxies</vt:lpstr>
      <vt:lpstr>Galaxies:  M81 Spiral Galaxy</vt:lpstr>
      <vt:lpstr>Galaxies: M87 Elliptical Galaxy</vt:lpstr>
      <vt:lpstr>Galaxies:  Antennae Interacting Galaxies</vt:lpstr>
      <vt:lpstr>PowerPoint Presentation</vt:lpstr>
      <vt:lpstr>Galaxies:  Antennae, multiwavelength</vt:lpstr>
      <vt:lpstr>Galaxies: M82 (optical, IR, and x-ray)</vt:lpstr>
      <vt:lpstr>Galaxies: M82, multiwavelength</vt:lpstr>
      <vt:lpstr>Galaxies: Cen A</vt:lpstr>
      <vt:lpstr>Star Clusters</vt:lpstr>
      <vt:lpstr>Star Clusters: Westerlund 1</vt:lpstr>
      <vt:lpstr>Star Clusters: M13</vt:lpstr>
      <vt:lpstr>Star Clusters and IR Observations</vt:lpstr>
      <vt:lpstr>Lick 3-m (1994)</vt:lpstr>
      <vt:lpstr>Keck 10-m (1997)</vt:lpstr>
      <vt:lpstr>HST/NICMOS (1997)</vt:lpstr>
      <vt:lpstr>VLT/AO (2002)</vt:lpstr>
      <vt:lpstr>Keck/LGSAO (2006)</vt:lpstr>
      <vt:lpstr>Luminosity function</vt:lpstr>
      <vt:lpstr>Mass vs. magnitude for t=2 Myr</vt:lpstr>
      <vt:lpstr>Initial mass function</vt:lpstr>
      <vt:lpstr>Red Supergiant Cluster #1: 2MASS</vt:lpstr>
      <vt:lpstr>Red Supergiant Cluster #1: CMD</vt:lpstr>
      <vt:lpstr>Red Supergiant Cluster #1: K-band Spectra</vt:lpstr>
      <vt:lpstr>Red Supergiant Cluster #1: CO Bandhead</vt:lpstr>
      <vt:lpstr>Red Supergiant Cluster #1: Extinction</vt:lpstr>
      <vt:lpstr>Estimating Extinction from Color Excess</vt:lpstr>
      <vt:lpstr>Red Supergiant Cluster #1: Distance</vt:lpstr>
      <vt:lpstr>Red Supergiant Cluster #1: Results</vt:lpstr>
      <vt:lpstr>IDL</vt:lpstr>
      <vt:lpstr>IDL and Vectorization (from Wikipedia)</vt:lpstr>
      <vt:lpstr>IDL Features (from Wikipedia)</vt:lpstr>
    </vt:vector>
  </TitlesOfParts>
  <Company>Center for Imaging Science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Figer</dc:creator>
  <cp:lastModifiedBy>dffpci</cp:lastModifiedBy>
  <cp:revision>390</cp:revision>
  <dcterms:created xsi:type="dcterms:W3CDTF">2007-01-08T01:06:37Z</dcterms:created>
  <dcterms:modified xsi:type="dcterms:W3CDTF">2016-08-30T15:20:08Z</dcterms:modified>
</cp:coreProperties>
</file>