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9"/>
  </p:notesMasterIdLst>
  <p:sldIdLst>
    <p:sldId id="520" r:id="rId2"/>
    <p:sldId id="524" r:id="rId3"/>
    <p:sldId id="393" r:id="rId4"/>
    <p:sldId id="392" r:id="rId5"/>
    <p:sldId id="397" r:id="rId6"/>
    <p:sldId id="394" r:id="rId7"/>
    <p:sldId id="1557" r:id="rId8"/>
    <p:sldId id="395" r:id="rId9"/>
    <p:sldId id="1682" r:id="rId10"/>
    <p:sldId id="396" r:id="rId11"/>
    <p:sldId id="1170" r:id="rId12"/>
    <p:sldId id="1545" r:id="rId13"/>
    <p:sldId id="1676" r:id="rId14"/>
    <p:sldId id="1688" r:id="rId15"/>
    <p:sldId id="1544" r:id="rId16"/>
    <p:sldId id="1675" r:id="rId17"/>
    <p:sldId id="1679" r:id="rId18"/>
    <p:sldId id="1681" r:id="rId19"/>
    <p:sldId id="1546" r:id="rId20"/>
    <p:sldId id="1687" r:id="rId21"/>
    <p:sldId id="263" r:id="rId22"/>
    <p:sldId id="1683" r:id="rId23"/>
    <p:sldId id="1571" r:id="rId24"/>
    <p:sldId id="1670" r:id="rId25"/>
    <p:sldId id="1671" r:id="rId26"/>
    <p:sldId id="1686" r:id="rId27"/>
    <p:sldId id="1685" r:id="rId28"/>
    <p:sldId id="1573" r:id="rId29"/>
    <p:sldId id="1677" r:id="rId30"/>
    <p:sldId id="1678" r:id="rId31"/>
    <p:sldId id="1668" r:id="rId32"/>
    <p:sldId id="1669" r:id="rId33"/>
    <p:sldId id="1565" r:id="rId34"/>
    <p:sldId id="1567" r:id="rId35"/>
    <p:sldId id="1566" r:id="rId36"/>
    <p:sldId id="1568" r:id="rId37"/>
    <p:sldId id="1672" r:id="rId38"/>
    <p:sldId id="1564" r:id="rId39"/>
    <p:sldId id="1674" r:id="rId40"/>
    <p:sldId id="1689" r:id="rId41"/>
    <p:sldId id="1692" r:id="rId42"/>
    <p:sldId id="1691" r:id="rId43"/>
    <p:sldId id="1693" r:id="rId44"/>
    <p:sldId id="1690" r:id="rId45"/>
    <p:sldId id="1562" r:id="rId46"/>
    <p:sldId id="1684" r:id="rId47"/>
    <p:sldId id="265" r:id="rId48"/>
  </p:sldIdLst>
  <p:sldSz cx="9144000" cy="6858000" type="screen4x3"/>
  <p:notesSz cx="6858000" cy="91440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770" autoAdjust="0"/>
    <p:restoredTop sz="77662" autoAdjust="0"/>
  </p:normalViewPr>
  <p:slideViewPr>
    <p:cSldViewPr>
      <p:cViewPr varScale="1">
        <p:scale>
          <a:sx n="62" d="100"/>
          <a:sy n="62" d="100"/>
        </p:scale>
        <p:origin x="-1924" y="-8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Lst>
  </p:outlineViewPr>
  <p:notesTextViewPr>
    <p:cViewPr>
      <p:scale>
        <a:sx n="100" d="100"/>
        <a:sy n="100" d="100"/>
      </p:scale>
      <p:origin x="0" y="0"/>
    </p:cViewPr>
  </p:notesTextViewPr>
  <p:sorterViewPr>
    <p:cViewPr>
      <p:scale>
        <a:sx n="100" d="100"/>
        <a:sy n="100" d="100"/>
      </p:scale>
      <p:origin x="0" y="10544"/>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3" Type="http://schemas.openxmlformats.org/officeDocument/2006/relationships/slide" Target="slides/slide3.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 Type="http://schemas.openxmlformats.org/officeDocument/2006/relationships/slide" Target="slides/slide5.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4" Type="http://schemas.openxmlformats.org/officeDocument/2006/relationships/slide" Target="slides/slide4.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en.wikipedia.org/wiki/Str%C3%B6mgren_sphere#_note-Stromgren1939" TargetMode="External"/><Relationship Id="rId3" Type="http://schemas.openxmlformats.org/officeDocument/2006/relationships/hyperlink" Target="http://en.wikipedia.org/wiki/Astrophysics" TargetMode="External"/><Relationship Id="rId7" Type="http://schemas.openxmlformats.org/officeDocument/2006/relationships/hyperlink" Target="http://en.wikipedia.org/wiki/Bengt_Str%C3%B6mgren"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en.wikipedia.org/wiki/Rosette_Nebula" TargetMode="External"/><Relationship Id="rId5" Type="http://schemas.openxmlformats.org/officeDocument/2006/relationships/hyperlink" Target="http://en.wikipedia.org/wiki/OB_star" TargetMode="External"/><Relationship Id="rId4" Type="http://schemas.openxmlformats.org/officeDocument/2006/relationships/hyperlink" Target="http://en.wikipedia.org/wiki/Stellar_classification"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Str%C3%B6mgren_sphere#_note-Stromgren1939" TargetMode="External"/><Relationship Id="rId3" Type="http://schemas.openxmlformats.org/officeDocument/2006/relationships/hyperlink" Target="http://en.wikipedia.org/wiki/Astrophysics" TargetMode="External"/><Relationship Id="rId7" Type="http://schemas.openxmlformats.org/officeDocument/2006/relationships/hyperlink" Target="http://en.wikipedia.org/wiki/Bengt_Str%C3%B6mgren"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en.wikipedia.org/wiki/Rosette_Nebula" TargetMode="External"/><Relationship Id="rId5" Type="http://schemas.openxmlformats.org/officeDocument/2006/relationships/hyperlink" Target="http://en.wikipedia.org/wiki/OB_star" TargetMode="External"/><Relationship Id="rId4" Type="http://schemas.openxmlformats.org/officeDocument/2006/relationships/hyperlink" Target="http://en.wikipedia.org/wiki/Stellar_classific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Str%C3%B6mgren_sphere#_note-Stromgren1939" TargetMode="External"/><Relationship Id="rId3" Type="http://schemas.openxmlformats.org/officeDocument/2006/relationships/hyperlink" Target="http://en.wikipedia.org/wiki/Astrophysics" TargetMode="External"/><Relationship Id="rId7" Type="http://schemas.openxmlformats.org/officeDocument/2006/relationships/hyperlink" Target="http://en.wikipedia.org/wiki/Bengt_Str%C3%B6mgren"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en.wikipedia.org/wiki/Rosette_Nebula" TargetMode="External"/><Relationship Id="rId5" Type="http://schemas.openxmlformats.org/officeDocument/2006/relationships/hyperlink" Target="http://en.wikipedia.org/wiki/OB_star" TargetMode="External"/><Relationship Id="rId4" Type="http://schemas.openxmlformats.org/officeDocument/2006/relationships/hyperlink" Target="http://en.wikipedia.org/wiki/Stellar_classificatio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handra.harvard.edu/resources/illustrations/xlightScatter.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B9A68A-5587-447C-9DF8-6A76D00AF7A1}" type="slidenum">
              <a:rPr lang="en-US" altLang="en-US" smtClean="0"/>
              <a:pPr eaLnBrk="1" hangingPunct="1">
                <a:spcBef>
                  <a:spcPct val="0"/>
                </a:spcBef>
              </a:pPr>
              <a:t>4</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a:p>
            <a:pPr eaLnBrk="1" hangingPunct="1"/>
            <a:endParaRPr lang="en-US" altLang="en-US" smtClean="0"/>
          </a:p>
          <a:p>
            <a:pPr eaLnBrk="1" hangingPunct="1"/>
            <a:r>
              <a:rPr lang="en-US" altLang="en-US" smtClean="0"/>
              <a:t>http://www.lpi.usra.edu/meetings/lpsc2003/pdf/1761.pdf</a:t>
            </a:r>
          </a:p>
          <a:p>
            <a:pPr eaLnBrk="1" hangingPunct="1"/>
            <a:endParaRPr lang="en-US" altLang="en-US" smtClean="0"/>
          </a:p>
          <a:p>
            <a:pPr eaLnBrk="1" hangingPunct="1"/>
            <a:r>
              <a:rPr lang="en-US" altLang="en-US" smtClean="0"/>
              <a:t>http://articles.adsabs.harvard.edu/cgi-bin/nph-iarticle_query?1976Moon...15..421F&amp;amp;data_type=PDF_HIGH&amp;amp;whole_paper=YES&amp;amp;type=PRINTER&amp;amp;filetype=.pdf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7F08DF-500E-41E6-AC9C-1E75BE66A9B2}" type="slidenum">
              <a:rPr lang="en-US" altLang="en-US" smtClean="0"/>
              <a:pPr eaLnBrk="1" hangingPunct="1">
                <a:spcBef>
                  <a:spcPct val="0"/>
                </a:spcBef>
              </a:pPr>
              <a:t>15</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z="1000" smtClean="0"/>
              <a:t>Transitions starting from or ending at the ground state (level 1) form the </a:t>
            </a:r>
            <a:r>
              <a:rPr lang="en-US" altLang="en-US" sz="1000" i="1" smtClean="0"/>
              <a:t>Lyman series.</a:t>
            </a:r>
            <a:r>
              <a:rPr lang="en-US" altLang="en-US" sz="1000" smtClean="0"/>
              <a:t> The first is</a:t>
            </a:r>
            <a:r>
              <a:rPr lang="en-US" altLang="en-US" sz="1000" i="1" smtClean="0"/>
              <a:t> Lyman alpha</a:t>
            </a:r>
            <a:r>
              <a:rPr lang="en-US" altLang="en-US" sz="1000" smtClean="0"/>
              <a:t> (Ly ), corresponding to the transition between the first excited state (level 2) and the ground state. As we have seen, the energy difference is 10.21 eV, and the Ly  photon has a wavelength of 121.6 nm (1216 Å). The Ly  (beta) transition, between level 3 (the second excited state) and the ground state, corresponds to an energy change of 12.10 eV and a photon of wavelength 102.6 nm (1026 Å). Ly  (gamma) corresponds to a jump from level 4 to level 1, and so on. The accompanying table shows how we can calculate the energies, frequencies, and wavelengths of the photons in the Lyman series using the formulae given previously. All Lyman-series energies lie in the ultraviolet region of the spectrum.</a:t>
            </a:r>
          </a:p>
          <a:p>
            <a:pPr eaLnBrk="1" hangingPunct="1"/>
            <a:r>
              <a:rPr lang="en-US" altLang="en-US" sz="1000" smtClean="0"/>
              <a:t>The next series of lines, the </a:t>
            </a:r>
            <a:r>
              <a:rPr lang="en-US" altLang="en-US" sz="1000" i="1" smtClean="0"/>
              <a:t>Balmer series,</a:t>
            </a:r>
            <a:r>
              <a:rPr lang="en-US" altLang="en-US" sz="1000" smtClean="0"/>
              <a:t> involves transitions down to (or up from) level 2, the first excited state. All the Balmer series lines lie in or close to the visible portion of the electromagnetic spectrum. Because they form the most easily observable part of the hydrogen spectrum and were the first to be discovered, these lines are often referred to simply as the "Hydrogen" series and denoted by the letter H. As with the Lyman series, the individual transitions are labeled with Greek letters. An H  photon (level 3 to level 2) has a wavelength of 656.3 nm and is red, Hß (level 4 to level 2) has a wavelength of 486.1 nm (green), H  (level 5 to level 2) has a wavelength of 434.1 nm (blue), and so on. The most energetic Balmer series photons have energies that place them just beyond the blue end of the visible spectrum, in the near ultraviolet.</a:t>
            </a:r>
          </a:p>
          <a:p>
            <a:pPr eaLnBrk="1" hangingPunct="1"/>
            <a:r>
              <a:rPr lang="en-US" altLang="en-US" sz="1000" smtClean="0"/>
              <a:t>The classification continues with the </a:t>
            </a:r>
            <a:r>
              <a:rPr lang="en-US" altLang="en-US" sz="1000" i="1" smtClean="0"/>
              <a:t>Paschen series</a:t>
            </a:r>
            <a:r>
              <a:rPr lang="en-US" altLang="en-US" sz="1000" smtClean="0"/>
              <a:t> (transitions down to or up from the second excited state), the </a:t>
            </a:r>
            <a:r>
              <a:rPr lang="en-US" altLang="en-US" sz="1000" i="1" smtClean="0"/>
              <a:t>Brackett series</a:t>
            </a:r>
            <a:r>
              <a:rPr lang="en-US" altLang="en-US" sz="1000" smtClean="0"/>
              <a:t> (third excited state), and the </a:t>
            </a:r>
            <a:r>
              <a:rPr lang="en-US" altLang="en-US" sz="1000" i="1" smtClean="0"/>
              <a:t>Pfund series</a:t>
            </a:r>
            <a:r>
              <a:rPr lang="en-US" altLang="en-US" sz="1000" smtClean="0"/>
              <a:t> (fourth excited state). Beyond that point, infinitely many other families exist, moving farther and farther into the infrared and radio regions of the spectrum, but they are not referred to by any special names. A few of the transitions making up the Lyman and Balmer (Hydrogen) series are marked on the figure. Astronomically, these are the most important sequences.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FB65F2-B565-43FC-8A87-265AC9E09600}" type="slidenum">
              <a:rPr lang="en-US" altLang="en-US" smtClean="0"/>
              <a:pPr eaLnBrk="1" hangingPunct="1">
                <a:spcBef>
                  <a:spcPct val="0"/>
                </a:spcBef>
              </a:pPr>
              <a:t>16</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z="1000" smtClean="0"/>
              <a:t>Transitions starting from or ending at the ground state (level 1) form the </a:t>
            </a:r>
            <a:r>
              <a:rPr lang="en-US" altLang="en-US" sz="1000" i="1" smtClean="0"/>
              <a:t>Lyman series.</a:t>
            </a:r>
            <a:r>
              <a:rPr lang="en-US" altLang="en-US" sz="1000" smtClean="0"/>
              <a:t> The first is</a:t>
            </a:r>
            <a:r>
              <a:rPr lang="en-US" altLang="en-US" sz="1000" i="1" smtClean="0"/>
              <a:t> Lyman alpha</a:t>
            </a:r>
            <a:r>
              <a:rPr lang="en-US" altLang="en-US" sz="1000" smtClean="0"/>
              <a:t> (Ly ), corresponding to the transition between the first excited state (level 2) and the ground state. As we have seen, the energy difference is 10.21 eV, and the Ly  photon has a wavelength of 121.6 nm (1216 Å). The Ly  (beta) transition, between level 3 (the second excited state) and the ground state, corresponds to an energy change of 12.10 eV and a photon of wavelength 102.6 nm (1026 Å). Ly  (gamma) corresponds to a jump from level 4 to level 1, and so on. The accompanying table shows how we can calculate the energies, frequencies, and wavelengths of the photons in the Lyman series using the formulae given previously. All Lyman-series energies lie in the ultraviolet region of the spectrum.</a:t>
            </a:r>
          </a:p>
          <a:p>
            <a:pPr eaLnBrk="1" hangingPunct="1"/>
            <a:r>
              <a:rPr lang="en-US" altLang="en-US" sz="1000" smtClean="0"/>
              <a:t>The next series of lines, the </a:t>
            </a:r>
            <a:r>
              <a:rPr lang="en-US" altLang="en-US" sz="1000" i="1" smtClean="0"/>
              <a:t>Balmer series,</a:t>
            </a:r>
            <a:r>
              <a:rPr lang="en-US" altLang="en-US" sz="1000" smtClean="0"/>
              <a:t> involves transitions down to (or up from) level 2, the first excited state. All the Balmer series lines lie in or close to the visible portion of the electromagnetic spectrum. Because they form the most easily observable part of the hydrogen spectrum and were the first to be discovered, these lines are often referred to simply as the "Hydrogen" series and denoted by the letter H. As with the Lyman series, the individual transitions are labeled with Greek letters. An H  photon (level 3 to level 2) has a wavelength of 656.3 nm and is red, Hß (level 4 to level 2) has a wavelength of 486.1 nm (green), H  (level 5 to level 2) has a wavelength of 434.1 nm (blue), and so on. The most energetic Balmer series photons have energies that place them just beyond the blue end of the visible spectrum, in the near ultraviolet.</a:t>
            </a:r>
          </a:p>
          <a:p>
            <a:pPr eaLnBrk="1" hangingPunct="1"/>
            <a:r>
              <a:rPr lang="en-US" altLang="en-US" sz="1000" smtClean="0"/>
              <a:t>The classification continues with the </a:t>
            </a:r>
            <a:r>
              <a:rPr lang="en-US" altLang="en-US" sz="1000" i="1" smtClean="0"/>
              <a:t>Paschen series</a:t>
            </a:r>
            <a:r>
              <a:rPr lang="en-US" altLang="en-US" sz="1000" smtClean="0"/>
              <a:t> (transitions down to or up from the second excited state), the </a:t>
            </a:r>
            <a:r>
              <a:rPr lang="en-US" altLang="en-US" sz="1000" i="1" smtClean="0"/>
              <a:t>Brackett series</a:t>
            </a:r>
            <a:r>
              <a:rPr lang="en-US" altLang="en-US" sz="1000" smtClean="0"/>
              <a:t> (third excited state), and the </a:t>
            </a:r>
            <a:r>
              <a:rPr lang="en-US" altLang="en-US" sz="1000" i="1" smtClean="0"/>
              <a:t>Pfund series</a:t>
            </a:r>
            <a:r>
              <a:rPr lang="en-US" altLang="en-US" sz="1000" smtClean="0"/>
              <a:t> (fourth excited state). Beyond that point, infinitely many other families exist, moving farther and farther into the infrared and radio regions of the spectrum, but they are not referred to by any special names. A few of the transitions making up the Lyman and Balmer (Hydrogen) series are marked on the figure. Astronomically, these are the most important sequences.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EE2BA2B-446A-40C9-9BF6-299E0F9796F9}" type="slidenum">
              <a:rPr lang="en-US" altLang="en-US" smtClean="0"/>
              <a:pPr eaLnBrk="1" hangingPunct="1">
                <a:spcBef>
                  <a:spcPct val="0"/>
                </a:spcBef>
              </a:pPr>
              <a:t>17</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z="1000" smtClean="0"/>
              <a:t>Transitions starting from or ending at the ground state (level 1) form the </a:t>
            </a:r>
            <a:r>
              <a:rPr lang="en-US" altLang="en-US" sz="1000" i="1" smtClean="0"/>
              <a:t>Lyman series.</a:t>
            </a:r>
            <a:r>
              <a:rPr lang="en-US" altLang="en-US" sz="1000" smtClean="0"/>
              <a:t> The first is</a:t>
            </a:r>
            <a:r>
              <a:rPr lang="en-US" altLang="en-US" sz="1000" i="1" smtClean="0"/>
              <a:t> Lyman alpha</a:t>
            </a:r>
            <a:r>
              <a:rPr lang="en-US" altLang="en-US" sz="1000" smtClean="0"/>
              <a:t> (Ly ), corresponding to the transition between the first excited state (level 2) and the ground state. As we have seen, the energy difference is 10.21 eV, and the Ly  photon has a wavelength of 121.6 nm (1216 Å). The Ly  (beta) transition, between level 3 (the second excited state) and the ground state, corresponds to an energy change of 12.10 eV and a photon of wavelength 102.6 nm (1026 Å). Ly  (gamma) corresponds to a jump from level 4 to level 1, and so on. The accompanying table shows how we can calculate the energies, frequencies, and wavelengths of the photons in the Lyman series using the formulae given previously. All Lyman-series energies lie in the ultraviolet region of the spectrum.</a:t>
            </a:r>
          </a:p>
          <a:p>
            <a:pPr eaLnBrk="1" hangingPunct="1"/>
            <a:r>
              <a:rPr lang="en-US" altLang="en-US" sz="1000" smtClean="0"/>
              <a:t>The next series of lines, the </a:t>
            </a:r>
            <a:r>
              <a:rPr lang="en-US" altLang="en-US" sz="1000" i="1" smtClean="0"/>
              <a:t>Balmer series,</a:t>
            </a:r>
            <a:r>
              <a:rPr lang="en-US" altLang="en-US" sz="1000" smtClean="0"/>
              <a:t> involves transitions down to (or up from) level 2, the first excited state. All the Balmer series lines lie in or close to the visible portion of the electromagnetic spectrum. Because they form the most easily observable part of the hydrogen spectrum and were the first to be discovered, these lines are often referred to simply as the "Hydrogen" series and denoted by the letter H. As with the Lyman series, the individual transitions are labeled with Greek letters. An H  photon (level 3 to level 2) has a wavelength of 656.3 nm and is red, Hß (level 4 to level 2) has a wavelength of 486.1 nm (green), H  (level 5 to level 2) has a wavelength of 434.1 nm (blue), and so on. The most energetic Balmer series photons have energies that place them just beyond the blue end of the visible spectrum, in the near ultraviolet.</a:t>
            </a:r>
          </a:p>
          <a:p>
            <a:pPr eaLnBrk="1" hangingPunct="1"/>
            <a:r>
              <a:rPr lang="en-US" altLang="en-US" sz="1000" smtClean="0"/>
              <a:t>The classification continues with the </a:t>
            </a:r>
            <a:r>
              <a:rPr lang="en-US" altLang="en-US" sz="1000" i="1" smtClean="0"/>
              <a:t>Paschen series</a:t>
            </a:r>
            <a:r>
              <a:rPr lang="en-US" altLang="en-US" sz="1000" smtClean="0"/>
              <a:t> (transitions down to or up from the second excited state), the </a:t>
            </a:r>
            <a:r>
              <a:rPr lang="en-US" altLang="en-US" sz="1000" i="1" smtClean="0"/>
              <a:t>Brackett series</a:t>
            </a:r>
            <a:r>
              <a:rPr lang="en-US" altLang="en-US" sz="1000" smtClean="0"/>
              <a:t> (third excited state), and the </a:t>
            </a:r>
            <a:r>
              <a:rPr lang="en-US" altLang="en-US" sz="1000" i="1" smtClean="0"/>
              <a:t>Pfund series</a:t>
            </a:r>
            <a:r>
              <a:rPr lang="en-US" altLang="en-US" sz="1000" smtClean="0"/>
              <a:t> (fourth excited state). Beyond that point, infinitely many other families exist, moving farther and farther into the infrared and radio regions of the spectrum, but they are not referred to by any special names. A few of the transitions making up the Lyman and Balmer (Hydrogen) series are marked on the figure. Astronomically, these are the most important sequences.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0008643-5D6A-4A85-96C9-C4AC15A71089}" type="slidenum">
              <a:rPr lang="en-US" altLang="en-US" smtClean="0"/>
              <a:pPr eaLnBrk="1" hangingPunct="1">
                <a:spcBef>
                  <a:spcPct val="0"/>
                </a:spcBef>
              </a:pPr>
              <a:t>18</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z="1000" smtClean="0"/>
              <a:t>Transitions starting from or ending at the ground state (level 1) form the </a:t>
            </a:r>
            <a:r>
              <a:rPr lang="en-US" altLang="en-US" sz="1000" i="1" smtClean="0"/>
              <a:t>Lyman series.</a:t>
            </a:r>
            <a:r>
              <a:rPr lang="en-US" altLang="en-US" sz="1000" smtClean="0"/>
              <a:t> The first is</a:t>
            </a:r>
            <a:r>
              <a:rPr lang="en-US" altLang="en-US" sz="1000" i="1" smtClean="0"/>
              <a:t> Lyman alpha</a:t>
            </a:r>
            <a:r>
              <a:rPr lang="en-US" altLang="en-US" sz="1000" smtClean="0"/>
              <a:t> (Ly ), corresponding to the transition between the first excited state (level 2) and the ground state. As we have seen, the energy difference is 10.21 eV, and the Ly  photon has a wavelength of 121.6 nm (1216 Å). The Ly  (beta) transition, between level 3 (the second excited state) and the ground state, corresponds to an energy change of 12.10 eV and a photon of wavelength 102.6 nm (1026 Å). Ly  (gamma) corresponds to a jump from level 4 to level 1, and so on. The accompanying table shows how we can calculate the energies, frequencies, and wavelengths of the photons in the Lyman series using the formulae given previously. All Lyman-series energies lie in the ultraviolet region of the spectrum.</a:t>
            </a:r>
          </a:p>
          <a:p>
            <a:pPr eaLnBrk="1" hangingPunct="1"/>
            <a:r>
              <a:rPr lang="en-US" altLang="en-US" sz="1000" smtClean="0"/>
              <a:t>The next series of lines, the </a:t>
            </a:r>
            <a:r>
              <a:rPr lang="en-US" altLang="en-US" sz="1000" i="1" smtClean="0"/>
              <a:t>Balmer series,</a:t>
            </a:r>
            <a:r>
              <a:rPr lang="en-US" altLang="en-US" sz="1000" smtClean="0"/>
              <a:t> involves transitions down to (or up from) level 2, the first excited state. All the Balmer series lines lie in or close to the visible portion of the electromagnetic spectrum. Because they form the most easily observable part of the hydrogen spectrum and were the first to be discovered, these lines are often referred to simply as the "Hydrogen" series and denoted by the letter H. As with the Lyman series, the individual transitions are labeled with Greek letters. An H  photon (level 3 to level 2) has a wavelength of 656.3 nm and is red, Hß (level 4 to level 2) has a wavelength of 486.1 nm (green), H  (level 5 to level 2) has a wavelength of 434.1 nm (blue), and so on. The most energetic Balmer series photons have energies that place them just beyond the blue end of the visible spectrum, in the near ultraviolet.</a:t>
            </a:r>
          </a:p>
          <a:p>
            <a:pPr eaLnBrk="1" hangingPunct="1"/>
            <a:r>
              <a:rPr lang="en-US" altLang="en-US" sz="1000" smtClean="0"/>
              <a:t>The classification continues with the </a:t>
            </a:r>
            <a:r>
              <a:rPr lang="en-US" altLang="en-US" sz="1000" i="1" smtClean="0"/>
              <a:t>Paschen series</a:t>
            </a:r>
            <a:r>
              <a:rPr lang="en-US" altLang="en-US" sz="1000" smtClean="0"/>
              <a:t> (transitions down to or up from the second excited state), the </a:t>
            </a:r>
            <a:r>
              <a:rPr lang="en-US" altLang="en-US" sz="1000" i="1" smtClean="0"/>
              <a:t>Brackett series</a:t>
            </a:r>
            <a:r>
              <a:rPr lang="en-US" altLang="en-US" sz="1000" smtClean="0"/>
              <a:t> (third excited state), and the </a:t>
            </a:r>
            <a:r>
              <a:rPr lang="en-US" altLang="en-US" sz="1000" i="1" smtClean="0"/>
              <a:t>Pfund series</a:t>
            </a:r>
            <a:r>
              <a:rPr lang="en-US" altLang="en-US" sz="1000" smtClean="0"/>
              <a:t> (fourth excited state). Beyond that point, infinitely many other families exist, moving farther and farther into the infrared and radio regions of the spectrum, but they are not referred to by any special names. A few of the transitions making up the Lyman and Balmer (Hydrogen) series are marked on the figure. Astronomically, these are the most important sequences.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285400-5A13-4327-962E-4A2089634A36}" type="slidenum">
              <a:rPr lang="en-US" altLang="en-US" smtClean="0"/>
              <a:pPr eaLnBrk="1" hangingPunct="1">
                <a:spcBef>
                  <a:spcPct val="0"/>
                </a:spcBef>
              </a:pPr>
              <a:t>19</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i="1" smtClean="0"/>
              <a:t>Helium and Carbon</a:t>
            </a:r>
            <a:r>
              <a:rPr lang="en-US" altLang="en-US" smtClean="0"/>
              <a:t> (a) A helium atom in its normal ground state. Two electrons occupy the lowest-energy orbital around a nucleus containing two protons and two neutrons. (b) A carbon atom in its normal ground state. Six electrons orbit a six-proton, six-neutron nucleus, two in an inner orbital, with the other four at a greater distance from the center.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082D9C5-974C-4DDF-B62E-DC84AA68D57A}" type="slidenum">
              <a:rPr lang="en-US" altLang="en-US" smtClean="0"/>
              <a:pPr eaLnBrk="1" hangingPunct="1">
                <a:spcBef>
                  <a:spcPct val="0"/>
                </a:spcBef>
              </a:pPr>
              <a:t>20</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b="1" i="1" smtClean="0"/>
              <a:t>Helium and Carbon</a:t>
            </a:r>
            <a:r>
              <a:rPr lang="en-US" altLang="en-US" smtClean="0"/>
              <a:t> (a) A helium atom in its normal ground state. Two electrons occupy the lowest-energy orbital around a nucleus containing two protons and two neutrons. (b) A carbon atom in its normal ground state. Six electrons orbit a six-proton, six-neutron nucleus, two in an inner orbital, with the other four at a greater distance from the center.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DB44B02-FE21-4964-97FC-BA71EEC53E35}" type="slidenum">
              <a:rPr lang="en-US" altLang="en-US" smtClean="0"/>
              <a:pPr eaLnBrk="1" hangingPunct="1">
                <a:spcBef>
                  <a:spcPct val="0"/>
                </a:spcBef>
              </a:pPr>
              <a:t>21</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49DDA8-BF36-4623-BA9E-A1C90F3C9941}" type="slidenum">
              <a:rPr lang="en-US" altLang="en-US" smtClean="0"/>
              <a:pPr eaLnBrk="1" hangingPunct="1">
                <a:spcBef>
                  <a:spcPct val="0"/>
                </a:spcBef>
              </a:pPr>
              <a:t>22</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DB33EBA-B5E8-483F-AB18-4E43C9A56044}" type="slidenum">
              <a:rPr lang="en-US" altLang="en-US" smtClean="0"/>
              <a:pPr eaLnBrk="1" hangingPunct="1">
                <a:spcBef>
                  <a:spcPct val="0"/>
                </a:spcBef>
              </a:pPr>
              <a:t>28</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Astrophysics"/>
              </a:rPr>
              <a:t>astrophysics</a:t>
            </a:r>
            <a:r>
              <a:rPr lang="en-US" altLang="en-US" smtClean="0"/>
              <a:t>, a </a:t>
            </a:r>
            <a:r>
              <a:rPr lang="en-US" altLang="en-US" b="1" smtClean="0"/>
              <a:t>Strömgren sphere</a:t>
            </a:r>
            <a:r>
              <a:rPr lang="en-US" altLang="en-US" smtClean="0"/>
              <a:t> is the sphere of ionized hydrogen (H II) around a young star of the </a:t>
            </a:r>
            <a:r>
              <a:rPr lang="en-US" altLang="en-US" smtClean="0">
                <a:hlinkClick r:id="rId4" tooltip="Stellar classification"/>
              </a:rPr>
              <a:t>spectral classes</a:t>
            </a:r>
            <a:r>
              <a:rPr lang="en-US" altLang="en-US" smtClean="0"/>
              <a:t> </a:t>
            </a:r>
            <a:r>
              <a:rPr lang="en-US" altLang="en-US" smtClean="0">
                <a:hlinkClick r:id="rId5" tooltip="OB star"/>
              </a:rPr>
              <a:t>O or B</a:t>
            </a:r>
            <a:r>
              <a:rPr lang="en-US" altLang="en-US" smtClean="0"/>
              <a:t>. The most prominent example is the </a:t>
            </a:r>
            <a:r>
              <a:rPr lang="en-US" altLang="en-US" smtClean="0">
                <a:hlinkClick r:id="rId6" tooltip="Rosette Nebula"/>
              </a:rPr>
              <a:t>Rosette Nebula</a:t>
            </a:r>
            <a:r>
              <a:rPr lang="en-US" altLang="en-US" smtClean="0"/>
              <a:t>. It was derived by and later named after </a:t>
            </a:r>
            <a:r>
              <a:rPr lang="en-US" altLang="en-US" smtClean="0">
                <a:hlinkClick r:id="rId7" tooltip="Bengt Strömgren"/>
              </a:rPr>
              <a:t>Bengt Strömgren</a:t>
            </a:r>
            <a:r>
              <a:rPr lang="en-US" altLang="en-US" smtClean="0">
                <a:hlinkClick r:id="rId8"/>
              </a:rPr>
              <a:t>[1]</a:t>
            </a:r>
            <a:r>
              <a:rPr lang="en-US" altLang="en-US"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A76059-0DC9-4486-8B2C-5296EB277337}" type="slidenum">
              <a:rPr lang="en-US" altLang="en-US" smtClean="0"/>
              <a:pPr eaLnBrk="1" hangingPunct="1">
                <a:spcBef>
                  <a:spcPct val="0"/>
                </a:spcBef>
              </a:pPr>
              <a:t>29</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Astrophysics"/>
              </a:rPr>
              <a:t>astrophysics</a:t>
            </a:r>
            <a:r>
              <a:rPr lang="en-US" altLang="en-US" smtClean="0"/>
              <a:t>, a </a:t>
            </a:r>
            <a:r>
              <a:rPr lang="en-US" altLang="en-US" b="1" smtClean="0"/>
              <a:t>Strömgren sphere</a:t>
            </a:r>
            <a:r>
              <a:rPr lang="en-US" altLang="en-US" smtClean="0"/>
              <a:t> is the sphere of ionized hydrogen (H II) around a young star of the </a:t>
            </a:r>
            <a:r>
              <a:rPr lang="en-US" altLang="en-US" smtClean="0">
                <a:hlinkClick r:id="rId4" tooltip="Stellar classification"/>
              </a:rPr>
              <a:t>spectral classes</a:t>
            </a:r>
            <a:r>
              <a:rPr lang="en-US" altLang="en-US" smtClean="0"/>
              <a:t> </a:t>
            </a:r>
            <a:r>
              <a:rPr lang="en-US" altLang="en-US" smtClean="0">
                <a:hlinkClick r:id="rId5" tooltip="OB star"/>
              </a:rPr>
              <a:t>O or B</a:t>
            </a:r>
            <a:r>
              <a:rPr lang="en-US" altLang="en-US" smtClean="0"/>
              <a:t>. The most prominent example is the </a:t>
            </a:r>
            <a:r>
              <a:rPr lang="en-US" altLang="en-US" smtClean="0">
                <a:hlinkClick r:id="rId6" tooltip="Rosette Nebula"/>
              </a:rPr>
              <a:t>Rosette Nebula</a:t>
            </a:r>
            <a:r>
              <a:rPr lang="en-US" altLang="en-US" smtClean="0"/>
              <a:t>. It was derived by and later named after </a:t>
            </a:r>
            <a:r>
              <a:rPr lang="en-US" altLang="en-US" smtClean="0">
                <a:hlinkClick r:id="rId7" tooltip="Bengt Strömgren"/>
              </a:rPr>
              <a:t>Bengt Strömgren</a:t>
            </a:r>
            <a:r>
              <a:rPr lang="en-US" altLang="en-US" smtClean="0">
                <a:hlinkClick r:id="rId8"/>
              </a:rPr>
              <a:t>[1]</a:t>
            </a:r>
            <a:r>
              <a:rPr lang="en-US" altLang="en-US"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4A7711-2D4D-4971-A28A-AF1735F2C15C}" type="slidenum">
              <a:rPr lang="en-US" altLang="en-US" smtClean="0"/>
              <a:pPr eaLnBrk="1" hangingPunct="1">
                <a:spcBef>
                  <a:spcPct val="0"/>
                </a:spcBef>
              </a:pPr>
              <a:t>7</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t>Stars approximate blackbody radiators and their visible color depends upon the temperature of the radiator. The curves show blue, white, and red stars. The white star is adjusted to 5270K so that the peak of its blackbody curve is at the peak wavelength of the sun, 550 nm. From the wavelength at the peak, the temperature can be deduced from the Wien displacement law.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B7A5C21-2CFA-432E-824B-E9E0069383CE}" type="slidenum">
              <a:rPr lang="en-US" altLang="en-US" smtClean="0"/>
              <a:pPr eaLnBrk="1" hangingPunct="1">
                <a:spcBef>
                  <a:spcPct val="0"/>
                </a:spcBef>
              </a:pPr>
              <a:t>30</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Astrophysics"/>
              </a:rPr>
              <a:t>astrophysics</a:t>
            </a:r>
            <a:r>
              <a:rPr lang="en-US" altLang="en-US" smtClean="0"/>
              <a:t>, a </a:t>
            </a:r>
            <a:r>
              <a:rPr lang="en-US" altLang="en-US" b="1" smtClean="0"/>
              <a:t>Strömgren sphere</a:t>
            </a:r>
            <a:r>
              <a:rPr lang="en-US" altLang="en-US" smtClean="0"/>
              <a:t> is the sphere of ionized hydrogen (H II) around a young star of the </a:t>
            </a:r>
            <a:r>
              <a:rPr lang="en-US" altLang="en-US" smtClean="0">
                <a:hlinkClick r:id="rId4" tooltip="Stellar classification"/>
              </a:rPr>
              <a:t>spectral classes</a:t>
            </a:r>
            <a:r>
              <a:rPr lang="en-US" altLang="en-US" smtClean="0"/>
              <a:t> </a:t>
            </a:r>
            <a:r>
              <a:rPr lang="en-US" altLang="en-US" smtClean="0">
                <a:hlinkClick r:id="rId5" tooltip="OB star"/>
              </a:rPr>
              <a:t>O or B</a:t>
            </a:r>
            <a:r>
              <a:rPr lang="en-US" altLang="en-US" smtClean="0"/>
              <a:t>. The most prominent example is the </a:t>
            </a:r>
            <a:r>
              <a:rPr lang="en-US" altLang="en-US" smtClean="0">
                <a:hlinkClick r:id="rId6" tooltip="Rosette Nebula"/>
              </a:rPr>
              <a:t>Rosette Nebula</a:t>
            </a:r>
            <a:r>
              <a:rPr lang="en-US" altLang="en-US" smtClean="0"/>
              <a:t>. It was derived by and later named after </a:t>
            </a:r>
            <a:r>
              <a:rPr lang="en-US" altLang="en-US" smtClean="0">
                <a:hlinkClick r:id="rId7" tooltip="Bengt Strömgren"/>
              </a:rPr>
              <a:t>Bengt Strömgren</a:t>
            </a:r>
            <a:r>
              <a:rPr lang="en-US" altLang="en-US" smtClean="0">
                <a:hlinkClick r:id="rId8"/>
              </a:rPr>
              <a:t>[1]</a:t>
            </a:r>
            <a:r>
              <a:rPr lang="en-US" altLang="en-US"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1CD6361-D53E-42F0-A99F-628B3128AE95}" type="slidenum">
              <a:rPr lang="en-US" altLang="en-US" smtClean="0"/>
              <a:pPr eaLnBrk="1" hangingPunct="1">
                <a:spcBef>
                  <a:spcPct val="0"/>
                </a:spcBef>
              </a:pPr>
              <a:t>33</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Synchrotron radiation is electromagnetic radiation, similar to cyclotron radiation, but generated by the acceleration of ultrarelativistic (i.e., moving near the speed of light) charged particles through magnetic fields. This may be achieved artificially by storage rings in a synchrotron, or naturally by fast moving electrons moving through magnetic fields in space. The radiation typically includes radio waves, infrared light, visible light, ultraviolet light, and x-rays.</a:t>
            </a:r>
          </a:p>
          <a:p>
            <a:pPr eaLnBrk="1" hangingPunct="1"/>
            <a:endParaRPr lang="en-US" altLang="en-US" smtClean="0"/>
          </a:p>
          <a:p>
            <a:pPr eaLnBrk="1" hangingPunct="1"/>
            <a:r>
              <a:rPr lang="en-US" altLang="en-US" smtClean="0"/>
              <a:t>The radiation was named after its discovery in a General Electric synchrotron accelerator built in 1946 and announced in May 1947 by Frank Elder, Anatole Gurewitsch, Robert Langmuir, and Herb Pollock in a letter entitled "Radiation from Electrons in a Synchrotron"[1]. </a:t>
            </a:r>
          </a:p>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0C4D9C-31FE-489F-8EEC-08C23DA4288B}" type="slidenum">
              <a:rPr lang="en-US" altLang="en-US" smtClean="0"/>
              <a:pPr eaLnBrk="1" hangingPunct="1">
                <a:spcBef>
                  <a:spcPct val="0"/>
                </a:spcBef>
              </a:pPr>
              <a:t>34</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Synchrotron radiation from cosmic sources has a distinctive spectrum, or distribution of photons with energy. The radiation falls off with energy less rapidly than does the spectrum of radiation from a hot gas. When synchrotron radiation is observed in supernova remnants, cosmic jets, or other sources, it reveals information about the high-energy electrons and magnetic fields that are present.</a:t>
            </a:r>
            <a:br>
              <a:rPr lang="en-US" altLang="en-US" smtClean="0"/>
            </a:b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4CE32B-266C-4031-A10F-9025678CD91F}" type="slidenum">
              <a:rPr lang="en-US" altLang="en-US" smtClean="0"/>
              <a:pPr eaLnBrk="1" hangingPunct="1">
                <a:spcBef>
                  <a:spcPct val="0"/>
                </a:spcBef>
              </a:pPr>
              <a:t>35</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Streaming out from the center of the galaxy M87 like a cosmic searchlight is one of nature's most amazing phenomena, a black-hole-powered jet of electrons and other sub-atomic particles traveling at nearly the speed of light. In this Hubble telescope image, the blue jet contrasts with the yellow glow from the combined light of billions of unseen stars and the yellow, point-like clusters of stars that make up this galaxy. Lying at the center of M87, the monstrous black hole has swallowed up matter equal to 2 billion times our Sun's mass. M87 is 50 million light-years from Earth.</a:t>
            </a:r>
          </a:p>
          <a:p>
            <a:pPr eaLnBrk="1" hangingPunct="1"/>
            <a:endParaRPr lang="en-US" altLang="en-US" smtClean="0"/>
          </a:p>
          <a:p>
            <a:pPr eaLnBrk="1" hangingPunct="1"/>
            <a:r>
              <a:rPr lang="en-US" altLang="en-US" smtClean="0"/>
              <a:t>The jet originates in the disk of superheated gas swirling around this black hole and is propelled and concentrated by the intense, twisted magnetic fields trapped within this matter. The light we see is produced by electrons twisting along magnetic field lines in the jet, a process known as synchrotron radiation, which gives the jet its bluish tint.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96DF639-2A01-4E9E-8259-72A1AB3B09B6}" type="slidenum">
              <a:rPr lang="en-US" altLang="en-US" smtClean="0"/>
              <a:pPr eaLnBrk="1" hangingPunct="1">
                <a:spcBef>
                  <a:spcPct val="0"/>
                </a:spcBef>
              </a:pPr>
              <a:t>36</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dirty="0" smtClean="0"/>
              <a:t>The first equation is relativistic version of F=ma</a:t>
            </a:r>
            <a:r>
              <a:rPr lang="en-US" altLang="en-US" dirty="0" smtClean="0"/>
              <a:t>. Unites are </a:t>
            </a:r>
            <a:r>
              <a:rPr lang="en-US" altLang="en-US" dirty="0" err="1" smtClean="0"/>
              <a:t>esu-cgs</a:t>
            </a:r>
            <a:r>
              <a:rPr lang="en-US" altLang="en-US" dirty="0" smtClean="0"/>
              <a:t>, such that e is in </a:t>
            </a:r>
            <a:r>
              <a:rPr lang="en-US" altLang="en-US" dirty="0" err="1" smtClean="0"/>
              <a:t>statcoulombs</a:t>
            </a:r>
            <a:r>
              <a:rPr lang="en-US" altLang="en-US" dirty="0" smtClean="0"/>
              <a:t>.</a:t>
            </a:r>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14A28CC-F3EC-4E1A-BD87-60A07EF7DE4A}" type="slidenum">
              <a:rPr lang="en-US" altLang="en-US" smtClean="0"/>
              <a:pPr eaLnBrk="1" hangingPunct="1">
                <a:spcBef>
                  <a:spcPct val="0"/>
                </a:spcBef>
              </a:pPr>
              <a:t>37</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http://www-astro.physics.ox.ac.uk/~garret/teaching/lecture6.pdf</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3593EA-1C0D-48A1-8211-B0249ADFD1C5}" type="slidenum">
              <a:rPr lang="en-US" altLang="en-US" smtClean="0"/>
              <a:pPr eaLnBrk="1" hangingPunct="1">
                <a:spcBef>
                  <a:spcPct val="0"/>
                </a:spcBef>
              </a:pPr>
              <a:t>38</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The photons themselves can also collide with electrons. If the electrons have more energy than the photons, the collision can boost the energy of the photons. In this way, photons can be changed from low-energy photons to high-energy photons. This process, called Compton scattering, is thought to be important around black holes, where matter is dense and has been heated to many millions of degrees. </a:t>
            </a:r>
            <a:r>
              <a:rPr lang="en-US" altLang="en-US" smtClean="0">
                <a:hlinkClick r:id="rId3"/>
              </a:rPr>
              <a:t> </a:t>
            </a:r>
            <a:r>
              <a:rPr lang="en-US" altLang="en-US" smtClean="0"/>
              <a:t> Inverse Compton Scattering </a:t>
            </a:r>
            <a:br>
              <a:rPr lang="en-US" altLang="en-US" smtClean="0"/>
            </a:br>
            <a:r>
              <a:rPr lang="en-US" altLang="en-US" smtClean="0"/>
              <a:t/>
            </a:r>
            <a:br>
              <a:rPr lang="en-US" altLang="en-US" smtClean="0"/>
            </a:br>
            <a:r>
              <a:rPr lang="en-US" altLang="en-US" smtClean="0"/>
              <a:t>The photons collected in space by X-ray telescopes reveal the hot spots in the universe--regions where particles have been energized or raised to high temperatures by gigantic explosions or intense gravitational fields.</a:t>
            </a:r>
            <a:br>
              <a:rPr lang="en-US" altLang="en-US" smtClean="0"/>
            </a:br>
            <a:r>
              <a:rPr lang="en-US" altLang="en-US" smtClean="0"/>
              <a:t/>
            </a:r>
            <a:br>
              <a:rPr lang="en-US" altLang="en-US" smtClean="0"/>
            </a:br>
            <a:r>
              <a:rPr lang="en-US" altLang="en-US" smtClean="0"/>
              <a:t>Where do such conditions exist? In an astonishing variety of places, ranging from the vast spaces between galaxies to the bizarre, collapsed worlds of neutron stars and black holes.</a:t>
            </a:r>
            <a:br>
              <a:rPr lang="en-US" altLang="en-US" smtClean="0"/>
            </a:b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C2A5B0-B312-47FF-82F2-83435D91DC31}" type="slidenum">
              <a:rPr lang="en-US" altLang="en-US" smtClean="0"/>
              <a:pPr eaLnBrk="1" hangingPunct="1">
                <a:spcBef>
                  <a:spcPct val="0"/>
                </a:spcBef>
              </a:pPr>
              <a:t>39</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D6B756-4AA2-41D0-9C0F-25504870ABA9}" type="slidenum">
              <a:rPr lang="en-US" altLang="en-US" smtClean="0"/>
              <a:pPr eaLnBrk="1" hangingPunct="1">
                <a:spcBef>
                  <a:spcPct val="0"/>
                </a:spcBef>
              </a:pPr>
              <a:t>40</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3339A8-161A-42E6-BA78-5EB6631CFB59}" type="slidenum">
              <a:rPr lang="en-US" altLang="en-US" smtClean="0"/>
              <a:pPr eaLnBrk="1" hangingPunct="1">
                <a:spcBef>
                  <a:spcPct val="0"/>
                </a:spcBef>
              </a:pPr>
              <a:t>41</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i="1" smtClean="0"/>
              <a:t>This </a:t>
            </a:r>
            <a:r>
              <a:rPr lang="en-US" altLang="en-US" smtClean="0"/>
              <a:t>13</a:t>
            </a:r>
            <a:r>
              <a:rPr lang="en-US" altLang="en-US" i="1" smtClean="0"/>
              <a:t> mm spectrum of the molecular cloud SgrB2(N) near the Galactic center is completely dominated by molecular lines from known and unknown (U) species (Ziurys et al. 2006, NRAO Newsletter, 109, 11).  More than 140 different molecules containing up to 13 atoms (HC</a:t>
            </a:r>
            <a:r>
              <a:rPr lang="en-US" altLang="en-US" smtClean="0"/>
              <a:t>11</a:t>
            </a:r>
            <a:r>
              <a:rPr lang="en-US" altLang="en-US" i="1" smtClean="0"/>
              <a:t>N) have been identified in space.</a:t>
            </a: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517CDC3-B88E-46A7-AE61-FB6B92821367}" type="slidenum">
              <a:rPr lang="en-US" altLang="en-US" smtClean="0"/>
              <a:pPr eaLnBrk="1" hangingPunct="1">
                <a:spcBef>
                  <a:spcPct val="0"/>
                </a:spcBef>
              </a:pPr>
              <a:t>8</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The wavelength of the peak of the blackbody radiation curve decreases in a linear fashion as the temperature is increased (Wien's displacement law). This linear variation is not evident in this kind of plot since the intensity increases with the fourth power of the temperature (Stefan- Boltzmann law). The nature of the peak wavelength change is made more evident by plotting the fourth root of the intensity.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E6905B-A632-4A80-BEEE-A5693D572791}" type="slidenum">
              <a:rPr lang="en-US" altLang="en-US" smtClean="0"/>
              <a:pPr eaLnBrk="1" hangingPunct="1">
                <a:spcBef>
                  <a:spcPct val="0"/>
                </a:spcBef>
              </a:pPr>
              <a:t>42</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i="1" dirty="0" smtClean="0"/>
              <a:t>http://www.cv.nrao.edu/course/astr534/MolecularSpectra.html</a:t>
            </a:r>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E6905B-A632-4A80-BEEE-A5693D572791}" type="slidenum">
              <a:rPr lang="en-US" altLang="en-US" smtClean="0"/>
              <a:pPr eaLnBrk="1" hangingPunct="1">
                <a:spcBef>
                  <a:spcPct val="0"/>
                </a:spcBef>
              </a:pPr>
              <a:t>43</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i="1" dirty="0" smtClean="0"/>
              <a:t>http://www.dsf.unica.it/~sandro/Materiale_Corso/Molec/Demtroeder_rotovibrazioni.pdf</a:t>
            </a:r>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B4DFD6-DB6D-4A22-8104-BD89B98C1020}" type="slidenum">
              <a:rPr lang="en-US" altLang="en-US" smtClean="0"/>
              <a:pPr eaLnBrk="1" hangingPunct="1">
                <a:spcBef>
                  <a:spcPct val="0"/>
                </a:spcBef>
              </a:pPr>
              <a:t>44</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D3D04D-A072-43BB-BD84-E64222F901D1}" type="slidenum">
              <a:rPr lang="en-US" altLang="en-US" smtClean="0"/>
              <a:pPr eaLnBrk="1" hangingPunct="1">
                <a:spcBef>
                  <a:spcPct val="0"/>
                </a:spcBef>
              </a:pPr>
              <a:t>45</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smtClean="0"/>
              <a:t>This plot shows a combination of three emission sources.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6017F95-6825-4602-A385-157ED7F04705}" type="slidenum">
              <a:rPr lang="en-US" altLang="en-US" smtClean="0"/>
              <a:pPr eaLnBrk="1" hangingPunct="1">
                <a:spcBef>
                  <a:spcPct val="0"/>
                </a:spcBef>
              </a:pPr>
              <a:t>46</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smtClean="0"/>
              <a:t>This plot shows a combination of three emission sources.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DE2272-8382-486C-A248-F2DAD1F48FF2}" type="slidenum">
              <a:rPr lang="en-US" altLang="en-US" smtClean="0"/>
              <a:pPr eaLnBrk="1" hangingPunct="1">
                <a:spcBef>
                  <a:spcPct val="0"/>
                </a:spcBef>
              </a:pPr>
              <a:t>9</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t>The wavelength of the peak of the blackbody radiation curve decreases in a linear fashion as the temperature is increased (Wien's displacement law). This linear variation is not evident in this kind of plot since the intensity increases with the fourth power of the temperature (Stefan- Boltzmann law). The nature of the peak wavelength change is made more evident by plotting the fourth root of the intensity.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641E0F-2BD2-4C01-9C85-66D3FAF2B102}" type="slidenum">
              <a:rPr lang="en-US" altLang="en-US" smtClean="0"/>
              <a:pPr eaLnBrk="1" hangingPunct="1">
                <a:spcBef>
                  <a:spcPct val="0"/>
                </a:spcBef>
              </a:pPr>
              <a:t>10</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B6723F-7BCF-4EDE-90E2-890749A6A687}" type="slidenum">
              <a:rPr lang="en-US" altLang="en-US" smtClean="0"/>
              <a:pPr eaLnBrk="1" hangingPunct="1">
                <a:spcBef>
                  <a:spcPct val="0"/>
                </a:spcBef>
              </a:pPr>
              <a:t>11</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95753A9-02B1-4F5B-ABD6-0FEEFAAC9ED9}" type="slidenum">
              <a:rPr lang="en-US" altLang="en-US" smtClean="0"/>
              <a:pPr eaLnBrk="1" hangingPunct="1">
                <a:spcBef>
                  <a:spcPct val="0"/>
                </a:spcBef>
              </a:pPr>
              <a:t>12</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b="1" i="1" smtClean="0"/>
              <a:t>Charged Particles</a:t>
            </a:r>
            <a:r>
              <a:rPr lang="en-US" altLang="en-US" smtClean="0"/>
              <a:t> (a) Particles carrying like electrical charges repel one another, whereas particles carrying unlike charges attract. (b) A charged particle is surrounded by an electric field, which determines the particle’s influence on other charged particles. We represent the field by a series of field lines. (c) If a charged particle begins to vibrate back and forth, its electric field changes. The resulting disturbance travels through space as a wave. </a:t>
            </a:r>
          </a:p>
          <a:p>
            <a:pPr eaLnBrk="1" hangingPunct="1"/>
            <a:endParaRPr lang="en-US" altLang="en-US" smtClean="0"/>
          </a:p>
          <a:p>
            <a:pPr eaLnBrk="1" hangingPunct="1"/>
            <a:r>
              <a:rPr lang="en-US" altLang="en-US" b="1" i="1" smtClean="0"/>
              <a:t>Television Signal</a:t>
            </a:r>
            <a:r>
              <a:rPr lang="en-US" altLang="en-US" smtClean="0"/>
              <a:t> Charged particles in an ordinary household television antenna vibrate in response to electromagnetic radiation broadcast by a distant transmitter. The radiation is produced when electric charges are made to oscillate in the transmitter’s emitting antenna. The vibrations in the receiving antenna "echo" the oscillations in the transmitter, allowing the original information to be retrieved.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9300CF-D721-4AC8-9120-086BA0D0050E}" type="slidenum">
              <a:rPr lang="en-US" altLang="en-US" smtClean="0"/>
              <a:pPr eaLnBrk="1" hangingPunct="1">
                <a:spcBef>
                  <a:spcPct val="0"/>
                </a:spcBef>
              </a:pPr>
              <a:t>13</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smtClean="0"/>
              <a:t>Atomic Excitation</a:t>
            </a:r>
            <a:r>
              <a:rPr lang="en-US" altLang="en-US" smtClean="0"/>
              <a:t> (a) Diagram of a photon being absorbed by a hydrogen atom (left), causing the momentary excitation of that atom (center) into its first excited state. After about 10-8 s, the atom returns to its ground state, accompanied by the emission of a photon of the same energy as the original photon (right). (b) Absorption of a higher-energy photon may also boost the atom into a higher excited state, from which there may be several possible paths back to the ground state. (Remember that the sharp lines used for the orbitals here and in similar figures that follow are intended merely as a schematic representation of the electron energy levels and are not meant to be taken literally. In actuality, electron orbitals are "clouds," as shown in Figure 4.9.) As ultraviolet photons from a hot star pass through surrounding hydrogen gas, many are absorbed by the gas, boosting its atoms into excited states. Electrons in the second excited state can fall to the first excited state on their way back to the ground state (the lower path in part b). This transition produces radiation in the visible region of the spectrum—the 656.3-nm red glow that is characteristic of excited hydrogen gas. The object shown in the inset, designated N81, is an emission nebula: an interstellar cloud consisting largely of hydrogen gas excited by extremely hot star (as seen in white at the center). (Inset: NASA)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B60D7D9-F61A-4ED7-9B07-B5584086ABF6}" type="slidenum">
              <a:rPr lang="en-US" altLang="en-US" smtClean="0"/>
              <a:pPr eaLnBrk="1" hangingPunct="1">
                <a:spcBef>
                  <a:spcPct val="0"/>
                </a:spcBef>
              </a:pPr>
              <a:t>14</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b="1" smtClean="0"/>
              <a:t>Atomic Excitation</a:t>
            </a:r>
            <a:r>
              <a:rPr lang="en-US" altLang="en-US" smtClean="0"/>
              <a:t> (a) Diagram of a photon being absorbed by a hydrogen atom (left), causing the momentary excitation of that atom (center) into its first excited state. After about 10-8 s, the atom returns to its ground state, accompanied by the emission of a photon of the same energy as the original photon (right). (b) Absorption of a higher-energy photon may also boost the atom into a higher excited state, from which there may be several possible paths back to the ground state. (Remember that the sharp lines used for the orbitals here and in similar figures that follow are intended merely as a schematic representation of the electron energy levels and are not meant to be taken literally. In actuality, electron orbitals are "clouds," as shown in Figure 4.9.) As ultraviolet photons from a hot star pass through surrounding hydrogen gas, many are absorbed by the gas, boosting its atoms into excited states. Electrons in the second excited state can fall to the first excited state on their way back to the ground state (the lower path in part b). This transition produces radiation in the visible region of the spectrum—the 656.3-nm red glow that is characteristic of excited hydrogen gas. The object shown in the inset, designated N81, is an emission nebula: an interstellar cloud consisting largely of hydrogen gas excited by extremely hot star (as seen in white at the center). (Inset: NASA)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24098" name="Rectangle 2"/>
          <p:cNvSpPr>
            <a:spLocks noGrp="1" noChangeArrowheads="1"/>
          </p:cNvSpPr>
          <p:nvPr>
            <p:ph type="ctrTitle"/>
          </p:nvPr>
        </p:nvSpPr>
        <p:spPr>
          <a:xfrm>
            <a:off x="685800" y="2130425"/>
            <a:ext cx="7772400" cy="1470025"/>
          </a:xfrm>
        </p:spPr>
        <p:txBody>
          <a:bodyPr/>
          <a:lstStyle>
            <a:lvl1pPr algn="ctr">
              <a:defRPr sz="2800"/>
            </a:lvl1pPr>
          </a:lstStyle>
          <a:p>
            <a:pPr lvl="0"/>
            <a:r>
              <a:rPr lang="en-US" noProof="0" smtClean="0"/>
              <a:t>Click to edit Master title style</a:t>
            </a:r>
          </a:p>
        </p:txBody>
      </p:sp>
      <p:sp>
        <p:nvSpPr>
          <p:cNvPr id="1924099" name="Rectangle 3"/>
          <p:cNvSpPr>
            <a:spLocks noGrp="1" noChangeArrowheads="1"/>
          </p:cNvSpPr>
          <p:nvPr>
            <p:ph type="subTitle" idx="1"/>
          </p:nvPr>
        </p:nvSpPr>
        <p:spPr>
          <a:xfrm>
            <a:off x="685800" y="3886200"/>
            <a:ext cx="7772400" cy="1752600"/>
          </a:xfrm>
        </p:spPr>
        <p:txBody>
          <a:bodyPr/>
          <a:lstStyle>
            <a:lvl1pPr marL="0" indent="0" algn="ctr">
              <a:buFontTx/>
              <a:buNone/>
              <a:defRPr>
                <a:latin typeface="Arial Rounded MT Bold" pitchFamily="34" charset="0"/>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3797A3-D1BE-4603-B3D8-94DF49E7C3BE}" type="slidenum">
              <a:rPr lang="en-US"/>
              <a:pPr>
                <a:defRPr/>
              </a:pPr>
              <a:t>‹#›</a:t>
            </a:fld>
            <a:endParaRPr lang="en-US"/>
          </a:p>
        </p:txBody>
      </p:sp>
    </p:spTree>
    <p:extLst>
      <p:ext uri="{BB962C8B-B14F-4D97-AF65-F5344CB8AC3E}">
        <p14:creationId xmlns:p14="http://schemas.microsoft.com/office/powerpoint/2010/main" val="3662290968"/>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12828-4F29-41FD-9D41-BC806A30C68A}" type="slidenum">
              <a:rPr lang="en-US"/>
              <a:pPr>
                <a:defRPr/>
              </a:pPr>
              <a:t>‹#›</a:t>
            </a:fld>
            <a:endParaRPr lang="en-US"/>
          </a:p>
        </p:txBody>
      </p:sp>
    </p:spTree>
    <p:extLst>
      <p:ext uri="{BB962C8B-B14F-4D97-AF65-F5344CB8AC3E}">
        <p14:creationId xmlns:p14="http://schemas.microsoft.com/office/powerpoint/2010/main" val="21368534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06363"/>
            <a:ext cx="22288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06363"/>
            <a:ext cx="65341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6579FB-606F-460B-9301-2B68C4D561C4}" type="slidenum">
              <a:rPr lang="en-US"/>
              <a:pPr>
                <a:defRPr/>
              </a:pPr>
              <a:t>‹#›</a:t>
            </a:fld>
            <a:endParaRPr lang="en-US"/>
          </a:p>
        </p:txBody>
      </p:sp>
    </p:spTree>
    <p:extLst>
      <p:ext uri="{BB962C8B-B14F-4D97-AF65-F5344CB8AC3E}">
        <p14:creationId xmlns:p14="http://schemas.microsoft.com/office/powerpoint/2010/main" val="415283816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6A9F1F-B3E6-4D64-9F36-585888F4BDC5}" type="slidenum">
              <a:rPr lang="en-US"/>
              <a:pPr>
                <a:defRPr/>
              </a:pPr>
              <a:t>‹#›</a:t>
            </a:fld>
            <a:endParaRPr lang="en-US"/>
          </a:p>
        </p:txBody>
      </p:sp>
    </p:spTree>
    <p:extLst>
      <p:ext uri="{BB962C8B-B14F-4D97-AF65-F5344CB8AC3E}">
        <p14:creationId xmlns:p14="http://schemas.microsoft.com/office/powerpoint/2010/main" val="87652598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E317C-2D38-45AD-93CC-2F339010EF5B}" type="slidenum">
              <a:rPr lang="en-US"/>
              <a:pPr>
                <a:defRPr/>
              </a:pPr>
              <a:t>‹#›</a:t>
            </a:fld>
            <a:endParaRPr lang="en-US"/>
          </a:p>
        </p:txBody>
      </p:sp>
    </p:spTree>
    <p:extLst>
      <p:ext uri="{BB962C8B-B14F-4D97-AF65-F5344CB8AC3E}">
        <p14:creationId xmlns:p14="http://schemas.microsoft.com/office/powerpoint/2010/main" val="288232189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D903B-FA42-4478-9F2E-FC190AF56486}" type="slidenum">
              <a:rPr lang="en-US"/>
              <a:pPr>
                <a:defRPr/>
              </a:pPr>
              <a:t>‹#›</a:t>
            </a:fld>
            <a:endParaRPr lang="en-US"/>
          </a:p>
        </p:txBody>
      </p:sp>
    </p:spTree>
    <p:extLst>
      <p:ext uri="{BB962C8B-B14F-4D97-AF65-F5344CB8AC3E}">
        <p14:creationId xmlns:p14="http://schemas.microsoft.com/office/powerpoint/2010/main" val="252501441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1164FC-EDB3-4677-AD99-16BFEA955BA0}" type="slidenum">
              <a:rPr lang="en-US"/>
              <a:pPr>
                <a:defRPr/>
              </a:pPr>
              <a:t>‹#›</a:t>
            </a:fld>
            <a:endParaRPr lang="en-US"/>
          </a:p>
        </p:txBody>
      </p:sp>
    </p:spTree>
    <p:extLst>
      <p:ext uri="{BB962C8B-B14F-4D97-AF65-F5344CB8AC3E}">
        <p14:creationId xmlns:p14="http://schemas.microsoft.com/office/powerpoint/2010/main" val="313435400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74909D-F225-49BD-B535-665D62BA7E5E}" type="slidenum">
              <a:rPr lang="en-US"/>
              <a:pPr>
                <a:defRPr/>
              </a:pPr>
              <a:t>‹#›</a:t>
            </a:fld>
            <a:endParaRPr lang="en-US"/>
          </a:p>
        </p:txBody>
      </p:sp>
    </p:spTree>
    <p:extLst>
      <p:ext uri="{BB962C8B-B14F-4D97-AF65-F5344CB8AC3E}">
        <p14:creationId xmlns:p14="http://schemas.microsoft.com/office/powerpoint/2010/main" val="139891141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9464C3-F72B-4578-BA21-31D6575E0633}" type="slidenum">
              <a:rPr lang="en-US"/>
              <a:pPr>
                <a:defRPr/>
              </a:pPr>
              <a:t>‹#›</a:t>
            </a:fld>
            <a:endParaRPr lang="en-US"/>
          </a:p>
        </p:txBody>
      </p:sp>
    </p:spTree>
    <p:extLst>
      <p:ext uri="{BB962C8B-B14F-4D97-AF65-F5344CB8AC3E}">
        <p14:creationId xmlns:p14="http://schemas.microsoft.com/office/powerpoint/2010/main" val="185729601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4CB930-2AD9-417C-B7C9-FD9DCB2CBCD8}" type="slidenum">
              <a:rPr lang="en-US"/>
              <a:pPr>
                <a:defRPr/>
              </a:pPr>
              <a:t>‹#›</a:t>
            </a:fld>
            <a:endParaRPr lang="en-US"/>
          </a:p>
        </p:txBody>
      </p:sp>
    </p:spTree>
    <p:extLst>
      <p:ext uri="{BB962C8B-B14F-4D97-AF65-F5344CB8AC3E}">
        <p14:creationId xmlns:p14="http://schemas.microsoft.com/office/powerpoint/2010/main" val="255077440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CBA4E0-FEC3-4934-8829-EAA61699D561}" type="slidenum">
              <a:rPr lang="en-US"/>
              <a:pPr>
                <a:defRPr/>
              </a:pPr>
              <a:t>‹#›</a:t>
            </a:fld>
            <a:endParaRPr lang="en-US"/>
          </a:p>
        </p:txBody>
      </p:sp>
    </p:spTree>
    <p:extLst>
      <p:ext uri="{BB962C8B-B14F-4D97-AF65-F5344CB8AC3E}">
        <p14:creationId xmlns:p14="http://schemas.microsoft.com/office/powerpoint/2010/main" val="43854406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03D1C5-D2EA-4737-BCD0-E8EE3EB0DBAC}" type="slidenum">
              <a:rPr lang="en-US"/>
              <a:pPr>
                <a:defRPr/>
              </a:pPr>
              <a:t>‹#›</a:t>
            </a:fld>
            <a:endParaRPr lang="en-US"/>
          </a:p>
        </p:txBody>
      </p:sp>
    </p:spTree>
    <p:extLst>
      <p:ext uri="{BB962C8B-B14F-4D97-AF65-F5344CB8AC3E}">
        <p14:creationId xmlns:p14="http://schemas.microsoft.com/office/powerpoint/2010/main" val="169468132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106363"/>
            <a:ext cx="8915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066800"/>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087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9087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9087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C5958FB-8111-4A01-94AE-04E5FA4964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p:fade thruBlk="1"/>
  </p:transition>
  <p:timing>
    <p:tnLst>
      <p:par>
        <p:cTn id="1" dur="indefinite" restart="never" nodeType="tmRoot"/>
      </p:par>
    </p:tnLst>
  </p:timing>
  <p:hf hdr="0" ftr="0" dt="0"/>
  <p:txStyles>
    <p:titleStyle>
      <a:lvl1pPr algn="r" rtl="0" eaLnBrk="0" fontAlgn="base" hangingPunct="0">
        <a:spcBef>
          <a:spcPct val="0"/>
        </a:spcBef>
        <a:spcAft>
          <a:spcPct val="0"/>
        </a:spcAft>
        <a:defRPr sz="3200" u="sng">
          <a:solidFill>
            <a:schemeClr val="tx2"/>
          </a:solidFill>
          <a:latin typeface="+mj-lt"/>
          <a:ea typeface="+mj-ea"/>
          <a:cs typeface="+mj-cs"/>
        </a:defRPr>
      </a:lvl1pPr>
      <a:lvl2pPr algn="r" rtl="0" eaLnBrk="0" fontAlgn="base" hangingPunct="0">
        <a:spcBef>
          <a:spcPct val="0"/>
        </a:spcBef>
        <a:spcAft>
          <a:spcPct val="0"/>
        </a:spcAft>
        <a:defRPr sz="3200" u="sng">
          <a:solidFill>
            <a:schemeClr val="tx2"/>
          </a:solidFill>
          <a:latin typeface="Arial Rounded MT Bold" pitchFamily="34" charset="0"/>
        </a:defRPr>
      </a:lvl2pPr>
      <a:lvl3pPr algn="r" rtl="0" eaLnBrk="0" fontAlgn="base" hangingPunct="0">
        <a:spcBef>
          <a:spcPct val="0"/>
        </a:spcBef>
        <a:spcAft>
          <a:spcPct val="0"/>
        </a:spcAft>
        <a:defRPr sz="3200" u="sng">
          <a:solidFill>
            <a:schemeClr val="tx2"/>
          </a:solidFill>
          <a:latin typeface="Arial Rounded MT Bold" pitchFamily="34" charset="0"/>
        </a:defRPr>
      </a:lvl3pPr>
      <a:lvl4pPr algn="r" rtl="0" eaLnBrk="0" fontAlgn="base" hangingPunct="0">
        <a:spcBef>
          <a:spcPct val="0"/>
        </a:spcBef>
        <a:spcAft>
          <a:spcPct val="0"/>
        </a:spcAft>
        <a:defRPr sz="3200" u="sng">
          <a:solidFill>
            <a:schemeClr val="tx2"/>
          </a:solidFill>
          <a:latin typeface="Arial Rounded MT Bold" pitchFamily="34" charset="0"/>
        </a:defRPr>
      </a:lvl4pPr>
      <a:lvl5pPr algn="r" rtl="0" eaLnBrk="0" fontAlgn="base" hangingPunct="0">
        <a:spcBef>
          <a:spcPct val="0"/>
        </a:spcBef>
        <a:spcAft>
          <a:spcPct val="0"/>
        </a:spcAft>
        <a:defRPr sz="3200" u="sng">
          <a:solidFill>
            <a:schemeClr val="tx2"/>
          </a:solidFill>
          <a:latin typeface="Arial Rounded MT Bold" pitchFamily="34" charset="0"/>
        </a:defRPr>
      </a:lvl5pPr>
      <a:lvl6pPr marL="457200" algn="r" rtl="0" fontAlgn="base">
        <a:spcBef>
          <a:spcPct val="0"/>
        </a:spcBef>
        <a:spcAft>
          <a:spcPct val="0"/>
        </a:spcAft>
        <a:defRPr sz="3200" u="sng">
          <a:solidFill>
            <a:schemeClr val="tx2"/>
          </a:solidFill>
          <a:latin typeface="Arial Rounded MT Bold" pitchFamily="34" charset="0"/>
        </a:defRPr>
      </a:lvl6pPr>
      <a:lvl7pPr marL="914400" algn="r" rtl="0" fontAlgn="base">
        <a:spcBef>
          <a:spcPct val="0"/>
        </a:spcBef>
        <a:spcAft>
          <a:spcPct val="0"/>
        </a:spcAft>
        <a:defRPr sz="3200" u="sng">
          <a:solidFill>
            <a:schemeClr val="tx2"/>
          </a:solidFill>
          <a:latin typeface="Arial Rounded MT Bold" pitchFamily="34" charset="0"/>
        </a:defRPr>
      </a:lvl7pPr>
      <a:lvl8pPr marL="1371600" algn="r" rtl="0" fontAlgn="base">
        <a:spcBef>
          <a:spcPct val="0"/>
        </a:spcBef>
        <a:spcAft>
          <a:spcPct val="0"/>
        </a:spcAft>
        <a:defRPr sz="3200" u="sng">
          <a:solidFill>
            <a:schemeClr val="tx2"/>
          </a:solidFill>
          <a:latin typeface="Arial Rounded MT Bold" pitchFamily="34" charset="0"/>
        </a:defRPr>
      </a:lvl8pPr>
      <a:lvl9pPr marL="1828800" algn="r" rtl="0" fontAlgn="base">
        <a:spcBef>
          <a:spcPct val="0"/>
        </a:spcBef>
        <a:spcAft>
          <a:spcPct val="0"/>
        </a:spcAft>
        <a:defRPr sz="3200" u="sng">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
        </a:spcBef>
        <a:spcAft>
          <a:spcPct val="0"/>
        </a:spcAft>
        <a:buChar char="–"/>
        <a:defRPr sz="2000">
          <a:solidFill>
            <a:schemeClr val="tx1"/>
          </a:solidFill>
          <a:latin typeface="+mn-lt"/>
        </a:defRPr>
      </a:lvl2pPr>
      <a:lvl3pPr marL="1143000" indent="-228600" algn="l" rtl="0" eaLnBrk="0" fontAlgn="base" hangingPunct="0">
        <a:spcBef>
          <a:spcPct val="5000"/>
        </a:spcBef>
        <a:spcAft>
          <a:spcPct val="0"/>
        </a:spcAft>
        <a:buChar char="•"/>
        <a:defRPr>
          <a:solidFill>
            <a:schemeClr val="tx1"/>
          </a:solidFill>
          <a:latin typeface="+mn-lt"/>
        </a:defRPr>
      </a:lvl3pPr>
      <a:lvl4pPr marL="1600200" indent="-228600" algn="l" rtl="0" eaLnBrk="0" fontAlgn="base" hangingPunct="0">
        <a:spcBef>
          <a:spcPct val="5000"/>
        </a:spcBef>
        <a:spcAft>
          <a:spcPct val="0"/>
        </a:spcAft>
        <a:buChar char="–"/>
        <a:defRPr sz="1600">
          <a:solidFill>
            <a:schemeClr val="tx1"/>
          </a:solidFill>
          <a:latin typeface="+mn-lt"/>
        </a:defRPr>
      </a:lvl4pPr>
      <a:lvl5pPr marL="2057400" indent="-228600" algn="l" rtl="0" eaLnBrk="0" fontAlgn="base" hangingPunct="0">
        <a:spcBef>
          <a:spcPct val="5000"/>
        </a:spcBef>
        <a:spcAft>
          <a:spcPct val="0"/>
        </a:spcAft>
        <a:buChar char="»"/>
        <a:defRPr sz="1600">
          <a:solidFill>
            <a:schemeClr val="tx1"/>
          </a:solidFill>
          <a:latin typeface="+mn-lt"/>
        </a:defRPr>
      </a:lvl5pPr>
      <a:lvl6pPr marL="2514600" indent="-228600" algn="l" rtl="0" fontAlgn="base">
        <a:spcBef>
          <a:spcPct val="5000"/>
        </a:spcBef>
        <a:spcAft>
          <a:spcPct val="0"/>
        </a:spcAft>
        <a:buChar char="»"/>
        <a:defRPr sz="1600">
          <a:solidFill>
            <a:schemeClr val="tx1"/>
          </a:solidFill>
          <a:latin typeface="+mn-lt"/>
        </a:defRPr>
      </a:lvl6pPr>
      <a:lvl7pPr marL="2971800" indent="-228600" algn="l" rtl="0" fontAlgn="base">
        <a:spcBef>
          <a:spcPct val="5000"/>
        </a:spcBef>
        <a:spcAft>
          <a:spcPct val="0"/>
        </a:spcAft>
        <a:buChar char="»"/>
        <a:defRPr sz="1600">
          <a:solidFill>
            <a:schemeClr val="tx1"/>
          </a:solidFill>
          <a:latin typeface="+mn-lt"/>
        </a:defRPr>
      </a:lvl7pPr>
      <a:lvl8pPr marL="3429000" indent="-228600" algn="l" rtl="0" fontAlgn="base">
        <a:spcBef>
          <a:spcPct val="5000"/>
        </a:spcBef>
        <a:spcAft>
          <a:spcPct val="0"/>
        </a:spcAft>
        <a:buChar char="»"/>
        <a:defRPr sz="1600">
          <a:solidFill>
            <a:schemeClr val="tx1"/>
          </a:solidFill>
          <a:latin typeface="+mn-lt"/>
        </a:defRPr>
      </a:lvl8pPr>
      <a:lvl9pPr marL="3886200" indent="-228600" algn="l" rtl="0" fontAlgn="base">
        <a:spcBef>
          <a:spcPct val="5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Ultraviolet" TargetMode="External"/><Relationship Id="rId3" Type="http://schemas.openxmlformats.org/officeDocument/2006/relationships/image" Target="../media/image30.png"/><Relationship Id="rId7" Type="http://schemas.openxmlformats.org/officeDocument/2006/relationships/hyperlink" Target="http://en.wikipedia.org/wiki/Violet_(color)"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en.wikipedia.org/wiki/Blue-green" TargetMode="External"/><Relationship Id="rId5" Type="http://schemas.openxmlformats.org/officeDocument/2006/relationships/hyperlink" Target="http://en.wikipedia.org/wiki/Red" TargetMode="External"/><Relationship Id="rId4" Type="http://schemas.openxmlformats.org/officeDocument/2006/relationships/hyperlink" Target="http://en.wikipedia.org/wiki/Balmer_series" TargetMode="External"/><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physics.usyd.edu.au/~kuncic/lectures/HEA_L6.pdf"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rao.cam.ac.uk/~kjbg1/lectures/lect3.pdf"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43.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44.w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upload.wikimedia.org/wikipedia/commons/3/39/M87_jet.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4.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51.wmf"/><Relationship Id="rId5" Type="http://schemas.openxmlformats.org/officeDocument/2006/relationships/image" Target="../media/image53.png"/><Relationship Id="rId10" Type="http://schemas.openxmlformats.org/officeDocument/2006/relationships/oleObject" Target="../embeddings/oleObject11.bin"/><Relationship Id="rId4" Type="http://schemas.openxmlformats.org/officeDocument/2006/relationships/image" Target="../media/image52.emf"/><Relationship Id="rId9" Type="http://schemas.openxmlformats.org/officeDocument/2006/relationships/image" Target="../media/image50.wmf"/></Relationships>
</file>

<file path=ppt/slides/_rels/slide3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58.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0.wmf"/><Relationship Id="rId4" Type="http://schemas.openxmlformats.org/officeDocument/2006/relationships/oleObject" Target="../embeddings/oleObject4.bin"/><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EE12EB8-23CF-490D-84D0-1B62C96000E7}" type="slidenum">
              <a:rPr lang="en-US" altLang="en-US" sz="1400" smtClean="0">
                <a:latin typeface="Arial" charset="0"/>
              </a:rPr>
              <a:pPr eaLnBrk="1" hangingPunct="1">
                <a:spcBef>
                  <a:spcPct val="0"/>
                </a:spcBef>
                <a:buFontTx/>
                <a:buNone/>
              </a:pPr>
              <a:t>1</a:t>
            </a:fld>
            <a:endParaRPr lang="en-US" altLang="en-US" sz="1400" smtClean="0">
              <a:latin typeface="Arial" charset="0"/>
            </a:endParaRPr>
          </a:p>
        </p:txBody>
      </p:sp>
      <p:sp>
        <p:nvSpPr>
          <p:cNvPr id="2051" name="Rectangle 6"/>
          <p:cNvSpPr>
            <a:spLocks noGrp="1" noChangeArrowheads="1"/>
          </p:cNvSpPr>
          <p:nvPr>
            <p:ph type="ctrTitle"/>
          </p:nvPr>
        </p:nvSpPr>
        <p:spPr>
          <a:noFill/>
        </p:spPr>
        <p:txBody>
          <a:bodyPr/>
          <a:lstStyle/>
          <a:p>
            <a:pPr eaLnBrk="1" hangingPunct="1"/>
            <a:r>
              <a:rPr lang="en-US" altLang="en-US" smtClean="0"/>
              <a:t>Astronomical Observational Techniques and Instrumentation</a:t>
            </a:r>
          </a:p>
        </p:txBody>
      </p:sp>
      <p:sp>
        <p:nvSpPr>
          <p:cNvPr id="2052" name="Rectangle 7"/>
          <p:cNvSpPr>
            <a:spLocks noGrp="1" noChangeArrowheads="1"/>
          </p:cNvSpPr>
          <p:nvPr>
            <p:ph type="subTitle" idx="1"/>
          </p:nvPr>
        </p:nvSpPr>
        <p:spPr>
          <a:noFill/>
        </p:spPr>
        <p:txBody>
          <a:bodyPr/>
          <a:lstStyle/>
          <a:p>
            <a:pPr eaLnBrk="1" hangingPunct="1"/>
            <a:r>
              <a:rPr lang="en-US" altLang="en-US" smtClean="0"/>
              <a:t>Professor Don Figer</a:t>
            </a:r>
          </a:p>
          <a:p>
            <a:pPr eaLnBrk="1" hangingPunct="1"/>
            <a:r>
              <a:rPr lang="en-US" altLang="en-US" smtClean="0"/>
              <a:t>Emission mechanisms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D205CF4E-9F97-47F0-B90C-2EE72A5A4368}" type="slidenum">
              <a:rPr lang="en-US" altLang="en-US" sz="1400" smtClean="0">
                <a:latin typeface="Arial" charset="0"/>
              </a:rPr>
              <a:pPr eaLnBrk="1" hangingPunct="1">
                <a:spcBef>
                  <a:spcPct val="0"/>
                </a:spcBef>
                <a:buFontTx/>
                <a:buNone/>
              </a:pPr>
              <a:t>10</a:t>
            </a:fld>
            <a:endParaRPr lang="en-US" altLang="en-US" sz="1400" smtClean="0">
              <a:latin typeface="Arial" charset="0"/>
            </a:endParaRPr>
          </a:p>
        </p:txBody>
      </p:sp>
      <p:sp>
        <p:nvSpPr>
          <p:cNvPr id="11267" name="Rectangle 2"/>
          <p:cNvSpPr>
            <a:spLocks noGrp="1" noChangeArrowheads="1"/>
          </p:cNvSpPr>
          <p:nvPr>
            <p:ph type="title"/>
          </p:nvPr>
        </p:nvSpPr>
        <p:spPr/>
        <p:txBody>
          <a:bodyPr/>
          <a:lstStyle/>
          <a:p>
            <a:pPr eaLnBrk="1" hangingPunct="1"/>
            <a:r>
              <a:rPr lang="en-US" altLang="en-US" smtClean="0"/>
              <a:t>Blackbody Radiation: Stefan-Boltzmann Law </a:t>
            </a:r>
          </a:p>
        </p:txBody>
      </p:sp>
      <p:graphicFrame>
        <p:nvGraphicFramePr>
          <p:cNvPr id="11268" name="Object 5"/>
          <p:cNvGraphicFramePr>
            <a:graphicFrameLocks noChangeAspect="1"/>
          </p:cNvGraphicFramePr>
          <p:nvPr/>
        </p:nvGraphicFramePr>
        <p:xfrm>
          <a:off x="1066800" y="1143000"/>
          <a:ext cx="7034213" cy="4857750"/>
        </p:xfrm>
        <a:graphic>
          <a:graphicData uri="http://schemas.openxmlformats.org/presentationml/2006/ole">
            <mc:AlternateContent xmlns:mc="http://schemas.openxmlformats.org/markup-compatibility/2006">
              <mc:Choice xmlns:v="urn:schemas-microsoft-com:vml" Requires="v">
                <p:oleObj spid="_x0000_s11270" name="Equation" r:id="rId4" imgW="3746500" imgH="2590800" progId="Equation.3">
                  <p:embed/>
                </p:oleObj>
              </mc:Choice>
              <mc:Fallback>
                <p:oleObj name="Equation" r:id="rId4" imgW="3746500" imgH="2590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43000"/>
                        <a:ext cx="7034213"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5102DAB-0153-4FB0-A819-525663205EAA}" type="slidenum">
              <a:rPr lang="en-US" altLang="en-US" sz="1400" smtClean="0">
                <a:latin typeface="Arial" charset="0"/>
              </a:rPr>
              <a:pPr eaLnBrk="1" hangingPunct="1">
                <a:spcBef>
                  <a:spcPct val="0"/>
                </a:spcBef>
                <a:buFontTx/>
                <a:buNone/>
              </a:pPr>
              <a:t>11</a:t>
            </a:fld>
            <a:endParaRPr lang="en-US" altLang="en-US" sz="1400" smtClean="0">
              <a:latin typeface="Arial" charset="0"/>
            </a:endParaRPr>
          </a:p>
        </p:txBody>
      </p:sp>
      <p:sp>
        <p:nvSpPr>
          <p:cNvPr id="12291" name="Rectangle 2"/>
          <p:cNvSpPr>
            <a:spLocks noGrp="1" noChangeArrowheads="1"/>
          </p:cNvSpPr>
          <p:nvPr>
            <p:ph type="title"/>
          </p:nvPr>
        </p:nvSpPr>
        <p:spPr/>
        <p:txBody>
          <a:bodyPr/>
          <a:lstStyle/>
          <a:p>
            <a:pPr eaLnBrk="1" hangingPunct="1"/>
            <a:r>
              <a:rPr lang="en-US" altLang="en-US" smtClean="0"/>
              <a:t>Blackbody Radiation: SB Law, derivation</a:t>
            </a:r>
          </a:p>
        </p:txBody>
      </p:sp>
      <p:pic>
        <p:nvPicPr>
          <p:cNvPr id="12292" name="Picture 195"/>
          <p:cNvPicPr>
            <a:picLocks noChangeAspect="1" noChangeArrowheads="1"/>
          </p:cNvPicPr>
          <p:nvPr/>
        </p:nvPicPr>
        <p:blipFill>
          <a:blip r:embed="rId3">
            <a:extLst>
              <a:ext uri="{28A0092B-C50C-407E-A947-70E740481C1C}">
                <a14:useLocalDpi xmlns:a14="http://schemas.microsoft.com/office/drawing/2010/main" val="0"/>
              </a:ext>
            </a:extLst>
          </a:blip>
          <a:srcRect r="32423" b="29478"/>
          <a:stretch>
            <a:fillRect/>
          </a:stretch>
        </p:blipFill>
        <p:spPr bwMode="auto">
          <a:xfrm>
            <a:off x="2332038" y="762000"/>
            <a:ext cx="4479925" cy="604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5A3CE57-82D5-4591-B090-EE97343CA6E2}" type="slidenum">
              <a:rPr lang="en-US" altLang="en-US" sz="1400" smtClean="0">
                <a:latin typeface="Arial" charset="0"/>
              </a:rPr>
              <a:pPr eaLnBrk="1" hangingPunct="1">
                <a:spcBef>
                  <a:spcPct val="0"/>
                </a:spcBef>
                <a:buFontTx/>
                <a:buNone/>
              </a:pPr>
              <a:t>12</a:t>
            </a:fld>
            <a:endParaRPr lang="en-US" altLang="en-US" sz="1400" smtClean="0">
              <a:latin typeface="Arial" charset="0"/>
            </a:endParaRPr>
          </a:p>
        </p:txBody>
      </p:sp>
      <p:sp>
        <p:nvSpPr>
          <p:cNvPr id="13315" name="Rectangle 2"/>
          <p:cNvSpPr>
            <a:spLocks noGrp="1" noChangeArrowheads="1"/>
          </p:cNvSpPr>
          <p:nvPr>
            <p:ph type="title"/>
          </p:nvPr>
        </p:nvSpPr>
        <p:spPr/>
        <p:txBody>
          <a:bodyPr/>
          <a:lstStyle/>
          <a:p>
            <a:pPr eaLnBrk="1" hangingPunct="1"/>
            <a:r>
              <a:rPr lang="en-US" altLang="en-US" smtClean="0"/>
              <a:t>Interactions Between Charged Particles</a:t>
            </a:r>
          </a:p>
        </p:txBody>
      </p:sp>
      <p:pic>
        <p:nvPicPr>
          <p:cNvPr id="13316" name="Picture 5" descr="AACHCKW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38766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AACHCKZ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025" y="1776413"/>
            <a:ext cx="44196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10B5298-68B0-4971-8C23-E7D37AC2A5C2}" type="slidenum">
              <a:rPr lang="en-US" altLang="en-US" sz="1400" smtClean="0">
                <a:latin typeface="Arial" charset="0"/>
              </a:rPr>
              <a:pPr eaLnBrk="1" hangingPunct="1">
                <a:spcBef>
                  <a:spcPct val="0"/>
                </a:spcBef>
                <a:buFontTx/>
                <a:buNone/>
              </a:pPr>
              <a:t>13</a:t>
            </a:fld>
            <a:endParaRPr lang="en-US" altLang="en-US" sz="1400" smtClean="0">
              <a:latin typeface="Arial" charset="0"/>
            </a:endParaRPr>
          </a:p>
        </p:txBody>
      </p:sp>
      <p:sp>
        <p:nvSpPr>
          <p:cNvPr id="14339" name="Rectangle 2"/>
          <p:cNvSpPr>
            <a:spLocks noGrp="1" noChangeArrowheads="1"/>
          </p:cNvSpPr>
          <p:nvPr>
            <p:ph type="title"/>
          </p:nvPr>
        </p:nvSpPr>
        <p:spPr/>
        <p:txBody>
          <a:bodyPr/>
          <a:lstStyle/>
          <a:p>
            <a:pPr eaLnBrk="1" hangingPunct="1"/>
            <a:r>
              <a:rPr lang="en-US" altLang="en-US" smtClean="0"/>
              <a:t> Bound-Bound Transitions</a:t>
            </a:r>
          </a:p>
        </p:txBody>
      </p:sp>
      <p:pic>
        <p:nvPicPr>
          <p:cNvPr id="14340" name="Picture 3" descr="AACHCLV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995363"/>
            <a:ext cx="7429500" cy="571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Transitions to/from the Free State</a:t>
            </a:r>
          </a:p>
        </p:txBody>
      </p:sp>
      <p:sp>
        <p:nvSpPr>
          <p:cNvPr id="15363" name="Content Placeholder 1"/>
          <p:cNvSpPr>
            <a:spLocks noGrp="1"/>
          </p:cNvSpPr>
          <p:nvPr>
            <p:ph idx="1"/>
          </p:nvPr>
        </p:nvSpPr>
        <p:spPr/>
        <p:txBody>
          <a:bodyPr/>
          <a:lstStyle/>
          <a:p>
            <a:r>
              <a:rPr lang="en-US" altLang="en-US" smtClean="0"/>
              <a:t>A transition from a bound to a free state represents ionization.</a:t>
            </a:r>
          </a:p>
          <a:p>
            <a:r>
              <a:rPr lang="en-US" altLang="en-US" smtClean="0"/>
              <a:t>A transition from a free to a bound state represents recombination.</a:t>
            </a:r>
          </a:p>
        </p:txBody>
      </p:sp>
      <p:sp>
        <p:nvSpPr>
          <p:cNvPr id="1536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27FCBB7F-8228-44EE-A563-03BC1CFB7615}" type="slidenum">
              <a:rPr lang="en-US" altLang="en-US" sz="1400" smtClean="0">
                <a:latin typeface="Arial" charset="0"/>
              </a:rPr>
              <a:pPr eaLnBrk="1" hangingPunct="1">
                <a:spcBef>
                  <a:spcPct val="0"/>
                </a:spcBef>
                <a:buFontTx/>
                <a:buNone/>
              </a:pPr>
              <a:t>14</a:t>
            </a:fld>
            <a:endParaRPr lang="en-US" altLang="en-US" sz="1400" smtClean="0">
              <a:latin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00F5A18A-9BB6-4499-B19C-2B2298C9A0C8}" type="slidenum">
              <a:rPr lang="en-US" altLang="en-US" sz="1400" smtClean="0">
                <a:latin typeface="Arial" charset="0"/>
              </a:rPr>
              <a:pPr eaLnBrk="1" hangingPunct="1">
                <a:spcBef>
                  <a:spcPct val="0"/>
                </a:spcBef>
                <a:buFontTx/>
                <a:buNone/>
              </a:pPr>
              <a:t>15</a:t>
            </a:fld>
            <a:endParaRPr lang="en-US" altLang="en-US" sz="1400" smtClean="0">
              <a:latin typeface="Arial" charset="0"/>
            </a:endParaRPr>
          </a:p>
        </p:txBody>
      </p:sp>
      <p:sp>
        <p:nvSpPr>
          <p:cNvPr id="16387" name="Rectangle 2"/>
          <p:cNvSpPr>
            <a:spLocks noGrp="1" noChangeArrowheads="1"/>
          </p:cNvSpPr>
          <p:nvPr>
            <p:ph type="title"/>
          </p:nvPr>
        </p:nvSpPr>
        <p:spPr/>
        <p:txBody>
          <a:bodyPr/>
          <a:lstStyle/>
          <a:p>
            <a:pPr eaLnBrk="1" hangingPunct="1"/>
            <a:r>
              <a:rPr lang="en-US" altLang="en-US" smtClean="0"/>
              <a:t>Hydrogen emission lines</a:t>
            </a:r>
          </a:p>
        </p:txBody>
      </p:sp>
      <p:pic>
        <p:nvPicPr>
          <p:cNvPr id="16388" name="Picture 3" descr="AACHCM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990600"/>
            <a:ext cx="5562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0B6DC5C3-8516-41B8-8FF3-248406C5800D}" type="slidenum">
              <a:rPr lang="en-US" altLang="en-US" sz="1400" smtClean="0">
                <a:latin typeface="Arial" charset="0"/>
              </a:rPr>
              <a:pPr eaLnBrk="1" hangingPunct="1">
                <a:spcBef>
                  <a:spcPct val="0"/>
                </a:spcBef>
                <a:buFontTx/>
                <a:buNone/>
              </a:pPr>
              <a:t>16</a:t>
            </a:fld>
            <a:endParaRPr lang="en-US" altLang="en-US" sz="1400" smtClean="0">
              <a:latin typeface="Arial" charset="0"/>
            </a:endParaRPr>
          </a:p>
        </p:txBody>
      </p:sp>
      <p:sp>
        <p:nvSpPr>
          <p:cNvPr id="17411" name="Rectangle 2"/>
          <p:cNvSpPr>
            <a:spLocks noGrp="1" noChangeArrowheads="1"/>
          </p:cNvSpPr>
          <p:nvPr>
            <p:ph type="title"/>
          </p:nvPr>
        </p:nvSpPr>
        <p:spPr/>
        <p:txBody>
          <a:bodyPr/>
          <a:lstStyle/>
          <a:p>
            <a:pPr eaLnBrk="1" hangingPunct="1"/>
            <a:r>
              <a:rPr lang="en-US" altLang="en-US" smtClean="0"/>
              <a:t>Hydrogen emission line series</a:t>
            </a:r>
          </a:p>
        </p:txBody>
      </p:sp>
      <p:sp>
        <p:nvSpPr>
          <p:cNvPr id="17412" name="Rectangle 4"/>
          <p:cNvSpPr>
            <a:spLocks noChangeArrowheads="1"/>
          </p:cNvSpPr>
          <p:nvPr/>
        </p:nvSpPr>
        <p:spPr bwMode="auto">
          <a:xfrm>
            <a:off x="1581150" y="854075"/>
            <a:ext cx="6800850"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400">
                <a:solidFill>
                  <a:schemeClr val="tx1"/>
                </a:solidFill>
                <a:latin typeface="Times New Roman" pitchFamily="18" charset="0"/>
              </a:defRPr>
            </a:lvl1pPr>
            <a:lvl2pPr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200">
                <a:latin typeface="Arial" charset="0"/>
              </a:rPr>
              <a:t>Rydberg formula for hydrogen</a:t>
            </a:r>
          </a:p>
          <a:p>
            <a:pPr lvl="1">
              <a:spcBef>
                <a:spcPct val="0"/>
              </a:spcBef>
              <a:buFontTx/>
              <a:buNone/>
            </a:pPr>
            <a:r>
              <a:rPr lang="en-US" altLang="en-US" sz="600">
                <a:latin typeface="Arial" charset="0"/>
              </a:rPr>
              <a:t>  </a:t>
            </a:r>
            <a:r>
              <a:rPr lang="en-US" altLang="en-US" sz="2900">
                <a:latin typeface="Arial" charset="0"/>
              </a:rPr>
              <a:t> </a:t>
            </a:r>
            <a:r>
              <a:rPr lang="en-US" altLang="en-US" sz="600">
                <a:latin typeface="Arial" charset="0"/>
              </a:rPr>
              <a:t>                                                                                     </a:t>
            </a:r>
            <a:r>
              <a:rPr lang="en-US" altLang="en-US" sz="1800">
                <a:latin typeface="Arial" charset="0"/>
              </a:rPr>
              <a:t> </a:t>
            </a:r>
          </a:p>
          <a:p>
            <a:pPr>
              <a:spcBef>
                <a:spcPct val="0"/>
              </a:spcBef>
              <a:buFontTx/>
              <a:buNone/>
            </a:pPr>
            <a:r>
              <a:rPr lang="en-US" altLang="en-US" sz="1200">
                <a:latin typeface="Arial" charset="0"/>
              </a:rPr>
              <a:t>Where</a:t>
            </a:r>
          </a:p>
          <a:p>
            <a:pPr lvl="1">
              <a:spcBef>
                <a:spcPct val="0"/>
              </a:spcBef>
              <a:buFontTx/>
              <a:buNone/>
            </a:pPr>
            <a:r>
              <a:rPr lang="en-US" altLang="en-US" sz="1400">
                <a:latin typeface="Arial" charset="0"/>
              </a:rPr>
              <a:t>λ</a:t>
            </a:r>
            <a:r>
              <a:rPr lang="en-US" altLang="en-US" sz="1400" baseline="-30000">
                <a:latin typeface="Arial" charset="0"/>
              </a:rPr>
              <a:t>vac</a:t>
            </a:r>
            <a:r>
              <a:rPr lang="en-US" altLang="en-US" sz="1400">
                <a:latin typeface="Arial" charset="0"/>
              </a:rPr>
              <a:t> is the wavelength of the light emitted in vacuum, </a:t>
            </a:r>
          </a:p>
          <a:p>
            <a:pPr lvl="1">
              <a:spcBef>
                <a:spcPct val="0"/>
              </a:spcBef>
              <a:buFontTx/>
              <a:buNone/>
            </a:pPr>
            <a:r>
              <a:rPr lang="en-US" altLang="en-US" sz="1400" i="1">
                <a:latin typeface="Arial" charset="0"/>
              </a:rPr>
              <a:t>R</a:t>
            </a:r>
            <a:r>
              <a:rPr lang="en-US" altLang="en-US" sz="1400" baseline="-30000">
                <a:latin typeface="Arial" charset="0"/>
              </a:rPr>
              <a:t>H</a:t>
            </a:r>
            <a:r>
              <a:rPr lang="en-US" altLang="en-US" sz="1400">
                <a:latin typeface="Arial" charset="0"/>
              </a:rPr>
              <a:t> is the Rydberg constant for hydrogen, </a:t>
            </a:r>
          </a:p>
          <a:p>
            <a:pPr lvl="1">
              <a:spcBef>
                <a:spcPct val="0"/>
              </a:spcBef>
              <a:buFontTx/>
              <a:buNone/>
            </a:pPr>
            <a:r>
              <a:rPr lang="en-US" altLang="en-US" sz="1400" i="1">
                <a:latin typeface="Arial" charset="0"/>
              </a:rPr>
              <a:t>n</a:t>
            </a:r>
            <a:r>
              <a:rPr lang="en-US" altLang="en-US" sz="1400" baseline="-30000">
                <a:latin typeface="Arial" charset="0"/>
              </a:rPr>
              <a:t>1</a:t>
            </a:r>
            <a:r>
              <a:rPr lang="en-US" altLang="en-US" sz="1400">
                <a:latin typeface="Arial" charset="0"/>
              </a:rPr>
              <a:t> and </a:t>
            </a:r>
            <a:r>
              <a:rPr lang="en-US" altLang="en-US" sz="1400" i="1">
                <a:latin typeface="Arial" charset="0"/>
              </a:rPr>
              <a:t>n</a:t>
            </a:r>
            <a:r>
              <a:rPr lang="en-US" altLang="en-US" sz="1400" baseline="-30000">
                <a:latin typeface="Arial" charset="0"/>
              </a:rPr>
              <a:t>2</a:t>
            </a:r>
            <a:r>
              <a:rPr lang="en-US" altLang="en-US" sz="1400">
                <a:latin typeface="Arial" charset="0"/>
              </a:rPr>
              <a:t> are integers such that </a:t>
            </a:r>
            <a:r>
              <a:rPr lang="en-US" altLang="en-US" sz="1400" i="1">
                <a:latin typeface="Arial" charset="0"/>
              </a:rPr>
              <a:t>n</a:t>
            </a:r>
            <a:r>
              <a:rPr lang="en-US" altLang="en-US" sz="1400" baseline="-30000">
                <a:latin typeface="Arial" charset="0"/>
              </a:rPr>
              <a:t>1</a:t>
            </a:r>
            <a:r>
              <a:rPr lang="en-US" altLang="en-US" sz="1400">
                <a:latin typeface="Arial" charset="0"/>
              </a:rPr>
              <a:t> &lt; </a:t>
            </a:r>
            <a:r>
              <a:rPr lang="en-US" altLang="en-US" sz="1400" i="1">
                <a:latin typeface="Arial" charset="0"/>
              </a:rPr>
              <a:t>n</a:t>
            </a:r>
            <a:r>
              <a:rPr lang="en-US" altLang="en-US" sz="1400" baseline="-30000">
                <a:latin typeface="Arial" charset="0"/>
              </a:rPr>
              <a:t>2</a:t>
            </a:r>
            <a:r>
              <a:rPr lang="en-US" altLang="en-US" sz="1400">
                <a:latin typeface="Arial" charset="0"/>
              </a:rPr>
              <a:t>, </a:t>
            </a:r>
          </a:p>
          <a:p>
            <a:pPr lvl="1">
              <a:spcBef>
                <a:spcPct val="0"/>
              </a:spcBef>
              <a:buFontTx/>
              <a:buNone/>
            </a:pPr>
            <a:r>
              <a:rPr lang="en-US" altLang="en-US" sz="1400">
                <a:latin typeface="Arial" charset="0"/>
              </a:rPr>
              <a:t>Z is atomic number</a:t>
            </a:r>
          </a:p>
          <a:p>
            <a:pPr>
              <a:spcBef>
                <a:spcPct val="0"/>
              </a:spcBef>
              <a:buFontTx/>
              <a:buNone/>
            </a:pPr>
            <a:r>
              <a:rPr lang="en-US" altLang="en-US" sz="1200">
                <a:latin typeface="Arial" charset="0"/>
              </a:rPr>
              <a:t>By setting </a:t>
            </a:r>
            <a:r>
              <a:rPr lang="en-US" altLang="en-US" sz="1200" i="1">
                <a:latin typeface="Arial" charset="0"/>
              </a:rPr>
              <a:t>n</a:t>
            </a:r>
            <a:r>
              <a:rPr lang="en-US" altLang="en-US" sz="1200" baseline="-30000">
                <a:latin typeface="Arial" charset="0"/>
              </a:rPr>
              <a:t>1</a:t>
            </a:r>
            <a:r>
              <a:rPr lang="en-US" altLang="en-US" sz="1200">
                <a:latin typeface="Arial" charset="0"/>
              </a:rPr>
              <a:t> to 1 and letting </a:t>
            </a:r>
            <a:r>
              <a:rPr lang="en-US" altLang="en-US" sz="1200" i="1">
                <a:latin typeface="Arial" charset="0"/>
              </a:rPr>
              <a:t>n</a:t>
            </a:r>
            <a:r>
              <a:rPr lang="en-US" altLang="en-US" sz="1200" baseline="-30000">
                <a:latin typeface="Arial" charset="0"/>
              </a:rPr>
              <a:t>2</a:t>
            </a:r>
            <a:r>
              <a:rPr lang="en-US" altLang="en-US" sz="1200">
                <a:latin typeface="Arial" charset="0"/>
              </a:rPr>
              <a:t> run from 2 to infinity, the spectral lines known as the Lyman series converging to 91nm are obtained, in the same manner:</a:t>
            </a:r>
            <a:endParaRPr lang="en-US" altLang="en-US" sz="3600">
              <a:latin typeface="Arial" charset="0"/>
            </a:endParaRPr>
          </a:p>
        </p:txBody>
      </p:sp>
      <p:graphicFrame>
        <p:nvGraphicFramePr>
          <p:cNvPr id="2273359" name="Group 79"/>
          <p:cNvGraphicFramePr>
            <a:graphicFrameLocks noGrp="1"/>
          </p:cNvGraphicFramePr>
          <p:nvPr/>
        </p:nvGraphicFramePr>
        <p:xfrm>
          <a:off x="1798638" y="3222625"/>
          <a:ext cx="5354637" cy="2841627"/>
        </p:xfrm>
        <a:graphic>
          <a:graphicData uri="http://schemas.openxmlformats.org/drawingml/2006/table">
            <a:tbl>
              <a:tblPr/>
              <a:tblGrid>
                <a:gridCol w="395287"/>
                <a:gridCol w="882650"/>
                <a:gridCol w="2025650"/>
                <a:gridCol w="2051050"/>
              </a:tblGrid>
              <a:tr h="6413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Arial" charset="0"/>
                        </a:rPr>
                        <a:t>n</a:t>
                      </a:r>
                      <a:r>
                        <a:rPr kumimoji="0" lang="en-US" sz="1800" b="0" i="0" u="none" strike="noStrike" cap="none" normalizeH="0" baseline="-30000" smtClean="0">
                          <a:ln>
                            <a:noFill/>
                          </a:ln>
                          <a:solidFill>
                            <a:schemeClr val="tx1"/>
                          </a:solidFill>
                          <a:effectLst/>
                          <a:latin typeface="Arial"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Arial" charset="0"/>
                        </a:rPr>
                        <a:t>n</a:t>
                      </a:r>
                      <a:r>
                        <a:rPr kumimoji="0" lang="en-US" sz="1800" b="0" i="0" u="none" strike="noStrike" cap="none" normalizeH="0" baseline="-30000" smtClean="0">
                          <a:ln>
                            <a:noFill/>
                          </a:ln>
                          <a:solidFill>
                            <a:schemeClr val="tx1"/>
                          </a:solidFill>
                          <a:effectLst/>
                          <a:latin typeface="Arial" charset="0"/>
                        </a:rPr>
                        <a:t>2</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Name</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Converge toward</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9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Lyman series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91.13 nm</a:t>
                      </a: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9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Balmer series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364.51 nm</a:t>
                      </a: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9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Paschen series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820.14 nm</a:t>
                      </a: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9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Brackett series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1458.03 nm</a:t>
                      </a: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9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Pfund series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2278.17 nm</a:t>
                      </a: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9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Humphreys series</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3280.56 nm</a:t>
                      </a:r>
                    </a:p>
                  </a:txBody>
                  <a:tcPr horzOverflow="overflow">
                    <a:lnL>
                      <a:noFill/>
                    </a:lnL>
                    <a:lnR cap="flat">
                      <a:noFill/>
                    </a:lnR>
                    <a:lnT>
                      <a:noFill/>
                    </a:lnT>
                    <a:lnB cap="flat">
                      <a:noFill/>
                    </a:lnB>
                    <a:lnTlToBr>
                      <a:noFill/>
                    </a:lnTlToBr>
                    <a:lnBlToTr>
                      <a:noFill/>
                    </a:lnBlToTr>
                    <a:noFill/>
                  </a:tcPr>
                </a:tc>
              </a:tr>
            </a:tbl>
          </a:graphicData>
        </a:graphic>
      </p:graphicFrame>
      <p:sp>
        <p:nvSpPr>
          <p:cNvPr id="17442" name="Rectangle 75"/>
          <p:cNvSpPr>
            <a:spLocks noChangeArrowheads="1"/>
          </p:cNvSpPr>
          <p:nvPr/>
        </p:nvSpPr>
        <p:spPr bwMode="auto">
          <a:xfrm>
            <a:off x="1798638" y="6019800"/>
            <a:ext cx="6278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200">
                <a:latin typeface="Arial" charset="0"/>
              </a:rPr>
              <a:t>The Lyman series is in the ultraviolet while the Balmer series is in the visible and the Paschen, Brackett, Pfund, and Humphreys series are in the infrared.</a:t>
            </a:r>
            <a:endParaRPr lang="en-US" altLang="en-US" sz="3600">
              <a:latin typeface="Arial" charset="0"/>
            </a:endParaRPr>
          </a:p>
        </p:txBody>
      </p:sp>
      <p:pic>
        <p:nvPicPr>
          <p:cNvPr id="17443" name="Picture 12" descr="2 \rightarrow \inf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3967163"/>
            <a:ext cx="561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Picture 17" descr="3 \rightarrow \inf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0" y="4333875"/>
            <a:ext cx="571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5" name="Picture 22" descr="4 \rightarrow \inf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0" y="4700588"/>
            <a:ext cx="571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6" name="Picture 27" descr="5 \rightarrow \inf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500" y="5067300"/>
            <a:ext cx="561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7" name="Picture 32" descr="6 \rightarrow \inf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9500" y="5434013"/>
            <a:ext cx="561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8" name="Picture 37" descr="7 \rightarrow \inf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9500" y="5800725"/>
            <a:ext cx="561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Picture 43" descr="\frac{1}{\lambda_{\mathrm{vac}}} = RZ^2 \left(\frac{1}{n_1^2}-\frac{1}{n_2^2}\righ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1143000"/>
            <a:ext cx="1895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A8B78BAC-4008-4A77-9AED-9C07C333DE84}" type="slidenum">
              <a:rPr lang="en-US" altLang="en-US" sz="1400" smtClean="0">
                <a:latin typeface="Arial" charset="0"/>
              </a:rPr>
              <a:pPr eaLnBrk="1" hangingPunct="1">
                <a:spcBef>
                  <a:spcPct val="0"/>
                </a:spcBef>
                <a:buFontTx/>
                <a:buNone/>
              </a:pPr>
              <a:t>17</a:t>
            </a:fld>
            <a:endParaRPr lang="en-US" altLang="en-US" sz="1400" smtClean="0">
              <a:latin typeface="Arial" charset="0"/>
            </a:endParaRPr>
          </a:p>
        </p:txBody>
      </p:sp>
      <p:sp>
        <p:nvSpPr>
          <p:cNvPr id="18435" name="Rectangle 2"/>
          <p:cNvSpPr>
            <a:spLocks noGrp="1" noChangeArrowheads="1"/>
          </p:cNvSpPr>
          <p:nvPr>
            <p:ph type="title" idx="4294967295"/>
          </p:nvPr>
        </p:nvSpPr>
        <p:spPr>
          <a:xfrm>
            <a:off x="0" y="106363"/>
            <a:ext cx="8915400" cy="579437"/>
          </a:xfrm>
        </p:spPr>
        <p:txBody>
          <a:bodyPr/>
          <a:lstStyle/>
          <a:p>
            <a:pPr eaLnBrk="1" hangingPunct="1"/>
            <a:r>
              <a:rPr lang="en-US" altLang="en-US" smtClean="0"/>
              <a:t>Lyman series</a:t>
            </a:r>
          </a:p>
        </p:txBody>
      </p:sp>
      <p:pic>
        <p:nvPicPr>
          <p:cNvPr id="18436" name="Picture 46" descr="The Lyman S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371600"/>
            <a:ext cx="70389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47"/>
          <p:cNvSpPr>
            <a:spLocks noChangeArrowheads="1"/>
          </p:cNvSpPr>
          <p:nvPr/>
        </p:nvSpPr>
        <p:spPr bwMode="auto">
          <a:xfrm>
            <a:off x="0" y="22907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graphicFrame>
        <p:nvGraphicFramePr>
          <p:cNvPr id="2299077" name="Group 197"/>
          <p:cNvGraphicFramePr>
            <a:graphicFrameLocks noGrp="1"/>
          </p:cNvGraphicFramePr>
          <p:nvPr/>
        </p:nvGraphicFramePr>
        <p:xfrm>
          <a:off x="304800" y="5133975"/>
          <a:ext cx="8534400" cy="749300"/>
        </p:xfrm>
        <a:graphic>
          <a:graphicData uri="http://schemas.openxmlformats.org/drawingml/2006/table">
            <a:tbl>
              <a:tblPr/>
              <a:tblGrid>
                <a:gridCol w="1822450"/>
                <a:gridCol w="692150"/>
                <a:gridCol w="692150"/>
                <a:gridCol w="579438"/>
                <a:gridCol w="579437"/>
                <a:gridCol w="579438"/>
                <a:gridCol w="579437"/>
                <a:gridCol w="579438"/>
                <a:gridCol w="579437"/>
                <a:gridCol w="579438"/>
                <a:gridCol w="579437"/>
                <a:gridCol w="692150"/>
              </a:tblGrid>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1" u="none" strike="noStrike" cap="none" normalizeH="0" baseline="0" smtClean="0">
                          <a:ln>
                            <a:noFill/>
                          </a:ln>
                          <a:solidFill>
                            <a:srgbClr val="000000"/>
                          </a:solidFill>
                          <a:effectLst/>
                          <a:latin typeface="Times New Roman" pitchFamily="18" charset="0"/>
                        </a:rPr>
                        <a:t>n</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3</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4</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5</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6</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7</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8</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10</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11</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Wavelength (nm)</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121.6</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102.6</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97.2</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94.9</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93.7</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93.0</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92.6</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92.3</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92.1</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91.9</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91.15</a:t>
                      </a:r>
                      <a:endParaRPr kumimoji="0" lang="en-US" sz="18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bl>
          </a:graphicData>
        </a:graphic>
      </p:graphicFrame>
      <p:sp>
        <p:nvSpPr>
          <p:cNvPr id="18479" name="Rectangle 195"/>
          <p:cNvSpPr>
            <a:spLocks noChangeArrowheads="1"/>
          </p:cNvSpPr>
          <p:nvPr/>
        </p:nvSpPr>
        <p:spPr bwMode="auto">
          <a:xfrm>
            <a:off x="0" y="3222625"/>
            <a:ext cx="1841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600">
                <a:latin typeface="Arial" charset="0"/>
              </a:rPr>
              <a:t/>
            </a:r>
            <a:br>
              <a:rPr lang="en-US" altLang="en-US" sz="600">
                <a:latin typeface="Arial" charset="0"/>
              </a:rPr>
            </a:br>
            <a:endParaRPr lang="en-US" altLang="en-US" sz="1800">
              <a:latin typeface="Arial" charset="0"/>
            </a:endParaRPr>
          </a:p>
        </p:txBody>
      </p:sp>
      <p:pic>
        <p:nvPicPr>
          <p:cNvPr id="18480" name="Picture 60" descr="\inf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5334000"/>
            <a:ext cx="1714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1" name="Line 198"/>
          <p:cNvSpPr>
            <a:spLocks noChangeShapeType="1"/>
          </p:cNvSpPr>
          <p:nvPr/>
        </p:nvSpPr>
        <p:spPr bwMode="auto">
          <a:xfrm>
            <a:off x="1066800" y="1371600"/>
            <a:ext cx="99060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2" name="Text Box 199"/>
          <p:cNvSpPr txBox="1">
            <a:spLocks noChangeArrowheads="1"/>
          </p:cNvSpPr>
          <p:nvPr/>
        </p:nvSpPr>
        <p:spPr bwMode="auto">
          <a:xfrm>
            <a:off x="304800" y="990600"/>
            <a:ext cx="374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This is a Lyman-continuum photon.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E1BF7F4D-3EB7-462E-8B03-BE0A92E8FE32}" type="slidenum">
              <a:rPr lang="en-US" altLang="en-US" sz="1400" smtClean="0">
                <a:latin typeface="Arial" charset="0"/>
              </a:rPr>
              <a:pPr eaLnBrk="1" hangingPunct="1">
                <a:spcBef>
                  <a:spcPct val="0"/>
                </a:spcBef>
                <a:buFontTx/>
                <a:buNone/>
              </a:pPr>
              <a:t>18</a:t>
            </a:fld>
            <a:endParaRPr lang="en-US" altLang="en-US" sz="1400" smtClean="0">
              <a:latin typeface="Arial" charset="0"/>
            </a:endParaRPr>
          </a:p>
        </p:txBody>
      </p:sp>
      <p:sp>
        <p:nvSpPr>
          <p:cNvPr id="19459" name="Rectangle 2"/>
          <p:cNvSpPr>
            <a:spLocks noGrp="1" noChangeArrowheads="1"/>
          </p:cNvSpPr>
          <p:nvPr>
            <p:ph type="title" idx="4294967295"/>
          </p:nvPr>
        </p:nvSpPr>
        <p:spPr>
          <a:xfrm>
            <a:off x="0" y="106363"/>
            <a:ext cx="8915400" cy="579437"/>
          </a:xfrm>
        </p:spPr>
        <p:txBody>
          <a:bodyPr/>
          <a:lstStyle/>
          <a:p>
            <a:pPr eaLnBrk="1" hangingPunct="1"/>
            <a:r>
              <a:rPr lang="en-US" altLang="en-US" smtClean="0"/>
              <a:t>Balmer series</a:t>
            </a:r>
          </a:p>
        </p:txBody>
      </p:sp>
      <p:sp>
        <p:nvSpPr>
          <p:cNvPr id="19460" name="Line 50"/>
          <p:cNvSpPr>
            <a:spLocks noChangeShapeType="1"/>
          </p:cNvSpPr>
          <p:nvPr/>
        </p:nvSpPr>
        <p:spPr bwMode="auto">
          <a:xfrm>
            <a:off x="5334000" y="1981200"/>
            <a:ext cx="1828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 name="Text Box 51"/>
          <p:cNvSpPr txBox="1">
            <a:spLocks noChangeArrowheads="1"/>
          </p:cNvSpPr>
          <p:nvPr/>
        </p:nvSpPr>
        <p:spPr bwMode="auto">
          <a:xfrm>
            <a:off x="2667000" y="1600200"/>
            <a:ext cx="532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This is Balmer-alpha (a.k.a. H-alpha) at 6562.81 Å.</a:t>
            </a:r>
          </a:p>
        </p:txBody>
      </p:sp>
      <p:pic>
        <p:nvPicPr>
          <p:cNvPr id="19462" name="Picture 52" descr="File:Emission spectrum-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72104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04053" name="Group 53"/>
          <p:cNvGraphicFramePr>
            <a:graphicFrameLocks noGrp="1"/>
          </p:cNvGraphicFramePr>
          <p:nvPr/>
        </p:nvGraphicFramePr>
        <p:xfrm>
          <a:off x="152400" y="4648200"/>
          <a:ext cx="8763000" cy="1466851"/>
        </p:xfrm>
        <a:graphic>
          <a:graphicData uri="http://schemas.openxmlformats.org/drawingml/2006/table">
            <a:tbl>
              <a:tblPr/>
              <a:tblGrid>
                <a:gridCol w="1584325"/>
                <a:gridCol w="661988"/>
                <a:gridCol w="1128712"/>
                <a:gridCol w="661988"/>
                <a:gridCol w="663575"/>
                <a:gridCol w="1171575"/>
                <a:gridCol w="992187"/>
                <a:gridCol w="1095375"/>
                <a:gridCol w="803275"/>
              </a:tblGrid>
              <a:tr h="37133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Transition of </a:t>
                      </a:r>
                      <a:r>
                        <a:rPr kumimoji="0" lang="en-US" sz="1700" b="1" i="1" u="none" strike="noStrike" cap="none" normalizeH="0" baseline="0" smtClean="0">
                          <a:ln>
                            <a:noFill/>
                          </a:ln>
                          <a:solidFill>
                            <a:srgbClr val="000000"/>
                          </a:solidFill>
                          <a:effectLst/>
                          <a:latin typeface="Times New Roman" pitchFamily="18" charset="0"/>
                          <a:cs typeface="Times New Roman" pitchFamily="18" charset="0"/>
                        </a:rPr>
                        <a:t>n</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3→2</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4→2</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5→2</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6→2</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7→2</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8→2</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9→2</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  </a:t>
                      </a:r>
                      <a:r>
                        <a:rPr kumimoji="0" lang="en-US" sz="400" b="0" i="0" u="none" strike="noStrike" cap="none" normalizeH="0" baseline="0" smtClean="0">
                          <a:ln>
                            <a:noFill/>
                          </a:ln>
                          <a:solidFill>
                            <a:srgbClr val="000000"/>
                          </a:solidFill>
                          <a:effectLst/>
                          <a:latin typeface="Arial" charset="0"/>
                          <a:cs typeface="Arial" charset="0"/>
                        </a:rPr>
                        <a:t> </a:t>
                      </a:r>
                      <a:r>
                        <a:rPr kumimoji="0" lang="en-US" sz="1200" b="0" i="0" u="none" strike="noStrike" cap="none" normalizeH="0" baseline="0" smtClean="0">
                          <a:ln>
                            <a:noFill/>
                          </a:ln>
                          <a:solidFill>
                            <a:srgbClr val="000000"/>
                          </a:solidFill>
                          <a:effectLst/>
                          <a:latin typeface="Arial" charset="0"/>
                          <a:cs typeface="Arial" charset="0"/>
                        </a:rPr>
                        <a:t>     →2</a:t>
                      </a: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r h="33524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Name</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H-α</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H-β</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H-γ</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H-δ</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H-ε</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H-ζ</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H-η</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r h="3031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Wavelength (nm) </a:t>
                      </a:r>
                      <a:r>
                        <a:rPr kumimoji="0" lang="en-US" sz="1200" b="0" i="0" u="none" strike="noStrike" cap="none" normalizeH="0" baseline="30000" smtClean="0">
                          <a:ln>
                            <a:noFill/>
                          </a:ln>
                          <a:solidFill>
                            <a:srgbClr val="0645AD"/>
                          </a:solidFill>
                          <a:effectLst/>
                          <a:latin typeface="Arial" charset="0"/>
                          <a:cs typeface="Arial" charset="0"/>
                          <a:hlinkClick r:id="rId4"/>
                        </a:rPr>
                        <a:t>[2]</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656.3</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486.1</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434.1</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410.2</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397.0</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388.9</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383.5</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364.6</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r h="4571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Color</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645AD"/>
                          </a:solidFill>
                          <a:effectLst/>
                          <a:latin typeface="Arial" charset="0"/>
                          <a:cs typeface="Arial" charset="0"/>
                          <a:hlinkClick r:id="rId5" tooltip="Red"/>
                        </a:rPr>
                        <a:t>Red</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645AD"/>
                          </a:solidFill>
                          <a:effectLst/>
                          <a:latin typeface="Arial" charset="0"/>
                          <a:cs typeface="Arial" charset="0"/>
                          <a:hlinkClick r:id="rId6" tooltip="Blue-green"/>
                        </a:rPr>
                        <a:t>Blue-green</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645AD"/>
                          </a:solidFill>
                          <a:effectLst/>
                          <a:latin typeface="Arial" charset="0"/>
                          <a:cs typeface="Arial" charset="0"/>
                          <a:hlinkClick r:id="rId7" tooltip="Violet (color)"/>
                        </a:rPr>
                        <a:t>Violet</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Violet</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a:t>
                      </a:r>
                      <a:r>
                        <a:rPr kumimoji="0" lang="en-US" sz="1200" b="0" i="0" u="none" strike="noStrike" cap="none" normalizeH="0" baseline="0" smtClean="0">
                          <a:ln>
                            <a:noFill/>
                          </a:ln>
                          <a:solidFill>
                            <a:srgbClr val="0645AD"/>
                          </a:solidFill>
                          <a:effectLst/>
                          <a:latin typeface="Arial" charset="0"/>
                          <a:cs typeface="Arial" charset="0"/>
                          <a:hlinkClick r:id="rId8" tooltip="Ultraviolet"/>
                        </a:rPr>
                        <a:t>Ultraviolet</a:t>
                      </a:r>
                      <a:r>
                        <a:rPr kumimoji="0" lang="en-US" sz="1200" b="0" i="0" u="none" strike="noStrike" cap="none" normalizeH="0" baseline="0" smtClean="0">
                          <a:ln>
                            <a:noFill/>
                          </a:ln>
                          <a:solidFill>
                            <a:srgbClr val="000000"/>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(Ultraviolet)</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(Ultraviolet)</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(Ultraviolet)</a:t>
                      </a:r>
                      <a:endParaRPr kumimoji="0" lang="en-US" sz="1400" b="0" i="0" u="none" strike="noStrike" cap="none" normalizeH="0" baseline="0" smtClean="0">
                        <a:ln>
                          <a:noFill/>
                        </a:ln>
                        <a:solidFill>
                          <a:schemeClr val="tx1"/>
                        </a:solidFill>
                        <a:effectLst/>
                        <a:latin typeface="Arial" charset="0"/>
                      </a:endParaRPr>
                    </a:p>
                  </a:txBody>
                  <a:tcPr marT="45703" marB="45703"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F9F9F9"/>
                    </a:solidFill>
                  </a:tcPr>
                </a:tc>
              </a:tr>
            </a:tbl>
          </a:graphicData>
        </a:graphic>
      </p:graphicFrame>
      <p:pic>
        <p:nvPicPr>
          <p:cNvPr id="19515" name="Picture 105" descr="\inft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58188" y="4800600"/>
            <a:ext cx="1714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CBE01AA-1DA7-485C-99DE-11CE4599DEC2}" type="slidenum">
              <a:rPr lang="en-US" altLang="en-US" sz="1400" smtClean="0">
                <a:latin typeface="Arial" charset="0"/>
              </a:rPr>
              <a:pPr eaLnBrk="1" hangingPunct="1">
                <a:spcBef>
                  <a:spcPct val="0"/>
                </a:spcBef>
                <a:buFontTx/>
                <a:buNone/>
              </a:pPr>
              <a:t>19</a:t>
            </a:fld>
            <a:endParaRPr lang="en-US" altLang="en-US" sz="1400" smtClean="0">
              <a:latin typeface="Arial" charset="0"/>
            </a:endParaRPr>
          </a:p>
        </p:txBody>
      </p:sp>
      <p:sp>
        <p:nvSpPr>
          <p:cNvPr id="20483" name="Rectangle 2"/>
          <p:cNvSpPr>
            <a:spLocks noGrp="1" noChangeArrowheads="1"/>
          </p:cNvSpPr>
          <p:nvPr>
            <p:ph type="title"/>
          </p:nvPr>
        </p:nvSpPr>
        <p:spPr/>
        <p:txBody>
          <a:bodyPr/>
          <a:lstStyle/>
          <a:p>
            <a:pPr eaLnBrk="1" hangingPunct="1"/>
            <a:r>
              <a:rPr lang="en-US" altLang="en-US" smtClean="0"/>
              <a:t>Helium and carbon atoms</a:t>
            </a:r>
          </a:p>
        </p:txBody>
      </p:sp>
      <p:pic>
        <p:nvPicPr>
          <p:cNvPr id="20484" name="Picture 5" descr="AACHCLW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6550"/>
            <a:ext cx="89916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3EB8C5AA-B7DE-4FDB-A228-704A9C67C17E}" type="slidenum">
              <a:rPr lang="en-US" altLang="en-US" sz="1400" smtClean="0">
                <a:latin typeface="Arial" charset="0"/>
              </a:rPr>
              <a:pPr eaLnBrk="1" hangingPunct="1">
                <a:spcBef>
                  <a:spcPct val="0"/>
                </a:spcBef>
                <a:buFontTx/>
                <a:buNone/>
              </a:pPr>
              <a:t>2</a:t>
            </a:fld>
            <a:endParaRPr lang="en-US" altLang="en-US" sz="1400" smtClean="0">
              <a:latin typeface="Arial" charset="0"/>
            </a:endParaRPr>
          </a:p>
        </p:txBody>
      </p:sp>
      <p:sp>
        <p:nvSpPr>
          <p:cNvPr id="3075" name="Rectangle 2"/>
          <p:cNvSpPr>
            <a:spLocks noGrp="1" noChangeArrowheads="1"/>
          </p:cNvSpPr>
          <p:nvPr>
            <p:ph type="title"/>
          </p:nvPr>
        </p:nvSpPr>
        <p:spPr/>
        <p:txBody>
          <a:bodyPr/>
          <a:lstStyle/>
          <a:p>
            <a:pPr eaLnBrk="1" hangingPunct="1"/>
            <a:r>
              <a:rPr lang="en-US" altLang="en-US" smtClean="0"/>
              <a:t>Aims and outline for this lecture</a:t>
            </a:r>
          </a:p>
        </p:txBody>
      </p:sp>
      <p:sp>
        <p:nvSpPr>
          <p:cNvPr id="3076" name="Rectangle 3"/>
          <p:cNvSpPr>
            <a:spLocks noGrp="1" noChangeArrowheads="1"/>
          </p:cNvSpPr>
          <p:nvPr>
            <p:ph type="body" idx="1"/>
          </p:nvPr>
        </p:nvSpPr>
        <p:spPr/>
        <p:txBody>
          <a:bodyPr/>
          <a:lstStyle/>
          <a:p>
            <a:pPr eaLnBrk="1" hangingPunct="1">
              <a:spcBef>
                <a:spcPct val="5000"/>
              </a:spcBef>
            </a:pPr>
            <a:r>
              <a:rPr lang="en-US" altLang="en-US" smtClean="0"/>
              <a:t>describe properties of primary astronomical emission mechanisms</a:t>
            </a:r>
          </a:p>
          <a:p>
            <a:pPr lvl="1" eaLnBrk="1" hangingPunct="1"/>
            <a:r>
              <a:rPr lang="en-US" altLang="en-US" smtClean="0"/>
              <a:t>blackbody</a:t>
            </a:r>
          </a:p>
          <a:p>
            <a:pPr lvl="1" eaLnBrk="1" hangingPunct="1"/>
            <a:r>
              <a:rPr lang="en-US" altLang="en-US" smtClean="0"/>
              <a:t>bound-bound, bound-free, free-bound</a:t>
            </a:r>
          </a:p>
          <a:p>
            <a:pPr lvl="1" eaLnBrk="1" hangingPunct="1"/>
            <a:r>
              <a:rPr lang="en-US" altLang="en-US" smtClean="0"/>
              <a:t>free-free</a:t>
            </a:r>
          </a:p>
          <a:p>
            <a:pPr lvl="1" eaLnBrk="1" hangingPunct="1"/>
            <a:r>
              <a:rPr lang="en-US" altLang="en-US" smtClean="0"/>
              <a:t>synchrotron</a:t>
            </a:r>
          </a:p>
          <a:p>
            <a:pPr lvl="1" eaLnBrk="1" hangingPunct="1"/>
            <a:r>
              <a:rPr lang="en-US" altLang="en-US" smtClean="0"/>
              <a:t>inverse-compton scattering</a:t>
            </a:r>
          </a:p>
          <a:p>
            <a:pPr lvl="1" eaLnBrk="1" hangingPunct="1"/>
            <a:r>
              <a:rPr lang="en-US" altLang="en-US" smtClean="0"/>
              <a:t>molecular rotational-vibrational transitions</a:t>
            </a:r>
          </a:p>
          <a:p>
            <a:pPr eaLnBrk="1" hangingPunct="1"/>
            <a:r>
              <a:rPr lang="en-US" altLang="en-US" smtClean="0"/>
              <a:t>some mechanisms will not be discussed because they have more specialized application</a:t>
            </a:r>
          </a:p>
          <a:p>
            <a:pPr lvl="1" eaLnBrk="1" hangingPunct="1"/>
            <a:r>
              <a:rPr lang="en-US" altLang="en-US" smtClean="0"/>
              <a:t>nuclear fusion (e.g. in stellar nucleosynthesis)</a:t>
            </a:r>
          </a:p>
          <a:p>
            <a:pPr lvl="1" eaLnBrk="1" hangingPunct="1"/>
            <a:r>
              <a:rPr lang="en-US" altLang="en-US" smtClean="0"/>
              <a:t>particle/anti-particle annihilation</a:t>
            </a:r>
          </a:p>
          <a:p>
            <a:pPr lvl="1" eaLnBrk="1" hangingPunct="1"/>
            <a:r>
              <a:rPr lang="en-US" altLang="en-US" smtClean="0"/>
              <a:t>pair production</a:t>
            </a:r>
          </a:p>
          <a:p>
            <a:pPr lvl="1" eaLnBrk="1" hangingPunct="1"/>
            <a:r>
              <a:rPr lang="en-US" altLang="en-US" smtClean="0"/>
              <a:t>nuclear decay</a:t>
            </a:r>
          </a:p>
          <a:p>
            <a:pPr lvl="1" eaLnBrk="1" hangingPunct="1"/>
            <a:r>
              <a:rPr lang="en-US" altLang="en-US" smtClean="0"/>
              <a:t>fluorescence/phosphorescence</a:t>
            </a:r>
          </a:p>
          <a:p>
            <a:pPr lvl="1" eaLnBrk="1" hangingPunct="1"/>
            <a:endParaRPr lang="en-US" alt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667FAE13-5605-424F-8995-D2B6AE7AF492}" type="slidenum">
              <a:rPr lang="en-US" altLang="en-US" sz="1400" smtClean="0">
                <a:latin typeface="Arial" charset="0"/>
              </a:rPr>
              <a:pPr eaLnBrk="1" hangingPunct="1">
                <a:spcBef>
                  <a:spcPct val="0"/>
                </a:spcBef>
                <a:buFontTx/>
                <a:buNone/>
              </a:pPr>
              <a:t>20</a:t>
            </a:fld>
            <a:endParaRPr lang="en-US" altLang="en-US" sz="1400" smtClean="0">
              <a:latin typeface="Arial" charset="0"/>
            </a:endParaRPr>
          </a:p>
        </p:txBody>
      </p:sp>
      <p:sp>
        <p:nvSpPr>
          <p:cNvPr id="21507" name="Rectangle 2"/>
          <p:cNvSpPr>
            <a:spLocks noGrp="1" noChangeArrowheads="1"/>
          </p:cNvSpPr>
          <p:nvPr>
            <p:ph type="title"/>
          </p:nvPr>
        </p:nvSpPr>
        <p:spPr/>
        <p:txBody>
          <a:bodyPr/>
          <a:lstStyle/>
          <a:p>
            <a:pPr eaLnBrk="1" hangingPunct="1"/>
            <a:r>
              <a:rPr lang="en-US" altLang="en-US" smtClean="0"/>
              <a:t>Iron</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838200"/>
            <a:ext cx="7464425" cy="55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CA12646-C7E3-4704-A8A4-CCCC8E42CA35}" type="slidenum">
              <a:rPr lang="en-US" altLang="en-US" sz="1400" smtClean="0">
                <a:latin typeface="Arial" charset="0"/>
              </a:rPr>
              <a:pPr eaLnBrk="1" hangingPunct="1">
                <a:spcBef>
                  <a:spcPct val="0"/>
                </a:spcBef>
                <a:buFontTx/>
                <a:buNone/>
              </a:pPr>
              <a:t>21</a:t>
            </a:fld>
            <a:endParaRPr lang="en-US" altLang="en-US" sz="1400" smtClean="0">
              <a:latin typeface="Arial" charset="0"/>
            </a:endParaRPr>
          </a:p>
        </p:txBody>
      </p:sp>
      <p:sp>
        <p:nvSpPr>
          <p:cNvPr id="22531" name="Rectangle 2"/>
          <p:cNvSpPr>
            <a:spLocks noGrp="1" noChangeArrowheads="1"/>
          </p:cNvSpPr>
          <p:nvPr>
            <p:ph type="title"/>
          </p:nvPr>
        </p:nvSpPr>
        <p:spPr/>
        <p:txBody>
          <a:bodyPr/>
          <a:lstStyle/>
          <a:p>
            <a:pPr eaLnBrk="1" hangingPunct="1"/>
            <a:r>
              <a:rPr lang="en-US" altLang="en-US" smtClean="0"/>
              <a:t>Hydrogen-like lines</a:t>
            </a:r>
          </a:p>
        </p:txBody>
      </p:sp>
      <p:sp>
        <p:nvSpPr>
          <p:cNvPr id="22532" name="Rectangle 6"/>
          <p:cNvSpPr>
            <a:spLocks noGrp="1" noChangeArrowheads="1"/>
          </p:cNvSpPr>
          <p:nvPr>
            <p:ph type="body" idx="1"/>
          </p:nvPr>
        </p:nvSpPr>
        <p:spPr/>
        <p:txBody>
          <a:bodyPr/>
          <a:lstStyle/>
          <a:p>
            <a:pPr eaLnBrk="1" hangingPunct="1"/>
            <a:r>
              <a:rPr lang="en-US" altLang="en-US" smtClean="0"/>
              <a:t>These transitions are all “hydrogen-like” in that the upper-state electron “sees” a nucleus with almost one positive charge.</a:t>
            </a: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901825"/>
            <a:ext cx="78486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8C76C8E-1BEC-442E-9714-FE36E7AC4CF9}" type="slidenum">
              <a:rPr lang="en-US" altLang="en-US" sz="1400" smtClean="0">
                <a:latin typeface="Arial" charset="0"/>
              </a:rPr>
              <a:pPr eaLnBrk="1" hangingPunct="1">
                <a:spcBef>
                  <a:spcPct val="0"/>
                </a:spcBef>
                <a:buFontTx/>
                <a:buNone/>
              </a:pPr>
              <a:t>22</a:t>
            </a:fld>
            <a:endParaRPr lang="en-US" altLang="en-US" sz="1400" smtClean="0">
              <a:latin typeface="Arial" charset="0"/>
            </a:endParaRPr>
          </a:p>
        </p:txBody>
      </p:sp>
      <p:sp>
        <p:nvSpPr>
          <p:cNvPr id="23555" name="Rectangle 2"/>
          <p:cNvSpPr>
            <a:spLocks noGrp="1" noChangeArrowheads="1"/>
          </p:cNvSpPr>
          <p:nvPr>
            <p:ph type="title"/>
          </p:nvPr>
        </p:nvSpPr>
        <p:spPr/>
        <p:txBody>
          <a:bodyPr/>
          <a:lstStyle/>
          <a:p>
            <a:pPr eaLnBrk="1" hangingPunct="1"/>
            <a:r>
              <a:rPr lang="en-US" altLang="en-US" smtClean="0"/>
              <a:t>21-cm Radiation</a:t>
            </a:r>
          </a:p>
        </p:txBody>
      </p:sp>
      <p:sp>
        <p:nvSpPr>
          <p:cNvPr id="23556" name="Rectangle 3"/>
          <p:cNvSpPr>
            <a:spLocks noGrp="1" noChangeArrowheads="1"/>
          </p:cNvSpPr>
          <p:nvPr>
            <p:ph type="body" idx="1"/>
          </p:nvPr>
        </p:nvSpPr>
        <p:spPr/>
        <p:txBody>
          <a:bodyPr/>
          <a:lstStyle/>
          <a:p>
            <a:pPr eaLnBrk="1" hangingPunct="1"/>
            <a:r>
              <a:rPr lang="en-US" altLang="en-US" smtClean="0"/>
              <a:t>Neutral hydrogen can be collisionally excited so that its proton and electron have aligned spins. </a:t>
            </a:r>
          </a:p>
          <a:p>
            <a:pPr eaLnBrk="1" hangingPunct="1"/>
            <a:r>
              <a:rPr lang="en-US" altLang="en-US" smtClean="0"/>
              <a:t>When the electron spontaneously flips, the atom loses a 21-cm photon.</a:t>
            </a:r>
          </a:p>
        </p:txBody>
      </p:sp>
      <p:pic>
        <p:nvPicPr>
          <p:cNvPr id="23557" name="Picture 6" descr="Figur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757488"/>
            <a:ext cx="7086600"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E633C01-84D8-4118-8782-87091F62902F}" type="slidenum">
              <a:rPr lang="en-US" altLang="en-US" sz="1400" smtClean="0">
                <a:latin typeface="Arial" charset="0"/>
              </a:rPr>
              <a:pPr eaLnBrk="1" hangingPunct="1">
                <a:spcBef>
                  <a:spcPct val="0"/>
                </a:spcBef>
                <a:buFontTx/>
                <a:buNone/>
              </a:pPr>
              <a:t>23</a:t>
            </a:fld>
            <a:endParaRPr lang="en-US" altLang="en-US" sz="1400" smtClean="0">
              <a:latin typeface="Arial" charset="0"/>
            </a:endParaRPr>
          </a:p>
        </p:txBody>
      </p:sp>
      <p:sp>
        <p:nvSpPr>
          <p:cNvPr id="24579" name="Rectangle 4"/>
          <p:cNvSpPr>
            <a:spLocks noGrp="1" noChangeArrowheads="1"/>
          </p:cNvSpPr>
          <p:nvPr>
            <p:ph type="title"/>
          </p:nvPr>
        </p:nvSpPr>
        <p:spPr/>
        <p:txBody>
          <a:bodyPr/>
          <a:lstStyle/>
          <a:p>
            <a:pPr eaLnBrk="1" hangingPunct="1"/>
            <a:r>
              <a:rPr lang="en-US" altLang="en-US" smtClean="0"/>
              <a:t>Free-free (Bremsstrahlung) Emission</a:t>
            </a:r>
          </a:p>
        </p:txBody>
      </p:sp>
      <p:sp>
        <p:nvSpPr>
          <p:cNvPr id="24580" name="Rectangle 5"/>
          <p:cNvSpPr>
            <a:spLocks noGrp="1" noChangeArrowheads="1"/>
          </p:cNvSpPr>
          <p:nvPr>
            <p:ph type="body" idx="1"/>
          </p:nvPr>
        </p:nvSpPr>
        <p:spPr/>
        <p:txBody>
          <a:bodyPr/>
          <a:lstStyle/>
          <a:p>
            <a:pPr eaLnBrk="1" hangingPunct="1"/>
            <a:r>
              <a:rPr lang="en-US" altLang="en-US" smtClean="0"/>
              <a:t>Free-free emission is produced when an unbound charged particle changes trajectory (decelerates) in the presence of another charged particle.</a:t>
            </a:r>
          </a:p>
          <a:p>
            <a:pPr eaLnBrk="1" hangingPunct="1"/>
            <a:r>
              <a:rPr lang="en-US" altLang="en-US" smtClean="0"/>
              <a:t>Electron emits more radiation than the heavier particle.</a:t>
            </a:r>
          </a:p>
          <a:p>
            <a:pPr eaLnBrk="1" hangingPunct="1"/>
            <a:r>
              <a:rPr lang="en-US" altLang="en-US" smtClean="0"/>
              <a:t>It is often observed coming from astrophysical plasmas, e.g. gas in a nebula that is irradiated by a hot source.</a:t>
            </a:r>
          </a:p>
          <a:p>
            <a:pPr eaLnBrk="1" hangingPunct="1"/>
            <a:endParaRPr lang="en-US" altLang="en-US" smtClean="0"/>
          </a:p>
          <a:p>
            <a:pPr eaLnBrk="1" hangingPunct="1"/>
            <a:endParaRPr lang="en-US" altLang="en-US" smtClean="0"/>
          </a:p>
          <a:p>
            <a:pPr eaLnBrk="1" hangingPunct="1"/>
            <a:endParaRPr lang="en-US" altLang="en-US" smtClean="0"/>
          </a:p>
        </p:txBody>
      </p:sp>
      <p:pic>
        <p:nvPicPr>
          <p:cNvPr id="2458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3810000"/>
            <a:ext cx="64135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64C14BFE-2EC5-4325-8CF5-BBD12417AEA0}" type="slidenum">
              <a:rPr lang="en-US" altLang="en-US" sz="1400" smtClean="0">
                <a:latin typeface="Arial" charset="0"/>
              </a:rPr>
              <a:pPr eaLnBrk="1" hangingPunct="1">
                <a:spcBef>
                  <a:spcPct val="0"/>
                </a:spcBef>
                <a:buFontTx/>
                <a:buNone/>
              </a:pPr>
              <a:t>24</a:t>
            </a:fld>
            <a:endParaRPr lang="en-US" altLang="en-US" sz="1400" smtClean="0">
              <a:latin typeface="Arial" charset="0"/>
            </a:endParaRPr>
          </a:p>
        </p:txBody>
      </p:sp>
      <p:sp>
        <p:nvSpPr>
          <p:cNvPr id="25603" name="Rectangle 2"/>
          <p:cNvSpPr>
            <a:spLocks noGrp="1" noChangeArrowheads="1"/>
          </p:cNvSpPr>
          <p:nvPr>
            <p:ph type="title"/>
          </p:nvPr>
        </p:nvSpPr>
        <p:spPr/>
        <p:txBody>
          <a:bodyPr/>
          <a:lstStyle/>
          <a:p>
            <a:pPr eaLnBrk="1" hangingPunct="1"/>
            <a:r>
              <a:rPr lang="en-US" altLang="en-US" smtClean="0"/>
              <a:t>Bremsstrahlung Emission: Notes</a:t>
            </a:r>
          </a:p>
        </p:txBody>
      </p:sp>
      <p:sp>
        <p:nvSpPr>
          <p:cNvPr id="25604" name="Rectangle 6"/>
          <p:cNvSpPr>
            <a:spLocks noGrp="1" noChangeArrowheads="1"/>
          </p:cNvSpPr>
          <p:nvPr>
            <p:ph type="body" idx="1"/>
          </p:nvPr>
        </p:nvSpPr>
        <p:spPr/>
        <p:txBody>
          <a:bodyPr/>
          <a:lstStyle/>
          <a:p>
            <a:pPr eaLnBrk="1" hangingPunct="1"/>
            <a:r>
              <a:rPr lang="en-US" altLang="en-US" smtClean="0"/>
              <a:t>“Bremsstrahlung” means “stopping” or “breaking” radiation.</a:t>
            </a:r>
          </a:p>
          <a:p>
            <a:pPr eaLnBrk="1" hangingPunct="1"/>
            <a:r>
              <a:rPr lang="en-US" altLang="en-US" smtClean="0"/>
              <a:t>Electron is primary emitter because it is lighter than most other particles.</a:t>
            </a:r>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83058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4613866-C878-4F5F-BF00-49590A4283CE}" type="slidenum">
              <a:rPr lang="en-US" altLang="en-US" sz="1400" smtClean="0">
                <a:latin typeface="Arial" charset="0"/>
              </a:rPr>
              <a:pPr eaLnBrk="1" hangingPunct="1">
                <a:spcBef>
                  <a:spcPct val="0"/>
                </a:spcBef>
                <a:buFontTx/>
                <a:buNone/>
              </a:pPr>
              <a:t>25</a:t>
            </a:fld>
            <a:endParaRPr lang="en-US" altLang="en-US" sz="1400" smtClean="0">
              <a:latin typeface="Arial" charset="0"/>
            </a:endParaRPr>
          </a:p>
        </p:txBody>
      </p:sp>
      <p:sp>
        <p:nvSpPr>
          <p:cNvPr id="26627" name="Rectangle 5"/>
          <p:cNvSpPr>
            <a:spLocks noGrp="1" noChangeArrowheads="1"/>
          </p:cNvSpPr>
          <p:nvPr>
            <p:ph type="title"/>
          </p:nvPr>
        </p:nvSpPr>
        <p:spPr/>
        <p:txBody>
          <a:bodyPr/>
          <a:lstStyle/>
          <a:p>
            <a:pPr eaLnBrk="1" hangingPunct="1"/>
            <a:r>
              <a:rPr lang="en-US" altLang="en-US" smtClean="0"/>
              <a:t>Free-free Emission: Spectrum</a:t>
            </a:r>
          </a:p>
        </p:txBody>
      </p:sp>
      <p:sp>
        <p:nvSpPr>
          <p:cNvPr id="26628" name="Rectangle 6"/>
          <p:cNvSpPr>
            <a:spLocks noGrp="1" noChangeArrowheads="1"/>
          </p:cNvSpPr>
          <p:nvPr>
            <p:ph type="body" idx="1"/>
          </p:nvPr>
        </p:nvSpPr>
        <p:spPr>
          <a:xfrm>
            <a:off x="457200" y="5837238"/>
            <a:ext cx="8229600" cy="1554162"/>
          </a:xfrm>
        </p:spPr>
        <p:txBody>
          <a:bodyPr/>
          <a:lstStyle/>
          <a:p>
            <a:pPr eaLnBrk="1" hangingPunct="1"/>
            <a:r>
              <a:rPr lang="en-US" altLang="en-US" smtClean="0"/>
              <a:t>see following for derivation:</a:t>
            </a:r>
          </a:p>
          <a:p>
            <a:pPr eaLnBrk="1" hangingPunct="1">
              <a:buFontTx/>
              <a:buNone/>
            </a:pPr>
            <a:r>
              <a:rPr lang="en-US" altLang="en-US" smtClean="0">
                <a:hlinkClick r:id="rId2"/>
              </a:rPr>
              <a:t>http://www.physics.usyd.edu.au/~kuncic/lectures/HEA_L6.pdf</a:t>
            </a:r>
            <a:endParaRPr lang="en-US" altLang="en-US" smtClean="0"/>
          </a:p>
        </p:txBody>
      </p:sp>
      <p:pic>
        <p:nvPicPr>
          <p:cNvPr id="266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914400"/>
            <a:ext cx="74485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2133600"/>
            <a:ext cx="7477125"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p:txBody>
          <a:bodyPr/>
          <a:lstStyle/>
          <a:p>
            <a:pPr eaLnBrk="1" hangingPunct="1"/>
            <a:r>
              <a:rPr lang="en-US" altLang="en-US" smtClean="0"/>
              <a:t>Free-free Emission: Spectrum</a:t>
            </a:r>
          </a:p>
        </p:txBody>
      </p:sp>
      <p:sp>
        <p:nvSpPr>
          <p:cNvPr id="27651" name="Content Placeholder 2"/>
          <p:cNvSpPr>
            <a:spLocks noGrp="1"/>
          </p:cNvSpPr>
          <p:nvPr>
            <p:ph idx="1"/>
          </p:nvPr>
        </p:nvSpPr>
        <p:spPr/>
        <p:txBody>
          <a:bodyPr/>
          <a:lstStyle/>
          <a:p>
            <a:r>
              <a:rPr lang="en-US" altLang="en-US" smtClean="0"/>
              <a:t>After accounting for self-absorption, spectrum is flat in the middle with a rollover on either side.</a:t>
            </a:r>
          </a:p>
          <a:p>
            <a:r>
              <a:rPr lang="en-US" altLang="en-US" smtClean="0"/>
              <a:t> </a:t>
            </a:r>
            <a:r>
              <a:rPr lang="en-US" altLang="en-US" smtClean="0">
                <a:latin typeface="Symbol" pitchFamily="18" charset="2"/>
              </a:rPr>
              <a:t>n</a:t>
            </a:r>
            <a:r>
              <a:rPr lang="en-US" altLang="en-US" baseline="-25000" smtClean="0"/>
              <a:t>1</a:t>
            </a:r>
            <a:r>
              <a:rPr lang="en-US" altLang="en-US" smtClean="0"/>
              <a:t> corresponds to </a:t>
            </a:r>
            <a:r>
              <a:rPr lang="en-US" altLang="en-US" smtClean="0">
                <a:latin typeface="Symbol" pitchFamily="18" charset="2"/>
              </a:rPr>
              <a:t>t</a:t>
            </a:r>
            <a:r>
              <a:rPr lang="en-US" altLang="en-US" smtClean="0"/>
              <a:t>~1, and is at ~1 GHz (30 cm) for Orion.</a:t>
            </a:r>
          </a:p>
          <a:p>
            <a:r>
              <a:rPr lang="en-US" altLang="en-US" smtClean="0"/>
              <a:t> </a:t>
            </a:r>
            <a:r>
              <a:rPr lang="en-US" altLang="en-US" smtClean="0">
                <a:latin typeface="Symbol" pitchFamily="18" charset="2"/>
              </a:rPr>
              <a:t>n</a:t>
            </a:r>
            <a:r>
              <a:rPr lang="en-US" altLang="en-US" baseline="-25000" smtClean="0"/>
              <a:t>2</a:t>
            </a:r>
            <a:r>
              <a:rPr lang="en-US" altLang="en-US" smtClean="0"/>
              <a:t> corresponds to h</a:t>
            </a:r>
            <a:r>
              <a:rPr lang="en-US" altLang="en-US" smtClean="0">
                <a:latin typeface="Symbol" pitchFamily="18" charset="2"/>
              </a:rPr>
              <a:t>n~</a:t>
            </a:r>
            <a:r>
              <a:rPr lang="en-US" altLang="en-US" smtClean="0"/>
              <a:t>kT.</a:t>
            </a:r>
          </a:p>
          <a:p>
            <a:endParaRPr lang="en-US" altLang="en-US" smtClean="0"/>
          </a:p>
          <a:p>
            <a:endParaRPr lang="en-US" altLang="en-US" smtClean="0"/>
          </a:p>
          <a:p>
            <a:endParaRPr lang="en-US" altLang="en-US" smtClean="0"/>
          </a:p>
        </p:txBody>
      </p:sp>
      <p:sp>
        <p:nvSpPr>
          <p:cNvPr id="2765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0FF1CEF7-4FE7-4290-B0A0-B77417348AF4}" type="slidenum">
              <a:rPr lang="en-US" altLang="en-US" sz="1400" smtClean="0">
                <a:latin typeface="Arial" charset="0"/>
              </a:rPr>
              <a:pPr eaLnBrk="1" hangingPunct="1">
                <a:spcBef>
                  <a:spcPct val="0"/>
                </a:spcBef>
                <a:buFontTx/>
                <a:buNone/>
              </a:pPr>
              <a:t>26</a:t>
            </a:fld>
            <a:endParaRPr lang="en-US" altLang="en-US" sz="1400" smtClean="0">
              <a:latin typeface="Arial" charset="0"/>
            </a:endParaRPr>
          </a:p>
        </p:txBody>
      </p:sp>
      <p:pic>
        <p:nvPicPr>
          <p:cNvPr id="2765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338" y="2867025"/>
            <a:ext cx="3743325"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5BB12DD-A3B9-46FD-80AA-ADE0C1D8448F}" type="slidenum">
              <a:rPr lang="en-US" altLang="en-US" sz="1400" smtClean="0">
                <a:latin typeface="Arial" charset="0"/>
              </a:rPr>
              <a:pPr eaLnBrk="1" hangingPunct="1">
                <a:spcBef>
                  <a:spcPct val="0"/>
                </a:spcBef>
                <a:buFontTx/>
                <a:buNone/>
              </a:pPr>
              <a:t>27</a:t>
            </a:fld>
            <a:endParaRPr lang="en-US" altLang="en-US" sz="1400" smtClean="0">
              <a:latin typeface="Arial" charset="0"/>
            </a:endParaRPr>
          </a:p>
        </p:txBody>
      </p:sp>
      <p:sp>
        <p:nvSpPr>
          <p:cNvPr id="28675" name="Rectangle 5"/>
          <p:cNvSpPr>
            <a:spLocks noGrp="1" noChangeArrowheads="1"/>
          </p:cNvSpPr>
          <p:nvPr>
            <p:ph type="title"/>
          </p:nvPr>
        </p:nvSpPr>
        <p:spPr/>
        <p:txBody>
          <a:bodyPr/>
          <a:lstStyle/>
          <a:p>
            <a:pPr eaLnBrk="1" hangingPunct="1"/>
            <a:r>
              <a:rPr lang="en-US" altLang="en-US" smtClean="0"/>
              <a:t>Free-free Emission: Total</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495425"/>
            <a:ext cx="84645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TextBox 2"/>
          <p:cNvSpPr txBox="1">
            <a:spLocks noChangeArrowheads="1"/>
          </p:cNvSpPr>
          <p:nvPr/>
        </p:nvSpPr>
        <p:spPr bwMode="auto">
          <a:xfrm>
            <a:off x="392113" y="5715000"/>
            <a:ext cx="8359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This is an excellent lecture: </a:t>
            </a:r>
            <a:r>
              <a:rPr lang="en-US" altLang="en-US" sz="1800">
                <a:latin typeface="Arial" charset="0"/>
                <a:hlinkClick r:id="rId3"/>
              </a:rPr>
              <a:t>http://www.mrao.cam.ac.uk/~kjbg1/lectures/lect3.pdf</a:t>
            </a:r>
            <a:endParaRPr lang="en-US" altLang="en-US" sz="1800">
              <a:latin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F90F3C8-1867-45A3-BE4E-6468F74CC832}" type="slidenum">
              <a:rPr lang="en-US" altLang="en-US" sz="1400" smtClean="0">
                <a:latin typeface="Arial" charset="0"/>
              </a:rPr>
              <a:pPr eaLnBrk="1" hangingPunct="1">
                <a:spcBef>
                  <a:spcPct val="0"/>
                </a:spcBef>
                <a:buFontTx/>
                <a:buNone/>
              </a:pPr>
              <a:t>28</a:t>
            </a:fld>
            <a:endParaRPr lang="en-US" altLang="en-US" sz="1400" smtClean="0">
              <a:latin typeface="Arial" charset="0"/>
            </a:endParaRPr>
          </a:p>
        </p:txBody>
      </p:sp>
      <p:sp>
        <p:nvSpPr>
          <p:cNvPr id="29699" name="Rectangle 8"/>
          <p:cNvSpPr>
            <a:spLocks noGrp="1" noChangeArrowheads="1"/>
          </p:cNvSpPr>
          <p:nvPr>
            <p:ph type="title"/>
          </p:nvPr>
        </p:nvSpPr>
        <p:spPr/>
        <p:txBody>
          <a:bodyPr/>
          <a:lstStyle/>
          <a:p>
            <a:pPr eaLnBrk="1" hangingPunct="1"/>
            <a:r>
              <a:rPr lang="en-US" altLang="en-US" smtClean="0"/>
              <a:t>Free-free Emission: Stromgren Sphere</a:t>
            </a:r>
          </a:p>
        </p:txBody>
      </p:sp>
      <p:sp>
        <p:nvSpPr>
          <p:cNvPr id="29700" name="Rectangle 9"/>
          <p:cNvSpPr>
            <a:spLocks noGrp="1" noChangeArrowheads="1"/>
          </p:cNvSpPr>
          <p:nvPr>
            <p:ph type="body" idx="1"/>
          </p:nvPr>
        </p:nvSpPr>
        <p:spPr>
          <a:xfrm>
            <a:off x="457200" y="5029200"/>
            <a:ext cx="8229600" cy="1752600"/>
          </a:xfrm>
        </p:spPr>
        <p:txBody>
          <a:bodyPr/>
          <a:lstStyle/>
          <a:p>
            <a:pPr eaLnBrk="1" hangingPunct="1"/>
            <a:r>
              <a:rPr lang="en-US" altLang="en-US" sz="2000" smtClean="0"/>
              <a:t>S</a:t>
            </a:r>
            <a:r>
              <a:rPr lang="en-US" altLang="en-US" sz="2000" baseline="-25000" smtClean="0"/>
              <a:t>*</a:t>
            </a:r>
            <a:r>
              <a:rPr lang="en-US" altLang="en-US" sz="2000" smtClean="0"/>
              <a:t> is the ionizing flux, n is the density, and beta is the total recombination coefficient.</a:t>
            </a:r>
          </a:p>
          <a:p>
            <a:pPr eaLnBrk="1" hangingPunct="1"/>
            <a:r>
              <a:rPr lang="en-US" altLang="en-US" sz="2000" smtClean="0"/>
              <a:t>Ionized sphere is “radiation bounded,” that is, its size is set by the amount of ionizing radiation produced by the source.</a:t>
            </a:r>
          </a:p>
          <a:p>
            <a:pPr eaLnBrk="1" hangingPunct="1"/>
            <a:r>
              <a:rPr lang="en-US" altLang="en-US" sz="2000" smtClean="0"/>
              <a:t>By construction, every ionizing photon will ionize an atom.</a:t>
            </a: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950" y="838200"/>
            <a:ext cx="66421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descr="R_S=\left( \frac{3}{4 \pi} \frac{S_*}{n^2 \beta_2} \right)^{\frac{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038600"/>
            <a:ext cx="22860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6FF01E7C-D9F5-4B64-AD92-01EA513865FD}" type="slidenum">
              <a:rPr lang="en-US" altLang="en-US" sz="1400" smtClean="0">
                <a:latin typeface="Arial" charset="0"/>
              </a:rPr>
              <a:pPr eaLnBrk="1" hangingPunct="1">
                <a:spcBef>
                  <a:spcPct val="0"/>
                </a:spcBef>
                <a:buFontTx/>
                <a:buNone/>
              </a:pPr>
              <a:t>29</a:t>
            </a:fld>
            <a:endParaRPr lang="en-US" altLang="en-US" sz="1400" smtClean="0">
              <a:latin typeface="Arial" charset="0"/>
            </a:endParaRPr>
          </a:p>
        </p:txBody>
      </p:sp>
      <p:sp>
        <p:nvSpPr>
          <p:cNvPr id="30723" name="Rectangle 2"/>
          <p:cNvSpPr>
            <a:spLocks noGrp="1" noChangeArrowheads="1"/>
          </p:cNvSpPr>
          <p:nvPr>
            <p:ph type="title"/>
          </p:nvPr>
        </p:nvSpPr>
        <p:spPr/>
        <p:txBody>
          <a:bodyPr/>
          <a:lstStyle/>
          <a:p>
            <a:pPr eaLnBrk="1" hangingPunct="1"/>
            <a:r>
              <a:rPr lang="en-US" altLang="en-US" smtClean="0"/>
              <a:t>Stromgren Sphere Radius: Derivation</a:t>
            </a:r>
          </a:p>
        </p:txBody>
      </p:sp>
      <p:graphicFrame>
        <p:nvGraphicFramePr>
          <p:cNvPr id="30724" name="Object 7"/>
          <p:cNvGraphicFramePr>
            <a:graphicFrameLocks noChangeAspect="1"/>
          </p:cNvGraphicFramePr>
          <p:nvPr/>
        </p:nvGraphicFramePr>
        <p:xfrm>
          <a:off x="895350" y="892175"/>
          <a:ext cx="7354888" cy="6056313"/>
        </p:xfrm>
        <a:graphic>
          <a:graphicData uri="http://schemas.openxmlformats.org/presentationml/2006/ole">
            <mc:AlternateContent xmlns:mc="http://schemas.openxmlformats.org/markup-compatibility/2006">
              <mc:Choice xmlns:v="urn:schemas-microsoft-com:vml" Requires="v">
                <p:oleObj spid="_x0000_s30726" name="Equation" r:id="rId4" imgW="4343400" imgH="3581400" progId="Equation.3">
                  <p:embed/>
                </p:oleObj>
              </mc:Choice>
              <mc:Fallback>
                <p:oleObj name="Equation" r:id="rId4" imgW="4343400" imgH="35814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50" y="892175"/>
                        <a:ext cx="7354888" cy="605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FA18018-9EE3-4EA1-977E-E285862C1C0D}" type="slidenum">
              <a:rPr lang="en-US" altLang="en-US" sz="1400" smtClean="0">
                <a:latin typeface="Arial" charset="0"/>
              </a:rPr>
              <a:pPr eaLnBrk="1" hangingPunct="1">
                <a:spcBef>
                  <a:spcPct val="0"/>
                </a:spcBef>
                <a:buFontTx/>
                <a:buNone/>
              </a:pPr>
              <a:t>3</a:t>
            </a:fld>
            <a:endParaRPr lang="en-US" altLang="en-US" sz="1400" smtClean="0">
              <a:latin typeface="Arial" charset="0"/>
            </a:endParaRPr>
          </a:p>
        </p:txBody>
      </p:sp>
      <p:sp>
        <p:nvSpPr>
          <p:cNvPr id="4099" name="Rectangle 5"/>
          <p:cNvSpPr>
            <a:spLocks noGrp="1" noChangeArrowheads="1"/>
          </p:cNvSpPr>
          <p:nvPr>
            <p:ph type="title"/>
          </p:nvPr>
        </p:nvSpPr>
        <p:spPr/>
        <p:txBody>
          <a:bodyPr/>
          <a:lstStyle/>
          <a:p>
            <a:pPr eaLnBrk="1" hangingPunct="1"/>
            <a:r>
              <a:rPr lang="en-US" altLang="en-US" smtClean="0"/>
              <a:t>Blackbody Radiation: Energy Transfer</a:t>
            </a:r>
          </a:p>
        </p:txBody>
      </p:sp>
      <p:sp>
        <p:nvSpPr>
          <p:cNvPr id="4100" name="Rectangle 6"/>
          <p:cNvSpPr>
            <a:spLocks noGrp="1" noChangeArrowheads="1"/>
          </p:cNvSpPr>
          <p:nvPr>
            <p:ph type="body" idx="1"/>
          </p:nvPr>
        </p:nvSpPr>
        <p:spPr/>
        <p:txBody>
          <a:bodyPr/>
          <a:lstStyle/>
          <a:p>
            <a:pPr eaLnBrk="1" hangingPunct="1"/>
            <a:r>
              <a:rPr lang="en-US" altLang="en-US" smtClean="0"/>
              <a:t>There are three ways to transport or move energy from one location to another: </a:t>
            </a:r>
          </a:p>
          <a:p>
            <a:pPr eaLnBrk="1" hangingPunct="1"/>
            <a:r>
              <a:rPr lang="en-US" altLang="en-US" smtClean="0"/>
              <a:t>Conduction: </a:t>
            </a:r>
          </a:p>
          <a:p>
            <a:pPr lvl="1" eaLnBrk="1" hangingPunct="1"/>
            <a:r>
              <a:rPr lang="en-US" altLang="en-US" smtClean="0"/>
              <a:t>particles interact with neighbors and share energy</a:t>
            </a:r>
          </a:p>
          <a:p>
            <a:pPr eaLnBrk="1" hangingPunct="1"/>
            <a:r>
              <a:rPr lang="en-US" altLang="en-US" smtClean="0"/>
              <a:t>Convection: </a:t>
            </a:r>
          </a:p>
          <a:p>
            <a:pPr lvl="1" eaLnBrk="1" hangingPunct="1"/>
            <a:r>
              <a:rPr lang="en-US" altLang="en-US" smtClean="0"/>
              <a:t>bulk mixing of particles transports energy</a:t>
            </a:r>
          </a:p>
          <a:p>
            <a:pPr eaLnBrk="1" hangingPunct="1"/>
            <a:r>
              <a:rPr lang="en-US" altLang="en-US" smtClean="0"/>
              <a:t>Radiation: </a:t>
            </a:r>
          </a:p>
          <a:p>
            <a:pPr lvl="1" eaLnBrk="1" hangingPunct="1"/>
            <a:r>
              <a:rPr lang="en-US" altLang="en-US" smtClean="0"/>
              <a:t>photons carry energy and are scattered/absorbed</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0D9989B1-2846-4112-9CC1-CB97C8D92779}" type="slidenum">
              <a:rPr lang="en-US" altLang="en-US" sz="1400" smtClean="0">
                <a:latin typeface="Arial" charset="0"/>
              </a:rPr>
              <a:pPr eaLnBrk="1" hangingPunct="1">
                <a:spcBef>
                  <a:spcPct val="0"/>
                </a:spcBef>
                <a:buFontTx/>
                <a:buNone/>
              </a:pPr>
              <a:t>30</a:t>
            </a:fld>
            <a:endParaRPr lang="en-US" altLang="en-US" sz="1400" smtClean="0">
              <a:latin typeface="Arial" charset="0"/>
            </a:endParaRPr>
          </a:p>
        </p:txBody>
      </p:sp>
      <p:sp>
        <p:nvSpPr>
          <p:cNvPr id="31747" name="Rectangle 2"/>
          <p:cNvSpPr>
            <a:spLocks noGrp="1" noChangeArrowheads="1"/>
          </p:cNvSpPr>
          <p:nvPr>
            <p:ph type="title"/>
          </p:nvPr>
        </p:nvSpPr>
        <p:spPr/>
        <p:txBody>
          <a:bodyPr/>
          <a:lstStyle/>
          <a:p>
            <a:pPr eaLnBrk="1" hangingPunct="1"/>
            <a:r>
              <a:rPr lang="en-US" altLang="en-US" smtClean="0"/>
              <a:t>Recombination Timescale: Derivation</a:t>
            </a:r>
          </a:p>
        </p:txBody>
      </p:sp>
      <p:graphicFrame>
        <p:nvGraphicFramePr>
          <p:cNvPr id="31748" name="Object 3"/>
          <p:cNvGraphicFramePr>
            <a:graphicFrameLocks noChangeAspect="1"/>
          </p:cNvGraphicFramePr>
          <p:nvPr/>
        </p:nvGraphicFramePr>
        <p:xfrm>
          <a:off x="638175" y="914400"/>
          <a:ext cx="7870825" cy="1525588"/>
        </p:xfrm>
        <a:graphic>
          <a:graphicData uri="http://schemas.openxmlformats.org/presentationml/2006/ole">
            <mc:AlternateContent xmlns:mc="http://schemas.openxmlformats.org/markup-compatibility/2006">
              <mc:Choice xmlns:v="urn:schemas-microsoft-com:vml" Requires="v">
                <p:oleObj spid="_x0000_s31750" name="Equation" r:id="rId4" imgW="4648200" imgH="901700" progId="Equation.3">
                  <p:embed/>
                </p:oleObj>
              </mc:Choice>
              <mc:Fallback>
                <p:oleObj name="Equation" r:id="rId4" imgW="4648200" imgH="901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914400"/>
                        <a:ext cx="7870825" cy="152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6E5A9A4-CEB8-46B3-9446-0C57E3E8A676}" type="slidenum">
              <a:rPr lang="en-US" altLang="en-US" sz="1400" smtClean="0">
                <a:latin typeface="Arial" charset="0"/>
              </a:rPr>
              <a:pPr eaLnBrk="1" hangingPunct="1">
                <a:spcBef>
                  <a:spcPct val="0"/>
                </a:spcBef>
                <a:buFontTx/>
                <a:buNone/>
              </a:pPr>
              <a:t>31</a:t>
            </a:fld>
            <a:endParaRPr lang="en-US" altLang="en-US" sz="1400" smtClean="0">
              <a:latin typeface="Arial" charset="0"/>
            </a:endParaRPr>
          </a:p>
        </p:txBody>
      </p:sp>
      <p:sp>
        <p:nvSpPr>
          <p:cNvPr id="32771" name="Rectangle 2"/>
          <p:cNvSpPr>
            <a:spLocks noGrp="1" noChangeArrowheads="1"/>
          </p:cNvSpPr>
          <p:nvPr>
            <p:ph type="title"/>
          </p:nvPr>
        </p:nvSpPr>
        <p:spPr>
          <a:xfrm>
            <a:off x="76200" y="136525"/>
            <a:ext cx="8915400" cy="519113"/>
          </a:xfrm>
        </p:spPr>
        <p:txBody>
          <a:bodyPr/>
          <a:lstStyle/>
          <a:p>
            <a:pPr eaLnBrk="1" hangingPunct="1"/>
            <a:r>
              <a:rPr lang="en-US" altLang="en-US" sz="2800" smtClean="0"/>
              <a:t>Free-free Emission: Star Formation Region</a:t>
            </a:r>
          </a:p>
        </p:txBody>
      </p:sp>
      <p:pic>
        <p:nvPicPr>
          <p:cNvPr id="3277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687388"/>
            <a:ext cx="734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E0C8D19D-1305-4B93-89F4-4F86123557CF}" type="slidenum">
              <a:rPr lang="en-US" altLang="en-US" sz="1400" smtClean="0">
                <a:latin typeface="Arial" charset="0"/>
              </a:rPr>
              <a:pPr eaLnBrk="1" hangingPunct="1">
                <a:spcBef>
                  <a:spcPct val="0"/>
                </a:spcBef>
                <a:buFontTx/>
                <a:buNone/>
              </a:pPr>
              <a:t>32</a:t>
            </a:fld>
            <a:endParaRPr lang="en-US" altLang="en-US" sz="1400" smtClean="0">
              <a:latin typeface="Arial" charset="0"/>
            </a:endParaRPr>
          </a:p>
        </p:txBody>
      </p:sp>
      <p:sp>
        <p:nvSpPr>
          <p:cNvPr id="33795" name="Rectangle 2"/>
          <p:cNvSpPr>
            <a:spLocks noGrp="1" noChangeArrowheads="1"/>
          </p:cNvSpPr>
          <p:nvPr>
            <p:ph type="title"/>
          </p:nvPr>
        </p:nvSpPr>
        <p:spPr>
          <a:xfrm>
            <a:off x="76200" y="136525"/>
            <a:ext cx="8915400" cy="519113"/>
          </a:xfrm>
        </p:spPr>
        <p:txBody>
          <a:bodyPr/>
          <a:lstStyle/>
          <a:p>
            <a:pPr eaLnBrk="1" hangingPunct="1"/>
            <a:r>
              <a:rPr lang="en-US" altLang="en-US" sz="2800" smtClean="0"/>
              <a:t>Free-free Emission: Galaxy Cluster</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687388"/>
            <a:ext cx="73215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A1BB9A7-418D-4D37-82B4-E19D6F09E996}" type="slidenum">
              <a:rPr lang="en-US" altLang="en-US" sz="1400" smtClean="0">
                <a:latin typeface="Arial" charset="0"/>
              </a:rPr>
              <a:pPr eaLnBrk="1" hangingPunct="1">
                <a:spcBef>
                  <a:spcPct val="0"/>
                </a:spcBef>
                <a:buFontTx/>
                <a:buNone/>
              </a:pPr>
              <a:t>33</a:t>
            </a:fld>
            <a:endParaRPr lang="en-US" altLang="en-US" sz="1400" smtClean="0">
              <a:latin typeface="Arial" charset="0"/>
            </a:endParaRPr>
          </a:p>
        </p:txBody>
      </p:sp>
      <p:sp>
        <p:nvSpPr>
          <p:cNvPr id="34819" name="Rectangle 2"/>
          <p:cNvSpPr>
            <a:spLocks noGrp="1" noChangeArrowheads="1"/>
          </p:cNvSpPr>
          <p:nvPr>
            <p:ph type="title"/>
          </p:nvPr>
        </p:nvSpPr>
        <p:spPr/>
        <p:txBody>
          <a:bodyPr/>
          <a:lstStyle/>
          <a:p>
            <a:pPr eaLnBrk="1" hangingPunct="1"/>
            <a:r>
              <a:rPr lang="en-US" altLang="en-US" smtClean="0"/>
              <a:t>Synchrotron Radiation</a:t>
            </a:r>
          </a:p>
        </p:txBody>
      </p:sp>
      <p:sp>
        <p:nvSpPr>
          <p:cNvPr id="34820" name="Rectangle 3"/>
          <p:cNvSpPr>
            <a:spLocks noGrp="1" noChangeArrowheads="1"/>
          </p:cNvSpPr>
          <p:nvPr>
            <p:ph type="body" idx="1"/>
          </p:nvPr>
        </p:nvSpPr>
        <p:spPr/>
        <p:txBody>
          <a:bodyPr/>
          <a:lstStyle/>
          <a:p>
            <a:pPr eaLnBrk="1" hangingPunct="1"/>
            <a:r>
              <a:rPr lang="en-US" altLang="en-US" sz="2000" smtClean="0"/>
              <a:t>Synchrotron radiation is emitted when a charged particle accelerates in the presence of a magnetic field.</a:t>
            </a:r>
          </a:p>
          <a:p>
            <a:pPr eaLnBrk="1" hangingPunct="1"/>
            <a:r>
              <a:rPr lang="en-US" altLang="en-US" sz="2000" smtClean="0"/>
              <a:t>The emitted power is a strong function of velocity, and inverse particle mass, so it is often observed in regions where there are fast electrons.</a:t>
            </a:r>
          </a:p>
          <a:p>
            <a:pPr eaLnBrk="1" hangingPunct="1"/>
            <a:r>
              <a:rPr lang="en-US" altLang="en-US" sz="2000" smtClean="0"/>
              <a:t>Source of energetic electrons:</a:t>
            </a:r>
          </a:p>
          <a:p>
            <a:pPr lvl="1" eaLnBrk="1" hangingPunct="1"/>
            <a:r>
              <a:rPr lang="en-US" altLang="en-US" sz="1800" smtClean="0"/>
              <a:t>supernova remnants</a:t>
            </a:r>
          </a:p>
          <a:p>
            <a:pPr lvl="1" eaLnBrk="1" hangingPunct="1"/>
            <a:r>
              <a:rPr lang="en-US" altLang="en-US" sz="1800" smtClean="0"/>
              <a:t>pulsar winds</a:t>
            </a:r>
          </a:p>
          <a:p>
            <a:pPr lvl="1" eaLnBrk="1" hangingPunct="1"/>
            <a:r>
              <a:rPr lang="en-US" altLang="en-US" sz="1800" smtClean="0"/>
              <a:t>shocks</a:t>
            </a:r>
          </a:p>
          <a:p>
            <a:pPr lvl="1" eaLnBrk="1" hangingPunct="1"/>
            <a:endParaRPr lang="en-US" altLang="en-US" sz="1800" smtClean="0"/>
          </a:p>
          <a:p>
            <a:pPr eaLnBrk="1" hangingPunct="1"/>
            <a:endParaRPr lang="en-US" altLang="en-US" sz="2000" smtClean="0"/>
          </a:p>
          <a:p>
            <a:pPr eaLnBrk="1" hangingPunct="1"/>
            <a:endParaRPr lang="en-US" altLang="en-US" sz="200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36346F6-3019-4B83-924D-FF1034FA5A1E}" type="slidenum">
              <a:rPr lang="en-US" altLang="en-US" sz="1400" smtClean="0">
                <a:latin typeface="Arial" charset="0"/>
              </a:rPr>
              <a:pPr eaLnBrk="1" hangingPunct="1">
                <a:spcBef>
                  <a:spcPct val="0"/>
                </a:spcBef>
                <a:buFontTx/>
                <a:buNone/>
              </a:pPr>
              <a:t>34</a:t>
            </a:fld>
            <a:endParaRPr lang="en-US" altLang="en-US" sz="1400" smtClean="0">
              <a:latin typeface="Arial" charset="0"/>
            </a:endParaRPr>
          </a:p>
        </p:txBody>
      </p:sp>
      <p:sp>
        <p:nvSpPr>
          <p:cNvPr id="35843" name="Rectangle 2"/>
          <p:cNvSpPr>
            <a:spLocks noGrp="1" noChangeArrowheads="1"/>
          </p:cNvSpPr>
          <p:nvPr>
            <p:ph type="title"/>
          </p:nvPr>
        </p:nvSpPr>
        <p:spPr/>
        <p:txBody>
          <a:bodyPr/>
          <a:lstStyle/>
          <a:p>
            <a:pPr eaLnBrk="1" hangingPunct="1"/>
            <a:r>
              <a:rPr lang="en-US" altLang="en-US" smtClean="0"/>
              <a:t>Synchrotron Radiation: Illustration</a:t>
            </a:r>
          </a:p>
        </p:txBody>
      </p:sp>
      <p:pic>
        <p:nvPicPr>
          <p:cNvPr id="35844" name="Picture 3" descr="Synchrotron Rad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2000250"/>
            <a:ext cx="5048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75774E8-37DF-4581-A4C6-74A0683C456D}" type="slidenum">
              <a:rPr lang="en-US" altLang="en-US" sz="1400" smtClean="0">
                <a:latin typeface="Arial" charset="0"/>
              </a:rPr>
              <a:pPr eaLnBrk="1" hangingPunct="1">
                <a:spcBef>
                  <a:spcPct val="0"/>
                </a:spcBef>
                <a:buFontTx/>
                <a:buNone/>
              </a:pPr>
              <a:t>35</a:t>
            </a:fld>
            <a:endParaRPr lang="en-US" altLang="en-US" sz="1400" smtClean="0">
              <a:latin typeface="Arial" charset="0"/>
            </a:endParaRPr>
          </a:p>
        </p:txBody>
      </p:sp>
      <p:sp>
        <p:nvSpPr>
          <p:cNvPr id="36867" name="Rectangle 2"/>
          <p:cNvSpPr>
            <a:spLocks noGrp="1" noChangeArrowheads="1"/>
          </p:cNvSpPr>
          <p:nvPr>
            <p:ph type="title"/>
          </p:nvPr>
        </p:nvSpPr>
        <p:spPr/>
        <p:txBody>
          <a:bodyPr/>
          <a:lstStyle/>
          <a:p>
            <a:pPr eaLnBrk="1" hangingPunct="1"/>
            <a:r>
              <a:rPr lang="en-US" altLang="en-US" smtClean="0"/>
              <a:t>Synchrotron Radiation: M87 Jet</a:t>
            </a:r>
          </a:p>
        </p:txBody>
      </p:sp>
      <p:pic>
        <p:nvPicPr>
          <p:cNvPr id="36868" name="Picture 3" descr="Image:M87 je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25" y="923925"/>
            <a:ext cx="54673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ACA4EE99-FB8C-454F-B3E3-8AFEDDAA8ADF}" type="slidenum">
              <a:rPr lang="en-US" altLang="en-US" sz="1400" smtClean="0">
                <a:latin typeface="Arial" charset="0"/>
              </a:rPr>
              <a:pPr eaLnBrk="1" hangingPunct="1">
                <a:spcBef>
                  <a:spcPct val="0"/>
                </a:spcBef>
                <a:buFontTx/>
                <a:buNone/>
              </a:pPr>
              <a:t>36</a:t>
            </a:fld>
            <a:endParaRPr lang="en-US" altLang="en-US" sz="1400" smtClean="0">
              <a:latin typeface="Arial" charset="0"/>
            </a:endParaRPr>
          </a:p>
        </p:txBody>
      </p:sp>
      <p:sp>
        <p:nvSpPr>
          <p:cNvPr id="37891" name="Rectangle 2"/>
          <p:cNvSpPr>
            <a:spLocks noGrp="1" noChangeArrowheads="1"/>
          </p:cNvSpPr>
          <p:nvPr>
            <p:ph type="title"/>
          </p:nvPr>
        </p:nvSpPr>
        <p:spPr/>
        <p:txBody>
          <a:bodyPr/>
          <a:lstStyle/>
          <a:p>
            <a:pPr eaLnBrk="1" hangingPunct="1"/>
            <a:r>
              <a:rPr lang="en-US" altLang="en-US" smtClean="0"/>
              <a:t>Synchrotron Radiation: Relations</a:t>
            </a:r>
          </a:p>
        </p:txBody>
      </p:sp>
      <p:sp>
        <p:nvSpPr>
          <p:cNvPr id="37892" name="Rectangle 3"/>
          <p:cNvSpPr>
            <a:spLocks noGrp="1" noChangeArrowheads="1"/>
          </p:cNvSpPr>
          <p:nvPr>
            <p:ph type="body" idx="1"/>
          </p:nvPr>
        </p:nvSpPr>
        <p:spPr/>
        <p:txBody>
          <a:bodyPr/>
          <a:lstStyle/>
          <a:p>
            <a:pPr eaLnBrk="1" hangingPunct="1"/>
            <a:r>
              <a:rPr lang="en-US" altLang="en-US" smtClean="0"/>
              <a:t>Charged particle gyrates under magnetic force:</a:t>
            </a:r>
          </a:p>
          <a:p>
            <a:pPr eaLnBrk="1" hangingPunct="1"/>
            <a:endParaRPr lang="en-US" altLang="en-US" smtClean="0"/>
          </a:p>
          <a:p>
            <a:pPr eaLnBrk="1" hangingPunct="1"/>
            <a:endParaRPr lang="en-US" altLang="en-US" smtClean="0"/>
          </a:p>
          <a:p>
            <a:pPr eaLnBrk="1" hangingPunct="1"/>
            <a:r>
              <a:rPr lang="en-US" altLang="en-US" smtClean="0"/>
              <a:t>Gyration radius of electron is:</a:t>
            </a:r>
          </a:p>
          <a:p>
            <a:pPr eaLnBrk="1" hangingPunct="1"/>
            <a:endParaRPr lang="en-US" altLang="en-US" smtClean="0"/>
          </a:p>
          <a:p>
            <a:pPr eaLnBrk="1" hangingPunct="1"/>
            <a:endParaRPr lang="en-US" altLang="en-US" smtClean="0"/>
          </a:p>
          <a:p>
            <a:pPr eaLnBrk="1" hangingPunct="1"/>
            <a:r>
              <a:rPr lang="en-US" altLang="en-US" smtClean="0"/>
              <a:t>Lorentz factor is (</a:t>
            </a:r>
            <a:r>
              <a:rPr lang="en-US" altLang="en-US" smtClean="0">
                <a:latin typeface="Symbol" pitchFamily="18" charset="2"/>
              </a:rPr>
              <a:t>n</a:t>
            </a:r>
            <a:r>
              <a:rPr lang="en-US" altLang="en-US" baseline="-25000" smtClean="0"/>
              <a:t>c</a:t>
            </a:r>
            <a:r>
              <a:rPr lang="en-US" altLang="en-US" smtClean="0"/>
              <a:t> is emitting freq.):</a:t>
            </a:r>
          </a:p>
          <a:p>
            <a:pPr eaLnBrk="1" hangingPunct="1"/>
            <a:endParaRPr lang="en-US" altLang="en-US" smtClean="0"/>
          </a:p>
          <a:p>
            <a:pPr eaLnBrk="1" hangingPunct="1"/>
            <a:endParaRPr lang="en-US" altLang="en-US" smtClean="0"/>
          </a:p>
          <a:p>
            <a:pPr eaLnBrk="1" hangingPunct="1"/>
            <a:r>
              <a:rPr lang="en-US" altLang="en-US" smtClean="0"/>
              <a:t>Emitted power is:</a:t>
            </a:r>
          </a:p>
          <a:p>
            <a:pPr eaLnBrk="1" hangingPunct="1"/>
            <a:endParaRPr lang="en-US" altLang="en-US" smtClean="0"/>
          </a:p>
          <a:p>
            <a:pPr eaLnBrk="1" hangingPunct="1"/>
            <a:endParaRPr lang="en-US" altLang="en-US" smtClean="0"/>
          </a:p>
        </p:txBody>
      </p:sp>
      <p:pic>
        <p:nvPicPr>
          <p:cNvPr id="37893" name="Picture 7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4267200"/>
            <a:ext cx="9140825"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84" descr="Synchrotron Radiation : Radiated Energ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2514600"/>
            <a:ext cx="2943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85"/>
          <p:cNvSpPr>
            <a:spLocks noChangeArrowheads="1"/>
          </p:cNvSpPr>
          <p:nvPr/>
        </p:nvSpPr>
        <p:spPr bwMode="auto">
          <a:xfrm>
            <a:off x="5865813" y="2286000"/>
            <a:ext cx="327818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800">
                <a:latin typeface="Arial" charset="0"/>
              </a:rPr>
              <a:t>http://astro.uni-tuebingen.de/~wilms/teach/radproc/radproc0102.html</a:t>
            </a:r>
          </a:p>
        </p:txBody>
      </p:sp>
      <p:graphicFrame>
        <p:nvGraphicFramePr>
          <p:cNvPr id="37896" name="Object 86"/>
          <p:cNvGraphicFramePr>
            <a:graphicFrameLocks noChangeAspect="1"/>
          </p:cNvGraphicFramePr>
          <p:nvPr/>
        </p:nvGraphicFramePr>
        <p:xfrm>
          <a:off x="2152650" y="1579563"/>
          <a:ext cx="4838700" cy="649287"/>
        </p:xfrm>
        <a:graphic>
          <a:graphicData uri="http://schemas.openxmlformats.org/presentationml/2006/ole">
            <mc:AlternateContent xmlns:mc="http://schemas.openxmlformats.org/markup-compatibility/2006">
              <mc:Choice xmlns:v="urn:schemas-microsoft-com:vml" Requires="v">
                <p:oleObj spid="_x0000_s37902" name="Equation" r:id="rId6" imgW="3124200" imgH="419100" progId="Equation.3">
                  <p:embed/>
                </p:oleObj>
              </mc:Choice>
              <mc:Fallback>
                <p:oleObj name="Equation" r:id="rId6" imgW="3124200" imgH="419100" progId="Equation.3">
                  <p:embed/>
                  <p:pic>
                    <p:nvPicPr>
                      <p:cNvPr id="0" name="Object 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650" y="1579563"/>
                        <a:ext cx="4838700"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7" name="Object 87"/>
          <p:cNvGraphicFramePr>
            <a:graphicFrameLocks noChangeAspect="1"/>
          </p:cNvGraphicFramePr>
          <p:nvPr/>
        </p:nvGraphicFramePr>
        <p:xfrm>
          <a:off x="3414713" y="2849563"/>
          <a:ext cx="2316162" cy="750887"/>
        </p:xfrm>
        <a:graphic>
          <a:graphicData uri="http://schemas.openxmlformats.org/presentationml/2006/ole">
            <mc:AlternateContent xmlns:mc="http://schemas.openxmlformats.org/markup-compatibility/2006">
              <mc:Choice xmlns:v="urn:schemas-microsoft-com:vml" Requires="v">
                <p:oleObj spid="_x0000_s37903" name="Equation" r:id="rId8" imgW="1371600" imgH="444500" progId="Equation.3">
                  <p:embed/>
                </p:oleObj>
              </mc:Choice>
              <mc:Fallback>
                <p:oleObj name="Equation" r:id="rId8" imgW="1371600" imgH="444500" progId="Equation.3">
                  <p:embed/>
                  <p:pic>
                    <p:nvPicPr>
                      <p:cNvPr id="0" name="Object 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4713" y="2849563"/>
                        <a:ext cx="2316162" cy="75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8" name="Object 88"/>
          <p:cNvGraphicFramePr>
            <a:graphicFrameLocks noChangeAspect="1"/>
          </p:cNvGraphicFramePr>
          <p:nvPr/>
        </p:nvGraphicFramePr>
        <p:xfrm>
          <a:off x="304800" y="5638800"/>
          <a:ext cx="5619750" cy="793750"/>
        </p:xfrm>
        <a:graphic>
          <a:graphicData uri="http://schemas.openxmlformats.org/presentationml/2006/ole">
            <mc:AlternateContent xmlns:mc="http://schemas.openxmlformats.org/markup-compatibility/2006">
              <mc:Choice xmlns:v="urn:schemas-microsoft-com:vml" Requires="v">
                <p:oleObj spid="_x0000_s37904" name="Equation" r:id="rId10" imgW="3327400" imgH="469900" progId="Equation.3">
                  <p:embed/>
                </p:oleObj>
              </mc:Choice>
              <mc:Fallback>
                <p:oleObj name="Equation" r:id="rId10" imgW="3327400" imgH="469900" progId="Equation.3">
                  <p:embed/>
                  <p:pic>
                    <p:nvPicPr>
                      <p:cNvPr id="0" name="Object 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5638800"/>
                        <a:ext cx="5619750"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95C3042-CCF6-49A5-91E5-59F175A9F8BA}" type="slidenum">
              <a:rPr lang="en-US" altLang="en-US" sz="1400" smtClean="0">
                <a:latin typeface="Arial" charset="0"/>
              </a:rPr>
              <a:pPr eaLnBrk="1" hangingPunct="1">
                <a:spcBef>
                  <a:spcPct val="0"/>
                </a:spcBef>
                <a:buFontTx/>
                <a:buNone/>
              </a:pPr>
              <a:t>37</a:t>
            </a:fld>
            <a:endParaRPr lang="en-US" altLang="en-US" sz="1400" smtClean="0">
              <a:latin typeface="Arial" charset="0"/>
            </a:endParaRPr>
          </a:p>
        </p:txBody>
      </p:sp>
      <p:sp>
        <p:nvSpPr>
          <p:cNvPr id="38915" name="Rectangle 2"/>
          <p:cNvSpPr>
            <a:spLocks noGrp="1" noChangeArrowheads="1"/>
          </p:cNvSpPr>
          <p:nvPr>
            <p:ph type="title"/>
          </p:nvPr>
        </p:nvSpPr>
        <p:spPr/>
        <p:txBody>
          <a:bodyPr/>
          <a:lstStyle/>
          <a:p>
            <a:pPr eaLnBrk="1" hangingPunct="1"/>
            <a:r>
              <a:rPr lang="en-US" altLang="en-US" smtClean="0"/>
              <a:t>Synchrotron Radiation: Spectrum</a:t>
            </a:r>
          </a:p>
        </p:txBody>
      </p:sp>
      <p:sp>
        <p:nvSpPr>
          <p:cNvPr id="38916" name="Rectangle 11"/>
          <p:cNvSpPr>
            <a:spLocks noGrp="1" noChangeArrowheads="1"/>
          </p:cNvSpPr>
          <p:nvPr>
            <p:ph type="body" idx="1"/>
          </p:nvPr>
        </p:nvSpPr>
        <p:spPr>
          <a:xfrm>
            <a:off x="457200" y="1066800"/>
            <a:ext cx="8458200" cy="5059363"/>
          </a:xfrm>
          <a:noFill/>
        </p:spPr>
        <p:txBody>
          <a:bodyPr/>
          <a:lstStyle/>
          <a:p>
            <a:pPr eaLnBrk="1" hangingPunct="1"/>
            <a:r>
              <a:rPr lang="en-US" altLang="en-US" smtClean="0"/>
              <a:t>Synchrotron spectrum</a:t>
            </a:r>
          </a:p>
          <a:p>
            <a:pPr lvl="1" eaLnBrk="1" hangingPunct="1"/>
            <a:r>
              <a:rPr lang="en-US" altLang="en-US" smtClean="0"/>
              <a:t>low frequency radiation is scattered by electrons in plasma</a:t>
            </a:r>
          </a:p>
          <a:p>
            <a:pPr lvl="1" eaLnBrk="1" hangingPunct="1"/>
            <a:r>
              <a:rPr lang="en-US" altLang="en-US" smtClean="0"/>
              <a:t>high frequency radiation penetrates plasma</a:t>
            </a:r>
          </a:p>
          <a:p>
            <a:pPr lvl="1" eaLnBrk="1" hangingPunct="1"/>
            <a:r>
              <a:rPr lang="en-US" altLang="en-US" smtClean="0"/>
              <a:t>break is caused by very short lifetimes of highly energetic electrons (they radiate their energy through synchrotron radiation very quickly)</a:t>
            </a:r>
          </a:p>
        </p:txBody>
      </p:sp>
      <p:pic>
        <p:nvPicPr>
          <p:cNvPr id="3891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963" y="2835275"/>
            <a:ext cx="5426075"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63BA598E-1266-48F3-B0D3-307C16F3DE8F}" type="slidenum">
              <a:rPr lang="en-US" altLang="en-US" sz="1400" smtClean="0">
                <a:latin typeface="Arial" charset="0"/>
              </a:rPr>
              <a:pPr eaLnBrk="1" hangingPunct="1">
                <a:spcBef>
                  <a:spcPct val="0"/>
                </a:spcBef>
                <a:buFontTx/>
                <a:buNone/>
              </a:pPr>
              <a:t>38</a:t>
            </a:fld>
            <a:endParaRPr lang="en-US" altLang="en-US" sz="1400" smtClean="0">
              <a:latin typeface="Arial" charset="0"/>
            </a:endParaRPr>
          </a:p>
        </p:txBody>
      </p:sp>
      <p:sp>
        <p:nvSpPr>
          <p:cNvPr id="39939" name="Rectangle 2"/>
          <p:cNvSpPr>
            <a:spLocks noGrp="1" noChangeArrowheads="1"/>
          </p:cNvSpPr>
          <p:nvPr>
            <p:ph type="title"/>
          </p:nvPr>
        </p:nvSpPr>
        <p:spPr>
          <a:xfrm>
            <a:off x="76200" y="136525"/>
            <a:ext cx="8915400" cy="519113"/>
          </a:xfrm>
        </p:spPr>
        <p:txBody>
          <a:bodyPr/>
          <a:lstStyle/>
          <a:p>
            <a:pPr eaLnBrk="1" hangingPunct="1"/>
            <a:r>
              <a:rPr lang="en-US" altLang="en-US" sz="2800" smtClean="0"/>
              <a:t>Inverse Compton Scattering</a:t>
            </a:r>
          </a:p>
        </p:txBody>
      </p:sp>
      <p:sp>
        <p:nvSpPr>
          <p:cNvPr id="39940" name="Rectangle 3"/>
          <p:cNvSpPr>
            <a:spLocks noGrp="1" noChangeArrowheads="1"/>
          </p:cNvSpPr>
          <p:nvPr>
            <p:ph type="body" idx="1"/>
          </p:nvPr>
        </p:nvSpPr>
        <p:spPr/>
        <p:txBody>
          <a:bodyPr/>
          <a:lstStyle/>
          <a:p>
            <a:pPr eaLnBrk="1" hangingPunct="1">
              <a:lnSpc>
                <a:spcPct val="90000"/>
              </a:lnSpc>
            </a:pPr>
            <a:r>
              <a:rPr lang="en-US" altLang="en-US" sz="2000" smtClean="0"/>
              <a:t>Compton scattering describes the effect of a photon losing energy when it interacts with an electron. Inverse compton scattering is the opposite process and results in the photon being “up-scattered” to higher energies (while the electron loses energy).</a:t>
            </a:r>
          </a:p>
          <a:p>
            <a:pPr eaLnBrk="1" hangingPunct="1">
              <a:lnSpc>
                <a:spcPct val="90000"/>
              </a:lnSpc>
            </a:pPr>
            <a:endParaRPr lang="en-US" altLang="en-US" sz="2000" smtClean="0"/>
          </a:p>
          <a:p>
            <a:pPr eaLnBrk="1" hangingPunct="1">
              <a:lnSpc>
                <a:spcPct val="90000"/>
              </a:lnSpc>
            </a:pPr>
            <a:endParaRPr lang="en-US" altLang="en-US" sz="2000" smtClean="0"/>
          </a:p>
          <a:p>
            <a:pPr eaLnBrk="1" hangingPunct="1">
              <a:lnSpc>
                <a:spcPct val="90000"/>
              </a:lnSpc>
            </a:pPr>
            <a:endParaRPr lang="en-US" altLang="en-US" sz="2000" smtClean="0"/>
          </a:p>
          <a:p>
            <a:pPr eaLnBrk="1" hangingPunct="1">
              <a:lnSpc>
                <a:spcPct val="90000"/>
              </a:lnSpc>
            </a:pPr>
            <a:endParaRPr lang="en-US" altLang="en-US" sz="2000" smtClean="0"/>
          </a:p>
          <a:p>
            <a:pPr eaLnBrk="1" hangingPunct="1">
              <a:lnSpc>
                <a:spcPct val="90000"/>
              </a:lnSpc>
            </a:pPr>
            <a:endParaRPr lang="en-US" altLang="en-US" sz="2000" smtClean="0"/>
          </a:p>
          <a:p>
            <a:pPr eaLnBrk="1" hangingPunct="1">
              <a:lnSpc>
                <a:spcPct val="90000"/>
              </a:lnSpc>
            </a:pPr>
            <a:endParaRPr lang="en-US" altLang="en-US" sz="2000" smtClean="0"/>
          </a:p>
          <a:p>
            <a:pPr eaLnBrk="1" hangingPunct="1">
              <a:lnSpc>
                <a:spcPct val="90000"/>
              </a:lnSpc>
            </a:pPr>
            <a:endParaRPr lang="en-US" altLang="en-US" sz="2000" smtClean="0"/>
          </a:p>
          <a:p>
            <a:pPr eaLnBrk="1" hangingPunct="1">
              <a:lnSpc>
                <a:spcPct val="90000"/>
              </a:lnSpc>
            </a:pPr>
            <a:endParaRPr lang="en-US" altLang="en-US" sz="2000" smtClean="0"/>
          </a:p>
          <a:p>
            <a:pPr eaLnBrk="1" hangingPunct="1">
              <a:lnSpc>
                <a:spcPct val="90000"/>
              </a:lnSpc>
            </a:pPr>
            <a:r>
              <a:rPr lang="en-US" altLang="en-US" sz="2000" smtClean="0"/>
              <a:t>Strong producers of inverse Compton scattered photons</a:t>
            </a:r>
          </a:p>
          <a:p>
            <a:pPr lvl="1" eaLnBrk="1" hangingPunct="1">
              <a:lnSpc>
                <a:spcPct val="90000"/>
              </a:lnSpc>
            </a:pPr>
            <a:r>
              <a:rPr lang="en-US" altLang="en-US" sz="1800" smtClean="0"/>
              <a:t>particles around a black hole</a:t>
            </a:r>
          </a:p>
          <a:p>
            <a:pPr lvl="1" eaLnBrk="1" hangingPunct="1">
              <a:lnSpc>
                <a:spcPct val="90000"/>
              </a:lnSpc>
            </a:pPr>
            <a:r>
              <a:rPr lang="en-US" altLang="en-US" sz="1800" smtClean="0"/>
              <a:t>up-scattered CMB photons traveling through galaxy cluster plasmas</a:t>
            </a:r>
          </a:p>
          <a:p>
            <a:pPr lvl="1" eaLnBrk="1" hangingPunct="1">
              <a:lnSpc>
                <a:spcPct val="90000"/>
              </a:lnSpc>
            </a:pPr>
            <a:r>
              <a:rPr lang="en-US" altLang="en-US" sz="1800" smtClean="0"/>
              <a:t>supernovae remnants</a:t>
            </a:r>
          </a:p>
          <a:p>
            <a:pPr eaLnBrk="1" hangingPunct="1">
              <a:lnSpc>
                <a:spcPct val="90000"/>
              </a:lnSpc>
            </a:pPr>
            <a:endParaRPr lang="en-US" altLang="en-US" sz="2000" smtClean="0"/>
          </a:p>
        </p:txBody>
      </p:sp>
      <p:pic>
        <p:nvPicPr>
          <p:cNvPr id="39941" name="Picture 8" descr="Inverse Compton Scatt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713" y="2271713"/>
            <a:ext cx="4348162"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2EBCC1AD-A2C0-4FB6-9C0B-59A0DE53C161}" type="slidenum">
              <a:rPr lang="en-US" altLang="en-US" sz="1400" smtClean="0">
                <a:latin typeface="Arial" charset="0"/>
              </a:rPr>
              <a:pPr eaLnBrk="1" hangingPunct="1">
                <a:spcBef>
                  <a:spcPct val="0"/>
                </a:spcBef>
                <a:buFontTx/>
                <a:buNone/>
              </a:pPr>
              <a:t>39</a:t>
            </a:fld>
            <a:endParaRPr lang="en-US" altLang="en-US" sz="1400" smtClean="0">
              <a:latin typeface="Arial" charset="0"/>
            </a:endParaRPr>
          </a:p>
        </p:txBody>
      </p:sp>
      <p:sp>
        <p:nvSpPr>
          <p:cNvPr id="40963" name="Rectangle 2"/>
          <p:cNvSpPr>
            <a:spLocks noGrp="1" noChangeArrowheads="1"/>
          </p:cNvSpPr>
          <p:nvPr>
            <p:ph type="title"/>
          </p:nvPr>
        </p:nvSpPr>
        <p:spPr>
          <a:xfrm>
            <a:off x="76200" y="136525"/>
            <a:ext cx="8915400" cy="519113"/>
          </a:xfrm>
        </p:spPr>
        <p:txBody>
          <a:bodyPr/>
          <a:lstStyle/>
          <a:p>
            <a:pPr eaLnBrk="1" hangingPunct="1"/>
            <a:r>
              <a:rPr lang="en-US" altLang="en-US" sz="2800" smtClean="0"/>
              <a:t>Inverse Compton Scattering: Spectrum</a:t>
            </a:r>
          </a:p>
        </p:txBody>
      </p:sp>
      <p:sp>
        <p:nvSpPr>
          <p:cNvPr id="40964" name="Rectangle 5"/>
          <p:cNvSpPr>
            <a:spLocks noGrp="1" noChangeArrowheads="1"/>
          </p:cNvSpPr>
          <p:nvPr>
            <p:ph type="body" idx="1"/>
          </p:nvPr>
        </p:nvSpPr>
        <p:spPr/>
        <p:txBody>
          <a:bodyPr/>
          <a:lstStyle/>
          <a:p>
            <a:pPr>
              <a:spcBef>
                <a:spcPct val="0"/>
              </a:spcBef>
            </a:pPr>
            <a:r>
              <a:rPr lang="en-GB" altLang="en-US" smtClean="0"/>
              <a:t>At low frequencies, the scattered radiation increases proportionally with frequency</a:t>
            </a:r>
            <a:r>
              <a:rPr lang="en-US" altLang="en-US" smtClean="0">
                <a:sym typeface="Symbol" pitchFamily="18" charset="2"/>
              </a:rPr>
              <a:t>, while at high frequencies, it drops down below a maximum frequency of </a:t>
            </a:r>
            <a:r>
              <a:rPr lang="en-US" altLang="en-US" smtClean="0">
                <a:latin typeface="Symbol" pitchFamily="18" charset="2"/>
                <a:sym typeface="Symbol" pitchFamily="18" charset="2"/>
              </a:rPr>
              <a:t>g</a:t>
            </a:r>
            <a:r>
              <a:rPr lang="en-US" altLang="en-US" baseline="30000" smtClean="0">
                <a:sym typeface="Symbol" pitchFamily="18" charset="2"/>
              </a:rPr>
              <a:t>2</a:t>
            </a:r>
            <a:r>
              <a:rPr lang="en-US" altLang="en-US" smtClean="0">
                <a:sym typeface="Symbol" pitchFamily="18" charset="2"/>
              </a:rPr>
              <a:t> times the original frequency (where </a:t>
            </a:r>
            <a:r>
              <a:rPr lang="en-US" altLang="en-US" smtClean="0">
                <a:latin typeface="Symbol" pitchFamily="18" charset="2"/>
                <a:sym typeface="Symbol" pitchFamily="18" charset="2"/>
              </a:rPr>
              <a:t>g</a:t>
            </a:r>
            <a:r>
              <a:rPr lang="en-US" altLang="en-US" baseline="30000" smtClean="0">
                <a:sym typeface="Symbol" pitchFamily="18" charset="2"/>
              </a:rPr>
              <a:t>2</a:t>
            </a:r>
            <a:r>
              <a:rPr lang="en-US" altLang="en-US" smtClean="0">
                <a:sym typeface="Symbol" pitchFamily="18" charset="2"/>
              </a:rPr>
              <a:t> refers to the electron).</a:t>
            </a:r>
            <a:endParaRPr lang="en-GB" altLang="en-US" smtClean="0">
              <a:sym typeface="Symbol" pitchFamily="18" charset="2"/>
            </a:endParaRPr>
          </a:p>
          <a:p>
            <a:pPr eaLnBrk="1" hangingPunct="1"/>
            <a:endParaRPr lang="en-US" altLang="en-US" smtClean="0"/>
          </a:p>
        </p:txBody>
      </p:sp>
      <p:sp>
        <p:nvSpPr>
          <p:cNvPr id="40965" name="Line 9"/>
          <p:cNvSpPr>
            <a:spLocks noChangeShapeType="1"/>
          </p:cNvSpPr>
          <p:nvPr/>
        </p:nvSpPr>
        <p:spPr bwMode="auto">
          <a:xfrm flipV="1">
            <a:off x="3886200" y="3756025"/>
            <a:ext cx="1219200" cy="976313"/>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0966" name="Freeform 10"/>
          <p:cNvSpPr>
            <a:spLocks/>
          </p:cNvSpPr>
          <p:nvPr/>
        </p:nvSpPr>
        <p:spPr bwMode="auto">
          <a:xfrm rot="976799">
            <a:off x="4797425" y="3776663"/>
            <a:ext cx="990600" cy="1676400"/>
          </a:xfrm>
          <a:custGeom>
            <a:avLst/>
            <a:gdLst>
              <a:gd name="T0" fmla="*/ 0 w 605"/>
              <a:gd name="T1" fmla="*/ 2147483647 h 675"/>
              <a:gd name="T2" fmla="*/ 2147483647 w 605"/>
              <a:gd name="T3" fmla="*/ 2147483647 h 675"/>
              <a:gd name="T4" fmla="*/ 2147483647 w 605"/>
              <a:gd name="T5" fmla="*/ 2147483647 h 675"/>
              <a:gd name="T6" fmla="*/ 2147483647 w 605"/>
              <a:gd name="T7" fmla="*/ 2147483647 h 675"/>
              <a:gd name="T8" fmla="*/ 2147483647 w 605"/>
              <a:gd name="T9" fmla="*/ 2147483647 h 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5" h="675">
                <a:moveTo>
                  <a:pt x="0" y="62"/>
                </a:moveTo>
                <a:cubicBezTo>
                  <a:pt x="51" y="33"/>
                  <a:pt x="102" y="4"/>
                  <a:pt x="152" y="2"/>
                </a:cubicBezTo>
                <a:cubicBezTo>
                  <a:pt x="202" y="0"/>
                  <a:pt x="256" y="12"/>
                  <a:pt x="299" y="51"/>
                </a:cubicBezTo>
                <a:cubicBezTo>
                  <a:pt x="342" y="90"/>
                  <a:pt x="358" y="130"/>
                  <a:pt x="409" y="234"/>
                </a:cubicBezTo>
                <a:cubicBezTo>
                  <a:pt x="460" y="338"/>
                  <a:pt x="577" y="616"/>
                  <a:pt x="605" y="675"/>
                </a:cubicBezTo>
              </a:path>
            </a:pathLst>
          </a:custGeom>
          <a:noFill/>
          <a:ln w="28575" cap="flat" cmpd="sng">
            <a:solidFill>
              <a:srgbClr val="006600"/>
            </a:solidFill>
            <a:prstDash val="solid"/>
            <a:round/>
            <a:headEnd/>
            <a:tailEnd/>
          </a:ln>
          <a:effectLst/>
          <a:extLst>
            <a:ext uri="{909E8E84-426E-40DD-AFC4-6F175D3DCCD1}">
              <a14:hiddenFill xmlns:a14="http://schemas.microsoft.com/office/drawing/2010/main">
                <a:gradFill rotWithShape="0">
                  <a:gsLst>
                    <a:gs pos="0">
                      <a:srgbClr val="C2C200"/>
                    </a:gs>
                    <a:gs pos="100000">
                      <a:srgbClr val="FFFF00"/>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0967" name="Line 11"/>
          <p:cNvSpPr>
            <a:spLocks noChangeShapeType="1"/>
          </p:cNvSpPr>
          <p:nvPr/>
        </p:nvSpPr>
        <p:spPr bwMode="auto">
          <a:xfrm flipH="1">
            <a:off x="2895600" y="4670425"/>
            <a:ext cx="1066800" cy="83820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8" name="Line 12"/>
          <p:cNvSpPr>
            <a:spLocks noChangeShapeType="1"/>
          </p:cNvSpPr>
          <p:nvPr/>
        </p:nvSpPr>
        <p:spPr bwMode="auto">
          <a:xfrm>
            <a:off x="2667000" y="5508625"/>
            <a:ext cx="41148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0969" name="Line 13"/>
          <p:cNvSpPr>
            <a:spLocks noChangeShapeType="1"/>
          </p:cNvSpPr>
          <p:nvPr/>
        </p:nvSpPr>
        <p:spPr bwMode="auto">
          <a:xfrm flipV="1">
            <a:off x="2667000" y="3070225"/>
            <a:ext cx="0" cy="24384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0970" name="Text Box 14"/>
          <p:cNvSpPr txBox="1">
            <a:spLocks noChangeArrowheads="1"/>
          </p:cNvSpPr>
          <p:nvPr/>
        </p:nvSpPr>
        <p:spPr bwMode="auto">
          <a:xfrm>
            <a:off x="5675313" y="5424488"/>
            <a:ext cx="1258887" cy="595312"/>
          </a:xfrm>
          <a:prstGeom prst="rect">
            <a:avLst/>
          </a:prstGeom>
          <a:noFill/>
          <a:ln>
            <a:noFill/>
          </a:ln>
          <a:effectLst/>
          <a:extLst>
            <a:ext uri="{909E8E84-426E-40DD-AFC4-6F175D3DCCD1}">
              <a14:hiddenFill xmlns:a14="http://schemas.microsoft.com/office/drawing/2010/main">
                <a:gradFill rotWithShape="0">
                  <a:gsLst>
                    <a:gs pos="0">
                      <a:srgbClr val="C2C200"/>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2000" b="1">
                <a:solidFill>
                  <a:schemeClr val="hlink"/>
                </a:solidFill>
                <a:sym typeface="Symbol" pitchFamily="18" charset="2"/>
              </a:rPr>
              <a:t></a:t>
            </a:r>
            <a:r>
              <a:rPr lang="en-US" altLang="en-US" sz="2000" b="1">
                <a:solidFill>
                  <a:schemeClr val="hlink"/>
                </a:solidFill>
                <a:latin typeface="Arial" charset="0"/>
              </a:rPr>
              <a:t> </a:t>
            </a:r>
          </a:p>
          <a:p>
            <a:pPr algn="ctr">
              <a:spcBef>
                <a:spcPct val="0"/>
              </a:spcBef>
              <a:buFontTx/>
              <a:buNone/>
            </a:pPr>
            <a:r>
              <a:rPr lang="en-US" altLang="en-US" sz="2000" baseline="-25000">
                <a:latin typeface="Arial" charset="0"/>
              </a:rPr>
              <a:t>arbitrary unit </a:t>
            </a:r>
          </a:p>
        </p:txBody>
      </p:sp>
      <p:sp>
        <p:nvSpPr>
          <p:cNvPr id="40971" name="Text Box 15"/>
          <p:cNvSpPr txBox="1">
            <a:spLocks noChangeArrowheads="1"/>
          </p:cNvSpPr>
          <p:nvPr/>
        </p:nvSpPr>
        <p:spPr bwMode="auto">
          <a:xfrm>
            <a:off x="2743200" y="3017838"/>
            <a:ext cx="1371600" cy="701675"/>
          </a:xfrm>
          <a:prstGeom prst="rect">
            <a:avLst/>
          </a:prstGeom>
          <a:noFill/>
          <a:ln>
            <a:noFill/>
          </a:ln>
          <a:effectLst/>
          <a:extLst>
            <a:ext uri="{909E8E84-426E-40DD-AFC4-6F175D3DCCD1}">
              <a14:hiddenFill xmlns:a14="http://schemas.microsoft.com/office/drawing/2010/main">
                <a:gradFill rotWithShape="0">
                  <a:gsLst>
                    <a:gs pos="0">
                      <a:srgbClr val="C2C200"/>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2000">
                <a:solidFill>
                  <a:schemeClr val="hlink"/>
                </a:solidFill>
                <a:latin typeface="Arial" charset="0"/>
              </a:rPr>
              <a:t>log</a:t>
            </a:r>
            <a:r>
              <a:rPr lang="en-US" altLang="en-US" sz="2000" baseline="-25000">
                <a:solidFill>
                  <a:schemeClr val="hlink"/>
                </a:solidFill>
                <a:latin typeface="Arial" charset="0"/>
              </a:rPr>
              <a:t>10</a:t>
            </a:r>
            <a:r>
              <a:rPr lang="en-US" altLang="en-US" sz="2000">
                <a:solidFill>
                  <a:schemeClr val="hlink"/>
                </a:solidFill>
                <a:latin typeface="Arial" charset="0"/>
              </a:rPr>
              <a:t>F(</a:t>
            </a:r>
            <a:r>
              <a:rPr lang="en-US" altLang="en-US" sz="2000" b="1">
                <a:solidFill>
                  <a:schemeClr val="hlink"/>
                </a:solidFill>
                <a:sym typeface="Symbol" pitchFamily="18" charset="2"/>
              </a:rPr>
              <a:t>)</a:t>
            </a:r>
            <a:r>
              <a:rPr lang="en-US" altLang="en-US" sz="2000">
                <a:latin typeface="Arial" charset="0"/>
                <a:sym typeface="Symbol" pitchFamily="18" charset="2"/>
              </a:rPr>
              <a:t> </a:t>
            </a:r>
            <a:r>
              <a:rPr lang="en-US" altLang="en-US" sz="2000" baseline="-25000">
                <a:latin typeface="Arial" charset="0"/>
              </a:rPr>
              <a:t>arbitrary unit</a:t>
            </a:r>
            <a:r>
              <a:rPr lang="en-US" altLang="en-US" sz="2000" b="1">
                <a:sym typeface="Symbol" pitchFamily="18" charset="2"/>
              </a:rPr>
              <a:t> </a:t>
            </a:r>
          </a:p>
        </p:txBody>
      </p:sp>
      <p:sp>
        <p:nvSpPr>
          <p:cNvPr id="40972" name="Text Box 16"/>
          <p:cNvSpPr txBox="1">
            <a:spLocks noChangeArrowheads="1"/>
          </p:cNvSpPr>
          <p:nvPr/>
        </p:nvSpPr>
        <p:spPr bwMode="auto">
          <a:xfrm>
            <a:off x="5675313" y="4576763"/>
            <a:ext cx="1258887"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2000" b="1">
                <a:solidFill>
                  <a:srgbClr val="3333CC"/>
                </a:solidFill>
                <a:sym typeface="Symbol" pitchFamily="18" charset="2"/>
              </a:rPr>
              <a:t></a:t>
            </a:r>
            <a:r>
              <a:rPr lang="en-US" altLang="en-US" sz="2000" b="1" baseline="-25000">
                <a:solidFill>
                  <a:srgbClr val="3333CC"/>
                </a:solidFill>
                <a:sym typeface="Symbol" pitchFamily="18" charset="2"/>
              </a:rPr>
              <a:t>max</a:t>
            </a:r>
            <a:endParaRPr lang="en-US" altLang="en-US" sz="2000" baseline="-25000">
              <a:solidFill>
                <a:srgbClr val="3333CC"/>
              </a:solidFill>
              <a:latin typeface="Arial" charset="0"/>
            </a:endParaRPr>
          </a:p>
        </p:txBody>
      </p:sp>
      <p:sp>
        <p:nvSpPr>
          <p:cNvPr id="40973" name="Line 17"/>
          <p:cNvSpPr>
            <a:spLocks noChangeShapeType="1"/>
          </p:cNvSpPr>
          <p:nvPr/>
        </p:nvSpPr>
        <p:spPr bwMode="auto">
          <a:xfrm flipH="1">
            <a:off x="5562600" y="4953000"/>
            <a:ext cx="609600" cy="533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268EA30-291D-4CF4-BA97-97EC69EA1BDE}" type="slidenum">
              <a:rPr lang="en-US" altLang="en-US" sz="1400" smtClean="0">
                <a:latin typeface="Arial" charset="0"/>
              </a:rPr>
              <a:pPr eaLnBrk="1" hangingPunct="1">
                <a:spcBef>
                  <a:spcPct val="0"/>
                </a:spcBef>
                <a:buFontTx/>
                <a:buNone/>
              </a:pPr>
              <a:t>4</a:t>
            </a:fld>
            <a:endParaRPr lang="en-US" altLang="en-US" sz="1400" smtClean="0">
              <a:latin typeface="Arial" charset="0"/>
            </a:endParaRPr>
          </a:p>
        </p:txBody>
      </p:sp>
      <p:sp>
        <p:nvSpPr>
          <p:cNvPr id="5123" name="Rectangle 2"/>
          <p:cNvSpPr>
            <a:spLocks noGrp="1" noChangeArrowheads="1"/>
          </p:cNvSpPr>
          <p:nvPr>
            <p:ph type="title"/>
          </p:nvPr>
        </p:nvSpPr>
        <p:spPr>
          <a:xfrm>
            <a:off x="76200" y="136525"/>
            <a:ext cx="8915400" cy="519113"/>
          </a:xfrm>
        </p:spPr>
        <p:txBody>
          <a:bodyPr/>
          <a:lstStyle/>
          <a:p>
            <a:pPr eaLnBrk="1" hangingPunct="1"/>
            <a:r>
              <a:rPr lang="en-US" altLang="en-US" sz="2800" smtClean="0"/>
              <a:t>Blackbody Radiation: Heat Transfer</a:t>
            </a:r>
          </a:p>
        </p:txBody>
      </p:sp>
      <p:sp>
        <p:nvSpPr>
          <p:cNvPr id="5124" name="Rectangle 3"/>
          <p:cNvSpPr>
            <a:spLocks noGrp="1" noChangeArrowheads="1"/>
          </p:cNvSpPr>
          <p:nvPr>
            <p:ph type="body" idx="1"/>
          </p:nvPr>
        </p:nvSpPr>
        <p:spPr/>
        <p:txBody>
          <a:bodyPr/>
          <a:lstStyle/>
          <a:p>
            <a:pPr eaLnBrk="1" hangingPunct="1"/>
            <a:r>
              <a:rPr lang="en-US" altLang="en-US" smtClean="0"/>
              <a:t>All objects radiate and receive energy. </a:t>
            </a:r>
          </a:p>
          <a:p>
            <a:pPr eaLnBrk="1" hangingPunct="1"/>
            <a:r>
              <a:rPr lang="en-US" altLang="en-US" smtClean="0"/>
              <a:t>An object hotter than its surroundings will give off more energy than it receives </a:t>
            </a:r>
          </a:p>
          <a:p>
            <a:pPr lvl="1" eaLnBrk="1" hangingPunct="1"/>
            <a:r>
              <a:rPr lang="en-US" altLang="en-US" smtClean="0"/>
              <a:t>with no internal heat (energy) source, it will radiatively cool</a:t>
            </a:r>
          </a:p>
          <a:p>
            <a:pPr lvl="1" eaLnBrk="1" hangingPunct="1"/>
            <a:r>
              <a:rPr lang="en-US" altLang="en-US" smtClean="0"/>
              <a:t>given enough time, the object will equilibrate at the same temperature as its surroundings (at which point it will absorb as much energy as it emits)</a:t>
            </a:r>
          </a:p>
          <a:p>
            <a:pPr eaLnBrk="1" hangingPunct="1"/>
            <a:r>
              <a:rPr lang="en-US" altLang="en-US" smtClean="0"/>
              <a:t>An object cooler than its surroundings will absorb more energy than it receives</a:t>
            </a:r>
          </a:p>
          <a:p>
            <a:pPr lvl="1" eaLnBrk="1" hangingPunct="1"/>
            <a:r>
              <a:rPr lang="en-US" altLang="en-US" smtClean="0"/>
              <a:t>sunlit surface of Earth gets hotter (Sun is hotter than Earth)</a:t>
            </a:r>
          </a:p>
          <a:p>
            <a:pPr lvl="1" eaLnBrk="1" hangingPunct="1"/>
            <a:r>
              <a:rPr lang="en-US" altLang="en-US" smtClean="0"/>
              <a:t>darkside surface of Earth gets cooler (Earth is hotter than space)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22BE1F79-623A-4128-B13E-31F32B510A3A}" type="slidenum">
              <a:rPr lang="en-US" altLang="en-US" sz="1400" smtClean="0">
                <a:latin typeface="Arial" charset="0"/>
              </a:rPr>
              <a:pPr eaLnBrk="1" hangingPunct="1">
                <a:spcBef>
                  <a:spcPct val="0"/>
                </a:spcBef>
                <a:buFontTx/>
                <a:buNone/>
              </a:pPr>
              <a:t>40</a:t>
            </a:fld>
            <a:endParaRPr lang="en-US" altLang="en-US" sz="1400" smtClean="0">
              <a:latin typeface="Arial" charset="0"/>
            </a:endParaRPr>
          </a:p>
        </p:txBody>
      </p:sp>
      <p:sp>
        <p:nvSpPr>
          <p:cNvPr id="41987" name="Rectangle 2"/>
          <p:cNvSpPr>
            <a:spLocks noGrp="1" noChangeArrowheads="1"/>
          </p:cNvSpPr>
          <p:nvPr>
            <p:ph type="title"/>
          </p:nvPr>
        </p:nvSpPr>
        <p:spPr>
          <a:xfrm>
            <a:off x="76200" y="136525"/>
            <a:ext cx="8915400" cy="519113"/>
          </a:xfrm>
        </p:spPr>
        <p:txBody>
          <a:bodyPr/>
          <a:lstStyle/>
          <a:p>
            <a:pPr eaLnBrk="1" hangingPunct="1"/>
            <a:r>
              <a:rPr lang="en-US" altLang="en-US" sz="2800" smtClean="0"/>
              <a:t>Molecular rotational-vibrational transitions</a:t>
            </a:r>
          </a:p>
        </p:txBody>
      </p:sp>
      <p:pic>
        <p:nvPicPr>
          <p:cNvPr id="41988" name="Picture 4" descr="http://www.cv.nrao.edu/course/astr534/jsMath/fonts/cmmi10/alpha/173/char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250825"/>
            <a:ext cx="1333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http://www.cv.nrao.edu/course/astr534/jsMath/fonts/cmsy10/alpha/173/char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250825"/>
            <a:ext cx="1714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http://www.cv.nrao.edu/course/astr534/jsMath/fonts/cmmi10/alpha/173/char3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8" y="-250825"/>
            <a:ext cx="4762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0" descr="molecularcloud3.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1714500" y="1893888"/>
            <a:ext cx="5715000" cy="3403600"/>
          </a:xfr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7BD954A5-DD5D-4A64-B8BC-A7B9351CEE24}" type="slidenum">
              <a:rPr lang="en-US" altLang="en-US" sz="1400" smtClean="0">
                <a:latin typeface="Arial" charset="0"/>
              </a:rPr>
              <a:pPr eaLnBrk="1" hangingPunct="1">
                <a:spcBef>
                  <a:spcPct val="0"/>
                </a:spcBef>
                <a:buFontTx/>
                <a:buNone/>
              </a:pPr>
              <a:t>41</a:t>
            </a:fld>
            <a:endParaRPr lang="en-US" altLang="en-US" sz="1400" smtClean="0">
              <a:latin typeface="Arial" charset="0"/>
            </a:endParaRPr>
          </a:p>
        </p:txBody>
      </p:sp>
      <p:sp>
        <p:nvSpPr>
          <p:cNvPr id="43011" name="Rectangle 2"/>
          <p:cNvSpPr>
            <a:spLocks noGrp="1" noChangeArrowheads="1"/>
          </p:cNvSpPr>
          <p:nvPr>
            <p:ph type="title"/>
          </p:nvPr>
        </p:nvSpPr>
        <p:spPr>
          <a:xfrm>
            <a:off x="76200" y="136525"/>
            <a:ext cx="8915400" cy="519113"/>
          </a:xfrm>
        </p:spPr>
        <p:txBody>
          <a:bodyPr/>
          <a:lstStyle/>
          <a:p>
            <a:pPr eaLnBrk="1" hangingPunct="1"/>
            <a:r>
              <a:rPr lang="en-US" altLang="en-US" sz="2800" smtClean="0"/>
              <a:t>Molecular line observations</a:t>
            </a:r>
          </a:p>
        </p:txBody>
      </p:sp>
      <p:pic>
        <p:nvPicPr>
          <p:cNvPr id="43012" name="Picture 2" descr="http://www.cv.nrao.edu/course/astr534/images/bandscan.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066800"/>
            <a:ext cx="6400800" cy="3530600"/>
          </a:xfrm>
          <a:noFill/>
          <a:extLst>
            <a:ext uri="{909E8E84-426E-40DD-AFC4-6F175D3DCCD1}">
              <a14:hiddenFill xmlns:a14="http://schemas.microsoft.com/office/drawing/2010/main">
                <a:solidFill>
                  <a:srgbClr val="FFFFFF"/>
                </a:solidFill>
              </a14:hiddenFill>
            </a:ext>
          </a:extLst>
        </p:spPr>
      </p:pic>
      <p:pic>
        <p:nvPicPr>
          <p:cNvPr id="43013" name="Picture 4" descr="http://www.cv.nrao.edu/course/astr534/jsMath/fonts/cmmi10/alpha/173/char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250825"/>
            <a:ext cx="1333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5" descr="http://www.cv.nrao.edu/course/astr534/jsMath/fonts/cmsy10/alpha/173/char1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250825"/>
            <a:ext cx="1714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6" descr="http://www.cv.nrao.edu/course/astr534/jsMath/fonts/cmmi10/alpha/173/char3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38" y="-250825"/>
            <a:ext cx="4762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3"/>
          <p:cNvSpPr>
            <a:spLocks noChangeArrowheads="1"/>
          </p:cNvSpPr>
          <p:nvPr/>
        </p:nvSpPr>
        <p:spPr bwMode="auto">
          <a:xfrm>
            <a:off x="1295400" y="4799013"/>
            <a:ext cx="6553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i="1">
                <a:latin typeface="Arial" charset="0"/>
              </a:rPr>
              <a:t>This </a:t>
            </a:r>
            <a:r>
              <a:rPr lang="en-US" altLang="en-US" sz="1800">
                <a:latin typeface="Arial" charset="0"/>
              </a:rPr>
              <a:t>13</a:t>
            </a:r>
            <a:r>
              <a:rPr lang="en-US" altLang="en-US" sz="1800" i="1">
                <a:latin typeface="Arial" charset="0"/>
              </a:rPr>
              <a:t> mm spectrum of the molecular cloud SgrB2(N) near the Galactic center is completely dominated by molecular lines from known and unknown (U) species (Ziurys et al. 2006, NRAO Newsletter, 109, 11).  More than 140 different molecules containing up to 13 atoms (HC</a:t>
            </a:r>
            <a:r>
              <a:rPr lang="en-US" altLang="en-US" sz="1800">
                <a:latin typeface="Arial" charset="0"/>
              </a:rPr>
              <a:t>11</a:t>
            </a:r>
            <a:r>
              <a:rPr lang="en-US" altLang="en-US" sz="1800" i="1">
                <a:latin typeface="Arial" charset="0"/>
              </a:rPr>
              <a:t>N) have been identified in space.</a:t>
            </a:r>
            <a:endParaRPr lang="en-US" altLang="en-US" sz="1800">
              <a:latin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EA25FDC-5C0F-4DEE-938A-9F4F63F68060}" type="slidenum">
              <a:rPr lang="en-US" altLang="en-US" sz="1400" smtClean="0">
                <a:latin typeface="Arial" charset="0"/>
              </a:rPr>
              <a:pPr eaLnBrk="1" hangingPunct="1">
                <a:spcBef>
                  <a:spcPct val="0"/>
                </a:spcBef>
                <a:buFontTx/>
                <a:buNone/>
              </a:pPr>
              <a:t>42</a:t>
            </a:fld>
            <a:endParaRPr lang="en-US" altLang="en-US" sz="1400" smtClean="0">
              <a:latin typeface="Arial" charset="0"/>
            </a:endParaRPr>
          </a:p>
        </p:txBody>
      </p:sp>
      <p:sp>
        <p:nvSpPr>
          <p:cNvPr id="44035" name="Rectangle 2"/>
          <p:cNvSpPr>
            <a:spLocks noGrp="1" noChangeArrowheads="1"/>
          </p:cNvSpPr>
          <p:nvPr>
            <p:ph type="title"/>
          </p:nvPr>
        </p:nvSpPr>
        <p:spPr>
          <a:xfrm>
            <a:off x="76200" y="136525"/>
            <a:ext cx="8915400" cy="519113"/>
          </a:xfrm>
        </p:spPr>
        <p:txBody>
          <a:bodyPr/>
          <a:lstStyle/>
          <a:p>
            <a:pPr eaLnBrk="1" hangingPunct="1"/>
            <a:r>
              <a:rPr lang="en-US" altLang="en-US" sz="2800" dirty="0" smtClean="0"/>
              <a:t>Molecular rotational energy levels</a:t>
            </a:r>
          </a:p>
        </p:txBody>
      </p:sp>
      <p:sp>
        <p:nvSpPr>
          <p:cNvPr id="44039" name="Content Placeholder 1"/>
          <p:cNvSpPr>
            <a:spLocks noGrp="1"/>
          </p:cNvSpPr>
          <p:nvPr>
            <p:ph idx="1"/>
          </p:nvPr>
        </p:nvSpPr>
        <p:spPr/>
        <p:txBody>
          <a:bodyPr/>
          <a:lstStyle/>
          <a:p>
            <a:pPr>
              <a:defRPr/>
            </a:pPr>
            <a:r>
              <a:rPr lang="en-US" altLang="en-US" dirty="0" smtClean="0"/>
              <a:t>Rotational energy of a molecule is:</a:t>
            </a:r>
          </a:p>
          <a:p>
            <a:pPr>
              <a:defRPr/>
            </a:pPr>
            <a:endParaRPr lang="en-US" altLang="en-US" dirty="0"/>
          </a:p>
          <a:p>
            <a:pPr>
              <a:defRPr/>
            </a:pPr>
            <a:endParaRPr lang="en-US" altLang="en-US" dirty="0" smtClean="0"/>
          </a:p>
          <a:p>
            <a:pPr>
              <a:defRPr/>
            </a:pPr>
            <a:endParaRPr lang="en-US" altLang="en-US" dirty="0"/>
          </a:p>
          <a:p>
            <a:pPr marL="0" indent="0">
              <a:buFontTx/>
              <a:buNone/>
              <a:defRPr/>
            </a:pPr>
            <a:r>
              <a:rPr lang="en-US" altLang="en-US" dirty="0" smtClean="0"/>
              <a:t>where R</a:t>
            </a:r>
            <a:r>
              <a:rPr lang="en-US" altLang="en-US" baseline="-25000" dirty="0" smtClean="0"/>
              <a:t>e</a:t>
            </a:r>
            <a:r>
              <a:rPr lang="en-US" altLang="en-US" dirty="0" smtClean="0"/>
              <a:t> is the distance between the nuclei and M is the reduced mass:</a:t>
            </a:r>
          </a:p>
          <a:p>
            <a:pPr marL="0" indent="0">
              <a:buFontTx/>
              <a:buNone/>
              <a:defRPr/>
            </a:pPr>
            <a:endParaRPr lang="en-US" altLang="en-US" dirty="0"/>
          </a:p>
          <a:p>
            <a:pPr marL="0" indent="0">
              <a:buFontTx/>
              <a:buNone/>
              <a:defRPr/>
            </a:pPr>
            <a:endParaRPr lang="en-US" altLang="en-US" dirty="0" smtClean="0"/>
          </a:p>
          <a:p>
            <a:pPr>
              <a:defRPr/>
            </a:pPr>
            <a:r>
              <a:rPr lang="en-US" altLang="en-US" dirty="0" smtClean="0"/>
              <a:t>At sufficiently high density, collisions pump molecules more frequently than spontaneous emission, leading to high flux.</a:t>
            </a:r>
          </a:p>
          <a:p>
            <a:pPr>
              <a:defRPr/>
            </a:pPr>
            <a:endParaRPr lang="en-US" altLang="en-US" dirty="0" smtClean="0"/>
          </a:p>
          <a:p>
            <a:pPr marL="0" indent="0">
              <a:buFontTx/>
              <a:buNone/>
              <a:defRPr/>
            </a:pPr>
            <a:endParaRPr lang="en-US" altLang="en-US" dirty="0" smtClean="0"/>
          </a:p>
        </p:txBody>
      </p:sp>
      <p:pic>
        <p:nvPicPr>
          <p:cNvPr id="440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1628775"/>
            <a:ext cx="26193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4404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3324225"/>
            <a:ext cx="193357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EA25FDC-5C0F-4DEE-938A-9F4F63F68060}" type="slidenum">
              <a:rPr lang="en-US" altLang="en-US" sz="1400" smtClean="0">
                <a:latin typeface="Arial" charset="0"/>
              </a:rPr>
              <a:pPr eaLnBrk="1" hangingPunct="1">
                <a:spcBef>
                  <a:spcPct val="0"/>
                </a:spcBef>
                <a:buFontTx/>
                <a:buNone/>
              </a:pPr>
              <a:t>43</a:t>
            </a:fld>
            <a:endParaRPr lang="en-US" altLang="en-US" sz="1400" smtClean="0">
              <a:latin typeface="Arial" charset="0"/>
            </a:endParaRPr>
          </a:p>
        </p:txBody>
      </p:sp>
      <p:sp>
        <p:nvSpPr>
          <p:cNvPr id="44035" name="Rectangle 2"/>
          <p:cNvSpPr>
            <a:spLocks noGrp="1" noChangeArrowheads="1"/>
          </p:cNvSpPr>
          <p:nvPr>
            <p:ph type="title"/>
          </p:nvPr>
        </p:nvSpPr>
        <p:spPr>
          <a:xfrm>
            <a:off x="76200" y="136525"/>
            <a:ext cx="8915400" cy="519113"/>
          </a:xfrm>
        </p:spPr>
        <p:txBody>
          <a:bodyPr/>
          <a:lstStyle/>
          <a:p>
            <a:pPr eaLnBrk="1" hangingPunct="1"/>
            <a:r>
              <a:rPr lang="en-US" altLang="en-US" sz="2800" dirty="0" smtClean="0"/>
              <a:t>Molecular rotational </a:t>
            </a:r>
            <a:r>
              <a:rPr lang="en-US" altLang="en-US" sz="2800" dirty="0" err="1" smtClean="0"/>
              <a:t>contant</a:t>
            </a:r>
            <a:endParaRPr lang="en-US" altLang="en-US" sz="2800" dirty="0" smtClean="0"/>
          </a:p>
        </p:txBody>
      </p:sp>
      <p:sp>
        <p:nvSpPr>
          <p:cNvPr id="44039" name="Content Placeholder 1"/>
          <p:cNvSpPr>
            <a:spLocks noGrp="1"/>
          </p:cNvSpPr>
          <p:nvPr>
            <p:ph idx="1"/>
          </p:nvPr>
        </p:nvSpPr>
        <p:spPr/>
        <p:txBody>
          <a:bodyPr/>
          <a:lstStyle/>
          <a:p>
            <a:pPr>
              <a:defRPr/>
            </a:pPr>
            <a:r>
              <a:rPr lang="en-US" altLang="en-US" dirty="0" smtClean="0"/>
              <a:t>It is useful to define a “</a:t>
            </a:r>
            <a:r>
              <a:rPr lang="en-US" altLang="en-US" dirty="0" err="1" smtClean="0"/>
              <a:t>rotataional</a:t>
            </a:r>
            <a:r>
              <a:rPr lang="en-US" altLang="en-US" dirty="0" smtClean="0"/>
              <a:t> constant”:</a:t>
            </a:r>
          </a:p>
          <a:p>
            <a:pPr>
              <a:defRPr/>
            </a:pPr>
            <a:endParaRPr lang="en-US" altLang="en-US" dirty="0"/>
          </a:p>
          <a:p>
            <a:pPr>
              <a:defRPr/>
            </a:pPr>
            <a:endParaRPr lang="en-US" altLang="en-US" dirty="0" smtClean="0"/>
          </a:p>
          <a:p>
            <a:pPr>
              <a:defRPr/>
            </a:pPr>
            <a:endParaRPr lang="en-US" altLang="en-US" dirty="0"/>
          </a:p>
          <a:p>
            <a:pPr marL="0" indent="0">
              <a:buFontTx/>
              <a:buNone/>
              <a:defRPr/>
            </a:pPr>
            <a:r>
              <a:rPr lang="en-US" altLang="en-US" dirty="0" smtClean="0"/>
              <a:t>so that the energy levels are :</a:t>
            </a:r>
          </a:p>
          <a:p>
            <a:pPr marL="0" indent="0">
              <a:buFontTx/>
              <a:buNone/>
              <a:defRPr/>
            </a:pPr>
            <a:endParaRPr lang="en-US" altLang="en-US" dirty="0"/>
          </a:p>
          <a:p>
            <a:pPr marL="0" indent="0">
              <a:buFontTx/>
              <a:buNone/>
              <a:defRPr/>
            </a:pPr>
            <a:endParaRPr lang="en-US" altLang="en-US" dirty="0" smtClean="0"/>
          </a:p>
          <a:p>
            <a:pPr>
              <a:defRPr/>
            </a:pPr>
            <a:r>
              <a:rPr lang="en-US" altLang="en-US" smtClean="0"/>
              <a:t>Example</a:t>
            </a:r>
            <a:r>
              <a:rPr lang="en-US" altLang="en-US" dirty="0" smtClean="0"/>
              <a:t>: H</a:t>
            </a:r>
            <a:r>
              <a:rPr lang="en-US" altLang="en-US" baseline="-25000" dirty="0" smtClean="0"/>
              <a:t>2</a:t>
            </a:r>
            <a:r>
              <a:rPr lang="en-US" altLang="en-US" dirty="0" smtClean="0"/>
              <a:t> for J=3 to 1 gives a line at ~17 </a:t>
            </a:r>
            <a:r>
              <a:rPr lang="en-US" altLang="en-US" dirty="0" smtClean="0">
                <a:latin typeface="Symbol" panose="05050102010706020507" pitchFamily="18" charset="2"/>
              </a:rPr>
              <a:t>m</a:t>
            </a:r>
            <a:r>
              <a:rPr lang="en-US" altLang="en-US" dirty="0" smtClean="0"/>
              <a:t>m.</a:t>
            </a:r>
          </a:p>
          <a:p>
            <a:pPr marL="0" indent="0">
              <a:buFontTx/>
              <a:buNone/>
              <a:defRPr/>
            </a:pPr>
            <a:endParaRPr lang="en-US" altLang="en-US" dirty="0" smtClean="0"/>
          </a:p>
        </p:txBody>
      </p:sp>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76400"/>
            <a:ext cx="19812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3249106" y="3424535"/>
                <a:ext cx="2645789"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𝑬</m:t>
                      </m:r>
                      <m:r>
                        <a:rPr lang="en-US" sz="2400" b="1" i="1" smtClean="0">
                          <a:latin typeface="Cambria Math"/>
                        </a:rPr>
                        <m:t>=</m:t>
                      </m:r>
                      <m:r>
                        <a:rPr lang="en-US" sz="2400" b="1" i="1" smtClean="0">
                          <a:latin typeface="Cambria Math"/>
                        </a:rPr>
                        <m:t>𝑱</m:t>
                      </m:r>
                      <m:d>
                        <m:dPr>
                          <m:ctrlPr>
                            <a:rPr lang="en-US" sz="2400" b="1" i="1" smtClean="0">
                              <a:latin typeface="Cambria Math"/>
                            </a:rPr>
                          </m:ctrlPr>
                        </m:dPr>
                        <m:e>
                          <m:r>
                            <a:rPr lang="en-US" sz="2400" b="1" i="1" smtClean="0">
                              <a:latin typeface="Cambria Math"/>
                            </a:rPr>
                            <m:t>𝑱</m:t>
                          </m:r>
                          <m:r>
                            <a:rPr lang="en-US" sz="2400" b="1" i="1" smtClean="0">
                              <a:latin typeface="Cambria Math"/>
                            </a:rPr>
                            <m:t>+</m:t>
                          </m:r>
                          <m:r>
                            <a:rPr lang="en-US" sz="2400" b="1" i="1" smtClean="0">
                              <a:latin typeface="Cambria Math"/>
                            </a:rPr>
                            <m:t>𝟏</m:t>
                          </m:r>
                        </m:e>
                      </m:d>
                      <m:r>
                        <a:rPr lang="en-US" sz="2400" b="1" i="1" smtClean="0">
                          <a:latin typeface="Cambria Math"/>
                        </a:rPr>
                        <m:t>𝒉𝒄</m:t>
                      </m:r>
                      <m:sSub>
                        <m:sSubPr>
                          <m:ctrlPr>
                            <a:rPr lang="en-US" sz="2400" b="1" i="1" smtClean="0">
                              <a:latin typeface="Cambria Math"/>
                            </a:rPr>
                          </m:ctrlPr>
                        </m:sSubPr>
                        <m:e>
                          <m:r>
                            <a:rPr lang="en-US" sz="2400" b="1" i="1" smtClean="0">
                              <a:latin typeface="Cambria Math"/>
                            </a:rPr>
                            <m:t>𝑩</m:t>
                          </m:r>
                        </m:e>
                        <m:sub>
                          <m:r>
                            <a:rPr lang="en-US" sz="2400" b="1" i="1" smtClean="0">
                              <a:latin typeface="Cambria Math"/>
                            </a:rPr>
                            <m:t>𝒆</m:t>
                          </m:r>
                        </m:sub>
                      </m:sSub>
                    </m:oMath>
                  </m:oMathPara>
                </a14:m>
                <a:endParaRPr lang="en-US" sz="24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3249106" y="3424535"/>
                <a:ext cx="2645789" cy="461665"/>
              </a:xfrm>
              <a:prstGeom prst="rect">
                <a:avLst/>
              </a:prstGeom>
              <a:blipFill rotWithShape="1">
                <a:blip r:embed="rId4"/>
                <a:stretch>
                  <a:fillRect b="-14474"/>
                </a:stretch>
              </a:blipFill>
            </p:spPr>
            <p:txBody>
              <a:bodyPr/>
              <a:lstStyle/>
              <a:p>
                <a:r>
                  <a:rPr lang="en-US">
                    <a:noFill/>
                  </a:rPr>
                  <a:t> </a:t>
                </a:r>
              </a:p>
            </p:txBody>
          </p:sp>
        </mc:Fallback>
      </mc:AlternateContent>
      <p:pic>
        <p:nvPicPr>
          <p:cNvPr id="962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748" y="1752600"/>
            <a:ext cx="2565654"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3009414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DF0024A-1805-4C6A-B974-37A26602E0B1}" type="slidenum">
              <a:rPr lang="en-US" altLang="en-US" sz="1400" smtClean="0">
                <a:latin typeface="Arial" charset="0"/>
              </a:rPr>
              <a:pPr eaLnBrk="1" hangingPunct="1">
                <a:spcBef>
                  <a:spcPct val="0"/>
                </a:spcBef>
                <a:buFontTx/>
                <a:buNone/>
              </a:pPr>
              <a:t>44</a:t>
            </a:fld>
            <a:endParaRPr lang="en-US" altLang="en-US" sz="1400" smtClean="0">
              <a:latin typeface="Arial" charset="0"/>
            </a:endParaRPr>
          </a:p>
        </p:txBody>
      </p:sp>
      <p:sp>
        <p:nvSpPr>
          <p:cNvPr id="45059" name="Rectangle 2"/>
          <p:cNvSpPr>
            <a:spLocks noGrp="1" noChangeArrowheads="1"/>
          </p:cNvSpPr>
          <p:nvPr>
            <p:ph type="title"/>
          </p:nvPr>
        </p:nvSpPr>
        <p:spPr>
          <a:xfrm>
            <a:off x="76200" y="136525"/>
            <a:ext cx="8915400" cy="519113"/>
          </a:xfrm>
        </p:spPr>
        <p:txBody>
          <a:bodyPr/>
          <a:lstStyle/>
          <a:p>
            <a:pPr eaLnBrk="1" hangingPunct="1"/>
            <a:r>
              <a:rPr lang="en-US" altLang="en-US" sz="2800" smtClean="0"/>
              <a:t>Molecules Coat Dust</a:t>
            </a:r>
          </a:p>
        </p:txBody>
      </p:sp>
      <p:pic>
        <p:nvPicPr>
          <p:cNvPr id="45060" name="Picture 4" descr="http://www.cv.nrao.edu/course/astr534/jsMath/fonts/cmmi10/alpha/173/char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250825"/>
            <a:ext cx="1333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http://www.cv.nrao.edu/course/astr534/jsMath/fonts/cmsy10/alpha/173/char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250825"/>
            <a:ext cx="1714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http://www.cv.nrao.edu/course/astr534/jsMath/fonts/cmmi10/alpha/173/char3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8" y="-250825"/>
            <a:ext cx="4762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2" descr="glycoaldehyde formation cartoon"/>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2616200" y="685800"/>
            <a:ext cx="3911600" cy="5059363"/>
          </a:xfrm>
          <a:noFill/>
          <a:extLst>
            <a:ext uri="{909E8E84-426E-40DD-AFC4-6F175D3DCCD1}">
              <a14:hiddenFill xmlns:a14="http://schemas.microsoft.com/office/drawing/2010/main">
                <a:solidFill>
                  <a:srgbClr val="FFFFFF"/>
                </a:solidFill>
              </a14:hiddenFill>
            </a:ext>
          </a:extLst>
        </p:spPr>
      </p:pic>
      <p:sp>
        <p:nvSpPr>
          <p:cNvPr id="45064" name="Rectangle 2"/>
          <p:cNvSpPr>
            <a:spLocks noChangeArrowheads="1"/>
          </p:cNvSpPr>
          <p:nvPr/>
        </p:nvSpPr>
        <p:spPr bwMode="auto">
          <a:xfrm>
            <a:off x="1143000" y="5780088"/>
            <a:ext cx="6934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600">
                <a:latin typeface="Arial" charset="0"/>
              </a:rPr>
              <a:t>Dust grains assist in the formation of complex molecules. The GBT detected emission from glycoaldehyde (sugar) in Sagittarius B2 near the galactic center.</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2B71E945-17F0-469D-BE9B-D2988968793A}" type="slidenum">
              <a:rPr lang="en-US" altLang="en-US" sz="1400" smtClean="0">
                <a:latin typeface="Arial" charset="0"/>
              </a:rPr>
              <a:pPr eaLnBrk="1" hangingPunct="1">
                <a:spcBef>
                  <a:spcPct val="0"/>
                </a:spcBef>
                <a:buFontTx/>
                <a:buNone/>
              </a:pPr>
              <a:t>45</a:t>
            </a:fld>
            <a:endParaRPr lang="en-US" altLang="en-US" sz="1400" smtClean="0">
              <a:latin typeface="Arial" charset="0"/>
            </a:endParaRPr>
          </a:p>
        </p:txBody>
      </p:sp>
      <p:sp>
        <p:nvSpPr>
          <p:cNvPr id="46083" name="Rectangle 2"/>
          <p:cNvSpPr>
            <a:spLocks noGrp="1" noChangeArrowheads="1"/>
          </p:cNvSpPr>
          <p:nvPr>
            <p:ph type="title"/>
          </p:nvPr>
        </p:nvSpPr>
        <p:spPr>
          <a:xfrm>
            <a:off x="76200" y="136525"/>
            <a:ext cx="8915400" cy="519113"/>
          </a:xfrm>
        </p:spPr>
        <p:txBody>
          <a:bodyPr/>
          <a:lstStyle/>
          <a:p>
            <a:pPr eaLnBrk="1" hangingPunct="1"/>
            <a:r>
              <a:rPr lang="en-US" altLang="en-US" sz="2800" smtClean="0"/>
              <a:t>Thermal vs. Non-Thermal Radiation</a:t>
            </a:r>
          </a:p>
        </p:txBody>
      </p:sp>
      <p:pic>
        <p:nvPicPr>
          <p:cNvPr id="46084" name="Picture 16" descr="Figure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0"/>
            <a:ext cx="67056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E281118F-ACEB-48A6-BEC5-F788F3C23211}" type="slidenum">
              <a:rPr lang="en-US" altLang="en-US" sz="1400" smtClean="0">
                <a:latin typeface="Arial" charset="0"/>
              </a:rPr>
              <a:pPr eaLnBrk="1" hangingPunct="1">
                <a:spcBef>
                  <a:spcPct val="0"/>
                </a:spcBef>
                <a:buFontTx/>
                <a:buNone/>
              </a:pPr>
              <a:t>46</a:t>
            </a:fld>
            <a:endParaRPr lang="en-US" altLang="en-US" sz="1400" smtClean="0">
              <a:latin typeface="Arial" charset="0"/>
            </a:endParaRPr>
          </a:p>
        </p:txBody>
      </p:sp>
      <p:sp>
        <p:nvSpPr>
          <p:cNvPr id="47107" name="Rectangle 2"/>
          <p:cNvSpPr>
            <a:spLocks noGrp="1" noChangeArrowheads="1"/>
          </p:cNvSpPr>
          <p:nvPr>
            <p:ph type="title" idx="4294967295"/>
          </p:nvPr>
        </p:nvSpPr>
        <p:spPr>
          <a:xfrm>
            <a:off x="0" y="136525"/>
            <a:ext cx="8915400" cy="519113"/>
          </a:xfrm>
        </p:spPr>
        <p:txBody>
          <a:bodyPr/>
          <a:lstStyle/>
          <a:p>
            <a:pPr eaLnBrk="1" hangingPunct="1"/>
            <a:r>
              <a:rPr lang="en-US" altLang="en-US" sz="2800" smtClean="0"/>
              <a:t>Multiwavelength Spectrum: M82</a:t>
            </a:r>
          </a:p>
        </p:txBody>
      </p:sp>
      <p:sp>
        <p:nvSpPr>
          <p:cNvPr id="47108" name="Rectangle 3"/>
          <p:cNvSpPr>
            <a:spLocks noChangeArrowheads="1"/>
          </p:cNvSpPr>
          <p:nvPr/>
        </p:nvSpPr>
        <p:spPr bwMode="auto">
          <a:xfrm>
            <a:off x="1317625" y="762000"/>
            <a:ext cx="650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http://www.cv.nrao.edu/course/astr534/FreeFreeEmission.html</a:t>
            </a:r>
          </a:p>
        </p:txBody>
      </p:sp>
      <p:pic>
        <p:nvPicPr>
          <p:cNvPr id="47109" name="Picture 4" descr="M82 radio spectrum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066800"/>
            <a:ext cx="62865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5"/>
          <p:cNvSpPr>
            <a:spLocks noChangeArrowheads="1"/>
          </p:cNvSpPr>
          <p:nvPr/>
        </p:nvSpPr>
        <p:spPr bwMode="auto">
          <a:xfrm>
            <a:off x="927100" y="5686425"/>
            <a:ext cx="72898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i="1">
                <a:latin typeface="Arial" charset="0"/>
              </a:rPr>
              <a:t>The radio and far-infrared spectrum of the nearby starburst galaxy M82. The contribution of free-free emission is indicated by the nearly horizontal dashed line. Synchrotron and dust emission dominate at low and high frequencies, respectively. Free-free absorption from HII regions distributed throughout the galaxy flattens the overall spectrum at the lowest frequencies.</a:t>
            </a:r>
            <a:r>
              <a:rPr lang="en-US" altLang="en-US" sz="1400">
                <a:latin typeface="Arial" charset="0"/>
              </a:rPr>
              <a:t/>
            </a:r>
            <a:br>
              <a:rPr lang="en-US" altLang="en-US" sz="1400">
                <a:latin typeface="Arial" charset="0"/>
              </a:rPr>
            </a:br>
            <a:endParaRPr lang="en-US" altLang="en-US" sz="1400">
              <a:latin typeface="Arial" charset="0"/>
            </a:endParaRPr>
          </a:p>
        </p:txBody>
      </p:sp>
      <p:sp>
        <p:nvSpPr>
          <p:cNvPr id="47111" name="Text Box 6"/>
          <p:cNvSpPr txBox="1">
            <a:spLocks noChangeArrowheads="1"/>
          </p:cNvSpPr>
          <p:nvPr/>
        </p:nvSpPr>
        <p:spPr bwMode="auto">
          <a:xfrm>
            <a:off x="5851525" y="399891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dust</a:t>
            </a:r>
          </a:p>
        </p:txBody>
      </p:sp>
      <p:sp>
        <p:nvSpPr>
          <p:cNvPr id="47112" name="Text Box 7"/>
          <p:cNvSpPr txBox="1">
            <a:spLocks noChangeArrowheads="1"/>
          </p:cNvSpPr>
          <p:nvPr/>
        </p:nvSpPr>
        <p:spPr bwMode="auto">
          <a:xfrm>
            <a:off x="3224213" y="3886200"/>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synchrotron</a:t>
            </a:r>
          </a:p>
        </p:txBody>
      </p:sp>
      <p:sp>
        <p:nvSpPr>
          <p:cNvPr id="47113" name="Text Box 8"/>
          <p:cNvSpPr txBox="1">
            <a:spLocks noChangeArrowheads="1"/>
          </p:cNvSpPr>
          <p:nvPr/>
        </p:nvSpPr>
        <p:spPr bwMode="auto">
          <a:xfrm>
            <a:off x="3905250" y="4475163"/>
            <a:ext cx="104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free-free</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0FF29D80-FF12-40F6-BE4E-30F9EAA1046D}" type="slidenum">
              <a:rPr lang="en-US" altLang="en-US" sz="1400" smtClean="0">
                <a:latin typeface="Arial" charset="0"/>
              </a:rPr>
              <a:pPr eaLnBrk="1" hangingPunct="1">
                <a:spcBef>
                  <a:spcPct val="0"/>
                </a:spcBef>
                <a:buFontTx/>
                <a:buNone/>
              </a:pPr>
              <a:t>47</a:t>
            </a:fld>
            <a:endParaRPr lang="en-US" altLang="en-US" sz="1400" smtClean="0">
              <a:latin typeface="Arial" charset="0"/>
            </a:endParaRPr>
          </a:p>
        </p:txBody>
      </p:sp>
      <p:pic>
        <p:nvPicPr>
          <p:cNvPr id="481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95400"/>
            <a:ext cx="518160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Rectangle 7"/>
          <p:cNvSpPr>
            <a:spLocks noGrp="1" noChangeArrowheads="1"/>
          </p:cNvSpPr>
          <p:nvPr>
            <p:ph type="title"/>
          </p:nvPr>
        </p:nvSpPr>
        <p:spPr/>
        <p:txBody>
          <a:bodyPr/>
          <a:lstStyle/>
          <a:p>
            <a:pPr eaLnBrk="1" hangingPunct="1"/>
            <a:r>
              <a:rPr lang="en-US" altLang="en-US" smtClean="0"/>
              <a:t>Theory of Everything</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6AB2C55-8F97-4270-9B6C-0D518183F32A}" type="slidenum">
              <a:rPr lang="en-US" altLang="en-US" sz="1400" smtClean="0">
                <a:latin typeface="Arial" charset="0"/>
              </a:rPr>
              <a:pPr eaLnBrk="1" hangingPunct="1">
                <a:spcBef>
                  <a:spcPct val="0"/>
                </a:spcBef>
                <a:buFontTx/>
                <a:buNone/>
              </a:pPr>
              <a:t>5</a:t>
            </a:fld>
            <a:endParaRPr lang="en-US" altLang="en-US" sz="1400" smtClean="0">
              <a:latin typeface="Arial" charset="0"/>
            </a:endParaRPr>
          </a:p>
        </p:txBody>
      </p:sp>
      <p:sp>
        <p:nvSpPr>
          <p:cNvPr id="6147" name="Rectangle 2"/>
          <p:cNvSpPr>
            <a:spLocks noGrp="1" noChangeArrowheads="1"/>
          </p:cNvSpPr>
          <p:nvPr>
            <p:ph type="title"/>
          </p:nvPr>
        </p:nvSpPr>
        <p:spPr/>
        <p:txBody>
          <a:bodyPr/>
          <a:lstStyle/>
          <a:p>
            <a:pPr eaLnBrk="1" hangingPunct="1"/>
            <a:r>
              <a:rPr lang="en-US" altLang="en-US" smtClean="0"/>
              <a:t>Blackbody Radiation: Objects</a:t>
            </a:r>
          </a:p>
        </p:txBody>
      </p:sp>
      <p:sp>
        <p:nvSpPr>
          <p:cNvPr id="6148" name="Rectangle 3"/>
          <p:cNvSpPr>
            <a:spLocks noGrp="1" noChangeArrowheads="1"/>
          </p:cNvSpPr>
          <p:nvPr>
            <p:ph type="body" idx="1"/>
          </p:nvPr>
        </p:nvSpPr>
        <p:spPr>
          <a:xfrm>
            <a:off x="457200" y="1066800"/>
            <a:ext cx="8229600" cy="1446213"/>
          </a:xfrm>
        </p:spPr>
        <p:txBody>
          <a:bodyPr/>
          <a:lstStyle/>
          <a:p>
            <a:pPr eaLnBrk="1" hangingPunct="1"/>
            <a:r>
              <a:rPr lang="en-US" altLang="en-US" smtClean="0"/>
              <a:t>All objects emit radiation, although cooler objects emit radiation at wavelengths too long for our eyes to see.</a:t>
            </a:r>
          </a:p>
          <a:p>
            <a:pPr eaLnBrk="1" hangingPunct="1"/>
            <a:endParaRPr lang="en-US" altLang="en-US" smtClean="0"/>
          </a:p>
        </p:txBody>
      </p:sp>
      <p:sp>
        <p:nvSpPr>
          <p:cNvPr id="6149" name="Rectangle 8"/>
          <p:cNvSpPr>
            <a:spLocks noChangeArrowheads="1"/>
          </p:cNvSpPr>
          <p:nvPr/>
        </p:nvSpPr>
        <p:spPr bwMode="auto">
          <a:xfrm>
            <a:off x="457200" y="3733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tabLst>
                <a:tab pos="0" algn="l"/>
              </a:tabLst>
              <a:defRPr sz="2400">
                <a:solidFill>
                  <a:schemeClr val="tx1"/>
                </a:solidFill>
                <a:latin typeface="Times New Roman" pitchFamily="18" charset="0"/>
              </a:defRPr>
            </a:lvl1pPr>
            <a:lvl2pPr marL="742950" indent="-285750" eaLnBrk="0" hangingPunct="0">
              <a:spcBef>
                <a:spcPct val="5000"/>
              </a:spcBef>
              <a:buChar char="–"/>
              <a:tabLst>
                <a:tab pos="0" algn="l"/>
              </a:tabLst>
              <a:defRPr sz="2000">
                <a:solidFill>
                  <a:schemeClr val="tx1"/>
                </a:solidFill>
                <a:latin typeface="Times New Roman" pitchFamily="18" charset="0"/>
              </a:defRPr>
            </a:lvl2pPr>
            <a:lvl3pPr marL="1143000" indent="-228600" eaLnBrk="0" hangingPunct="0">
              <a:spcBef>
                <a:spcPct val="5000"/>
              </a:spcBef>
              <a:buChar char="•"/>
              <a:tabLst>
                <a:tab pos="0" algn="l"/>
              </a:tabLst>
              <a:defRPr>
                <a:solidFill>
                  <a:schemeClr val="tx1"/>
                </a:solidFill>
                <a:latin typeface="Times New Roman" pitchFamily="18" charset="0"/>
              </a:defRPr>
            </a:lvl3pPr>
            <a:lvl4pPr marL="1600200" indent="-228600" eaLnBrk="0" hangingPunct="0">
              <a:spcBef>
                <a:spcPct val="5000"/>
              </a:spcBef>
              <a:buChar char="–"/>
              <a:tabLst>
                <a:tab pos="0" algn="l"/>
              </a:tabLst>
              <a:defRPr sz="1600">
                <a:solidFill>
                  <a:schemeClr val="tx1"/>
                </a:solidFill>
                <a:latin typeface="Times New Roman" pitchFamily="18" charset="0"/>
              </a:defRPr>
            </a:lvl4pPr>
            <a:lvl5pPr marL="2057400" indent="-228600" eaLnBrk="0" hangingPunct="0">
              <a:spcBef>
                <a:spcPct val="5000"/>
              </a:spcBef>
              <a:buChar char="»"/>
              <a:tabLst>
                <a:tab pos="0" algn="l"/>
              </a:tabLst>
              <a:defRPr sz="1600">
                <a:solidFill>
                  <a:schemeClr val="tx1"/>
                </a:solidFill>
                <a:latin typeface="Times New Roman" pitchFamily="18" charset="0"/>
              </a:defRPr>
            </a:lvl5pPr>
            <a:lvl6pPr marL="2514600" indent="-228600" eaLnBrk="0" fontAlgn="base" hangingPunct="0">
              <a:spcBef>
                <a:spcPct val="5000"/>
              </a:spcBef>
              <a:spcAft>
                <a:spcPct val="0"/>
              </a:spcAft>
              <a:buChar char="»"/>
              <a:tabLst>
                <a:tab pos="0" algn="l"/>
              </a:tabLst>
              <a:defRPr sz="1600">
                <a:solidFill>
                  <a:schemeClr val="tx1"/>
                </a:solidFill>
                <a:latin typeface="Times New Roman" pitchFamily="18" charset="0"/>
              </a:defRPr>
            </a:lvl6pPr>
            <a:lvl7pPr marL="2971800" indent="-228600" eaLnBrk="0" fontAlgn="base" hangingPunct="0">
              <a:spcBef>
                <a:spcPct val="5000"/>
              </a:spcBef>
              <a:spcAft>
                <a:spcPct val="0"/>
              </a:spcAft>
              <a:buChar char="»"/>
              <a:tabLst>
                <a:tab pos="0" algn="l"/>
              </a:tabLst>
              <a:defRPr sz="1600">
                <a:solidFill>
                  <a:schemeClr val="tx1"/>
                </a:solidFill>
                <a:latin typeface="Times New Roman" pitchFamily="18" charset="0"/>
              </a:defRPr>
            </a:lvl7pPr>
            <a:lvl8pPr marL="3429000" indent="-228600" eaLnBrk="0" fontAlgn="base" hangingPunct="0">
              <a:spcBef>
                <a:spcPct val="5000"/>
              </a:spcBef>
              <a:spcAft>
                <a:spcPct val="0"/>
              </a:spcAft>
              <a:buChar char="»"/>
              <a:tabLst>
                <a:tab pos="0" algn="l"/>
              </a:tabLst>
              <a:defRPr sz="1600">
                <a:solidFill>
                  <a:schemeClr val="tx1"/>
                </a:solidFill>
                <a:latin typeface="Times New Roman" pitchFamily="18" charset="0"/>
              </a:defRPr>
            </a:lvl8pPr>
            <a:lvl9pPr marL="3886200" indent="-228600" eaLnBrk="0" fontAlgn="base" hangingPunct="0">
              <a:spcBef>
                <a:spcPct val="5000"/>
              </a:spcBef>
              <a:spcAft>
                <a:spcPct val="0"/>
              </a:spcAft>
              <a:buChar char="»"/>
              <a:tabLst>
                <a:tab pos="0" algn="l"/>
              </a:tabLst>
              <a:defRPr sz="1600">
                <a:solidFill>
                  <a:schemeClr val="tx1"/>
                </a:solidFill>
                <a:latin typeface="Times New Roman" pitchFamily="18" charset="0"/>
              </a:defRPr>
            </a:lvl9pPr>
          </a:lstStyle>
          <a:p>
            <a:pPr eaLnBrk="1" hangingPunct="1">
              <a:buFontTx/>
              <a:buNone/>
            </a:pPr>
            <a:r>
              <a:rPr lang="en-US" altLang="en-US" sz="1200">
                <a:latin typeface="Arial" charset="0"/>
              </a:rPr>
              <a:t>Thermal emission from two adults and infant, measured in mid-infrared. Note that sofa remains warm after adults leave.</a:t>
            </a:r>
          </a:p>
          <a:p>
            <a:pPr eaLnBrk="1" hangingPunct="1"/>
            <a:endParaRPr lang="en-US" altLang="en-US" sz="1200">
              <a:latin typeface="Arial" charset="0"/>
            </a:endParaRPr>
          </a:p>
        </p:txBody>
      </p:sp>
      <p:pic>
        <p:nvPicPr>
          <p:cNvPr id="6150" name="Picture 5" descr="Heat transfer between objects as shown by thermal infrared ima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1981200"/>
            <a:ext cx="2743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Thermal infrared camera captures IR hea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238" y="1982788"/>
            <a:ext cx="274320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lizard_wa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238" y="4114800"/>
            <a:ext cx="27432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0" descr="lizard_c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563" y="4124325"/>
            <a:ext cx="27432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12"/>
          <p:cNvSpPr>
            <a:spLocks noChangeArrowheads="1"/>
          </p:cNvSpPr>
          <p:nvPr/>
        </p:nvSpPr>
        <p:spPr bwMode="auto">
          <a:xfrm>
            <a:off x="457200" y="58674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tabLst>
                <a:tab pos="0" algn="l"/>
              </a:tabLst>
              <a:defRPr sz="2400">
                <a:solidFill>
                  <a:schemeClr val="tx1"/>
                </a:solidFill>
                <a:latin typeface="Times New Roman" pitchFamily="18" charset="0"/>
              </a:defRPr>
            </a:lvl1pPr>
            <a:lvl2pPr marL="742950" indent="-285750" eaLnBrk="0" hangingPunct="0">
              <a:spcBef>
                <a:spcPct val="5000"/>
              </a:spcBef>
              <a:buChar char="–"/>
              <a:tabLst>
                <a:tab pos="0" algn="l"/>
              </a:tabLst>
              <a:defRPr sz="2000">
                <a:solidFill>
                  <a:schemeClr val="tx1"/>
                </a:solidFill>
                <a:latin typeface="Times New Roman" pitchFamily="18" charset="0"/>
              </a:defRPr>
            </a:lvl2pPr>
            <a:lvl3pPr marL="1143000" indent="-228600" eaLnBrk="0" hangingPunct="0">
              <a:spcBef>
                <a:spcPct val="5000"/>
              </a:spcBef>
              <a:buChar char="•"/>
              <a:tabLst>
                <a:tab pos="0" algn="l"/>
              </a:tabLst>
              <a:defRPr>
                <a:solidFill>
                  <a:schemeClr val="tx1"/>
                </a:solidFill>
                <a:latin typeface="Times New Roman" pitchFamily="18" charset="0"/>
              </a:defRPr>
            </a:lvl3pPr>
            <a:lvl4pPr marL="1600200" indent="-228600" eaLnBrk="0" hangingPunct="0">
              <a:spcBef>
                <a:spcPct val="5000"/>
              </a:spcBef>
              <a:buChar char="–"/>
              <a:tabLst>
                <a:tab pos="0" algn="l"/>
              </a:tabLst>
              <a:defRPr sz="1600">
                <a:solidFill>
                  <a:schemeClr val="tx1"/>
                </a:solidFill>
                <a:latin typeface="Times New Roman" pitchFamily="18" charset="0"/>
              </a:defRPr>
            </a:lvl4pPr>
            <a:lvl5pPr marL="2057400" indent="-228600" eaLnBrk="0" hangingPunct="0">
              <a:spcBef>
                <a:spcPct val="5000"/>
              </a:spcBef>
              <a:buChar char="»"/>
              <a:tabLst>
                <a:tab pos="0" algn="l"/>
              </a:tabLst>
              <a:defRPr sz="1600">
                <a:solidFill>
                  <a:schemeClr val="tx1"/>
                </a:solidFill>
                <a:latin typeface="Times New Roman" pitchFamily="18" charset="0"/>
              </a:defRPr>
            </a:lvl5pPr>
            <a:lvl6pPr marL="2514600" indent="-228600" eaLnBrk="0" fontAlgn="base" hangingPunct="0">
              <a:spcBef>
                <a:spcPct val="5000"/>
              </a:spcBef>
              <a:spcAft>
                <a:spcPct val="0"/>
              </a:spcAft>
              <a:buChar char="»"/>
              <a:tabLst>
                <a:tab pos="0" algn="l"/>
              </a:tabLst>
              <a:defRPr sz="1600">
                <a:solidFill>
                  <a:schemeClr val="tx1"/>
                </a:solidFill>
                <a:latin typeface="Times New Roman" pitchFamily="18" charset="0"/>
              </a:defRPr>
            </a:lvl6pPr>
            <a:lvl7pPr marL="2971800" indent="-228600" eaLnBrk="0" fontAlgn="base" hangingPunct="0">
              <a:spcBef>
                <a:spcPct val="5000"/>
              </a:spcBef>
              <a:spcAft>
                <a:spcPct val="0"/>
              </a:spcAft>
              <a:buChar char="»"/>
              <a:tabLst>
                <a:tab pos="0" algn="l"/>
              </a:tabLst>
              <a:defRPr sz="1600">
                <a:solidFill>
                  <a:schemeClr val="tx1"/>
                </a:solidFill>
                <a:latin typeface="Times New Roman" pitchFamily="18" charset="0"/>
              </a:defRPr>
            </a:lvl7pPr>
            <a:lvl8pPr marL="3429000" indent="-228600" eaLnBrk="0" fontAlgn="base" hangingPunct="0">
              <a:spcBef>
                <a:spcPct val="5000"/>
              </a:spcBef>
              <a:spcAft>
                <a:spcPct val="0"/>
              </a:spcAft>
              <a:buChar char="»"/>
              <a:tabLst>
                <a:tab pos="0" algn="l"/>
              </a:tabLst>
              <a:defRPr sz="1600">
                <a:solidFill>
                  <a:schemeClr val="tx1"/>
                </a:solidFill>
                <a:latin typeface="Times New Roman" pitchFamily="18" charset="0"/>
              </a:defRPr>
            </a:lvl8pPr>
            <a:lvl9pPr marL="3886200" indent="-228600" eaLnBrk="0" fontAlgn="base" hangingPunct="0">
              <a:spcBef>
                <a:spcPct val="5000"/>
              </a:spcBef>
              <a:spcAft>
                <a:spcPct val="0"/>
              </a:spcAft>
              <a:buChar char="»"/>
              <a:tabLst>
                <a:tab pos="0" algn="l"/>
              </a:tabLst>
              <a:defRPr sz="1600">
                <a:solidFill>
                  <a:schemeClr val="tx1"/>
                </a:solidFill>
                <a:latin typeface="Times New Roman" pitchFamily="18" charset="0"/>
              </a:defRPr>
            </a:lvl9pPr>
          </a:lstStyle>
          <a:p>
            <a:pPr eaLnBrk="1" hangingPunct="1">
              <a:buFontTx/>
              <a:buNone/>
            </a:pPr>
            <a:r>
              <a:rPr lang="en-US" altLang="en-US" sz="1200">
                <a:latin typeface="Arial" charset="0"/>
              </a:rPr>
              <a:t>These thermal infrared images of a collard lizard show a cold-blooded animal's body temperature in a cooler and warmer environment. In the image to the left, the lizard is just above room temperature, being warmed by the human hand holding it. To warm up, lizards will seek a sunny area and bask in warm sunlight, as in the image to the right.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0E0A91B5-A2B2-4516-9F99-5511F825AD5F}" type="slidenum">
              <a:rPr lang="en-US" altLang="en-US" sz="1400" smtClean="0">
                <a:latin typeface="Arial" charset="0"/>
              </a:rPr>
              <a:pPr eaLnBrk="1" hangingPunct="1">
                <a:spcBef>
                  <a:spcPct val="0"/>
                </a:spcBef>
                <a:buFontTx/>
                <a:buNone/>
              </a:pPr>
              <a:t>6</a:t>
            </a:fld>
            <a:endParaRPr lang="en-US" altLang="en-US" sz="1400" smtClean="0">
              <a:latin typeface="Arial" charset="0"/>
            </a:endParaRPr>
          </a:p>
        </p:txBody>
      </p:sp>
      <p:sp>
        <p:nvSpPr>
          <p:cNvPr id="7171" name="Rectangle 20"/>
          <p:cNvSpPr>
            <a:spLocks noGrp="1" noChangeArrowheads="1"/>
          </p:cNvSpPr>
          <p:nvPr>
            <p:ph type="title"/>
          </p:nvPr>
        </p:nvSpPr>
        <p:spPr/>
        <p:txBody>
          <a:bodyPr/>
          <a:lstStyle/>
          <a:p>
            <a:pPr eaLnBrk="1" hangingPunct="1"/>
            <a:r>
              <a:rPr lang="en-US" altLang="en-US" smtClean="0"/>
              <a:t>Blackbody Radiation: Planck’s Equation</a:t>
            </a:r>
          </a:p>
        </p:txBody>
      </p:sp>
      <p:sp>
        <p:nvSpPr>
          <p:cNvPr id="7172" name="Rectangle 21"/>
          <p:cNvSpPr>
            <a:spLocks noGrp="1" noChangeArrowheads="1"/>
          </p:cNvSpPr>
          <p:nvPr>
            <p:ph type="body" idx="1"/>
          </p:nvPr>
        </p:nvSpPr>
        <p:spPr/>
        <p:txBody>
          <a:bodyPr/>
          <a:lstStyle/>
          <a:p>
            <a:pPr eaLnBrk="1" hangingPunct="1"/>
            <a:r>
              <a:rPr lang="en-US" altLang="en-US" smtClean="0"/>
              <a:t>Planck’s blackbody equation is:</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For a star, this equation must be integrated over the outward hemisphere to get the radiated stellar flux, or brightness:</a:t>
            </a:r>
          </a:p>
          <a:p>
            <a:pPr eaLnBrk="1" hangingPunct="1"/>
            <a:endParaRPr lang="en-US" altLang="en-US" smtClean="0"/>
          </a:p>
        </p:txBody>
      </p:sp>
      <p:graphicFrame>
        <p:nvGraphicFramePr>
          <p:cNvPr id="7173" name="Object 8"/>
          <p:cNvGraphicFramePr>
            <a:graphicFrameLocks noGrp="1" noChangeAspect="1"/>
          </p:cNvGraphicFramePr>
          <p:nvPr>
            <p:ph sz="half" idx="4294967295"/>
          </p:nvPr>
        </p:nvGraphicFramePr>
        <p:xfrm>
          <a:off x="1830388" y="1752600"/>
          <a:ext cx="5484812" cy="1400175"/>
        </p:xfrm>
        <a:graphic>
          <a:graphicData uri="http://schemas.openxmlformats.org/presentationml/2006/ole">
            <mc:AlternateContent xmlns:mc="http://schemas.openxmlformats.org/markup-compatibility/2006">
              <mc:Choice xmlns:v="urn:schemas-microsoft-com:vml" Requires="v">
                <p:oleObj spid="_x0000_s7179" name="Equation" r:id="rId3" imgW="2908300" imgH="711200" progId="Equation.3">
                  <p:embed/>
                </p:oleObj>
              </mc:Choice>
              <mc:Fallback>
                <p:oleObj name="Equation" r:id="rId3" imgW="2908300" imgH="711200" progId="Equation.3">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388" y="1752600"/>
                        <a:ext cx="5484812"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10"/>
          <p:cNvGraphicFramePr>
            <a:graphicFrameLocks noChangeAspect="1"/>
          </p:cNvGraphicFramePr>
          <p:nvPr/>
        </p:nvGraphicFramePr>
        <p:xfrm>
          <a:off x="1830388" y="3284538"/>
          <a:ext cx="5484812" cy="1331912"/>
        </p:xfrm>
        <a:graphic>
          <a:graphicData uri="http://schemas.openxmlformats.org/presentationml/2006/ole">
            <mc:AlternateContent xmlns:mc="http://schemas.openxmlformats.org/markup-compatibility/2006">
              <mc:Choice xmlns:v="urn:schemas-microsoft-com:vml" Requires="v">
                <p:oleObj spid="_x0000_s7180" name="Equation" r:id="rId5" imgW="2933700" imgH="711200" progId="Equation.3">
                  <p:embed/>
                </p:oleObj>
              </mc:Choice>
              <mc:Fallback>
                <p:oleObj name="Equation" r:id="rId5" imgW="2933700" imgH="7112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0388" y="3284538"/>
                        <a:ext cx="5484812" cy="13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5" name="Object 22"/>
          <p:cNvGraphicFramePr>
            <a:graphicFrameLocks noGrp="1" noChangeAspect="1"/>
          </p:cNvGraphicFramePr>
          <p:nvPr>
            <p:ph sz="half" idx="4294967295"/>
          </p:nvPr>
        </p:nvGraphicFramePr>
        <p:xfrm>
          <a:off x="4095750" y="5821363"/>
          <a:ext cx="952500" cy="350837"/>
        </p:xfrm>
        <a:graphic>
          <a:graphicData uri="http://schemas.openxmlformats.org/presentationml/2006/ole">
            <mc:AlternateContent xmlns:mc="http://schemas.openxmlformats.org/markup-compatibility/2006">
              <mc:Choice xmlns:v="urn:schemas-microsoft-com:vml" Requires="v">
                <p:oleObj spid="_x0000_s7181" name="Equation" r:id="rId7" imgW="482181" imgH="177646" progId="Equation.3">
                  <p:embed/>
                </p:oleObj>
              </mc:Choice>
              <mc:Fallback>
                <p:oleObj name="Equation" r:id="rId7" imgW="482181" imgH="177646" progId="Equation.3">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0" y="5821363"/>
                        <a:ext cx="952500"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2F0E94E5-4405-4B9A-B722-42855664BB63}" type="slidenum">
              <a:rPr lang="en-US" altLang="en-US" sz="1400" smtClean="0">
                <a:latin typeface="Arial" charset="0"/>
              </a:rPr>
              <a:pPr eaLnBrk="1" hangingPunct="1">
                <a:spcBef>
                  <a:spcPct val="0"/>
                </a:spcBef>
                <a:buFontTx/>
                <a:buNone/>
              </a:pPr>
              <a:t>7</a:t>
            </a:fld>
            <a:endParaRPr lang="en-US" altLang="en-US" sz="1400" smtClean="0">
              <a:latin typeface="Arial" charset="0"/>
            </a:endParaRPr>
          </a:p>
        </p:txBody>
      </p:sp>
      <p:sp>
        <p:nvSpPr>
          <p:cNvPr id="8195" name="Rectangle 2"/>
          <p:cNvSpPr>
            <a:spLocks noGrp="1" noChangeArrowheads="1"/>
          </p:cNvSpPr>
          <p:nvPr>
            <p:ph type="title"/>
          </p:nvPr>
        </p:nvSpPr>
        <p:spPr/>
        <p:txBody>
          <a:bodyPr/>
          <a:lstStyle/>
          <a:p>
            <a:pPr eaLnBrk="1" hangingPunct="1"/>
            <a:r>
              <a:rPr lang="en-US" altLang="en-US" smtClean="0"/>
              <a:t>Blackbody Radiation: Curves</a:t>
            </a:r>
          </a:p>
        </p:txBody>
      </p:sp>
      <p:pic>
        <p:nvPicPr>
          <p:cNvPr id="81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17600"/>
            <a:ext cx="8077200" cy="537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ACC7E876-D2D2-4650-A098-5DAE33825831}" type="slidenum">
              <a:rPr lang="en-US" altLang="en-US" sz="1400" smtClean="0">
                <a:latin typeface="Arial" charset="0"/>
              </a:rPr>
              <a:pPr eaLnBrk="1" hangingPunct="1">
                <a:spcBef>
                  <a:spcPct val="0"/>
                </a:spcBef>
                <a:buFontTx/>
                <a:buNone/>
              </a:pPr>
              <a:t>8</a:t>
            </a:fld>
            <a:endParaRPr lang="en-US" altLang="en-US" sz="1400" smtClean="0">
              <a:latin typeface="Arial" charset="0"/>
            </a:endParaRPr>
          </a:p>
        </p:txBody>
      </p:sp>
      <p:sp>
        <p:nvSpPr>
          <p:cNvPr id="9219" name="Rectangle 2"/>
          <p:cNvSpPr>
            <a:spLocks noGrp="1" noChangeArrowheads="1"/>
          </p:cNvSpPr>
          <p:nvPr>
            <p:ph type="title"/>
          </p:nvPr>
        </p:nvSpPr>
        <p:spPr/>
        <p:txBody>
          <a:bodyPr/>
          <a:lstStyle/>
          <a:p>
            <a:pPr eaLnBrk="1" hangingPunct="1"/>
            <a:r>
              <a:rPr lang="en-US" altLang="en-US" smtClean="0"/>
              <a:t>Blackbody Radiation: Wein’s Displacement Law</a:t>
            </a:r>
          </a:p>
        </p:txBody>
      </p:sp>
      <p:sp>
        <p:nvSpPr>
          <p:cNvPr id="9220" name="Rectangle 3"/>
          <p:cNvSpPr>
            <a:spLocks noGrp="1" noChangeArrowheads="1"/>
          </p:cNvSpPr>
          <p:nvPr>
            <p:ph type="body" idx="1"/>
          </p:nvPr>
        </p:nvSpPr>
        <p:spPr/>
        <p:txBody>
          <a:bodyPr/>
          <a:lstStyle/>
          <a:p>
            <a:pPr eaLnBrk="1" hangingPunct="1"/>
            <a:r>
              <a:rPr lang="en-US" altLang="en-US" smtClean="0"/>
              <a:t>The wavelength at which the flux is maximum, is given by:</a:t>
            </a:r>
          </a:p>
          <a:p>
            <a:pPr eaLnBrk="1" hangingPunct="1"/>
            <a:endParaRPr lang="en-US" altLang="en-US" smtClean="0"/>
          </a:p>
        </p:txBody>
      </p:sp>
      <p:graphicFrame>
        <p:nvGraphicFramePr>
          <p:cNvPr id="9221" name="Object 5"/>
          <p:cNvGraphicFramePr>
            <a:graphicFrameLocks noChangeAspect="1"/>
          </p:cNvGraphicFramePr>
          <p:nvPr/>
        </p:nvGraphicFramePr>
        <p:xfrm>
          <a:off x="3201988" y="1981200"/>
          <a:ext cx="2741612" cy="428625"/>
        </p:xfrm>
        <a:graphic>
          <a:graphicData uri="http://schemas.openxmlformats.org/presentationml/2006/ole">
            <mc:AlternateContent xmlns:mc="http://schemas.openxmlformats.org/markup-compatibility/2006">
              <mc:Choice xmlns:v="urn:schemas-microsoft-com:vml" Requires="v">
                <p:oleObj spid="_x0000_s9227" name="Equation" r:id="rId4" imgW="1460500" imgH="228600" progId="Equation.3">
                  <p:embed/>
                </p:oleObj>
              </mc:Choice>
              <mc:Fallback>
                <p:oleObj name="Equation" r:id="rId4" imgW="1460500" imgH="228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988" y="1981200"/>
                        <a:ext cx="27416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22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25" y="3506788"/>
            <a:ext cx="40576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1225" y="3505200"/>
            <a:ext cx="41148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224" name="Object 12"/>
          <p:cNvGraphicFramePr>
            <a:graphicFrameLocks noGrp="1" noChangeAspect="1"/>
          </p:cNvGraphicFramePr>
          <p:nvPr>
            <p:ph sz="half" idx="4294967295"/>
          </p:nvPr>
        </p:nvGraphicFramePr>
        <p:xfrm>
          <a:off x="3201988" y="2514600"/>
          <a:ext cx="2741612" cy="457200"/>
        </p:xfrm>
        <a:graphic>
          <a:graphicData uri="http://schemas.openxmlformats.org/presentationml/2006/ole">
            <mc:AlternateContent xmlns:mc="http://schemas.openxmlformats.org/markup-compatibility/2006">
              <mc:Choice xmlns:v="urn:schemas-microsoft-com:vml" Requires="v">
                <p:oleObj spid="_x0000_s9228" name="Equation" r:id="rId8" imgW="1371600" imgH="228600" progId="Equation.3">
                  <p:embed/>
                </p:oleObj>
              </mc:Choice>
              <mc:Fallback>
                <p:oleObj name="Equation" r:id="rId8" imgW="1371600" imgH="2286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1988" y="2514600"/>
                        <a:ext cx="27416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31B5CDD-5FA0-4A44-B21A-F92444428522}" type="slidenum">
              <a:rPr lang="en-US" altLang="en-US" sz="1400" smtClean="0">
                <a:latin typeface="Arial" charset="0"/>
              </a:rPr>
              <a:pPr eaLnBrk="1" hangingPunct="1">
                <a:spcBef>
                  <a:spcPct val="0"/>
                </a:spcBef>
                <a:buFontTx/>
                <a:buNone/>
              </a:pPr>
              <a:t>9</a:t>
            </a:fld>
            <a:endParaRPr lang="en-US" altLang="en-US" sz="1400" smtClean="0">
              <a:latin typeface="Arial" charset="0"/>
            </a:endParaRPr>
          </a:p>
        </p:txBody>
      </p:sp>
      <p:sp>
        <p:nvSpPr>
          <p:cNvPr id="10243" name="Rectangle 2"/>
          <p:cNvSpPr>
            <a:spLocks noGrp="1" noChangeArrowheads="1"/>
          </p:cNvSpPr>
          <p:nvPr>
            <p:ph type="title"/>
          </p:nvPr>
        </p:nvSpPr>
        <p:spPr/>
        <p:txBody>
          <a:bodyPr/>
          <a:lstStyle/>
          <a:p>
            <a:pPr eaLnBrk="1" hangingPunct="1"/>
            <a:r>
              <a:rPr lang="en-US" altLang="en-US" smtClean="0"/>
              <a:t>Blackbody Radiation: Wein’s Displacement Law</a:t>
            </a:r>
          </a:p>
        </p:txBody>
      </p:sp>
      <p:pic>
        <p:nvPicPr>
          <p:cNvPr id="10244" name="Picture 9" descr="Figur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1057275"/>
            <a:ext cx="57435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3710</TotalTime>
  <Words>4812</Words>
  <Application>Microsoft Office PowerPoint</Application>
  <PresentationFormat>On-screen Show (4:3)</PresentationFormat>
  <Paragraphs>398</Paragraphs>
  <Slides>47</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Default Design</vt:lpstr>
      <vt:lpstr>Equation</vt:lpstr>
      <vt:lpstr>Astronomical Observational Techniques and Instrumentation</vt:lpstr>
      <vt:lpstr>Aims and outline for this lecture</vt:lpstr>
      <vt:lpstr>Blackbody Radiation: Energy Transfer</vt:lpstr>
      <vt:lpstr>Blackbody Radiation: Heat Transfer</vt:lpstr>
      <vt:lpstr>Blackbody Radiation: Objects</vt:lpstr>
      <vt:lpstr>Blackbody Radiation: Planck’s Equation</vt:lpstr>
      <vt:lpstr>Blackbody Radiation: Curves</vt:lpstr>
      <vt:lpstr>Blackbody Radiation: Wein’s Displacement Law</vt:lpstr>
      <vt:lpstr>Blackbody Radiation: Wein’s Displacement Law</vt:lpstr>
      <vt:lpstr>Blackbody Radiation: Stefan-Boltzmann Law </vt:lpstr>
      <vt:lpstr>Blackbody Radiation: SB Law, derivation</vt:lpstr>
      <vt:lpstr>Interactions Between Charged Particles</vt:lpstr>
      <vt:lpstr> Bound-Bound Transitions</vt:lpstr>
      <vt:lpstr>Transitions to/from the Free State</vt:lpstr>
      <vt:lpstr>Hydrogen emission lines</vt:lpstr>
      <vt:lpstr>Hydrogen emission line series</vt:lpstr>
      <vt:lpstr>Lyman series</vt:lpstr>
      <vt:lpstr>Balmer series</vt:lpstr>
      <vt:lpstr>Helium and carbon atoms</vt:lpstr>
      <vt:lpstr>Iron</vt:lpstr>
      <vt:lpstr>Hydrogen-like lines</vt:lpstr>
      <vt:lpstr>21-cm Radiation</vt:lpstr>
      <vt:lpstr>Free-free (Bremsstrahlung) Emission</vt:lpstr>
      <vt:lpstr>Bremsstrahlung Emission: Notes</vt:lpstr>
      <vt:lpstr>Free-free Emission: Spectrum</vt:lpstr>
      <vt:lpstr>Free-free Emission: Spectrum</vt:lpstr>
      <vt:lpstr>Free-free Emission: Total</vt:lpstr>
      <vt:lpstr>Free-free Emission: Stromgren Sphere</vt:lpstr>
      <vt:lpstr>Stromgren Sphere Radius: Derivation</vt:lpstr>
      <vt:lpstr>Recombination Timescale: Derivation</vt:lpstr>
      <vt:lpstr>Free-free Emission: Star Formation Region</vt:lpstr>
      <vt:lpstr>Free-free Emission: Galaxy Cluster</vt:lpstr>
      <vt:lpstr>Synchrotron Radiation</vt:lpstr>
      <vt:lpstr>Synchrotron Radiation: Illustration</vt:lpstr>
      <vt:lpstr>Synchrotron Radiation: M87 Jet</vt:lpstr>
      <vt:lpstr>Synchrotron Radiation: Relations</vt:lpstr>
      <vt:lpstr>Synchrotron Radiation: Spectrum</vt:lpstr>
      <vt:lpstr>Inverse Compton Scattering</vt:lpstr>
      <vt:lpstr>Inverse Compton Scattering: Spectrum</vt:lpstr>
      <vt:lpstr>Molecular rotational-vibrational transitions</vt:lpstr>
      <vt:lpstr>Molecular line observations</vt:lpstr>
      <vt:lpstr>Molecular rotational energy levels</vt:lpstr>
      <vt:lpstr>Molecular rotational contant</vt:lpstr>
      <vt:lpstr>Molecules Coat Dust</vt:lpstr>
      <vt:lpstr>Thermal vs. Non-Thermal Radiation</vt:lpstr>
      <vt:lpstr>Multiwavelength Spectrum: M82</vt:lpstr>
      <vt:lpstr>Theory of Everything</vt:lpstr>
    </vt:vector>
  </TitlesOfParts>
  <Company>Center for Imaging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dffpci</cp:lastModifiedBy>
  <cp:revision>385</cp:revision>
  <dcterms:created xsi:type="dcterms:W3CDTF">2007-01-08T01:06:37Z</dcterms:created>
  <dcterms:modified xsi:type="dcterms:W3CDTF">2015-09-06T23:23:31Z</dcterms:modified>
</cp:coreProperties>
</file>