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7" r:id="rId3"/>
    <p:sldId id="258" r:id="rId4"/>
    <p:sldId id="259" r:id="rId5"/>
    <p:sldId id="268" r:id="rId6"/>
    <p:sldId id="260" r:id="rId7"/>
    <p:sldId id="261" r:id="rId8"/>
    <p:sldId id="262" r:id="rId9"/>
    <p:sldId id="263" r:id="rId10"/>
    <p:sldId id="274" r:id="rId11"/>
    <p:sldId id="276" r:id="rId12"/>
    <p:sldId id="264" r:id="rId13"/>
    <p:sldId id="271" r:id="rId14"/>
    <p:sldId id="275" r:id="rId15"/>
    <p:sldId id="282" r:id="rId16"/>
    <p:sldId id="284" r:id="rId17"/>
    <p:sldId id="265" r:id="rId18"/>
    <p:sldId id="272" r:id="rId19"/>
    <p:sldId id="273" r:id="rId20"/>
    <p:sldId id="285" r:id="rId21"/>
    <p:sldId id="287" r:id="rId22"/>
    <p:sldId id="288" r:id="rId23"/>
    <p:sldId id="289" r:id="rId24"/>
    <p:sldId id="266" r:id="rId25"/>
    <p:sldId id="278" r:id="rId26"/>
    <p:sldId id="291" r:id="rId27"/>
    <p:sldId id="293" r:id="rId28"/>
    <p:sldId id="294" r:id="rId29"/>
    <p:sldId id="295" r:id="rId30"/>
    <p:sldId id="279" r:id="rId31"/>
    <p:sldId id="29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accent2"/>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7" autoAdjust="0"/>
    <p:restoredTop sz="82971" autoAdjust="0"/>
  </p:normalViewPr>
  <p:slideViewPr>
    <p:cSldViewPr>
      <p:cViewPr varScale="1">
        <p:scale>
          <a:sx n="75" d="100"/>
          <a:sy n="75" d="100"/>
        </p:scale>
        <p:origin x="-50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E804E6-66D2-403D-AEF9-C23FA08CD370}" type="datetimeFigureOut">
              <a:rPr lang="en-US" smtClean="0"/>
              <a:t>2/24/2015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0EA028-0870-400F-958C-E7B0400DE0EF}" type="slidenum">
              <a:rPr lang="en-US" smtClean="0"/>
              <a:t>‹#›</a:t>
            </a:fld>
            <a:endParaRPr lang="en-US"/>
          </a:p>
        </p:txBody>
      </p:sp>
    </p:spTree>
    <p:extLst>
      <p:ext uri="{BB962C8B-B14F-4D97-AF65-F5344CB8AC3E}">
        <p14:creationId xmlns:p14="http://schemas.microsoft.com/office/powerpoint/2010/main" val="2695710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0EA028-0870-400F-958C-E7B0400DE0EF}" type="slidenum">
              <a:rPr lang="en-US" smtClean="0"/>
              <a:t>2</a:t>
            </a:fld>
            <a:endParaRPr lang="en-US"/>
          </a:p>
        </p:txBody>
      </p:sp>
    </p:spTree>
    <p:extLst>
      <p:ext uri="{BB962C8B-B14F-4D97-AF65-F5344CB8AC3E}">
        <p14:creationId xmlns:p14="http://schemas.microsoft.com/office/powerpoint/2010/main" val="2230227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the built-in voltage for a </a:t>
            </a:r>
            <a:r>
              <a:rPr lang="en-US" dirty="0" err="1" smtClean="0"/>
              <a:t>pn</a:t>
            </a:r>
            <a:r>
              <a:rPr lang="en-US" dirty="0" smtClean="0"/>
              <a:t> junction with N</a:t>
            </a:r>
            <a:r>
              <a:rPr lang="en-US" baseline="-25000" dirty="0" smtClean="0"/>
              <a:t>D</a:t>
            </a:r>
            <a:r>
              <a:rPr lang="en-US" baseline="0" dirty="0" smtClean="0"/>
              <a:t> = 1e15 cm</a:t>
            </a:r>
            <a:r>
              <a:rPr lang="en-US" baseline="30000" dirty="0" smtClean="0"/>
              <a:t>-3</a:t>
            </a:r>
            <a:r>
              <a:rPr lang="en-US" baseline="0" dirty="0" smtClean="0"/>
              <a:t> and N</a:t>
            </a:r>
            <a:r>
              <a:rPr lang="en-US" baseline="-25000" dirty="0" smtClean="0"/>
              <a:t>A</a:t>
            </a:r>
            <a:r>
              <a:rPr lang="en-US" baseline="0" dirty="0" smtClean="0"/>
              <a:t> = 1e17 cm</a:t>
            </a:r>
            <a:r>
              <a:rPr lang="en-US" baseline="30000" dirty="0" smtClean="0"/>
              <a:t>-3</a:t>
            </a:r>
            <a:r>
              <a:rPr lang="en-US" baseline="0" dirty="0" smtClean="0"/>
              <a:t> at room temperature (300 K)? (First, which side is more highly doped in the picture?)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k = </a:t>
            </a:r>
            <a:r>
              <a:rPr lang="en-US" b="0" dirty="0" smtClean="0">
                <a:effectLst/>
              </a:rPr>
              <a:t>8.6173423 × 10</a:t>
            </a:r>
            <a:r>
              <a:rPr lang="en-US" b="0" baseline="30000" dirty="0" smtClean="0">
                <a:effectLst/>
              </a:rPr>
              <a:t>-5</a:t>
            </a:r>
            <a:r>
              <a:rPr lang="en-US" b="0" dirty="0" smtClean="0">
                <a:effectLst/>
              </a:rPr>
              <a:t> </a:t>
            </a:r>
            <a:r>
              <a:rPr lang="en-US" b="0" dirty="0" err="1" smtClean="0">
                <a:effectLst/>
              </a:rPr>
              <a:t>eV</a:t>
            </a:r>
            <a:r>
              <a:rPr lang="en-US" b="0" dirty="0" smtClean="0">
                <a:effectLst/>
              </a:rPr>
              <a:t>/K</a:t>
            </a:r>
          </a:p>
          <a:p>
            <a:r>
              <a:rPr lang="en-US" dirty="0" err="1" smtClean="0"/>
              <a:t>kT</a:t>
            </a:r>
            <a:r>
              <a:rPr lang="en-US" dirty="0" smtClean="0"/>
              <a:t>/q = 0.025 V</a:t>
            </a:r>
          </a:p>
          <a:p>
            <a:r>
              <a:rPr lang="en-US" dirty="0" smtClean="0"/>
              <a:t>N</a:t>
            </a:r>
            <a:r>
              <a:rPr lang="en-US" baseline="-25000" dirty="0" smtClean="0"/>
              <a:t>D</a:t>
            </a:r>
            <a:r>
              <a:rPr lang="en-US" dirty="0" smtClean="0"/>
              <a:t>*N</a:t>
            </a:r>
            <a:r>
              <a:rPr lang="en-US" baseline="-25000" dirty="0" smtClean="0"/>
              <a:t>A</a:t>
            </a:r>
            <a:r>
              <a:rPr lang="en-US" dirty="0" smtClean="0"/>
              <a:t>/</a:t>
            </a:r>
            <a:r>
              <a:rPr lang="en-US" dirty="0" err="1" smtClean="0"/>
              <a:t>n</a:t>
            </a:r>
            <a:r>
              <a:rPr lang="en-US" baseline="-25000" dirty="0" err="1" smtClean="0"/>
              <a:t>i</a:t>
            </a:r>
            <a:r>
              <a:rPr lang="en-US" dirty="0" smtClean="0"/>
              <a:t> = 1e12 ; </a:t>
            </a:r>
            <a:r>
              <a:rPr lang="en-US" dirty="0" err="1" smtClean="0"/>
              <a:t>ln</a:t>
            </a:r>
            <a:r>
              <a:rPr lang="en-US" dirty="0" smtClean="0"/>
              <a:t>(1e12) = 27.63</a:t>
            </a:r>
          </a:p>
          <a:p>
            <a:r>
              <a:rPr lang="en-US" dirty="0" err="1" smtClean="0"/>
              <a:t>V</a:t>
            </a:r>
            <a:r>
              <a:rPr lang="en-US" baseline="-25000" dirty="0" err="1" smtClean="0"/>
              <a:t>bi</a:t>
            </a:r>
            <a:r>
              <a:rPr lang="en-US" dirty="0" smtClean="0"/>
              <a:t> = 0.025 [V]</a:t>
            </a:r>
            <a:r>
              <a:rPr lang="en-US" baseline="0" dirty="0" smtClean="0"/>
              <a:t> * 27.63</a:t>
            </a:r>
          </a:p>
          <a:p>
            <a:r>
              <a:rPr lang="en-US" baseline="0" dirty="0" err="1" smtClean="0"/>
              <a:t>V</a:t>
            </a:r>
            <a:r>
              <a:rPr lang="en-US" baseline="-25000" dirty="0" err="1" smtClean="0"/>
              <a:t>bi</a:t>
            </a:r>
            <a:r>
              <a:rPr lang="en-US" baseline="0" dirty="0" smtClean="0"/>
              <a:t> = 0.72 V</a:t>
            </a:r>
            <a:endParaRPr lang="en-US" dirty="0"/>
          </a:p>
        </p:txBody>
      </p:sp>
      <p:sp>
        <p:nvSpPr>
          <p:cNvPr id="4" name="Slide Number Placeholder 3"/>
          <p:cNvSpPr>
            <a:spLocks noGrp="1"/>
          </p:cNvSpPr>
          <p:nvPr>
            <p:ph type="sldNum" sz="quarter" idx="10"/>
          </p:nvPr>
        </p:nvSpPr>
        <p:spPr/>
        <p:txBody>
          <a:bodyPr/>
          <a:lstStyle/>
          <a:p>
            <a:fld id="{B20EA028-0870-400F-958C-E7B0400DE0EF}" type="slidenum">
              <a:rPr lang="en-US" smtClean="0"/>
              <a:t>6</a:t>
            </a:fld>
            <a:endParaRPr lang="en-US"/>
          </a:p>
        </p:txBody>
      </p:sp>
    </p:spTree>
    <p:extLst>
      <p:ext uri="{BB962C8B-B14F-4D97-AF65-F5344CB8AC3E}">
        <p14:creationId xmlns:p14="http://schemas.microsoft.com/office/powerpoint/2010/main" val="3959151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0EA028-0870-400F-958C-E7B0400DE0EF}" type="slidenum">
              <a:rPr lang="en-US" smtClean="0"/>
              <a:t>14</a:t>
            </a:fld>
            <a:endParaRPr lang="en-US"/>
          </a:p>
        </p:txBody>
      </p:sp>
    </p:spTree>
    <p:extLst>
      <p:ext uri="{BB962C8B-B14F-4D97-AF65-F5344CB8AC3E}">
        <p14:creationId xmlns:p14="http://schemas.microsoft.com/office/powerpoint/2010/main" val="3018293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0EA028-0870-400F-958C-E7B0400DE0EF}" type="slidenum">
              <a:rPr lang="en-US" smtClean="0"/>
              <a:t>18</a:t>
            </a:fld>
            <a:endParaRPr lang="en-US"/>
          </a:p>
        </p:txBody>
      </p:sp>
    </p:spTree>
    <p:extLst>
      <p:ext uri="{BB962C8B-B14F-4D97-AF65-F5344CB8AC3E}">
        <p14:creationId xmlns:p14="http://schemas.microsoft.com/office/powerpoint/2010/main" val="1130425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detector that took this picture counts single photons!</a:t>
            </a:r>
          </a:p>
          <a:p>
            <a:endParaRPr lang="en-US" dirty="0" smtClean="0"/>
          </a:p>
          <a:p>
            <a:r>
              <a:rPr lang="en-US" dirty="0" smtClean="0"/>
              <a:t>Given what you know about GM-APDs</a:t>
            </a:r>
            <a:r>
              <a:rPr lang="en-US" baseline="0" dirty="0" smtClean="0"/>
              <a:t> and how they count photons, what must be true about the flux at the detector? In broad daylight, about how many photons per second would hit the detector? How fast would the detector have to be read out to match one photon per read? What’s a reasonable read rate for </a:t>
            </a:r>
            <a:r>
              <a:rPr lang="en-US" baseline="0" smtClean="0"/>
              <a:t>a GM-APD?</a:t>
            </a:r>
            <a:endParaRPr lang="en-US" dirty="0" smtClean="0"/>
          </a:p>
        </p:txBody>
      </p:sp>
      <p:sp>
        <p:nvSpPr>
          <p:cNvPr id="4" name="Slide Number Placeholder 3"/>
          <p:cNvSpPr>
            <a:spLocks noGrp="1"/>
          </p:cNvSpPr>
          <p:nvPr>
            <p:ph type="sldNum" sz="quarter" idx="10"/>
          </p:nvPr>
        </p:nvSpPr>
        <p:spPr/>
        <p:txBody>
          <a:bodyPr/>
          <a:lstStyle/>
          <a:p>
            <a:fld id="{B20EA028-0870-400F-958C-E7B0400DE0EF}" type="slidenum">
              <a:rPr lang="en-US" smtClean="0"/>
              <a:t>29</a:t>
            </a:fld>
            <a:endParaRPr lang="en-US"/>
          </a:p>
        </p:txBody>
      </p:sp>
    </p:spTree>
    <p:extLst>
      <p:ext uri="{BB962C8B-B14F-4D97-AF65-F5344CB8AC3E}">
        <p14:creationId xmlns:p14="http://schemas.microsoft.com/office/powerpoint/2010/main" val="3692714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How </a:t>
            </a:r>
            <a:r>
              <a:rPr lang="en-US" baseline="0" dirty="0" smtClean="0"/>
              <a:t>might </a:t>
            </a:r>
            <a:r>
              <a:rPr lang="en-US" baseline="0" dirty="0" smtClean="0"/>
              <a:t>you use this APD? Judging by the ratings and characteristics listed, is this linear-mode or </a:t>
            </a:r>
            <a:r>
              <a:rPr lang="en-US" baseline="0" dirty="0" err="1" smtClean="0"/>
              <a:t>geiger</a:t>
            </a:r>
            <a:r>
              <a:rPr lang="en-US" baseline="0" dirty="0" smtClean="0"/>
              <a:t> mode? Is it being used as a photon-counter or as an amplifier?</a:t>
            </a:r>
          </a:p>
          <a:p>
            <a:pPr marL="228600" indent="-228600">
              <a:buAutoNum type="arabicPeriod"/>
            </a:pPr>
            <a:endParaRPr lang="en-US" baseline="0" dirty="0" smtClean="0"/>
          </a:p>
          <a:p>
            <a:pPr marL="228600" indent="-228600">
              <a:buAutoNum type="arabicPeriod"/>
            </a:pPr>
            <a:r>
              <a:rPr lang="en-US" baseline="0" dirty="0" smtClean="0"/>
              <a:t>Based on the Electrical and Optical Characteristics table, what would the typical breakdown voltage be at 253 K? (note: breakdown voltage decreases with temperature)</a:t>
            </a:r>
          </a:p>
          <a:p>
            <a:pPr marL="228600" indent="-228600">
              <a:buAutoNum type="arabicPeriod"/>
            </a:pPr>
            <a:endParaRPr lang="en-US" baseline="0" dirty="0" smtClean="0"/>
          </a:p>
          <a:p>
            <a:pPr marL="228600" indent="-228600">
              <a:buAutoNum type="arabicPeriod"/>
            </a:pPr>
            <a:r>
              <a:rPr lang="en-US" baseline="0" dirty="0" smtClean="0"/>
              <a:t>What is the value of k for this device? (note, this company has used the </a:t>
            </a:r>
            <a:r>
              <a:rPr lang="en-US" baseline="0" dirty="0" err="1" smtClean="0"/>
              <a:t>M</a:t>
            </a:r>
            <a:r>
              <a:rPr lang="en-US" baseline="30000" dirty="0" err="1" smtClean="0"/>
              <a:t>x</a:t>
            </a:r>
            <a:r>
              <a:rPr lang="en-US" baseline="0" dirty="0" smtClean="0"/>
              <a:t> metric)</a:t>
            </a:r>
          </a:p>
          <a:p>
            <a:pPr marL="228600" indent="-228600">
              <a:buAutoNum type="arabicPeriod"/>
            </a:pPr>
            <a:endParaRPr lang="en-US" baseline="0" dirty="0" smtClean="0"/>
          </a:p>
          <a:p>
            <a:pPr marL="228600"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B20EA028-0870-400F-958C-E7B0400DE0EF}" type="slidenum">
              <a:rPr lang="en-US" smtClean="0"/>
              <a:t>30</a:t>
            </a:fld>
            <a:endParaRPr lang="en-US"/>
          </a:p>
        </p:txBody>
      </p:sp>
    </p:spTree>
    <p:extLst>
      <p:ext uri="{BB962C8B-B14F-4D97-AF65-F5344CB8AC3E}">
        <p14:creationId xmlns:p14="http://schemas.microsoft.com/office/powerpoint/2010/main" val="196704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Suppose</a:t>
            </a:r>
            <a:r>
              <a:rPr lang="en-US" baseline="0" dirty="0" smtClean="0"/>
              <a:t> you biased your S11519-30 to 300 V and exposed it to a filtered signal of wavelength 1 um. The device is operating at 25 degrees C. You measure a signal of 30 </a:t>
            </a:r>
            <a:r>
              <a:rPr lang="en-US" baseline="0" dirty="0" err="1" smtClean="0"/>
              <a:t>nA.</a:t>
            </a:r>
            <a:r>
              <a:rPr lang="en-US" baseline="0" dirty="0" smtClean="0"/>
              <a:t> What is the flux on the detector in photons/s?</a:t>
            </a:r>
          </a:p>
          <a:p>
            <a:endParaRPr lang="en-US" baseline="0" dirty="0" smtClean="0"/>
          </a:p>
          <a:p>
            <a:pPr marL="228600" indent="-228600">
              <a:buAutoNum type="arabicPeriod"/>
            </a:pPr>
            <a:r>
              <a:rPr lang="en-US" baseline="0" dirty="0" smtClean="0"/>
              <a:t>Find the appropriate dark current from the Dark current vs. reverse voltage graph (9 </a:t>
            </a:r>
            <a:r>
              <a:rPr lang="en-US" baseline="0" dirty="0" err="1" smtClean="0"/>
              <a:t>nA</a:t>
            </a:r>
            <a:r>
              <a:rPr lang="en-US" baseline="0" dirty="0" smtClean="0"/>
              <a:t>).</a:t>
            </a:r>
          </a:p>
          <a:p>
            <a:pPr marL="228600" indent="-228600">
              <a:buAutoNum type="arabicPeriod"/>
            </a:pPr>
            <a:r>
              <a:rPr lang="en-US" baseline="0" dirty="0" smtClean="0"/>
              <a:t>Find the correct sensitivity on the Spectral response plot (70 A/W).</a:t>
            </a:r>
          </a:p>
          <a:p>
            <a:pPr marL="228600" indent="-228600">
              <a:buAutoNum type="arabicPeriod"/>
            </a:pPr>
            <a:r>
              <a:rPr lang="en-US" baseline="0" dirty="0" smtClean="0"/>
              <a:t>Subtract your dark current from your measured current (30 </a:t>
            </a:r>
            <a:r>
              <a:rPr lang="en-US" baseline="0" dirty="0" err="1" smtClean="0"/>
              <a:t>nA</a:t>
            </a:r>
            <a:r>
              <a:rPr lang="en-US" baseline="0" dirty="0" smtClean="0"/>
              <a:t> – 9 </a:t>
            </a:r>
            <a:r>
              <a:rPr lang="en-US" baseline="0" dirty="0" err="1" smtClean="0"/>
              <a:t>nA</a:t>
            </a:r>
            <a:r>
              <a:rPr lang="en-US" baseline="0" dirty="0" smtClean="0"/>
              <a:t> = 21 </a:t>
            </a:r>
            <a:r>
              <a:rPr lang="en-US" baseline="0" dirty="0" err="1" smtClean="0"/>
              <a:t>nA</a:t>
            </a:r>
            <a:r>
              <a:rPr lang="en-US" baseline="0" dirty="0" smtClean="0"/>
              <a:t>).</a:t>
            </a:r>
          </a:p>
          <a:p>
            <a:pPr marL="228600" indent="-228600">
              <a:buAutoNum type="arabicPeriod"/>
            </a:pPr>
            <a:r>
              <a:rPr lang="en-US" baseline="0" dirty="0" smtClean="0"/>
              <a:t>Convert your answer from (3) into watts (21 </a:t>
            </a:r>
            <a:r>
              <a:rPr lang="en-US" baseline="0" dirty="0" err="1" smtClean="0"/>
              <a:t>nA</a:t>
            </a:r>
            <a:r>
              <a:rPr lang="en-US" baseline="0" dirty="0" smtClean="0"/>
              <a:t> / (70 A/W) = 0.3 </a:t>
            </a:r>
            <a:r>
              <a:rPr lang="en-US" baseline="0" dirty="0" err="1" smtClean="0"/>
              <a:t>nW</a:t>
            </a:r>
            <a:r>
              <a:rPr lang="en-US" baseline="0" dirty="0" smtClean="0"/>
              <a:t>)</a:t>
            </a:r>
          </a:p>
          <a:p>
            <a:pPr marL="228600" indent="-228600">
              <a:buAutoNum type="arabicPeriod"/>
            </a:pPr>
            <a:r>
              <a:rPr lang="en-US" baseline="0" dirty="0" smtClean="0"/>
              <a:t>Convert your wattage into photons per second (0.3e-9 J/s * 1 photon/(</a:t>
            </a:r>
            <a:r>
              <a:rPr lang="en-US" baseline="0" dirty="0" err="1" smtClean="0"/>
              <a:t>hc</a:t>
            </a:r>
            <a:r>
              <a:rPr lang="en-US" baseline="0" smtClean="0"/>
              <a:t>/1000 nm</a:t>
            </a:r>
            <a:r>
              <a:rPr lang="en-US" baseline="0" dirty="0" smtClean="0"/>
              <a:t>) = 1.51e9 photons/s)</a:t>
            </a:r>
          </a:p>
          <a:p>
            <a:pPr marL="228600"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B20EA028-0870-400F-958C-E7B0400DE0EF}" type="slidenum">
              <a:rPr lang="en-US" smtClean="0"/>
              <a:t>31</a:t>
            </a:fld>
            <a:endParaRPr lang="en-US"/>
          </a:p>
        </p:txBody>
      </p:sp>
    </p:spTree>
    <p:extLst>
      <p:ext uri="{BB962C8B-B14F-4D97-AF65-F5344CB8AC3E}">
        <p14:creationId xmlns:p14="http://schemas.microsoft.com/office/powerpoint/2010/main" val="31263013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3010" name="Rectangle 2"/>
          <p:cNvSpPr>
            <a:spLocks noGrp="1" noChangeArrowheads="1"/>
          </p:cNvSpPr>
          <p:nvPr>
            <p:ph type="ctrTitle" sz="quarter"/>
          </p:nvPr>
        </p:nvSpPr>
        <p:spPr>
          <a:xfrm>
            <a:off x="1371600" y="2130425"/>
            <a:ext cx="7772400" cy="1470025"/>
          </a:xfrm>
        </p:spPr>
        <p:txBody>
          <a:bodyPr/>
          <a:lstStyle>
            <a:lvl1pPr algn="l">
              <a:defRPr b="1"/>
            </a:lvl1pPr>
          </a:lstStyle>
          <a:p>
            <a:pPr lvl="0"/>
            <a:r>
              <a:rPr lang="en-US" noProof="0" smtClean="0"/>
              <a:t>Click to edit Master title style</a:t>
            </a:r>
          </a:p>
        </p:txBody>
      </p:sp>
      <p:sp>
        <p:nvSpPr>
          <p:cNvPr id="43011" name="Rectangle 3"/>
          <p:cNvSpPr>
            <a:spLocks noGrp="1" noChangeArrowheads="1"/>
          </p:cNvSpPr>
          <p:nvPr>
            <p:ph type="subTitle" sz="quarter" idx="1"/>
          </p:nvPr>
        </p:nvSpPr>
        <p:spPr>
          <a:xfrm>
            <a:off x="1371600" y="3886200"/>
            <a:ext cx="6400800" cy="1752600"/>
          </a:xfrm>
        </p:spPr>
        <p:txBody>
          <a:bodyPr/>
          <a:lstStyle>
            <a:lvl1pPr marL="0" indent="0">
              <a:buFontTx/>
              <a:buNone/>
              <a:defRPr sz="1600"/>
            </a:lvl1pPr>
          </a:lstStyle>
          <a:p>
            <a:pPr lvl="0"/>
            <a:r>
              <a:rPr lang="en-US" noProof="0" smtClean="0"/>
              <a:t>Click to edit Master subtitle style</a:t>
            </a:r>
          </a:p>
        </p:txBody>
      </p:sp>
      <p:pic>
        <p:nvPicPr>
          <p:cNvPr id="8" name="Picture 11" descr="C:\Users\Kim Kolb\Desktop\CfD with lettering orange with black lettering transparen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03629"/>
            <a:ext cx="1857407" cy="14203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07D69F4-A2C1-425C-8FD7-FF0AA1C20D89}" type="datetime1">
              <a:rPr lang="en-US" smtClean="0"/>
              <a:t>2/24/2015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42082098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76200"/>
            <a:ext cx="2076450"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07695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5AD7C84-92B0-4757-915D-DC975689EB5D}" type="datetime1">
              <a:rPr lang="en-US" smtClean="0"/>
              <a:t>2/24/2015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33302220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661FA25-2B09-4E77-8383-7D127655D3CB}" type="datetime1">
              <a:rPr lang="en-US" smtClean="0"/>
              <a:t>2/24/2015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44277980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19400"/>
            <a:ext cx="7772400" cy="1362075"/>
          </a:xfrm>
        </p:spPr>
        <p:txBody>
          <a:bodyPr anchor="t"/>
          <a:lstStyle>
            <a:lvl1pPr algn="l">
              <a:defRPr sz="3200" b="1" cap="none" baseline="0"/>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fld id="{DFB99492-1B96-4E27-8370-F43D19BB1ABB}" type="datetime1">
              <a:rPr lang="en-US" smtClean="0"/>
              <a:t>2/24/2015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7115066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20BCACA3-BD29-4FC4-BEA4-7298561C455D}" type="datetime1">
              <a:rPr lang="en-US" smtClean="0"/>
              <a:t>2/24/2015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64187107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AFFB270F-0ACA-4BD8-A294-E73B5D7A5E15}" type="datetime1">
              <a:rPr lang="en-US" smtClean="0"/>
              <a:t>2/24/2015</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04260134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353F3A72-F541-4CFB-8B49-4AC77C77657D}" type="datetime1">
              <a:rPr lang="en-US" smtClean="0"/>
              <a:t>2/24/2015</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48184677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E1CA2A3-EAFD-4F05-A932-E9C0FF20E8EE}" type="datetime1">
              <a:rPr lang="en-US" smtClean="0"/>
              <a:t>2/24/2015</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3204785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F6B2C23-699C-436F-BC8B-2B893040A062}" type="datetime1">
              <a:rPr lang="en-US" smtClean="0"/>
              <a:t>2/24/2015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69420471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E469EE8-6B3E-47F6-A64E-92DFCC8898B5}" type="datetime1">
              <a:rPr lang="en-US" smtClean="0"/>
              <a:t>2/24/2015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96326448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41989" name="Rectangle 5"/>
          <p:cNvSpPr>
            <a:spLocks noGrp="1" noChangeArrowheads="1"/>
          </p:cNvSpPr>
          <p:nvPr>
            <p:ph type="title"/>
          </p:nvPr>
        </p:nvSpPr>
        <p:spPr bwMode="auto">
          <a:xfrm>
            <a:off x="1871663" y="76200"/>
            <a:ext cx="68913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990" name="Rectangle 6"/>
          <p:cNvSpPr>
            <a:spLocks noGrp="1" noChangeArrowheads="1"/>
          </p:cNvSpPr>
          <p:nvPr>
            <p:ph type="body" idx="1"/>
          </p:nvPr>
        </p:nvSpPr>
        <p:spPr bwMode="auto">
          <a:xfrm>
            <a:off x="457200" y="1295400"/>
            <a:ext cx="8229600"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993" name="Line 9"/>
          <p:cNvSpPr>
            <a:spLocks noChangeShapeType="1"/>
          </p:cNvSpPr>
          <p:nvPr/>
        </p:nvSpPr>
        <p:spPr bwMode="auto">
          <a:xfrm>
            <a:off x="1592263" y="1057275"/>
            <a:ext cx="7551737" cy="0"/>
          </a:xfrm>
          <a:prstGeom prst="line">
            <a:avLst/>
          </a:prstGeom>
          <a:noFill/>
          <a:ln w="76200">
            <a:solidFill>
              <a:srgbClr val="FF6A0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5" name="Rectangle 11"/>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DAF7AED-D0B5-44ED-A2AB-EB2BD3C9A45E}" type="datetime1">
              <a:rPr lang="en-US" smtClean="0"/>
              <a:t>2/24/2015</a:t>
            </a:fld>
            <a:endParaRPr lang="en-US"/>
          </a:p>
        </p:txBody>
      </p:sp>
      <p:sp>
        <p:nvSpPr>
          <p:cNvPr id="41996" name="Rectangle 12"/>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41997" name="Rectangle 13"/>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6F15528-21DE-4FAA-801E-634DDDAF4B2B}" type="slidenum">
              <a:rPr lang="en-US" smtClean="0"/>
              <a:pPr/>
              <a:t>‹#›</a:t>
            </a:fld>
            <a:endParaRPr lang="en-US"/>
          </a:p>
        </p:txBody>
      </p:sp>
      <p:pic>
        <p:nvPicPr>
          <p:cNvPr id="9" name="Picture 11" descr="C:\Users\Kim Kolb\Desktop\CfD with lettering orange with black lettering transparent.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00725" y="152400"/>
            <a:ext cx="1247075" cy="953646"/>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nLst>
      <p:par>
        <p:cTn id="1" dur="indefinite" restart="never" nodeType="tmRoot"/>
      </p:par>
    </p:tnLst>
  </p:timing>
  <p:hf hdr="0" ftr="0" dt="0"/>
  <p:txStyles>
    <p:titleStyle>
      <a:lvl1pPr algn="ctr" rtl="0" eaLnBrk="1" fontAlgn="base" hangingPunct="1">
        <a:spcBef>
          <a:spcPct val="0"/>
        </a:spcBef>
        <a:spcAft>
          <a:spcPct val="0"/>
        </a:spcAft>
        <a:defRPr sz="3200">
          <a:solidFill>
            <a:schemeClr val="tx1"/>
          </a:solidFill>
          <a:latin typeface="+mj-lt"/>
          <a:ea typeface="+mj-ea"/>
          <a:cs typeface="+mj-cs"/>
        </a:defRPr>
      </a:lvl1pPr>
      <a:lvl2pPr algn="ctr" rtl="0" eaLnBrk="1" fontAlgn="base" hangingPunct="1">
        <a:spcBef>
          <a:spcPct val="0"/>
        </a:spcBef>
        <a:spcAft>
          <a:spcPct val="0"/>
        </a:spcAft>
        <a:defRPr sz="3200">
          <a:solidFill>
            <a:schemeClr val="tx1"/>
          </a:solidFill>
          <a:latin typeface="Arial" charset="0"/>
        </a:defRPr>
      </a:lvl2pPr>
      <a:lvl3pPr algn="ctr" rtl="0" eaLnBrk="1" fontAlgn="base" hangingPunct="1">
        <a:spcBef>
          <a:spcPct val="0"/>
        </a:spcBef>
        <a:spcAft>
          <a:spcPct val="0"/>
        </a:spcAft>
        <a:defRPr sz="3200">
          <a:solidFill>
            <a:schemeClr val="tx1"/>
          </a:solidFill>
          <a:latin typeface="Arial" charset="0"/>
        </a:defRPr>
      </a:lvl3pPr>
      <a:lvl4pPr algn="ctr" rtl="0" eaLnBrk="1" fontAlgn="base" hangingPunct="1">
        <a:spcBef>
          <a:spcPct val="0"/>
        </a:spcBef>
        <a:spcAft>
          <a:spcPct val="0"/>
        </a:spcAft>
        <a:defRPr sz="3200">
          <a:solidFill>
            <a:schemeClr val="tx1"/>
          </a:solidFill>
          <a:latin typeface="Arial" charset="0"/>
        </a:defRPr>
      </a:lvl4pPr>
      <a:lvl5pPr algn="ctr" rtl="0" eaLnBrk="1" fontAlgn="base" hangingPunct="1">
        <a:spcBef>
          <a:spcPct val="0"/>
        </a:spcBef>
        <a:spcAft>
          <a:spcPct val="0"/>
        </a:spcAft>
        <a:defRPr sz="3200">
          <a:solidFill>
            <a:schemeClr val="tx1"/>
          </a:solidFill>
          <a:latin typeface="Arial" charset="0"/>
        </a:defRPr>
      </a:lvl5pPr>
      <a:lvl6pPr marL="457200" algn="ctr" rtl="0" eaLnBrk="1" fontAlgn="base" hangingPunct="1">
        <a:spcBef>
          <a:spcPct val="0"/>
        </a:spcBef>
        <a:spcAft>
          <a:spcPct val="0"/>
        </a:spcAft>
        <a:defRPr sz="3200">
          <a:solidFill>
            <a:schemeClr val="tx1"/>
          </a:solidFill>
          <a:latin typeface="Arial" charset="0"/>
        </a:defRPr>
      </a:lvl6pPr>
      <a:lvl7pPr marL="914400" algn="ctr" rtl="0" eaLnBrk="1" fontAlgn="base" hangingPunct="1">
        <a:spcBef>
          <a:spcPct val="0"/>
        </a:spcBef>
        <a:spcAft>
          <a:spcPct val="0"/>
        </a:spcAft>
        <a:defRPr sz="3200">
          <a:solidFill>
            <a:schemeClr val="tx1"/>
          </a:solidFill>
          <a:latin typeface="Arial" charset="0"/>
        </a:defRPr>
      </a:lvl7pPr>
      <a:lvl8pPr marL="1371600" algn="ctr" rtl="0" eaLnBrk="1" fontAlgn="base" hangingPunct="1">
        <a:spcBef>
          <a:spcPct val="0"/>
        </a:spcBef>
        <a:spcAft>
          <a:spcPct val="0"/>
        </a:spcAft>
        <a:defRPr sz="3200">
          <a:solidFill>
            <a:schemeClr val="tx1"/>
          </a:solidFill>
          <a:latin typeface="Arial" charset="0"/>
        </a:defRPr>
      </a:lvl8pPr>
      <a:lvl9pPr marL="1828800" algn="ctr" rtl="0" eaLnBrk="1" fontAlgn="base" hangingPunct="1">
        <a:spcBef>
          <a:spcPct val="0"/>
        </a:spcBef>
        <a:spcAft>
          <a:spcPct val="0"/>
        </a:spcAft>
        <a:defRPr sz="3200">
          <a:solidFill>
            <a:schemeClr val="tx1"/>
          </a:solidFill>
          <a:latin typeface="Arial" charset="0"/>
        </a:defRPr>
      </a:lvl9pPr>
    </p:titleStyle>
    <p:bodyStyle>
      <a:lvl1pPr marL="342900" indent="-342900" algn="l" rtl="0" eaLnBrk="1" fontAlgn="base" hangingPunct="1">
        <a:spcBef>
          <a:spcPct val="20000"/>
        </a:spcBef>
        <a:spcAft>
          <a:spcPct val="0"/>
        </a:spcAft>
        <a:buClr>
          <a:srgbClr val="FF6A06"/>
        </a:buClr>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FF6A06"/>
        </a:buClr>
        <a:buChar char="–"/>
        <a:defRPr sz="2400">
          <a:solidFill>
            <a:schemeClr val="tx1"/>
          </a:solidFill>
          <a:latin typeface="+mn-lt"/>
        </a:defRPr>
      </a:lvl2pPr>
      <a:lvl3pPr marL="1143000" indent="-228600" algn="l" rtl="0" eaLnBrk="1" fontAlgn="base" hangingPunct="1">
        <a:spcBef>
          <a:spcPct val="20000"/>
        </a:spcBef>
        <a:spcAft>
          <a:spcPct val="0"/>
        </a:spcAft>
        <a:buClr>
          <a:srgbClr val="FF6A06"/>
        </a:buClr>
        <a:buChar char="•"/>
        <a:defRPr sz="2000">
          <a:solidFill>
            <a:schemeClr val="tx1"/>
          </a:solidFill>
          <a:latin typeface="+mn-lt"/>
        </a:defRPr>
      </a:lvl3pPr>
      <a:lvl4pPr marL="1600200" indent="-228600" algn="l" rtl="0" eaLnBrk="1" fontAlgn="base" hangingPunct="1">
        <a:spcBef>
          <a:spcPct val="20000"/>
        </a:spcBef>
        <a:spcAft>
          <a:spcPct val="0"/>
        </a:spcAft>
        <a:buClr>
          <a:srgbClr val="FF6A06"/>
        </a:buClr>
        <a:buChar char="–"/>
        <a:defRPr>
          <a:solidFill>
            <a:schemeClr val="tx1"/>
          </a:solidFill>
          <a:latin typeface="+mn-lt"/>
        </a:defRPr>
      </a:lvl4pPr>
      <a:lvl5pPr marL="2057400" indent="-228600" algn="l" rtl="0" eaLnBrk="1" fontAlgn="base" hangingPunct="1">
        <a:spcBef>
          <a:spcPct val="20000"/>
        </a:spcBef>
        <a:spcAft>
          <a:spcPct val="0"/>
        </a:spcAft>
        <a:buClr>
          <a:srgbClr val="FF6A06"/>
        </a:buClr>
        <a:buChar char="»"/>
        <a:defRPr>
          <a:solidFill>
            <a:schemeClr val="tx1"/>
          </a:solidFill>
          <a:latin typeface="+mn-lt"/>
        </a:defRPr>
      </a:lvl5pPr>
      <a:lvl6pPr marL="2514600" indent="-228600" algn="l" rtl="0" eaLnBrk="1" fontAlgn="base" hangingPunct="1">
        <a:spcBef>
          <a:spcPct val="20000"/>
        </a:spcBef>
        <a:spcAft>
          <a:spcPct val="0"/>
        </a:spcAft>
        <a:buClr>
          <a:srgbClr val="FF6A06"/>
        </a:buClr>
        <a:buChar char="»"/>
        <a:defRPr>
          <a:solidFill>
            <a:schemeClr val="tx1"/>
          </a:solidFill>
          <a:latin typeface="+mn-lt"/>
        </a:defRPr>
      </a:lvl6pPr>
      <a:lvl7pPr marL="2971800" indent="-228600" algn="l" rtl="0" eaLnBrk="1" fontAlgn="base" hangingPunct="1">
        <a:spcBef>
          <a:spcPct val="20000"/>
        </a:spcBef>
        <a:spcAft>
          <a:spcPct val="0"/>
        </a:spcAft>
        <a:buClr>
          <a:srgbClr val="FF6A06"/>
        </a:buClr>
        <a:buChar char="»"/>
        <a:defRPr>
          <a:solidFill>
            <a:schemeClr val="tx1"/>
          </a:solidFill>
          <a:latin typeface="+mn-lt"/>
        </a:defRPr>
      </a:lvl7pPr>
      <a:lvl8pPr marL="3429000" indent="-228600" algn="l" rtl="0" eaLnBrk="1" fontAlgn="base" hangingPunct="1">
        <a:spcBef>
          <a:spcPct val="20000"/>
        </a:spcBef>
        <a:spcAft>
          <a:spcPct val="0"/>
        </a:spcAft>
        <a:buClr>
          <a:srgbClr val="FF6A06"/>
        </a:buClr>
        <a:buChar char="»"/>
        <a:defRPr>
          <a:solidFill>
            <a:schemeClr val="tx1"/>
          </a:solidFill>
          <a:latin typeface="+mn-lt"/>
        </a:defRPr>
      </a:lvl8pPr>
      <a:lvl9pPr marL="3886200" indent="-228600" algn="l" rtl="0" eaLnBrk="1" fontAlgn="base" hangingPunct="1">
        <a:spcBef>
          <a:spcPct val="20000"/>
        </a:spcBef>
        <a:spcAft>
          <a:spcPct val="0"/>
        </a:spcAft>
        <a:buClr>
          <a:srgbClr val="FF6A06"/>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cee.colorado.edu/~bart/book/book/chapter4/ch4_2.h"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1.bin"/><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hyperlink" Target="http://en.wikipedia.org/wiki/File:Diode-IV-Curve.svg" TargetMode="External"/><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dirty="0" smtClean="0"/>
              <a:t>Avalanche Photodiodes</a:t>
            </a:r>
            <a:endParaRPr lang="en-US" dirty="0"/>
          </a:p>
        </p:txBody>
      </p:sp>
      <p:sp>
        <p:nvSpPr>
          <p:cNvPr id="3" name="Subtitle 2"/>
          <p:cNvSpPr>
            <a:spLocks noGrp="1"/>
          </p:cNvSpPr>
          <p:nvPr>
            <p:ph type="subTitle" sz="quarter" idx="1"/>
          </p:nvPr>
        </p:nvSpPr>
        <p:spPr/>
        <p:txBody>
          <a:bodyPr/>
          <a:lstStyle/>
          <a:p>
            <a:r>
              <a:rPr lang="en-US" dirty="0" smtClean="0"/>
              <a:t>Kim Kolb</a:t>
            </a:r>
          </a:p>
          <a:p>
            <a:r>
              <a:rPr lang="en-US" dirty="0" smtClean="0"/>
              <a:t>02/24/15</a:t>
            </a:r>
            <a:endParaRPr lang="en-US" dirty="0"/>
          </a:p>
        </p:txBody>
      </p:sp>
    </p:spTree>
    <p:extLst>
      <p:ext uri="{BB962C8B-B14F-4D97-AF65-F5344CB8AC3E}">
        <p14:creationId xmlns:p14="http://schemas.microsoft.com/office/powerpoint/2010/main" val="40392350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Mode </a:t>
            </a:r>
            <a:r>
              <a:rPr lang="en-US" dirty="0" err="1" smtClean="0"/>
              <a:t>vs</a:t>
            </a:r>
            <a:r>
              <a:rPr lang="en-US" dirty="0" smtClean="0"/>
              <a:t> Geiger Mode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
        <p:nvSpPr>
          <p:cNvPr id="5" name="TextBox 4"/>
          <p:cNvSpPr txBox="1"/>
          <p:nvPr/>
        </p:nvSpPr>
        <p:spPr>
          <a:xfrm>
            <a:off x="381000" y="1447800"/>
            <a:ext cx="8458200" cy="4524315"/>
          </a:xfrm>
          <a:prstGeom prst="rect">
            <a:avLst/>
          </a:prstGeom>
          <a:noFill/>
        </p:spPr>
        <p:txBody>
          <a:bodyPr wrap="square" rtlCol="0">
            <a:spAutoFit/>
          </a:bodyPr>
          <a:lstStyle/>
          <a:p>
            <a:r>
              <a:rPr lang="en-US" dirty="0"/>
              <a:t>Once an avalanche has begun, a competition develops between the rate at which electron-hole pairs are generated and the rate at which they are collected at the device </a:t>
            </a:r>
            <a:r>
              <a:rPr lang="en-US" dirty="0" smtClean="0"/>
              <a:t>terminals.</a:t>
            </a:r>
          </a:p>
          <a:p>
            <a:endParaRPr lang="en-US" dirty="0"/>
          </a:p>
          <a:p>
            <a:r>
              <a:rPr lang="en-US" dirty="0" smtClean="0"/>
              <a:t>Linear mode:</a:t>
            </a:r>
          </a:p>
          <a:p>
            <a:pPr marL="457200"/>
            <a:r>
              <a:rPr lang="en-US" dirty="0" smtClean="0"/>
              <a:t>At biases below but near the breakdown voltage, collection dominates, causing </a:t>
            </a:r>
            <a:r>
              <a:rPr lang="en-US" dirty="0"/>
              <a:t>the avalanche current to decay and ultimately </a:t>
            </a:r>
            <a:r>
              <a:rPr lang="en-US" dirty="0" smtClean="0"/>
              <a:t>stop. In this mode, the gain is finite and predictable (to within some degree of uncertainty based on material properties). Because the gain is finite, it is possible to distinguish between a single photon or multiple photons arriving simultaneously, though distinguishing between large numbers of photons (i.e., &gt; 5) is statistically degenerate since the gain per electron is probabilistic.</a:t>
            </a:r>
          </a:p>
          <a:p>
            <a:pPr marL="457200"/>
            <a:endParaRPr lang="en-US" dirty="0"/>
          </a:p>
          <a:p>
            <a:pPr marL="457200"/>
            <a:r>
              <a:rPr lang="en-US" dirty="0" smtClean="0"/>
              <a:t>Linear mode APDs can be used as single photon counting devices (low flux levels) or as photodiodes with a built-in gain at higher flux levels.</a:t>
            </a:r>
          </a:p>
          <a:p>
            <a:pPr marL="457200"/>
            <a:endParaRPr lang="en-US" dirty="0"/>
          </a:p>
        </p:txBody>
      </p:sp>
    </p:spTree>
    <p:extLst>
      <p:ext uri="{BB962C8B-B14F-4D97-AF65-F5344CB8AC3E}">
        <p14:creationId xmlns:p14="http://schemas.microsoft.com/office/powerpoint/2010/main" val="294443810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Mode </a:t>
            </a:r>
            <a:r>
              <a:rPr lang="en-US" dirty="0" err="1"/>
              <a:t>vs</a:t>
            </a:r>
            <a:r>
              <a:rPr lang="en-US" dirty="0"/>
              <a:t> Geiger Mode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
        <p:nvSpPr>
          <p:cNvPr id="6" name="TextBox 5"/>
          <p:cNvSpPr txBox="1"/>
          <p:nvPr/>
        </p:nvSpPr>
        <p:spPr>
          <a:xfrm>
            <a:off x="381000" y="1447800"/>
            <a:ext cx="8458200" cy="4524315"/>
          </a:xfrm>
          <a:prstGeom prst="rect">
            <a:avLst/>
          </a:prstGeom>
          <a:noFill/>
        </p:spPr>
        <p:txBody>
          <a:bodyPr wrap="square" rtlCol="0">
            <a:spAutoFit/>
          </a:bodyPr>
          <a:lstStyle/>
          <a:p>
            <a:r>
              <a:rPr lang="en-US" dirty="0" smtClean="0"/>
              <a:t>(Once </a:t>
            </a:r>
            <a:r>
              <a:rPr lang="en-US" dirty="0"/>
              <a:t>an avalanche has begun, a competition develops between the rate at which electron-hole pairs are generated and the rate at which they are collected at the device </a:t>
            </a:r>
            <a:r>
              <a:rPr lang="en-US" dirty="0" smtClean="0"/>
              <a:t>terminals.)</a:t>
            </a:r>
          </a:p>
          <a:p>
            <a:endParaRPr lang="en-US" dirty="0"/>
          </a:p>
          <a:p>
            <a:r>
              <a:rPr lang="en-US" dirty="0"/>
              <a:t>Geiger mode:</a:t>
            </a:r>
          </a:p>
          <a:p>
            <a:pPr marL="457200"/>
            <a:r>
              <a:rPr lang="en-US" dirty="0"/>
              <a:t>In the case where the bias is above V</a:t>
            </a:r>
            <a:r>
              <a:rPr lang="en-US" baseline="-25000" dirty="0"/>
              <a:t>BR</a:t>
            </a:r>
            <a:r>
              <a:rPr lang="en-US" dirty="0"/>
              <a:t>, multiplication outpaces collection. Initially, this causes exponential growth of the current. After some length of time, electrons and holes accumulate at the n- and p-sides of the depletion region, respectively, creating an internal electric field in opposition to the applied bias (arresting the growth of the current). The device remains in an on state, however, until the circuit reduces the applied bias (quenches the device), allowing the APD to turn off. In this mode, the gain would be infinite if the bias were held above breakdown.  It is important to note that in this mode, an electrical event resulting from a single incident photon is indistinguishable from one initiated by a larger number of photons arriving simultaneously</a:t>
            </a:r>
            <a:r>
              <a:rPr lang="en-US" dirty="0" smtClean="0"/>
              <a:t>.</a:t>
            </a:r>
            <a:endParaRPr lang="en-US" dirty="0"/>
          </a:p>
        </p:txBody>
      </p:sp>
    </p:spTree>
    <p:extLst>
      <p:ext uri="{BB962C8B-B14F-4D97-AF65-F5344CB8AC3E}">
        <p14:creationId xmlns:p14="http://schemas.microsoft.com/office/powerpoint/2010/main" val="268411886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Design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grpSp>
        <p:nvGrpSpPr>
          <p:cNvPr id="44" name="Group 43"/>
          <p:cNvGrpSpPr/>
          <p:nvPr/>
        </p:nvGrpSpPr>
        <p:grpSpPr>
          <a:xfrm>
            <a:off x="614953" y="1371600"/>
            <a:ext cx="4396740" cy="3358901"/>
            <a:chOff x="380894" y="1828800"/>
            <a:chExt cx="4396740" cy="3358901"/>
          </a:xfrm>
        </p:grpSpPr>
        <p:sp>
          <p:nvSpPr>
            <p:cNvPr id="32" name="Cube 31"/>
            <p:cNvSpPr/>
            <p:nvPr/>
          </p:nvSpPr>
          <p:spPr bwMode="auto">
            <a:xfrm>
              <a:off x="1653434" y="3494182"/>
              <a:ext cx="3124199" cy="911517"/>
            </a:xfrm>
            <a:prstGeom prst="cube">
              <a:avLst>
                <a:gd name="adj" fmla="val 92179"/>
              </a:avLst>
            </a:prstGeom>
            <a:solidFill>
              <a:schemeClr val="accent5"/>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nvGrpSpPr>
            <p:cNvPr id="17" name="Group 16"/>
            <p:cNvGrpSpPr/>
            <p:nvPr/>
          </p:nvGrpSpPr>
          <p:grpSpPr>
            <a:xfrm>
              <a:off x="1653434" y="2514600"/>
              <a:ext cx="3124200" cy="1828800"/>
              <a:chOff x="2606040" y="2819400"/>
              <a:chExt cx="3124200" cy="1828800"/>
            </a:xfrm>
          </p:grpSpPr>
          <p:grpSp>
            <p:nvGrpSpPr>
              <p:cNvPr id="7" name="Group 6"/>
              <p:cNvGrpSpPr/>
              <p:nvPr/>
            </p:nvGrpSpPr>
            <p:grpSpPr>
              <a:xfrm>
                <a:off x="2606040" y="2819400"/>
                <a:ext cx="3124200" cy="1828800"/>
                <a:chOff x="2895600" y="2667000"/>
                <a:chExt cx="3124200" cy="1828800"/>
              </a:xfrm>
            </p:grpSpPr>
            <p:sp>
              <p:nvSpPr>
                <p:cNvPr id="6" name="Cube 5"/>
                <p:cNvSpPr/>
                <p:nvPr/>
              </p:nvSpPr>
              <p:spPr bwMode="auto">
                <a:xfrm>
                  <a:off x="2895600" y="3505200"/>
                  <a:ext cx="3124200" cy="990600"/>
                </a:xfrm>
                <a:prstGeom prst="cube">
                  <a:avLst>
                    <a:gd name="adj" fmla="val 83671"/>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Cube 4"/>
                <p:cNvSpPr/>
                <p:nvPr/>
              </p:nvSpPr>
              <p:spPr bwMode="auto">
                <a:xfrm>
                  <a:off x="2895600" y="2667000"/>
                  <a:ext cx="3124200" cy="1676400"/>
                </a:xfrm>
                <a:prstGeom prst="cube">
                  <a:avLst>
                    <a:gd name="adj" fmla="val 49545"/>
                  </a:avLst>
                </a:prstGeom>
                <a:solidFill>
                  <a:schemeClr val="accent5"/>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
            <p:nvSpPr>
              <p:cNvPr id="16" name="Chord 15"/>
              <p:cNvSpPr/>
              <p:nvPr/>
            </p:nvSpPr>
            <p:spPr bwMode="auto">
              <a:xfrm rot="9304943">
                <a:off x="3143940" y="2971612"/>
                <a:ext cx="1584561" cy="1000981"/>
              </a:xfrm>
              <a:prstGeom prst="chord">
                <a:avLst>
                  <a:gd name="adj1" fmla="val 677707"/>
                  <a:gd name="adj2" fmla="val 13350564"/>
                </a:avLst>
              </a:prstGeom>
              <a:solidFill>
                <a:schemeClr val="bg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Chord 8"/>
              <p:cNvSpPr/>
              <p:nvPr/>
            </p:nvSpPr>
            <p:spPr bwMode="auto">
              <a:xfrm rot="9304943">
                <a:off x="3260020" y="3065027"/>
                <a:ext cx="1360689" cy="792855"/>
              </a:xfrm>
              <a:prstGeom prst="chord">
                <a:avLst>
                  <a:gd name="adj1" fmla="val 473993"/>
                  <a:gd name="adj2" fmla="val 13706554"/>
                </a:avLst>
              </a:prstGeom>
              <a:solidFill>
                <a:srgbClr val="FFC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Rectangle 11"/>
              <p:cNvSpPr/>
              <p:nvPr/>
            </p:nvSpPr>
            <p:spPr bwMode="auto">
              <a:xfrm>
                <a:off x="3291840" y="3657600"/>
                <a:ext cx="1066800" cy="70691"/>
              </a:xfrm>
              <a:prstGeom prst="rect">
                <a:avLst/>
              </a:prstGeom>
              <a:solidFill>
                <a:srgbClr val="FFC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Chord 12"/>
              <p:cNvSpPr/>
              <p:nvPr/>
            </p:nvSpPr>
            <p:spPr bwMode="auto">
              <a:xfrm rot="16200000">
                <a:off x="3116579" y="3562761"/>
                <a:ext cx="282765" cy="189677"/>
              </a:xfrm>
              <a:prstGeom prst="chord">
                <a:avLst>
                  <a:gd name="adj1" fmla="val 5434115"/>
                  <a:gd name="adj2" fmla="val 16200000"/>
                </a:avLst>
              </a:prstGeom>
              <a:solidFill>
                <a:srgbClr val="FF99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Chord 13"/>
              <p:cNvSpPr/>
              <p:nvPr/>
            </p:nvSpPr>
            <p:spPr bwMode="auto">
              <a:xfrm rot="16200000">
                <a:off x="4259578" y="3562760"/>
                <a:ext cx="282766" cy="189677"/>
              </a:xfrm>
              <a:prstGeom prst="chord">
                <a:avLst>
                  <a:gd name="adj1" fmla="val 5434115"/>
                  <a:gd name="adj2" fmla="val 16200000"/>
                </a:avLst>
              </a:prstGeom>
              <a:solidFill>
                <a:srgbClr val="FF99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
          <p:nvSpPr>
            <p:cNvPr id="18" name="TextBox 17"/>
            <p:cNvSpPr txBox="1"/>
            <p:nvPr/>
          </p:nvSpPr>
          <p:spPr>
            <a:xfrm>
              <a:off x="2446981" y="3733800"/>
              <a:ext cx="929395" cy="276999"/>
            </a:xfrm>
            <a:prstGeom prst="rect">
              <a:avLst/>
            </a:prstGeom>
            <a:noFill/>
          </p:spPr>
          <p:txBody>
            <a:bodyPr wrap="square" rtlCol="0">
              <a:spAutoFit/>
            </a:bodyPr>
            <a:lstStyle/>
            <a:p>
              <a:pPr algn="ctr"/>
              <a:r>
                <a:rPr lang="en-US" sz="1200" dirty="0" smtClean="0"/>
                <a:t>p-</a:t>
              </a:r>
              <a:endParaRPr lang="en-US" sz="1200" dirty="0"/>
            </a:p>
          </p:txBody>
        </p:sp>
        <p:sp>
          <p:nvSpPr>
            <p:cNvPr id="19" name="TextBox 18"/>
            <p:cNvSpPr txBox="1"/>
            <p:nvPr/>
          </p:nvSpPr>
          <p:spPr>
            <a:xfrm>
              <a:off x="2499605" y="4114800"/>
              <a:ext cx="929395" cy="276999"/>
            </a:xfrm>
            <a:prstGeom prst="rect">
              <a:avLst/>
            </a:prstGeom>
            <a:noFill/>
          </p:spPr>
          <p:txBody>
            <a:bodyPr wrap="square" rtlCol="0">
              <a:spAutoFit/>
            </a:bodyPr>
            <a:lstStyle/>
            <a:p>
              <a:pPr algn="ctr"/>
              <a:r>
                <a:rPr lang="en-US" sz="1200" dirty="0" smtClean="0"/>
                <a:t>p+</a:t>
              </a:r>
              <a:endParaRPr lang="en-US" sz="1200" dirty="0"/>
            </a:p>
          </p:txBody>
        </p:sp>
        <p:cxnSp>
          <p:nvCxnSpPr>
            <p:cNvPr id="21" name="Straight Arrow Connector 20"/>
            <p:cNvCxnSpPr/>
            <p:nvPr/>
          </p:nvCxnSpPr>
          <p:spPr bwMode="auto">
            <a:xfrm flipV="1">
              <a:off x="1066800" y="3494182"/>
              <a:ext cx="1238555" cy="897617"/>
            </a:xfrm>
            <a:prstGeom prst="straightConnector1">
              <a:avLst/>
            </a:prstGeom>
            <a:solidFill>
              <a:schemeClr val="accent1"/>
            </a:solidFill>
            <a:ln w="19050" cap="flat" cmpd="sng" algn="ctr">
              <a:solidFill>
                <a:schemeClr val="tx1"/>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p:cNvCxnSpPr/>
            <p:nvPr/>
          </p:nvCxnSpPr>
          <p:spPr bwMode="auto">
            <a:xfrm flipV="1">
              <a:off x="1066800" y="3494182"/>
              <a:ext cx="2362200" cy="897617"/>
            </a:xfrm>
            <a:prstGeom prst="straightConnector1">
              <a:avLst/>
            </a:prstGeom>
            <a:solidFill>
              <a:schemeClr val="accent1"/>
            </a:solidFill>
            <a:ln w="19050" cap="flat" cmpd="sng" algn="ctr">
              <a:solidFill>
                <a:schemeClr val="tx1"/>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Box 29"/>
            <p:cNvSpPr txBox="1"/>
            <p:nvPr/>
          </p:nvSpPr>
          <p:spPr>
            <a:xfrm>
              <a:off x="380894" y="4370278"/>
              <a:ext cx="1219200" cy="523220"/>
            </a:xfrm>
            <a:prstGeom prst="rect">
              <a:avLst/>
            </a:prstGeom>
            <a:noFill/>
          </p:spPr>
          <p:txBody>
            <a:bodyPr wrap="square" rtlCol="0">
              <a:spAutoFit/>
            </a:bodyPr>
            <a:lstStyle/>
            <a:p>
              <a:pPr algn="ctr"/>
              <a:r>
                <a:rPr lang="en-US" sz="1400" dirty="0" smtClean="0"/>
                <a:t>Guard Ring (n+)</a:t>
              </a:r>
              <a:endParaRPr lang="en-US" sz="1400" dirty="0"/>
            </a:p>
          </p:txBody>
        </p:sp>
        <p:sp>
          <p:nvSpPr>
            <p:cNvPr id="31" name="TextBox 30"/>
            <p:cNvSpPr txBox="1"/>
            <p:nvPr/>
          </p:nvSpPr>
          <p:spPr>
            <a:xfrm>
              <a:off x="2512056" y="2934417"/>
              <a:ext cx="929395" cy="276999"/>
            </a:xfrm>
            <a:prstGeom prst="rect">
              <a:avLst/>
            </a:prstGeom>
            <a:noFill/>
          </p:spPr>
          <p:txBody>
            <a:bodyPr wrap="square" rtlCol="0">
              <a:spAutoFit/>
            </a:bodyPr>
            <a:lstStyle/>
            <a:p>
              <a:pPr algn="ctr"/>
              <a:r>
                <a:rPr lang="en-US" sz="1200" dirty="0" smtClean="0"/>
                <a:t>n</a:t>
              </a:r>
              <a:endParaRPr lang="en-US" sz="1200" dirty="0"/>
            </a:p>
          </p:txBody>
        </p:sp>
        <p:sp>
          <p:nvSpPr>
            <p:cNvPr id="33" name="TextBox 32"/>
            <p:cNvSpPr txBox="1"/>
            <p:nvPr/>
          </p:nvSpPr>
          <p:spPr>
            <a:xfrm>
              <a:off x="2583584" y="4879924"/>
              <a:ext cx="1729542" cy="307777"/>
            </a:xfrm>
            <a:prstGeom prst="rect">
              <a:avLst/>
            </a:prstGeom>
            <a:noFill/>
          </p:spPr>
          <p:txBody>
            <a:bodyPr wrap="square" rtlCol="0">
              <a:spAutoFit/>
            </a:bodyPr>
            <a:lstStyle/>
            <a:p>
              <a:pPr algn="ctr"/>
              <a:r>
                <a:rPr lang="en-US" sz="1400" dirty="0" smtClean="0"/>
                <a:t>Anode Contact</a:t>
              </a:r>
              <a:endParaRPr lang="en-US" sz="1400" dirty="0"/>
            </a:p>
          </p:txBody>
        </p:sp>
        <p:cxnSp>
          <p:nvCxnSpPr>
            <p:cNvPr id="34" name="Straight Arrow Connector 33"/>
            <p:cNvCxnSpPr>
              <a:stCxn id="33" idx="0"/>
            </p:cNvCxnSpPr>
            <p:nvPr/>
          </p:nvCxnSpPr>
          <p:spPr bwMode="auto">
            <a:xfrm flipH="1" flipV="1">
              <a:off x="3353517" y="4405700"/>
              <a:ext cx="94838" cy="474224"/>
            </a:xfrm>
            <a:prstGeom prst="straightConnector1">
              <a:avLst/>
            </a:prstGeom>
            <a:solidFill>
              <a:schemeClr val="accent1"/>
            </a:solidFill>
            <a:ln w="19050" cap="flat" cmpd="sng" algn="ctr">
              <a:solidFill>
                <a:schemeClr val="tx1"/>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Box 39"/>
            <p:cNvSpPr txBox="1"/>
            <p:nvPr/>
          </p:nvSpPr>
          <p:spPr>
            <a:xfrm>
              <a:off x="2872634" y="1828800"/>
              <a:ext cx="1729542" cy="307777"/>
            </a:xfrm>
            <a:prstGeom prst="rect">
              <a:avLst/>
            </a:prstGeom>
            <a:noFill/>
          </p:spPr>
          <p:txBody>
            <a:bodyPr wrap="square" rtlCol="0">
              <a:spAutoFit/>
            </a:bodyPr>
            <a:lstStyle/>
            <a:p>
              <a:pPr algn="ctr"/>
              <a:r>
                <a:rPr lang="en-US" sz="1400" dirty="0" smtClean="0"/>
                <a:t>Cathode Contact</a:t>
              </a:r>
              <a:endParaRPr lang="en-US" sz="1400" dirty="0"/>
            </a:p>
          </p:txBody>
        </p:sp>
        <p:cxnSp>
          <p:nvCxnSpPr>
            <p:cNvPr id="41" name="Straight Arrow Connector 40"/>
            <p:cNvCxnSpPr>
              <a:stCxn id="40" idx="2"/>
            </p:cNvCxnSpPr>
            <p:nvPr/>
          </p:nvCxnSpPr>
          <p:spPr bwMode="auto">
            <a:xfrm flipH="1">
              <a:off x="3543194" y="2136577"/>
              <a:ext cx="194211" cy="606623"/>
            </a:xfrm>
            <a:prstGeom prst="straightConnector1">
              <a:avLst/>
            </a:prstGeom>
            <a:solidFill>
              <a:schemeClr val="accent1"/>
            </a:solidFill>
            <a:ln w="19050" cap="flat" cmpd="sng" algn="ctr">
              <a:solidFill>
                <a:schemeClr val="tx1"/>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5" name="TextBox 44"/>
          <p:cNvSpPr txBox="1"/>
          <p:nvPr/>
        </p:nvSpPr>
        <p:spPr>
          <a:xfrm>
            <a:off x="5105400" y="2095433"/>
            <a:ext cx="3810000" cy="1323439"/>
          </a:xfrm>
          <a:prstGeom prst="rect">
            <a:avLst/>
          </a:prstGeom>
          <a:noFill/>
        </p:spPr>
        <p:txBody>
          <a:bodyPr wrap="square" rtlCol="0">
            <a:spAutoFit/>
          </a:bodyPr>
          <a:lstStyle/>
          <a:p>
            <a:pPr algn="ctr"/>
            <a:r>
              <a:rPr lang="en-US" sz="1600" dirty="0" smtClean="0"/>
              <a:t>The guard ring implant (heavily doped region) reduces edge breakdown effects (when the edge of the device has a lower magnitude breakdown voltage than the center).</a:t>
            </a:r>
            <a:endParaRPr lang="en-US" sz="1600" dirty="0"/>
          </a:p>
        </p:txBody>
      </p:sp>
      <p:sp>
        <p:nvSpPr>
          <p:cNvPr id="46" name="TextBox 45"/>
          <p:cNvSpPr txBox="1"/>
          <p:nvPr/>
        </p:nvSpPr>
        <p:spPr>
          <a:xfrm>
            <a:off x="1691640" y="5105400"/>
            <a:ext cx="5760720" cy="646331"/>
          </a:xfrm>
          <a:prstGeom prst="rect">
            <a:avLst/>
          </a:prstGeom>
          <a:noFill/>
        </p:spPr>
        <p:txBody>
          <a:bodyPr wrap="square" rtlCol="0">
            <a:spAutoFit/>
          </a:bodyPr>
          <a:lstStyle/>
          <a:p>
            <a:pPr algn="ctr"/>
            <a:r>
              <a:rPr lang="en-US" dirty="0" smtClean="0"/>
              <a:t>The cathode is biased such that the voltage over the PN junction is greater than the breakdown voltage.</a:t>
            </a:r>
            <a:endParaRPr lang="en-US" dirty="0"/>
          </a:p>
        </p:txBody>
      </p:sp>
      <p:pic>
        <p:nvPicPr>
          <p:cNvPr id="47" name="Picture 2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2891876">
            <a:off x="2343580" y="2056709"/>
            <a:ext cx="1098192" cy="119956"/>
          </a:xfrm>
          <a:prstGeom prst="rect">
            <a:avLst/>
          </a:prstGeom>
          <a:noFill/>
        </p:spPr>
      </p:pic>
      <p:sp>
        <p:nvSpPr>
          <p:cNvPr id="48" name="Text Box 24"/>
          <p:cNvSpPr txBox="1">
            <a:spLocks noChangeArrowheads="1"/>
          </p:cNvSpPr>
          <p:nvPr/>
        </p:nvSpPr>
        <p:spPr bwMode="auto">
          <a:xfrm>
            <a:off x="2063576" y="1459468"/>
            <a:ext cx="762000" cy="369332"/>
          </a:xfrm>
          <a:prstGeom prst="rect">
            <a:avLst/>
          </a:prstGeom>
          <a:noFill/>
          <a:ln w="9525">
            <a:noFill/>
            <a:miter lim="800000"/>
            <a:headEnd/>
            <a:tailEnd/>
          </a:ln>
          <a:effectLst/>
        </p:spPr>
        <p:txBody>
          <a:bodyPr>
            <a:spAutoFit/>
          </a:bodyPr>
          <a:lstStyle/>
          <a:p>
            <a:pPr algn="ctr">
              <a:spcBef>
                <a:spcPct val="50000"/>
              </a:spcBef>
            </a:pPr>
            <a:r>
              <a:rPr lang="en-US" dirty="0"/>
              <a:t>h</a:t>
            </a:r>
            <a:r>
              <a:rPr lang="el-GR" dirty="0">
                <a:latin typeface="Calibri" pitchFamily="34" charset="0"/>
              </a:rPr>
              <a:t>ν</a:t>
            </a:r>
          </a:p>
        </p:txBody>
      </p:sp>
    </p:spTree>
    <p:extLst>
      <p:ext uri="{BB962C8B-B14F-4D97-AF65-F5344CB8AC3E}">
        <p14:creationId xmlns:p14="http://schemas.microsoft.com/office/powerpoint/2010/main" val="14509875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Design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grpSp>
        <p:nvGrpSpPr>
          <p:cNvPr id="8" name="Group 7"/>
          <p:cNvGrpSpPr/>
          <p:nvPr/>
        </p:nvGrpSpPr>
        <p:grpSpPr>
          <a:xfrm>
            <a:off x="2552700" y="1487111"/>
            <a:ext cx="4114800" cy="2925893"/>
            <a:chOff x="1981200" y="1600200"/>
            <a:chExt cx="5334000" cy="3687893"/>
          </a:xfrm>
        </p:grpSpPr>
        <p:pic>
          <p:nvPicPr>
            <p:cNvPr id="27" name="Picture 2" descr="spiefig1"/>
            <p:cNvPicPr>
              <a:picLocks noChangeAspect="1" noChangeArrowheads="1"/>
            </p:cNvPicPr>
            <p:nvPr/>
          </p:nvPicPr>
          <p:blipFill>
            <a:blip r:embed="rId2" cstate="print">
              <a:clrChange>
                <a:clrFrom>
                  <a:srgbClr val="FFFFFF"/>
                </a:clrFrom>
                <a:clrTo>
                  <a:srgbClr val="FFFFFF">
                    <a:alpha val="0"/>
                  </a:srgbClr>
                </a:clrTo>
              </a:clrChange>
            </a:blip>
            <a:srcRect l="3500" t="8678" r="6436" b="3543"/>
            <a:stretch>
              <a:fillRect/>
            </a:stretch>
          </p:blipFill>
          <p:spPr bwMode="auto">
            <a:xfrm>
              <a:off x="1981200" y="1600200"/>
              <a:ext cx="5334000" cy="3687893"/>
            </a:xfrm>
            <a:prstGeom prst="rect">
              <a:avLst/>
            </a:prstGeom>
            <a:noFill/>
            <a:ln w="9525">
              <a:noFill/>
              <a:miter lim="800000"/>
              <a:headEnd/>
              <a:tailEnd/>
            </a:ln>
          </p:spPr>
        </p:pic>
        <p:sp useBgFill="1">
          <p:nvSpPr>
            <p:cNvPr id="3" name="Rectangle 2"/>
            <p:cNvSpPr/>
            <p:nvPr/>
          </p:nvSpPr>
          <p:spPr bwMode="auto">
            <a:xfrm>
              <a:off x="4343400" y="2503170"/>
              <a:ext cx="762000" cy="1078230"/>
            </a:xfrm>
            <a:prstGeom prst="rect">
              <a:avLst/>
            </a:prstGeom>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
        <p:nvSpPr>
          <p:cNvPr id="10" name="TextBox 9"/>
          <p:cNvSpPr txBox="1"/>
          <p:nvPr/>
        </p:nvSpPr>
        <p:spPr>
          <a:xfrm>
            <a:off x="914400" y="4758503"/>
            <a:ext cx="7391400" cy="1477328"/>
          </a:xfrm>
          <a:prstGeom prst="rect">
            <a:avLst/>
          </a:prstGeom>
          <a:noFill/>
        </p:spPr>
        <p:txBody>
          <a:bodyPr wrap="square" rtlCol="0">
            <a:spAutoFit/>
          </a:bodyPr>
          <a:lstStyle/>
          <a:p>
            <a:pPr algn="ctr"/>
            <a:r>
              <a:rPr lang="en-US" dirty="0" smtClean="0"/>
              <a:t>The relatively small multiplier region (&lt; 1 </a:t>
            </a:r>
            <a:r>
              <a:rPr lang="el-GR" dirty="0" smtClean="0"/>
              <a:t>μ</a:t>
            </a:r>
            <a:r>
              <a:rPr lang="en-US" dirty="0" smtClean="0"/>
              <a:t>m) facilitates a higher electric field across at lower voltages. This allows for higher gain at lower voltages than the standard structure APD. This particular device is designed for Geiger-mode operation and breaks down at about 28 V reverse bias.</a:t>
            </a:r>
            <a:endParaRPr lang="en-US" dirty="0"/>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23527968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Metrics (LM-APD)</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
        <p:nvSpPr>
          <p:cNvPr id="137" name="TextBox 136"/>
          <p:cNvSpPr txBox="1"/>
          <p:nvPr/>
        </p:nvSpPr>
        <p:spPr>
          <a:xfrm>
            <a:off x="1066800" y="6191424"/>
            <a:ext cx="5715000" cy="369332"/>
          </a:xfrm>
          <a:prstGeom prst="rect">
            <a:avLst/>
          </a:prstGeom>
          <a:noFill/>
        </p:spPr>
        <p:txBody>
          <a:bodyPr wrap="square" rtlCol="0">
            <a:spAutoFit/>
          </a:bodyPr>
          <a:lstStyle/>
          <a:p>
            <a:pPr algn="ctr"/>
            <a:r>
              <a:rPr lang="en-US" dirty="0" smtClean="0"/>
              <a:t>Raytheon </a:t>
            </a:r>
            <a:r>
              <a:rPr lang="en-US" dirty="0" err="1" smtClean="0"/>
              <a:t>HgCdTe</a:t>
            </a:r>
            <a:r>
              <a:rPr lang="en-US" dirty="0" smtClean="0"/>
              <a:t> “e-APD”: a linear mode APD</a:t>
            </a:r>
            <a:endParaRPr lang="en-US" dirty="0"/>
          </a:p>
        </p:txBody>
      </p:sp>
      <p:grpSp>
        <p:nvGrpSpPr>
          <p:cNvPr id="156" name="Group 155"/>
          <p:cNvGrpSpPr/>
          <p:nvPr/>
        </p:nvGrpSpPr>
        <p:grpSpPr>
          <a:xfrm>
            <a:off x="1752600" y="2057400"/>
            <a:ext cx="6477000" cy="4134024"/>
            <a:chOff x="2362200" y="1516444"/>
            <a:chExt cx="6477000" cy="4134024"/>
          </a:xfrm>
        </p:grpSpPr>
        <p:pic>
          <p:nvPicPr>
            <p:cNvPr id="136" name="Picture 135" descr="rvs.png"/>
            <p:cNvPicPr>
              <a:picLocks noChangeAspect="1"/>
            </p:cNvPicPr>
            <p:nvPr/>
          </p:nvPicPr>
          <p:blipFill>
            <a:blip r:embed="rId3"/>
            <a:stretch>
              <a:fillRect/>
            </a:stretch>
          </p:blipFill>
          <p:spPr>
            <a:xfrm>
              <a:off x="2362200" y="1516444"/>
              <a:ext cx="4343400" cy="4134024"/>
            </a:xfrm>
            <a:prstGeom prst="rect">
              <a:avLst/>
            </a:prstGeom>
          </p:spPr>
        </p:pic>
        <p:cxnSp>
          <p:nvCxnSpPr>
            <p:cNvPr id="139" name="Straight Connector 138"/>
            <p:cNvCxnSpPr/>
            <p:nvPr/>
          </p:nvCxnSpPr>
          <p:spPr bwMode="auto">
            <a:xfrm flipH="1">
              <a:off x="3505200" y="3276600"/>
              <a:ext cx="3048000" cy="1295400"/>
            </a:xfrm>
            <a:prstGeom prst="line">
              <a:avLst/>
            </a:prstGeom>
            <a:solidFill>
              <a:schemeClr val="accent1"/>
            </a:solidFill>
            <a:ln w="317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Straight Connector 143"/>
            <p:cNvCxnSpPr/>
            <p:nvPr/>
          </p:nvCxnSpPr>
          <p:spPr bwMode="auto">
            <a:xfrm flipH="1">
              <a:off x="4953000" y="2743200"/>
              <a:ext cx="1600200" cy="685800"/>
            </a:xfrm>
            <a:prstGeom prst="line">
              <a:avLst/>
            </a:prstGeom>
            <a:solidFill>
              <a:schemeClr val="accent1"/>
            </a:solidFill>
            <a:ln w="317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Straight Connector 144"/>
            <p:cNvCxnSpPr/>
            <p:nvPr/>
          </p:nvCxnSpPr>
          <p:spPr bwMode="auto">
            <a:xfrm flipH="1">
              <a:off x="4960545" y="2209800"/>
              <a:ext cx="1600200" cy="685800"/>
            </a:xfrm>
            <a:prstGeom prst="line">
              <a:avLst/>
            </a:prstGeom>
            <a:solidFill>
              <a:schemeClr val="accent1"/>
            </a:solidFill>
            <a:ln w="317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Straight Arrow Connector 146"/>
            <p:cNvCxnSpPr/>
            <p:nvPr/>
          </p:nvCxnSpPr>
          <p:spPr bwMode="auto">
            <a:xfrm flipH="1" flipV="1">
              <a:off x="6553200" y="2209800"/>
              <a:ext cx="838200" cy="533400"/>
            </a:xfrm>
            <a:prstGeom prst="straightConnector1">
              <a:avLst/>
            </a:prstGeom>
            <a:solidFill>
              <a:schemeClr val="accent1"/>
            </a:solidFill>
            <a:ln w="15875" cap="flat" cmpd="sng" algn="ctr">
              <a:solidFill>
                <a:srgbClr val="FF0000"/>
              </a:solidFill>
              <a:prstDash val="solid"/>
              <a:round/>
              <a:headEnd type="none" w="med" len="med"/>
              <a:tailEnd type="triangl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Straight Arrow Connector 147"/>
            <p:cNvCxnSpPr/>
            <p:nvPr/>
          </p:nvCxnSpPr>
          <p:spPr bwMode="auto">
            <a:xfrm flipH="1">
              <a:off x="6553200" y="2743200"/>
              <a:ext cx="838200" cy="0"/>
            </a:xfrm>
            <a:prstGeom prst="straightConnector1">
              <a:avLst/>
            </a:prstGeom>
            <a:solidFill>
              <a:schemeClr val="accent1"/>
            </a:solidFill>
            <a:ln w="15875" cap="flat" cmpd="sng" algn="ctr">
              <a:solidFill>
                <a:srgbClr val="FF0000"/>
              </a:solidFill>
              <a:prstDash val="solid"/>
              <a:round/>
              <a:headEnd type="none" w="med" len="med"/>
              <a:tailEnd type="triangl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Straight Arrow Connector 150"/>
            <p:cNvCxnSpPr/>
            <p:nvPr/>
          </p:nvCxnSpPr>
          <p:spPr bwMode="auto">
            <a:xfrm flipH="1">
              <a:off x="6553200" y="2743200"/>
              <a:ext cx="838200" cy="533400"/>
            </a:xfrm>
            <a:prstGeom prst="straightConnector1">
              <a:avLst/>
            </a:prstGeom>
            <a:solidFill>
              <a:schemeClr val="accent1"/>
            </a:solidFill>
            <a:ln w="15875" cap="flat" cmpd="sng" algn="ctr">
              <a:solidFill>
                <a:srgbClr val="FF0000"/>
              </a:solidFill>
              <a:prstDash val="solid"/>
              <a:round/>
              <a:headEnd type="none" w="med" len="med"/>
              <a:tailEnd type="triangl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5" name="TextBox 154"/>
            <p:cNvSpPr txBox="1"/>
            <p:nvPr/>
          </p:nvSpPr>
          <p:spPr>
            <a:xfrm>
              <a:off x="7315200" y="2362200"/>
              <a:ext cx="1524000" cy="738664"/>
            </a:xfrm>
            <a:prstGeom prst="rect">
              <a:avLst/>
            </a:prstGeom>
            <a:noFill/>
          </p:spPr>
          <p:txBody>
            <a:bodyPr wrap="square" rtlCol="0">
              <a:spAutoFit/>
            </a:bodyPr>
            <a:lstStyle/>
            <a:p>
              <a:pPr algn="ctr"/>
              <a:r>
                <a:rPr lang="en-US" sz="1400" dirty="0" smtClean="0"/>
                <a:t>Slope is un-multiplied charge leakage current</a:t>
              </a:r>
              <a:endParaRPr lang="en-US" sz="1400" dirty="0"/>
            </a:p>
          </p:txBody>
        </p:sp>
      </p:grpSp>
      <p:sp>
        <p:nvSpPr>
          <p:cNvPr id="158" name="Rectangle 157"/>
          <p:cNvSpPr/>
          <p:nvPr/>
        </p:nvSpPr>
        <p:spPr>
          <a:xfrm>
            <a:off x="152400" y="1208663"/>
            <a:ext cx="8839200" cy="1015663"/>
          </a:xfrm>
          <a:prstGeom prst="rect">
            <a:avLst/>
          </a:prstGeom>
        </p:spPr>
        <p:txBody>
          <a:bodyPr wrap="square">
            <a:spAutoFit/>
          </a:bodyPr>
          <a:lstStyle/>
          <a:p>
            <a:r>
              <a:rPr lang="en-US" dirty="0"/>
              <a:t>Leakage Current (un-multiplied dark current)</a:t>
            </a:r>
          </a:p>
          <a:p>
            <a:pPr marL="230188" lvl="1"/>
            <a:r>
              <a:rPr lang="en-US" sz="1400" dirty="0"/>
              <a:t>Not all dark carriers are multiplied. Some travel to the cathode without going through the multiplication region. These carriers will add to the integrated charge, introducing a constant slope to the ideal step function.</a:t>
            </a:r>
          </a:p>
        </p:txBody>
      </p:sp>
    </p:spTree>
    <p:extLst>
      <p:ext uri="{BB962C8B-B14F-4D97-AF65-F5344CB8AC3E}">
        <p14:creationId xmlns:p14="http://schemas.microsoft.com/office/powerpoint/2010/main" val="143366227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Metrics (LM-APD)</a:t>
            </a:r>
            <a:endParaRPr lang="en-US" dirty="0"/>
          </a:p>
        </p:txBody>
      </p:sp>
      <p:sp>
        <p:nvSpPr>
          <p:cNvPr id="3" name="Content Placeholder 2"/>
          <p:cNvSpPr>
            <a:spLocks noGrp="1"/>
          </p:cNvSpPr>
          <p:nvPr>
            <p:ph idx="1"/>
          </p:nvPr>
        </p:nvSpPr>
        <p:spPr>
          <a:xfrm>
            <a:off x="457200" y="1143000"/>
            <a:ext cx="8229600" cy="1752600"/>
          </a:xfrm>
        </p:spPr>
        <p:txBody>
          <a:bodyPr/>
          <a:lstStyle/>
          <a:p>
            <a:r>
              <a:rPr lang="en-US" sz="1800" dirty="0" smtClean="0"/>
              <a:t>Dark Count Rate</a:t>
            </a:r>
          </a:p>
          <a:p>
            <a:pPr lvl="1"/>
            <a:r>
              <a:rPr lang="en-US" sz="1600" dirty="0" smtClean="0"/>
              <a:t>Dark current carriers can be multiplied just like photo-generated carriers.</a:t>
            </a:r>
          </a:p>
          <a:p>
            <a:pPr lvl="1"/>
            <a:r>
              <a:rPr lang="en-US" sz="1600" dirty="0" smtClean="0"/>
              <a:t>Practically, it is impossible to distinguish between the photo-generated signal and the dark (thermal) carrier noise. Therefore, the number of expected dark counts is subtracted from the final signal (though the variation from the noise will remain, decreasing SNR).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grpSp>
        <p:nvGrpSpPr>
          <p:cNvPr id="174" name="Group 173"/>
          <p:cNvGrpSpPr/>
          <p:nvPr/>
        </p:nvGrpSpPr>
        <p:grpSpPr>
          <a:xfrm>
            <a:off x="1121321" y="3054779"/>
            <a:ext cx="5042780" cy="3316993"/>
            <a:chOff x="1121321" y="3054779"/>
            <a:chExt cx="5042780" cy="3316993"/>
          </a:xfrm>
        </p:grpSpPr>
        <p:grpSp>
          <p:nvGrpSpPr>
            <p:cNvPr id="155" name="Group 154"/>
            <p:cNvGrpSpPr/>
            <p:nvPr/>
          </p:nvGrpSpPr>
          <p:grpSpPr>
            <a:xfrm>
              <a:off x="1121321" y="3054779"/>
              <a:ext cx="5042780" cy="3316993"/>
              <a:chOff x="1600200" y="3083807"/>
              <a:chExt cx="5042780" cy="3316993"/>
            </a:xfrm>
          </p:grpSpPr>
          <p:grpSp>
            <p:nvGrpSpPr>
              <p:cNvPr id="153" name="Group 152"/>
              <p:cNvGrpSpPr/>
              <p:nvPr/>
            </p:nvGrpSpPr>
            <p:grpSpPr>
              <a:xfrm>
                <a:off x="2070980" y="3083807"/>
                <a:ext cx="4572000" cy="2912779"/>
                <a:chOff x="914400" y="3113057"/>
                <a:chExt cx="7315200" cy="2912779"/>
              </a:xfrm>
            </p:grpSpPr>
            <p:sp>
              <p:nvSpPr>
                <p:cNvPr id="5" name="Rectangle 4"/>
                <p:cNvSpPr/>
                <p:nvPr/>
              </p:nvSpPr>
              <p:spPr bwMode="auto">
                <a:xfrm>
                  <a:off x="914400" y="3124200"/>
                  <a:ext cx="7315200" cy="2895600"/>
                </a:xfrm>
                <a:prstGeom prst="rect">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7" name="Straight Connector 6"/>
                <p:cNvCxnSpPr/>
                <p:nvPr/>
              </p:nvCxnSpPr>
              <p:spPr bwMode="auto">
                <a:xfrm>
                  <a:off x="914400" y="3810000"/>
                  <a:ext cx="3200400" cy="3772"/>
                </a:xfrm>
                <a:prstGeom prst="line">
                  <a:avLst/>
                </a:prstGeom>
                <a:solidFill>
                  <a:schemeClr val="accent1"/>
                </a:solidFill>
                <a:ln w="2540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a:off x="4267200" y="3429000"/>
                  <a:ext cx="0" cy="381000"/>
                </a:xfrm>
                <a:prstGeom prst="line">
                  <a:avLst/>
                </a:prstGeom>
                <a:solidFill>
                  <a:schemeClr val="accent1"/>
                </a:solidFill>
                <a:ln w="2540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a:off x="4114800" y="3429000"/>
                  <a:ext cx="152400" cy="0"/>
                </a:xfrm>
                <a:prstGeom prst="line">
                  <a:avLst/>
                </a:prstGeom>
                <a:solidFill>
                  <a:schemeClr val="accent1"/>
                </a:solidFill>
                <a:ln w="2540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4114800" y="3432772"/>
                  <a:ext cx="0" cy="381000"/>
                </a:xfrm>
                <a:prstGeom prst="line">
                  <a:avLst/>
                </a:prstGeom>
                <a:solidFill>
                  <a:schemeClr val="accent1"/>
                </a:solidFill>
                <a:ln w="2540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4267200" y="3810000"/>
                  <a:ext cx="3962400" cy="0"/>
                </a:xfrm>
                <a:prstGeom prst="line">
                  <a:avLst/>
                </a:prstGeom>
                <a:solidFill>
                  <a:schemeClr val="accent1"/>
                </a:solidFill>
                <a:ln w="2540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flipV="1">
                  <a:off x="914400" y="5562600"/>
                  <a:ext cx="3200400" cy="457200"/>
                </a:xfrm>
                <a:prstGeom prst="line">
                  <a:avLst/>
                </a:prstGeom>
                <a:solidFill>
                  <a:schemeClr val="accent1"/>
                </a:solidFill>
                <a:ln w="25400"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p:cNvCxnSpPr/>
                <p:nvPr/>
              </p:nvCxnSpPr>
              <p:spPr bwMode="auto">
                <a:xfrm>
                  <a:off x="4114800" y="5181600"/>
                  <a:ext cx="0" cy="381000"/>
                </a:xfrm>
                <a:prstGeom prst="line">
                  <a:avLst/>
                </a:prstGeom>
                <a:solidFill>
                  <a:schemeClr val="accent1"/>
                </a:solidFill>
                <a:ln w="25400"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p:nvPr/>
              </p:nvCxnSpPr>
              <p:spPr bwMode="auto">
                <a:xfrm flipV="1">
                  <a:off x="4114800" y="4762500"/>
                  <a:ext cx="2879002" cy="419100"/>
                </a:xfrm>
                <a:prstGeom prst="line">
                  <a:avLst/>
                </a:prstGeom>
                <a:solidFill>
                  <a:schemeClr val="accent1"/>
                </a:solidFill>
                <a:ln w="25400"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p:cNvCxnSpPr/>
                <p:nvPr/>
              </p:nvCxnSpPr>
              <p:spPr bwMode="auto">
                <a:xfrm>
                  <a:off x="6993802" y="4419600"/>
                  <a:ext cx="0" cy="342900"/>
                </a:xfrm>
                <a:prstGeom prst="line">
                  <a:avLst/>
                </a:prstGeom>
                <a:solidFill>
                  <a:schemeClr val="accent1"/>
                </a:solidFill>
                <a:ln w="25400"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p:nvPr/>
              </p:nvCxnSpPr>
              <p:spPr bwMode="auto">
                <a:xfrm rot="-60000" flipV="1">
                  <a:off x="6983513" y="4256349"/>
                  <a:ext cx="1244851" cy="152400"/>
                </a:xfrm>
                <a:prstGeom prst="line">
                  <a:avLst/>
                </a:prstGeom>
                <a:solidFill>
                  <a:schemeClr val="accent1"/>
                </a:solidFill>
                <a:ln w="25400"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p:nvPr/>
              </p:nvCxnSpPr>
              <p:spPr bwMode="auto">
                <a:xfrm>
                  <a:off x="1371600" y="3124199"/>
                  <a:ext cx="0" cy="288352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p:cNvCxnSpPr/>
                <p:nvPr/>
              </p:nvCxnSpPr>
              <p:spPr bwMode="auto">
                <a:xfrm>
                  <a:off x="1828800" y="3130235"/>
                  <a:ext cx="0" cy="288352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p:nvPr/>
              </p:nvCxnSpPr>
              <p:spPr bwMode="auto">
                <a:xfrm>
                  <a:off x="2286000" y="3124198"/>
                  <a:ext cx="0" cy="288352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p:cNvCxnSpPr/>
                <p:nvPr/>
              </p:nvCxnSpPr>
              <p:spPr bwMode="auto">
                <a:xfrm>
                  <a:off x="2743200" y="3130234"/>
                  <a:ext cx="0" cy="288352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p:cNvCxnSpPr/>
                <p:nvPr/>
              </p:nvCxnSpPr>
              <p:spPr bwMode="auto">
                <a:xfrm>
                  <a:off x="3200400" y="3136271"/>
                  <a:ext cx="0" cy="288352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Connector 39"/>
                <p:cNvCxnSpPr/>
                <p:nvPr/>
              </p:nvCxnSpPr>
              <p:spPr bwMode="auto">
                <a:xfrm>
                  <a:off x="3657600" y="3142307"/>
                  <a:ext cx="0" cy="288352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p:cNvCxnSpPr/>
                <p:nvPr/>
              </p:nvCxnSpPr>
              <p:spPr bwMode="auto">
                <a:xfrm>
                  <a:off x="4114800" y="3136270"/>
                  <a:ext cx="0" cy="288352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Connector 41"/>
                <p:cNvCxnSpPr/>
                <p:nvPr/>
              </p:nvCxnSpPr>
              <p:spPr bwMode="auto">
                <a:xfrm>
                  <a:off x="4572000" y="3142306"/>
                  <a:ext cx="0" cy="288352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Connector 49"/>
                <p:cNvCxnSpPr/>
                <p:nvPr/>
              </p:nvCxnSpPr>
              <p:spPr bwMode="auto">
                <a:xfrm>
                  <a:off x="5029200" y="3113058"/>
                  <a:ext cx="0" cy="288352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Straight Connector 50"/>
                <p:cNvCxnSpPr/>
                <p:nvPr/>
              </p:nvCxnSpPr>
              <p:spPr bwMode="auto">
                <a:xfrm>
                  <a:off x="5486400" y="3119094"/>
                  <a:ext cx="0" cy="288352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p:cNvCxnSpPr/>
                <p:nvPr/>
              </p:nvCxnSpPr>
              <p:spPr bwMode="auto">
                <a:xfrm>
                  <a:off x="5943600" y="3113057"/>
                  <a:ext cx="0" cy="288352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Connector 52"/>
                <p:cNvCxnSpPr/>
                <p:nvPr/>
              </p:nvCxnSpPr>
              <p:spPr bwMode="auto">
                <a:xfrm>
                  <a:off x="6400800" y="3119093"/>
                  <a:ext cx="0" cy="288352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Connector 53"/>
                <p:cNvCxnSpPr/>
                <p:nvPr/>
              </p:nvCxnSpPr>
              <p:spPr bwMode="auto">
                <a:xfrm>
                  <a:off x="6858000" y="3125130"/>
                  <a:ext cx="0" cy="288352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p:cNvCxnSpPr/>
                <p:nvPr/>
              </p:nvCxnSpPr>
              <p:spPr bwMode="auto">
                <a:xfrm>
                  <a:off x="7315200" y="3131166"/>
                  <a:ext cx="0" cy="288352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Connector 55"/>
                <p:cNvCxnSpPr/>
                <p:nvPr/>
              </p:nvCxnSpPr>
              <p:spPr bwMode="auto">
                <a:xfrm>
                  <a:off x="7772400" y="3125129"/>
                  <a:ext cx="0" cy="288352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57"/>
                <p:cNvCxnSpPr/>
                <p:nvPr/>
              </p:nvCxnSpPr>
              <p:spPr bwMode="auto">
                <a:xfrm flipV="1">
                  <a:off x="914400" y="5676900"/>
                  <a:ext cx="7315200" cy="381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Straight Connector 60"/>
                <p:cNvCxnSpPr/>
                <p:nvPr/>
              </p:nvCxnSpPr>
              <p:spPr bwMode="auto">
                <a:xfrm>
                  <a:off x="914400" y="5334000"/>
                  <a:ext cx="73152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Connector 61"/>
                <p:cNvCxnSpPr/>
                <p:nvPr/>
              </p:nvCxnSpPr>
              <p:spPr bwMode="auto">
                <a:xfrm>
                  <a:off x="914400" y="4953000"/>
                  <a:ext cx="73152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Straight Connector 62"/>
                <p:cNvCxnSpPr>
                  <a:endCxn id="5" idx="3"/>
                </p:cNvCxnSpPr>
                <p:nvPr/>
              </p:nvCxnSpPr>
              <p:spPr bwMode="auto">
                <a:xfrm>
                  <a:off x="914400" y="4572000"/>
                  <a:ext cx="73152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Straight Connector 63"/>
                <p:cNvCxnSpPr/>
                <p:nvPr/>
              </p:nvCxnSpPr>
              <p:spPr bwMode="auto">
                <a:xfrm>
                  <a:off x="914400" y="4191000"/>
                  <a:ext cx="73152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Connector 64"/>
                <p:cNvCxnSpPr/>
                <p:nvPr/>
              </p:nvCxnSpPr>
              <p:spPr bwMode="auto">
                <a:xfrm flipV="1">
                  <a:off x="914400" y="3810000"/>
                  <a:ext cx="7315200" cy="1905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Straight Connector 65"/>
                <p:cNvCxnSpPr/>
                <p:nvPr/>
              </p:nvCxnSpPr>
              <p:spPr bwMode="auto">
                <a:xfrm>
                  <a:off x="914400" y="3429000"/>
                  <a:ext cx="7315200" cy="377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15" name="Straight Arrow Connector 114"/>
              <p:cNvCxnSpPr/>
              <p:nvPr/>
            </p:nvCxnSpPr>
            <p:spPr bwMode="auto">
              <a:xfrm>
                <a:off x="4381500" y="6240855"/>
                <a:ext cx="647700" cy="0"/>
              </a:xfrm>
              <a:prstGeom prst="straightConnector1">
                <a:avLst/>
              </a:prstGeom>
              <a:solidFill>
                <a:schemeClr val="accent1"/>
              </a:solidFill>
              <a:ln w="15875" cap="flat" cmpd="sng" algn="ctr">
                <a:solidFill>
                  <a:schemeClr val="tx1"/>
                </a:solidFill>
                <a:prstDash val="solid"/>
                <a:round/>
                <a:headEnd type="none" w="med" len="med"/>
                <a:tailEnd type="triangl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7" name="TextBox 116"/>
              <p:cNvSpPr txBox="1"/>
              <p:nvPr/>
            </p:nvSpPr>
            <p:spPr>
              <a:xfrm>
                <a:off x="3733800" y="6031468"/>
                <a:ext cx="702021" cy="369332"/>
              </a:xfrm>
              <a:prstGeom prst="rect">
                <a:avLst/>
              </a:prstGeom>
              <a:noFill/>
            </p:spPr>
            <p:txBody>
              <a:bodyPr wrap="square" rtlCol="0">
                <a:spAutoFit/>
              </a:bodyPr>
              <a:lstStyle/>
              <a:p>
                <a:pPr algn="ctr"/>
                <a:r>
                  <a:rPr lang="en-US" dirty="0" smtClean="0"/>
                  <a:t>time</a:t>
                </a:r>
                <a:endParaRPr lang="en-US" dirty="0"/>
              </a:p>
            </p:txBody>
          </p:sp>
          <p:cxnSp>
            <p:nvCxnSpPr>
              <p:cNvPr id="118" name="Straight Arrow Connector 117"/>
              <p:cNvCxnSpPr/>
              <p:nvPr/>
            </p:nvCxnSpPr>
            <p:spPr bwMode="auto">
              <a:xfrm rot="16200000">
                <a:off x="1495154" y="3892990"/>
                <a:ext cx="647700" cy="0"/>
              </a:xfrm>
              <a:prstGeom prst="straightConnector1">
                <a:avLst/>
              </a:prstGeom>
              <a:solidFill>
                <a:schemeClr val="accent1"/>
              </a:solidFill>
              <a:ln w="15875" cap="flat" cmpd="sng" algn="ctr">
                <a:solidFill>
                  <a:schemeClr val="tx1"/>
                </a:solidFill>
                <a:prstDash val="solid"/>
                <a:round/>
                <a:headEnd type="none" w="med" len="med"/>
                <a:tailEnd type="triangl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9" name="TextBox 118"/>
              <p:cNvSpPr txBox="1"/>
              <p:nvPr/>
            </p:nvSpPr>
            <p:spPr>
              <a:xfrm rot="16200000">
                <a:off x="1302008" y="4459942"/>
                <a:ext cx="965716" cy="369332"/>
              </a:xfrm>
              <a:prstGeom prst="rect">
                <a:avLst/>
              </a:prstGeom>
              <a:noFill/>
            </p:spPr>
            <p:txBody>
              <a:bodyPr wrap="square" rtlCol="0">
                <a:spAutoFit/>
              </a:bodyPr>
              <a:lstStyle/>
              <a:p>
                <a:pPr algn="ctr"/>
                <a:r>
                  <a:rPr lang="en-US" dirty="0" smtClean="0"/>
                  <a:t>Voltage</a:t>
                </a:r>
                <a:endParaRPr lang="en-US" dirty="0"/>
              </a:p>
            </p:txBody>
          </p:sp>
        </p:grpSp>
        <p:sp>
          <p:nvSpPr>
            <p:cNvPr id="156" name="Oval 155"/>
            <p:cNvSpPr/>
            <p:nvPr/>
          </p:nvSpPr>
          <p:spPr bwMode="auto">
            <a:xfrm>
              <a:off x="3254921" y="4800600"/>
              <a:ext cx="623180" cy="932322"/>
            </a:xfrm>
            <a:prstGeom prst="ellipse">
              <a:avLst/>
            </a:prstGeom>
            <a:solidFill>
              <a:srgbClr val="92D050">
                <a:alpha val="41000"/>
              </a:srgbClr>
            </a:solidFill>
            <a:ln w="9525" cap="flat" cmpd="sng" algn="ctr">
              <a:solidFill>
                <a:srgbClr val="92D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7" name="Oval 156"/>
            <p:cNvSpPr/>
            <p:nvPr/>
          </p:nvSpPr>
          <p:spPr bwMode="auto">
            <a:xfrm>
              <a:off x="5072436" y="4066611"/>
              <a:ext cx="623180" cy="932322"/>
            </a:xfrm>
            <a:prstGeom prst="ellipse">
              <a:avLst/>
            </a:prstGeom>
            <a:solidFill>
              <a:srgbClr val="C00000">
                <a:alpha val="29000"/>
              </a:srgbClr>
            </a:solidFill>
            <a:ln w="9525"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grpSp>
        <p:nvGrpSpPr>
          <p:cNvPr id="172" name="Group 171"/>
          <p:cNvGrpSpPr/>
          <p:nvPr/>
        </p:nvGrpSpPr>
        <p:grpSpPr>
          <a:xfrm>
            <a:off x="5695616" y="4172583"/>
            <a:ext cx="2705768" cy="369332"/>
            <a:chOff x="5695616" y="4172583"/>
            <a:chExt cx="2705768" cy="369332"/>
          </a:xfrm>
        </p:grpSpPr>
        <p:cxnSp>
          <p:nvCxnSpPr>
            <p:cNvPr id="159" name="Straight Arrow Connector 158"/>
            <p:cNvCxnSpPr/>
            <p:nvPr/>
          </p:nvCxnSpPr>
          <p:spPr bwMode="auto">
            <a:xfrm flipH="1">
              <a:off x="5695616" y="4361322"/>
              <a:ext cx="1238584" cy="1"/>
            </a:xfrm>
            <a:prstGeom prst="straightConnector1">
              <a:avLst/>
            </a:prstGeom>
            <a:solidFill>
              <a:schemeClr val="accent1"/>
            </a:solidFill>
            <a:ln w="15875" cap="flat" cmpd="sng" algn="ctr">
              <a:solidFill>
                <a:schemeClr val="tx1"/>
              </a:solidFill>
              <a:prstDash val="solid"/>
              <a:round/>
              <a:headEnd type="none" w="med" len="med"/>
              <a:tailEnd type="triangl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 name="TextBox 163"/>
            <p:cNvSpPr txBox="1"/>
            <p:nvPr/>
          </p:nvSpPr>
          <p:spPr>
            <a:xfrm>
              <a:off x="6953584" y="4172583"/>
              <a:ext cx="1447800" cy="369332"/>
            </a:xfrm>
            <a:prstGeom prst="rect">
              <a:avLst/>
            </a:prstGeom>
            <a:noFill/>
          </p:spPr>
          <p:txBody>
            <a:bodyPr wrap="square" rtlCol="0">
              <a:spAutoFit/>
            </a:bodyPr>
            <a:lstStyle/>
            <a:p>
              <a:r>
                <a:rPr lang="en-US" dirty="0" smtClean="0"/>
                <a:t>Dark Count</a:t>
              </a:r>
              <a:endParaRPr lang="en-US" dirty="0"/>
            </a:p>
          </p:txBody>
        </p:sp>
      </p:grpSp>
      <p:grpSp>
        <p:nvGrpSpPr>
          <p:cNvPr id="173" name="Group 172"/>
          <p:cNvGrpSpPr/>
          <p:nvPr/>
        </p:nvGrpSpPr>
        <p:grpSpPr>
          <a:xfrm>
            <a:off x="3878102" y="5225534"/>
            <a:ext cx="5037298" cy="369332"/>
            <a:chOff x="3878102" y="5225534"/>
            <a:chExt cx="5037298" cy="369332"/>
          </a:xfrm>
        </p:grpSpPr>
        <p:cxnSp>
          <p:nvCxnSpPr>
            <p:cNvPr id="161" name="Straight Arrow Connector 160"/>
            <p:cNvCxnSpPr/>
            <p:nvPr/>
          </p:nvCxnSpPr>
          <p:spPr bwMode="auto">
            <a:xfrm flipH="1">
              <a:off x="3878102" y="5410200"/>
              <a:ext cx="3075482" cy="0"/>
            </a:xfrm>
            <a:prstGeom prst="straightConnector1">
              <a:avLst/>
            </a:prstGeom>
            <a:solidFill>
              <a:schemeClr val="accent1"/>
            </a:solidFill>
            <a:ln w="15875" cap="flat" cmpd="sng" algn="ctr">
              <a:solidFill>
                <a:schemeClr val="tx1"/>
              </a:solidFill>
              <a:prstDash val="solid"/>
              <a:round/>
              <a:headEnd type="none" w="med" len="med"/>
              <a:tailEnd type="triangl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5" name="TextBox 164"/>
            <p:cNvSpPr txBox="1"/>
            <p:nvPr/>
          </p:nvSpPr>
          <p:spPr>
            <a:xfrm>
              <a:off x="6960374" y="5225534"/>
              <a:ext cx="1955026" cy="369332"/>
            </a:xfrm>
            <a:prstGeom prst="rect">
              <a:avLst/>
            </a:prstGeom>
            <a:noFill/>
          </p:spPr>
          <p:txBody>
            <a:bodyPr wrap="square" rtlCol="0">
              <a:spAutoFit/>
            </a:bodyPr>
            <a:lstStyle/>
            <a:p>
              <a:r>
                <a:rPr lang="en-US" dirty="0" smtClean="0"/>
                <a:t>Photon Detection</a:t>
              </a:r>
              <a:endParaRPr lang="en-US" dirty="0"/>
            </a:p>
          </p:txBody>
        </p:sp>
      </p:grpSp>
      <p:grpSp>
        <p:nvGrpSpPr>
          <p:cNvPr id="171" name="Group 170"/>
          <p:cNvGrpSpPr/>
          <p:nvPr/>
        </p:nvGrpSpPr>
        <p:grpSpPr>
          <a:xfrm>
            <a:off x="6400800" y="3151695"/>
            <a:ext cx="2314292" cy="646331"/>
            <a:chOff x="6524908" y="2971800"/>
            <a:chExt cx="2314292" cy="646331"/>
          </a:xfrm>
        </p:grpSpPr>
        <p:cxnSp>
          <p:nvCxnSpPr>
            <p:cNvPr id="166" name="Straight Connector 165"/>
            <p:cNvCxnSpPr/>
            <p:nvPr/>
          </p:nvCxnSpPr>
          <p:spPr bwMode="auto">
            <a:xfrm flipH="1">
              <a:off x="6524908" y="3200400"/>
              <a:ext cx="381000" cy="0"/>
            </a:xfrm>
            <a:prstGeom prst="line">
              <a:avLst/>
            </a:prstGeom>
            <a:solidFill>
              <a:schemeClr val="accent1"/>
            </a:solidFill>
            <a:ln w="2540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Straight Connector 167"/>
            <p:cNvCxnSpPr/>
            <p:nvPr/>
          </p:nvCxnSpPr>
          <p:spPr bwMode="auto">
            <a:xfrm>
              <a:off x="6524908" y="3409950"/>
              <a:ext cx="381000" cy="0"/>
            </a:xfrm>
            <a:prstGeom prst="line">
              <a:avLst/>
            </a:prstGeom>
            <a:solidFill>
              <a:schemeClr val="accent1"/>
            </a:solidFill>
            <a:ln w="25400"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TextBox 169"/>
            <p:cNvSpPr txBox="1"/>
            <p:nvPr/>
          </p:nvSpPr>
          <p:spPr>
            <a:xfrm>
              <a:off x="6858000" y="2971800"/>
              <a:ext cx="1981200" cy="646331"/>
            </a:xfrm>
            <a:prstGeom prst="rect">
              <a:avLst/>
            </a:prstGeom>
            <a:noFill/>
          </p:spPr>
          <p:txBody>
            <a:bodyPr wrap="square" rtlCol="0">
              <a:spAutoFit/>
            </a:bodyPr>
            <a:lstStyle/>
            <a:p>
              <a:r>
                <a:rPr lang="en-US" dirty="0" smtClean="0"/>
                <a:t>Laser</a:t>
              </a:r>
            </a:p>
            <a:p>
              <a:r>
                <a:rPr lang="en-US" dirty="0" smtClean="0"/>
                <a:t>LM-APD Output</a:t>
              </a:r>
              <a:endParaRPr lang="en-US" dirty="0"/>
            </a:p>
          </p:txBody>
        </p:sp>
      </p:grpSp>
    </p:spTree>
    <p:extLst>
      <p:ext uri="{BB962C8B-B14F-4D97-AF65-F5344CB8AC3E}">
        <p14:creationId xmlns:p14="http://schemas.microsoft.com/office/powerpoint/2010/main" val="32556087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Metrics (LM-APDs)</a:t>
            </a:r>
            <a:endParaRPr lang="en-US" dirty="0"/>
          </a:p>
        </p:txBody>
      </p:sp>
      <p:sp>
        <p:nvSpPr>
          <p:cNvPr id="3" name="Content Placeholder 2"/>
          <p:cNvSpPr>
            <a:spLocks noGrp="1"/>
          </p:cNvSpPr>
          <p:nvPr>
            <p:ph idx="1"/>
          </p:nvPr>
        </p:nvSpPr>
        <p:spPr/>
        <p:txBody>
          <a:bodyPr/>
          <a:lstStyle/>
          <a:p>
            <a:pPr marL="0" indent="0">
              <a:buNone/>
            </a:pPr>
            <a:r>
              <a:rPr lang="en-US" sz="1800" dirty="0"/>
              <a:t>Excess Noise Factor</a:t>
            </a:r>
          </a:p>
          <a:p>
            <a:pPr lvl="1"/>
            <a:r>
              <a:rPr lang="en-US" sz="1600" dirty="0"/>
              <a:t>The ratio of electron and hole impact ionization rates (k) affects the uncertainty in the gain per avalanche. This is a material property. The excess noise factor (F) is a function of the mean gain and k:</a:t>
            </a:r>
          </a:p>
          <a:p>
            <a:pPr marL="0" lvl="1" indent="0" algn="ctr">
              <a:buNone/>
            </a:pPr>
            <a:r>
              <a:rPr lang="en-US" sz="1600" dirty="0"/>
              <a:t>F=</a:t>
            </a:r>
            <a:r>
              <a:rPr lang="en-US" sz="1600" dirty="0" err="1"/>
              <a:t>kM</a:t>
            </a:r>
            <a:r>
              <a:rPr lang="en-US" sz="1600" dirty="0"/>
              <a:t>+(1-k)(2-M</a:t>
            </a:r>
            <a:r>
              <a:rPr lang="en-US" sz="1600" baseline="30000" dirty="0"/>
              <a:t>-1</a:t>
            </a:r>
            <a:r>
              <a:rPr lang="en-US" sz="1600" dirty="0"/>
              <a:t>)</a:t>
            </a:r>
          </a:p>
          <a:p>
            <a:pPr lvl="1"/>
            <a:r>
              <a:rPr lang="en-US" sz="1600" dirty="0"/>
              <a:t>Therefore, even the ideal shot-noise limited case is affected:</a:t>
            </a:r>
          </a:p>
          <a:p>
            <a:pPr marL="0" lvl="1" indent="0" algn="ctr">
              <a:buNone/>
            </a:pPr>
            <a:r>
              <a:rPr lang="en-US" sz="1600" dirty="0"/>
              <a:t>SNR = S/</a:t>
            </a:r>
            <a:r>
              <a:rPr lang="en-US" sz="1600" dirty="0" err="1"/>
              <a:t>sqrt</a:t>
            </a:r>
            <a:r>
              <a:rPr lang="en-US" sz="1600" dirty="0"/>
              <a:t>(S*F)</a:t>
            </a:r>
          </a:p>
          <a:p>
            <a:pPr marL="739775" lvl="1"/>
            <a:r>
              <a:rPr lang="en-US" sz="1600" dirty="0"/>
              <a:t>Silicon has a k-value of ~0.06 or less. </a:t>
            </a:r>
            <a:endParaRPr lang="en-US" sz="1600" dirty="0" smtClean="0"/>
          </a:p>
          <a:p>
            <a:pPr marL="739775" lvl="1"/>
            <a:r>
              <a:rPr lang="en-US" sz="1600" dirty="0" smtClean="0"/>
              <a:t>HgCdTe </a:t>
            </a:r>
            <a:r>
              <a:rPr lang="en-US" sz="1600" dirty="0"/>
              <a:t>is special in that it has an excess noise factor of 1 when injecting </a:t>
            </a:r>
            <a:r>
              <a:rPr lang="en-US" sz="1600" dirty="0" smtClean="0"/>
              <a:t>electrons.</a:t>
            </a:r>
            <a:endParaRPr lang="en-US" sz="1600" dirty="0" smtClean="0"/>
          </a:p>
          <a:p>
            <a:pPr marL="739775" lvl="1"/>
            <a:r>
              <a:rPr lang="en-US" sz="1600" dirty="0" smtClean="0"/>
              <a:t>Some companies or researchers choose to use a slightly different notation:</a:t>
            </a:r>
            <a:endParaRPr lang="en-US" sz="1600" dirty="0"/>
          </a:p>
          <a:p>
            <a:pPr marL="1588" lvl="1" indent="0" algn="ctr">
              <a:buNone/>
            </a:pPr>
            <a:r>
              <a:rPr lang="en-US" sz="1600" dirty="0" err="1" smtClean="0"/>
              <a:t>M</a:t>
            </a:r>
            <a:r>
              <a:rPr lang="en-US" sz="1600" baseline="30000" dirty="0" err="1" smtClean="0"/>
              <a:t>x</a:t>
            </a:r>
            <a:r>
              <a:rPr lang="en-US" sz="1600" dirty="0" smtClean="0"/>
              <a:t>=</a:t>
            </a:r>
            <a:r>
              <a:rPr lang="en-US" sz="1600" dirty="0" err="1" smtClean="0"/>
              <a:t>kM</a:t>
            </a:r>
            <a:r>
              <a:rPr lang="en-US" sz="1600" dirty="0" smtClean="0"/>
              <a:t>+(1-k</a:t>
            </a:r>
            <a:r>
              <a:rPr lang="en-US" sz="1600" dirty="0"/>
              <a:t>)(2-M</a:t>
            </a:r>
            <a:r>
              <a:rPr lang="en-US" sz="1600" baseline="30000" dirty="0"/>
              <a:t>-1</a:t>
            </a:r>
            <a:r>
              <a:rPr lang="en-US" sz="1600" dirty="0" smtClean="0"/>
              <a:t>)</a:t>
            </a:r>
          </a:p>
          <a:p>
            <a:pPr lvl="1" indent="-280988"/>
            <a:r>
              <a:rPr lang="en-US" sz="1600" dirty="0" smtClean="0"/>
              <a:t>In these cases, the quoted “excess noise factor” (or excess noise figure) is denoted as x instead of F.</a:t>
            </a:r>
            <a:endParaRPr lang="en-US" sz="1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355064787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Metrics (GM-APD)</a:t>
            </a:r>
            <a:endParaRPr lang="en-US" dirty="0"/>
          </a:p>
        </p:txBody>
      </p:sp>
      <p:sp>
        <p:nvSpPr>
          <p:cNvPr id="3" name="Content Placeholder 2"/>
          <p:cNvSpPr>
            <a:spLocks noGrp="1"/>
          </p:cNvSpPr>
          <p:nvPr>
            <p:ph idx="1"/>
          </p:nvPr>
        </p:nvSpPr>
        <p:spPr/>
        <p:txBody>
          <a:bodyPr/>
          <a:lstStyle/>
          <a:p>
            <a:pPr marL="0" indent="0">
              <a:buNone/>
            </a:pPr>
            <a:r>
              <a:rPr lang="en-US" sz="2000" u="sng" dirty="0"/>
              <a:t>Avalanche Initiation Probability (</a:t>
            </a:r>
            <a:r>
              <a:rPr lang="en-US" sz="2000" u="sng" dirty="0">
                <a:sym typeface="Wingdings" pitchFamily="2" charset="2"/>
              </a:rPr>
              <a:t></a:t>
            </a:r>
            <a:r>
              <a:rPr lang="en-US" sz="2000" u="sng" dirty="0"/>
              <a:t> PDE</a:t>
            </a:r>
            <a:r>
              <a:rPr lang="en-US" sz="2000" u="sng" dirty="0" smtClean="0"/>
              <a:t>)</a:t>
            </a:r>
          </a:p>
          <a:p>
            <a:pPr marL="0" indent="0">
              <a:buNone/>
            </a:pPr>
            <a:endParaRPr lang="en-US" sz="2000" dirty="0"/>
          </a:p>
          <a:p>
            <a:pPr marL="0" indent="0">
              <a:buNone/>
            </a:pPr>
            <a:r>
              <a:rPr lang="en-US" sz="1800" dirty="0" smtClean="0"/>
              <a:t>The probability that a carrier in a sufficiently high electric field will initiate a self-sustaining avalanche is the “avalanche initiation probability.”</a:t>
            </a:r>
          </a:p>
          <a:p>
            <a:pPr marL="0" indent="0">
              <a:buNone/>
            </a:pPr>
            <a:endParaRPr lang="en-US" sz="2000" dirty="0"/>
          </a:p>
          <a:p>
            <a:pPr marL="0" indent="0">
              <a:buNone/>
            </a:pPr>
            <a:r>
              <a:rPr lang="en-US" sz="1800" dirty="0" smtClean="0"/>
              <a:t>It is a function of:</a:t>
            </a:r>
          </a:p>
          <a:p>
            <a:pPr lvl="1"/>
            <a:r>
              <a:rPr lang="en-US" sz="1600" dirty="0" smtClean="0"/>
              <a:t>the strength of the electric field (specifically, how much the region is biased </a:t>
            </a:r>
            <a:r>
              <a:rPr lang="en-US" sz="1600" i="1" dirty="0" smtClean="0"/>
              <a:t>past</a:t>
            </a:r>
            <a:r>
              <a:rPr lang="en-US" sz="1600" dirty="0" smtClean="0"/>
              <a:t> the breakdown voltage, or the </a:t>
            </a:r>
            <a:r>
              <a:rPr lang="en-US" sz="1600" dirty="0" err="1" smtClean="0"/>
              <a:t>overbias</a:t>
            </a:r>
            <a:r>
              <a:rPr lang="en-US" sz="1600" dirty="0" smtClean="0"/>
              <a:t>) </a:t>
            </a:r>
          </a:p>
          <a:p>
            <a:pPr lvl="1"/>
            <a:r>
              <a:rPr lang="en-US" sz="1600" dirty="0" smtClean="0"/>
              <a:t>the location of the carrier in the electric field region</a:t>
            </a:r>
          </a:p>
          <a:p>
            <a:pPr lvl="1"/>
            <a:r>
              <a:rPr lang="en-US" sz="1600" dirty="0" smtClean="0"/>
              <a:t>the electron / hole ionization rates (depending on how the device is set up, either electrons or holes will initiate the avalanche)</a:t>
            </a:r>
            <a:endParaRPr lang="en-US" sz="1600" dirty="0"/>
          </a:p>
          <a:p>
            <a:pPr marL="0" indent="0">
              <a:buNone/>
            </a:pPr>
            <a:endParaRPr lang="en-US" sz="2000" dirty="0" smtClean="0"/>
          </a:p>
          <a:p>
            <a:pPr marL="0" indent="0">
              <a:buNone/>
            </a:pPr>
            <a:r>
              <a:rPr lang="en-US" sz="1800" dirty="0" smtClean="0"/>
              <a:t>Along with external and internal QE, the avalanche initiation probability defines the Photon Detection Efficiency (PDE), which is a standard metric for characterizing APDs.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186323677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a:t>
            </a:r>
            <a:r>
              <a:rPr lang="en-US" dirty="0" smtClean="0"/>
              <a:t>Metrics (GM-APD)</a:t>
            </a:r>
            <a:endParaRPr lang="en-US" dirty="0"/>
          </a:p>
        </p:txBody>
      </p:sp>
      <p:sp>
        <p:nvSpPr>
          <p:cNvPr id="3" name="Content Placeholder 2"/>
          <p:cNvSpPr>
            <a:spLocks noGrp="1"/>
          </p:cNvSpPr>
          <p:nvPr>
            <p:ph idx="1"/>
          </p:nvPr>
        </p:nvSpPr>
        <p:spPr/>
        <p:txBody>
          <a:bodyPr/>
          <a:lstStyle/>
          <a:p>
            <a:pPr marL="0" indent="0">
              <a:buNone/>
            </a:pPr>
            <a:r>
              <a:rPr lang="en-US" sz="2000" u="sng" dirty="0"/>
              <a:t>Dark Count </a:t>
            </a:r>
            <a:r>
              <a:rPr lang="en-US" sz="2000" u="sng" dirty="0" smtClean="0"/>
              <a:t>Rate (DCR)</a:t>
            </a:r>
          </a:p>
          <a:p>
            <a:pPr marL="0" indent="0">
              <a:buNone/>
            </a:pPr>
            <a:endParaRPr lang="en-US" sz="2000" dirty="0"/>
          </a:p>
          <a:p>
            <a:pPr marL="0" indent="0">
              <a:buNone/>
            </a:pPr>
            <a:r>
              <a:rPr lang="en-US" sz="2000" dirty="0" smtClean="0"/>
              <a:t>Dark count rate in Geiger mode APDs is similar to that in linear mode APDs. Thermally-generated dark carriers are multiplied and are indistinguishable from signal. The dark count rate must be characterized to account for the expected number of dark counts when taking data.</a:t>
            </a:r>
            <a:endParaRPr lang="en-US" sz="2000" dirty="0"/>
          </a:p>
          <a:p>
            <a:pPr marL="0"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418628780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a:t>
            </a:r>
            <a:r>
              <a:rPr lang="en-US" dirty="0" smtClean="0"/>
              <a:t>Metrics (GM-APD)</a:t>
            </a:r>
            <a:endParaRPr lang="en-US" dirty="0"/>
          </a:p>
        </p:txBody>
      </p:sp>
      <p:sp>
        <p:nvSpPr>
          <p:cNvPr id="3" name="Content Placeholder 2"/>
          <p:cNvSpPr>
            <a:spLocks noGrp="1"/>
          </p:cNvSpPr>
          <p:nvPr>
            <p:ph idx="1"/>
          </p:nvPr>
        </p:nvSpPr>
        <p:spPr/>
        <p:txBody>
          <a:bodyPr/>
          <a:lstStyle/>
          <a:p>
            <a:pPr marL="0" indent="0">
              <a:buNone/>
            </a:pPr>
            <a:r>
              <a:rPr lang="en-US" sz="2000" u="sng" dirty="0" smtClean="0"/>
              <a:t>Afterpulsing</a:t>
            </a:r>
          </a:p>
          <a:p>
            <a:pPr marL="0" indent="0">
              <a:buNone/>
            </a:pPr>
            <a:endParaRPr lang="en-US" sz="2000" dirty="0"/>
          </a:p>
          <a:p>
            <a:pPr marL="0" indent="0">
              <a:buNone/>
            </a:pPr>
            <a:r>
              <a:rPr lang="en-US" sz="2000" dirty="0" smtClean="0"/>
              <a:t>Imperfections in the silicon lattice cause “trap” sites, which generate trap states (energy levels) into which carriers can “fall.”</a:t>
            </a:r>
          </a:p>
          <a:p>
            <a:pPr marL="0" indent="0">
              <a:buNone/>
            </a:pPr>
            <a:endParaRPr lang="en-US" sz="2000" dirty="0"/>
          </a:p>
          <a:p>
            <a:pPr marL="0" indent="0">
              <a:buNone/>
            </a:pPr>
            <a:r>
              <a:rPr lang="en-US" sz="2000" dirty="0" smtClean="0"/>
              <a:t>Traps have characteristic de-trapping lifetimes depending on type (lattice mismatch, surface termination / interface imperfections, foreign materials like metals, etc.). Once a carrier enters a trap state, the length of time it remains in that state has an exponential decay probability function.</a:t>
            </a:r>
          </a:p>
          <a:p>
            <a:pPr marL="0" indent="0">
              <a:buNone/>
            </a:pPr>
            <a:endParaRPr lang="en-US" sz="2000" dirty="0"/>
          </a:p>
          <a:p>
            <a:pPr marL="0" indent="0">
              <a:buNone/>
            </a:pPr>
            <a:r>
              <a:rPr lang="en-US" sz="2000" dirty="0" smtClean="0"/>
              <a:t>Traps are filled during the avalanche surge, and when the carriers are released later on in the detection cycle, they can cause another avalanche at random.</a:t>
            </a:r>
            <a:endParaRPr lang="en-US" sz="2000" dirty="0"/>
          </a:p>
          <a:p>
            <a:pPr marL="0"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374701058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295400"/>
            <a:ext cx="8229600" cy="5029200"/>
          </a:xfrm>
        </p:spPr>
        <p:txBody>
          <a:bodyPr/>
          <a:lstStyle/>
          <a:p>
            <a:pPr>
              <a:buFont typeface="+mj-lt"/>
              <a:buAutoNum type="arabicPeriod"/>
            </a:pPr>
            <a:r>
              <a:rPr lang="en-US" sz="1600" dirty="0" smtClean="0"/>
              <a:t>Review of Solid State Physics</a:t>
            </a:r>
          </a:p>
          <a:p>
            <a:pPr marL="685800" lvl="1" indent="-342900">
              <a:buFont typeface="+mj-lt"/>
              <a:buAutoNum type="arabicPeriod"/>
            </a:pPr>
            <a:r>
              <a:rPr lang="en-US" sz="1400" dirty="0" smtClean="0"/>
              <a:t>Band Theory</a:t>
            </a:r>
          </a:p>
          <a:p>
            <a:pPr marL="685800" lvl="1" indent="-342900">
              <a:buFont typeface="+mj-lt"/>
              <a:buAutoNum type="arabicPeriod"/>
            </a:pPr>
            <a:r>
              <a:rPr lang="en-US" sz="1400" dirty="0" smtClean="0"/>
              <a:t>The PN Junction</a:t>
            </a:r>
          </a:p>
          <a:p>
            <a:pPr marL="685800" lvl="1" indent="-342900">
              <a:buFont typeface="+mj-lt"/>
              <a:buAutoNum type="arabicPeriod"/>
            </a:pPr>
            <a:r>
              <a:rPr lang="en-US" sz="1400" dirty="0" smtClean="0"/>
              <a:t>I-V Characteristics of a Diode</a:t>
            </a:r>
          </a:p>
          <a:p>
            <a:pPr marL="685800" lvl="1" indent="-342900">
              <a:buFont typeface="+mj-lt"/>
              <a:buAutoNum type="arabicPeriod"/>
            </a:pPr>
            <a:r>
              <a:rPr lang="en-US" sz="1400" dirty="0" smtClean="0"/>
              <a:t>Breakdown and the Avalanche Mechanism</a:t>
            </a:r>
          </a:p>
          <a:p>
            <a:pPr>
              <a:buFont typeface="+mj-lt"/>
              <a:buAutoNum type="arabicPeriod"/>
            </a:pPr>
            <a:r>
              <a:rPr lang="en-US" sz="1600" dirty="0" smtClean="0"/>
              <a:t>Avalanche Photodiodes</a:t>
            </a:r>
          </a:p>
          <a:p>
            <a:pPr marL="685800" lvl="1" indent="-342900">
              <a:buFont typeface="+mj-lt"/>
              <a:buAutoNum type="arabicPeriod"/>
            </a:pPr>
            <a:r>
              <a:rPr lang="en-US" sz="1400" dirty="0"/>
              <a:t>Linear Mode </a:t>
            </a:r>
            <a:r>
              <a:rPr lang="en-US" sz="1400" dirty="0" err="1"/>
              <a:t>vs</a:t>
            </a:r>
            <a:r>
              <a:rPr lang="en-US" sz="1400" dirty="0"/>
              <a:t> Geiger Mode</a:t>
            </a:r>
          </a:p>
          <a:p>
            <a:pPr marL="685800" lvl="1" indent="-342900">
              <a:buFont typeface="+mj-lt"/>
              <a:buAutoNum type="arabicPeriod"/>
            </a:pPr>
            <a:r>
              <a:rPr lang="en-US" sz="1400" dirty="0" smtClean="0"/>
              <a:t>Practical Design</a:t>
            </a:r>
          </a:p>
          <a:p>
            <a:pPr marL="685800" lvl="1" indent="-342900">
              <a:buFont typeface="+mj-lt"/>
              <a:buAutoNum type="arabicPeriod"/>
            </a:pPr>
            <a:r>
              <a:rPr lang="en-US" sz="1400" dirty="0"/>
              <a:t>Performance Metrics (LM-APD)</a:t>
            </a:r>
          </a:p>
          <a:p>
            <a:pPr marL="685800" lvl="1" indent="-342900">
              <a:buFont typeface="+mj-lt"/>
              <a:buAutoNum type="arabicPeriod"/>
            </a:pPr>
            <a:r>
              <a:rPr lang="en-US" sz="1400" dirty="0" smtClean="0"/>
              <a:t>Performance Metrics (GM-APD)</a:t>
            </a:r>
          </a:p>
          <a:p>
            <a:pPr marL="685800" lvl="1" indent="-342900">
              <a:buFont typeface="+mj-lt"/>
              <a:buAutoNum type="arabicPeriod"/>
            </a:pPr>
            <a:r>
              <a:rPr lang="en-US" sz="1400" dirty="0" smtClean="0"/>
              <a:t>Integrated Operation (GM-APDs)</a:t>
            </a:r>
          </a:p>
          <a:p>
            <a:pPr marL="1085850" lvl="2" indent="-400050">
              <a:buFont typeface="+mj-lt"/>
              <a:buAutoNum type="romanLcPeriod"/>
            </a:pPr>
            <a:r>
              <a:rPr lang="en-US" sz="1400" dirty="0" smtClean="0"/>
              <a:t>Detection / Clocking Cycle</a:t>
            </a:r>
          </a:p>
          <a:p>
            <a:pPr marL="1085850" lvl="2" indent="-400050">
              <a:buFont typeface="+mj-lt"/>
              <a:buAutoNum type="romanLcPeriod"/>
            </a:pPr>
            <a:r>
              <a:rPr lang="en-US" sz="1400" dirty="0" smtClean="0"/>
              <a:t>Quenching</a:t>
            </a:r>
          </a:p>
          <a:p>
            <a:pPr marL="1085850" lvl="2" indent="-400050">
              <a:buFont typeface="+mj-lt"/>
              <a:buAutoNum type="romanLcPeriod"/>
            </a:pPr>
            <a:r>
              <a:rPr lang="en-US" sz="1400" dirty="0" smtClean="0"/>
              <a:t>Dead Time</a:t>
            </a:r>
          </a:p>
          <a:p>
            <a:pPr marL="685800" lvl="1" indent="-400050">
              <a:buFont typeface="+mj-lt"/>
              <a:buAutoNum type="arabicPeriod"/>
            </a:pPr>
            <a:r>
              <a:rPr lang="en-US" sz="1400" dirty="0" smtClean="0"/>
              <a:t>Applications</a:t>
            </a:r>
          </a:p>
          <a:p>
            <a:pPr marL="1085850" lvl="2" indent="-400050">
              <a:buFont typeface="+mj-lt"/>
              <a:buAutoNum type="romanLcPeriod"/>
            </a:pPr>
            <a:r>
              <a:rPr lang="en-US" sz="1400" dirty="0" smtClean="0"/>
              <a:t>Scientific / Commercial Uses</a:t>
            </a:r>
          </a:p>
          <a:p>
            <a:pPr marL="1085850" lvl="2" indent="-400050">
              <a:buFont typeface="+mj-lt"/>
              <a:buAutoNum type="romanLcPeriod"/>
            </a:pPr>
            <a:r>
              <a:rPr lang="en-US" sz="1400" dirty="0" smtClean="0"/>
              <a:t>Currently Available</a:t>
            </a:r>
          </a:p>
          <a:p>
            <a:pPr marL="1314450" lvl="2" indent="-514350">
              <a:buFont typeface="+mj-lt"/>
              <a:buAutoNum type="romanLcPeriod"/>
            </a:pPr>
            <a:endParaRPr lang="en-US" sz="1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289754089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Metrics (GM-APDs)</a:t>
            </a:r>
            <a:endParaRPr lang="en-US" dirty="0"/>
          </a:p>
        </p:txBody>
      </p:sp>
      <p:sp>
        <p:nvSpPr>
          <p:cNvPr id="3" name="Content Placeholder 2"/>
          <p:cNvSpPr>
            <a:spLocks noGrp="1"/>
          </p:cNvSpPr>
          <p:nvPr>
            <p:ph idx="1"/>
          </p:nvPr>
        </p:nvSpPr>
        <p:spPr/>
        <p:txBody>
          <a:bodyPr/>
          <a:lstStyle/>
          <a:p>
            <a:pPr marL="0" indent="0">
              <a:buNone/>
            </a:pPr>
            <a:r>
              <a:rPr lang="en-US" sz="2000" u="sng" dirty="0" smtClean="0"/>
              <a:t>Afterpulsing (self re-triggering)</a:t>
            </a:r>
          </a:p>
          <a:p>
            <a:pPr marL="0" indent="0">
              <a:buNone/>
            </a:pPr>
            <a:endParaRPr lang="en-US" sz="2000" dirty="0"/>
          </a:p>
          <a:p>
            <a:pPr marL="0" indent="0">
              <a:buNone/>
            </a:pPr>
            <a:r>
              <a:rPr lang="en-US" sz="2000" dirty="0" smtClean="0"/>
              <a:t>A second type of afterpulsing arises from the emission of photons by carriers participating in an avalanche. </a:t>
            </a:r>
          </a:p>
          <a:p>
            <a:pPr marL="0" indent="0">
              <a:buNone/>
            </a:pPr>
            <a:endParaRPr lang="en-US" sz="2000" dirty="0"/>
          </a:p>
          <a:p>
            <a:pPr marL="0" indent="0">
              <a:buNone/>
            </a:pPr>
            <a:r>
              <a:rPr lang="en-US" sz="2000" dirty="0" smtClean="0"/>
              <a:t>A silicon APD avalanche has an emission spectrum roughly equivalent to a black body at 4200 K, which has a substantial contribution at wavelengths that can be absorbed by silicon.</a:t>
            </a:r>
          </a:p>
          <a:p>
            <a:pPr marL="0" indent="0">
              <a:buNone/>
            </a:pPr>
            <a:endParaRPr lang="en-US" sz="2000" dirty="0"/>
          </a:p>
          <a:p>
            <a:pPr marL="0" indent="0">
              <a:buNone/>
            </a:pPr>
            <a:r>
              <a:rPr lang="en-US" sz="2000" dirty="0" smtClean="0"/>
              <a:t>These photons are absorbed elsewhere inside the detector (perhaps in a neighboring pixel or in the same pixel), and can cause afterpulsing and optical crosstalk.</a:t>
            </a:r>
            <a:endParaRPr lang="en-US" sz="20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68092587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Integrated Operation (GM-APD)</a:t>
            </a:r>
          </a:p>
        </p:txBody>
      </p:sp>
      <p:sp>
        <p:nvSpPr>
          <p:cNvPr id="3" name="Content Placeholder 2"/>
          <p:cNvSpPr>
            <a:spLocks noGrp="1"/>
          </p:cNvSpPr>
          <p:nvPr>
            <p:ph idx="1"/>
          </p:nvPr>
        </p:nvSpPr>
        <p:spPr/>
        <p:txBody>
          <a:bodyPr/>
          <a:lstStyle/>
          <a:p>
            <a:pPr marL="0" indent="0">
              <a:buNone/>
            </a:pPr>
            <a:r>
              <a:rPr lang="en-US" sz="2000" u="sng" dirty="0" smtClean="0"/>
              <a:t>Quenching</a:t>
            </a:r>
            <a:endParaRPr lang="en-US" sz="2000" dirty="0" smtClean="0"/>
          </a:p>
          <a:p>
            <a:pPr marL="0" indent="0">
              <a:buNone/>
            </a:pPr>
            <a:endParaRPr lang="en-US" sz="2000" u="sng" dirty="0"/>
          </a:p>
          <a:p>
            <a:pPr marL="0" indent="0">
              <a:buNone/>
            </a:pPr>
            <a:r>
              <a:rPr lang="en-US" sz="2000" dirty="0" smtClean="0"/>
              <a:t>Passive Quenching:</a:t>
            </a:r>
          </a:p>
          <a:p>
            <a:pPr marL="227013" indent="0">
              <a:buNone/>
            </a:pPr>
            <a:r>
              <a:rPr lang="en-US" sz="1800" dirty="0" smtClean="0"/>
              <a:t>A passive quenching circuit uses an in-series resistor to limit the current flow and decrease the voltage across the APD. </a:t>
            </a:r>
          </a:p>
          <a:p>
            <a:pPr marL="857250" lvl="1" indent="-457200">
              <a:buFont typeface="+mj-lt"/>
              <a:buAutoNum type="arabicPeriod"/>
            </a:pPr>
            <a:r>
              <a:rPr lang="en-US" sz="1600" dirty="0" smtClean="0"/>
              <a:t>Before an avalanche, the circuit is biased so that the reverse bias voltage across the APD is above breakdown. No current flows, so the supply voltage level drops completely across the APD.</a:t>
            </a:r>
          </a:p>
          <a:p>
            <a:pPr marL="857250" lvl="1" indent="-457200">
              <a:buFont typeface="+mj-lt"/>
              <a:buAutoNum type="arabicPeriod"/>
            </a:pPr>
            <a:r>
              <a:rPr lang="en-US" sz="1600" dirty="0" smtClean="0"/>
              <a:t>When an avalanche occurs, high current is drawn, though limited by the resistor. As the current drawn by the APD increases, the voltage drop across the resistor increases. This, in turn, decreases the voltage across the APD, eventually decreasing it below breakdown and the avalanche ceases.</a:t>
            </a:r>
          </a:p>
          <a:p>
            <a:pPr marL="857250" lvl="1" indent="-457200">
              <a:buFont typeface="+mj-lt"/>
              <a:buAutoNum type="arabicPeriod"/>
            </a:pPr>
            <a:r>
              <a:rPr lang="en-US" sz="1600" dirty="0" smtClean="0"/>
              <a:t>Current continues to flow through the resistor to charge the APD (which acts as a capacitor under reverse bias when not avalanching) until the voltage across the APD returns to the supply voltage level.</a:t>
            </a:r>
            <a:endParaRPr lang="en-US" sz="1600" dirty="0"/>
          </a:p>
          <a:p>
            <a:pPr marL="0" indent="0">
              <a:buNone/>
            </a:pPr>
            <a:endParaRPr lang="en-US" sz="20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387518045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Integrated Operation (GM-APD)</a:t>
            </a:r>
          </a:p>
        </p:txBody>
      </p:sp>
      <p:sp>
        <p:nvSpPr>
          <p:cNvPr id="3" name="Content Placeholder 2"/>
          <p:cNvSpPr>
            <a:spLocks noGrp="1"/>
          </p:cNvSpPr>
          <p:nvPr>
            <p:ph idx="1"/>
          </p:nvPr>
        </p:nvSpPr>
        <p:spPr/>
        <p:txBody>
          <a:bodyPr/>
          <a:lstStyle/>
          <a:p>
            <a:pPr marL="0" indent="0">
              <a:buNone/>
            </a:pPr>
            <a:r>
              <a:rPr lang="en-US" sz="2000" u="sng" dirty="0" smtClean="0"/>
              <a:t>Quenching</a:t>
            </a:r>
            <a:endParaRPr lang="en-US" sz="2000" dirty="0" smtClean="0"/>
          </a:p>
          <a:p>
            <a:pPr marL="0" indent="0">
              <a:buNone/>
            </a:pPr>
            <a:endParaRPr lang="en-US" sz="2000" u="sng" dirty="0"/>
          </a:p>
          <a:p>
            <a:pPr marL="0" indent="0">
              <a:buNone/>
            </a:pPr>
            <a:r>
              <a:rPr lang="en-US" sz="2000" dirty="0" smtClean="0"/>
              <a:t>Active Quenching:</a:t>
            </a:r>
          </a:p>
          <a:p>
            <a:pPr marL="227013" indent="0">
              <a:buNone/>
            </a:pPr>
            <a:r>
              <a:rPr lang="en-US" sz="1800" dirty="0" smtClean="0"/>
              <a:t>An active quench circuit senses the increase in current through the circuit (usually by a drop in voltage across an in-series resistor) and actively pins the voltage across the APD to below breakdown voltage for a set period.</a:t>
            </a:r>
          </a:p>
          <a:p>
            <a:pPr marL="858838" lvl="1" indent="-457200">
              <a:buFont typeface="+mj-lt"/>
              <a:buAutoNum type="arabicPeriod"/>
            </a:pPr>
            <a:r>
              <a:rPr lang="en-US" sz="1600" dirty="0" smtClean="0"/>
              <a:t>The avalanche is sensed by the active quenching circuit and the APD voltage is immediately decreased below breakdown. This quenching voltage is held for a predetermined amount of time to evacuate all the avalanching carriers from the multiplication region.</a:t>
            </a:r>
          </a:p>
          <a:p>
            <a:pPr marL="858838" lvl="1" indent="-457200">
              <a:buFont typeface="+mj-lt"/>
              <a:buAutoNum type="arabicPeriod"/>
            </a:pPr>
            <a:r>
              <a:rPr lang="en-US" sz="1600" dirty="0" smtClean="0"/>
              <a:t>At the end of the quench time, the voltage is either allowed to increase via RC recharge through a resistor (passive recharge), or it is actively set above breakdown voltage (active recharge).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373131978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Integrated Operation (GM-APD)</a:t>
            </a:r>
            <a:endParaRPr lang="en-US" dirty="0"/>
          </a:p>
        </p:txBody>
      </p:sp>
      <p:sp>
        <p:nvSpPr>
          <p:cNvPr id="3" name="Content Placeholder 2"/>
          <p:cNvSpPr>
            <a:spLocks noGrp="1"/>
          </p:cNvSpPr>
          <p:nvPr>
            <p:ph idx="1"/>
          </p:nvPr>
        </p:nvSpPr>
        <p:spPr>
          <a:xfrm>
            <a:off x="457200" y="1295400"/>
            <a:ext cx="8229600" cy="590815"/>
          </a:xfrm>
        </p:spPr>
        <p:txBody>
          <a:bodyPr/>
          <a:lstStyle/>
          <a:p>
            <a:pPr marL="0" indent="0">
              <a:buNone/>
            </a:pPr>
            <a:r>
              <a:rPr lang="en-US" sz="2000" u="sng" dirty="0" smtClean="0"/>
              <a:t>Detection / Clocking Cycle (passive quenching)</a:t>
            </a:r>
            <a:endParaRPr lang="en-US" sz="2000" u="sng"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
        <p:nvSpPr>
          <p:cNvPr id="5" name="Rectangle 27"/>
          <p:cNvSpPr>
            <a:spLocks noChangeArrowheads="1"/>
          </p:cNvSpPr>
          <p:nvPr/>
        </p:nvSpPr>
        <p:spPr bwMode="auto">
          <a:xfrm>
            <a:off x="5661859" y="5789720"/>
            <a:ext cx="823913"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cs typeface="Calibri" pitchFamily="34" charset="0"/>
            </a:endParaRPr>
          </a:p>
        </p:txBody>
      </p:sp>
      <p:sp>
        <p:nvSpPr>
          <p:cNvPr id="6" name="Rectangle 104"/>
          <p:cNvSpPr>
            <a:spLocks noChangeArrowheads="1"/>
          </p:cNvSpPr>
          <p:nvPr/>
        </p:nvSpPr>
        <p:spPr bwMode="auto">
          <a:xfrm>
            <a:off x="5660272" y="5789720"/>
            <a:ext cx="823912"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cs typeface="Calibri" pitchFamily="34" charset="0"/>
            </a:endParaRPr>
          </a:p>
        </p:txBody>
      </p:sp>
      <p:grpSp>
        <p:nvGrpSpPr>
          <p:cNvPr id="149" name="Group 148"/>
          <p:cNvGrpSpPr/>
          <p:nvPr/>
        </p:nvGrpSpPr>
        <p:grpSpPr>
          <a:xfrm>
            <a:off x="1443305" y="1911968"/>
            <a:ext cx="6246816" cy="4191000"/>
            <a:chOff x="1448592" y="1767505"/>
            <a:chExt cx="6246816" cy="4191000"/>
          </a:xfrm>
        </p:grpSpPr>
        <p:pic>
          <p:nvPicPr>
            <p:cNvPr id="135" name="Picture 134" descr="\\Hawk\ridl\internal\projects\APD testing\Experimental Data\RIT Test Data\LFF, Vref=36V, Vs=12V\Die 3-3 (center), RMD40 1-1 (top left), passive - darker.bmp"/>
            <p:cNvPicPr>
              <a:picLocks noChangeAspect="1" noChangeArrowheads="1"/>
            </p:cNvPicPr>
            <p:nvPr/>
          </p:nvPicPr>
          <p:blipFill>
            <a:blip r:embed="rId2"/>
            <a:srcRect t="5792" b="10635"/>
            <a:stretch>
              <a:fillRect/>
            </a:stretch>
          </p:blipFill>
          <p:spPr bwMode="auto">
            <a:xfrm>
              <a:off x="1448592" y="1767505"/>
              <a:ext cx="6246810" cy="4191000"/>
            </a:xfrm>
            <a:prstGeom prst="rect">
              <a:avLst/>
            </a:prstGeom>
            <a:noFill/>
            <a:ln w="9525">
              <a:noFill/>
              <a:miter lim="800000"/>
              <a:headEnd/>
              <a:tailEnd/>
            </a:ln>
          </p:spPr>
        </p:pic>
        <p:cxnSp>
          <p:nvCxnSpPr>
            <p:cNvPr id="136" name="Straight Connector 135"/>
            <p:cNvCxnSpPr>
              <a:cxnSpLocks noChangeShapeType="1"/>
            </p:cNvCxnSpPr>
            <p:nvPr/>
          </p:nvCxnSpPr>
          <p:spPr bwMode="auto">
            <a:xfrm rot="10800000">
              <a:off x="1489869" y="3602195"/>
              <a:ext cx="6205539" cy="0"/>
            </a:xfrm>
            <a:prstGeom prst="line">
              <a:avLst/>
            </a:prstGeom>
            <a:noFill/>
            <a:ln w="22225" algn="ctr">
              <a:solidFill>
                <a:srgbClr val="FF0000"/>
              </a:solidFill>
              <a:round/>
              <a:headEnd/>
              <a:tailEnd/>
            </a:ln>
          </p:spPr>
        </p:cxnSp>
        <p:cxnSp>
          <p:nvCxnSpPr>
            <p:cNvPr id="137" name="Straight Connector 136"/>
            <p:cNvCxnSpPr>
              <a:cxnSpLocks noChangeShapeType="1"/>
            </p:cNvCxnSpPr>
            <p:nvPr/>
          </p:nvCxnSpPr>
          <p:spPr bwMode="auto">
            <a:xfrm rot="10800000" flipV="1">
              <a:off x="1489869" y="4315508"/>
              <a:ext cx="6205537" cy="794"/>
            </a:xfrm>
            <a:prstGeom prst="line">
              <a:avLst/>
            </a:prstGeom>
            <a:noFill/>
            <a:ln w="22225" algn="ctr">
              <a:solidFill>
                <a:srgbClr val="339933"/>
              </a:solidFill>
              <a:round/>
              <a:headEnd/>
              <a:tailEnd/>
            </a:ln>
          </p:spPr>
        </p:cxnSp>
        <p:cxnSp>
          <p:nvCxnSpPr>
            <p:cNvPr id="138" name="Straight Arrow Connector 137"/>
            <p:cNvCxnSpPr>
              <a:cxnSpLocks noChangeShapeType="1"/>
            </p:cNvCxnSpPr>
            <p:nvPr/>
          </p:nvCxnSpPr>
          <p:spPr bwMode="auto">
            <a:xfrm rot="5400000">
              <a:off x="2081011" y="3957327"/>
              <a:ext cx="716362" cy="1588"/>
            </a:xfrm>
            <a:prstGeom prst="straightConnector1">
              <a:avLst/>
            </a:prstGeom>
            <a:noFill/>
            <a:ln w="28575" algn="ctr">
              <a:solidFill>
                <a:schemeClr val="tx1"/>
              </a:solidFill>
              <a:round/>
              <a:headEnd type="triangle" w="lg" len="lg"/>
              <a:tailEnd type="triangle" w="lg" len="lg"/>
            </a:ln>
          </p:spPr>
        </p:cxnSp>
        <p:sp>
          <p:nvSpPr>
            <p:cNvPr id="139" name="Multiply 138"/>
            <p:cNvSpPr/>
            <p:nvPr/>
          </p:nvSpPr>
          <p:spPr bwMode="auto">
            <a:xfrm>
              <a:off x="4517230" y="3702668"/>
              <a:ext cx="228600" cy="304800"/>
            </a:xfrm>
            <a:prstGeom prst="mathMultiply">
              <a:avLst>
                <a:gd name="adj1" fmla="val 16440"/>
              </a:avLst>
            </a:prstGeom>
            <a:solidFill>
              <a:srgbClr val="0070C0"/>
            </a:solidFill>
            <a:ln w="9525" cap="flat" cmpd="sng" algn="ctr">
              <a:solidFill>
                <a:schemeClr val="tx1"/>
              </a:solid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cxnSp>
          <p:nvCxnSpPr>
            <p:cNvPr id="140" name="Straight Arrow Connector 139"/>
            <p:cNvCxnSpPr>
              <a:cxnSpLocks noChangeShapeType="1"/>
            </p:cNvCxnSpPr>
            <p:nvPr/>
          </p:nvCxnSpPr>
          <p:spPr bwMode="auto">
            <a:xfrm rot="10800000" flipV="1">
              <a:off x="3935759" y="4512854"/>
              <a:ext cx="713232" cy="796"/>
            </a:xfrm>
            <a:prstGeom prst="straightConnector1">
              <a:avLst/>
            </a:prstGeom>
            <a:noFill/>
            <a:ln w="28575" algn="ctr">
              <a:solidFill>
                <a:schemeClr val="tx1"/>
              </a:solidFill>
              <a:round/>
              <a:headEnd type="triangle" w="lg" len="lg"/>
              <a:tailEnd type="triangle" w="lg" len="lg"/>
            </a:ln>
          </p:spPr>
        </p:cxnSp>
        <p:cxnSp>
          <p:nvCxnSpPr>
            <p:cNvPr id="141" name="Straight Arrow Connector 140"/>
            <p:cNvCxnSpPr>
              <a:cxnSpLocks noChangeShapeType="1"/>
              <a:endCxn id="139" idx="1"/>
            </p:cNvCxnSpPr>
            <p:nvPr/>
          </p:nvCxnSpPr>
          <p:spPr bwMode="auto">
            <a:xfrm rot="5400000">
              <a:off x="4619965" y="3442176"/>
              <a:ext cx="405484" cy="262168"/>
            </a:xfrm>
            <a:prstGeom prst="straightConnector1">
              <a:avLst/>
            </a:prstGeom>
            <a:noFill/>
            <a:ln w="22225" algn="ctr">
              <a:solidFill>
                <a:schemeClr val="tx1"/>
              </a:solidFill>
              <a:round/>
              <a:headEnd/>
              <a:tailEnd type="triangle" w="med" len="med"/>
            </a:ln>
          </p:spPr>
        </p:cxnSp>
        <p:cxnSp>
          <p:nvCxnSpPr>
            <p:cNvPr id="142" name="Straight Arrow Connector 141"/>
            <p:cNvCxnSpPr/>
            <p:nvPr/>
          </p:nvCxnSpPr>
          <p:spPr bwMode="auto">
            <a:xfrm rot="16200000" flipH="1">
              <a:off x="1713296" y="3485230"/>
              <a:ext cx="229423" cy="1"/>
            </a:xfrm>
            <a:prstGeom prst="straightConnector1">
              <a:avLst/>
            </a:prstGeom>
            <a:solidFill>
              <a:schemeClr val="accent1"/>
            </a:solidFill>
            <a:ln w="22225" cap="flat" cmpd="sng" algn="ctr">
              <a:solidFill>
                <a:schemeClr val="tx1"/>
              </a:solidFill>
              <a:prstDash val="solid"/>
              <a:round/>
              <a:headEnd type="none" w="med" len="med"/>
              <a:tailEnd type="triangle" w="lg" len="med"/>
            </a:ln>
            <a:effectLst/>
          </p:spPr>
        </p:cxnSp>
        <p:cxnSp>
          <p:nvCxnSpPr>
            <p:cNvPr id="143" name="Straight Arrow Connector 142"/>
            <p:cNvCxnSpPr/>
            <p:nvPr/>
          </p:nvCxnSpPr>
          <p:spPr bwMode="auto">
            <a:xfrm rot="16200000" flipV="1">
              <a:off x="1713709" y="4434505"/>
              <a:ext cx="228600" cy="1"/>
            </a:xfrm>
            <a:prstGeom prst="straightConnector1">
              <a:avLst/>
            </a:prstGeom>
            <a:solidFill>
              <a:schemeClr val="accent1"/>
            </a:solidFill>
            <a:ln w="22225" cap="flat" cmpd="sng" algn="ctr">
              <a:solidFill>
                <a:schemeClr val="tx1"/>
              </a:solidFill>
              <a:prstDash val="solid"/>
              <a:round/>
              <a:headEnd type="none" w="med" len="med"/>
              <a:tailEnd type="triangle" w="lg" len="med"/>
            </a:ln>
            <a:effectLst/>
          </p:spPr>
        </p:cxnSp>
        <p:sp>
          <p:nvSpPr>
            <p:cNvPr id="144" name="TextBox 42"/>
            <p:cNvSpPr txBox="1"/>
            <p:nvPr/>
          </p:nvSpPr>
          <p:spPr>
            <a:xfrm>
              <a:off x="1612105" y="2998373"/>
              <a:ext cx="983982" cy="369332"/>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t>V</a:t>
              </a:r>
              <a:r>
                <a:rPr lang="en-US" baseline="-25000" dirty="0" smtClean="0"/>
                <a:t>br</a:t>
              </a:r>
              <a:r>
                <a:rPr lang="en-US" dirty="0" smtClean="0"/>
                <a:t>+</a:t>
              </a:r>
              <a:r>
                <a:rPr lang="el-GR" dirty="0" smtClean="0"/>
                <a:t>Δ</a:t>
              </a:r>
              <a:r>
                <a:rPr lang="en-US" dirty="0" smtClean="0"/>
                <a:t>V</a:t>
              </a:r>
              <a:endParaRPr lang="en-US" baseline="-25000" dirty="0"/>
            </a:p>
          </p:txBody>
        </p:sp>
        <p:sp>
          <p:nvSpPr>
            <p:cNvPr id="145" name="TextBox 43"/>
            <p:cNvSpPr txBox="1"/>
            <p:nvPr/>
          </p:nvSpPr>
          <p:spPr>
            <a:xfrm>
              <a:off x="2437606" y="3748705"/>
              <a:ext cx="565150" cy="369332"/>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l-GR" dirty="0"/>
                <a:t>Δ</a:t>
              </a:r>
              <a:r>
                <a:rPr lang="en-US" dirty="0"/>
                <a:t>V</a:t>
              </a:r>
              <a:endParaRPr lang="en-US" baseline="-25000" dirty="0"/>
            </a:p>
          </p:txBody>
        </p:sp>
        <p:sp>
          <p:nvSpPr>
            <p:cNvPr id="146" name="TextBox 44"/>
            <p:cNvSpPr txBox="1"/>
            <p:nvPr/>
          </p:nvSpPr>
          <p:spPr>
            <a:xfrm>
              <a:off x="1612106" y="4512854"/>
              <a:ext cx="761998" cy="369332"/>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t>V</a:t>
              </a:r>
              <a:r>
                <a:rPr lang="en-US" baseline="-25000" dirty="0" smtClean="0"/>
                <a:t>BR</a:t>
              </a:r>
              <a:endParaRPr lang="en-US" baseline="-25000" dirty="0"/>
            </a:p>
          </p:txBody>
        </p:sp>
        <p:sp>
          <p:nvSpPr>
            <p:cNvPr id="147" name="TextBox 46"/>
            <p:cNvSpPr txBox="1"/>
            <p:nvPr/>
          </p:nvSpPr>
          <p:spPr>
            <a:xfrm>
              <a:off x="4047330" y="4510705"/>
              <a:ext cx="533400" cy="369332"/>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t>RC</a:t>
              </a:r>
              <a:endParaRPr lang="en-US" dirty="0"/>
            </a:p>
          </p:txBody>
        </p:sp>
        <p:sp>
          <p:nvSpPr>
            <p:cNvPr id="148" name="TextBox 47"/>
            <p:cNvSpPr txBox="1"/>
            <p:nvPr/>
          </p:nvSpPr>
          <p:spPr>
            <a:xfrm>
              <a:off x="4495005" y="3062905"/>
              <a:ext cx="3200403" cy="369332"/>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t>V(RC)=V</a:t>
              </a:r>
              <a:r>
                <a:rPr lang="en-US" baseline="-25000" dirty="0" smtClean="0"/>
                <a:t>BR</a:t>
              </a:r>
              <a:r>
                <a:rPr lang="en-US" dirty="0" smtClean="0"/>
                <a:t>+0.632*(</a:t>
              </a:r>
              <a:r>
                <a:rPr lang="el-GR" dirty="0"/>
                <a:t>Δ</a:t>
              </a:r>
              <a:r>
                <a:rPr lang="en-US" dirty="0"/>
                <a:t>V)</a:t>
              </a:r>
            </a:p>
          </p:txBody>
        </p:sp>
      </p:grpSp>
    </p:spTree>
    <p:extLst>
      <p:ext uri="{BB962C8B-B14F-4D97-AF65-F5344CB8AC3E}">
        <p14:creationId xmlns:p14="http://schemas.microsoft.com/office/powerpoint/2010/main" val="366969493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Integrated Operation (GM-APD)</a:t>
            </a:r>
            <a:endParaRPr lang="en-US" dirty="0"/>
          </a:p>
        </p:txBody>
      </p:sp>
      <p:sp>
        <p:nvSpPr>
          <p:cNvPr id="3" name="Content Placeholder 2"/>
          <p:cNvSpPr>
            <a:spLocks noGrp="1"/>
          </p:cNvSpPr>
          <p:nvPr>
            <p:ph idx="1"/>
          </p:nvPr>
        </p:nvSpPr>
        <p:spPr>
          <a:xfrm>
            <a:off x="457200" y="1295400"/>
            <a:ext cx="8229600" cy="590815"/>
          </a:xfrm>
        </p:spPr>
        <p:txBody>
          <a:bodyPr/>
          <a:lstStyle/>
          <a:p>
            <a:pPr marL="0" indent="0">
              <a:buNone/>
            </a:pPr>
            <a:r>
              <a:rPr lang="en-US" sz="2000" u="sng" dirty="0" smtClean="0"/>
              <a:t>Detection / Clocking Cycle (active quenching)</a:t>
            </a:r>
            <a:endParaRPr lang="en-US" sz="2000" u="sng"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
        <p:nvSpPr>
          <p:cNvPr id="5" name="Rectangle 27"/>
          <p:cNvSpPr>
            <a:spLocks noChangeArrowheads="1"/>
          </p:cNvSpPr>
          <p:nvPr/>
        </p:nvSpPr>
        <p:spPr bwMode="auto">
          <a:xfrm>
            <a:off x="5661859" y="5789720"/>
            <a:ext cx="823913"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cs typeface="Calibri" pitchFamily="34" charset="0"/>
            </a:endParaRPr>
          </a:p>
        </p:txBody>
      </p:sp>
      <p:sp>
        <p:nvSpPr>
          <p:cNvPr id="6" name="Rectangle 104"/>
          <p:cNvSpPr>
            <a:spLocks noChangeArrowheads="1"/>
          </p:cNvSpPr>
          <p:nvPr/>
        </p:nvSpPr>
        <p:spPr bwMode="auto">
          <a:xfrm>
            <a:off x="5660272" y="5789720"/>
            <a:ext cx="823912"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cs typeface="Calibri" pitchFamily="34" charset="0"/>
            </a:endParaRPr>
          </a:p>
        </p:txBody>
      </p:sp>
      <p:grpSp>
        <p:nvGrpSpPr>
          <p:cNvPr id="7" name="Group 6"/>
          <p:cNvGrpSpPr/>
          <p:nvPr/>
        </p:nvGrpSpPr>
        <p:grpSpPr>
          <a:xfrm>
            <a:off x="2212299" y="1747151"/>
            <a:ext cx="4618719" cy="4592796"/>
            <a:chOff x="457200" y="1447800"/>
            <a:chExt cx="4618719" cy="4592796"/>
          </a:xfrm>
        </p:grpSpPr>
        <p:sp>
          <p:nvSpPr>
            <p:cNvPr id="8" name="Line 8"/>
            <p:cNvSpPr>
              <a:spLocks noChangeShapeType="1"/>
            </p:cNvSpPr>
            <p:nvPr/>
          </p:nvSpPr>
          <p:spPr bwMode="auto">
            <a:xfrm>
              <a:off x="3162780" y="4452937"/>
              <a:ext cx="330200" cy="1588"/>
            </a:xfrm>
            <a:prstGeom prst="line">
              <a:avLst/>
            </a:prstGeom>
            <a:noFill/>
            <a:ln w="28575">
              <a:solidFill>
                <a:srgbClr val="333399"/>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sz="1600">
                <a:latin typeface="Calibri" pitchFamily="34" charset="0"/>
                <a:cs typeface="Calibri" pitchFamily="34" charset="0"/>
              </a:endParaRPr>
            </a:p>
          </p:txBody>
        </p:sp>
        <p:sp>
          <p:nvSpPr>
            <p:cNvPr id="9" name="Rectangle 11"/>
            <p:cNvSpPr>
              <a:spLocks noChangeArrowheads="1"/>
            </p:cNvSpPr>
            <p:nvPr/>
          </p:nvSpPr>
          <p:spPr bwMode="auto">
            <a:xfrm>
              <a:off x="3273905" y="1447800"/>
              <a:ext cx="1168400" cy="3821112"/>
            </a:xfrm>
            <a:prstGeom prst="rect">
              <a:avLst/>
            </a:prstGeom>
            <a:solidFill>
              <a:srgbClr val="FFFFB7"/>
            </a:solidFill>
            <a:ln w="14288" cap="rnd">
              <a:solidFill>
                <a:srgbClr val="FFFFE3"/>
              </a:solidFill>
              <a:miter lim="800000"/>
              <a:headEnd/>
              <a:tailEnd/>
            </a:ln>
          </p:spPr>
          <p:txBody>
            <a:bodyPr/>
            <a:lstStyle/>
            <a:p>
              <a:pPr algn="ctr" defTabSz="914400"/>
              <a:endParaRPr lang="en-US" sz="1600">
                <a:latin typeface="Calibri" pitchFamily="34" charset="0"/>
              </a:endParaRPr>
            </a:p>
          </p:txBody>
        </p:sp>
        <p:sp>
          <p:nvSpPr>
            <p:cNvPr id="10" name="Rectangle 12"/>
            <p:cNvSpPr>
              <a:spLocks noChangeArrowheads="1"/>
            </p:cNvSpPr>
            <p:nvPr/>
          </p:nvSpPr>
          <p:spPr bwMode="auto">
            <a:xfrm>
              <a:off x="2340455" y="1447800"/>
              <a:ext cx="933450" cy="3836987"/>
            </a:xfrm>
            <a:prstGeom prst="rect">
              <a:avLst/>
            </a:prstGeom>
            <a:solidFill>
              <a:srgbClr val="FED5CA"/>
            </a:solidFill>
            <a:ln w="14288" cap="rnd">
              <a:solidFill>
                <a:srgbClr val="FED5CA"/>
              </a:solidFill>
              <a:miter lim="800000"/>
              <a:headEnd/>
              <a:tailEnd/>
            </a:ln>
          </p:spPr>
          <p:txBody>
            <a:bodyPr/>
            <a:lstStyle/>
            <a:p>
              <a:pPr algn="ctr" defTabSz="914400"/>
              <a:endParaRPr lang="en-US" sz="1600">
                <a:latin typeface="Calibri" pitchFamily="34" charset="0"/>
              </a:endParaRPr>
            </a:p>
          </p:txBody>
        </p:sp>
        <p:sp>
          <p:nvSpPr>
            <p:cNvPr id="11" name="Line 13"/>
            <p:cNvSpPr>
              <a:spLocks noChangeShapeType="1"/>
            </p:cNvSpPr>
            <p:nvPr/>
          </p:nvSpPr>
          <p:spPr bwMode="auto">
            <a:xfrm flipV="1">
              <a:off x="1206980" y="2438400"/>
              <a:ext cx="0" cy="3340100"/>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a:latin typeface="Calibri" pitchFamily="34" charset="0"/>
                <a:cs typeface="Calibri" pitchFamily="34" charset="0"/>
              </a:endParaRPr>
            </a:p>
          </p:txBody>
        </p:sp>
        <p:sp>
          <p:nvSpPr>
            <p:cNvPr id="12" name="Rectangle 15"/>
            <p:cNvSpPr>
              <a:spLocks noChangeArrowheads="1"/>
            </p:cNvSpPr>
            <p:nvPr/>
          </p:nvSpPr>
          <p:spPr bwMode="auto">
            <a:xfrm>
              <a:off x="1745143" y="5386387"/>
              <a:ext cx="8255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cs typeface="Calibri" pitchFamily="34" charset="0"/>
              </a:endParaRPr>
            </a:p>
          </p:txBody>
        </p:sp>
        <p:sp>
          <p:nvSpPr>
            <p:cNvPr id="13" name="Rectangle 19"/>
            <p:cNvSpPr>
              <a:spLocks noChangeArrowheads="1"/>
            </p:cNvSpPr>
            <p:nvPr/>
          </p:nvSpPr>
          <p:spPr bwMode="auto">
            <a:xfrm>
              <a:off x="3021493" y="3008312"/>
              <a:ext cx="417512"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cs typeface="Calibri" pitchFamily="34" charset="0"/>
              </a:endParaRPr>
            </a:p>
          </p:txBody>
        </p:sp>
        <p:sp>
          <p:nvSpPr>
            <p:cNvPr id="14" name="Line 24"/>
            <p:cNvSpPr>
              <a:spLocks noChangeShapeType="1"/>
            </p:cNvSpPr>
            <p:nvPr/>
          </p:nvSpPr>
          <p:spPr bwMode="auto">
            <a:xfrm>
              <a:off x="568805" y="5308513"/>
              <a:ext cx="4507114" cy="0"/>
            </a:xfrm>
            <a:prstGeom prst="line">
              <a:avLst/>
            </a:prstGeom>
            <a:noFill/>
            <a:ln w="26988">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sz="1600">
                <a:latin typeface="Calibri" pitchFamily="34" charset="0"/>
                <a:cs typeface="Calibri" pitchFamily="34" charset="0"/>
              </a:endParaRPr>
            </a:p>
          </p:txBody>
        </p:sp>
        <p:sp>
          <p:nvSpPr>
            <p:cNvPr id="15" name="Rectangle 26"/>
            <p:cNvSpPr>
              <a:spLocks noChangeArrowheads="1"/>
            </p:cNvSpPr>
            <p:nvPr/>
          </p:nvSpPr>
          <p:spPr bwMode="auto">
            <a:xfrm>
              <a:off x="1745143" y="5386387"/>
              <a:ext cx="8255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cs typeface="Calibri" pitchFamily="34" charset="0"/>
              </a:endParaRPr>
            </a:p>
          </p:txBody>
        </p:sp>
        <p:sp>
          <p:nvSpPr>
            <p:cNvPr id="16" name="Rectangle 28"/>
            <p:cNvSpPr>
              <a:spLocks noChangeArrowheads="1"/>
            </p:cNvSpPr>
            <p:nvPr/>
          </p:nvSpPr>
          <p:spPr bwMode="auto">
            <a:xfrm>
              <a:off x="2648127" y="5794375"/>
              <a:ext cx="6403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r>
                <a:rPr lang="en-US" sz="1600">
                  <a:solidFill>
                    <a:srgbClr val="000000"/>
                  </a:solidFill>
                  <a:latin typeface="Calibri" pitchFamily="34" charset="0"/>
                  <a:cs typeface="Calibri" pitchFamily="34" charset="0"/>
                </a:rPr>
                <a:t>Voltage</a:t>
              </a:r>
              <a:endParaRPr lang="en-US" sz="1600">
                <a:latin typeface="Calibri" pitchFamily="34" charset="0"/>
                <a:cs typeface="Calibri" pitchFamily="34" charset="0"/>
              </a:endParaRPr>
            </a:p>
          </p:txBody>
        </p:sp>
        <p:sp>
          <p:nvSpPr>
            <p:cNvPr id="17" name="Freeform 32"/>
            <p:cNvSpPr>
              <a:spLocks/>
            </p:cNvSpPr>
            <p:nvPr/>
          </p:nvSpPr>
          <p:spPr bwMode="auto">
            <a:xfrm>
              <a:off x="1202218" y="5045075"/>
              <a:ext cx="398462" cy="255587"/>
            </a:xfrm>
            <a:custGeom>
              <a:avLst/>
              <a:gdLst>
                <a:gd name="T0" fmla="*/ 0 w 56"/>
                <a:gd name="T1" fmla="*/ 2147483647 h 30"/>
                <a:gd name="T2" fmla="*/ 2147483647 w 56"/>
                <a:gd name="T3" fmla="*/ 0 h 30"/>
                <a:gd name="T4" fmla="*/ 0 60000 65536"/>
                <a:gd name="T5" fmla="*/ 0 60000 65536"/>
                <a:gd name="T6" fmla="*/ 0 w 56"/>
                <a:gd name="T7" fmla="*/ 0 h 30"/>
                <a:gd name="T8" fmla="*/ 56 w 56"/>
                <a:gd name="T9" fmla="*/ 30 h 30"/>
              </a:gdLst>
              <a:ahLst/>
              <a:cxnLst>
                <a:cxn ang="T4">
                  <a:pos x="T0" y="T1"/>
                </a:cxn>
                <a:cxn ang="T5">
                  <a:pos x="T2" y="T3"/>
                </a:cxn>
              </a:cxnLst>
              <a:rect l="T6" t="T7" r="T8" b="T9"/>
              <a:pathLst>
                <a:path w="56" h="30">
                  <a:moveTo>
                    <a:pt x="0" y="30"/>
                  </a:moveTo>
                  <a:cubicBezTo>
                    <a:pt x="9" y="12"/>
                    <a:pt x="31" y="0"/>
                    <a:pt x="56" y="0"/>
                  </a:cubicBezTo>
                </a:path>
              </a:pathLst>
            </a:custGeom>
            <a:noFill/>
            <a:ln w="269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600">
                <a:latin typeface="Calibri" pitchFamily="34" charset="0"/>
                <a:cs typeface="Calibri" pitchFamily="34" charset="0"/>
              </a:endParaRPr>
            </a:p>
          </p:txBody>
        </p:sp>
        <p:sp>
          <p:nvSpPr>
            <p:cNvPr id="18" name="Line 33"/>
            <p:cNvSpPr>
              <a:spLocks noChangeShapeType="1"/>
            </p:cNvSpPr>
            <p:nvPr/>
          </p:nvSpPr>
          <p:spPr bwMode="auto">
            <a:xfrm>
              <a:off x="1589568" y="5045075"/>
              <a:ext cx="750887" cy="1587"/>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a:latin typeface="Calibri" pitchFamily="34" charset="0"/>
                <a:cs typeface="Calibri" pitchFamily="34" charset="0"/>
              </a:endParaRPr>
            </a:p>
          </p:txBody>
        </p:sp>
        <p:sp>
          <p:nvSpPr>
            <p:cNvPr id="19" name="Freeform 34"/>
            <p:cNvSpPr>
              <a:spLocks/>
            </p:cNvSpPr>
            <p:nvPr/>
          </p:nvSpPr>
          <p:spPr bwMode="auto">
            <a:xfrm>
              <a:off x="2340455" y="4073525"/>
              <a:ext cx="933450" cy="971550"/>
            </a:xfrm>
            <a:custGeom>
              <a:avLst/>
              <a:gdLst>
                <a:gd name="T0" fmla="*/ 2147483647 w 130"/>
                <a:gd name="T1" fmla="*/ 0 h 114"/>
                <a:gd name="T2" fmla="*/ 0 w 130"/>
                <a:gd name="T3" fmla="*/ 2147483647 h 114"/>
                <a:gd name="T4" fmla="*/ 0 60000 65536"/>
                <a:gd name="T5" fmla="*/ 0 60000 65536"/>
                <a:gd name="T6" fmla="*/ 0 w 130"/>
                <a:gd name="T7" fmla="*/ 0 h 114"/>
                <a:gd name="T8" fmla="*/ 130 w 130"/>
                <a:gd name="T9" fmla="*/ 114 h 114"/>
              </a:gdLst>
              <a:ahLst/>
              <a:cxnLst>
                <a:cxn ang="T4">
                  <a:pos x="T0" y="T1"/>
                </a:cxn>
                <a:cxn ang="T5">
                  <a:pos x="T2" y="T3"/>
                </a:cxn>
              </a:cxnLst>
              <a:rect l="T6" t="T7" r="T8" b="T9"/>
              <a:pathLst>
                <a:path w="130" h="114">
                  <a:moveTo>
                    <a:pt x="130" y="0"/>
                  </a:moveTo>
                  <a:cubicBezTo>
                    <a:pt x="130" y="62"/>
                    <a:pt x="73" y="114"/>
                    <a:pt x="0" y="114"/>
                  </a:cubicBezTo>
                </a:path>
              </a:pathLst>
            </a:custGeom>
            <a:noFill/>
            <a:ln w="26988">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600">
                <a:latin typeface="Calibri" pitchFamily="34" charset="0"/>
                <a:cs typeface="Calibri" pitchFamily="34" charset="0"/>
              </a:endParaRPr>
            </a:p>
          </p:txBody>
        </p:sp>
        <p:sp>
          <p:nvSpPr>
            <p:cNvPr id="20" name="Line 35"/>
            <p:cNvSpPr>
              <a:spLocks noChangeShapeType="1"/>
            </p:cNvSpPr>
            <p:nvPr/>
          </p:nvSpPr>
          <p:spPr bwMode="auto">
            <a:xfrm flipV="1">
              <a:off x="3258030" y="1447800"/>
              <a:ext cx="288925" cy="2695575"/>
            </a:xfrm>
            <a:prstGeom prst="line">
              <a:avLst/>
            </a:prstGeom>
            <a:noFill/>
            <a:ln w="26988">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Rectangle 36"/>
            <p:cNvSpPr>
              <a:spLocks noChangeArrowheads="1"/>
            </p:cNvSpPr>
            <p:nvPr/>
          </p:nvSpPr>
          <p:spPr bwMode="auto">
            <a:xfrm>
              <a:off x="3021493" y="3008312"/>
              <a:ext cx="417512"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cs typeface="Calibri" pitchFamily="34" charset="0"/>
              </a:endParaRPr>
            </a:p>
          </p:txBody>
        </p:sp>
        <p:grpSp>
          <p:nvGrpSpPr>
            <p:cNvPr id="22" name="Group 70"/>
            <p:cNvGrpSpPr>
              <a:grpSpLocks/>
            </p:cNvGrpSpPr>
            <p:nvPr/>
          </p:nvGrpSpPr>
          <p:grpSpPr bwMode="auto">
            <a:xfrm>
              <a:off x="3253268" y="1447800"/>
              <a:ext cx="26987" cy="3836987"/>
              <a:chOff x="1875" y="1375"/>
              <a:chExt cx="17" cy="1976"/>
            </a:xfrm>
          </p:grpSpPr>
          <p:sp>
            <p:nvSpPr>
              <p:cNvPr id="102" name="Rectangle 37"/>
              <p:cNvSpPr>
                <a:spLocks noChangeArrowheads="1"/>
              </p:cNvSpPr>
              <p:nvPr/>
            </p:nvSpPr>
            <p:spPr bwMode="auto">
              <a:xfrm>
                <a:off x="1884" y="3316"/>
                <a:ext cx="8"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endParaRPr>
              </a:p>
            </p:txBody>
          </p:sp>
          <p:sp>
            <p:nvSpPr>
              <p:cNvPr id="103" name="Rectangle 38"/>
              <p:cNvSpPr>
                <a:spLocks noChangeArrowheads="1"/>
              </p:cNvSpPr>
              <p:nvPr/>
            </p:nvSpPr>
            <p:spPr bwMode="auto">
              <a:xfrm>
                <a:off x="1884" y="3255"/>
                <a:ext cx="8"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endParaRPr>
              </a:p>
            </p:txBody>
          </p:sp>
          <p:sp>
            <p:nvSpPr>
              <p:cNvPr id="104" name="Rectangle 39"/>
              <p:cNvSpPr>
                <a:spLocks noChangeArrowheads="1"/>
              </p:cNvSpPr>
              <p:nvPr/>
            </p:nvSpPr>
            <p:spPr bwMode="auto">
              <a:xfrm>
                <a:off x="1884" y="3193"/>
                <a:ext cx="8"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endParaRPr>
              </a:p>
            </p:txBody>
          </p:sp>
          <p:sp>
            <p:nvSpPr>
              <p:cNvPr id="105" name="Rectangle 40"/>
              <p:cNvSpPr>
                <a:spLocks noChangeArrowheads="1"/>
              </p:cNvSpPr>
              <p:nvPr/>
            </p:nvSpPr>
            <p:spPr bwMode="auto">
              <a:xfrm>
                <a:off x="1884" y="3132"/>
                <a:ext cx="8"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endParaRPr>
              </a:p>
            </p:txBody>
          </p:sp>
          <p:sp>
            <p:nvSpPr>
              <p:cNvPr id="106" name="Rectangle 41"/>
              <p:cNvSpPr>
                <a:spLocks noChangeArrowheads="1"/>
              </p:cNvSpPr>
              <p:nvPr/>
            </p:nvSpPr>
            <p:spPr bwMode="auto">
              <a:xfrm>
                <a:off x="1884" y="3070"/>
                <a:ext cx="8"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endParaRPr>
              </a:p>
            </p:txBody>
          </p:sp>
          <p:sp>
            <p:nvSpPr>
              <p:cNvPr id="107" name="Rectangle 42"/>
              <p:cNvSpPr>
                <a:spLocks noChangeArrowheads="1"/>
              </p:cNvSpPr>
              <p:nvPr/>
            </p:nvSpPr>
            <p:spPr bwMode="auto">
              <a:xfrm>
                <a:off x="1884" y="3009"/>
                <a:ext cx="8"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endParaRPr>
              </a:p>
            </p:txBody>
          </p:sp>
          <p:sp>
            <p:nvSpPr>
              <p:cNvPr id="108" name="Rectangle 43"/>
              <p:cNvSpPr>
                <a:spLocks noChangeArrowheads="1"/>
              </p:cNvSpPr>
              <p:nvPr/>
            </p:nvSpPr>
            <p:spPr bwMode="auto">
              <a:xfrm>
                <a:off x="1884" y="2947"/>
                <a:ext cx="8"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endParaRPr>
              </a:p>
            </p:txBody>
          </p:sp>
          <p:sp>
            <p:nvSpPr>
              <p:cNvPr id="109" name="Rectangle 44"/>
              <p:cNvSpPr>
                <a:spLocks noChangeArrowheads="1"/>
              </p:cNvSpPr>
              <p:nvPr/>
            </p:nvSpPr>
            <p:spPr bwMode="auto">
              <a:xfrm>
                <a:off x="1884" y="2886"/>
                <a:ext cx="8"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endParaRPr>
              </a:p>
            </p:txBody>
          </p:sp>
          <p:sp>
            <p:nvSpPr>
              <p:cNvPr id="110" name="Freeform 45"/>
              <p:cNvSpPr>
                <a:spLocks/>
              </p:cNvSpPr>
              <p:nvPr/>
            </p:nvSpPr>
            <p:spPr bwMode="auto">
              <a:xfrm>
                <a:off x="1879" y="2824"/>
                <a:ext cx="13" cy="36"/>
              </a:xfrm>
              <a:custGeom>
                <a:avLst/>
                <a:gdLst>
                  <a:gd name="T0" fmla="*/ 5 w 13"/>
                  <a:gd name="T1" fmla="*/ 36 h 36"/>
                  <a:gd name="T2" fmla="*/ 13 w 13"/>
                  <a:gd name="T3" fmla="*/ 36 h 36"/>
                  <a:gd name="T4" fmla="*/ 9 w 13"/>
                  <a:gd name="T5" fmla="*/ 0 h 36"/>
                  <a:gd name="T6" fmla="*/ 0 w 13"/>
                  <a:gd name="T7" fmla="*/ 0 h 36"/>
                  <a:gd name="T8" fmla="*/ 5 w 13"/>
                  <a:gd name="T9" fmla="*/ 36 h 36"/>
                  <a:gd name="T10" fmla="*/ 0 60000 65536"/>
                  <a:gd name="T11" fmla="*/ 0 60000 65536"/>
                  <a:gd name="T12" fmla="*/ 0 60000 65536"/>
                  <a:gd name="T13" fmla="*/ 0 60000 65536"/>
                  <a:gd name="T14" fmla="*/ 0 60000 65536"/>
                  <a:gd name="T15" fmla="*/ 0 w 13"/>
                  <a:gd name="T16" fmla="*/ 0 h 36"/>
                  <a:gd name="T17" fmla="*/ 13 w 13"/>
                  <a:gd name="T18" fmla="*/ 36 h 36"/>
                </a:gdLst>
                <a:ahLst/>
                <a:cxnLst>
                  <a:cxn ang="T10">
                    <a:pos x="T0" y="T1"/>
                  </a:cxn>
                  <a:cxn ang="T11">
                    <a:pos x="T2" y="T3"/>
                  </a:cxn>
                  <a:cxn ang="T12">
                    <a:pos x="T4" y="T5"/>
                  </a:cxn>
                  <a:cxn ang="T13">
                    <a:pos x="T6" y="T7"/>
                  </a:cxn>
                  <a:cxn ang="T14">
                    <a:pos x="T8" y="T9"/>
                  </a:cxn>
                </a:cxnLst>
                <a:rect l="T15" t="T16" r="T17" b="T18"/>
                <a:pathLst>
                  <a:path w="13" h="36">
                    <a:moveTo>
                      <a:pt x="5" y="36"/>
                    </a:moveTo>
                    <a:lnTo>
                      <a:pt x="13" y="36"/>
                    </a:lnTo>
                    <a:lnTo>
                      <a:pt x="9" y="0"/>
                    </a:lnTo>
                    <a:lnTo>
                      <a:pt x="0" y="0"/>
                    </a:lnTo>
                    <a:lnTo>
                      <a:pt x="5"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 name="Rectangle 46"/>
              <p:cNvSpPr>
                <a:spLocks noChangeArrowheads="1"/>
              </p:cNvSpPr>
              <p:nvPr/>
            </p:nvSpPr>
            <p:spPr bwMode="auto">
              <a:xfrm>
                <a:off x="1879" y="2763"/>
                <a:ext cx="9"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endParaRPr>
              </a:p>
            </p:txBody>
          </p:sp>
          <p:sp>
            <p:nvSpPr>
              <p:cNvPr id="112" name="Rectangle 47"/>
              <p:cNvSpPr>
                <a:spLocks noChangeArrowheads="1"/>
              </p:cNvSpPr>
              <p:nvPr/>
            </p:nvSpPr>
            <p:spPr bwMode="auto">
              <a:xfrm>
                <a:off x="1879" y="2701"/>
                <a:ext cx="9" cy="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endParaRPr>
              </a:p>
            </p:txBody>
          </p:sp>
          <p:sp>
            <p:nvSpPr>
              <p:cNvPr id="113" name="Rectangle 48"/>
              <p:cNvSpPr>
                <a:spLocks noChangeArrowheads="1"/>
              </p:cNvSpPr>
              <p:nvPr/>
            </p:nvSpPr>
            <p:spPr bwMode="auto">
              <a:xfrm>
                <a:off x="1879" y="2640"/>
                <a:ext cx="9"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endParaRPr>
              </a:p>
            </p:txBody>
          </p:sp>
          <p:sp>
            <p:nvSpPr>
              <p:cNvPr id="114" name="Rectangle 49"/>
              <p:cNvSpPr>
                <a:spLocks noChangeArrowheads="1"/>
              </p:cNvSpPr>
              <p:nvPr/>
            </p:nvSpPr>
            <p:spPr bwMode="auto">
              <a:xfrm>
                <a:off x="1879" y="2578"/>
                <a:ext cx="9" cy="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endParaRPr>
              </a:p>
            </p:txBody>
          </p:sp>
          <p:sp>
            <p:nvSpPr>
              <p:cNvPr id="115" name="Rectangle 50"/>
              <p:cNvSpPr>
                <a:spLocks noChangeArrowheads="1"/>
              </p:cNvSpPr>
              <p:nvPr/>
            </p:nvSpPr>
            <p:spPr bwMode="auto">
              <a:xfrm>
                <a:off x="1879" y="2517"/>
                <a:ext cx="9"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endParaRPr>
              </a:p>
            </p:txBody>
          </p:sp>
          <p:sp>
            <p:nvSpPr>
              <p:cNvPr id="116" name="Rectangle 51"/>
              <p:cNvSpPr>
                <a:spLocks noChangeArrowheads="1"/>
              </p:cNvSpPr>
              <p:nvPr/>
            </p:nvSpPr>
            <p:spPr bwMode="auto">
              <a:xfrm>
                <a:off x="1879" y="2456"/>
                <a:ext cx="9"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endParaRPr>
              </a:p>
            </p:txBody>
          </p:sp>
          <p:sp>
            <p:nvSpPr>
              <p:cNvPr id="117" name="Rectangle 52"/>
              <p:cNvSpPr>
                <a:spLocks noChangeArrowheads="1"/>
              </p:cNvSpPr>
              <p:nvPr/>
            </p:nvSpPr>
            <p:spPr bwMode="auto">
              <a:xfrm>
                <a:off x="1879" y="2394"/>
                <a:ext cx="9"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endParaRPr>
              </a:p>
            </p:txBody>
          </p:sp>
          <p:sp>
            <p:nvSpPr>
              <p:cNvPr id="118" name="Rectangle 53"/>
              <p:cNvSpPr>
                <a:spLocks noChangeArrowheads="1"/>
              </p:cNvSpPr>
              <p:nvPr/>
            </p:nvSpPr>
            <p:spPr bwMode="auto">
              <a:xfrm>
                <a:off x="1879" y="2333"/>
                <a:ext cx="9"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endParaRPr>
              </a:p>
            </p:txBody>
          </p:sp>
          <p:sp>
            <p:nvSpPr>
              <p:cNvPr id="119" name="Rectangle 54"/>
              <p:cNvSpPr>
                <a:spLocks noChangeArrowheads="1"/>
              </p:cNvSpPr>
              <p:nvPr/>
            </p:nvSpPr>
            <p:spPr bwMode="auto">
              <a:xfrm>
                <a:off x="1879" y="2271"/>
                <a:ext cx="9"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endParaRPr>
              </a:p>
            </p:txBody>
          </p:sp>
          <p:sp>
            <p:nvSpPr>
              <p:cNvPr id="120" name="Rectangle 55"/>
              <p:cNvSpPr>
                <a:spLocks noChangeArrowheads="1"/>
              </p:cNvSpPr>
              <p:nvPr/>
            </p:nvSpPr>
            <p:spPr bwMode="auto">
              <a:xfrm>
                <a:off x="1879" y="2210"/>
                <a:ext cx="9"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endParaRPr>
              </a:p>
            </p:txBody>
          </p:sp>
          <p:sp>
            <p:nvSpPr>
              <p:cNvPr id="121" name="Rectangle 56"/>
              <p:cNvSpPr>
                <a:spLocks noChangeArrowheads="1"/>
              </p:cNvSpPr>
              <p:nvPr/>
            </p:nvSpPr>
            <p:spPr bwMode="auto">
              <a:xfrm>
                <a:off x="1879" y="2148"/>
                <a:ext cx="9"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endParaRPr>
              </a:p>
            </p:txBody>
          </p:sp>
          <p:sp>
            <p:nvSpPr>
              <p:cNvPr id="122" name="Rectangle 57"/>
              <p:cNvSpPr>
                <a:spLocks noChangeArrowheads="1"/>
              </p:cNvSpPr>
              <p:nvPr/>
            </p:nvSpPr>
            <p:spPr bwMode="auto">
              <a:xfrm>
                <a:off x="1879" y="2087"/>
                <a:ext cx="9"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endParaRPr>
              </a:p>
            </p:txBody>
          </p:sp>
          <p:sp>
            <p:nvSpPr>
              <p:cNvPr id="123" name="Rectangle 58"/>
              <p:cNvSpPr>
                <a:spLocks noChangeArrowheads="1"/>
              </p:cNvSpPr>
              <p:nvPr/>
            </p:nvSpPr>
            <p:spPr bwMode="auto">
              <a:xfrm>
                <a:off x="1879" y="2025"/>
                <a:ext cx="9"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endParaRPr>
              </a:p>
            </p:txBody>
          </p:sp>
          <p:sp>
            <p:nvSpPr>
              <p:cNvPr id="124" name="Rectangle 59"/>
              <p:cNvSpPr>
                <a:spLocks noChangeArrowheads="1"/>
              </p:cNvSpPr>
              <p:nvPr/>
            </p:nvSpPr>
            <p:spPr bwMode="auto">
              <a:xfrm>
                <a:off x="1879" y="1964"/>
                <a:ext cx="9"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endParaRPr>
              </a:p>
            </p:txBody>
          </p:sp>
          <p:sp>
            <p:nvSpPr>
              <p:cNvPr id="125" name="Rectangle 60"/>
              <p:cNvSpPr>
                <a:spLocks noChangeArrowheads="1"/>
              </p:cNvSpPr>
              <p:nvPr/>
            </p:nvSpPr>
            <p:spPr bwMode="auto">
              <a:xfrm>
                <a:off x="1879" y="1902"/>
                <a:ext cx="9"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endParaRPr>
              </a:p>
            </p:txBody>
          </p:sp>
          <p:sp>
            <p:nvSpPr>
              <p:cNvPr id="126" name="Freeform 61"/>
              <p:cNvSpPr>
                <a:spLocks/>
              </p:cNvSpPr>
              <p:nvPr/>
            </p:nvSpPr>
            <p:spPr bwMode="auto">
              <a:xfrm>
                <a:off x="1875" y="1841"/>
                <a:ext cx="13" cy="35"/>
              </a:xfrm>
              <a:custGeom>
                <a:avLst/>
                <a:gdLst>
                  <a:gd name="T0" fmla="*/ 4 w 13"/>
                  <a:gd name="T1" fmla="*/ 35 h 35"/>
                  <a:gd name="T2" fmla="*/ 13 w 13"/>
                  <a:gd name="T3" fmla="*/ 35 h 35"/>
                  <a:gd name="T4" fmla="*/ 9 w 13"/>
                  <a:gd name="T5" fmla="*/ 0 h 35"/>
                  <a:gd name="T6" fmla="*/ 0 w 13"/>
                  <a:gd name="T7" fmla="*/ 0 h 35"/>
                  <a:gd name="T8" fmla="*/ 4 w 13"/>
                  <a:gd name="T9" fmla="*/ 35 h 35"/>
                  <a:gd name="T10" fmla="*/ 0 60000 65536"/>
                  <a:gd name="T11" fmla="*/ 0 60000 65536"/>
                  <a:gd name="T12" fmla="*/ 0 60000 65536"/>
                  <a:gd name="T13" fmla="*/ 0 60000 65536"/>
                  <a:gd name="T14" fmla="*/ 0 60000 65536"/>
                  <a:gd name="T15" fmla="*/ 0 w 13"/>
                  <a:gd name="T16" fmla="*/ 0 h 35"/>
                  <a:gd name="T17" fmla="*/ 13 w 13"/>
                  <a:gd name="T18" fmla="*/ 35 h 35"/>
                </a:gdLst>
                <a:ahLst/>
                <a:cxnLst>
                  <a:cxn ang="T10">
                    <a:pos x="T0" y="T1"/>
                  </a:cxn>
                  <a:cxn ang="T11">
                    <a:pos x="T2" y="T3"/>
                  </a:cxn>
                  <a:cxn ang="T12">
                    <a:pos x="T4" y="T5"/>
                  </a:cxn>
                  <a:cxn ang="T13">
                    <a:pos x="T6" y="T7"/>
                  </a:cxn>
                  <a:cxn ang="T14">
                    <a:pos x="T8" y="T9"/>
                  </a:cxn>
                </a:cxnLst>
                <a:rect l="T15" t="T16" r="T17" b="T18"/>
                <a:pathLst>
                  <a:path w="13" h="35">
                    <a:moveTo>
                      <a:pt x="4" y="35"/>
                    </a:moveTo>
                    <a:lnTo>
                      <a:pt x="13" y="35"/>
                    </a:lnTo>
                    <a:lnTo>
                      <a:pt x="9" y="0"/>
                    </a:lnTo>
                    <a:lnTo>
                      <a:pt x="0" y="0"/>
                    </a:lnTo>
                    <a:lnTo>
                      <a:pt x="4"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 name="Rectangle 62"/>
              <p:cNvSpPr>
                <a:spLocks noChangeArrowheads="1"/>
              </p:cNvSpPr>
              <p:nvPr/>
            </p:nvSpPr>
            <p:spPr bwMode="auto">
              <a:xfrm>
                <a:off x="1875" y="1779"/>
                <a:ext cx="9"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endParaRPr>
              </a:p>
            </p:txBody>
          </p:sp>
          <p:sp>
            <p:nvSpPr>
              <p:cNvPr id="128" name="Rectangle 63"/>
              <p:cNvSpPr>
                <a:spLocks noChangeArrowheads="1"/>
              </p:cNvSpPr>
              <p:nvPr/>
            </p:nvSpPr>
            <p:spPr bwMode="auto">
              <a:xfrm>
                <a:off x="1875" y="1718"/>
                <a:ext cx="9"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endParaRPr>
              </a:p>
            </p:txBody>
          </p:sp>
          <p:sp>
            <p:nvSpPr>
              <p:cNvPr id="129" name="Rectangle 64"/>
              <p:cNvSpPr>
                <a:spLocks noChangeArrowheads="1"/>
              </p:cNvSpPr>
              <p:nvPr/>
            </p:nvSpPr>
            <p:spPr bwMode="auto">
              <a:xfrm>
                <a:off x="1875" y="1656"/>
                <a:ext cx="9"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endParaRPr>
              </a:p>
            </p:txBody>
          </p:sp>
          <p:sp>
            <p:nvSpPr>
              <p:cNvPr id="130" name="Rectangle 65"/>
              <p:cNvSpPr>
                <a:spLocks noChangeArrowheads="1"/>
              </p:cNvSpPr>
              <p:nvPr/>
            </p:nvSpPr>
            <p:spPr bwMode="auto">
              <a:xfrm>
                <a:off x="1875" y="1595"/>
                <a:ext cx="9"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endParaRPr>
              </a:p>
            </p:txBody>
          </p:sp>
          <p:sp>
            <p:nvSpPr>
              <p:cNvPr id="131" name="Rectangle 66"/>
              <p:cNvSpPr>
                <a:spLocks noChangeArrowheads="1"/>
              </p:cNvSpPr>
              <p:nvPr/>
            </p:nvSpPr>
            <p:spPr bwMode="auto">
              <a:xfrm>
                <a:off x="1875" y="1533"/>
                <a:ext cx="9"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endParaRPr>
              </a:p>
            </p:txBody>
          </p:sp>
          <p:sp>
            <p:nvSpPr>
              <p:cNvPr id="132" name="Rectangle 67"/>
              <p:cNvSpPr>
                <a:spLocks noChangeArrowheads="1"/>
              </p:cNvSpPr>
              <p:nvPr/>
            </p:nvSpPr>
            <p:spPr bwMode="auto">
              <a:xfrm>
                <a:off x="1875" y="1472"/>
                <a:ext cx="9"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endParaRPr>
              </a:p>
            </p:txBody>
          </p:sp>
          <p:sp>
            <p:nvSpPr>
              <p:cNvPr id="133" name="Rectangle 68"/>
              <p:cNvSpPr>
                <a:spLocks noChangeArrowheads="1"/>
              </p:cNvSpPr>
              <p:nvPr/>
            </p:nvSpPr>
            <p:spPr bwMode="auto">
              <a:xfrm>
                <a:off x="1875" y="1410"/>
                <a:ext cx="9" cy="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endParaRPr>
              </a:p>
            </p:txBody>
          </p:sp>
          <p:sp>
            <p:nvSpPr>
              <p:cNvPr id="134" name="Rectangle 69"/>
              <p:cNvSpPr>
                <a:spLocks noChangeArrowheads="1"/>
              </p:cNvSpPr>
              <p:nvPr/>
            </p:nvSpPr>
            <p:spPr bwMode="auto">
              <a:xfrm>
                <a:off x="1875" y="1375"/>
                <a:ext cx="9"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endParaRPr>
              </a:p>
            </p:txBody>
          </p:sp>
        </p:grpSp>
        <p:sp>
          <p:nvSpPr>
            <p:cNvPr id="23" name="Rectangle 71"/>
            <p:cNvSpPr>
              <a:spLocks noChangeArrowheads="1"/>
            </p:cNvSpPr>
            <p:nvPr/>
          </p:nvSpPr>
          <p:spPr bwMode="auto">
            <a:xfrm>
              <a:off x="2427768" y="2489200"/>
              <a:ext cx="795337"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cs typeface="Calibri" pitchFamily="34" charset="0"/>
              </a:endParaRPr>
            </a:p>
          </p:txBody>
        </p:sp>
        <p:sp>
          <p:nvSpPr>
            <p:cNvPr id="24" name="Rectangle 72"/>
            <p:cNvSpPr>
              <a:spLocks noChangeArrowheads="1"/>
            </p:cNvSpPr>
            <p:nvPr/>
          </p:nvSpPr>
          <p:spPr bwMode="auto">
            <a:xfrm>
              <a:off x="2619702" y="2555875"/>
              <a:ext cx="52418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r>
                <a:rPr lang="en-US" sz="1600">
                  <a:solidFill>
                    <a:srgbClr val="000000"/>
                  </a:solidFill>
                  <a:latin typeface="Calibri" pitchFamily="34" charset="0"/>
                  <a:cs typeface="Calibri" pitchFamily="34" charset="0"/>
                </a:rPr>
                <a:t>Linear</a:t>
              </a:r>
              <a:endParaRPr lang="en-US" sz="1600">
                <a:latin typeface="Calibri" pitchFamily="34" charset="0"/>
                <a:cs typeface="Calibri" pitchFamily="34" charset="0"/>
              </a:endParaRPr>
            </a:p>
          </p:txBody>
        </p:sp>
        <p:sp>
          <p:nvSpPr>
            <p:cNvPr id="25" name="Rectangle 73"/>
            <p:cNvSpPr>
              <a:spLocks noChangeArrowheads="1"/>
            </p:cNvSpPr>
            <p:nvPr/>
          </p:nvSpPr>
          <p:spPr bwMode="auto">
            <a:xfrm>
              <a:off x="2571446" y="2863850"/>
              <a:ext cx="4905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r>
                <a:rPr lang="en-US" sz="1600">
                  <a:solidFill>
                    <a:srgbClr val="000000"/>
                  </a:solidFill>
                  <a:latin typeface="Calibri" pitchFamily="34" charset="0"/>
                  <a:cs typeface="Calibri" pitchFamily="34" charset="0"/>
                </a:rPr>
                <a:t>mode</a:t>
              </a:r>
              <a:endParaRPr lang="en-US" sz="1600">
                <a:latin typeface="Calibri" pitchFamily="34" charset="0"/>
                <a:cs typeface="Calibri" pitchFamily="34" charset="0"/>
              </a:endParaRPr>
            </a:p>
          </p:txBody>
        </p:sp>
        <p:sp>
          <p:nvSpPr>
            <p:cNvPr id="26" name="Rectangle 74"/>
            <p:cNvSpPr>
              <a:spLocks noChangeArrowheads="1"/>
            </p:cNvSpPr>
            <p:nvPr/>
          </p:nvSpPr>
          <p:spPr bwMode="auto">
            <a:xfrm>
              <a:off x="3516793" y="2481262"/>
              <a:ext cx="7969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cs typeface="Calibri" pitchFamily="34" charset="0"/>
              </a:endParaRPr>
            </a:p>
          </p:txBody>
        </p:sp>
        <p:sp>
          <p:nvSpPr>
            <p:cNvPr id="27" name="Rectangle 77"/>
            <p:cNvSpPr>
              <a:spLocks noChangeArrowheads="1"/>
            </p:cNvSpPr>
            <p:nvPr/>
          </p:nvSpPr>
          <p:spPr bwMode="auto">
            <a:xfrm>
              <a:off x="3045305" y="5251450"/>
              <a:ext cx="47148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cs typeface="Calibri" pitchFamily="34" charset="0"/>
              </a:endParaRPr>
            </a:p>
          </p:txBody>
        </p:sp>
        <p:sp>
          <p:nvSpPr>
            <p:cNvPr id="28" name="Rectangle 78"/>
            <p:cNvSpPr>
              <a:spLocks noChangeArrowheads="1"/>
            </p:cNvSpPr>
            <p:nvPr/>
          </p:nvSpPr>
          <p:spPr bwMode="auto">
            <a:xfrm>
              <a:off x="3195551" y="5316537"/>
              <a:ext cx="1170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r>
                <a:rPr lang="en-US" sz="1600">
                  <a:solidFill>
                    <a:srgbClr val="000000"/>
                  </a:solidFill>
                  <a:latin typeface="Calibri" pitchFamily="34" charset="0"/>
                  <a:cs typeface="Calibri" pitchFamily="34" charset="0"/>
                </a:rPr>
                <a:t>V</a:t>
              </a:r>
              <a:endParaRPr lang="en-US" sz="1600">
                <a:latin typeface="Calibri" pitchFamily="34" charset="0"/>
                <a:cs typeface="Calibri" pitchFamily="34" charset="0"/>
              </a:endParaRPr>
            </a:p>
          </p:txBody>
        </p:sp>
        <p:sp>
          <p:nvSpPr>
            <p:cNvPr id="29" name="Rectangle 79"/>
            <p:cNvSpPr>
              <a:spLocks noChangeArrowheads="1"/>
            </p:cNvSpPr>
            <p:nvPr/>
          </p:nvSpPr>
          <p:spPr bwMode="auto">
            <a:xfrm>
              <a:off x="3299207" y="5464175"/>
              <a:ext cx="1843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r>
                <a:rPr lang="en-US" sz="1600">
                  <a:solidFill>
                    <a:srgbClr val="000000"/>
                  </a:solidFill>
                  <a:latin typeface="Calibri" pitchFamily="34" charset="0"/>
                  <a:cs typeface="Calibri" pitchFamily="34" charset="0"/>
                </a:rPr>
                <a:t>br</a:t>
              </a:r>
              <a:endParaRPr lang="en-US" sz="1600">
                <a:latin typeface="Calibri" pitchFamily="34" charset="0"/>
                <a:cs typeface="Calibri" pitchFamily="34" charset="0"/>
              </a:endParaRPr>
            </a:p>
          </p:txBody>
        </p:sp>
        <p:sp>
          <p:nvSpPr>
            <p:cNvPr id="30" name="Oval 81"/>
            <p:cNvSpPr>
              <a:spLocks noChangeArrowheads="1"/>
            </p:cNvSpPr>
            <p:nvPr/>
          </p:nvSpPr>
          <p:spPr bwMode="auto">
            <a:xfrm>
              <a:off x="3138968" y="4406900"/>
              <a:ext cx="84137" cy="103187"/>
            </a:xfrm>
            <a:prstGeom prst="ellipse">
              <a:avLst/>
            </a:prstGeom>
            <a:solidFill>
              <a:srgbClr val="FFFFFF"/>
            </a:solidFill>
            <a:ln w="14288">
              <a:solidFill>
                <a:srgbClr val="000000"/>
              </a:solidFill>
              <a:round/>
              <a:headEnd/>
              <a:tailEnd/>
            </a:ln>
          </p:spPr>
          <p:txBody>
            <a:bodyPr/>
            <a:lstStyle/>
            <a:p>
              <a:pPr algn="ctr" defTabSz="914400"/>
              <a:endParaRPr lang="en-US" sz="1600">
                <a:latin typeface="Calibri" pitchFamily="34" charset="0"/>
                <a:cs typeface="Calibri" pitchFamily="34" charset="0"/>
              </a:endParaRPr>
            </a:p>
          </p:txBody>
        </p:sp>
        <p:sp>
          <p:nvSpPr>
            <p:cNvPr id="31" name="Rectangle 83"/>
            <p:cNvSpPr>
              <a:spLocks noChangeArrowheads="1"/>
            </p:cNvSpPr>
            <p:nvPr/>
          </p:nvSpPr>
          <p:spPr bwMode="auto">
            <a:xfrm>
              <a:off x="3669193" y="1785154"/>
              <a:ext cx="14763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r>
                <a:rPr lang="en-US" sz="1100" b="1">
                  <a:solidFill>
                    <a:srgbClr val="000000"/>
                  </a:solidFill>
                  <a:latin typeface="Times New Roman" pitchFamily="18" charset="0"/>
                </a:rPr>
                <a:t>on</a:t>
              </a:r>
              <a:endParaRPr lang="en-US" sz="1600">
                <a:latin typeface="Calibri" pitchFamily="34" charset="0"/>
              </a:endParaRPr>
            </a:p>
          </p:txBody>
        </p:sp>
        <p:sp>
          <p:nvSpPr>
            <p:cNvPr id="32" name="Rectangle 84"/>
            <p:cNvSpPr>
              <a:spLocks noChangeArrowheads="1"/>
            </p:cNvSpPr>
            <p:nvPr/>
          </p:nvSpPr>
          <p:spPr bwMode="auto">
            <a:xfrm>
              <a:off x="2815118" y="4278312"/>
              <a:ext cx="373062"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cs typeface="Calibri" pitchFamily="34" charset="0"/>
              </a:endParaRPr>
            </a:p>
          </p:txBody>
        </p:sp>
        <p:sp>
          <p:nvSpPr>
            <p:cNvPr id="33" name="Rectangle 85"/>
            <p:cNvSpPr>
              <a:spLocks noChangeArrowheads="1"/>
            </p:cNvSpPr>
            <p:nvPr/>
          </p:nvSpPr>
          <p:spPr bwMode="auto">
            <a:xfrm>
              <a:off x="2927692" y="4346575"/>
              <a:ext cx="2320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r>
                <a:rPr lang="en-US" sz="1600">
                  <a:solidFill>
                    <a:srgbClr val="000000"/>
                  </a:solidFill>
                  <a:latin typeface="Calibri" pitchFamily="34" charset="0"/>
                  <a:cs typeface="Calibri" pitchFamily="34" charset="0"/>
                </a:rPr>
                <a:t>off</a:t>
              </a:r>
              <a:endParaRPr lang="en-US" sz="1600">
                <a:latin typeface="Calibri" pitchFamily="34" charset="0"/>
                <a:cs typeface="Calibri" pitchFamily="34" charset="0"/>
              </a:endParaRPr>
            </a:p>
          </p:txBody>
        </p:sp>
        <p:sp>
          <p:nvSpPr>
            <p:cNvPr id="34" name="Rectangle 86"/>
            <p:cNvSpPr>
              <a:spLocks noChangeArrowheads="1"/>
            </p:cNvSpPr>
            <p:nvPr/>
          </p:nvSpPr>
          <p:spPr bwMode="auto">
            <a:xfrm>
              <a:off x="3273905" y="1447800"/>
              <a:ext cx="1558925" cy="3821112"/>
            </a:xfrm>
            <a:prstGeom prst="rect">
              <a:avLst/>
            </a:prstGeom>
            <a:solidFill>
              <a:srgbClr val="FFFFB7"/>
            </a:solidFill>
            <a:ln w="14288" cap="rnd">
              <a:solidFill>
                <a:srgbClr val="FFFFE3"/>
              </a:solidFill>
              <a:miter lim="800000"/>
              <a:headEnd/>
              <a:tailEnd/>
            </a:ln>
          </p:spPr>
          <p:txBody>
            <a:bodyPr/>
            <a:lstStyle/>
            <a:p>
              <a:pPr algn="ctr" defTabSz="914400"/>
              <a:r>
                <a:rPr lang="en-US" sz="1600" dirty="0" smtClean="0">
                  <a:latin typeface="Calibri" pitchFamily="34" charset="0"/>
                </a:rPr>
                <a:t>Geiger</a:t>
              </a:r>
            </a:p>
            <a:p>
              <a:pPr algn="ctr" defTabSz="914400"/>
              <a:r>
                <a:rPr lang="en-US" sz="1600" dirty="0" smtClean="0">
                  <a:latin typeface="Calibri" pitchFamily="34" charset="0"/>
                </a:rPr>
                <a:t>Mode</a:t>
              </a:r>
              <a:endParaRPr lang="en-US" sz="1600" dirty="0">
                <a:latin typeface="Calibri" pitchFamily="34" charset="0"/>
              </a:endParaRPr>
            </a:p>
          </p:txBody>
        </p:sp>
        <p:sp>
          <p:nvSpPr>
            <p:cNvPr id="35" name="Rectangle 87"/>
            <p:cNvSpPr>
              <a:spLocks noChangeArrowheads="1"/>
            </p:cNvSpPr>
            <p:nvPr/>
          </p:nvSpPr>
          <p:spPr bwMode="auto">
            <a:xfrm>
              <a:off x="2340455" y="1447800"/>
              <a:ext cx="933450" cy="3836987"/>
            </a:xfrm>
            <a:prstGeom prst="rect">
              <a:avLst/>
            </a:prstGeom>
            <a:solidFill>
              <a:srgbClr val="FED5CA"/>
            </a:solidFill>
            <a:ln w="14288" cap="rnd">
              <a:solidFill>
                <a:srgbClr val="FED5CA"/>
              </a:solidFill>
              <a:miter lim="800000"/>
              <a:headEnd/>
              <a:tailEnd/>
            </a:ln>
          </p:spPr>
          <p:txBody>
            <a:bodyPr/>
            <a:lstStyle/>
            <a:p>
              <a:pPr algn="ctr" defTabSz="914400"/>
              <a:r>
                <a:rPr lang="en-US" sz="1600" dirty="0" smtClean="0">
                  <a:latin typeface="Calibri" pitchFamily="34" charset="0"/>
                </a:rPr>
                <a:t>Linear Regime</a:t>
              </a:r>
              <a:endParaRPr lang="en-US" sz="1600" dirty="0">
                <a:latin typeface="Calibri" pitchFamily="34" charset="0"/>
              </a:endParaRPr>
            </a:p>
          </p:txBody>
        </p:sp>
        <p:sp>
          <p:nvSpPr>
            <p:cNvPr id="36" name="Line 88"/>
            <p:cNvSpPr>
              <a:spLocks noChangeShapeType="1"/>
            </p:cNvSpPr>
            <p:nvPr/>
          </p:nvSpPr>
          <p:spPr bwMode="auto">
            <a:xfrm flipV="1">
              <a:off x="1206980" y="2438400"/>
              <a:ext cx="0" cy="3340100"/>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a:latin typeface="Calibri" pitchFamily="34" charset="0"/>
                <a:cs typeface="Calibri" pitchFamily="34" charset="0"/>
              </a:endParaRPr>
            </a:p>
          </p:txBody>
        </p:sp>
        <p:sp>
          <p:nvSpPr>
            <p:cNvPr id="37" name="Rectangle 90"/>
            <p:cNvSpPr>
              <a:spLocks noChangeArrowheads="1"/>
            </p:cNvSpPr>
            <p:nvPr/>
          </p:nvSpPr>
          <p:spPr bwMode="auto">
            <a:xfrm>
              <a:off x="1745143" y="5386387"/>
              <a:ext cx="8255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cs typeface="Calibri" pitchFamily="34" charset="0"/>
              </a:endParaRPr>
            </a:p>
          </p:txBody>
        </p:sp>
        <p:sp>
          <p:nvSpPr>
            <p:cNvPr id="38" name="Rectangle 94"/>
            <p:cNvSpPr>
              <a:spLocks noChangeArrowheads="1"/>
            </p:cNvSpPr>
            <p:nvPr/>
          </p:nvSpPr>
          <p:spPr bwMode="auto">
            <a:xfrm>
              <a:off x="3021493" y="3008312"/>
              <a:ext cx="417512"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cs typeface="Calibri" pitchFamily="34" charset="0"/>
              </a:endParaRPr>
            </a:p>
          </p:txBody>
        </p:sp>
        <p:sp>
          <p:nvSpPr>
            <p:cNvPr id="39" name="Line 96"/>
            <p:cNvSpPr>
              <a:spLocks noChangeShapeType="1"/>
            </p:cNvSpPr>
            <p:nvPr/>
          </p:nvSpPr>
          <p:spPr bwMode="auto">
            <a:xfrm flipV="1">
              <a:off x="1206980" y="1447800"/>
              <a:ext cx="0" cy="3341687"/>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98"/>
            <p:cNvSpPr>
              <a:spLocks noChangeShapeType="1"/>
            </p:cNvSpPr>
            <p:nvPr/>
          </p:nvSpPr>
          <p:spPr bwMode="auto">
            <a:xfrm flipV="1">
              <a:off x="1206980" y="1447800"/>
              <a:ext cx="0" cy="3341687"/>
            </a:xfrm>
            <a:prstGeom prst="line">
              <a:avLst/>
            </a:prstGeom>
            <a:noFill/>
            <a:ln w="26988">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41" name="Rectangle 103"/>
            <p:cNvSpPr>
              <a:spLocks noChangeArrowheads="1"/>
            </p:cNvSpPr>
            <p:nvPr/>
          </p:nvSpPr>
          <p:spPr bwMode="auto">
            <a:xfrm>
              <a:off x="1743555" y="5386387"/>
              <a:ext cx="8255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cs typeface="Calibri" pitchFamily="34" charset="0"/>
              </a:endParaRPr>
            </a:p>
          </p:txBody>
        </p:sp>
        <p:sp>
          <p:nvSpPr>
            <p:cNvPr id="42" name="Rectangle 105"/>
            <p:cNvSpPr>
              <a:spLocks noChangeArrowheads="1"/>
            </p:cNvSpPr>
            <p:nvPr/>
          </p:nvSpPr>
          <p:spPr bwMode="auto">
            <a:xfrm>
              <a:off x="2646540" y="5794375"/>
              <a:ext cx="6403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r>
                <a:rPr lang="en-US" sz="1600" dirty="0">
                  <a:solidFill>
                    <a:srgbClr val="000000"/>
                  </a:solidFill>
                  <a:latin typeface="Calibri" pitchFamily="34" charset="0"/>
                  <a:cs typeface="Calibri" pitchFamily="34" charset="0"/>
                </a:rPr>
                <a:t>Voltage</a:t>
              </a:r>
              <a:endParaRPr lang="en-US" sz="1600" dirty="0">
                <a:latin typeface="Calibri" pitchFamily="34" charset="0"/>
                <a:cs typeface="Calibri" pitchFamily="34" charset="0"/>
              </a:endParaRPr>
            </a:p>
          </p:txBody>
        </p:sp>
        <p:sp>
          <p:nvSpPr>
            <p:cNvPr id="43" name="Freeform 109"/>
            <p:cNvSpPr>
              <a:spLocks/>
            </p:cNvSpPr>
            <p:nvPr/>
          </p:nvSpPr>
          <p:spPr bwMode="auto">
            <a:xfrm>
              <a:off x="1199043" y="5045075"/>
              <a:ext cx="401637" cy="255587"/>
            </a:xfrm>
            <a:custGeom>
              <a:avLst/>
              <a:gdLst>
                <a:gd name="T0" fmla="*/ 0 w 56"/>
                <a:gd name="T1" fmla="*/ 2147483647 h 30"/>
                <a:gd name="T2" fmla="*/ 2147483647 w 56"/>
                <a:gd name="T3" fmla="*/ 0 h 30"/>
                <a:gd name="T4" fmla="*/ 0 60000 65536"/>
                <a:gd name="T5" fmla="*/ 0 60000 65536"/>
                <a:gd name="T6" fmla="*/ 0 w 56"/>
                <a:gd name="T7" fmla="*/ 0 h 30"/>
                <a:gd name="T8" fmla="*/ 56 w 56"/>
                <a:gd name="T9" fmla="*/ 30 h 30"/>
              </a:gdLst>
              <a:ahLst/>
              <a:cxnLst>
                <a:cxn ang="T4">
                  <a:pos x="T0" y="T1"/>
                </a:cxn>
                <a:cxn ang="T5">
                  <a:pos x="T2" y="T3"/>
                </a:cxn>
              </a:cxnLst>
              <a:rect l="T6" t="T7" r="T8" b="T9"/>
              <a:pathLst>
                <a:path w="56" h="30">
                  <a:moveTo>
                    <a:pt x="0" y="30"/>
                  </a:moveTo>
                  <a:cubicBezTo>
                    <a:pt x="9" y="12"/>
                    <a:pt x="31" y="0"/>
                    <a:pt x="56" y="0"/>
                  </a:cubicBezTo>
                </a:path>
              </a:pathLst>
            </a:custGeom>
            <a:noFill/>
            <a:ln w="269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600">
                <a:latin typeface="Calibri" pitchFamily="34" charset="0"/>
                <a:cs typeface="Calibri" pitchFamily="34" charset="0"/>
              </a:endParaRPr>
            </a:p>
          </p:txBody>
        </p:sp>
        <p:sp>
          <p:nvSpPr>
            <p:cNvPr id="44" name="Line 110"/>
            <p:cNvSpPr>
              <a:spLocks noChangeShapeType="1"/>
            </p:cNvSpPr>
            <p:nvPr/>
          </p:nvSpPr>
          <p:spPr bwMode="auto">
            <a:xfrm>
              <a:off x="1586393" y="5045075"/>
              <a:ext cx="752475" cy="1587"/>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a:latin typeface="Calibri" pitchFamily="34" charset="0"/>
                <a:cs typeface="Calibri" pitchFamily="34" charset="0"/>
              </a:endParaRPr>
            </a:p>
          </p:txBody>
        </p:sp>
        <p:sp>
          <p:nvSpPr>
            <p:cNvPr id="45" name="Rectangle 113"/>
            <p:cNvSpPr>
              <a:spLocks noChangeArrowheads="1"/>
            </p:cNvSpPr>
            <p:nvPr/>
          </p:nvSpPr>
          <p:spPr bwMode="auto">
            <a:xfrm>
              <a:off x="3021493" y="3008312"/>
              <a:ext cx="41592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cs typeface="Calibri" pitchFamily="34" charset="0"/>
              </a:endParaRPr>
            </a:p>
          </p:txBody>
        </p:sp>
        <p:grpSp>
          <p:nvGrpSpPr>
            <p:cNvPr id="46" name="Group 147"/>
            <p:cNvGrpSpPr>
              <a:grpSpLocks/>
            </p:cNvGrpSpPr>
            <p:nvPr/>
          </p:nvGrpSpPr>
          <p:grpSpPr bwMode="auto">
            <a:xfrm>
              <a:off x="3251680" y="1447800"/>
              <a:ext cx="26988" cy="3836987"/>
              <a:chOff x="1875" y="1375"/>
              <a:chExt cx="17" cy="1976"/>
            </a:xfrm>
          </p:grpSpPr>
          <p:sp>
            <p:nvSpPr>
              <p:cNvPr id="69" name="Rectangle 114"/>
              <p:cNvSpPr>
                <a:spLocks noChangeArrowheads="1"/>
              </p:cNvSpPr>
              <p:nvPr/>
            </p:nvSpPr>
            <p:spPr bwMode="auto">
              <a:xfrm>
                <a:off x="1884" y="3316"/>
                <a:ext cx="8"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endParaRPr>
              </a:p>
            </p:txBody>
          </p:sp>
          <p:sp>
            <p:nvSpPr>
              <p:cNvPr id="70" name="Rectangle 115"/>
              <p:cNvSpPr>
                <a:spLocks noChangeArrowheads="1"/>
              </p:cNvSpPr>
              <p:nvPr/>
            </p:nvSpPr>
            <p:spPr bwMode="auto">
              <a:xfrm>
                <a:off x="1884" y="3255"/>
                <a:ext cx="8"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endParaRPr>
              </a:p>
            </p:txBody>
          </p:sp>
          <p:sp>
            <p:nvSpPr>
              <p:cNvPr id="71" name="Rectangle 116"/>
              <p:cNvSpPr>
                <a:spLocks noChangeArrowheads="1"/>
              </p:cNvSpPr>
              <p:nvPr/>
            </p:nvSpPr>
            <p:spPr bwMode="auto">
              <a:xfrm>
                <a:off x="1884" y="3193"/>
                <a:ext cx="8"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endParaRPr>
              </a:p>
            </p:txBody>
          </p:sp>
          <p:sp>
            <p:nvSpPr>
              <p:cNvPr id="72" name="Rectangle 117"/>
              <p:cNvSpPr>
                <a:spLocks noChangeArrowheads="1"/>
              </p:cNvSpPr>
              <p:nvPr/>
            </p:nvSpPr>
            <p:spPr bwMode="auto">
              <a:xfrm>
                <a:off x="1884" y="3132"/>
                <a:ext cx="8"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endParaRPr>
              </a:p>
            </p:txBody>
          </p:sp>
          <p:sp>
            <p:nvSpPr>
              <p:cNvPr id="73" name="Rectangle 118"/>
              <p:cNvSpPr>
                <a:spLocks noChangeArrowheads="1"/>
              </p:cNvSpPr>
              <p:nvPr/>
            </p:nvSpPr>
            <p:spPr bwMode="auto">
              <a:xfrm>
                <a:off x="1884" y="3070"/>
                <a:ext cx="8"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endParaRPr>
              </a:p>
            </p:txBody>
          </p:sp>
          <p:sp>
            <p:nvSpPr>
              <p:cNvPr id="74" name="Rectangle 119"/>
              <p:cNvSpPr>
                <a:spLocks noChangeArrowheads="1"/>
              </p:cNvSpPr>
              <p:nvPr/>
            </p:nvSpPr>
            <p:spPr bwMode="auto">
              <a:xfrm>
                <a:off x="1884" y="3009"/>
                <a:ext cx="8"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endParaRPr>
              </a:p>
            </p:txBody>
          </p:sp>
          <p:sp>
            <p:nvSpPr>
              <p:cNvPr id="75" name="Rectangle 120"/>
              <p:cNvSpPr>
                <a:spLocks noChangeArrowheads="1"/>
              </p:cNvSpPr>
              <p:nvPr/>
            </p:nvSpPr>
            <p:spPr bwMode="auto">
              <a:xfrm>
                <a:off x="1884" y="2947"/>
                <a:ext cx="8"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endParaRPr>
              </a:p>
            </p:txBody>
          </p:sp>
          <p:sp>
            <p:nvSpPr>
              <p:cNvPr id="76" name="Rectangle 121"/>
              <p:cNvSpPr>
                <a:spLocks noChangeArrowheads="1"/>
              </p:cNvSpPr>
              <p:nvPr/>
            </p:nvSpPr>
            <p:spPr bwMode="auto">
              <a:xfrm>
                <a:off x="1884" y="2886"/>
                <a:ext cx="8"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endParaRPr>
              </a:p>
            </p:txBody>
          </p:sp>
          <p:sp>
            <p:nvSpPr>
              <p:cNvPr id="77" name="Freeform 122"/>
              <p:cNvSpPr>
                <a:spLocks/>
              </p:cNvSpPr>
              <p:nvPr/>
            </p:nvSpPr>
            <p:spPr bwMode="auto">
              <a:xfrm>
                <a:off x="1879" y="2824"/>
                <a:ext cx="13" cy="36"/>
              </a:xfrm>
              <a:custGeom>
                <a:avLst/>
                <a:gdLst>
                  <a:gd name="T0" fmla="*/ 5 w 13"/>
                  <a:gd name="T1" fmla="*/ 36 h 36"/>
                  <a:gd name="T2" fmla="*/ 13 w 13"/>
                  <a:gd name="T3" fmla="*/ 36 h 36"/>
                  <a:gd name="T4" fmla="*/ 9 w 13"/>
                  <a:gd name="T5" fmla="*/ 0 h 36"/>
                  <a:gd name="T6" fmla="*/ 0 w 13"/>
                  <a:gd name="T7" fmla="*/ 0 h 36"/>
                  <a:gd name="T8" fmla="*/ 5 w 13"/>
                  <a:gd name="T9" fmla="*/ 36 h 36"/>
                  <a:gd name="T10" fmla="*/ 0 60000 65536"/>
                  <a:gd name="T11" fmla="*/ 0 60000 65536"/>
                  <a:gd name="T12" fmla="*/ 0 60000 65536"/>
                  <a:gd name="T13" fmla="*/ 0 60000 65536"/>
                  <a:gd name="T14" fmla="*/ 0 60000 65536"/>
                  <a:gd name="T15" fmla="*/ 0 w 13"/>
                  <a:gd name="T16" fmla="*/ 0 h 36"/>
                  <a:gd name="T17" fmla="*/ 13 w 13"/>
                  <a:gd name="T18" fmla="*/ 36 h 36"/>
                </a:gdLst>
                <a:ahLst/>
                <a:cxnLst>
                  <a:cxn ang="T10">
                    <a:pos x="T0" y="T1"/>
                  </a:cxn>
                  <a:cxn ang="T11">
                    <a:pos x="T2" y="T3"/>
                  </a:cxn>
                  <a:cxn ang="T12">
                    <a:pos x="T4" y="T5"/>
                  </a:cxn>
                  <a:cxn ang="T13">
                    <a:pos x="T6" y="T7"/>
                  </a:cxn>
                  <a:cxn ang="T14">
                    <a:pos x="T8" y="T9"/>
                  </a:cxn>
                </a:cxnLst>
                <a:rect l="T15" t="T16" r="T17" b="T18"/>
                <a:pathLst>
                  <a:path w="13" h="36">
                    <a:moveTo>
                      <a:pt x="5" y="36"/>
                    </a:moveTo>
                    <a:lnTo>
                      <a:pt x="13" y="36"/>
                    </a:lnTo>
                    <a:lnTo>
                      <a:pt x="9" y="0"/>
                    </a:lnTo>
                    <a:lnTo>
                      <a:pt x="0" y="0"/>
                    </a:lnTo>
                    <a:lnTo>
                      <a:pt x="5"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Rectangle 123"/>
              <p:cNvSpPr>
                <a:spLocks noChangeArrowheads="1"/>
              </p:cNvSpPr>
              <p:nvPr/>
            </p:nvSpPr>
            <p:spPr bwMode="auto">
              <a:xfrm>
                <a:off x="1879" y="2763"/>
                <a:ext cx="9"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endParaRPr>
              </a:p>
            </p:txBody>
          </p:sp>
          <p:sp>
            <p:nvSpPr>
              <p:cNvPr id="79" name="Rectangle 124"/>
              <p:cNvSpPr>
                <a:spLocks noChangeArrowheads="1"/>
              </p:cNvSpPr>
              <p:nvPr/>
            </p:nvSpPr>
            <p:spPr bwMode="auto">
              <a:xfrm>
                <a:off x="1879" y="2701"/>
                <a:ext cx="9" cy="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endParaRPr>
              </a:p>
            </p:txBody>
          </p:sp>
          <p:sp>
            <p:nvSpPr>
              <p:cNvPr id="80" name="Rectangle 125"/>
              <p:cNvSpPr>
                <a:spLocks noChangeArrowheads="1"/>
              </p:cNvSpPr>
              <p:nvPr/>
            </p:nvSpPr>
            <p:spPr bwMode="auto">
              <a:xfrm>
                <a:off x="1879" y="2640"/>
                <a:ext cx="9"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endParaRPr>
              </a:p>
            </p:txBody>
          </p:sp>
          <p:sp>
            <p:nvSpPr>
              <p:cNvPr id="81" name="Rectangle 126"/>
              <p:cNvSpPr>
                <a:spLocks noChangeArrowheads="1"/>
              </p:cNvSpPr>
              <p:nvPr/>
            </p:nvSpPr>
            <p:spPr bwMode="auto">
              <a:xfrm>
                <a:off x="1879" y="2578"/>
                <a:ext cx="9" cy="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endParaRPr>
              </a:p>
            </p:txBody>
          </p:sp>
          <p:sp>
            <p:nvSpPr>
              <p:cNvPr id="82" name="Rectangle 127"/>
              <p:cNvSpPr>
                <a:spLocks noChangeArrowheads="1"/>
              </p:cNvSpPr>
              <p:nvPr/>
            </p:nvSpPr>
            <p:spPr bwMode="auto">
              <a:xfrm>
                <a:off x="1879" y="2517"/>
                <a:ext cx="9"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endParaRPr>
              </a:p>
            </p:txBody>
          </p:sp>
          <p:sp>
            <p:nvSpPr>
              <p:cNvPr id="83" name="Rectangle 128"/>
              <p:cNvSpPr>
                <a:spLocks noChangeArrowheads="1"/>
              </p:cNvSpPr>
              <p:nvPr/>
            </p:nvSpPr>
            <p:spPr bwMode="auto">
              <a:xfrm>
                <a:off x="1879" y="2456"/>
                <a:ext cx="9"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endParaRPr>
              </a:p>
            </p:txBody>
          </p:sp>
          <p:sp>
            <p:nvSpPr>
              <p:cNvPr id="84" name="Rectangle 129"/>
              <p:cNvSpPr>
                <a:spLocks noChangeArrowheads="1"/>
              </p:cNvSpPr>
              <p:nvPr/>
            </p:nvSpPr>
            <p:spPr bwMode="auto">
              <a:xfrm>
                <a:off x="1879" y="2394"/>
                <a:ext cx="9"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endParaRPr>
              </a:p>
            </p:txBody>
          </p:sp>
          <p:sp>
            <p:nvSpPr>
              <p:cNvPr id="85" name="Rectangle 130"/>
              <p:cNvSpPr>
                <a:spLocks noChangeArrowheads="1"/>
              </p:cNvSpPr>
              <p:nvPr/>
            </p:nvSpPr>
            <p:spPr bwMode="auto">
              <a:xfrm>
                <a:off x="1879" y="2333"/>
                <a:ext cx="9"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endParaRPr>
              </a:p>
            </p:txBody>
          </p:sp>
          <p:sp>
            <p:nvSpPr>
              <p:cNvPr id="86" name="Rectangle 131"/>
              <p:cNvSpPr>
                <a:spLocks noChangeArrowheads="1"/>
              </p:cNvSpPr>
              <p:nvPr/>
            </p:nvSpPr>
            <p:spPr bwMode="auto">
              <a:xfrm>
                <a:off x="1879" y="2271"/>
                <a:ext cx="9"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endParaRPr>
              </a:p>
            </p:txBody>
          </p:sp>
          <p:sp>
            <p:nvSpPr>
              <p:cNvPr id="87" name="Rectangle 132"/>
              <p:cNvSpPr>
                <a:spLocks noChangeArrowheads="1"/>
              </p:cNvSpPr>
              <p:nvPr/>
            </p:nvSpPr>
            <p:spPr bwMode="auto">
              <a:xfrm>
                <a:off x="1879" y="2210"/>
                <a:ext cx="9"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endParaRPr>
              </a:p>
            </p:txBody>
          </p:sp>
          <p:sp>
            <p:nvSpPr>
              <p:cNvPr id="88" name="Rectangle 133"/>
              <p:cNvSpPr>
                <a:spLocks noChangeArrowheads="1"/>
              </p:cNvSpPr>
              <p:nvPr/>
            </p:nvSpPr>
            <p:spPr bwMode="auto">
              <a:xfrm>
                <a:off x="1879" y="2148"/>
                <a:ext cx="9"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endParaRPr>
              </a:p>
            </p:txBody>
          </p:sp>
          <p:sp>
            <p:nvSpPr>
              <p:cNvPr id="89" name="Rectangle 134"/>
              <p:cNvSpPr>
                <a:spLocks noChangeArrowheads="1"/>
              </p:cNvSpPr>
              <p:nvPr/>
            </p:nvSpPr>
            <p:spPr bwMode="auto">
              <a:xfrm>
                <a:off x="1879" y="2087"/>
                <a:ext cx="9"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endParaRPr>
              </a:p>
            </p:txBody>
          </p:sp>
          <p:sp>
            <p:nvSpPr>
              <p:cNvPr id="90" name="Rectangle 135"/>
              <p:cNvSpPr>
                <a:spLocks noChangeArrowheads="1"/>
              </p:cNvSpPr>
              <p:nvPr/>
            </p:nvSpPr>
            <p:spPr bwMode="auto">
              <a:xfrm>
                <a:off x="1879" y="2025"/>
                <a:ext cx="9"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endParaRPr>
              </a:p>
            </p:txBody>
          </p:sp>
          <p:sp>
            <p:nvSpPr>
              <p:cNvPr id="91" name="Rectangle 136"/>
              <p:cNvSpPr>
                <a:spLocks noChangeArrowheads="1"/>
              </p:cNvSpPr>
              <p:nvPr/>
            </p:nvSpPr>
            <p:spPr bwMode="auto">
              <a:xfrm>
                <a:off x="1879" y="1964"/>
                <a:ext cx="9"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endParaRPr>
              </a:p>
            </p:txBody>
          </p:sp>
          <p:sp>
            <p:nvSpPr>
              <p:cNvPr id="92" name="Rectangle 137"/>
              <p:cNvSpPr>
                <a:spLocks noChangeArrowheads="1"/>
              </p:cNvSpPr>
              <p:nvPr/>
            </p:nvSpPr>
            <p:spPr bwMode="auto">
              <a:xfrm>
                <a:off x="1879" y="1902"/>
                <a:ext cx="9"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endParaRPr>
              </a:p>
            </p:txBody>
          </p:sp>
          <p:sp>
            <p:nvSpPr>
              <p:cNvPr id="93" name="Freeform 138"/>
              <p:cNvSpPr>
                <a:spLocks/>
              </p:cNvSpPr>
              <p:nvPr/>
            </p:nvSpPr>
            <p:spPr bwMode="auto">
              <a:xfrm>
                <a:off x="1875" y="1841"/>
                <a:ext cx="13" cy="35"/>
              </a:xfrm>
              <a:custGeom>
                <a:avLst/>
                <a:gdLst>
                  <a:gd name="T0" fmla="*/ 4 w 13"/>
                  <a:gd name="T1" fmla="*/ 35 h 35"/>
                  <a:gd name="T2" fmla="*/ 13 w 13"/>
                  <a:gd name="T3" fmla="*/ 35 h 35"/>
                  <a:gd name="T4" fmla="*/ 9 w 13"/>
                  <a:gd name="T5" fmla="*/ 0 h 35"/>
                  <a:gd name="T6" fmla="*/ 0 w 13"/>
                  <a:gd name="T7" fmla="*/ 0 h 35"/>
                  <a:gd name="T8" fmla="*/ 4 w 13"/>
                  <a:gd name="T9" fmla="*/ 35 h 35"/>
                  <a:gd name="T10" fmla="*/ 0 60000 65536"/>
                  <a:gd name="T11" fmla="*/ 0 60000 65536"/>
                  <a:gd name="T12" fmla="*/ 0 60000 65536"/>
                  <a:gd name="T13" fmla="*/ 0 60000 65536"/>
                  <a:gd name="T14" fmla="*/ 0 60000 65536"/>
                  <a:gd name="T15" fmla="*/ 0 w 13"/>
                  <a:gd name="T16" fmla="*/ 0 h 35"/>
                  <a:gd name="T17" fmla="*/ 13 w 13"/>
                  <a:gd name="T18" fmla="*/ 35 h 35"/>
                </a:gdLst>
                <a:ahLst/>
                <a:cxnLst>
                  <a:cxn ang="T10">
                    <a:pos x="T0" y="T1"/>
                  </a:cxn>
                  <a:cxn ang="T11">
                    <a:pos x="T2" y="T3"/>
                  </a:cxn>
                  <a:cxn ang="T12">
                    <a:pos x="T4" y="T5"/>
                  </a:cxn>
                  <a:cxn ang="T13">
                    <a:pos x="T6" y="T7"/>
                  </a:cxn>
                  <a:cxn ang="T14">
                    <a:pos x="T8" y="T9"/>
                  </a:cxn>
                </a:cxnLst>
                <a:rect l="T15" t="T16" r="T17" b="T18"/>
                <a:pathLst>
                  <a:path w="13" h="35">
                    <a:moveTo>
                      <a:pt x="4" y="35"/>
                    </a:moveTo>
                    <a:lnTo>
                      <a:pt x="13" y="35"/>
                    </a:lnTo>
                    <a:lnTo>
                      <a:pt x="9" y="0"/>
                    </a:lnTo>
                    <a:lnTo>
                      <a:pt x="0" y="0"/>
                    </a:lnTo>
                    <a:lnTo>
                      <a:pt x="4"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 name="Rectangle 139"/>
              <p:cNvSpPr>
                <a:spLocks noChangeArrowheads="1"/>
              </p:cNvSpPr>
              <p:nvPr/>
            </p:nvSpPr>
            <p:spPr bwMode="auto">
              <a:xfrm>
                <a:off x="1875" y="1779"/>
                <a:ext cx="9"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endParaRPr>
              </a:p>
            </p:txBody>
          </p:sp>
          <p:sp>
            <p:nvSpPr>
              <p:cNvPr id="95" name="Rectangle 140"/>
              <p:cNvSpPr>
                <a:spLocks noChangeArrowheads="1"/>
              </p:cNvSpPr>
              <p:nvPr/>
            </p:nvSpPr>
            <p:spPr bwMode="auto">
              <a:xfrm>
                <a:off x="1875" y="1718"/>
                <a:ext cx="9"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endParaRPr>
              </a:p>
            </p:txBody>
          </p:sp>
          <p:sp>
            <p:nvSpPr>
              <p:cNvPr id="96" name="Rectangle 141"/>
              <p:cNvSpPr>
                <a:spLocks noChangeArrowheads="1"/>
              </p:cNvSpPr>
              <p:nvPr/>
            </p:nvSpPr>
            <p:spPr bwMode="auto">
              <a:xfrm>
                <a:off x="1875" y="1656"/>
                <a:ext cx="9"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endParaRPr>
              </a:p>
            </p:txBody>
          </p:sp>
          <p:sp>
            <p:nvSpPr>
              <p:cNvPr id="97" name="Rectangle 142"/>
              <p:cNvSpPr>
                <a:spLocks noChangeArrowheads="1"/>
              </p:cNvSpPr>
              <p:nvPr/>
            </p:nvSpPr>
            <p:spPr bwMode="auto">
              <a:xfrm>
                <a:off x="1875" y="1595"/>
                <a:ext cx="9"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endParaRPr>
              </a:p>
            </p:txBody>
          </p:sp>
          <p:sp>
            <p:nvSpPr>
              <p:cNvPr id="98" name="Rectangle 143"/>
              <p:cNvSpPr>
                <a:spLocks noChangeArrowheads="1"/>
              </p:cNvSpPr>
              <p:nvPr/>
            </p:nvSpPr>
            <p:spPr bwMode="auto">
              <a:xfrm>
                <a:off x="1875" y="1533"/>
                <a:ext cx="9"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endParaRPr>
              </a:p>
            </p:txBody>
          </p:sp>
          <p:sp>
            <p:nvSpPr>
              <p:cNvPr id="99" name="Rectangle 144"/>
              <p:cNvSpPr>
                <a:spLocks noChangeArrowheads="1"/>
              </p:cNvSpPr>
              <p:nvPr/>
            </p:nvSpPr>
            <p:spPr bwMode="auto">
              <a:xfrm>
                <a:off x="1875" y="1472"/>
                <a:ext cx="9" cy="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endParaRPr>
              </a:p>
            </p:txBody>
          </p:sp>
          <p:sp>
            <p:nvSpPr>
              <p:cNvPr id="100" name="Rectangle 145"/>
              <p:cNvSpPr>
                <a:spLocks noChangeArrowheads="1"/>
              </p:cNvSpPr>
              <p:nvPr/>
            </p:nvSpPr>
            <p:spPr bwMode="auto">
              <a:xfrm>
                <a:off x="1875" y="1410"/>
                <a:ext cx="9" cy="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endParaRPr>
              </a:p>
            </p:txBody>
          </p:sp>
          <p:sp>
            <p:nvSpPr>
              <p:cNvPr id="101" name="Rectangle 146"/>
              <p:cNvSpPr>
                <a:spLocks noChangeArrowheads="1"/>
              </p:cNvSpPr>
              <p:nvPr/>
            </p:nvSpPr>
            <p:spPr bwMode="auto">
              <a:xfrm>
                <a:off x="1875" y="1375"/>
                <a:ext cx="9"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endParaRPr>
              </a:p>
            </p:txBody>
          </p:sp>
        </p:grpSp>
        <p:sp>
          <p:nvSpPr>
            <p:cNvPr id="47" name="Rectangle 148"/>
            <p:cNvSpPr>
              <a:spLocks noChangeArrowheads="1"/>
            </p:cNvSpPr>
            <p:nvPr/>
          </p:nvSpPr>
          <p:spPr bwMode="auto">
            <a:xfrm>
              <a:off x="2424593" y="2489200"/>
              <a:ext cx="796925"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cs typeface="Calibri" pitchFamily="34" charset="0"/>
              </a:endParaRPr>
            </a:p>
          </p:txBody>
        </p:sp>
        <p:sp>
          <p:nvSpPr>
            <p:cNvPr id="48" name="Rectangle 154"/>
            <p:cNvSpPr>
              <a:spLocks noChangeArrowheads="1"/>
            </p:cNvSpPr>
            <p:nvPr/>
          </p:nvSpPr>
          <p:spPr bwMode="auto">
            <a:xfrm>
              <a:off x="3042130" y="5251450"/>
              <a:ext cx="474663"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cs typeface="Calibri" pitchFamily="34" charset="0"/>
              </a:endParaRPr>
            </a:p>
          </p:txBody>
        </p:sp>
        <p:sp>
          <p:nvSpPr>
            <p:cNvPr id="49" name="Rectangle 155"/>
            <p:cNvSpPr>
              <a:spLocks noChangeArrowheads="1"/>
            </p:cNvSpPr>
            <p:nvPr/>
          </p:nvSpPr>
          <p:spPr bwMode="auto">
            <a:xfrm>
              <a:off x="3193964" y="5316537"/>
              <a:ext cx="1170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r>
                <a:rPr lang="en-US" sz="1600">
                  <a:solidFill>
                    <a:srgbClr val="000000"/>
                  </a:solidFill>
                  <a:latin typeface="Calibri" pitchFamily="34" charset="0"/>
                  <a:cs typeface="Calibri" pitchFamily="34" charset="0"/>
                </a:rPr>
                <a:t>V</a:t>
              </a:r>
              <a:endParaRPr lang="en-US" sz="1600">
                <a:latin typeface="Calibri" pitchFamily="34" charset="0"/>
                <a:cs typeface="Calibri" pitchFamily="34" charset="0"/>
              </a:endParaRPr>
            </a:p>
          </p:txBody>
        </p:sp>
        <p:sp>
          <p:nvSpPr>
            <p:cNvPr id="50" name="Rectangle 156"/>
            <p:cNvSpPr>
              <a:spLocks noChangeArrowheads="1"/>
            </p:cNvSpPr>
            <p:nvPr/>
          </p:nvSpPr>
          <p:spPr bwMode="auto">
            <a:xfrm>
              <a:off x="3297620" y="5464175"/>
              <a:ext cx="1843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r>
                <a:rPr lang="en-US" sz="1600">
                  <a:solidFill>
                    <a:srgbClr val="000000"/>
                  </a:solidFill>
                  <a:latin typeface="Calibri" pitchFamily="34" charset="0"/>
                  <a:cs typeface="Calibri" pitchFamily="34" charset="0"/>
                </a:rPr>
                <a:t>br</a:t>
              </a:r>
              <a:endParaRPr lang="en-US" sz="1600">
                <a:latin typeface="Calibri" pitchFamily="34" charset="0"/>
                <a:cs typeface="Calibri" pitchFamily="34" charset="0"/>
              </a:endParaRPr>
            </a:p>
          </p:txBody>
        </p:sp>
        <p:sp>
          <p:nvSpPr>
            <p:cNvPr id="51" name="Oval 158"/>
            <p:cNvSpPr>
              <a:spLocks noChangeArrowheads="1"/>
            </p:cNvSpPr>
            <p:nvPr/>
          </p:nvSpPr>
          <p:spPr bwMode="auto">
            <a:xfrm>
              <a:off x="3135793" y="4406900"/>
              <a:ext cx="85725" cy="103187"/>
            </a:xfrm>
            <a:prstGeom prst="ellipse">
              <a:avLst/>
            </a:prstGeom>
            <a:solidFill>
              <a:srgbClr val="FFFFFF"/>
            </a:solidFill>
            <a:ln w="14288">
              <a:solidFill>
                <a:srgbClr val="000000"/>
              </a:solidFill>
              <a:round/>
              <a:headEnd/>
              <a:tailEnd/>
            </a:ln>
          </p:spPr>
          <p:txBody>
            <a:bodyPr/>
            <a:lstStyle/>
            <a:p>
              <a:pPr algn="ctr" defTabSz="914400"/>
              <a:endParaRPr lang="en-US" sz="1600">
                <a:latin typeface="Calibri" pitchFamily="34" charset="0"/>
                <a:cs typeface="Calibri" pitchFamily="34" charset="0"/>
              </a:endParaRPr>
            </a:p>
          </p:txBody>
        </p:sp>
        <p:sp>
          <p:nvSpPr>
            <p:cNvPr id="52" name="Rectangle 161"/>
            <p:cNvSpPr>
              <a:spLocks noChangeArrowheads="1"/>
            </p:cNvSpPr>
            <p:nvPr/>
          </p:nvSpPr>
          <p:spPr bwMode="auto">
            <a:xfrm>
              <a:off x="2811943" y="4278312"/>
              <a:ext cx="373062"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endParaRPr lang="en-US" sz="1600">
                <a:latin typeface="Calibri" pitchFamily="34" charset="0"/>
                <a:cs typeface="Calibri" pitchFamily="34" charset="0"/>
              </a:endParaRPr>
            </a:p>
          </p:txBody>
        </p:sp>
        <p:sp>
          <p:nvSpPr>
            <p:cNvPr id="53" name="Freeform 111"/>
            <p:cNvSpPr>
              <a:spLocks/>
            </p:cNvSpPr>
            <p:nvPr/>
          </p:nvSpPr>
          <p:spPr bwMode="auto">
            <a:xfrm>
              <a:off x="2338868" y="4456112"/>
              <a:ext cx="844550" cy="588963"/>
            </a:xfrm>
            <a:custGeom>
              <a:avLst/>
              <a:gdLst>
                <a:gd name="T0" fmla="*/ 2147483647 w 130"/>
                <a:gd name="T1" fmla="*/ 0 h 114"/>
                <a:gd name="T2" fmla="*/ 0 w 130"/>
                <a:gd name="T3" fmla="*/ 2147483647 h 114"/>
                <a:gd name="T4" fmla="*/ 0 60000 65536"/>
                <a:gd name="T5" fmla="*/ 0 60000 65536"/>
                <a:gd name="T6" fmla="*/ 0 w 130"/>
                <a:gd name="T7" fmla="*/ 0 h 114"/>
                <a:gd name="T8" fmla="*/ 130 w 130"/>
                <a:gd name="T9" fmla="*/ 114 h 114"/>
              </a:gdLst>
              <a:ahLst/>
              <a:cxnLst>
                <a:cxn ang="T4">
                  <a:pos x="T0" y="T1"/>
                </a:cxn>
                <a:cxn ang="T5">
                  <a:pos x="T2" y="T3"/>
                </a:cxn>
              </a:cxnLst>
              <a:rect l="T6" t="T7" r="T8" b="T9"/>
              <a:pathLst>
                <a:path w="130" h="114">
                  <a:moveTo>
                    <a:pt x="130" y="0"/>
                  </a:moveTo>
                  <a:cubicBezTo>
                    <a:pt x="130" y="62"/>
                    <a:pt x="73" y="114"/>
                    <a:pt x="0" y="114"/>
                  </a:cubicBezTo>
                </a:path>
              </a:pathLst>
            </a:custGeom>
            <a:noFill/>
            <a:ln w="26988">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600">
                <a:latin typeface="Calibri" pitchFamily="34" charset="0"/>
                <a:cs typeface="Calibri" pitchFamily="34" charset="0"/>
              </a:endParaRPr>
            </a:p>
          </p:txBody>
        </p:sp>
        <p:grpSp>
          <p:nvGrpSpPr>
            <p:cNvPr id="54" name="Group 53"/>
            <p:cNvGrpSpPr/>
            <p:nvPr/>
          </p:nvGrpSpPr>
          <p:grpSpPr>
            <a:xfrm>
              <a:off x="3724755" y="2101850"/>
              <a:ext cx="1146175" cy="2386012"/>
              <a:chOff x="5708650" y="2408238"/>
              <a:chExt cx="1146175" cy="2386012"/>
            </a:xfrm>
          </p:grpSpPr>
          <p:sp>
            <p:nvSpPr>
              <p:cNvPr id="64" name="Oval 157"/>
              <p:cNvSpPr>
                <a:spLocks noChangeArrowheads="1"/>
              </p:cNvSpPr>
              <p:nvPr/>
            </p:nvSpPr>
            <p:spPr bwMode="auto">
              <a:xfrm>
                <a:off x="5708650" y="2474913"/>
                <a:ext cx="87313" cy="103187"/>
              </a:xfrm>
              <a:prstGeom prst="ellipse">
                <a:avLst/>
              </a:prstGeom>
              <a:solidFill>
                <a:srgbClr val="CCCCFF"/>
              </a:solidFill>
              <a:ln w="14288">
                <a:solidFill>
                  <a:srgbClr val="000000"/>
                </a:solidFill>
                <a:round/>
                <a:headEnd/>
                <a:tailEnd/>
              </a:ln>
            </p:spPr>
            <p:txBody>
              <a:bodyPr/>
              <a:lstStyle/>
              <a:p>
                <a:pPr algn="ctr" defTabSz="914400"/>
                <a:endParaRPr lang="en-US" sz="1600">
                  <a:latin typeface="Calibri" pitchFamily="34" charset="0"/>
                  <a:cs typeface="Calibri" pitchFamily="34" charset="0"/>
                </a:endParaRPr>
              </a:p>
            </p:txBody>
          </p:sp>
          <p:sp>
            <p:nvSpPr>
              <p:cNvPr id="65" name="Rectangle 160"/>
              <p:cNvSpPr>
                <a:spLocks noChangeArrowheads="1"/>
              </p:cNvSpPr>
              <p:nvPr/>
            </p:nvSpPr>
            <p:spPr bwMode="auto">
              <a:xfrm>
                <a:off x="5882958" y="2408238"/>
                <a:ext cx="2212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r>
                  <a:rPr lang="en-US" sz="1600">
                    <a:solidFill>
                      <a:srgbClr val="000000"/>
                    </a:solidFill>
                    <a:latin typeface="Calibri" pitchFamily="34" charset="0"/>
                    <a:cs typeface="Calibri" pitchFamily="34" charset="0"/>
                  </a:rPr>
                  <a:t>on</a:t>
                </a:r>
                <a:endParaRPr lang="en-US" sz="1600">
                  <a:latin typeface="Calibri" pitchFamily="34" charset="0"/>
                  <a:cs typeface="Calibri" pitchFamily="34" charset="0"/>
                </a:endParaRPr>
              </a:p>
            </p:txBody>
          </p:sp>
          <p:sp>
            <p:nvSpPr>
              <p:cNvPr id="66" name="Text Box 168"/>
              <p:cNvSpPr txBox="1">
                <a:spLocks noChangeArrowheads="1"/>
              </p:cNvSpPr>
              <p:nvPr/>
            </p:nvSpPr>
            <p:spPr bwMode="auto">
              <a:xfrm>
                <a:off x="5800087" y="3468256"/>
                <a:ext cx="1054738" cy="337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80" charset="-128"/>
                  </a:defRPr>
                </a:lvl1pPr>
                <a:lvl2pPr marL="742950" indent="-285750" eaLnBrk="0" hangingPunct="0">
                  <a:defRPr>
                    <a:solidFill>
                      <a:schemeClr val="tx1"/>
                    </a:solidFill>
                    <a:latin typeface="Arial" pitchFamily="34" charset="0"/>
                    <a:ea typeface="ＭＳ Ｐゴシック" pitchFamily="80" charset="-128"/>
                  </a:defRPr>
                </a:lvl2pPr>
                <a:lvl3pPr marL="1143000" indent="-228600" eaLnBrk="0" hangingPunct="0">
                  <a:defRPr>
                    <a:solidFill>
                      <a:schemeClr val="tx1"/>
                    </a:solidFill>
                    <a:latin typeface="Arial" pitchFamily="34" charset="0"/>
                    <a:ea typeface="ＭＳ Ｐゴシック" pitchFamily="80" charset="-128"/>
                  </a:defRPr>
                </a:lvl3pPr>
                <a:lvl4pPr marL="1600200" indent="-228600" eaLnBrk="0" hangingPunct="0">
                  <a:defRPr>
                    <a:solidFill>
                      <a:schemeClr val="tx1"/>
                    </a:solidFill>
                    <a:latin typeface="Arial" pitchFamily="34" charset="0"/>
                    <a:ea typeface="ＭＳ Ｐゴシック" pitchFamily="80" charset="-128"/>
                  </a:defRPr>
                </a:lvl4pPr>
                <a:lvl5pPr marL="2057400" indent="-228600" eaLnBrk="0" hangingPunct="0">
                  <a:defRPr>
                    <a:solidFill>
                      <a:schemeClr val="tx1"/>
                    </a:solidFill>
                    <a:latin typeface="Arial" pitchFamily="34" charset="0"/>
                    <a:ea typeface="ＭＳ Ｐゴシック" pitchFamily="80"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0"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0"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0"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0" charset="-128"/>
                  </a:defRPr>
                </a:lvl9pPr>
              </a:lstStyle>
              <a:p>
                <a:pPr algn="ctr" defTabSz="914400" eaLnBrk="1" hangingPunct="1"/>
                <a:r>
                  <a:rPr lang="en-US" sz="1600">
                    <a:latin typeface="Calibri" pitchFamily="34" charset="0"/>
                    <a:cs typeface="Calibri" pitchFamily="34" charset="0"/>
                  </a:rPr>
                  <a:t>avalanche</a:t>
                </a:r>
              </a:p>
            </p:txBody>
          </p:sp>
          <p:sp>
            <p:nvSpPr>
              <p:cNvPr id="67" name="Line 167"/>
              <p:cNvSpPr>
                <a:spLocks noChangeShapeType="1"/>
              </p:cNvSpPr>
              <p:nvPr/>
            </p:nvSpPr>
            <p:spPr bwMode="auto">
              <a:xfrm flipH="1" flipV="1">
                <a:off x="5767433" y="2450949"/>
                <a:ext cx="0" cy="2343301"/>
              </a:xfrm>
              <a:prstGeom prst="line">
                <a:avLst/>
              </a:prstGeom>
              <a:noFill/>
              <a:ln w="28575">
                <a:solidFill>
                  <a:srgbClr val="C00000"/>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sz="1600">
                  <a:latin typeface="Calibri" pitchFamily="34" charset="0"/>
                  <a:cs typeface="Calibri" pitchFamily="34" charset="0"/>
                </a:endParaRPr>
              </a:p>
            </p:txBody>
          </p:sp>
          <p:sp>
            <p:nvSpPr>
              <p:cNvPr id="68" name="Line 169"/>
              <p:cNvSpPr>
                <a:spLocks noChangeShapeType="1"/>
              </p:cNvSpPr>
              <p:nvPr/>
            </p:nvSpPr>
            <p:spPr bwMode="auto">
              <a:xfrm flipH="1" flipV="1">
                <a:off x="5765800" y="3611922"/>
                <a:ext cx="0" cy="1081374"/>
              </a:xfrm>
              <a:prstGeom prst="line">
                <a:avLst/>
              </a:prstGeom>
              <a:noFill/>
              <a:ln w="28575">
                <a:solidFill>
                  <a:srgbClr val="C00000"/>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sz="1600">
                  <a:latin typeface="Calibri" pitchFamily="34" charset="0"/>
                  <a:cs typeface="Calibri" pitchFamily="34" charset="0"/>
                </a:endParaRPr>
              </a:p>
            </p:txBody>
          </p:sp>
        </p:grpSp>
        <p:sp>
          <p:nvSpPr>
            <p:cNvPr id="55" name="Rectangle 162"/>
            <p:cNvSpPr>
              <a:spLocks noChangeArrowheads="1"/>
            </p:cNvSpPr>
            <p:nvPr/>
          </p:nvSpPr>
          <p:spPr bwMode="auto">
            <a:xfrm>
              <a:off x="2853079" y="4294187"/>
              <a:ext cx="2320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r>
                <a:rPr lang="en-US" sz="1600">
                  <a:solidFill>
                    <a:srgbClr val="000000"/>
                  </a:solidFill>
                  <a:latin typeface="Calibri" pitchFamily="34" charset="0"/>
                  <a:cs typeface="Calibri" pitchFamily="34" charset="0"/>
                </a:rPr>
                <a:t>off</a:t>
              </a:r>
              <a:endParaRPr lang="en-US" sz="1600">
                <a:latin typeface="Calibri" pitchFamily="34" charset="0"/>
                <a:cs typeface="Calibri" pitchFamily="34" charset="0"/>
              </a:endParaRPr>
            </a:p>
          </p:txBody>
        </p:sp>
        <p:sp>
          <p:nvSpPr>
            <p:cNvPr id="56" name="Line 112"/>
            <p:cNvSpPr>
              <a:spLocks noChangeShapeType="1"/>
            </p:cNvSpPr>
            <p:nvPr/>
          </p:nvSpPr>
          <p:spPr bwMode="auto">
            <a:xfrm flipV="1">
              <a:off x="3202468" y="2238375"/>
              <a:ext cx="558800" cy="2314575"/>
            </a:xfrm>
            <a:prstGeom prst="line">
              <a:avLst/>
            </a:prstGeom>
            <a:noFill/>
            <a:ln w="26988">
              <a:solidFill>
                <a:srgbClr val="CC0000"/>
              </a:solidFill>
              <a:round/>
              <a:headEnd/>
              <a:tailEnd/>
            </a:ln>
            <a:extLst>
              <a:ext uri="{909E8E84-426E-40DD-AFC4-6F175D3DCCD1}">
                <a14:hiddenFill xmlns:a14="http://schemas.microsoft.com/office/drawing/2010/main">
                  <a:noFill/>
                </a14:hiddenFill>
              </a:ext>
            </a:extLst>
          </p:spPr>
          <p:txBody>
            <a:bodyPr/>
            <a:lstStyle/>
            <a:p>
              <a:endParaRPr lang="en-US" sz="1600">
                <a:latin typeface="Calibri" pitchFamily="34" charset="0"/>
                <a:cs typeface="Calibri" pitchFamily="34" charset="0"/>
              </a:endParaRPr>
            </a:p>
          </p:txBody>
        </p:sp>
        <p:grpSp>
          <p:nvGrpSpPr>
            <p:cNvPr id="57" name="Group 245"/>
            <p:cNvGrpSpPr>
              <a:grpSpLocks/>
            </p:cNvGrpSpPr>
            <p:nvPr/>
          </p:nvGrpSpPr>
          <p:grpSpPr bwMode="auto">
            <a:xfrm>
              <a:off x="2697643" y="2747962"/>
              <a:ext cx="941387" cy="1109663"/>
              <a:chOff x="4710747" y="2196337"/>
              <a:chExt cx="1216978" cy="1437479"/>
            </a:xfrm>
          </p:grpSpPr>
          <p:sp>
            <p:nvSpPr>
              <p:cNvPr id="62" name="Text Box 172"/>
              <p:cNvSpPr txBox="1">
                <a:spLocks noChangeArrowheads="1"/>
              </p:cNvSpPr>
              <p:nvPr/>
            </p:nvSpPr>
            <p:spPr bwMode="auto">
              <a:xfrm>
                <a:off x="4710747" y="2227184"/>
                <a:ext cx="1056633" cy="435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80" charset="-128"/>
                  </a:defRPr>
                </a:lvl1pPr>
                <a:lvl2pPr marL="742950" indent="-285750" eaLnBrk="0" hangingPunct="0">
                  <a:defRPr>
                    <a:solidFill>
                      <a:schemeClr val="tx1"/>
                    </a:solidFill>
                    <a:latin typeface="Arial" pitchFamily="34" charset="0"/>
                    <a:ea typeface="ＭＳ Ｐゴシック" pitchFamily="80" charset="-128"/>
                  </a:defRPr>
                </a:lvl2pPr>
                <a:lvl3pPr marL="1143000" indent="-228600" eaLnBrk="0" hangingPunct="0">
                  <a:defRPr>
                    <a:solidFill>
                      <a:schemeClr val="tx1"/>
                    </a:solidFill>
                    <a:latin typeface="Arial" pitchFamily="34" charset="0"/>
                    <a:ea typeface="ＭＳ Ｐゴシック" pitchFamily="80" charset="-128"/>
                  </a:defRPr>
                </a:lvl3pPr>
                <a:lvl4pPr marL="1600200" indent="-228600" eaLnBrk="0" hangingPunct="0">
                  <a:defRPr>
                    <a:solidFill>
                      <a:schemeClr val="tx1"/>
                    </a:solidFill>
                    <a:latin typeface="Arial" pitchFamily="34" charset="0"/>
                    <a:ea typeface="ＭＳ Ｐゴシック" pitchFamily="80" charset="-128"/>
                  </a:defRPr>
                </a:lvl4pPr>
                <a:lvl5pPr marL="2057400" indent="-228600" eaLnBrk="0" hangingPunct="0">
                  <a:defRPr>
                    <a:solidFill>
                      <a:schemeClr val="tx1"/>
                    </a:solidFill>
                    <a:latin typeface="Arial" pitchFamily="34" charset="0"/>
                    <a:ea typeface="ＭＳ Ｐゴシック" pitchFamily="80"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0"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0"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0"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0" charset="-128"/>
                  </a:defRPr>
                </a:lvl9pPr>
              </a:lstStyle>
              <a:p>
                <a:pPr algn="ctr" defTabSz="914400" eaLnBrk="1" hangingPunct="1"/>
                <a:r>
                  <a:rPr lang="en-US" sz="1600">
                    <a:latin typeface="Calibri" pitchFamily="34" charset="0"/>
                    <a:cs typeface="Calibri" pitchFamily="34" charset="0"/>
                  </a:rPr>
                  <a:t>quench</a:t>
                </a:r>
              </a:p>
            </p:txBody>
          </p:sp>
          <p:sp>
            <p:nvSpPr>
              <p:cNvPr id="63" name="Line 170"/>
              <p:cNvSpPr>
                <a:spLocks noChangeShapeType="1"/>
              </p:cNvSpPr>
              <p:nvPr/>
            </p:nvSpPr>
            <p:spPr bwMode="auto">
              <a:xfrm flipV="1">
                <a:off x="5593292" y="2196337"/>
                <a:ext cx="334433" cy="1437479"/>
              </a:xfrm>
              <a:prstGeom prst="line">
                <a:avLst/>
              </a:prstGeom>
              <a:noFill/>
              <a:ln w="27051">
                <a:solidFill>
                  <a:srgbClr val="CC0000"/>
                </a:solidFill>
                <a:round/>
                <a:headEnd type="stealth" w="lg" len="lg"/>
                <a:tailEnd/>
              </a:ln>
              <a:extLst>
                <a:ext uri="{909E8E84-426E-40DD-AFC4-6F175D3DCCD1}">
                  <a14:hiddenFill xmlns:a14="http://schemas.microsoft.com/office/drawing/2010/main">
                    <a:noFill/>
                  </a14:hiddenFill>
                </a:ext>
              </a:extLst>
            </p:spPr>
            <p:txBody>
              <a:bodyPr/>
              <a:lstStyle/>
              <a:p>
                <a:endParaRPr lang="en-US" sz="1600">
                  <a:latin typeface="Calibri" pitchFamily="34" charset="0"/>
                  <a:cs typeface="Calibri" pitchFamily="34" charset="0"/>
                </a:endParaRPr>
              </a:p>
            </p:txBody>
          </p:sp>
        </p:grpSp>
        <p:grpSp>
          <p:nvGrpSpPr>
            <p:cNvPr id="58" name="Group 244"/>
            <p:cNvGrpSpPr>
              <a:grpSpLocks/>
            </p:cNvGrpSpPr>
            <p:nvPr/>
          </p:nvGrpSpPr>
          <p:grpSpPr bwMode="auto">
            <a:xfrm>
              <a:off x="3102552" y="4445000"/>
              <a:ext cx="872931" cy="584775"/>
              <a:chOff x="5202112" y="4400304"/>
              <a:chExt cx="1129611" cy="758947"/>
            </a:xfrm>
          </p:grpSpPr>
          <p:sp>
            <p:nvSpPr>
              <p:cNvPr id="60" name="Text Box 166"/>
              <p:cNvSpPr txBox="1">
                <a:spLocks noChangeArrowheads="1"/>
              </p:cNvSpPr>
              <p:nvPr/>
            </p:nvSpPr>
            <p:spPr bwMode="auto">
              <a:xfrm>
                <a:off x="5202112" y="4400304"/>
                <a:ext cx="1129611" cy="758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80" charset="-128"/>
                  </a:defRPr>
                </a:lvl1pPr>
                <a:lvl2pPr marL="742950" indent="-285750" eaLnBrk="0" hangingPunct="0">
                  <a:defRPr>
                    <a:solidFill>
                      <a:schemeClr val="tx1"/>
                    </a:solidFill>
                    <a:latin typeface="Arial" pitchFamily="34" charset="0"/>
                    <a:ea typeface="ＭＳ Ｐゴシック" pitchFamily="80" charset="-128"/>
                  </a:defRPr>
                </a:lvl2pPr>
                <a:lvl3pPr marL="1143000" indent="-228600" eaLnBrk="0" hangingPunct="0">
                  <a:defRPr>
                    <a:solidFill>
                      <a:schemeClr val="tx1"/>
                    </a:solidFill>
                    <a:latin typeface="Arial" pitchFamily="34" charset="0"/>
                    <a:ea typeface="ＭＳ Ｐゴシック" pitchFamily="80" charset="-128"/>
                  </a:defRPr>
                </a:lvl3pPr>
                <a:lvl4pPr marL="1600200" indent="-228600" eaLnBrk="0" hangingPunct="0">
                  <a:defRPr>
                    <a:solidFill>
                      <a:schemeClr val="tx1"/>
                    </a:solidFill>
                    <a:latin typeface="Arial" pitchFamily="34" charset="0"/>
                    <a:ea typeface="ＭＳ Ｐゴシック" pitchFamily="80" charset="-128"/>
                  </a:defRPr>
                </a:lvl4pPr>
                <a:lvl5pPr marL="2057400" indent="-228600" eaLnBrk="0" hangingPunct="0">
                  <a:defRPr>
                    <a:solidFill>
                      <a:schemeClr val="tx1"/>
                    </a:solidFill>
                    <a:latin typeface="Arial" pitchFamily="34" charset="0"/>
                    <a:ea typeface="ＭＳ Ｐゴシック" pitchFamily="80"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0"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0"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0"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0" charset="-128"/>
                  </a:defRPr>
                </a:lvl9pPr>
              </a:lstStyle>
              <a:p>
                <a:pPr algn="ctr" defTabSz="914400" eaLnBrk="1" hangingPunct="1"/>
                <a:r>
                  <a:rPr lang="en-US" sz="1600">
                    <a:latin typeface="Calibri" pitchFamily="34" charset="0"/>
                    <a:cs typeface="Calibri" pitchFamily="34" charset="0"/>
                  </a:rPr>
                  <a:t>arm</a:t>
                </a:r>
              </a:p>
              <a:p>
                <a:pPr algn="ctr" defTabSz="914400" eaLnBrk="1" hangingPunct="1"/>
                <a:r>
                  <a:rPr lang="en-US" sz="1600">
                    <a:latin typeface="Calibri" pitchFamily="34" charset="0"/>
                    <a:cs typeface="Calibri" pitchFamily="34" charset="0"/>
                  </a:rPr>
                  <a:t>V</a:t>
                </a:r>
                <a:r>
                  <a:rPr lang="en-US" sz="1600" baseline="-25000">
                    <a:latin typeface="Calibri" pitchFamily="34" charset="0"/>
                    <a:cs typeface="Calibri" pitchFamily="34" charset="0"/>
                  </a:rPr>
                  <a:t>dc</a:t>
                </a:r>
                <a:r>
                  <a:rPr lang="en-US" sz="1600">
                    <a:latin typeface="Calibri" pitchFamily="34" charset="0"/>
                    <a:cs typeface="Calibri" pitchFamily="34" charset="0"/>
                  </a:rPr>
                  <a:t> + DV</a:t>
                </a:r>
              </a:p>
            </p:txBody>
          </p:sp>
          <p:sp>
            <p:nvSpPr>
              <p:cNvPr id="61" name="Line 165"/>
              <p:cNvSpPr>
                <a:spLocks noChangeShapeType="1"/>
              </p:cNvSpPr>
              <p:nvPr/>
            </p:nvSpPr>
            <p:spPr bwMode="auto">
              <a:xfrm>
                <a:off x="5341409" y="4450565"/>
                <a:ext cx="778933" cy="0"/>
              </a:xfrm>
              <a:prstGeom prst="line">
                <a:avLst/>
              </a:prstGeom>
              <a:noFill/>
              <a:ln w="28575">
                <a:solidFill>
                  <a:srgbClr val="333399"/>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sz="1600">
                  <a:latin typeface="Calibri" pitchFamily="34" charset="0"/>
                  <a:cs typeface="Calibri" pitchFamily="34" charset="0"/>
                </a:endParaRPr>
              </a:p>
            </p:txBody>
          </p:sp>
        </p:grpSp>
        <p:sp>
          <p:nvSpPr>
            <p:cNvPr id="59" name="Rectangle 105"/>
            <p:cNvSpPr>
              <a:spLocks noChangeArrowheads="1"/>
            </p:cNvSpPr>
            <p:nvPr/>
          </p:nvSpPr>
          <p:spPr bwMode="auto">
            <a:xfrm>
              <a:off x="457200" y="3198812"/>
              <a:ext cx="63498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r>
                <a:rPr lang="en-US" sz="1600" dirty="0" smtClean="0">
                  <a:solidFill>
                    <a:srgbClr val="000000"/>
                  </a:solidFill>
                  <a:latin typeface="Calibri" pitchFamily="34" charset="0"/>
                  <a:cs typeface="Calibri" pitchFamily="34" charset="0"/>
                </a:rPr>
                <a:t>Current</a:t>
              </a:r>
              <a:endParaRPr lang="en-US" sz="1600" dirty="0">
                <a:latin typeface="Calibri" pitchFamily="34" charset="0"/>
                <a:cs typeface="Calibri" pitchFamily="34" charset="0"/>
              </a:endParaRPr>
            </a:p>
          </p:txBody>
        </p:sp>
      </p:grpSp>
    </p:spTree>
    <p:extLst>
      <p:ext uri="{BB962C8B-B14F-4D97-AF65-F5344CB8AC3E}">
        <p14:creationId xmlns:p14="http://schemas.microsoft.com/office/powerpoint/2010/main" val="30623266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Integrated Operation (GM-APD)</a:t>
            </a:r>
          </a:p>
        </p:txBody>
      </p:sp>
      <p:sp>
        <p:nvSpPr>
          <p:cNvPr id="3" name="Content Placeholder 2"/>
          <p:cNvSpPr>
            <a:spLocks noGrp="1"/>
          </p:cNvSpPr>
          <p:nvPr>
            <p:ph idx="1"/>
          </p:nvPr>
        </p:nvSpPr>
        <p:spPr/>
        <p:txBody>
          <a:bodyPr/>
          <a:lstStyle/>
          <a:p>
            <a:pPr marL="0" indent="0">
              <a:buNone/>
            </a:pPr>
            <a:r>
              <a:rPr lang="en-US" sz="2000" u="sng" dirty="0" smtClean="0"/>
              <a:t>Dead Time</a:t>
            </a:r>
          </a:p>
          <a:p>
            <a:pPr marL="0" indent="0">
              <a:buNone/>
            </a:pPr>
            <a:endParaRPr lang="en-US" sz="2000" dirty="0"/>
          </a:p>
          <a:p>
            <a:pPr marL="0" indent="0">
              <a:buNone/>
            </a:pPr>
            <a:r>
              <a:rPr lang="en-US" sz="2000" dirty="0" smtClean="0"/>
              <a:t>Dead time refers to the period of the clocking cycle when the detector cannot register a photon event</a:t>
            </a:r>
            <a:r>
              <a:rPr lang="en-US" sz="2000" dirty="0" smtClean="0"/>
              <a:t>.</a:t>
            </a:r>
            <a:endParaRPr lang="en-US" sz="2000" dirty="0" smtClean="0"/>
          </a:p>
          <a:p>
            <a:pPr marL="0" indent="0">
              <a:buNone/>
            </a:pPr>
            <a:endParaRPr lang="en-US" sz="2000" dirty="0"/>
          </a:p>
          <a:p>
            <a:pPr marL="0" indent="0">
              <a:buNone/>
            </a:pPr>
            <a:r>
              <a:rPr lang="en-US" sz="2000" dirty="0" smtClean="0"/>
              <a:t>Generally, dead time includes quench time and the active reset time. Increased dead time reduces SNR and requires longer integration times to offset the loss of signal for constant sensitivity.</a:t>
            </a:r>
            <a:endParaRPr lang="en-US" sz="20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12934283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a:t>
            </a:r>
            <a:endParaRPr lang="en-US" dirty="0"/>
          </a:p>
        </p:txBody>
      </p:sp>
      <p:sp>
        <p:nvSpPr>
          <p:cNvPr id="3" name="Content Placeholder 2"/>
          <p:cNvSpPr>
            <a:spLocks noGrp="1"/>
          </p:cNvSpPr>
          <p:nvPr>
            <p:ph idx="1"/>
          </p:nvPr>
        </p:nvSpPr>
        <p:spPr>
          <a:xfrm>
            <a:off x="457200" y="1295400"/>
            <a:ext cx="8229600" cy="1752599"/>
          </a:xfrm>
        </p:spPr>
        <p:txBody>
          <a:bodyPr/>
          <a:lstStyle/>
          <a:p>
            <a:pPr marL="0" indent="0">
              <a:buNone/>
            </a:pPr>
            <a:r>
              <a:rPr lang="en-US" sz="2000" u="sng" dirty="0" smtClean="0"/>
              <a:t>LIDAR</a:t>
            </a:r>
            <a:endParaRPr lang="en-US" sz="2000" dirty="0" smtClean="0"/>
          </a:p>
          <a:p>
            <a:pPr marL="0" indent="0">
              <a:buNone/>
            </a:pPr>
            <a:endParaRPr lang="en-US" sz="1800" u="sng" dirty="0"/>
          </a:p>
          <a:p>
            <a:pPr marL="227013" indent="0">
              <a:buNone/>
            </a:pPr>
            <a:r>
              <a:rPr lang="en-US" sz="1800" dirty="0" smtClean="0"/>
              <a:t>LIDAR (</a:t>
            </a:r>
            <a:r>
              <a:rPr lang="en-US" sz="1800" dirty="0" err="1" smtClean="0"/>
              <a:t>LIght</a:t>
            </a:r>
            <a:r>
              <a:rPr lang="en-US" sz="1800" dirty="0" smtClean="0"/>
              <a:t> Detection and Ranging) uses </a:t>
            </a:r>
            <a:r>
              <a:rPr lang="en-US" sz="1800" dirty="0"/>
              <a:t>the time of flight from a transmitter laser to calculate the distance to and placement of distant objects in three-dimensional space, most commonly in airborne applications. </a:t>
            </a:r>
            <a:endParaRPr lang="en-US" sz="1800" dirty="0" smtClean="0"/>
          </a:p>
          <a:p>
            <a:pPr marL="0" indent="0">
              <a:buNone/>
            </a:pPr>
            <a:endParaRPr lang="en-US" sz="2000" dirty="0"/>
          </a:p>
          <a:p>
            <a:pPr marL="0" indent="0">
              <a:buNone/>
            </a:pPr>
            <a:endParaRPr lang="en-US" sz="20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
        <p:nvSpPr>
          <p:cNvPr id="6" name="TextBox 5"/>
          <p:cNvSpPr txBox="1"/>
          <p:nvPr/>
        </p:nvSpPr>
        <p:spPr>
          <a:xfrm>
            <a:off x="1874446" y="5631180"/>
            <a:ext cx="5422265" cy="369332"/>
          </a:xfrm>
          <a:prstGeom prst="rect">
            <a:avLst/>
          </a:prstGeom>
          <a:noFill/>
        </p:spPr>
        <p:txBody>
          <a:bodyPr wrap="square" rtlCol="0">
            <a:spAutoFit/>
          </a:bodyPr>
          <a:lstStyle/>
          <a:p>
            <a:pPr algn="ctr"/>
            <a:r>
              <a:rPr lang="en-US" dirty="0" smtClean="0"/>
              <a:t>3D LIDAR Image of a Portion of the RIT </a:t>
            </a:r>
            <a:r>
              <a:rPr lang="en-US" dirty="0" smtClean="0"/>
              <a:t>Campus</a:t>
            </a:r>
            <a:endParaRPr lang="en-US" dirty="0"/>
          </a:p>
        </p:txBody>
      </p:sp>
      <p:grpSp>
        <p:nvGrpSpPr>
          <p:cNvPr id="8" name="Group 7"/>
          <p:cNvGrpSpPr/>
          <p:nvPr/>
        </p:nvGrpSpPr>
        <p:grpSpPr>
          <a:xfrm>
            <a:off x="1874447" y="3048000"/>
            <a:ext cx="5422265" cy="2583180"/>
            <a:chOff x="1874447" y="1828800"/>
            <a:chExt cx="5422265" cy="2583180"/>
          </a:xfrm>
        </p:grpSpPr>
        <p:pic>
          <p:nvPicPr>
            <p:cNvPr id="5" name="Picture 4"/>
            <p:cNvPicPr/>
            <p:nvPr/>
          </p:nvPicPr>
          <p:blipFill>
            <a:blip r:embed="rId2" cstate="print"/>
            <a:stretch>
              <a:fillRect/>
            </a:stretch>
          </p:blipFill>
          <p:spPr bwMode="auto">
            <a:xfrm>
              <a:off x="1874447" y="1828800"/>
              <a:ext cx="5422265" cy="2583180"/>
            </a:xfrm>
            <a:prstGeom prst="rect">
              <a:avLst/>
            </a:prstGeom>
            <a:noFill/>
            <a:ln>
              <a:noFill/>
            </a:ln>
          </p:spPr>
        </p:pic>
        <p:sp>
          <p:nvSpPr>
            <p:cNvPr id="7" name="Oval 6"/>
            <p:cNvSpPr/>
            <p:nvPr/>
          </p:nvSpPr>
          <p:spPr bwMode="auto">
            <a:xfrm>
              <a:off x="3200400" y="1905000"/>
              <a:ext cx="838200" cy="685800"/>
            </a:xfrm>
            <a:prstGeom prst="ellipse">
              <a:avLst/>
            </a:prstGeom>
            <a:noFill/>
            <a:ln w="603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Tree>
    <p:extLst>
      <p:ext uri="{BB962C8B-B14F-4D97-AF65-F5344CB8AC3E}">
        <p14:creationId xmlns:p14="http://schemas.microsoft.com/office/powerpoint/2010/main" val="279224108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a:t>
            </a:r>
            <a:endParaRPr lang="en-US" dirty="0"/>
          </a:p>
        </p:txBody>
      </p:sp>
      <p:sp>
        <p:nvSpPr>
          <p:cNvPr id="3" name="Content Placeholder 2"/>
          <p:cNvSpPr>
            <a:spLocks noGrp="1"/>
          </p:cNvSpPr>
          <p:nvPr>
            <p:ph idx="1"/>
          </p:nvPr>
        </p:nvSpPr>
        <p:spPr>
          <a:xfrm>
            <a:off x="457200" y="1295401"/>
            <a:ext cx="8229600" cy="3429000"/>
          </a:xfrm>
        </p:spPr>
        <p:txBody>
          <a:bodyPr/>
          <a:lstStyle/>
          <a:p>
            <a:pPr marL="0" indent="0">
              <a:buNone/>
            </a:pPr>
            <a:r>
              <a:rPr lang="en-US" sz="2000" u="sng" dirty="0" smtClean="0"/>
              <a:t>Imaging</a:t>
            </a:r>
            <a:endParaRPr lang="en-US" sz="2000" u="sng" dirty="0"/>
          </a:p>
          <a:p>
            <a:pPr marL="0" indent="0">
              <a:buNone/>
            </a:pPr>
            <a:endParaRPr lang="en-US" sz="1800" dirty="0" smtClean="0"/>
          </a:p>
          <a:p>
            <a:pPr marL="227013" indent="0">
              <a:buNone/>
            </a:pPr>
            <a:r>
              <a:rPr lang="en-US" sz="1800" dirty="0" smtClean="0"/>
              <a:t>Both linear mode and Geiger mode APDs have strengths and weaknesses when it comes to imaging.</a:t>
            </a:r>
          </a:p>
          <a:p>
            <a:pPr marL="912813" lvl="1"/>
            <a:r>
              <a:rPr lang="en-US" sz="1400" dirty="0" smtClean="0"/>
              <a:t>GM-APDs can be implemented with zero read noise (often the limiting factor in state-of-the-art imaging systems) when designed with an in-pixel counter. This makes the entire detection process digital.</a:t>
            </a:r>
          </a:p>
          <a:p>
            <a:pPr marL="912813" lvl="1"/>
            <a:r>
              <a:rPr lang="en-US" sz="1400" dirty="0" smtClean="0"/>
              <a:t>GM-APDs cannot distinguish between one or more photons arriving simultaneously, while that information is maintained in a LM-APD.</a:t>
            </a:r>
          </a:p>
          <a:p>
            <a:pPr marL="912813" lvl="1"/>
            <a:r>
              <a:rPr lang="en-US" sz="1400" dirty="0" smtClean="0"/>
              <a:t>LM-APDs have effectively no dead time, which this is a limiting factor in GM-APD performance.</a:t>
            </a:r>
          </a:p>
          <a:p>
            <a:pPr marL="912813" lvl="1"/>
            <a:r>
              <a:rPr lang="en-US" sz="1400" dirty="0" smtClean="0"/>
              <a:t>LM-APDs must be reset periodically to remove the charge accumulated by leakage current or the detector quickly becomes saturated, while this is not a problem with GM-APDs.</a:t>
            </a:r>
            <a:endParaRPr lang="en-US" sz="1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pic>
        <p:nvPicPr>
          <p:cNvPr id="6" name="Picture 5"/>
          <p:cNvPicPr/>
          <p:nvPr/>
        </p:nvPicPr>
        <p:blipFill rotWithShape="1">
          <a:blip r:embed="rId2" cstate="screen">
            <a:extLst>
              <a:ext uri="{28A0092B-C50C-407E-A947-70E740481C1C}">
                <a14:useLocalDpi xmlns:a14="http://schemas.microsoft.com/office/drawing/2010/main"/>
              </a:ext>
            </a:extLst>
          </a:blip>
          <a:srcRect/>
          <a:stretch/>
        </p:blipFill>
        <p:spPr bwMode="auto">
          <a:xfrm>
            <a:off x="2667000" y="4648200"/>
            <a:ext cx="5562600" cy="2133600"/>
          </a:xfrm>
          <a:prstGeom prst="rect">
            <a:avLst/>
          </a:prstGeom>
          <a:noFill/>
          <a:ln>
            <a:noFill/>
          </a:ln>
          <a:extLst>
            <a:ext uri="{53640926-AAD7-44D8-BBD7-CCE9431645EC}">
              <a14:shadowObscured xmlns:a14="http://schemas.microsoft.com/office/drawing/2010/main"/>
            </a:ext>
          </a:extLst>
        </p:spPr>
      </p:pic>
      <p:sp>
        <p:nvSpPr>
          <p:cNvPr id="7" name="TextBox 6"/>
          <p:cNvSpPr txBox="1"/>
          <p:nvPr/>
        </p:nvSpPr>
        <p:spPr>
          <a:xfrm>
            <a:off x="74690" y="5412432"/>
            <a:ext cx="2592309" cy="461665"/>
          </a:xfrm>
          <a:prstGeom prst="rect">
            <a:avLst/>
          </a:prstGeom>
          <a:noFill/>
        </p:spPr>
        <p:txBody>
          <a:bodyPr wrap="square" rtlCol="0">
            <a:spAutoFit/>
          </a:bodyPr>
          <a:lstStyle/>
          <a:p>
            <a:pPr algn="ctr"/>
            <a:r>
              <a:rPr lang="en-US" sz="1200" dirty="0" smtClean="0"/>
              <a:t>0 and 10 electrons read noise for images with simulated shot noise</a:t>
            </a:r>
            <a:endParaRPr lang="en-US" sz="1200" dirty="0"/>
          </a:p>
        </p:txBody>
      </p:sp>
    </p:spTree>
    <p:extLst>
      <p:ext uri="{BB962C8B-B14F-4D97-AF65-F5344CB8AC3E}">
        <p14:creationId xmlns:p14="http://schemas.microsoft.com/office/powerpoint/2010/main" val="211230354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a:t>
            </a:r>
            <a:endParaRPr lang="en-US" dirty="0"/>
          </a:p>
        </p:txBody>
      </p:sp>
      <p:sp>
        <p:nvSpPr>
          <p:cNvPr id="3" name="Content Placeholder 2"/>
          <p:cNvSpPr>
            <a:spLocks noGrp="1"/>
          </p:cNvSpPr>
          <p:nvPr>
            <p:ph idx="1"/>
          </p:nvPr>
        </p:nvSpPr>
        <p:spPr>
          <a:xfrm>
            <a:off x="457200" y="1295401"/>
            <a:ext cx="8229600" cy="533400"/>
          </a:xfrm>
        </p:spPr>
        <p:txBody>
          <a:bodyPr/>
          <a:lstStyle/>
          <a:p>
            <a:pPr marL="0" indent="0">
              <a:buNone/>
            </a:pPr>
            <a:r>
              <a:rPr lang="en-US" sz="2000" u="sng" dirty="0" smtClean="0"/>
              <a:t>Imaging (single photon counting)</a:t>
            </a:r>
            <a:endParaRPr lang="en-US" sz="2000" u="sng"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05000"/>
            <a:ext cx="3953435" cy="2971800"/>
          </a:xfrm>
          <a:prstGeom prst="rect">
            <a:avLst/>
          </a:prstGeom>
          <a:noFill/>
        </p:spPr>
      </p:pic>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905000"/>
            <a:ext cx="4114800" cy="2971800"/>
          </a:xfrm>
          <a:prstGeom prst="rect">
            <a:avLst/>
          </a:prstGeom>
          <a:noFill/>
        </p:spPr>
      </p:pic>
      <p:sp>
        <p:nvSpPr>
          <p:cNvPr id="6" name="TextBox 5"/>
          <p:cNvSpPr txBox="1"/>
          <p:nvPr/>
        </p:nvSpPr>
        <p:spPr>
          <a:xfrm>
            <a:off x="685800" y="5029200"/>
            <a:ext cx="7848600" cy="369332"/>
          </a:xfrm>
          <a:prstGeom prst="rect">
            <a:avLst/>
          </a:prstGeom>
          <a:noFill/>
        </p:spPr>
        <p:txBody>
          <a:bodyPr wrap="square" rtlCol="0">
            <a:spAutoFit/>
          </a:bodyPr>
          <a:lstStyle/>
          <a:p>
            <a:pPr algn="ctr"/>
            <a:r>
              <a:rPr lang="en-US" dirty="0" smtClean="0"/>
              <a:t>Figures Courtesy of Don Hall (University of Hawaii)</a:t>
            </a:r>
            <a:endParaRPr lang="en-US" dirty="0"/>
          </a:p>
        </p:txBody>
      </p:sp>
    </p:spTree>
    <p:extLst>
      <p:ext uri="{BB962C8B-B14F-4D97-AF65-F5344CB8AC3E}">
        <p14:creationId xmlns:p14="http://schemas.microsoft.com/office/powerpoint/2010/main" val="133530710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a:t>
            </a:r>
            <a:endParaRPr lang="en-US" dirty="0"/>
          </a:p>
        </p:txBody>
      </p:sp>
      <p:sp>
        <p:nvSpPr>
          <p:cNvPr id="3" name="Content Placeholder 2"/>
          <p:cNvSpPr>
            <a:spLocks noGrp="1"/>
          </p:cNvSpPr>
          <p:nvPr>
            <p:ph idx="1"/>
          </p:nvPr>
        </p:nvSpPr>
        <p:spPr>
          <a:xfrm>
            <a:off x="457200" y="1295401"/>
            <a:ext cx="8229600" cy="533400"/>
          </a:xfrm>
        </p:spPr>
        <p:txBody>
          <a:bodyPr/>
          <a:lstStyle/>
          <a:p>
            <a:pPr marL="0" indent="0">
              <a:buNone/>
            </a:pPr>
            <a:r>
              <a:rPr lang="en-US" sz="2000" u="sng" dirty="0" smtClean="0"/>
              <a:t>Imaging (GM-APD)</a:t>
            </a:r>
            <a:endParaRPr lang="en-US" sz="2000" u="sng"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pic>
        <p:nvPicPr>
          <p:cNvPr id="5" name="Picture 4" descr="Macintosh HD:Users:aull:Desktop:steeple.jpg"/>
          <p:cNvPicPr/>
          <p:nvPr/>
        </p:nvPicPr>
        <p:blipFill rotWithShape="1">
          <a:blip r:embed="rId3">
            <a:extLst>
              <a:ext uri="{28A0092B-C50C-407E-A947-70E740481C1C}">
                <a14:useLocalDpi xmlns:a14="http://schemas.microsoft.com/office/drawing/2010/main" val="0"/>
              </a:ext>
            </a:extLst>
          </a:blip>
          <a:srcRect t="536"/>
          <a:stretch/>
        </p:blipFill>
        <p:spPr bwMode="auto">
          <a:xfrm>
            <a:off x="990600" y="1752600"/>
            <a:ext cx="4572000" cy="4623303"/>
          </a:xfrm>
          <a:prstGeom prst="rect">
            <a:avLst/>
          </a:prstGeom>
          <a:noFill/>
          <a:ln>
            <a:noFill/>
          </a:ln>
        </p:spPr>
      </p:pic>
      <p:sp>
        <p:nvSpPr>
          <p:cNvPr id="6" name="TextBox 5"/>
          <p:cNvSpPr txBox="1"/>
          <p:nvPr/>
        </p:nvSpPr>
        <p:spPr>
          <a:xfrm>
            <a:off x="5715000" y="2438400"/>
            <a:ext cx="3276600" cy="1754326"/>
          </a:xfrm>
          <a:prstGeom prst="rect">
            <a:avLst/>
          </a:prstGeom>
          <a:noFill/>
        </p:spPr>
        <p:txBody>
          <a:bodyPr wrap="square" rtlCol="0">
            <a:spAutoFit/>
          </a:bodyPr>
          <a:lstStyle/>
          <a:p>
            <a:pPr algn="ctr"/>
            <a:r>
              <a:rPr lang="en-US" dirty="0" smtClean="0"/>
              <a:t>This image taken with a prototype GM-APD imager by researchers at Lincoln Laboratory (MIT).</a:t>
            </a:r>
          </a:p>
          <a:p>
            <a:pPr algn="ctr"/>
            <a:endParaRPr lang="en-US" dirty="0"/>
          </a:p>
          <a:p>
            <a:pPr algn="ctr"/>
            <a:r>
              <a:rPr lang="en-US" dirty="0" smtClean="0"/>
              <a:t>Image courtesy of Don </a:t>
            </a:r>
            <a:r>
              <a:rPr lang="en-US" dirty="0" err="1" smtClean="0"/>
              <a:t>Figer</a:t>
            </a:r>
            <a:r>
              <a:rPr lang="en-US" dirty="0" smtClean="0"/>
              <a:t>.</a:t>
            </a:r>
            <a:endParaRPr lang="en-US" dirty="0"/>
          </a:p>
        </p:txBody>
      </p:sp>
    </p:spTree>
    <p:extLst>
      <p:ext uri="{BB962C8B-B14F-4D97-AF65-F5344CB8AC3E}">
        <p14:creationId xmlns:p14="http://schemas.microsoft.com/office/powerpoint/2010/main" val="45290577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Solid State Physics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299261474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a:t>
            </a:r>
            <a:endParaRPr lang="en-US" dirty="0"/>
          </a:p>
        </p:txBody>
      </p:sp>
      <p:sp>
        <p:nvSpPr>
          <p:cNvPr id="3" name="Content Placeholder 2"/>
          <p:cNvSpPr>
            <a:spLocks noGrp="1"/>
          </p:cNvSpPr>
          <p:nvPr>
            <p:ph idx="1"/>
          </p:nvPr>
        </p:nvSpPr>
        <p:spPr>
          <a:xfrm>
            <a:off x="457200" y="1295401"/>
            <a:ext cx="8229600" cy="1066800"/>
          </a:xfrm>
        </p:spPr>
        <p:txBody>
          <a:bodyPr/>
          <a:lstStyle/>
          <a:p>
            <a:pPr marL="0" indent="0">
              <a:buNone/>
            </a:pPr>
            <a:r>
              <a:rPr lang="en-US" sz="2000" u="sng" dirty="0" smtClean="0"/>
              <a:t>Currently Available</a:t>
            </a:r>
          </a:p>
          <a:p>
            <a:pPr marL="227013" indent="0">
              <a:buNone/>
            </a:pPr>
            <a:r>
              <a:rPr lang="en-US" sz="1800" dirty="0" smtClean="0"/>
              <a:t>Hamamatsu S11519 Series</a:t>
            </a:r>
            <a:endParaRPr lang="en-US" sz="1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22" t="24649" r="67237" b="58632"/>
          <a:stretch/>
        </p:blipFill>
        <p:spPr bwMode="auto">
          <a:xfrm>
            <a:off x="6172200" y="1219200"/>
            <a:ext cx="1371600" cy="1212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322" t="77847" r="9405" b="2426"/>
          <a:stretch/>
        </p:blipFill>
        <p:spPr bwMode="auto">
          <a:xfrm>
            <a:off x="681181" y="2530763"/>
            <a:ext cx="7777019" cy="1907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1486" t="14600" r="9244" b="68458"/>
          <a:stretch/>
        </p:blipFill>
        <p:spPr bwMode="auto">
          <a:xfrm>
            <a:off x="681181" y="4435763"/>
            <a:ext cx="7777019" cy="173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81181" y="6172512"/>
            <a:ext cx="1977144" cy="338554"/>
          </a:xfrm>
          <a:prstGeom prst="rect">
            <a:avLst/>
          </a:prstGeom>
        </p:spPr>
        <p:txBody>
          <a:bodyPr wrap="none">
            <a:spAutoFit/>
          </a:bodyPr>
          <a:lstStyle/>
          <a:p>
            <a:pPr marL="1588" lvl="1" indent="0" algn="ctr">
              <a:buNone/>
            </a:pPr>
            <a:r>
              <a:rPr lang="en-US" sz="1600" dirty="0" err="1"/>
              <a:t>M</a:t>
            </a:r>
            <a:r>
              <a:rPr lang="en-US" sz="1600" baseline="30000" dirty="0" err="1"/>
              <a:t>x</a:t>
            </a:r>
            <a:r>
              <a:rPr lang="en-US" sz="1600" dirty="0"/>
              <a:t>=</a:t>
            </a:r>
            <a:r>
              <a:rPr lang="en-US" sz="1600" dirty="0" err="1"/>
              <a:t>kM</a:t>
            </a:r>
            <a:r>
              <a:rPr lang="en-US" sz="1600" dirty="0"/>
              <a:t>+(1-k)(2-M</a:t>
            </a:r>
            <a:r>
              <a:rPr lang="en-US" sz="1600" baseline="30000" dirty="0"/>
              <a:t>-1</a:t>
            </a:r>
            <a:r>
              <a:rPr lang="en-US" sz="1600" dirty="0"/>
              <a:t>)</a:t>
            </a:r>
          </a:p>
        </p:txBody>
      </p:sp>
    </p:spTree>
    <p:extLst>
      <p:ext uri="{BB962C8B-B14F-4D97-AF65-F5344CB8AC3E}">
        <p14:creationId xmlns:p14="http://schemas.microsoft.com/office/powerpoint/2010/main" val="263789380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827" t="21996" r="12539" b="41061"/>
          <a:stretch/>
        </p:blipFill>
        <p:spPr bwMode="auto">
          <a:xfrm>
            <a:off x="1447800" y="3558354"/>
            <a:ext cx="6400800" cy="3223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1015" t="61279" r="41536" b="1142"/>
          <a:stretch/>
        </p:blipFill>
        <p:spPr bwMode="auto">
          <a:xfrm>
            <a:off x="4038600" y="1117693"/>
            <a:ext cx="2949864" cy="2440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a:spLocks noGrp="1"/>
          </p:cNvSpPr>
          <p:nvPr>
            <p:ph idx="1"/>
          </p:nvPr>
        </p:nvSpPr>
        <p:spPr>
          <a:xfrm>
            <a:off x="457200" y="1295401"/>
            <a:ext cx="3581400" cy="1066800"/>
          </a:xfrm>
        </p:spPr>
        <p:txBody>
          <a:bodyPr/>
          <a:lstStyle/>
          <a:p>
            <a:pPr marL="0" indent="0">
              <a:buNone/>
            </a:pPr>
            <a:r>
              <a:rPr lang="en-US" sz="2000" u="sng" dirty="0" smtClean="0"/>
              <a:t>Currently Available</a:t>
            </a:r>
          </a:p>
          <a:p>
            <a:pPr marL="227013" indent="0">
              <a:buNone/>
            </a:pPr>
            <a:r>
              <a:rPr lang="en-US" sz="1800" dirty="0" smtClean="0"/>
              <a:t>Hamamatsu S11519 Series</a:t>
            </a:r>
            <a:endParaRPr lang="en-US" sz="1800" dirty="0"/>
          </a:p>
        </p:txBody>
      </p:sp>
    </p:spTree>
    <p:extLst>
      <p:ext uri="{BB962C8B-B14F-4D97-AF65-F5344CB8AC3E}">
        <p14:creationId xmlns:p14="http://schemas.microsoft.com/office/powerpoint/2010/main" val="48306436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 Theory</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grpSp>
        <p:nvGrpSpPr>
          <p:cNvPr id="7" name="Group 6"/>
          <p:cNvGrpSpPr/>
          <p:nvPr/>
        </p:nvGrpSpPr>
        <p:grpSpPr>
          <a:xfrm>
            <a:off x="457200" y="1154430"/>
            <a:ext cx="4005262" cy="5703570"/>
            <a:chOff x="457200" y="1154430"/>
            <a:chExt cx="4005262" cy="570357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710"/>
            <a:stretch/>
          </p:blipFill>
          <p:spPr bwMode="auto">
            <a:xfrm>
              <a:off x="457200" y="1154430"/>
              <a:ext cx="4005262" cy="5703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bwMode="auto">
            <a:xfrm>
              <a:off x="832104" y="2496312"/>
              <a:ext cx="3383280" cy="210312"/>
            </a:xfrm>
            <a:prstGeom prst="rect">
              <a:avLst/>
            </a:prstGeom>
            <a:solidFill>
              <a:srgbClr val="FFFF00">
                <a:alpha val="34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grpSp>
        <p:nvGrpSpPr>
          <p:cNvPr id="12" name="Group 11"/>
          <p:cNvGrpSpPr/>
          <p:nvPr/>
        </p:nvGrpSpPr>
        <p:grpSpPr>
          <a:xfrm>
            <a:off x="5029200" y="2133600"/>
            <a:ext cx="3476625" cy="3124200"/>
            <a:chOff x="5029200" y="2133600"/>
            <a:chExt cx="3476625" cy="3124200"/>
          </a:xfrm>
        </p:grpSpPr>
        <p:grpSp>
          <p:nvGrpSpPr>
            <p:cNvPr id="6" name="Group 5"/>
            <p:cNvGrpSpPr/>
            <p:nvPr/>
          </p:nvGrpSpPr>
          <p:grpSpPr>
            <a:xfrm>
              <a:off x="5029200" y="2133600"/>
              <a:ext cx="3476625" cy="3124200"/>
              <a:chOff x="5029200" y="2133600"/>
              <a:chExt cx="3476625" cy="312420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133600"/>
                <a:ext cx="347662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bwMode="auto">
              <a:xfrm>
                <a:off x="5440680" y="3081528"/>
                <a:ext cx="2843784" cy="384048"/>
              </a:xfrm>
              <a:prstGeom prst="rect">
                <a:avLst/>
              </a:prstGeom>
              <a:solidFill>
                <a:srgbClr val="FFFF00">
                  <a:alpha val="34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
          <p:nvSpPr>
            <p:cNvPr id="9" name="TextBox 8"/>
            <p:cNvSpPr txBox="1"/>
            <p:nvPr/>
          </p:nvSpPr>
          <p:spPr>
            <a:xfrm>
              <a:off x="6324600" y="3081528"/>
              <a:ext cx="442912" cy="369332"/>
            </a:xfrm>
            <a:prstGeom prst="rect">
              <a:avLst/>
            </a:prstGeom>
            <a:noFill/>
          </p:spPr>
          <p:txBody>
            <a:bodyPr wrap="square" rtlCol="0">
              <a:spAutoFit/>
            </a:bodyPr>
            <a:lstStyle/>
            <a:p>
              <a:r>
                <a:rPr lang="en-US" dirty="0" err="1" smtClean="0"/>
                <a:t>E</a:t>
              </a:r>
              <a:r>
                <a:rPr lang="en-US" baseline="-25000" dirty="0" err="1" smtClean="0"/>
                <a:t>g</a:t>
              </a:r>
              <a:endParaRPr lang="en-US" baseline="-25000" dirty="0"/>
            </a:p>
          </p:txBody>
        </p:sp>
        <p:cxnSp>
          <p:nvCxnSpPr>
            <p:cNvPr id="11" name="Straight Arrow Connector 10"/>
            <p:cNvCxnSpPr/>
            <p:nvPr/>
          </p:nvCxnSpPr>
          <p:spPr bwMode="auto">
            <a:xfrm>
              <a:off x="6324600" y="3081528"/>
              <a:ext cx="0" cy="369332"/>
            </a:xfrm>
            <a:prstGeom prst="straightConnector1">
              <a:avLst/>
            </a:prstGeom>
            <a:solidFill>
              <a:schemeClr val="accent1"/>
            </a:solidFill>
            <a:ln w="19050" cap="flat" cmpd="sng" algn="ctr">
              <a:solidFill>
                <a:schemeClr val="tx1"/>
              </a:solidFill>
              <a:prstDash val="solid"/>
              <a:round/>
              <a:headEnd type="triangle" w="lg"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11824443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 Theory</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grpSp>
        <p:nvGrpSpPr>
          <p:cNvPr id="5" name="Group 4"/>
          <p:cNvGrpSpPr/>
          <p:nvPr/>
        </p:nvGrpSpPr>
        <p:grpSpPr>
          <a:xfrm>
            <a:off x="152400" y="1981200"/>
            <a:ext cx="3476625" cy="3124200"/>
            <a:chOff x="5029200" y="2133600"/>
            <a:chExt cx="3476625" cy="312420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133600"/>
              <a:ext cx="347662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bwMode="auto">
            <a:xfrm>
              <a:off x="5440680" y="3081528"/>
              <a:ext cx="2843784" cy="384048"/>
            </a:xfrm>
            <a:prstGeom prst="rect">
              <a:avLst/>
            </a:prstGeom>
            <a:solidFill>
              <a:srgbClr val="FFFF00">
                <a:alpha val="34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cxnSp>
        <p:nvCxnSpPr>
          <p:cNvPr id="8" name="Straight Arrow Connector 7"/>
          <p:cNvCxnSpPr/>
          <p:nvPr/>
        </p:nvCxnSpPr>
        <p:spPr bwMode="auto">
          <a:xfrm>
            <a:off x="3810000" y="3543300"/>
            <a:ext cx="762000" cy="0"/>
          </a:xfrm>
          <a:prstGeom prst="straightConnector1">
            <a:avLst/>
          </a:prstGeom>
          <a:solidFill>
            <a:schemeClr val="accent1"/>
          </a:solidFill>
          <a:ln w="4127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Picture 8"/>
          <p:cNvPicPr/>
          <p:nvPr/>
        </p:nvPicPr>
        <p:blipFill>
          <a:blip r:embed="rId3" cstate="print">
            <a:clrChange>
              <a:clrFrom>
                <a:srgbClr val="FFFFFF"/>
              </a:clrFrom>
              <a:clrTo>
                <a:srgbClr val="FFFFFF">
                  <a:alpha val="0"/>
                </a:srgbClr>
              </a:clrTo>
            </a:clrChange>
          </a:blip>
          <a:srcRect/>
          <a:stretch>
            <a:fillRect/>
          </a:stretch>
        </p:blipFill>
        <p:spPr bwMode="auto">
          <a:xfrm>
            <a:off x="4768890" y="2682002"/>
            <a:ext cx="4235490" cy="1535325"/>
          </a:xfrm>
          <a:prstGeom prst="rect">
            <a:avLst/>
          </a:prstGeom>
          <a:noFill/>
          <a:ln w="9525">
            <a:noFill/>
            <a:miter lim="800000"/>
            <a:headEnd/>
            <a:tailEnd/>
          </a:ln>
        </p:spPr>
      </p:pic>
      <p:cxnSp>
        <p:nvCxnSpPr>
          <p:cNvPr id="10" name="Straight Arrow Connector 9"/>
          <p:cNvCxnSpPr/>
          <p:nvPr/>
        </p:nvCxnSpPr>
        <p:spPr bwMode="auto">
          <a:xfrm rot="5400000">
            <a:off x="7435890" y="2453402"/>
            <a:ext cx="381000" cy="381000"/>
          </a:xfrm>
          <a:prstGeom prst="straightConnector1">
            <a:avLst/>
          </a:prstGeom>
          <a:solidFill>
            <a:schemeClr val="accent1"/>
          </a:solidFill>
          <a:ln w="25400" cap="flat" cmpd="sng" algn="ctr">
            <a:solidFill>
              <a:schemeClr val="tx1"/>
            </a:solidFill>
            <a:prstDash val="solid"/>
            <a:round/>
            <a:headEnd type="none" w="med" len="med"/>
            <a:tailEnd type="triangle" w="lg" len="med"/>
          </a:ln>
          <a:effectLst/>
        </p:spPr>
      </p:cxnSp>
      <p:sp>
        <p:nvSpPr>
          <p:cNvPr id="11" name="TextBox 10"/>
          <p:cNvSpPr txBox="1"/>
          <p:nvPr/>
        </p:nvSpPr>
        <p:spPr>
          <a:xfrm>
            <a:off x="7239000" y="2209800"/>
            <a:ext cx="1600200" cy="276999"/>
          </a:xfrm>
          <a:prstGeom prst="rect">
            <a:avLst/>
          </a:prstGeom>
          <a:noFill/>
        </p:spPr>
        <p:txBody>
          <a:bodyPr wrap="square" rtlCol="0">
            <a:spAutoFit/>
          </a:bodyPr>
          <a:lstStyle/>
          <a:p>
            <a:pPr algn="ctr"/>
            <a:r>
              <a:rPr lang="en-US" sz="1200" dirty="0" smtClean="0"/>
              <a:t>Free Electrons</a:t>
            </a:r>
            <a:endParaRPr lang="en-US" sz="1200" dirty="0"/>
          </a:p>
        </p:txBody>
      </p:sp>
      <p:graphicFrame>
        <p:nvGraphicFramePr>
          <p:cNvPr id="12" name="Table 11"/>
          <p:cNvGraphicFramePr>
            <a:graphicFrameLocks noGrp="1"/>
          </p:cNvGraphicFramePr>
          <p:nvPr>
            <p:extLst>
              <p:ext uri="{D42A27DB-BD31-4B8C-83A1-F6EECF244321}">
                <p14:modId xmlns:p14="http://schemas.microsoft.com/office/powerpoint/2010/main" val="1692819685"/>
              </p:ext>
            </p:extLst>
          </p:nvPr>
        </p:nvGraphicFramePr>
        <p:xfrm>
          <a:off x="5095815" y="1767840"/>
          <a:ext cx="3752970" cy="213360"/>
        </p:xfrm>
        <a:graphic>
          <a:graphicData uri="http://schemas.openxmlformats.org/drawingml/2006/table">
            <a:tbl>
              <a:tblPr/>
              <a:tblGrid>
                <a:gridCol w="3752970"/>
              </a:tblGrid>
              <a:tr h="182880">
                <a:tc>
                  <a:txBody>
                    <a:bodyPr/>
                    <a:lstStyle/>
                    <a:p>
                      <a:pPr marL="228600" marR="228600" algn="just">
                        <a:spcBef>
                          <a:spcPts val="0"/>
                        </a:spcBef>
                        <a:spcAft>
                          <a:spcPts val="0"/>
                        </a:spcAft>
                      </a:pPr>
                      <a:r>
                        <a:rPr lang="en-US" sz="1400" i="1" dirty="0" smtClean="0">
                          <a:latin typeface="Times New Roman"/>
                          <a:ea typeface="Times New Roman"/>
                          <a:cs typeface="Times New Roman"/>
                        </a:rPr>
                        <a:t>Energy </a:t>
                      </a:r>
                      <a:r>
                        <a:rPr lang="en-US" sz="1400" i="1" dirty="0">
                          <a:latin typeface="Times New Roman"/>
                          <a:ea typeface="Times New Roman"/>
                          <a:cs typeface="Times New Roman"/>
                        </a:rPr>
                        <a:t>Band Diagram for a Semiconductor</a:t>
                      </a:r>
                    </a:p>
                  </a:txBody>
                  <a:tcPr marL="68580" marR="68580" marT="0" marB="0" anchor="ctr">
                    <a:lnL>
                      <a:noFill/>
                    </a:lnL>
                    <a:lnR>
                      <a:noFill/>
                    </a:lnR>
                    <a:lnT>
                      <a:noFill/>
                    </a:lnT>
                    <a:lnB>
                      <a:noFill/>
                    </a:lnB>
                  </a:tcPr>
                </a:tc>
              </a:tr>
            </a:tbl>
          </a:graphicData>
        </a:graphic>
      </p:graphicFrame>
      <p:sp>
        <p:nvSpPr>
          <p:cNvPr id="13" name="TextBox 12"/>
          <p:cNvSpPr txBox="1"/>
          <p:nvPr/>
        </p:nvSpPr>
        <p:spPr>
          <a:xfrm>
            <a:off x="1387316" y="2943844"/>
            <a:ext cx="442912" cy="369332"/>
          </a:xfrm>
          <a:prstGeom prst="rect">
            <a:avLst/>
          </a:prstGeom>
          <a:noFill/>
        </p:spPr>
        <p:txBody>
          <a:bodyPr wrap="square" rtlCol="0">
            <a:spAutoFit/>
          </a:bodyPr>
          <a:lstStyle/>
          <a:p>
            <a:r>
              <a:rPr lang="en-US" dirty="0" err="1" smtClean="0"/>
              <a:t>E</a:t>
            </a:r>
            <a:r>
              <a:rPr lang="en-US" baseline="-25000" dirty="0" err="1" smtClean="0"/>
              <a:t>g</a:t>
            </a:r>
            <a:endParaRPr lang="en-US" baseline="-25000" dirty="0"/>
          </a:p>
        </p:txBody>
      </p:sp>
      <p:cxnSp>
        <p:nvCxnSpPr>
          <p:cNvPr id="14" name="Straight Arrow Connector 13"/>
          <p:cNvCxnSpPr/>
          <p:nvPr/>
        </p:nvCxnSpPr>
        <p:spPr bwMode="auto">
          <a:xfrm>
            <a:off x="1387316" y="2943844"/>
            <a:ext cx="0" cy="369332"/>
          </a:xfrm>
          <a:prstGeom prst="straightConnector1">
            <a:avLst/>
          </a:prstGeom>
          <a:solidFill>
            <a:schemeClr val="accent1"/>
          </a:solidFill>
          <a:ln w="19050" cap="flat" cmpd="sng" algn="ctr">
            <a:solidFill>
              <a:schemeClr val="tx1"/>
            </a:solidFill>
            <a:prstDash val="solid"/>
            <a:round/>
            <a:headEnd type="triangle" w="lg"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p:cNvCxnSpPr/>
          <p:nvPr/>
        </p:nvCxnSpPr>
        <p:spPr bwMode="auto">
          <a:xfrm flipV="1">
            <a:off x="5029200" y="3128510"/>
            <a:ext cx="914400" cy="1672090"/>
          </a:xfrm>
          <a:prstGeom prst="straightConnector1">
            <a:avLst/>
          </a:prstGeom>
          <a:solidFill>
            <a:schemeClr val="accent1"/>
          </a:solidFill>
          <a:ln w="19050" cap="flat" cmpd="sng" algn="ctr">
            <a:solidFill>
              <a:schemeClr val="tx1"/>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p:nvPr/>
        </p:nvCxnSpPr>
        <p:spPr bwMode="auto">
          <a:xfrm flipV="1">
            <a:off x="5029200" y="3886200"/>
            <a:ext cx="762000" cy="914400"/>
          </a:xfrm>
          <a:prstGeom prst="straightConnector1">
            <a:avLst/>
          </a:prstGeom>
          <a:solidFill>
            <a:schemeClr val="accent1"/>
          </a:solidFill>
          <a:ln w="19050" cap="flat" cmpd="sng" algn="ctr">
            <a:solidFill>
              <a:schemeClr val="tx1"/>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6"/>
          <p:cNvSpPr txBox="1"/>
          <p:nvPr/>
        </p:nvSpPr>
        <p:spPr>
          <a:xfrm>
            <a:off x="4038600" y="4724400"/>
            <a:ext cx="1905000" cy="461665"/>
          </a:xfrm>
          <a:prstGeom prst="rect">
            <a:avLst/>
          </a:prstGeom>
          <a:noFill/>
        </p:spPr>
        <p:txBody>
          <a:bodyPr wrap="square" rtlCol="0">
            <a:spAutoFit/>
          </a:bodyPr>
          <a:lstStyle/>
          <a:p>
            <a:pPr algn="ctr"/>
            <a:r>
              <a:rPr lang="en-US" sz="1200" dirty="0" smtClean="0"/>
              <a:t>Fermi Energy Levels due to Dopant Concentration</a:t>
            </a:r>
            <a:endParaRPr lang="en-US" sz="1200" dirty="0"/>
          </a:p>
        </p:txBody>
      </p:sp>
      <p:cxnSp>
        <p:nvCxnSpPr>
          <p:cNvPr id="18" name="Straight Arrow Connector 17"/>
          <p:cNvCxnSpPr/>
          <p:nvPr/>
        </p:nvCxnSpPr>
        <p:spPr bwMode="auto">
          <a:xfrm>
            <a:off x="6705600" y="2605802"/>
            <a:ext cx="533400" cy="843862"/>
          </a:xfrm>
          <a:prstGeom prst="straightConnector1">
            <a:avLst/>
          </a:prstGeom>
          <a:solidFill>
            <a:schemeClr val="accent1"/>
          </a:solidFill>
          <a:ln w="25400" cap="flat" cmpd="sng" algn="ctr">
            <a:solidFill>
              <a:schemeClr val="tx1"/>
            </a:solidFill>
            <a:prstDash val="solid"/>
            <a:round/>
            <a:headEnd type="none" w="med" len="med"/>
            <a:tailEnd type="triangle" w="lg" len="med"/>
          </a:ln>
          <a:effectLst/>
        </p:spPr>
      </p:cxnSp>
      <p:sp>
        <p:nvSpPr>
          <p:cNvPr id="19" name="TextBox 18"/>
          <p:cNvSpPr txBox="1"/>
          <p:nvPr/>
        </p:nvSpPr>
        <p:spPr>
          <a:xfrm>
            <a:off x="5033011" y="2342912"/>
            <a:ext cx="2205989" cy="276999"/>
          </a:xfrm>
          <a:prstGeom prst="rect">
            <a:avLst/>
          </a:prstGeom>
          <a:noFill/>
        </p:spPr>
        <p:txBody>
          <a:bodyPr wrap="square" rtlCol="0">
            <a:spAutoFit/>
          </a:bodyPr>
          <a:lstStyle/>
          <a:p>
            <a:pPr algn="ctr"/>
            <a:r>
              <a:rPr lang="en-US" sz="1200" dirty="0" smtClean="0"/>
              <a:t>Intrinsic Fermi Energy Level</a:t>
            </a:r>
            <a:endParaRPr lang="en-US" sz="1200" dirty="0"/>
          </a:p>
        </p:txBody>
      </p:sp>
    </p:spTree>
    <p:extLst>
      <p:ext uri="{BB962C8B-B14F-4D97-AF65-F5344CB8AC3E}">
        <p14:creationId xmlns:p14="http://schemas.microsoft.com/office/powerpoint/2010/main" val="209715139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PN Junction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cxnSp>
        <p:nvCxnSpPr>
          <p:cNvPr id="35" name="Straight Connector 34"/>
          <p:cNvCxnSpPr>
            <a:stCxn id="30" idx="1"/>
            <a:endCxn id="29" idx="1"/>
          </p:cNvCxnSpPr>
          <p:nvPr/>
        </p:nvCxnSpPr>
        <p:spPr bwMode="auto">
          <a:xfrm flipH="1" flipV="1">
            <a:off x="1274549" y="2215395"/>
            <a:ext cx="1257300" cy="1"/>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36" name="Straight Connector 35"/>
          <p:cNvCxnSpPr>
            <a:stCxn id="29" idx="3"/>
            <a:endCxn id="30" idx="3"/>
          </p:cNvCxnSpPr>
          <p:nvPr/>
        </p:nvCxnSpPr>
        <p:spPr bwMode="auto">
          <a:xfrm>
            <a:off x="1274549" y="4120395"/>
            <a:ext cx="1257300" cy="1"/>
          </a:xfrm>
          <a:prstGeom prst="line">
            <a:avLst/>
          </a:prstGeom>
          <a:solidFill>
            <a:schemeClr val="accent1"/>
          </a:solidFill>
          <a:ln w="25400" cap="flat" cmpd="sng" algn="ctr">
            <a:solidFill>
              <a:schemeClr val="tx1"/>
            </a:solidFill>
            <a:prstDash val="solid"/>
            <a:round/>
            <a:headEnd type="none" w="med" len="med"/>
            <a:tailEnd type="none" w="med" len="med"/>
          </a:ln>
          <a:effectLst/>
        </p:spPr>
      </p:cxnSp>
      <p:graphicFrame>
        <p:nvGraphicFramePr>
          <p:cNvPr id="38" name="Table 37"/>
          <p:cNvGraphicFramePr>
            <a:graphicFrameLocks noGrp="1"/>
          </p:cNvGraphicFramePr>
          <p:nvPr>
            <p:extLst>
              <p:ext uri="{D42A27DB-BD31-4B8C-83A1-F6EECF244321}">
                <p14:modId xmlns:p14="http://schemas.microsoft.com/office/powerpoint/2010/main" val="2780913106"/>
              </p:ext>
            </p:extLst>
          </p:nvPr>
        </p:nvGraphicFramePr>
        <p:xfrm>
          <a:off x="70034" y="6199016"/>
          <a:ext cx="3886200" cy="182880"/>
        </p:xfrm>
        <a:graphic>
          <a:graphicData uri="http://schemas.openxmlformats.org/drawingml/2006/table">
            <a:tbl>
              <a:tblPr/>
              <a:tblGrid>
                <a:gridCol w="3886200"/>
              </a:tblGrid>
              <a:tr h="182880">
                <a:tc>
                  <a:txBody>
                    <a:bodyPr/>
                    <a:lstStyle/>
                    <a:p>
                      <a:pPr marL="228600" marR="228600" indent="0" algn="ctr" defTabSz="914400" rtl="0" eaLnBrk="1" fontAlgn="auto" latinLnBrk="0" hangingPunct="1">
                        <a:lnSpc>
                          <a:spcPct val="100000"/>
                        </a:lnSpc>
                        <a:spcBef>
                          <a:spcPts val="0"/>
                        </a:spcBef>
                        <a:spcAft>
                          <a:spcPts val="0"/>
                        </a:spcAft>
                        <a:buClrTx/>
                        <a:buSzTx/>
                        <a:buFontTx/>
                        <a:buNone/>
                        <a:tabLst/>
                        <a:defRPr/>
                      </a:pPr>
                      <a:r>
                        <a:rPr lang="en-US" sz="1100" i="1" dirty="0" smtClean="0">
                          <a:latin typeface="Times New Roman"/>
                          <a:ea typeface="Times New Roman"/>
                          <a:cs typeface="Times New Roman"/>
                        </a:rPr>
                        <a:t>PN </a:t>
                      </a:r>
                      <a:r>
                        <a:rPr lang="en-US" sz="1100" i="1" dirty="0">
                          <a:latin typeface="Times New Roman"/>
                          <a:ea typeface="Times New Roman"/>
                          <a:cs typeface="Times New Roman"/>
                        </a:rPr>
                        <a:t>Junction Band </a:t>
                      </a:r>
                      <a:r>
                        <a:rPr lang="en-US" sz="1100" i="1" dirty="0" smtClean="0">
                          <a:latin typeface="Times New Roman"/>
                          <a:ea typeface="Times New Roman"/>
                          <a:cs typeface="Times New Roman"/>
                        </a:rPr>
                        <a:t>Diagram </a:t>
                      </a:r>
                      <a:r>
                        <a:rPr lang="en-US" sz="1100" i="1" dirty="0" smtClean="0">
                          <a:latin typeface="Times New Roman" pitchFamily="18" charset="0"/>
                          <a:cs typeface="Times New Roman" pitchFamily="18" charset="0"/>
                        </a:rPr>
                        <a:t>(</a:t>
                      </a:r>
                      <a:r>
                        <a:rPr lang="en-US" sz="1100" i="1" dirty="0" err="1" smtClean="0">
                          <a:latin typeface="Times New Roman" pitchFamily="18" charset="0"/>
                          <a:cs typeface="Times New Roman" pitchFamily="18" charset="0"/>
                        </a:rPr>
                        <a:t>Zeghbroeck</a:t>
                      </a:r>
                      <a:r>
                        <a:rPr lang="en-US" sz="1100" i="1" dirty="0" smtClean="0">
                          <a:latin typeface="Times New Roman" pitchFamily="18" charset="0"/>
                          <a:cs typeface="Times New Roman" pitchFamily="18" charset="0"/>
                        </a:rPr>
                        <a:t> 2007)</a:t>
                      </a:r>
                      <a:r>
                        <a:rPr lang="en-US" sz="1100" i="1" dirty="0" smtClean="0">
                          <a:latin typeface="Times New Roman" pitchFamily="18" charset="0"/>
                          <a:ea typeface="Times New Roman"/>
                          <a:cs typeface="Times New Roman" pitchFamily="18" charset="0"/>
                        </a:rPr>
                        <a:t> </a:t>
                      </a:r>
                      <a:endParaRPr lang="en-US" sz="1100" i="1" dirty="0">
                        <a:latin typeface="Times New Roman" pitchFamily="18" charset="0"/>
                        <a:ea typeface="Times New Roman"/>
                        <a:cs typeface="Times New Roman" pitchFamily="18" charset="0"/>
                      </a:endParaRPr>
                    </a:p>
                  </a:txBody>
                  <a:tcPr marL="68580" marR="68580" marT="0" marB="0" anchor="ctr">
                    <a:lnL>
                      <a:noFill/>
                    </a:lnL>
                    <a:lnR>
                      <a:noFill/>
                    </a:lnR>
                    <a:lnT>
                      <a:noFill/>
                    </a:lnT>
                    <a:lnB>
                      <a:noFill/>
                    </a:lnB>
                  </a:tcPr>
                </a:tc>
              </a:tr>
            </a:tbl>
          </a:graphicData>
        </a:graphic>
      </p:graphicFrame>
      <p:grpSp>
        <p:nvGrpSpPr>
          <p:cNvPr id="65" name="Group 64"/>
          <p:cNvGrpSpPr/>
          <p:nvPr/>
        </p:nvGrpSpPr>
        <p:grpSpPr>
          <a:xfrm>
            <a:off x="454290" y="1388862"/>
            <a:ext cx="3117689" cy="4810154"/>
            <a:chOff x="3027841" y="1230866"/>
            <a:chExt cx="3117689" cy="4810154"/>
          </a:xfrm>
        </p:grpSpPr>
        <p:grpSp>
          <p:nvGrpSpPr>
            <p:cNvPr id="64" name="Group 63"/>
            <p:cNvGrpSpPr/>
            <p:nvPr/>
          </p:nvGrpSpPr>
          <p:grpSpPr>
            <a:xfrm>
              <a:off x="3027841" y="1230866"/>
              <a:ext cx="3117689" cy="4810154"/>
              <a:chOff x="3027841" y="1230866"/>
              <a:chExt cx="3117689" cy="4810154"/>
            </a:xfrm>
          </p:grpSpPr>
          <p:pic>
            <p:nvPicPr>
              <p:cNvPr id="27" name="Picture 26" descr="http://ecee.colorado.edu/%7Ebart/book/book/chapter4/gif/fig4_2_3.gif">
                <a:hlinkClick r:id="rId3"/>
              </p:cNvPr>
              <p:cNvPicPr/>
              <p:nvPr/>
            </p:nvPicPr>
            <p:blipFill>
              <a:blip r:embed="rId4" cstate="print"/>
              <a:srcRect/>
              <a:stretch>
                <a:fillRect/>
              </a:stretch>
            </p:blipFill>
            <p:spPr bwMode="auto">
              <a:xfrm>
                <a:off x="3027841" y="4038600"/>
                <a:ext cx="3117689" cy="2002420"/>
              </a:xfrm>
              <a:prstGeom prst="rect">
                <a:avLst/>
              </a:prstGeom>
              <a:noFill/>
              <a:ln w="9525">
                <a:noFill/>
                <a:miter lim="800000"/>
                <a:headEnd/>
                <a:tailEnd/>
              </a:ln>
            </p:spPr>
          </p:pic>
          <p:grpSp>
            <p:nvGrpSpPr>
              <p:cNvPr id="63" name="Group 62"/>
              <p:cNvGrpSpPr/>
              <p:nvPr/>
            </p:nvGrpSpPr>
            <p:grpSpPr>
              <a:xfrm>
                <a:off x="3276600" y="1230866"/>
                <a:ext cx="2514599" cy="2731534"/>
                <a:chOff x="3276600" y="1230866"/>
                <a:chExt cx="2514599" cy="2731534"/>
              </a:xfrm>
            </p:grpSpPr>
            <p:grpSp>
              <p:nvGrpSpPr>
                <p:cNvPr id="61" name="Group 60"/>
                <p:cNvGrpSpPr/>
                <p:nvPr/>
              </p:nvGrpSpPr>
              <p:grpSpPr>
                <a:xfrm>
                  <a:off x="3276600" y="2057399"/>
                  <a:ext cx="2514599" cy="1905001"/>
                  <a:chOff x="3276600" y="2057399"/>
                  <a:chExt cx="2514599" cy="1905001"/>
                </a:xfrm>
              </p:grpSpPr>
              <p:sp>
                <p:nvSpPr>
                  <p:cNvPr id="29" name="Rectangle 28"/>
                  <p:cNvSpPr/>
                  <p:nvPr/>
                </p:nvSpPr>
                <p:spPr bwMode="auto">
                  <a:xfrm rot="5400000">
                    <a:off x="2895600" y="2438399"/>
                    <a:ext cx="1905000" cy="1143000"/>
                  </a:xfrm>
                  <a:prstGeom prst="rect">
                    <a:avLst/>
                  </a:prstGeom>
                  <a:solidFill>
                    <a:schemeClr val="accent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1" name="TextBox 30"/>
                  <p:cNvSpPr txBox="1"/>
                  <p:nvPr/>
                </p:nvSpPr>
                <p:spPr>
                  <a:xfrm>
                    <a:off x="3419476" y="2438399"/>
                    <a:ext cx="285750" cy="369332"/>
                  </a:xfrm>
                  <a:prstGeom prst="rect">
                    <a:avLst/>
                  </a:prstGeom>
                  <a:noFill/>
                </p:spPr>
                <p:txBody>
                  <a:bodyPr wrap="square" rtlCol="0">
                    <a:spAutoFit/>
                  </a:bodyPr>
                  <a:lstStyle/>
                  <a:p>
                    <a:r>
                      <a:rPr lang="en-US" dirty="0" smtClean="0"/>
                      <a:t>p</a:t>
                    </a:r>
                    <a:endParaRPr lang="en-US" dirty="0"/>
                  </a:p>
                </p:txBody>
              </p:sp>
              <p:sp>
                <p:nvSpPr>
                  <p:cNvPr id="30" name="Rectangle 29"/>
                  <p:cNvSpPr/>
                  <p:nvPr/>
                </p:nvSpPr>
                <p:spPr bwMode="auto">
                  <a:xfrm rot="5400000">
                    <a:off x="4152900" y="2324100"/>
                    <a:ext cx="1905000" cy="1371599"/>
                  </a:xfrm>
                  <a:prstGeom prst="rect">
                    <a:avLst/>
                  </a:prstGeom>
                  <a:solidFill>
                    <a:srgbClr val="FF99CC"/>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2" name="TextBox 31"/>
                  <p:cNvSpPr txBox="1"/>
                  <p:nvPr/>
                </p:nvSpPr>
                <p:spPr>
                  <a:xfrm>
                    <a:off x="5043054" y="2438399"/>
                    <a:ext cx="498763" cy="369332"/>
                  </a:xfrm>
                  <a:prstGeom prst="rect">
                    <a:avLst/>
                  </a:prstGeom>
                  <a:noFill/>
                </p:spPr>
                <p:txBody>
                  <a:bodyPr wrap="square" rtlCol="0">
                    <a:spAutoFit/>
                  </a:bodyPr>
                  <a:lstStyle/>
                  <a:p>
                    <a:r>
                      <a:rPr lang="en-US" dirty="0" smtClean="0"/>
                      <a:t>n</a:t>
                    </a:r>
                    <a:endParaRPr lang="en-US" dirty="0"/>
                  </a:p>
                </p:txBody>
              </p:sp>
              <p:sp>
                <p:nvSpPr>
                  <p:cNvPr id="33" name="Rectangle 32"/>
                  <p:cNvSpPr/>
                  <p:nvPr/>
                </p:nvSpPr>
                <p:spPr bwMode="auto">
                  <a:xfrm rot="16200000">
                    <a:off x="3550642" y="2560041"/>
                    <a:ext cx="1905000" cy="899715"/>
                  </a:xfrm>
                  <a:prstGeom prst="rect">
                    <a:avLst/>
                  </a:prstGeom>
                  <a:solidFill>
                    <a:schemeClr val="bg1">
                      <a:lumMod val="85000"/>
                      <a:alpha val="85000"/>
                    </a:schemeClr>
                  </a:solidFill>
                  <a:ln w="2540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grpSp>
              <p:nvGrpSpPr>
                <p:cNvPr id="62" name="Group 61"/>
                <p:cNvGrpSpPr/>
                <p:nvPr/>
              </p:nvGrpSpPr>
              <p:grpSpPr>
                <a:xfrm>
                  <a:off x="3637856" y="1230866"/>
                  <a:ext cx="1981200" cy="826534"/>
                  <a:chOff x="3637856" y="1230866"/>
                  <a:chExt cx="1981200" cy="826534"/>
                </a:xfrm>
              </p:grpSpPr>
              <p:sp>
                <p:nvSpPr>
                  <p:cNvPr id="34" name="TextBox 33"/>
                  <p:cNvSpPr txBox="1"/>
                  <p:nvPr/>
                </p:nvSpPr>
                <p:spPr>
                  <a:xfrm>
                    <a:off x="3637856" y="1230866"/>
                    <a:ext cx="1981200" cy="369332"/>
                  </a:xfrm>
                  <a:prstGeom prst="rect">
                    <a:avLst/>
                  </a:prstGeom>
                  <a:noFill/>
                </p:spPr>
                <p:txBody>
                  <a:bodyPr wrap="square" rtlCol="0">
                    <a:spAutoFit/>
                  </a:bodyPr>
                  <a:lstStyle/>
                  <a:p>
                    <a:pPr algn="ctr"/>
                    <a:r>
                      <a:rPr lang="en-US" dirty="0" smtClean="0"/>
                      <a:t>Depletion Region</a:t>
                    </a:r>
                    <a:endParaRPr lang="en-US" dirty="0"/>
                  </a:p>
                </p:txBody>
              </p:sp>
              <p:cxnSp>
                <p:nvCxnSpPr>
                  <p:cNvPr id="37" name="Straight Arrow Connector 36"/>
                  <p:cNvCxnSpPr/>
                  <p:nvPr/>
                </p:nvCxnSpPr>
                <p:spPr bwMode="auto">
                  <a:xfrm>
                    <a:off x="4628456" y="1600198"/>
                    <a:ext cx="0" cy="457202"/>
                  </a:xfrm>
                  <a:prstGeom prst="straightConnector1">
                    <a:avLst/>
                  </a:prstGeom>
                  <a:solidFill>
                    <a:schemeClr val="accent1"/>
                  </a:solidFill>
                  <a:ln w="25400" cap="flat" cmpd="sng" algn="ctr">
                    <a:solidFill>
                      <a:schemeClr val="tx1"/>
                    </a:solidFill>
                    <a:prstDash val="solid"/>
                    <a:round/>
                    <a:headEnd type="none" w="med" len="med"/>
                    <a:tailEnd type="triangle" w="lg" len="med"/>
                  </a:ln>
                  <a:effectLst/>
                </p:spPr>
              </p:cxnSp>
            </p:grpSp>
          </p:grpSp>
          <p:cxnSp>
            <p:nvCxnSpPr>
              <p:cNvPr id="42" name="Straight Connector 41"/>
              <p:cNvCxnSpPr/>
              <p:nvPr/>
            </p:nvCxnSpPr>
            <p:spPr bwMode="auto">
              <a:xfrm>
                <a:off x="4053284" y="3962400"/>
                <a:ext cx="1" cy="1828800"/>
              </a:xfrm>
              <a:prstGeom prst="line">
                <a:avLst/>
              </a:prstGeom>
              <a:solidFill>
                <a:schemeClr val="accent1"/>
              </a:solidFill>
              <a:ln w="19050" cap="flat" cmpd="sng" algn="ctr">
                <a:solidFill>
                  <a:schemeClr val="tx1">
                    <a:alpha val="41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p:cNvCxnSpPr/>
              <p:nvPr/>
            </p:nvCxnSpPr>
            <p:spPr bwMode="auto">
              <a:xfrm>
                <a:off x="4953000" y="3962400"/>
                <a:ext cx="0" cy="1828800"/>
              </a:xfrm>
              <a:prstGeom prst="line">
                <a:avLst/>
              </a:prstGeom>
              <a:solidFill>
                <a:schemeClr val="accent1"/>
              </a:solidFill>
              <a:ln w="19050" cap="flat" cmpd="sng" algn="ctr">
                <a:solidFill>
                  <a:schemeClr val="tx1">
                    <a:alpha val="41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48" name="Straight Connector 47"/>
            <p:cNvCxnSpPr/>
            <p:nvPr/>
          </p:nvCxnSpPr>
          <p:spPr bwMode="auto">
            <a:xfrm>
              <a:off x="4419600" y="3962400"/>
              <a:ext cx="0" cy="1828800"/>
            </a:xfrm>
            <a:prstGeom prst="line">
              <a:avLst/>
            </a:prstGeom>
            <a:solidFill>
              <a:schemeClr val="accent1"/>
            </a:solidFill>
            <a:ln w="19050" cap="flat" cmpd="sng" algn="ctr">
              <a:solidFill>
                <a:schemeClr val="tx1">
                  <a:alpha val="41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6" name="TextBox 22"/>
          <p:cNvSpPr txBox="1">
            <a:spLocks noChangeArrowheads="1"/>
          </p:cNvSpPr>
          <p:nvPr/>
        </p:nvSpPr>
        <p:spPr bwMode="auto">
          <a:xfrm>
            <a:off x="3834869" y="4186594"/>
            <a:ext cx="8382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400" i="1" dirty="0"/>
              <a:t>Built-in </a:t>
            </a:r>
          </a:p>
          <a:p>
            <a:pPr algn="ctr" eaLnBrk="1" hangingPunct="1"/>
            <a:r>
              <a:rPr lang="en-US" sz="1400" i="1" dirty="0"/>
              <a:t>voltage</a:t>
            </a:r>
          </a:p>
        </p:txBody>
      </p:sp>
      <p:sp>
        <p:nvSpPr>
          <p:cNvPr id="67" name="Oval 66"/>
          <p:cNvSpPr/>
          <p:nvPr/>
        </p:nvSpPr>
        <p:spPr>
          <a:xfrm>
            <a:off x="2968266" y="4533024"/>
            <a:ext cx="381000" cy="53498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8" name="Straight Arrow Connector 23"/>
          <p:cNvCxnSpPr>
            <a:cxnSpLocks noChangeShapeType="1"/>
          </p:cNvCxnSpPr>
          <p:nvPr/>
        </p:nvCxnSpPr>
        <p:spPr bwMode="auto">
          <a:xfrm flipH="1">
            <a:off x="3349267" y="4578310"/>
            <a:ext cx="549367" cy="130572"/>
          </a:xfrm>
          <a:prstGeom prst="straightConnector1">
            <a:avLst/>
          </a:prstGeom>
          <a:noFill/>
          <a:ln w="25400" algn="ctr">
            <a:solidFill>
              <a:schemeClr val="tx1"/>
            </a:solidFill>
            <a:round/>
            <a:headEnd/>
            <a:tailEnd type="triangle" w="lg" len="med"/>
          </a:ln>
          <a:extLst>
            <a:ext uri="{909E8E84-426E-40DD-AFC4-6F175D3DCCD1}">
              <a14:hiddenFill xmlns:a14="http://schemas.microsoft.com/office/drawing/2010/main">
                <a:noFill/>
              </a14:hiddenFill>
            </a:ext>
          </a:extLst>
        </p:spPr>
      </p:cxnSp>
      <p:sp>
        <p:nvSpPr>
          <p:cNvPr id="69" name="Rectangle 68"/>
          <p:cNvSpPr>
            <a:spLocks noRot="1" noChangeAspect="1" noMove="1" noResize="1" noEditPoints="1" noAdjustHandles="1" noChangeArrowheads="1" noChangeShapeType="1" noTextEdit="1"/>
          </p:cNvSpPr>
          <p:nvPr/>
        </p:nvSpPr>
        <p:spPr>
          <a:xfrm>
            <a:off x="3505200" y="5068012"/>
            <a:ext cx="5187639" cy="1180388"/>
          </a:xfrm>
          <a:prstGeom prst="rect">
            <a:avLst/>
          </a:prstGeom>
          <a:blipFill rotWithShape="1">
            <a:blip r:embed="rId5"/>
            <a:stretch>
              <a:fillRect r="-353" b="-4124"/>
            </a:stretch>
          </a:blipFill>
        </p:spPr>
        <p:txBody>
          <a:bodyPr/>
          <a:lstStyle/>
          <a:p>
            <a:pPr>
              <a:defRPr/>
            </a:pPr>
            <a:r>
              <a:rPr lang="en-US">
                <a:noFill/>
              </a:rPr>
              <a:t> </a:t>
            </a:r>
          </a:p>
        </p:txBody>
      </p:sp>
      <p:cxnSp>
        <p:nvCxnSpPr>
          <p:cNvPr id="70" name="Straight Arrow Connector 41"/>
          <p:cNvCxnSpPr>
            <a:cxnSpLocks noChangeShapeType="1"/>
          </p:cNvCxnSpPr>
          <p:nvPr/>
        </p:nvCxnSpPr>
        <p:spPr bwMode="auto">
          <a:xfrm flipH="1">
            <a:off x="3834869" y="4708882"/>
            <a:ext cx="127531" cy="488924"/>
          </a:xfrm>
          <a:prstGeom prst="straightConnector1">
            <a:avLst/>
          </a:prstGeom>
          <a:noFill/>
          <a:ln w="25400" algn="ctr">
            <a:solidFill>
              <a:schemeClr val="tx1"/>
            </a:solidFill>
            <a:round/>
            <a:headEnd/>
            <a:tailEnd type="triangle" w="lg" len="med"/>
          </a:ln>
          <a:extLst>
            <a:ext uri="{909E8E84-426E-40DD-AFC4-6F175D3DCCD1}">
              <a14:hiddenFill xmlns:a14="http://schemas.microsoft.com/office/drawing/2010/main">
                <a:noFill/>
              </a14:hiddenFill>
            </a:ext>
          </a:extLst>
        </p:spPr>
      </p:cxnSp>
      <p:pic>
        <p:nvPicPr>
          <p:cNvPr id="75" name="Picture 3"/>
          <p:cNvPicPr>
            <a:picLocks noChangeAspect="1" noChangeArrowheads="1"/>
          </p:cNvPicPr>
          <p:nvPr/>
        </p:nvPicPr>
        <p:blipFill rotWithShape="1">
          <a:blip r:embed="rId6"/>
          <a:srcRect l="17335" r="20371" b="35864"/>
          <a:stretch/>
        </p:blipFill>
        <p:spPr bwMode="auto">
          <a:xfrm>
            <a:off x="5562600" y="1110504"/>
            <a:ext cx="2739390" cy="408730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extLst>
      <p:ext uri="{BB962C8B-B14F-4D97-AF65-F5344CB8AC3E}">
        <p14:creationId xmlns:p14="http://schemas.microsoft.com/office/powerpoint/2010/main" val="409060331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 Characteristics of a Diode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183632791"/>
              </p:ext>
            </p:extLst>
          </p:nvPr>
        </p:nvGraphicFramePr>
        <p:xfrm>
          <a:off x="4982718" y="4533902"/>
          <a:ext cx="1676400" cy="858644"/>
        </p:xfrm>
        <a:graphic>
          <a:graphicData uri="http://schemas.openxmlformats.org/presentationml/2006/ole">
            <mc:AlternateContent xmlns:mc="http://schemas.openxmlformats.org/markup-compatibility/2006">
              <mc:Choice xmlns:v="urn:schemas-microsoft-com:vml" Requires="v">
                <p:oleObj spid="_x0000_s2108" name="Equation" r:id="rId3" imgW="1041120" imgH="533160" progId="Equation.3">
                  <p:embed/>
                </p:oleObj>
              </mc:Choice>
              <mc:Fallback>
                <p:oleObj name="Equation" r:id="rId3" imgW="1041120" imgH="5331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2718" y="4533902"/>
                        <a:ext cx="1676400" cy="8586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p:nvSpPr>
        <p:spPr>
          <a:xfrm>
            <a:off x="6617739" y="4861395"/>
            <a:ext cx="1122423" cy="276999"/>
          </a:xfrm>
          <a:prstGeom prst="rect">
            <a:avLst/>
          </a:prstGeom>
        </p:spPr>
        <p:txBody>
          <a:bodyPr wrap="none">
            <a:spAutoFit/>
          </a:bodyPr>
          <a:lstStyle/>
          <a:p>
            <a:pPr algn="r"/>
            <a:r>
              <a:rPr lang="en-US" sz="1200" dirty="0" smtClean="0"/>
              <a:t>(</a:t>
            </a:r>
            <a:r>
              <a:rPr lang="en-US" sz="1200" dirty="0" err="1" smtClean="0"/>
              <a:t>Pierret</a:t>
            </a:r>
            <a:r>
              <a:rPr lang="en-US" sz="1200" dirty="0" smtClean="0"/>
              <a:t> 1996)</a:t>
            </a:r>
            <a:endParaRPr lang="en-US" sz="1200" dirty="0"/>
          </a:p>
        </p:txBody>
      </p:sp>
      <p:pic>
        <p:nvPicPr>
          <p:cNvPr id="2052" name="Picture 4" descr="http://upload.wikimedia.org/wikipedia/commons/thumb/a/a5/Diode-IV-Curve.svg/500px-Diode-IV-Curve.svg.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1295400"/>
            <a:ext cx="4762500" cy="285750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162800" y="2438400"/>
            <a:ext cx="1447800" cy="369332"/>
          </a:xfrm>
          <a:prstGeom prst="rect">
            <a:avLst/>
          </a:prstGeom>
          <a:noFill/>
        </p:spPr>
        <p:txBody>
          <a:bodyPr wrap="square" rtlCol="0">
            <a:spAutoFit/>
          </a:bodyPr>
          <a:lstStyle/>
          <a:p>
            <a:r>
              <a:rPr lang="en-US" dirty="0" smtClean="0"/>
              <a:t>(</a:t>
            </a:r>
            <a:r>
              <a:rPr lang="en-US" dirty="0" err="1" smtClean="0"/>
              <a:t>v</a:t>
            </a:r>
            <a:r>
              <a:rPr lang="en-US" baseline="-25000" dirty="0" err="1" smtClean="0"/>
              <a:t>d</a:t>
            </a:r>
            <a:r>
              <a:rPr lang="en-US" dirty="0" smtClean="0"/>
              <a:t> = </a:t>
            </a:r>
            <a:r>
              <a:rPr lang="en-US" dirty="0" err="1" smtClean="0"/>
              <a:t>v</a:t>
            </a:r>
            <a:r>
              <a:rPr lang="en-US" baseline="-25000" dirty="0" err="1" smtClean="0"/>
              <a:t>bi</a:t>
            </a:r>
            <a:r>
              <a:rPr lang="en-US" dirty="0" smtClean="0"/>
              <a:t>)</a:t>
            </a:r>
            <a:endParaRPr lang="en-US" dirty="0"/>
          </a:p>
        </p:txBody>
      </p:sp>
      <p:sp>
        <p:nvSpPr>
          <p:cNvPr id="10" name="Left Brace 9"/>
          <p:cNvSpPr/>
          <p:nvPr/>
        </p:nvSpPr>
        <p:spPr bwMode="auto">
          <a:xfrm rot="16200000">
            <a:off x="4792218" y="2446018"/>
            <a:ext cx="381001" cy="3794760"/>
          </a:xfrm>
          <a:prstGeom prst="leftBrace">
            <a:avLst>
              <a:gd name="adj1" fmla="val 85256"/>
              <a:gd name="adj2" fmla="val 70389"/>
            </a:avLst>
          </a:prstGeom>
          <a:noFill/>
          <a:ln w="317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2947323250"/>
              </p:ext>
            </p:extLst>
          </p:nvPr>
        </p:nvGraphicFramePr>
        <p:xfrm>
          <a:off x="926341" y="4516094"/>
          <a:ext cx="2159000" cy="1244600"/>
        </p:xfrm>
        <a:graphic>
          <a:graphicData uri="http://schemas.openxmlformats.org/presentationml/2006/ole">
            <mc:AlternateContent xmlns:mc="http://schemas.openxmlformats.org/markup-compatibility/2006">
              <mc:Choice xmlns:v="urn:schemas-microsoft-com:vml" Requires="v">
                <p:oleObj spid="_x0000_s2109" name="Equation" r:id="rId7" imgW="1384200" imgH="799920" progId="Equation.3">
                  <p:embed/>
                </p:oleObj>
              </mc:Choice>
              <mc:Fallback>
                <p:oleObj name="Equation" r:id="rId7" imgW="1384200" imgH="799920" progId="Equation.3">
                  <p:embed/>
                  <p:pic>
                    <p:nvPicPr>
                      <p:cNvPr id="0" name=""/>
                      <p:cNvPicPr>
                        <a:picLocks noChangeAspect="1" noChangeArrowheads="1"/>
                      </p:cNvPicPr>
                      <p:nvPr/>
                    </p:nvPicPr>
                    <p:blipFill>
                      <a:blip r:embed="rId8"/>
                      <a:srcRect/>
                      <a:stretch>
                        <a:fillRect/>
                      </a:stretch>
                    </p:blipFill>
                    <p:spPr bwMode="auto">
                      <a:xfrm>
                        <a:off x="926341" y="4516094"/>
                        <a:ext cx="2159000" cy="1244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3085338" y="4621852"/>
            <a:ext cx="1524000" cy="369332"/>
          </a:xfrm>
          <a:prstGeom prst="rect">
            <a:avLst/>
          </a:prstGeom>
          <a:noFill/>
        </p:spPr>
        <p:txBody>
          <a:bodyPr wrap="square" rtlCol="0">
            <a:spAutoFit/>
          </a:bodyPr>
          <a:lstStyle/>
          <a:p>
            <a:r>
              <a:rPr lang="en-US" sz="1400" dirty="0" smtClean="0"/>
              <a:t>, (3 &lt; </a:t>
            </a:r>
            <a:r>
              <a:rPr lang="en-US" i="1" dirty="0" smtClean="0">
                <a:latin typeface="Monotype Corsiva" pitchFamily="66" charset="0"/>
              </a:rPr>
              <a:t>m</a:t>
            </a:r>
            <a:r>
              <a:rPr lang="en-US" sz="1400" dirty="0" smtClean="0"/>
              <a:t> &lt; 6)</a:t>
            </a:r>
            <a:endParaRPr lang="en-US" sz="1400" dirty="0"/>
          </a:p>
        </p:txBody>
      </p:sp>
      <p:sp>
        <p:nvSpPr>
          <p:cNvPr id="14" name="Left Brace 13"/>
          <p:cNvSpPr/>
          <p:nvPr/>
        </p:nvSpPr>
        <p:spPr bwMode="auto">
          <a:xfrm rot="16200000">
            <a:off x="2418970" y="3867532"/>
            <a:ext cx="381001" cy="951739"/>
          </a:xfrm>
          <a:prstGeom prst="leftBrace">
            <a:avLst>
              <a:gd name="adj1" fmla="val 37835"/>
              <a:gd name="adj2" fmla="val 50000"/>
            </a:avLst>
          </a:prstGeom>
          <a:noFill/>
          <a:ln w="317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87377715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Breakdown and the Avalanche Mechanism</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8812" y="1371600"/>
            <a:ext cx="5286375" cy="471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060331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Avalanche Photodiodes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254077432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RIDL Slide 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CfD Slide Template</Template>
  <TotalTime>4723</TotalTime>
  <Words>2317</Words>
  <Application>Microsoft Office PowerPoint</Application>
  <PresentationFormat>On-screen Show (4:3)</PresentationFormat>
  <Paragraphs>262</Paragraphs>
  <Slides>31</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RIDL Slide Template</vt:lpstr>
      <vt:lpstr>Equation</vt:lpstr>
      <vt:lpstr>Avalanche Photodiodes</vt:lpstr>
      <vt:lpstr>Outline</vt:lpstr>
      <vt:lpstr>Review of Solid State Physics</vt:lpstr>
      <vt:lpstr>Band Theory</vt:lpstr>
      <vt:lpstr>Band Theory</vt:lpstr>
      <vt:lpstr>The PN Junction</vt:lpstr>
      <vt:lpstr>I-V Characteristics of a Diode</vt:lpstr>
      <vt:lpstr>Breakdown and the Avalanche Mechanism</vt:lpstr>
      <vt:lpstr>Avalanche Photodiodes</vt:lpstr>
      <vt:lpstr>Linear Mode vs Geiger Mode</vt:lpstr>
      <vt:lpstr>Linear Mode vs Geiger Mode</vt:lpstr>
      <vt:lpstr>Practical Design</vt:lpstr>
      <vt:lpstr>Practical Design</vt:lpstr>
      <vt:lpstr>Performance Metrics (LM-APD)</vt:lpstr>
      <vt:lpstr>Performance Metrics (LM-APD)</vt:lpstr>
      <vt:lpstr>Performance Metrics (LM-APDs)</vt:lpstr>
      <vt:lpstr>Performance Metrics (GM-APD)</vt:lpstr>
      <vt:lpstr>Performance Metrics (GM-APD)</vt:lpstr>
      <vt:lpstr>Performance Metrics (GM-APD)</vt:lpstr>
      <vt:lpstr>Performance Metrics (GM-APDs)</vt:lpstr>
      <vt:lpstr>Integrated Operation (GM-APD)</vt:lpstr>
      <vt:lpstr>Integrated Operation (GM-APD)</vt:lpstr>
      <vt:lpstr>Integrated Operation (GM-APD)</vt:lpstr>
      <vt:lpstr>Integrated Operation (GM-APD)</vt:lpstr>
      <vt:lpstr>Integrated Operation (GM-APD)</vt:lpstr>
      <vt:lpstr>Applications</vt:lpstr>
      <vt:lpstr>Applications</vt:lpstr>
      <vt:lpstr>Applications</vt:lpstr>
      <vt:lpstr>Applications</vt:lpstr>
      <vt:lpstr>Applications</vt:lpstr>
      <vt:lpstr>Applications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Avalanche Photodiodes</dc:title>
  <dc:creator>Kim Kolb</dc:creator>
  <cp:lastModifiedBy>kem2691</cp:lastModifiedBy>
  <cp:revision>68</cp:revision>
  <cp:lastPrinted>2012-04-18T17:10:04Z</cp:lastPrinted>
  <dcterms:created xsi:type="dcterms:W3CDTF">2006-08-16T00:00:00Z</dcterms:created>
  <dcterms:modified xsi:type="dcterms:W3CDTF">2015-02-24T15:17:15Z</dcterms:modified>
</cp:coreProperties>
</file>