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52" r:id="rId1"/>
    <p:sldMasterId id="2147489685" r:id="rId2"/>
  </p:sldMasterIdLst>
  <p:notesMasterIdLst>
    <p:notesMasterId r:id="rId71"/>
  </p:notesMasterIdLst>
  <p:sldIdLst>
    <p:sldId id="540" r:id="rId3"/>
    <p:sldId id="487" r:id="rId4"/>
    <p:sldId id="535" r:id="rId5"/>
    <p:sldId id="533" r:id="rId6"/>
    <p:sldId id="534" r:id="rId7"/>
    <p:sldId id="536" r:id="rId8"/>
    <p:sldId id="537" r:id="rId9"/>
    <p:sldId id="463" r:id="rId10"/>
    <p:sldId id="464" r:id="rId11"/>
    <p:sldId id="488" r:id="rId12"/>
    <p:sldId id="489" r:id="rId13"/>
    <p:sldId id="490" r:id="rId14"/>
    <p:sldId id="491" r:id="rId15"/>
    <p:sldId id="492" r:id="rId16"/>
    <p:sldId id="493" r:id="rId17"/>
    <p:sldId id="494" r:id="rId18"/>
    <p:sldId id="465" r:id="rId19"/>
    <p:sldId id="466" r:id="rId20"/>
    <p:sldId id="467" r:id="rId21"/>
    <p:sldId id="468" r:id="rId22"/>
    <p:sldId id="374" r:id="rId23"/>
    <p:sldId id="446" r:id="rId24"/>
    <p:sldId id="458" r:id="rId25"/>
    <p:sldId id="478" r:id="rId26"/>
    <p:sldId id="479" r:id="rId27"/>
    <p:sldId id="480" r:id="rId28"/>
    <p:sldId id="481" r:id="rId29"/>
    <p:sldId id="447" r:id="rId30"/>
    <p:sldId id="424" r:id="rId31"/>
    <p:sldId id="469" r:id="rId32"/>
    <p:sldId id="436" r:id="rId33"/>
    <p:sldId id="462" r:id="rId34"/>
    <p:sldId id="529" r:id="rId35"/>
    <p:sldId id="530" r:id="rId36"/>
    <p:sldId id="531" r:id="rId37"/>
    <p:sldId id="541" r:id="rId38"/>
    <p:sldId id="448" r:id="rId39"/>
    <p:sldId id="438" r:id="rId40"/>
    <p:sldId id="543" r:id="rId41"/>
    <p:sldId id="544" r:id="rId42"/>
    <p:sldId id="545" r:id="rId43"/>
    <p:sldId id="546" r:id="rId44"/>
    <p:sldId id="547" r:id="rId45"/>
    <p:sldId id="503" r:id="rId46"/>
    <p:sldId id="513" r:id="rId47"/>
    <p:sldId id="484" r:id="rId48"/>
    <p:sldId id="441" r:id="rId49"/>
    <p:sldId id="539" r:id="rId50"/>
    <p:sldId id="504" r:id="rId51"/>
    <p:sldId id="505" r:id="rId52"/>
    <p:sldId id="506" r:id="rId53"/>
    <p:sldId id="511" r:id="rId54"/>
    <p:sldId id="512" r:id="rId55"/>
    <p:sldId id="507" r:id="rId56"/>
    <p:sldId id="514" r:id="rId57"/>
    <p:sldId id="508" r:id="rId58"/>
    <p:sldId id="516" r:id="rId59"/>
    <p:sldId id="517" r:id="rId60"/>
    <p:sldId id="518" r:id="rId61"/>
    <p:sldId id="519" r:id="rId62"/>
    <p:sldId id="520" r:id="rId63"/>
    <p:sldId id="521" r:id="rId64"/>
    <p:sldId id="522" r:id="rId65"/>
    <p:sldId id="523" r:id="rId66"/>
    <p:sldId id="524" r:id="rId67"/>
    <p:sldId id="525" r:id="rId68"/>
    <p:sldId id="527" r:id="rId69"/>
    <p:sldId id="437" r:id="rId70"/>
  </p:sldIdLst>
  <p:sldSz cx="12192000" cy="6858000"/>
  <p:notesSz cx="6858000" cy="9144000"/>
  <p:custDataLst>
    <p:tags r:id="rId72"/>
  </p:custData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2F2F2"/>
    <a:srgbClr val="121212"/>
    <a:srgbClr val="F36E21"/>
    <a:srgbClr val="0000FF"/>
    <a:srgbClr val="FF0000"/>
    <a:srgbClr val="0099FF"/>
    <a:srgbClr val="292929"/>
    <a:srgbClr val="33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474" autoAdjust="0"/>
    <p:restoredTop sz="88757" autoAdjust="0"/>
  </p:normalViewPr>
  <p:slideViewPr>
    <p:cSldViewPr snapToObjects="1">
      <p:cViewPr varScale="1">
        <p:scale>
          <a:sx n="68" d="100"/>
          <a:sy n="68" d="100"/>
        </p:scale>
        <p:origin x="32" y="386"/>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50" d="100"/>
        <a:sy n="150" d="100"/>
      </p:scale>
      <p:origin x="0" y="-21378"/>
    </p:cViewPr>
  </p:sorterViewPr>
  <p:notesViewPr>
    <p:cSldViewPr snapToObjects="1">
      <p:cViewPr varScale="1">
        <p:scale>
          <a:sx n="92" d="100"/>
          <a:sy n="92" d="100"/>
        </p:scale>
        <p:origin x="3732" y="10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ags" Target="tags/tag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a:latin typeface="Arial" charset="0"/>
                <a:ea typeface="ＭＳ Ｐゴシック" pitchFamily="1" charset="-128"/>
              </a:defRPr>
            </a:lvl1pPr>
          </a:lstStyle>
          <a:p>
            <a:pPr>
              <a:defRPr/>
            </a:pPr>
            <a:endParaRPr lang="en-US"/>
          </a:p>
        </p:txBody>
      </p:sp>
      <p:sp>
        <p:nvSpPr>
          <p:cNvPr id="5123" name="Rectangle 3"/>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latin typeface="Arial" charset="0"/>
                <a:ea typeface="ＭＳ Ｐゴシック" pitchFamily="1" charset="-128"/>
              </a:defRPr>
            </a:lvl1pPr>
          </a:lstStyle>
          <a:p>
            <a:pPr>
              <a:defRPr/>
            </a:pPr>
            <a:endParaRPr lang="en-US"/>
          </a:p>
        </p:txBody>
      </p:sp>
      <p:sp>
        <p:nvSpPr>
          <p:cNvPr id="22532"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latin typeface="Arial" charset="0"/>
                <a:ea typeface="ＭＳ Ｐゴシック" pitchFamily="1" charset="-128"/>
              </a:defRPr>
            </a:lvl1pPr>
          </a:lstStyle>
          <a:p>
            <a:pPr>
              <a:defRPr/>
            </a:pPr>
            <a:endParaRPr lang="en-US"/>
          </a:p>
        </p:txBody>
      </p:sp>
      <p:sp>
        <p:nvSpPr>
          <p:cNvPr id="5127"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vl1pPr>
          </a:lstStyle>
          <a:p>
            <a:fld id="{C2C0D5C1-A567-4BE4-8F79-D746FF957A17}"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pitchFamily="1" charset="-128"/>
        <a:cs typeface="+mn-cs"/>
      </a:defRPr>
    </a:lvl1pPr>
    <a:lvl2pPr marL="457200" algn="l" rtl="0" eaLnBrk="0" fontAlgn="base" hangingPunct="0">
      <a:spcBef>
        <a:spcPct val="30000"/>
      </a:spcBef>
      <a:spcAft>
        <a:spcPct val="0"/>
      </a:spcAft>
      <a:defRPr sz="1200" kern="1200">
        <a:solidFill>
          <a:schemeClr val="tx1"/>
        </a:solidFill>
        <a:latin typeface="Arial" charset="0"/>
        <a:ea typeface="ＭＳ Ｐゴシック" pitchFamily="1"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pitchFamily="1"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pitchFamily="1"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pitchFamily="1"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C0D5C1-A567-4BE4-8F79-D746FF957A17}" type="slidenum">
              <a:rPr lang="en-US" altLang="en-US" smtClean="0"/>
              <a:pPr/>
              <a:t>2</a:t>
            </a:fld>
            <a:endParaRPr lang="en-US" altLang="en-US"/>
          </a:p>
        </p:txBody>
      </p:sp>
    </p:spTree>
    <p:extLst>
      <p:ext uri="{BB962C8B-B14F-4D97-AF65-F5344CB8AC3E}">
        <p14:creationId xmlns:p14="http://schemas.microsoft.com/office/powerpoint/2010/main" val="26330027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Red images: infrared detector testing</a:t>
            </a:r>
          </a:p>
          <a:p>
            <a:pPr marL="171450" indent="-171450">
              <a:buFontTx/>
              <a:buChar char="-"/>
            </a:pPr>
            <a:r>
              <a:rPr lang="en-US" smtClean="0"/>
              <a:t>Galaxy: NGC7331 with supernova (July 2025) near galactic center</a:t>
            </a:r>
          </a:p>
          <a:p>
            <a:endParaRPr lang="en-US"/>
          </a:p>
        </p:txBody>
      </p:sp>
      <p:sp>
        <p:nvSpPr>
          <p:cNvPr id="4" name="Slide Number Placeholder 3"/>
          <p:cNvSpPr>
            <a:spLocks noGrp="1"/>
          </p:cNvSpPr>
          <p:nvPr>
            <p:ph type="sldNum" sz="quarter" idx="10"/>
          </p:nvPr>
        </p:nvSpPr>
        <p:spPr/>
        <p:txBody>
          <a:bodyPr/>
          <a:lstStyle/>
          <a:p>
            <a:fld id="{C2C0D5C1-A567-4BE4-8F79-D746FF957A17}" type="slidenum">
              <a:rPr lang="en-US" altLang="en-US" smtClean="0"/>
              <a:pPr/>
              <a:t>33</a:t>
            </a:fld>
            <a:endParaRPr lang="en-US" altLang="en-US"/>
          </a:p>
        </p:txBody>
      </p:sp>
    </p:spTree>
    <p:extLst>
      <p:ext uri="{BB962C8B-B14F-4D97-AF65-F5344CB8AC3E}">
        <p14:creationId xmlns:p14="http://schemas.microsoft.com/office/powerpoint/2010/main" val="38350803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ChangeArrowheads="1" noTextEdit="1"/>
          </p:cNvSpPr>
          <p:nvPr>
            <p:ph type="sldImg"/>
          </p:nvPr>
        </p:nvSpPr>
        <p:spPr>
          <a:ln/>
        </p:spPr>
      </p:sp>
      <p:sp>
        <p:nvSpPr>
          <p:cNvPr id="686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a:buFontTx/>
              <a:buChar char="-"/>
            </a:pPr>
            <a:r>
              <a:rPr lang="en-US" altLang="en-US" dirty="0" smtClean="0">
                <a:latin typeface="Arial" panose="020B0604020202020204" pitchFamily="34" charset="0"/>
                <a:ea typeface="ＭＳ Ｐゴシック" panose="020B0600070205080204" pitchFamily="34" charset="-128"/>
              </a:rPr>
              <a:t>Star field:</a:t>
            </a:r>
            <a:r>
              <a:rPr lang="en-US" altLang="en-US" baseline="0" dirty="0" smtClean="0">
                <a:latin typeface="Arial" panose="020B0604020202020204" pitchFamily="34" charset="0"/>
                <a:ea typeface="ＭＳ Ｐゴシック" panose="020B0600070205080204" pitchFamily="34" charset="-128"/>
              </a:rPr>
              <a:t> M36</a:t>
            </a:r>
          </a:p>
          <a:p>
            <a:pPr marL="171450" indent="-171450">
              <a:buFontTx/>
              <a:buChar char="-"/>
            </a:pPr>
            <a:r>
              <a:rPr lang="en-US" altLang="en-US" baseline="0" dirty="0" smtClean="0">
                <a:latin typeface="Arial" panose="020B0604020202020204" pitchFamily="34" charset="0"/>
                <a:ea typeface="ＭＳ Ｐゴシック" panose="020B0600070205080204" pitchFamily="34" charset="-128"/>
              </a:rPr>
              <a:t>Nebula: Bubble Nebula</a:t>
            </a:r>
            <a:endParaRPr lang="en-US" altLang="en-US" dirty="0" smtClean="0">
              <a:latin typeface="Arial" panose="020B0604020202020204" pitchFamily="34" charset="0"/>
              <a:ea typeface="ＭＳ Ｐゴシック" panose="020B0600070205080204" pitchFamily="34" charset="-128"/>
            </a:endParaRPr>
          </a:p>
          <a:p>
            <a:endParaRPr lang="en-US" altLang="en-US" dirty="0">
              <a:latin typeface="Arial" panose="020B0604020202020204" pitchFamily="34" charset="0"/>
              <a:ea typeface="ＭＳ Ｐゴシック" panose="020B0600070205080204" pitchFamily="34" charset="-128"/>
            </a:endParaRPr>
          </a:p>
        </p:txBody>
      </p:sp>
      <p:sp>
        <p:nvSpPr>
          <p:cNvPr id="686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BB4D56C8-9CA2-490C-92DD-C76F1E1E2FB5}" type="slidenum">
              <a:rPr lang="en-US" altLang="en-US"/>
              <a:pPr/>
              <a:t>35</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ChangeArrowheads="1" noTextEdit="1"/>
          </p:cNvSpPr>
          <p:nvPr>
            <p:ph type="sldImg"/>
          </p:nvPr>
        </p:nvSpPr>
        <p:spPr>
          <a:ln/>
        </p:spPr>
      </p:sp>
      <p:sp>
        <p:nvSpPr>
          <p:cNvPr id="686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a:buFontTx/>
              <a:buChar char="-"/>
            </a:pPr>
            <a:r>
              <a:rPr lang="en-US" altLang="en-US" dirty="0" smtClean="0">
                <a:latin typeface="Arial" panose="020B0604020202020204" pitchFamily="34" charset="0"/>
                <a:ea typeface="ＭＳ Ｐゴシック" panose="020B0600070205080204" pitchFamily="34" charset="-128"/>
              </a:rPr>
              <a:t>The</a:t>
            </a:r>
            <a:r>
              <a:rPr lang="en-US" altLang="en-US" baseline="0" dirty="0" smtClean="0">
                <a:latin typeface="Arial" panose="020B0604020202020204" pitchFamily="34" charset="0"/>
                <a:ea typeface="ＭＳ Ｐゴシック" panose="020B0600070205080204" pitchFamily="34" charset="-128"/>
              </a:rPr>
              <a:t> plot shows photometry data for M36. Each color = photometric band, as labeled in the legend.</a:t>
            </a:r>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lang="en-US" altLang="en-US" baseline="0" dirty="0" smtClean="0">
                <a:latin typeface="Arial" panose="020B0604020202020204" pitchFamily="34" charset="0"/>
                <a:ea typeface="ＭＳ Ｐゴシック" panose="020B0600070205080204" pitchFamily="34" charset="-128"/>
              </a:rPr>
              <a:t>The y-axis = apparent magnitude of stars (relative photometry), x-axis = difference from our photometry to catalog query</a:t>
            </a:r>
          </a:p>
          <a:p>
            <a:pPr marL="171450" indent="-171450">
              <a:buFontTx/>
              <a:buChar char="-"/>
            </a:pPr>
            <a:r>
              <a:rPr lang="en-US" altLang="en-US" baseline="0" dirty="0" smtClean="0">
                <a:latin typeface="Arial" panose="020B0604020202020204" pitchFamily="34" charset="0"/>
                <a:ea typeface="ＭＳ Ｐゴシック" panose="020B0600070205080204" pitchFamily="34" charset="-128"/>
              </a:rPr>
              <a:t>Reject any </a:t>
            </a:r>
            <a:r>
              <a:rPr lang="en-US" altLang="en-US" baseline="0" dirty="0" err="1" smtClean="0">
                <a:latin typeface="Arial" panose="020B0604020202020204" pitchFamily="34" charset="0"/>
                <a:ea typeface="ＭＳ Ｐゴシック" panose="020B0600070205080204" pitchFamily="34" charset="-128"/>
              </a:rPr>
              <a:t>delmag</a:t>
            </a:r>
            <a:r>
              <a:rPr lang="en-US" altLang="en-US" baseline="0" dirty="0" smtClean="0">
                <a:latin typeface="Arial" panose="020B0604020202020204" pitchFamily="34" charset="0"/>
                <a:ea typeface="ＭＳ Ｐゴシック" panose="020B0600070205080204" pitchFamily="34" charset="-128"/>
              </a:rPr>
              <a:t> outside +/- 0.5 </a:t>
            </a:r>
          </a:p>
          <a:p>
            <a:pPr marL="171450" indent="-171450">
              <a:buFontTx/>
              <a:buChar char="-"/>
            </a:pPr>
            <a:r>
              <a:rPr lang="en-US" altLang="en-US" baseline="0" dirty="0" smtClean="0">
                <a:latin typeface="Arial" panose="020B0604020202020204" pitchFamily="34" charset="0"/>
                <a:ea typeface="ＭＳ Ｐゴシック" panose="020B0600070205080204" pitchFamily="34" charset="-128"/>
              </a:rPr>
              <a:t>Then data is corrected for non-linearity using the photometry data (not the lab data), and we can then to compare to lab results</a:t>
            </a:r>
          </a:p>
          <a:p>
            <a:pPr marL="171450" indent="-171450">
              <a:buFontTx/>
              <a:buChar char="-"/>
            </a:pPr>
            <a:r>
              <a:rPr lang="en-US" altLang="en-US" baseline="0" dirty="0" smtClean="0">
                <a:latin typeface="Arial" panose="020B0604020202020204" pitchFamily="34" charset="0"/>
                <a:ea typeface="ＭＳ Ｐゴシック" panose="020B0600070205080204" pitchFamily="34" charset="-128"/>
              </a:rPr>
              <a:t>The shift from correcting the data is 10-20% for low flux which is similar to the lab results</a:t>
            </a:r>
          </a:p>
          <a:p>
            <a:pPr marL="171450" indent="-171450">
              <a:buFontTx/>
              <a:buChar char="-"/>
            </a:pPr>
            <a:r>
              <a:rPr lang="en-US" altLang="en-US" baseline="0" dirty="0" smtClean="0">
                <a:latin typeface="Arial" panose="020B0604020202020204" pitchFamily="34" charset="0"/>
                <a:ea typeface="ＭＳ Ｐゴシック" panose="020B0600070205080204" pitchFamily="34" charset="-128"/>
              </a:rPr>
              <a:t>For mag 14 and above, the STDDEV is ~0.04 mag</a:t>
            </a:r>
          </a:p>
          <a:p>
            <a:pPr marL="171450" indent="-171450">
              <a:buFontTx/>
              <a:buChar char="-"/>
            </a:pPr>
            <a:r>
              <a:rPr lang="en-US" altLang="en-US" baseline="0" smtClean="0">
                <a:latin typeface="Arial" panose="020B0604020202020204" pitchFamily="34" charset="0"/>
                <a:ea typeface="ＭＳ Ｐゴシック" panose="020B0600070205080204" pitchFamily="34" charset="-128"/>
              </a:rPr>
              <a:t>Below mag 14, the scatter is larger, ~0.2, and is attributed mainly to low SNR and a few contamination by nearby stars</a:t>
            </a:r>
            <a:endParaRPr lang="en-US" altLang="en-US" baseline="0" dirty="0" smtClean="0">
              <a:latin typeface="Arial" panose="020B0604020202020204" pitchFamily="34" charset="0"/>
              <a:ea typeface="ＭＳ Ｐゴシック" panose="020B0600070205080204" pitchFamily="34" charset="-128"/>
            </a:endParaRPr>
          </a:p>
        </p:txBody>
      </p:sp>
      <p:sp>
        <p:nvSpPr>
          <p:cNvPr id="686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BB4D56C8-9CA2-490C-92DD-C76F1E1E2FB5}" type="slidenum">
              <a:rPr lang="en-US" altLang="en-US"/>
              <a:pPr/>
              <a:t>36</a:t>
            </a:fld>
            <a:endParaRPr lang="en-US" altLang="en-US"/>
          </a:p>
        </p:txBody>
      </p:sp>
    </p:spTree>
    <p:extLst>
      <p:ext uri="{BB962C8B-B14F-4D97-AF65-F5344CB8AC3E}">
        <p14:creationId xmlns:p14="http://schemas.microsoft.com/office/powerpoint/2010/main" val="6374343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ChangeArrowheads="1" noTextEdit="1"/>
          </p:cNvSpPr>
          <p:nvPr>
            <p:ph type="sldImg"/>
          </p:nvPr>
        </p:nvSpPr>
        <p:spPr>
          <a:ln/>
        </p:spPr>
      </p:sp>
      <p:sp>
        <p:nvSpPr>
          <p:cNvPr id="71683" name="Notes Placeholder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a typeface="ＭＳ Ｐゴシック" panose="020B0600070205080204" pitchFamily="34" charset="-128"/>
            </a:endParaRPr>
          </a:p>
        </p:txBody>
      </p:sp>
      <p:sp>
        <p:nvSpPr>
          <p:cNvPr id="71684" name="Slide Number Placeholder 3"/>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F7EFEB93-1B0F-4F16-BFA7-B956EB57AA20}" type="slidenum">
              <a:rPr lang="en-US" altLang="en-US"/>
              <a:pPr/>
              <a:t>38</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ChangeArrowheads="1" noTextEdit="1"/>
          </p:cNvSpPr>
          <p:nvPr>
            <p:ph type="sldImg"/>
          </p:nvPr>
        </p:nvSpPr>
        <p:spPr>
          <a:ln/>
        </p:spPr>
      </p:sp>
      <p:sp>
        <p:nvSpPr>
          <p:cNvPr id="71683" name="Notes Placeholder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a:buFontTx/>
              <a:buChar char="-"/>
            </a:pPr>
            <a:r>
              <a:rPr lang="en-US" altLang="en-US" dirty="0" err="1" smtClean="0">
                <a:latin typeface="Arial" panose="020B0604020202020204" pitchFamily="34" charset="0"/>
                <a:ea typeface="ＭＳ Ｐゴシック" panose="020B0600070205080204" pitchFamily="34" charset="-128"/>
              </a:rPr>
              <a:t>Layden</a:t>
            </a:r>
            <a:r>
              <a:rPr lang="en-US" altLang="en-US" dirty="0" smtClean="0">
                <a:latin typeface="Arial" panose="020B0604020202020204" pitchFamily="34" charset="0"/>
                <a:ea typeface="ＭＳ Ｐゴシック" panose="020B0600070205080204" pitchFamily="34" charset="-128"/>
              </a:rPr>
              <a:t> 2026 : bottom</a:t>
            </a:r>
            <a:r>
              <a:rPr lang="en-US" altLang="en-US" baseline="0" dirty="0" smtClean="0">
                <a:latin typeface="Arial" panose="020B0604020202020204" pitchFamily="34" charset="0"/>
                <a:ea typeface="ＭＳ Ｐゴシック" panose="020B0600070205080204" pitchFamily="34" charset="-128"/>
              </a:rPr>
              <a:t> panel of Figure 4 a</a:t>
            </a:r>
          </a:p>
          <a:p>
            <a:pPr marL="171450" indent="-171450">
              <a:buFontTx/>
              <a:buChar char="-"/>
            </a:pPr>
            <a:r>
              <a:rPr lang="en-US" altLang="en-US" baseline="0" dirty="0" smtClean="0">
                <a:latin typeface="Arial" panose="020B0604020202020204" pitchFamily="34" charset="0"/>
                <a:ea typeface="ＭＳ Ｐゴシック" panose="020B0600070205080204" pitchFamily="34" charset="-128"/>
              </a:rPr>
              <a:t>Our result: QUEST experiment that was stitched, which is the cause of the two breaks near 100ms</a:t>
            </a:r>
          </a:p>
        </p:txBody>
      </p:sp>
      <p:sp>
        <p:nvSpPr>
          <p:cNvPr id="71684" name="Slide Number Placeholder 3"/>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F7EFEB93-1B0F-4F16-BFA7-B956EB57AA20}" type="slidenum">
              <a:rPr lang="en-US" altLang="en-US"/>
              <a:pPr/>
              <a:t>39</a:t>
            </a:fld>
            <a:endParaRPr lang="en-US" altLang="en-US"/>
          </a:p>
        </p:txBody>
      </p:sp>
    </p:spTree>
    <p:extLst>
      <p:ext uri="{BB962C8B-B14F-4D97-AF65-F5344CB8AC3E}">
        <p14:creationId xmlns:p14="http://schemas.microsoft.com/office/powerpoint/2010/main" val="41547632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ChangeArrowheads="1" noTextEdit="1"/>
          </p:cNvSpPr>
          <p:nvPr>
            <p:ph type="sldImg"/>
          </p:nvPr>
        </p:nvSpPr>
        <p:spPr>
          <a:ln/>
        </p:spPr>
      </p:sp>
      <p:sp>
        <p:nvSpPr>
          <p:cNvPr id="71683" name="Notes Placeholder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a:buFontTx/>
              <a:buChar char="-"/>
            </a:pPr>
            <a:r>
              <a:rPr lang="en-US" altLang="en-US" dirty="0" err="1" smtClean="0">
                <a:latin typeface="Arial" panose="020B0604020202020204" pitchFamily="34" charset="0"/>
                <a:ea typeface="ＭＳ Ｐゴシック" panose="020B0600070205080204" pitchFamily="34" charset="-128"/>
              </a:rPr>
              <a:t>Layden</a:t>
            </a:r>
            <a:r>
              <a:rPr lang="en-US" altLang="en-US" dirty="0" smtClean="0">
                <a:latin typeface="Arial" panose="020B0604020202020204" pitchFamily="34" charset="0"/>
                <a:ea typeface="ＭＳ Ｐゴシック" panose="020B0600070205080204" pitchFamily="34" charset="-128"/>
              </a:rPr>
              <a:t> 2026 : bottom</a:t>
            </a:r>
            <a:r>
              <a:rPr lang="en-US" altLang="en-US" baseline="0" dirty="0" smtClean="0">
                <a:latin typeface="Arial" panose="020B0604020202020204" pitchFamily="34" charset="0"/>
                <a:ea typeface="ＭＳ Ｐゴシック" panose="020B0600070205080204" pitchFamily="34" charset="-128"/>
              </a:rPr>
              <a:t> panel of Figure 4 a</a:t>
            </a:r>
          </a:p>
          <a:p>
            <a:pPr marL="171450" indent="-171450">
              <a:buFontTx/>
              <a:buChar char="-"/>
            </a:pPr>
            <a:r>
              <a:rPr lang="en-US" altLang="en-US" baseline="0" dirty="0" smtClean="0">
                <a:latin typeface="Arial" panose="020B0604020202020204" pitchFamily="34" charset="0"/>
                <a:ea typeface="ＭＳ Ｐゴシック" panose="020B0600070205080204" pitchFamily="34" charset="-128"/>
              </a:rPr>
              <a:t>Our result: QUEST experiment that was stitched, which is the cause of the two breaks near 100ms</a:t>
            </a:r>
          </a:p>
        </p:txBody>
      </p:sp>
      <p:sp>
        <p:nvSpPr>
          <p:cNvPr id="71684" name="Slide Number Placeholder 3"/>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F7EFEB93-1B0F-4F16-BFA7-B956EB57AA20}" type="slidenum">
              <a:rPr lang="en-US" altLang="en-US"/>
              <a:pPr/>
              <a:t>40</a:t>
            </a:fld>
            <a:endParaRPr lang="en-US" altLang="en-US"/>
          </a:p>
        </p:txBody>
      </p:sp>
    </p:spTree>
    <p:extLst>
      <p:ext uri="{BB962C8B-B14F-4D97-AF65-F5344CB8AC3E}">
        <p14:creationId xmlns:p14="http://schemas.microsoft.com/office/powerpoint/2010/main" val="10803035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ChangeArrowheads="1" noTextEdit="1"/>
          </p:cNvSpPr>
          <p:nvPr>
            <p:ph type="sldImg"/>
          </p:nvPr>
        </p:nvSpPr>
        <p:spPr>
          <a:ln/>
        </p:spPr>
      </p:sp>
      <p:sp>
        <p:nvSpPr>
          <p:cNvPr id="71683" name="Notes Placeholder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a:buFontTx/>
              <a:buChar char="-"/>
            </a:pPr>
            <a:r>
              <a:rPr lang="en-US" altLang="en-US" dirty="0" err="1" smtClean="0">
                <a:latin typeface="Arial" panose="020B0604020202020204" pitchFamily="34" charset="0"/>
                <a:ea typeface="ＭＳ Ｐゴシック" panose="020B0600070205080204" pitchFamily="34" charset="-128"/>
              </a:rPr>
              <a:t>Layden</a:t>
            </a:r>
            <a:r>
              <a:rPr lang="en-US" altLang="en-US" dirty="0" smtClean="0">
                <a:latin typeface="Arial" panose="020B0604020202020204" pitchFamily="34" charset="0"/>
                <a:ea typeface="ＭＳ Ｐゴシック" panose="020B0600070205080204" pitchFamily="34" charset="-128"/>
              </a:rPr>
              <a:t> 2026 : bottom</a:t>
            </a:r>
            <a:r>
              <a:rPr lang="en-US" altLang="en-US" baseline="0" dirty="0" smtClean="0">
                <a:latin typeface="Arial" panose="020B0604020202020204" pitchFamily="34" charset="0"/>
                <a:ea typeface="ＭＳ Ｐゴシック" panose="020B0600070205080204" pitchFamily="34" charset="-128"/>
              </a:rPr>
              <a:t> panel of Figure 4 a</a:t>
            </a:r>
          </a:p>
          <a:p>
            <a:pPr marL="171450" indent="-171450">
              <a:buFontTx/>
              <a:buChar char="-"/>
            </a:pPr>
            <a:r>
              <a:rPr lang="en-US" altLang="en-US" baseline="0" dirty="0" smtClean="0">
                <a:latin typeface="Arial" panose="020B0604020202020204" pitchFamily="34" charset="0"/>
                <a:ea typeface="ＭＳ Ｐゴシック" panose="020B0600070205080204" pitchFamily="34" charset="-128"/>
              </a:rPr>
              <a:t>Our result: QUEST experiment that was stitched, which is the cause of the two breaks near 100ms</a:t>
            </a:r>
          </a:p>
        </p:txBody>
      </p:sp>
      <p:sp>
        <p:nvSpPr>
          <p:cNvPr id="71684" name="Slide Number Placeholder 3"/>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F7EFEB93-1B0F-4F16-BFA7-B956EB57AA20}" type="slidenum">
              <a:rPr lang="en-US" altLang="en-US"/>
              <a:pPr/>
              <a:t>41</a:t>
            </a:fld>
            <a:endParaRPr lang="en-US" altLang="en-US"/>
          </a:p>
        </p:txBody>
      </p:sp>
    </p:spTree>
    <p:extLst>
      <p:ext uri="{BB962C8B-B14F-4D97-AF65-F5344CB8AC3E}">
        <p14:creationId xmlns:p14="http://schemas.microsoft.com/office/powerpoint/2010/main" val="17517449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ChangeArrowheads="1" noTextEdit="1"/>
          </p:cNvSpPr>
          <p:nvPr>
            <p:ph type="sldImg"/>
          </p:nvPr>
        </p:nvSpPr>
        <p:spPr>
          <a:ln/>
        </p:spPr>
      </p:sp>
      <p:sp>
        <p:nvSpPr>
          <p:cNvPr id="71683" name="Notes Placeholder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a:buFontTx/>
              <a:buChar char="-"/>
            </a:pPr>
            <a:r>
              <a:rPr lang="en-US" altLang="en-US" dirty="0" err="1" smtClean="0">
                <a:latin typeface="Arial" panose="020B0604020202020204" pitchFamily="34" charset="0"/>
                <a:ea typeface="ＭＳ Ｐゴシック" panose="020B0600070205080204" pitchFamily="34" charset="-128"/>
              </a:rPr>
              <a:t>Layden</a:t>
            </a:r>
            <a:r>
              <a:rPr lang="en-US" altLang="en-US" dirty="0" smtClean="0">
                <a:latin typeface="Arial" panose="020B0604020202020204" pitchFamily="34" charset="0"/>
                <a:ea typeface="ＭＳ Ｐゴシック" panose="020B0600070205080204" pitchFamily="34" charset="-128"/>
              </a:rPr>
              <a:t> 2026 : bottom</a:t>
            </a:r>
            <a:r>
              <a:rPr lang="en-US" altLang="en-US" baseline="0" dirty="0" smtClean="0">
                <a:latin typeface="Arial" panose="020B0604020202020204" pitchFamily="34" charset="0"/>
                <a:ea typeface="ＭＳ Ｐゴシック" panose="020B0600070205080204" pitchFamily="34" charset="-128"/>
              </a:rPr>
              <a:t> panel of Figure 4 a</a:t>
            </a:r>
          </a:p>
          <a:p>
            <a:pPr marL="171450" indent="-171450">
              <a:buFontTx/>
              <a:buChar char="-"/>
            </a:pPr>
            <a:r>
              <a:rPr lang="en-US" altLang="en-US" baseline="0" dirty="0" smtClean="0">
                <a:latin typeface="Arial" panose="020B0604020202020204" pitchFamily="34" charset="0"/>
                <a:ea typeface="ＭＳ Ｐゴシック" panose="020B0600070205080204" pitchFamily="34" charset="-128"/>
              </a:rPr>
              <a:t>Our result: QUEST experiment that was stitched, which is the cause of the two breaks near 100ms</a:t>
            </a:r>
          </a:p>
        </p:txBody>
      </p:sp>
      <p:sp>
        <p:nvSpPr>
          <p:cNvPr id="71684" name="Slide Number Placeholder 3"/>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F7EFEB93-1B0F-4F16-BFA7-B956EB57AA20}" type="slidenum">
              <a:rPr lang="en-US" altLang="en-US"/>
              <a:pPr/>
              <a:t>42</a:t>
            </a:fld>
            <a:endParaRPr lang="en-US" altLang="en-US"/>
          </a:p>
        </p:txBody>
      </p:sp>
    </p:spTree>
    <p:extLst>
      <p:ext uri="{BB962C8B-B14F-4D97-AF65-F5344CB8AC3E}">
        <p14:creationId xmlns:p14="http://schemas.microsoft.com/office/powerpoint/2010/main" val="19162009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pPr>
            <a:fld id="{012B8CC3-23AD-4D79-8F44-88D044C8232D}" type="slidenum">
              <a:rPr lang="en-US" altLang="en-US"/>
              <a:pPr eaLnBrk="1" hangingPunct="1">
                <a:spcBef>
                  <a:spcPct val="0"/>
                </a:spcBef>
              </a:pPr>
              <a:t>65</a:t>
            </a:fld>
            <a:endParaRPr lang="en-US" altLang="en-US"/>
          </a:p>
        </p:txBody>
      </p:sp>
      <p:sp>
        <p:nvSpPr>
          <p:cNvPr id="99331" name="Rectangle 2"/>
          <p:cNvSpPr>
            <a:spLocks noGrp="1" noRot="1" noChangeAspect="1" noChangeArrowheads="1" noTextEdit="1"/>
          </p:cNvSpPr>
          <p:nvPr>
            <p:ph type="sldImg"/>
          </p:nvPr>
        </p:nvSpPr>
        <p:spPr>
          <a:xfrm>
            <a:off x="393700" y="692150"/>
            <a:ext cx="6072188" cy="3416300"/>
          </a:xfrm>
          <a:ln/>
        </p:spPr>
      </p:sp>
      <p:sp>
        <p:nvSpPr>
          <p:cNvPr id="99332" name="Rectangle 3"/>
          <p:cNvSpPr>
            <a:spLocks noGrp="1" noChangeArrowheads="1"/>
          </p:cNvSpPr>
          <p:nvPr>
            <p:ph type="body" idx="1"/>
          </p:nvPr>
        </p:nvSpPr>
        <p:spPr>
          <a:xfrm>
            <a:off x="911225" y="4343400"/>
            <a:ext cx="5032375"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ea typeface="ＭＳ Ｐゴシック" panose="020B0600070205080204" pitchFamily="34" charset="-128"/>
              </a:rPr>
              <a:t>The table gives exposures times to produce SNR=1 for a typical planet detection space mission. Note the dramatic reduction in time required for a zero noise detector. R=100 is assumed, and the effective planet flux is about 10 photons/hour per pixel. The nearby starlight is suppressed at the 10^-10 level by optical nulling. Zodiacal light contributes about 0.0015 electrons/s/pixel. </a:t>
            </a:r>
            <a:br>
              <a:rPr lang="en-US" altLang="en-US" dirty="0">
                <a:latin typeface="Arial" panose="020B0604020202020204" pitchFamily="34" charset="0"/>
                <a:ea typeface="ＭＳ Ｐゴシック" panose="020B0600070205080204" pitchFamily="34" charset="-128"/>
              </a:rPr>
            </a:br>
            <a:r>
              <a:rPr lang="en-US" altLang="en-US" dirty="0">
                <a:latin typeface="Arial" panose="020B0604020202020204" pitchFamily="34" charset="0"/>
                <a:ea typeface="ＭＳ Ｐゴシック" panose="020B0600070205080204" pitchFamily="34" charset="-128"/>
              </a:rPr>
              <a:t/>
            </a:r>
            <a:br>
              <a:rPr lang="en-US" altLang="en-US" dirty="0">
                <a:latin typeface="Arial" panose="020B0604020202020204" pitchFamily="34" charset="0"/>
                <a:ea typeface="ＭＳ Ｐゴシック" panose="020B0600070205080204" pitchFamily="34" charset="-128"/>
              </a:rPr>
            </a:br>
            <a:endParaRPr lang="en-US" altLang="en-US" dirty="0">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F0F09CD5-8A9D-44D3-8D36-672C09E2A2B2}" type="slidenum">
              <a:rPr lang="en-US" altLang="en-US"/>
              <a:pPr/>
              <a:t>66</a:t>
            </a:fld>
            <a:endParaRPr lang="en-US" altLang="en-US"/>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xfrm>
            <a:off x="935038" y="4416425"/>
            <a:ext cx="5140325" cy="41830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ChangeArrowheads="1" noTextEdit="1"/>
          </p:cNvSpPr>
          <p:nvPr>
            <p:ph type="sldImg"/>
          </p:nvPr>
        </p:nvSpPr>
        <p:spPr>
          <a:ln/>
        </p:spPr>
      </p:sp>
      <p:sp>
        <p:nvSpPr>
          <p:cNvPr id="31747" name="Notes Placeholder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a typeface="ＭＳ Ｐゴシック" panose="020B0600070205080204" pitchFamily="34" charset="-128"/>
            </a:endParaRPr>
          </a:p>
        </p:txBody>
      </p:sp>
      <p:sp>
        <p:nvSpPr>
          <p:cNvPr id="31748" name="Slide Number Placeholder 3"/>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2716260D-8D63-4A91-88C3-B91DD6D6B36B}" type="slidenum">
              <a:rPr lang="en-US" altLang="en-US"/>
              <a:pPr/>
              <a:t>9</a:t>
            </a:fld>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ChangeArrowheads="1" noTextEdit="1"/>
          </p:cNvSpPr>
          <p:nvPr>
            <p:ph type="sldImg"/>
          </p:nvPr>
        </p:nvSpPr>
        <p:spPr>
          <a:ln/>
        </p:spPr>
      </p:sp>
      <p:sp>
        <p:nvSpPr>
          <p:cNvPr id="73731" name="Notes Placeholder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a typeface="ＭＳ Ｐゴシック" panose="020B0600070205080204" pitchFamily="34" charset="-128"/>
            </a:endParaRPr>
          </a:p>
        </p:txBody>
      </p:sp>
      <p:sp>
        <p:nvSpPr>
          <p:cNvPr id="73732" name="Slide Number Placeholder 3"/>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B91B9956-B164-49ED-AD06-218D4CFDCADB}" type="slidenum">
              <a:rPr lang="en-US" altLang="en-US"/>
              <a:pPr/>
              <a:t>68</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ChangeArrowheads="1" noTextEdit="1"/>
          </p:cNvSpPr>
          <p:nvPr>
            <p:ph type="sldImg"/>
          </p:nvPr>
        </p:nvSpPr>
        <p:spPr>
          <a:ln/>
        </p:spPr>
      </p:sp>
      <p:sp>
        <p:nvSpPr>
          <p:cNvPr id="41987" name="Notes Placeholder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a typeface="ＭＳ Ｐゴシック" panose="020B0600070205080204" pitchFamily="34" charset="-128"/>
            </a:endParaRPr>
          </a:p>
        </p:txBody>
      </p:sp>
      <p:sp>
        <p:nvSpPr>
          <p:cNvPr id="41988" name="Slide Number Placeholder 3"/>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57F057A7-8B6D-45A3-9080-BFA07AC76DF9}" type="slidenum">
              <a:rPr lang="en-US" altLang="en-US"/>
              <a:pPr/>
              <a:t>18</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ChangeArrowheads="1" noTextEdit="1"/>
          </p:cNvSpPr>
          <p:nvPr>
            <p:ph type="sldImg"/>
          </p:nvPr>
        </p:nvSpPr>
        <p:spPr>
          <a:ln/>
        </p:spPr>
      </p:sp>
      <p:sp>
        <p:nvSpPr>
          <p:cNvPr id="44035" name="Notes Placeholder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a typeface="ＭＳ Ｐゴシック" panose="020B0600070205080204" pitchFamily="34" charset="-128"/>
            </a:endParaRPr>
          </a:p>
        </p:txBody>
      </p:sp>
      <p:sp>
        <p:nvSpPr>
          <p:cNvPr id="44036" name="Slide Number Placeholder 3"/>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75909EA9-5629-442C-AFF1-76F84335616F}" type="slidenum">
              <a:rPr lang="en-US" altLang="en-US"/>
              <a:pPr/>
              <a:t>19</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ChangeArrowheads="1" noTextEdit="1"/>
          </p:cNvSpPr>
          <p:nvPr>
            <p:ph type="sldImg"/>
          </p:nvPr>
        </p:nvSpPr>
        <p:spPr>
          <a:ln/>
        </p:spPr>
      </p:sp>
      <p:sp>
        <p:nvSpPr>
          <p:cNvPr id="53251" name="Notes Placeholder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a typeface="ＭＳ Ｐゴシック" panose="020B0600070205080204" pitchFamily="34" charset="-128"/>
            </a:endParaRPr>
          </a:p>
        </p:txBody>
      </p:sp>
      <p:sp>
        <p:nvSpPr>
          <p:cNvPr id="53252" name="Slide Number Placeholder 3"/>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86CE67C4-4FBD-4AA5-AB8A-87FC814D6DD6}" type="slidenum">
              <a:rPr lang="en-US" altLang="en-US"/>
              <a:pPr/>
              <a:t>27</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ChangeArrowheads="1" noTextEdit="1"/>
          </p:cNvSpPr>
          <p:nvPr>
            <p:ph type="sldImg"/>
          </p:nvPr>
        </p:nvSpPr>
        <p:spPr>
          <a:ln/>
        </p:spPr>
      </p:sp>
      <p:sp>
        <p:nvSpPr>
          <p:cNvPr id="573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a typeface="ＭＳ Ｐゴシック" panose="020B0600070205080204" pitchFamily="34" charset="-128"/>
            </a:endParaRPr>
          </a:p>
        </p:txBody>
      </p:sp>
      <p:sp>
        <p:nvSpPr>
          <p:cNvPr id="573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260EAB5-D5AB-465E-83B0-666721E528E1}" type="slidenum">
              <a:rPr lang="en-US" altLang="en-US"/>
              <a:pPr/>
              <a:t>28</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ChangeArrowheads="1" noTextEdit="1"/>
          </p:cNvSpPr>
          <p:nvPr>
            <p:ph type="sldImg"/>
          </p:nvPr>
        </p:nvSpPr>
        <p:spPr>
          <a:ln/>
        </p:spPr>
      </p:sp>
      <p:sp>
        <p:nvSpPr>
          <p:cNvPr id="59395" name="Notes Placeholder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a typeface="ＭＳ Ｐゴシック" panose="020B0600070205080204" pitchFamily="34" charset="-128"/>
            </a:endParaRPr>
          </a:p>
        </p:txBody>
      </p:sp>
      <p:sp>
        <p:nvSpPr>
          <p:cNvPr id="59396" name="Slide Number Placeholder 3"/>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2A3A488C-EA61-4336-9430-E2E6FEC6A5C4}" type="slidenum">
              <a:rPr lang="en-US" altLang="en-US"/>
              <a:pPr/>
              <a:t>29</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ChangeArrowheads="1" noTextEdit="1"/>
          </p:cNvSpPr>
          <p:nvPr>
            <p:ph type="sldImg"/>
          </p:nvPr>
        </p:nvSpPr>
        <p:spPr>
          <a:ln/>
        </p:spPr>
      </p:sp>
      <p:sp>
        <p:nvSpPr>
          <p:cNvPr id="61443" name="Notes Placeholder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a typeface="ＭＳ Ｐゴシック" panose="020B0600070205080204" pitchFamily="34" charset="-128"/>
            </a:endParaRPr>
          </a:p>
        </p:txBody>
      </p:sp>
      <p:sp>
        <p:nvSpPr>
          <p:cNvPr id="61444" name="Slide Number Placeholder 3"/>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1D2039B6-7155-44E9-9E7B-C7AE4AAF9621}" type="slidenum">
              <a:rPr lang="en-US" altLang="en-US"/>
              <a:pPr/>
              <a:t>30</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ChangeArrowheads="1" noTextEdit="1"/>
          </p:cNvSpPr>
          <p:nvPr>
            <p:ph type="sldImg"/>
          </p:nvPr>
        </p:nvSpPr>
        <p:spPr>
          <a:ln/>
        </p:spPr>
      </p:sp>
      <p:sp>
        <p:nvSpPr>
          <p:cNvPr id="64515" name="Notes Placeholder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a typeface="ＭＳ Ｐゴシック" panose="020B0600070205080204" pitchFamily="34" charset="-128"/>
            </a:endParaRPr>
          </a:p>
        </p:txBody>
      </p:sp>
      <p:sp>
        <p:nvSpPr>
          <p:cNvPr id="64516" name="Slide Number Placeholder 3"/>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6F8F38D6-83AB-4101-8058-9448A250BC87}" type="slidenum">
              <a:rPr lang="en-US" altLang="en-US"/>
              <a:pPr/>
              <a:t>32</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6.jpe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2400" y="115888"/>
            <a:ext cx="1657350" cy="126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0" name="Rectangle 2"/>
          <p:cNvSpPr>
            <a:spLocks noGrp="1" noChangeArrowheads="1"/>
          </p:cNvSpPr>
          <p:nvPr>
            <p:ph type="ctrTitle" sz="quarter"/>
          </p:nvPr>
        </p:nvSpPr>
        <p:spPr>
          <a:xfrm>
            <a:off x="1828800" y="2130426"/>
            <a:ext cx="10363200" cy="1470025"/>
          </a:xfrm>
        </p:spPr>
        <p:txBody>
          <a:bodyPr/>
          <a:lstStyle>
            <a:lvl1pPr algn="l">
              <a:defRPr b="1"/>
            </a:lvl1pPr>
          </a:lstStyle>
          <a:p>
            <a:r>
              <a:rPr lang="en-US"/>
              <a:t>Click to edit Master title style</a:t>
            </a:r>
          </a:p>
        </p:txBody>
      </p:sp>
      <p:sp>
        <p:nvSpPr>
          <p:cNvPr id="43011" name="Rectangle 3"/>
          <p:cNvSpPr>
            <a:spLocks noGrp="1" noChangeArrowheads="1"/>
          </p:cNvSpPr>
          <p:nvPr>
            <p:ph type="subTitle" sz="quarter" idx="1"/>
          </p:nvPr>
        </p:nvSpPr>
        <p:spPr>
          <a:xfrm>
            <a:off x="1828800" y="3886200"/>
            <a:ext cx="8534400" cy="1752600"/>
          </a:xfrm>
        </p:spPr>
        <p:txBody>
          <a:bodyPr/>
          <a:lstStyle>
            <a:lvl1pPr marL="0" indent="0">
              <a:buFontTx/>
              <a:buNone/>
              <a:defRPr sz="1600"/>
            </a:lvl1pPr>
          </a:lstStyle>
          <a:p>
            <a:r>
              <a:rPr lang="en-US"/>
              <a:t>Click to edit Master subtitle style</a:t>
            </a:r>
          </a:p>
        </p:txBody>
      </p:sp>
    </p:spTree>
    <p:extLst>
      <p:ext uri="{BB962C8B-B14F-4D97-AF65-F5344CB8AC3E}">
        <p14:creationId xmlns:p14="http://schemas.microsoft.com/office/powerpoint/2010/main" val="3057201852"/>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2_Section Header Image Backgroun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 name="Picture 5"/>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74638" y="68263"/>
            <a:ext cx="14478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descr="Rocket Free PNG Images, Rocket Ship, Real Rocket Hd Free Download - Free  Transparent PNG Logos"/>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055938" y="762000"/>
            <a:ext cx="9136062" cy="614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63084" y="4406901"/>
            <a:ext cx="5742516" cy="1362075"/>
          </a:xfrm>
        </p:spPr>
        <p:txBody>
          <a:bodyPr anchor="t"/>
          <a:lstStyle>
            <a:lvl1pPr algn="l">
              <a:defRPr sz="4000" b="1" cap="all">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294218616"/>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5_Section Header Image Backgroun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 name="Picture 5"/>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74638" y="68263"/>
            <a:ext cx="14478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ontent Placeholder 2"/>
          <p:cNvSpPr>
            <a:spLocks noGrp="1"/>
          </p:cNvSpPr>
          <p:nvPr>
            <p:ph idx="1"/>
          </p:nvPr>
        </p:nvSpPr>
        <p:spPr>
          <a:xfrm>
            <a:off x="1981200" y="114300"/>
            <a:ext cx="8229600" cy="6629400"/>
          </a:xfrm>
        </p:spPr>
        <p:txBody>
          <a:bodyPr/>
          <a:lstStyle>
            <a:lvl1pPr>
              <a:defRPr sz="2400">
                <a:solidFill>
                  <a:srgbClr val="F2F2F2"/>
                </a:solidFill>
                <a:effectLst>
                  <a:innerShdw blurRad="63500" dist="50800">
                    <a:prstClr val="black">
                      <a:alpha val="50000"/>
                    </a:prstClr>
                  </a:innerShdw>
                </a:effectLst>
              </a:defRPr>
            </a:lvl1pPr>
            <a:lvl2pPr>
              <a:defRPr sz="2000">
                <a:solidFill>
                  <a:srgbClr val="F2F2F2"/>
                </a:solidFill>
                <a:effectLst>
                  <a:innerShdw blurRad="63500" dist="50800">
                    <a:prstClr val="black">
                      <a:alpha val="50000"/>
                    </a:prstClr>
                  </a:innerShdw>
                </a:effectLst>
              </a:defRPr>
            </a:lvl2pPr>
            <a:lvl3pPr>
              <a:defRPr sz="1800">
                <a:solidFill>
                  <a:srgbClr val="F2F2F2"/>
                </a:solidFill>
                <a:effectLst>
                  <a:innerShdw blurRad="63500" dist="50800">
                    <a:prstClr val="black">
                      <a:alpha val="50000"/>
                    </a:prstClr>
                  </a:innerShdw>
                </a:effectLst>
              </a:defRPr>
            </a:lvl3pPr>
            <a:lvl4pPr>
              <a:defRPr sz="1600">
                <a:solidFill>
                  <a:srgbClr val="F2F2F2"/>
                </a:solidFill>
                <a:effectLst>
                  <a:innerShdw blurRad="63500" dist="50800">
                    <a:prstClr val="black">
                      <a:alpha val="50000"/>
                    </a:prstClr>
                  </a:innerShdw>
                </a:effectLst>
              </a:defRPr>
            </a:lvl4pPr>
            <a:lvl5pPr>
              <a:defRPr sz="1600">
                <a:solidFill>
                  <a:srgbClr val="F2F2F2"/>
                </a:solidFill>
                <a:effectLst>
                  <a:innerShdw blurRad="63500" dist="50800">
                    <a:prstClr val="black">
                      <a:alpha val="50000"/>
                    </a:prstClr>
                  </a:innerShdw>
                </a:effect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95792985"/>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95401"/>
            <a:ext cx="5384800" cy="4830763"/>
          </a:xfrm>
        </p:spPr>
        <p:txBody>
          <a:bodyPr/>
          <a:lstStyle>
            <a:lvl1pPr marL="514350" indent="-514350">
              <a:buFont typeface="+mj-lt"/>
              <a:buAutoNum type="arabicPeriod"/>
              <a:defRPr sz="2400"/>
            </a:lvl1pPr>
            <a:lvl2pPr marL="914400" indent="-457200">
              <a:buFont typeface="+mj-lt"/>
              <a:buAutoNum type="arabicPeriod"/>
              <a:defRPr sz="2000"/>
            </a:lvl2pPr>
            <a:lvl3pPr marL="1371600" indent="-457200">
              <a:buFont typeface="+mj-lt"/>
              <a:buAutoNum type="arabicPeriod"/>
              <a:defRPr sz="1800"/>
            </a:lvl3pPr>
            <a:lvl4pPr marL="1714500" indent="-342900">
              <a:buFont typeface="+mj-lt"/>
              <a:buAutoNum type="arabicPeriod"/>
              <a:defRPr sz="1600"/>
            </a:lvl4pPr>
            <a:lvl5pPr marL="2171700" indent="-342900">
              <a:buFont typeface="+mj-lt"/>
              <a:buAutoNum type="arabicPeriod"/>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1295401"/>
            <a:ext cx="5384800" cy="4830763"/>
          </a:xfrm>
        </p:spPr>
        <p:txBody>
          <a:bodyPr/>
          <a:lstStyle>
            <a:lvl1pPr marL="514350" indent="-514350">
              <a:buFont typeface="+mj-lt"/>
              <a:buAutoNum type="arabicPeriod"/>
              <a:defRPr sz="2400"/>
            </a:lvl1pPr>
            <a:lvl2pPr marL="914400" indent="-457200">
              <a:buFont typeface="+mj-lt"/>
              <a:buAutoNum type="arabicPeriod"/>
              <a:defRPr sz="2000"/>
            </a:lvl2pPr>
            <a:lvl3pPr marL="1371600" indent="-457200">
              <a:buFont typeface="+mj-lt"/>
              <a:buAutoNum type="arabicPeriod"/>
              <a:defRPr sz="1800"/>
            </a:lvl3pPr>
            <a:lvl4pPr marL="1714500" indent="-342900">
              <a:buFont typeface="+mj-lt"/>
              <a:buAutoNum type="arabicPeriod"/>
              <a:defRPr sz="1600"/>
            </a:lvl4pPr>
            <a:lvl5pPr marL="2171700" indent="-342900">
              <a:buFont typeface="+mj-lt"/>
              <a:buAutoNum type="arabicPeriod"/>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13"/>
          <p:cNvSpPr>
            <a:spLocks noGrp="1" noChangeArrowheads="1"/>
          </p:cNvSpPr>
          <p:nvPr>
            <p:ph type="sldNum" sz="quarter" idx="10"/>
          </p:nvPr>
        </p:nvSpPr>
        <p:spPr>
          <a:ln/>
        </p:spPr>
        <p:txBody>
          <a:bodyPr/>
          <a:lstStyle>
            <a:lvl1pPr>
              <a:defRPr/>
            </a:lvl1pPr>
          </a:lstStyle>
          <a:p>
            <a:fld id="{4A0BDA6B-B85C-4FED-BF01-04913E76F017}" type="slidenum">
              <a:rPr lang="en-US" altLang="en-US"/>
              <a:pPr/>
              <a:t>‹#›</a:t>
            </a:fld>
            <a:endParaRPr lang="en-US" altLang="en-US"/>
          </a:p>
        </p:txBody>
      </p:sp>
    </p:spTree>
    <p:extLst>
      <p:ext uri="{BB962C8B-B14F-4D97-AF65-F5344CB8AC3E}">
        <p14:creationId xmlns:p14="http://schemas.microsoft.com/office/powerpoint/2010/main" val="3192146187"/>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and a half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95401"/>
            <a:ext cx="5384800" cy="4830763"/>
          </a:xfrm>
        </p:spPr>
        <p:txBody>
          <a:bodyPr/>
          <a:lstStyle>
            <a:lvl1pPr marL="514350" indent="-514350">
              <a:buFont typeface="+mj-lt"/>
              <a:buAutoNum type="arabicPeriod"/>
              <a:defRPr sz="2400"/>
            </a:lvl1pPr>
            <a:lvl2pPr marL="914400" indent="-457200">
              <a:buFont typeface="+mj-lt"/>
              <a:buAutoNum type="arabicPeriod"/>
              <a:defRPr sz="2000"/>
            </a:lvl2pPr>
            <a:lvl3pPr marL="1371600" indent="-457200">
              <a:buFont typeface="+mj-lt"/>
              <a:buAutoNum type="arabicPeriod"/>
              <a:defRPr sz="1800"/>
            </a:lvl3pPr>
            <a:lvl4pPr marL="1714500" indent="-342900">
              <a:buFont typeface="+mj-lt"/>
              <a:buAutoNum type="arabicPeriod"/>
              <a:defRPr sz="1600"/>
            </a:lvl4pPr>
            <a:lvl5pPr marL="2171700" indent="-342900">
              <a:buFont typeface="+mj-lt"/>
              <a:buAutoNum type="arabicPeriod"/>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1295401"/>
            <a:ext cx="5384800" cy="2362199"/>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p:cNvSpPr>
            <a:spLocks noGrp="1"/>
          </p:cNvSpPr>
          <p:nvPr>
            <p:ph sz="half" idx="13"/>
          </p:nvPr>
        </p:nvSpPr>
        <p:spPr>
          <a:xfrm>
            <a:off x="6197600" y="3762052"/>
            <a:ext cx="5384800" cy="2362199"/>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13"/>
          <p:cNvSpPr>
            <a:spLocks noGrp="1" noChangeArrowheads="1"/>
          </p:cNvSpPr>
          <p:nvPr>
            <p:ph type="sldNum" sz="quarter" idx="14"/>
          </p:nvPr>
        </p:nvSpPr>
        <p:spPr>
          <a:ln/>
        </p:spPr>
        <p:txBody>
          <a:bodyPr/>
          <a:lstStyle>
            <a:lvl1pPr>
              <a:defRPr/>
            </a:lvl1pPr>
          </a:lstStyle>
          <a:p>
            <a:fld id="{C53D46A3-DCF5-4A2A-B972-DD93EC3B2B20}" type="slidenum">
              <a:rPr lang="en-US" altLang="en-US"/>
              <a:pPr/>
              <a:t>‹#›</a:t>
            </a:fld>
            <a:endParaRPr lang="en-US" altLang="en-US"/>
          </a:p>
        </p:txBody>
      </p:sp>
    </p:spTree>
    <p:extLst>
      <p:ext uri="{BB962C8B-B14F-4D97-AF65-F5344CB8AC3E}">
        <p14:creationId xmlns:p14="http://schemas.microsoft.com/office/powerpoint/2010/main" val="158346876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and 3/4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95401"/>
            <a:ext cx="5384800" cy="4830763"/>
          </a:xfrm>
        </p:spPr>
        <p:txBody>
          <a:bodyPr/>
          <a:lstStyle>
            <a:lvl1pPr marL="514350" indent="-514350">
              <a:buFont typeface="+mj-lt"/>
              <a:buAutoNum type="arabicPeriod"/>
              <a:defRPr sz="2400"/>
            </a:lvl1pPr>
            <a:lvl2pPr marL="914400" indent="-457200">
              <a:buFont typeface="+mj-lt"/>
              <a:buAutoNum type="arabicPeriod"/>
              <a:defRPr sz="2000"/>
            </a:lvl2pPr>
            <a:lvl3pPr marL="1371600" indent="-457200">
              <a:buFont typeface="+mj-lt"/>
              <a:buAutoNum type="arabicPeriod"/>
              <a:defRPr sz="1800"/>
            </a:lvl3pPr>
            <a:lvl4pPr marL="1714500" indent="-342900">
              <a:buFont typeface="+mj-lt"/>
              <a:buAutoNum type="arabicPeriod"/>
              <a:defRPr sz="1600"/>
            </a:lvl4pPr>
            <a:lvl5pPr marL="2171700" indent="-342900">
              <a:buFont typeface="+mj-lt"/>
              <a:buAutoNum type="arabicPeriod"/>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1295401"/>
            <a:ext cx="5384800" cy="2362199"/>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p:cNvSpPr>
            <a:spLocks noGrp="1"/>
          </p:cNvSpPr>
          <p:nvPr>
            <p:ph sz="half" idx="13"/>
          </p:nvPr>
        </p:nvSpPr>
        <p:spPr>
          <a:xfrm>
            <a:off x="6197600" y="3762052"/>
            <a:ext cx="2717800" cy="2362199"/>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3"/>
          <p:cNvSpPr>
            <a:spLocks noGrp="1"/>
          </p:cNvSpPr>
          <p:nvPr>
            <p:ph sz="half" idx="17"/>
          </p:nvPr>
        </p:nvSpPr>
        <p:spPr>
          <a:xfrm>
            <a:off x="8915400" y="3762052"/>
            <a:ext cx="2667000" cy="2362199"/>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13"/>
          <p:cNvSpPr>
            <a:spLocks noGrp="1" noChangeArrowheads="1"/>
          </p:cNvSpPr>
          <p:nvPr>
            <p:ph type="sldNum" sz="quarter" idx="18"/>
          </p:nvPr>
        </p:nvSpPr>
        <p:spPr>
          <a:ln/>
        </p:spPr>
        <p:txBody>
          <a:bodyPr/>
          <a:lstStyle>
            <a:lvl1pPr>
              <a:defRPr/>
            </a:lvl1pPr>
          </a:lstStyle>
          <a:p>
            <a:fld id="{3820158A-1D10-4290-A24E-EC602554A319}" type="slidenum">
              <a:rPr lang="en-US" altLang="en-US"/>
              <a:pPr/>
              <a:t>‹#›</a:t>
            </a:fld>
            <a:endParaRPr lang="en-US" altLang="en-US"/>
          </a:p>
        </p:txBody>
      </p:sp>
    </p:spTree>
    <p:extLst>
      <p:ext uri="{BB962C8B-B14F-4D97-AF65-F5344CB8AC3E}">
        <p14:creationId xmlns:p14="http://schemas.microsoft.com/office/powerpoint/2010/main" val="2172702399"/>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wo and 3/4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95401"/>
            <a:ext cx="4495800" cy="4830763"/>
          </a:xfrm>
        </p:spPr>
        <p:txBody>
          <a:bodyPr/>
          <a:lstStyle>
            <a:lvl1pPr marL="514350" indent="-514350">
              <a:buFont typeface="+mj-lt"/>
              <a:buAutoNum type="arabicPeriod"/>
              <a:defRPr sz="2400"/>
            </a:lvl1pPr>
            <a:lvl2pPr marL="914400" indent="-457200">
              <a:buFont typeface="+mj-lt"/>
              <a:buAutoNum type="arabicPeriod"/>
              <a:defRPr sz="2000"/>
            </a:lvl2pPr>
            <a:lvl3pPr marL="1371600" indent="-457200">
              <a:buFont typeface="+mj-lt"/>
              <a:buAutoNum type="arabicPeriod"/>
              <a:defRPr sz="1800"/>
            </a:lvl3pPr>
            <a:lvl4pPr marL="1714500" indent="-342900">
              <a:buFont typeface="+mj-lt"/>
              <a:buAutoNum type="arabicPeriod"/>
              <a:defRPr sz="1600"/>
            </a:lvl4pPr>
            <a:lvl5pPr marL="2171700" indent="-342900">
              <a:buFont typeface="+mj-lt"/>
              <a:buAutoNum type="arabicPeriod"/>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p:cNvSpPr>
            <a:spLocks noGrp="1"/>
          </p:cNvSpPr>
          <p:nvPr>
            <p:ph sz="half" idx="13"/>
          </p:nvPr>
        </p:nvSpPr>
        <p:spPr>
          <a:xfrm>
            <a:off x="5279847" y="3763965"/>
            <a:ext cx="3098800" cy="2362199"/>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3"/>
          <p:cNvSpPr>
            <a:spLocks noGrp="1"/>
          </p:cNvSpPr>
          <p:nvPr>
            <p:ph sz="half" idx="17"/>
          </p:nvPr>
        </p:nvSpPr>
        <p:spPr>
          <a:xfrm>
            <a:off x="8541521" y="3762052"/>
            <a:ext cx="3040879" cy="2362199"/>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p:cNvSpPr>
            <a:spLocks noGrp="1"/>
          </p:cNvSpPr>
          <p:nvPr>
            <p:ph sz="half" idx="21"/>
          </p:nvPr>
        </p:nvSpPr>
        <p:spPr>
          <a:xfrm>
            <a:off x="5279847" y="1297314"/>
            <a:ext cx="3098800" cy="2362199"/>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p:cNvSpPr>
            <a:spLocks noGrp="1"/>
          </p:cNvSpPr>
          <p:nvPr>
            <p:ph sz="half" idx="22"/>
          </p:nvPr>
        </p:nvSpPr>
        <p:spPr>
          <a:xfrm>
            <a:off x="8541521" y="1295401"/>
            <a:ext cx="3040879" cy="2362199"/>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Rectangle 13"/>
          <p:cNvSpPr>
            <a:spLocks noGrp="1" noChangeArrowheads="1"/>
          </p:cNvSpPr>
          <p:nvPr>
            <p:ph type="sldNum" sz="quarter" idx="23"/>
          </p:nvPr>
        </p:nvSpPr>
        <p:spPr>
          <a:ln/>
        </p:spPr>
        <p:txBody>
          <a:bodyPr/>
          <a:lstStyle>
            <a:lvl1pPr>
              <a:defRPr/>
            </a:lvl1pPr>
          </a:lstStyle>
          <a:p>
            <a:fld id="{1E8B2AA0-F0C7-4737-9E50-C9E9142D1900}" type="slidenum">
              <a:rPr lang="en-US" altLang="en-US"/>
              <a:pPr/>
              <a:t>‹#›</a:t>
            </a:fld>
            <a:endParaRPr lang="en-US" altLang="en-US"/>
          </a:p>
        </p:txBody>
      </p:sp>
    </p:spTree>
    <p:extLst>
      <p:ext uri="{BB962C8B-B14F-4D97-AF65-F5344CB8AC3E}">
        <p14:creationId xmlns:p14="http://schemas.microsoft.com/office/powerpoint/2010/main" val="2415522434"/>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01230" y="1295397"/>
            <a:ext cx="3862770" cy="4830763"/>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216400" y="1295396"/>
            <a:ext cx="3860800" cy="4830763"/>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p:cNvSpPr>
            <a:spLocks noGrp="1"/>
          </p:cNvSpPr>
          <p:nvPr>
            <p:ph sz="half" idx="13"/>
          </p:nvPr>
        </p:nvSpPr>
        <p:spPr>
          <a:xfrm>
            <a:off x="8225481" y="1295399"/>
            <a:ext cx="3860800" cy="4830763"/>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13"/>
          <p:cNvSpPr>
            <a:spLocks noGrp="1" noChangeArrowheads="1"/>
          </p:cNvSpPr>
          <p:nvPr>
            <p:ph type="sldNum" sz="quarter" idx="14"/>
          </p:nvPr>
        </p:nvSpPr>
        <p:spPr>
          <a:ln/>
        </p:spPr>
        <p:txBody>
          <a:bodyPr/>
          <a:lstStyle>
            <a:lvl1pPr>
              <a:defRPr/>
            </a:lvl1pPr>
          </a:lstStyle>
          <a:p>
            <a:fld id="{F69594A4-3A49-4480-8CCD-547A0F20C247}" type="slidenum">
              <a:rPr lang="en-US" altLang="en-US"/>
              <a:pPr/>
              <a:t>‹#›</a:t>
            </a:fld>
            <a:endParaRPr lang="en-US" altLang="en-US"/>
          </a:p>
        </p:txBody>
      </p:sp>
    </p:spTree>
    <p:extLst>
      <p:ext uri="{BB962C8B-B14F-4D97-AF65-F5344CB8AC3E}">
        <p14:creationId xmlns:p14="http://schemas.microsoft.com/office/powerpoint/2010/main" val="2144882844"/>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95401"/>
            <a:ext cx="5384800" cy="2438399"/>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95401"/>
            <a:ext cx="5384800" cy="2438399"/>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p:cNvSpPr>
            <a:spLocks noGrp="1"/>
          </p:cNvSpPr>
          <p:nvPr>
            <p:ph sz="half" idx="13"/>
          </p:nvPr>
        </p:nvSpPr>
        <p:spPr>
          <a:xfrm>
            <a:off x="609600" y="3770313"/>
            <a:ext cx="5384800" cy="2438399"/>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p:cNvSpPr>
            <a:spLocks noGrp="1"/>
          </p:cNvSpPr>
          <p:nvPr>
            <p:ph sz="half" idx="14"/>
          </p:nvPr>
        </p:nvSpPr>
        <p:spPr>
          <a:xfrm>
            <a:off x="6197600" y="3770313"/>
            <a:ext cx="5384800" cy="2438399"/>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3"/>
          <p:cNvSpPr>
            <a:spLocks noGrp="1" noChangeArrowheads="1"/>
          </p:cNvSpPr>
          <p:nvPr>
            <p:ph type="sldNum" sz="quarter" idx="15"/>
          </p:nvPr>
        </p:nvSpPr>
        <p:spPr>
          <a:ln/>
        </p:spPr>
        <p:txBody>
          <a:bodyPr/>
          <a:lstStyle>
            <a:lvl1pPr>
              <a:defRPr/>
            </a:lvl1pPr>
          </a:lstStyle>
          <a:p>
            <a:fld id="{23E878BB-1A65-4CF6-A9AC-68E5EE99FD4D}" type="slidenum">
              <a:rPr lang="en-US" altLang="en-US"/>
              <a:pPr/>
              <a:t>‹#›</a:t>
            </a:fld>
            <a:endParaRPr lang="en-US" altLang="en-US"/>
          </a:p>
        </p:txBody>
      </p:sp>
    </p:spTree>
    <p:extLst>
      <p:ext uri="{BB962C8B-B14F-4D97-AF65-F5344CB8AC3E}">
        <p14:creationId xmlns:p14="http://schemas.microsoft.com/office/powerpoint/2010/main" val="178191272"/>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Four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2133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1600200"/>
            <a:ext cx="5384800" cy="2133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p:cNvSpPr>
            <a:spLocks noGrp="1"/>
          </p:cNvSpPr>
          <p:nvPr>
            <p:ph sz="half" idx="13"/>
          </p:nvPr>
        </p:nvSpPr>
        <p:spPr>
          <a:xfrm>
            <a:off x="609600" y="4114800"/>
            <a:ext cx="5384800" cy="20939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p:cNvSpPr>
            <a:spLocks noGrp="1"/>
          </p:cNvSpPr>
          <p:nvPr>
            <p:ph sz="half" idx="14"/>
          </p:nvPr>
        </p:nvSpPr>
        <p:spPr>
          <a:xfrm>
            <a:off x="6197600" y="4114800"/>
            <a:ext cx="5384800" cy="20939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sz="half" idx="15"/>
          </p:nvPr>
        </p:nvSpPr>
        <p:spPr>
          <a:xfrm>
            <a:off x="609600" y="3770313"/>
            <a:ext cx="5384800" cy="30797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3"/>
          <p:cNvSpPr>
            <a:spLocks noGrp="1"/>
          </p:cNvSpPr>
          <p:nvPr>
            <p:ph sz="half" idx="16"/>
          </p:nvPr>
        </p:nvSpPr>
        <p:spPr>
          <a:xfrm>
            <a:off x="6197600" y="3770313"/>
            <a:ext cx="5384800" cy="30797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
          <p:cNvSpPr>
            <a:spLocks noGrp="1"/>
          </p:cNvSpPr>
          <p:nvPr>
            <p:ph sz="half" idx="17"/>
          </p:nvPr>
        </p:nvSpPr>
        <p:spPr>
          <a:xfrm>
            <a:off x="609600" y="1273970"/>
            <a:ext cx="5384800" cy="30797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3"/>
          <p:cNvSpPr>
            <a:spLocks noGrp="1"/>
          </p:cNvSpPr>
          <p:nvPr>
            <p:ph sz="half" idx="18"/>
          </p:nvPr>
        </p:nvSpPr>
        <p:spPr>
          <a:xfrm>
            <a:off x="6197600" y="1273970"/>
            <a:ext cx="5384800" cy="30797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Rectangle 13"/>
          <p:cNvSpPr>
            <a:spLocks noGrp="1" noChangeArrowheads="1"/>
          </p:cNvSpPr>
          <p:nvPr>
            <p:ph type="sldNum" sz="quarter" idx="19"/>
          </p:nvPr>
        </p:nvSpPr>
        <p:spPr>
          <a:ln/>
        </p:spPr>
        <p:txBody>
          <a:bodyPr/>
          <a:lstStyle>
            <a:lvl1pPr>
              <a:defRPr/>
            </a:lvl1pPr>
          </a:lstStyle>
          <a:p>
            <a:fld id="{0E13C2E0-A177-4542-AB43-00E19F4F1585}" type="slidenum">
              <a:rPr lang="en-US" altLang="en-US"/>
              <a:pPr/>
              <a:t>‹#›</a:t>
            </a:fld>
            <a:endParaRPr lang="en-US" altLang="en-US"/>
          </a:p>
        </p:txBody>
      </p:sp>
    </p:spTree>
    <p:extLst>
      <p:ext uri="{BB962C8B-B14F-4D97-AF65-F5344CB8AC3E}">
        <p14:creationId xmlns:p14="http://schemas.microsoft.com/office/powerpoint/2010/main" val="3434139985"/>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our Content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37297" y="1295400"/>
            <a:ext cx="2986903" cy="4830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p:cNvSpPr>
            <a:spLocks noGrp="1"/>
          </p:cNvSpPr>
          <p:nvPr>
            <p:ph sz="half" idx="13"/>
          </p:nvPr>
        </p:nvSpPr>
        <p:spPr>
          <a:xfrm>
            <a:off x="3124200" y="1293341"/>
            <a:ext cx="2986903" cy="4830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2"/>
          <p:cNvSpPr>
            <a:spLocks noGrp="1"/>
          </p:cNvSpPr>
          <p:nvPr>
            <p:ph sz="half" idx="14"/>
          </p:nvPr>
        </p:nvSpPr>
        <p:spPr>
          <a:xfrm>
            <a:off x="6125519" y="1293340"/>
            <a:ext cx="2986903" cy="4830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2"/>
          <p:cNvSpPr>
            <a:spLocks noGrp="1"/>
          </p:cNvSpPr>
          <p:nvPr>
            <p:ph sz="half" idx="15"/>
          </p:nvPr>
        </p:nvSpPr>
        <p:spPr>
          <a:xfrm>
            <a:off x="9126838" y="1293339"/>
            <a:ext cx="2986903" cy="4830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3"/>
          <p:cNvSpPr>
            <a:spLocks noGrp="1" noChangeArrowheads="1"/>
          </p:cNvSpPr>
          <p:nvPr>
            <p:ph type="sldNum" sz="quarter" idx="16"/>
          </p:nvPr>
        </p:nvSpPr>
        <p:spPr>
          <a:ln/>
        </p:spPr>
        <p:txBody>
          <a:bodyPr/>
          <a:lstStyle>
            <a:lvl1pPr>
              <a:defRPr/>
            </a:lvl1pPr>
          </a:lstStyle>
          <a:p>
            <a:fld id="{8B3A5A7A-27EC-4D64-82CA-A01786F3D401}" type="slidenum">
              <a:rPr lang="en-US" altLang="en-US"/>
              <a:pPr/>
              <a:t>‹#›</a:t>
            </a:fld>
            <a:endParaRPr lang="en-US" altLang="en-US"/>
          </a:p>
        </p:txBody>
      </p:sp>
    </p:spTree>
    <p:extLst>
      <p:ext uri="{BB962C8B-B14F-4D97-AF65-F5344CB8AC3E}">
        <p14:creationId xmlns:p14="http://schemas.microsoft.com/office/powerpoint/2010/main" val="191273832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3"/>
          <p:cNvSpPr>
            <a:spLocks noGrp="1" noChangeArrowheads="1"/>
          </p:cNvSpPr>
          <p:nvPr>
            <p:ph type="sldNum" sz="quarter" idx="10"/>
          </p:nvPr>
        </p:nvSpPr>
        <p:spPr>
          <a:ln/>
        </p:spPr>
        <p:txBody>
          <a:bodyPr/>
          <a:lstStyle>
            <a:lvl1pPr>
              <a:defRPr/>
            </a:lvl1pPr>
          </a:lstStyle>
          <a:p>
            <a:fld id="{64A8A622-705E-45D4-8852-401063265ECF}" type="slidenum">
              <a:rPr lang="en-US" altLang="en-US"/>
              <a:pPr/>
              <a:t>‹#›</a:t>
            </a:fld>
            <a:endParaRPr lang="en-US" altLang="en-US"/>
          </a:p>
        </p:txBody>
      </p:sp>
    </p:spTree>
    <p:extLst>
      <p:ext uri="{BB962C8B-B14F-4D97-AF65-F5344CB8AC3E}">
        <p14:creationId xmlns:p14="http://schemas.microsoft.com/office/powerpoint/2010/main" val="4267866378"/>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Four Content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37297" y="1676566"/>
            <a:ext cx="2986903" cy="444959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
          <p:cNvSpPr>
            <a:spLocks noGrp="1"/>
          </p:cNvSpPr>
          <p:nvPr>
            <p:ph sz="half" idx="13"/>
          </p:nvPr>
        </p:nvSpPr>
        <p:spPr>
          <a:xfrm>
            <a:off x="3124200" y="1676402"/>
            <a:ext cx="2986903" cy="444770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2"/>
          <p:cNvSpPr>
            <a:spLocks noGrp="1"/>
          </p:cNvSpPr>
          <p:nvPr>
            <p:ph sz="half" idx="14"/>
          </p:nvPr>
        </p:nvSpPr>
        <p:spPr>
          <a:xfrm>
            <a:off x="6125519" y="1676401"/>
            <a:ext cx="2986903" cy="444770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2"/>
          <p:cNvSpPr>
            <a:spLocks noGrp="1"/>
          </p:cNvSpPr>
          <p:nvPr>
            <p:ph sz="half" idx="15"/>
          </p:nvPr>
        </p:nvSpPr>
        <p:spPr>
          <a:xfrm>
            <a:off x="9126838" y="1676400"/>
            <a:ext cx="2986903" cy="444770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p:cNvSpPr>
            <a:spLocks noGrp="1"/>
          </p:cNvSpPr>
          <p:nvPr>
            <p:ph sz="half" idx="16"/>
          </p:nvPr>
        </p:nvSpPr>
        <p:spPr>
          <a:xfrm>
            <a:off x="137297" y="1219364"/>
            <a:ext cx="2986903" cy="455336"/>
          </a:xfrm>
        </p:spPr>
        <p:txBody>
          <a:bodyPr anchor="ctr"/>
          <a:lstStyle>
            <a:lvl1pPr algn="ctr">
              <a:defRPr sz="2000"/>
            </a:lvl1pPr>
            <a:lvl2pPr algn="ctr">
              <a:defRPr sz="1800"/>
            </a:lvl2pPr>
            <a:lvl3pPr algn="ctr">
              <a:defRPr sz="1600"/>
            </a:lvl3pPr>
            <a:lvl4pPr algn="ctr">
              <a:defRPr sz="1400"/>
            </a:lvl4pPr>
            <a:lvl5pPr algn="ct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
          <p:cNvSpPr>
            <a:spLocks noGrp="1"/>
          </p:cNvSpPr>
          <p:nvPr>
            <p:ph sz="half" idx="17"/>
          </p:nvPr>
        </p:nvSpPr>
        <p:spPr>
          <a:xfrm>
            <a:off x="3124200" y="1219200"/>
            <a:ext cx="2986903" cy="455142"/>
          </a:xfrm>
        </p:spPr>
        <p:txBody>
          <a:bodyPr anchor="ctr"/>
          <a:lstStyle>
            <a:lvl1pPr algn="ctr">
              <a:defRPr sz="2000"/>
            </a:lvl1pPr>
            <a:lvl2pPr algn="ctr">
              <a:defRPr sz="1800"/>
            </a:lvl2pPr>
            <a:lvl3pPr algn="ctr">
              <a:defRPr sz="1600"/>
            </a:lvl3pPr>
            <a:lvl4pPr algn="ctr">
              <a:defRPr sz="1400"/>
            </a:lvl4pPr>
            <a:lvl5pPr algn="ct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p:cNvSpPr>
            <a:spLocks noGrp="1"/>
          </p:cNvSpPr>
          <p:nvPr>
            <p:ph sz="half" idx="18"/>
          </p:nvPr>
        </p:nvSpPr>
        <p:spPr>
          <a:xfrm>
            <a:off x="6125519" y="1219199"/>
            <a:ext cx="2986903" cy="455142"/>
          </a:xfrm>
        </p:spPr>
        <p:txBody>
          <a:bodyPr anchor="ctr"/>
          <a:lstStyle>
            <a:lvl1pPr algn="ctr">
              <a:defRPr sz="2000"/>
            </a:lvl1pPr>
            <a:lvl2pPr algn="ctr">
              <a:defRPr sz="1800"/>
            </a:lvl2pPr>
            <a:lvl3pPr algn="ctr">
              <a:defRPr sz="1600"/>
            </a:lvl3pPr>
            <a:lvl4pPr algn="ctr">
              <a:defRPr sz="1400"/>
            </a:lvl4pPr>
            <a:lvl5pPr algn="ct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2"/>
          <p:cNvSpPr>
            <a:spLocks noGrp="1"/>
          </p:cNvSpPr>
          <p:nvPr>
            <p:ph sz="half" idx="19"/>
          </p:nvPr>
        </p:nvSpPr>
        <p:spPr>
          <a:xfrm>
            <a:off x="9126838" y="1219198"/>
            <a:ext cx="2986903" cy="455142"/>
          </a:xfrm>
        </p:spPr>
        <p:txBody>
          <a:bodyPr anchor="ctr"/>
          <a:lstStyle>
            <a:lvl1pPr algn="ctr">
              <a:defRPr sz="2000"/>
            </a:lvl1pPr>
            <a:lvl2pPr algn="ctr">
              <a:defRPr sz="1800"/>
            </a:lvl2pPr>
            <a:lvl3pPr algn="ctr">
              <a:defRPr sz="1600"/>
            </a:lvl3pPr>
            <a:lvl4pPr algn="ctr">
              <a:defRPr sz="1400"/>
            </a:lvl4pPr>
            <a:lvl5pPr algn="ct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Rectangle 13"/>
          <p:cNvSpPr>
            <a:spLocks noGrp="1" noChangeArrowheads="1"/>
          </p:cNvSpPr>
          <p:nvPr>
            <p:ph type="sldNum" sz="quarter" idx="20"/>
          </p:nvPr>
        </p:nvSpPr>
        <p:spPr>
          <a:ln/>
        </p:spPr>
        <p:txBody>
          <a:bodyPr/>
          <a:lstStyle>
            <a:lvl1pPr>
              <a:defRPr/>
            </a:lvl1pPr>
          </a:lstStyle>
          <a:p>
            <a:fld id="{BE2E0506-9905-4CAE-A745-539715EA678C}" type="slidenum">
              <a:rPr lang="en-US" altLang="en-US"/>
              <a:pPr/>
              <a:t>‹#›</a:t>
            </a:fld>
            <a:endParaRPr lang="en-US" altLang="en-US"/>
          </a:p>
        </p:txBody>
      </p:sp>
    </p:spTree>
    <p:extLst>
      <p:ext uri="{BB962C8B-B14F-4D97-AF65-F5344CB8AC3E}">
        <p14:creationId xmlns:p14="http://schemas.microsoft.com/office/powerpoint/2010/main" val="1456369305"/>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3"/>
          <p:cNvSpPr>
            <a:spLocks noGrp="1" noChangeArrowheads="1"/>
          </p:cNvSpPr>
          <p:nvPr>
            <p:ph type="sldNum" sz="quarter" idx="10"/>
          </p:nvPr>
        </p:nvSpPr>
        <p:spPr>
          <a:ln/>
        </p:spPr>
        <p:txBody>
          <a:bodyPr/>
          <a:lstStyle>
            <a:lvl1pPr>
              <a:defRPr/>
            </a:lvl1pPr>
          </a:lstStyle>
          <a:p>
            <a:fld id="{2B527B47-F972-43B0-A468-6C626D477C74}" type="slidenum">
              <a:rPr lang="en-US" altLang="en-US"/>
              <a:pPr/>
              <a:t>‹#›</a:t>
            </a:fld>
            <a:endParaRPr lang="en-US" altLang="en-US"/>
          </a:p>
        </p:txBody>
      </p:sp>
    </p:spTree>
    <p:extLst>
      <p:ext uri="{BB962C8B-B14F-4D97-AF65-F5344CB8AC3E}">
        <p14:creationId xmlns:p14="http://schemas.microsoft.com/office/powerpoint/2010/main" val="2780904713"/>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3"/>
          <p:cNvSpPr>
            <a:spLocks noGrp="1" noChangeArrowheads="1"/>
          </p:cNvSpPr>
          <p:nvPr>
            <p:ph type="sldNum" sz="quarter" idx="10"/>
          </p:nvPr>
        </p:nvSpPr>
        <p:spPr>
          <a:ln/>
        </p:spPr>
        <p:txBody>
          <a:bodyPr/>
          <a:lstStyle>
            <a:lvl1pPr>
              <a:defRPr/>
            </a:lvl1pPr>
          </a:lstStyle>
          <a:p>
            <a:fld id="{F9B07F25-2A51-40D9-9931-2333E07EFEDB}" type="slidenum">
              <a:rPr lang="en-US" altLang="en-US"/>
              <a:pPr/>
              <a:t>‹#›</a:t>
            </a:fld>
            <a:endParaRPr lang="en-US" altLang="en-US"/>
          </a:p>
        </p:txBody>
      </p:sp>
    </p:spTree>
    <p:extLst>
      <p:ext uri="{BB962C8B-B14F-4D97-AF65-F5344CB8AC3E}">
        <p14:creationId xmlns:p14="http://schemas.microsoft.com/office/powerpoint/2010/main" val="6556741"/>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3"/>
          <p:cNvSpPr>
            <a:spLocks noGrp="1" noChangeArrowheads="1"/>
          </p:cNvSpPr>
          <p:nvPr>
            <p:ph type="sldNum" sz="quarter" idx="10"/>
          </p:nvPr>
        </p:nvSpPr>
        <p:spPr>
          <a:ln/>
        </p:spPr>
        <p:txBody>
          <a:bodyPr/>
          <a:lstStyle>
            <a:lvl1pPr>
              <a:defRPr/>
            </a:lvl1pPr>
          </a:lstStyle>
          <a:p>
            <a:fld id="{EDED04C0-FC4E-4A1A-8528-7C4DD3447E8F}" type="slidenum">
              <a:rPr lang="en-US" altLang="en-US"/>
              <a:pPr/>
              <a:t>‹#›</a:t>
            </a:fld>
            <a:endParaRPr lang="en-US" altLang="en-US"/>
          </a:p>
        </p:txBody>
      </p:sp>
    </p:spTree>
    <p:extLst>
      <p:ext uri="{BB962C8B-B14F-4D97-AF65-F5344CB8AC3E}">
        <p14:creationId xmlns:p14="http://schemas.microsoft.com/office/powerpoint/2010/main" val="2598434191"/>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Two quarters and half Content w/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n-lt"/>
                <a:ea typeface="Sans Serif Collection" panose="020B0502040504020204" pitchFamily="34" charset="0"/>
                <a:cs typeface="Sans Serif Collection" panose="020B0502040504020204" pitchFamily="34" charset="0"/>
              </a:defRPr>
            </a:lvl1pPr>
          </a:lstStyle>
          <a:p>
            <a:r>
              <a:rPr lang="en-US" dirty="0"/>
              <a:t>Click to edit Master title style</a:t>
            </a:r>
          </a:p>
        </p:txBody>
      </p:sp>
      <p:sp>
        <p:nvSpPr>
          <p:cNvPr id="3" name="Content Placeholder 2"/>
          <p:cNvSpPr>
            <a:spLocks noGrp="1"/>
          </p:cNvSpPr>
          <p:nvPr>
            <p:ph sz="half" idx="1"/>
          </p:nvPr>
        </p:nvSpPr>
        <p:spPr>
          <a:xfrm>
            <a:off x="6197600" y="1286184"/>
            <a:ext cx="5384800" cy="448399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09600" y="1313794"/>
            <a:ext cx="5384800" cy="519112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3"/>
          <p:cNvSpPr>
            <a:spLocks noGrp="1"/>
          </p:cNvSpPr>
          <p:nvPr>
            <p:ph sz="half" idx="14"/>
          </p:nvPr>
        </p:nvSpPr>
        <p:spPr>
          <a:xfrm>
            <a:off x="6197600" y="5782221"/>
            <a:ext cx="5384800" cy="722697"/>
          </a:xfrm>
        </p:spPr>
        <p:txBody>
          <a:bodyPr/>
          <a:lstStyle>
            <a:lvl1pPr marL="0" indent="0">
              <a:buNone/>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en-US" dirty="0"/>
          </a:p>
        </p:txBody>
      </p:sp>
      <p:sp>
        <p:nvSpPr>
          <p:cNvPr id="6" name="Slide Number Placeholder 5"/>
          <p:cNvSpPr>
            <a:spLocks noGrp="1"/>
          </p:cNvSpPr>
          <p:nvPr>
            <p:ph type="sldNum" sz="quarter" idx="15"/>
          </p:nvPr>
        </p:nvSpPr>
        <p:spPr>
          <a:xfrm>
            <a:off x="9093200" y="6492875"/>
            <a:ext cx="2844800" cy="365125"/>
          </a:xfrm>
        </p:spPr>
        <p:txBody>
          <a:bodyPr/>
          <a:lstStyle>
            <a:lvl1pPr>
              <a:defRPr sz="1000" i="1">
                <a:solidFill>
                  <a:srgbClr val="000000"/>
                </a:solidFill>
                <a:cs typeface="Times New Roman" panose="02020603050405020304" pitchFamily="18" charset="0"/>
              </a:defRPr>
            </a:lvl1pPr>
          </a:lstStyle>
          <a:p>
            <a:fld id="{93472E1E-9C95-4D48-A3C2-84AE1263D930}" type="slidenum">
              <a:rPr lang="en-US" altLang="en-US"/>
              <a:pPr/>
              <a:t>‹#›</a:t>
            </a:fld>
            <a:endParaRPr lang="en-US" altLang="en-US"/>
          </a:p>
        </p:txBody>
      </p:sp>
    </p:spTree>
    <p:extLst>
      <p:ext uri="{BB962C8B-B14F-4D97-AF65-F5344CB8AC3E}">
        <p14:creationId xmlns:p14="http://schemas.microsoft.com/office/powerpoint/2010/main" val="3304441821"/>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2_Title Slide">
    <p:spTree>
      <p:nvGrpSpPr>
        <p:cNvPr id="1" name=""/>
        <p:cNvGrpSpPr/>
        <p:nvPr/>
      </p:nvGrpSpPr>
      <p:grpSpPr>
        <a:xfrm>
          <a:off x="0" y="0"/>
          <a:ext cx="0" cy="0"/>
          <a:chOff x="0" y="0"/>
          <a:chExt cx="0" cy="0"/>
        </a:xfrm>
      </p:grpSpPr>
      <p:pic>
        <p:nvPicPr>
          <p:cNvPr id="3"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2400" y="115888"/>
            <a:ext cx="1220788"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794875" y="371475"/>
            <a:ext cx="2244725"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0" name="Rectangle 2"/>
          <p:cNvSpPr>
            <a:spLocks noGrp="1" noChangeArrowheads="1"/>
          </p:cNvSpPr>
          <p:nvPr>
            <p:ph type="ctrTitle" sz="quarter"/>
          </p:nvPr>
        </p:nvSpPr>
        <p:spPr>
          <a:xfrm>
            <a:off x="1828800" y="2130426"/>
            <a:ext cx="10363200" cy="1470025"/>
          </a:xfrm>
        </p:spPr>
        <p:txBody>
          <a:bodyPr/>
          <a:lstStyle>
            <a:lvl1pPr algn="l">
              <a:defRPr b="1"/>
            </a:lvl1pPr>
          </a:lstStyle>
          <a:p>
            <a:r>
              <a:rPr lang="en-US" dirty="0"/>
              <a:t>Click to edit Master title style</a:t>
            </a:r>
          </a:p>
        </p:txBody>
      </p:sp>
    </p:spTree>
    <p:extLst>
      <p:ext uri="{BB962C8B-B14F-4D97-AF65-F5344CB8AC3E}">
        <p14:creationId xmlns:p14="http://schemas.microsoft.com/office/powerpoint/2010/main" val="937204872"/>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3_Title Slide">
    <p:spTree>
      <p:nvGrpSpPr>
        <p:cNvPr id="1" name=""/>
        <p:cNvGrpSpPr/>
        <p:nvPr/>
      </p:nvGrpSpPr>
      <p:grpSpPr>
        <a:xfrm>
          <a:off x="0" y="0"/>
          <a:ext cx="0" cy="0"/>
          <a:chOff x="0" y="0"/>
          <a:chExt cx="0" cy="0"/>
        </a:xfrm>
      </p:grpSpPr>
      <p:pic>
        <p:nvPicPr>
          <p:cNvPr id="3"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2400" y="115888"/>
            <a:ext cx="1220788"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794875" y="371475"/>
            <a:ext cx="2244725"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0" name="Rectangle 2"/>
          <p:cNvSpPr>
            <a:spLocks noGrp="1" noChangeArrowheads="1"/>
          </p:cNvSpPr>
          <p:nvPr>
            <p:ph type="ctrTitle" sz="quarter"/>
          </p:nvPr>
        </p:nvSpPr>
        <p:spPr>
          <a:xfrm>
            <a:off x="1828800" y="2130426"/>
            <a:ext cx="10363200" cy="1470025"/>
          </a:xfrm>
        </p:spPr>
        <p:txBody>
          <a:bodyPr/>
          <a:lstStyle>
            <a:lvl1pPr algn="l">
              <a:defRPr b="1"/>
            </a:lvl1pPr>
          </a:lstStyle>
          <a:p>
            <a:r>
              <a:rPr lang="en-US" dirty="0"/>
              <a:t>Click to edit Master title style</a:t>
            </a:r>
          </a:p>
        </p:txBody>
      </p:sp>
    </p:spTree>
    <p:extLst>
      <p:ext uri="{BB962C8B-B14F-4D97-AF65-F5344CB8AC3E}">
        <p14:creationId xmlns:p14="http://schemas.microsoft.com/office/powerpoint/2010/main" val="4120998086"/>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4_Title Slide">
    <p:spTree>
      <p:nvGrpSpPr>
        <p:cNvPr id="1" name=""/>
        <p:cNvGrpSpPr/>
        <p:nvPr/>
      </p:nvGrpSpPr>
      <p:grpSpPr>
        <a:xfrm>
          <a:off x="0" y="0"/>
          <a:ext cx="0" cy="0"/>
          <a:chOff x="0" y="0"/>
          <a:chExt cx="0" cy="0"/>
        </a:xfrm>
      </p:grpSpPr>
      <p:pic>
        <p:nvPicPr>
          <p:cNvPr id="3"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2400" y="115888"/>
            <a:ext cx="1220788"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794875" y="371475"/>
            <a:ext cx="2244725"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0" name="Rectangle 2"/>
          <p:cNvSpPr>
            <a:spLocks noGrp="1" noChangeArrowheads="1"/>
          </p:cNvSpPr>
          <p:nvPr>
            <p:ph type="ctrTitle" sz="quarter"/>
          </p:nvPr>
        </p:nvSpPr>
        <p:spPr>
          <a:xfrm>
            <a:off x="1828800" y="2130426"/>
            <a:ext cx="10363200" cy="1470025"/>
          </a:xfrm>
        </p:spPr>
        <p:txBody>
          <a:bodyPr/>
          <a:lstStyle>
            <a:lvl1pPr algn="l">
              <a:defRPr b="1"/>
            </a:lvl1pPr>
          </a:lstStyle>
          <a:p>
            <a:r>
              <a:rPr lang="en-US" dirty="0"/>
              <a:t>Click to edit Master title style</a:t>
            </a:r>
          </a:p>
        </p:txBody>
      </p:sp>
    </p:spTree>
    <p:extLst>
      <p:ext uri="{BB962C8B-B14F-4D97-AF65-F5344CB8AC3E}">
        <p14:creationId xmlns:p14="http://schemas.microsoft.com/office/powerpoint/2010/main" val="2874628423"/>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Special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4957" y="434976"/>
            <a:ext cx="10210799" cy="914400"/>
          </a:xfrm>
          <a:solidFill>
            <a:schemeClr val="accent4">
              <a:lumMod val="50000"/>
              <a:lumOff val="50000"/>
              <a:alpha val="50000"/>
            </a:schemeClr>
          </a:solidFill>
        </p:spPr>
        <p:txBody>
          <a:bodyPr/>
          <a:lstStyle>
            <a:lvl1pPr>
              <a:defRPr>
                <a:solidFill>
                  <a:schemeClr val="bg1"/>
                </a:solidFill>
              </a:defRPr>
            </a:lvl1pPr>
          </a:lstStyle>
          <a:p>
            <a:r>
              <a:rPr lang="en-US" dirty="0"/>
              <a:t>Click to edit Master title style</a:t>
            </a:r>
          </a:p>
        </p:txBody>
      </p:sp>
      <p:sp>
        <p:nvSpPr>
          <p:cNvPr id="5" name="Content Placeholder 2"/>
          <p:cNvSpPr>
            <a:spLocks noGrp="1"/>
          </p:cNvSpPr>
          <p:nvPr>
            <p:ph idx="13"/>
          </p:nvPr>
        </p:nvSpPr>
        <p:spPr>
          <a:xfrm>
            <a:off x="453957" y="3063876"/>
            <a:ext cx="10972800" cy="342900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5"/>
          <p:cNvSpPr>
            <a:spLocks noGrp="1"/>
          </p:cNvSpPr>
          <p:nvPr>
            <p:ph type="sldNum" sz="quarter" idx="14"/>
          </p:nvPr>
        </p:nvSpPr>
        <p:spPr>
          <a:xfrm>
            <a:off x="9093200" y="6492875"/>
            <a:ext cx="2844800" cy="365125"/>
          </a:xfrm>
        </p:spPr>
        <p:txBody>
          <a:bodyPr/>
          <a:lstStyle>
            <a:lvl1pPr>
              <a:defRPr sz="1000" i="1">
                <a:solidFill>
                  <a:srgbClr val="000000"/>
                </a:solidFill>
              </a:defRPr>
            </a:lvl1pPr>
          </a:lstStyle>
          <a:p>
            <a:fld id="{F2543AB6-0B8F-463A-86CB-207217B57B3F}" type="slidenum">
              <a:rPr lang="en-US" altLang="en-US"/>
              <a:pPr/>
              <a:t>‹#›</a:t>
            </a:fld>
            <a:endParaRPr lang="en-US" altLang="en-US"/>
          </a:p>
        </p:txBody>
      </p:sp>
    </p:spTree>
    <p:extLst>
      <p:ext uri="{BB962C8B-B14F-4D97-AF65-F5344CB8AC3E}">
        <p14:creationId xmlns:p14="http://schemas.microsoft.com/office/powerpoint/2010/main" val="1050700697"/>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Six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201230" y="1295398"/>
            <a:ext cx="3862770" cy="265176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p:cNvSpPr>
            <a:spLocks noGrp="1"/>
          </p:cNvSpPr>
          <p:nvPr>
            <p:ph sz="half" idx="16"/>
          </p:nvPr>
        </p:nvSpPr>
        <p:spPr>
          <a:xfrm>
            <a:off x="201230" y="3947158"/>
            <a:ext cx="3860800" cy="2651760"/>
          </a:xfrm>
        </p:spPr>
        <p:txBody>
          <a:bodyPr/>
          <a:lstStyle>
            <a:lvl1pPr marL="0" indent="0">
              <a:buFontTx/>
              <a:buNone/>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en-US" dirty="0"/>
          </a:p>
        </p:txBody>
      </p:sp>
      <p:sp>
        <p:nvSpPr>
          <p:cNvPr id="5" name="Content Placeholder 2"/>
          <p:cNvSpPr>
            <a:spLocks noGrp="1"/>
          </p:cNvSpPr>
          <p:nvPr>
            <p:ph sz="half" idx="19"/>
          </p:nvPr>
        </p:nvSpPr>
        <p:spPr>
          <a:xfrm>
            <a:off x="8236424" y="1295398"/>
            <a:ext cx="3862770" cy="265176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3"/>
          <p:cNvSpPr>
            <a:spLocks noGrp="1"/>
          </p:cNvSpPr>
          <p:nvPr>
            <p:ph sz="half" idx="20"/>
          </p:nvPr>
        </p:nvSpPr>
        <p:spPr>
          <a:xfrm>
            <a:off x="8236424" y="3985259"/>
            <a:ext cx="3860800" cy="2651760"/>
          </a:xfrm>
        </p:spPr>
        <p:txBody>
          <a:bodyPr/>
          <a:lstStyle>
            <a:lvl1pPr marL="0" indent="0">
              <a:buFontTx/>
              <a:buNone/>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en-US" dirty="0"/>
          </a:p>
        </p:txBody>
      </p:sp>
      <p:sp>
        <p:nvSpPr>
          <p:cNvPr id="7" name="Content Placeholder 2"/>
          <p:cNvSpPr>
            <a:spLocks noGrp="1"/>
          </p:cNvSpPr>
          <p:nvPr>
            <p:ph sz="half" idx="21"/>
          </p:nvPr>
        </p:nvSpPr>
        <p:spPr>
          <a:xfrm>
            <a:off x="4224495" y="1295398"/>
            <a:ext cx="3862770" cy="265176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3"/>
          <p:cNvSpPr>
            <a:spLocks noGrp="1"/>
          </p:cNvSpPr>
          <p:nvPr>
            <p:ph sz="half" idx="22"/>
          </p:nvPr>
        </p:nvSpPr>
        <p:spPr>
          <a:xfrm>
            <a:off x="4226465" y="3985259"/>
            <a:ext cx="3860800" cy="2651760"/>
          </a:xfrm>
        </p:spPr>
        <p:txBody>
          <a:bodyPr/>
          <a:lstStyle>
            <a:lvl1pPr marL="0" indent="0">
              <a:buFontTx/>
              <a:buNone/>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en-US" dirty="0"/>
          </a:p>
        </p:txBody>
      </p:sp>
      <p:sp>
        <p:nvSpPr>
          <p:cNvPr id="9" name="Slide Number Placeholder 5"/>
          <p:cNvSpPr>
            <a:spLocks noGrp="1"/>
          </p:cNvSpPr>
          <p:nvPr>
            <p:ph type="sldNum" sz="quarter" idx="23"/>
          </p:nvPr>
        </p:nvSpPr>
        <p:spPr>
          <a:xfrm>
            <a:off x="9093200" y="6492875"/>
            <a:ext cx="2844800" cy="365125"/>
          </a:xfrm>
        </p:spPr>
        <p:txBody>
          <a:bodyPr/>
          <a:lstStyle>
            <a:lvl1pPr>
              <a:defRPr sz="1000" i="1">
                <a:solidFill>
                  <a:srgbClr val="000000"/>
                </a:solidFill>
              </a:defRPr>
            </a:lvl1pPr>
          </a:lstStyle>
          <a:p>
            <a:fld id="{BB5F78C7-33E9-41C0-A5D5-64762177AE69}" type="slidenum">
              <a:rPr lang="en-US" altLang="en-US"/>
              <a:pPr/>
              <a:t>‹#›</a:t>
            </a:fld>
            <a:endParaRPr lang="en-US" altLang="en-US"/>
          </a:p>
        </p:txBody>
      </p:sp>
    </p:spTree>
    <p:extLst>
      <p:ext uri="{BB962C8B-B14F-4D97-AF65-F5344CB8AC3E}">
        <p14:creationId xmlns:p14="http://schemas.microsoft.com/office/powerpoint/2010/main" val="4042767924"/>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List Content">
    <p:spTree>
      <p:nvGrpSpPr>
        <p:cNvPr id="1" name=""/>
        <p:cNvGrpSpPr/>
        <p:nvPr/>
      </p:nvGrpSpPr>
      <p:grpSpPr>
        <a:xfrm>
          <a:off x="0" y="0"/>
          <a:ext cx="0" cy="0"/>
          <a:chOff x="0" y="0"/>
          <a:chExt cx="0" cy="0"/>
        </a:xfrm>
      </p:grpSpPr>
      <p:pic>
        <p:nvPicPr>
          <p:cNvPr id="3"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74638" y="68263"/>
            <a:ext cx="14478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2"/>
          <p:cNvSpPr>
            <a:spLocks noGrp="1"/>
          </p:cNvSpPr>
          <p:nvPr>
            <p:ph idx="1"/>
          </p:nvPr>
        </p:nvSpPr>
        <p:spPr>
          <a:xfrm>
            <a:off x="1981200" y="114300"/>
            <a:ext cx="8229600" cy="6629400"/>
          </a:xfrm>
        </p:spPr>
        <p:txBody>
          <a:bodyPr/>
          <a:lstStyle>
            <a:lvl1pPr>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3"/>
          <p:cNvSpPr>
            <a:spLocks noGrp="1" noChangeArrowheads="1"/>
          </p:cNvSpPr>
          <p:nvPr>
            <p:ph type="sldNum" sz="quarter" idx="10"/>
          </p:nvPr>
        </p:nvSpPr>
        <p:spPr/>
        <p:txBody>
          <a:bodyPr/>
          <a:lstStyle>
            <a:lvl1pPr>
              <a:defRPr/>
            </a:lvl1pPr>
          </a:lstStyle>
          <a:p>
            <a:fld id="{87CA4FF7-01F5-4029-B6B6-068ACED5FB5D}" type="slidenum">
              <a:rPr lang="en-US" altLang="en-US"/>
              <a:pPr/>
              <a:t>‹#›</a:t>
            </a:fld>
            <a:endParaRPr lang="en-US" altLang="en-US"/>
          </a:p>
        </p:txBody>
      </p:sp>
    </p:spTree>
    <p:extLst>
      <p:ext uri="{BB962C8B-B14F-4D97-AF65-F5344CB8AC3E}">
        <p14:creationId xmlns:p14="http://schemas.microsoft.com/office/powerpoint/2010/main" val="206157391"/>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userDrawn="1">
  <p:cSld name="6_Title Slide">
    <p:spTree>
      <p:nvGrpSpPr>
        <p:cNvPr id="1" name=""/>
        <p:cNvGrpSpPr/>
        <p:nvPr/>
      </p:nvGrpSpPr>
      <p:grpSpPr>
        <a:xfrm>
          <a:off x="0" y="0"/>
          <a:ext cx="0" cy="0"/>
          <a:chOff x="0" y="0"/>
          <a:chExt cx="0" cy="0"/>
        </a:xfrm>
      </p:grpSpPr>
      <p:pic>
        <p:nvPicPr>
          <p:cNvPr id="3"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2400" y="115888"/>
            <a:ext cx="1220788"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794875" y="371475"/>
            <a:ext cx="2244725"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0" name="Rectangle 2"/>
          <p:cNvSpPr>
            <a:spLocks noGrp="1" noChangeArrowheads="1"/>
          </p:cNvSpPr>
          <p:nvPr>
            <p:ph type="ctrTitle" sz="quarter"/>
          </p:nvPr>
        </p:nvSpPr>
        <p:spPr>
          <a:xfrm>
            <a:off x="1828800" y="2130426"/>
            <a:ext cx="10363200" cy="1470025"/>
          </a:xfrm>
        </p:spPr>
        <p:txBody>
          <a:bodyPr/>
          <a:lstStyle>
            <a:lvl1pPr algn="l">
              <a:defRPr b="1"/>
            </a:lvl1pPr>
          </a:lstStyle>
          <a:p>
            <a:r>
              <a:rPr lang="en-US" dirty="0"/>
              <a:t>Click to edit Master title style</a:t>
            </a:r>
          </a:p>
        </p:txBody>
      </p:sp>
    </p:spTree>
    <p:extLst>
      <p:ext uri="{BB962C8B-B14F-4D97-AF65-F5344CB8AC3E}">
        <p14:creationId xmlns:p14="http://schemas.microsoft.com/office/powerpoint/2010/main" val="2797961915"/>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userDrawn="1">
  <p:cSld name="7_Title Slide">
    <p:spTree>
      <p:nvGrpSpPr>
        <p:cNvPr id="1" name=""/>
        <p:cNvGrpSpPr/>
        <p:nvPr/>
      </p:nvGrpSpPr>
      <p:grpSpPr>
        <a:xfrm>
          <a:off x="0" y="0"/>
          <a:ext cx="0" cy="0"/>
          <a:chOff x="0" y="0"/>
          <a:chExt cx="0" cy="0"/>
        </a:xfrm>
      </p:grpSpPr>
      <p:pic>
        <p:nvPicPr>
          <p:cNvPr id="3"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2400" y="115888"/>
            <a:ext cx="1220788"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794875" y="371475"/>
            <a:ext cx="2244725"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0" name="Rectangle 2"/>
          <p:cNvSpPr>
            <a:spLocks noGrp="1" noChangeArrowheads="1"/>
          </p:cNvSpPr>
          <p:nvPr>
            <p:ph type="ctrTitle" sz="quarter"/>
          </p:nvPr>
        </p:nvSpPr>
        <p:spPr>
          <a:xfrm>
            <a:off x="1828800" y="2130426"/>
            <a:ext cx="10363200" cy="1470025"/>
          </a:xfrm>
        </p:spPr>
        <p:txBody>
          <a:bodyPr/>
          <a:lstStyle>
            <a:lvl1pPr algn="l">
              <a:defRPr b="1"/>
            </a:lvl1pPr>
          </a:lstStyle>
          <a:p>
            <a:r>
              <a:rPr lang="en-US" dirty="0"/>
              <a:t>Click to edit Master title style</a:t>
            </a:r>
          </a:p>
        </p:txBody>
      </p:sp>
    </p:spTree>
    <p:extLst>
      <p:ext uri="{BB962C8B-B14F-4D97-AF65-F5344CB8AC3E}">
        <p14:creationId xmlns:p14="http://schemas.microsoft.com/office/powerpoint/2010/main" val="590929798"/>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Two quarters and half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n-lt"/>
                <a:ea typeface="Sans Serif Collection" panose="020B0502040504020204" pitchFamily="34" charset="0"/>
                <a:cs typeface="Sans Serif Collection" panose="020B0502040504020204" pitchFamily="34" charset="0"/>
              </a:defRPr>
            </a:lvl1pPr>
          </a:lstStyle>
          <a:p>
            <a:r>
              <a:rPr lang="en-US" dirty="0"/>
              <a:t>Click to edit Master title style</a:t>
            </a:r>
          </a:p>
        </p:txBody>
      </p:sp>
      <p:sp>
        <p:nvSpPr>
          <p:cNvPr id="3" name="Content Placeholder 2"/>
          <p:cNvSpPr>
            <a:spLocks noGrp="1"/>
          </p:cNvSpPr>
          <p:nvPr>
            <p:ph sz="half" idx="1"/>
          </p:nvPr>
        </p:nvSpPr>
        <p:spPr>
          <a:xfrm>
            <a:off x="6197600" y="1286184"/>
            <a:ext cx="5384800" cy="4830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09600" y="1313795"/>
            <a:ext cx="5384800" cy="236219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p:cNvSpPr>
            <a:spLocks noGrp="1"/>
          </p:cNvSpPr>
          <p:nvPr>
            <p:ph sz="half" idx="13"/>
          </p:nvPr>
        </p:nvSpPr>
        <p:spPr>
          <a:xfrm>
            <a:off x="609600" y="3754748"/>
            <a:ext cx="5384800" cy="236219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4"/>
          </p:nvPr>
        </p:nvSpPr>
        <p:spPr>
          <a:xfrm>
            <a:off x="9093200" y="6492875"/>
            <a:ext cx="2844800" cy="365125"/>
          </a:xfrm>
        </p:spPr>
        <p:txBody>
          <a:bodyPr/>
          <a:lstStyle>
            <a:lvl1pPr>
              <a:defRPr sz="1000" i="1">
                <a:solidFill>
                  <a:srgbClr val="000000"/>
                </a:solidFill>
                <a:cs typeface="Times New Roman" panose="02020603050405020304" pitchFamily="18" charset="0"/>
              </a:defRPr>
            </a:lvl1pPr>
          </a:lstStyle>
          <a:p>
            <a:fld id="{9181D409-CC5C-41D5-AF27-602102956AF8}" type="slidenum">
              <a:rPr lang="en-US" altLang="en-US"/>
              <a:pPr/>
              <a:t>‹#›</a:t>
            </a:fld>
            <a:endParaRPr lang="en-US" altLang="en-US"/>
          </a:p>
        </p:txBody>
      </p:sp>
    </p:spTree>
    <p:extLst>
      <p:ext uri="{BB962C8B-B14F-4D97-AF65-F5344CB8AC3E}">
        <p14:creationId xmlns:p14="http://schemas.microsoft.com/office/powerpoint/2010/main" val="3145899843"/>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4_Four Content">
    <p:spTree>
      <p:nvGrpSpPr>
        <p:cNvPr id="1" name=""/>
        <p:cNvGrpSpPr/>
        <p:nvPr/>
      </p:nvGrpSpPr>
      <p:grpSpPr>
        <a:xfrm>
          <a:off x="0" y="0"/>
          <a:ext cx="0" cy="0"/>
          <a:chOff x="0" y="0"/>
          <a:chExt cx="0" cy="0"/>
        </a:xfrm>
      </p:grpSpPr>
      <p:sp>
        <p:nvSpPr>
          <p:cNvPr id="2" name="Title 1"/>
          <p:cNvSpPr>
            <a:spLocks noGrp="1"/>
          </p:cNvSpPr>
          <p:nvPr>
            <p:ph type="title"/>
          </p:nvPr>
        </p:nvSpPr>
        <p:spPr>
          <a:xfrm>
            <a:off x="1839817" y="152400"/>
            <a:ext cx="10201619" cy="914400"/>
          </a:xfrm>
        </p:spPr>
        <p:txBody>
          <a:bodyPr/>
          <a:lstStyle/>
          <a:p>
            <a:r>
              <a:rPr lang="en-US" dirty="0"/>
              <a:t>Click to edit Master title style</a:t>
            </a:r>
          </a:p>
        </p:txBody>
      </p:sp>
      <p:sp>
        <p:nvSpPr>
          <p:cNvPr id="3" name="Content Placeholder 2"/>
          <p:cNvSpPr>
            <a:spLocks noGrp="1"/>
          </p:cNvSpPr>
          <p:nvPr>
            <p:ph sz="half" idx="1"/>
          </p:nvPr>
        </p:nvSpPr>
        <p:spPr>
          <a:xfrm>
            <a:off x="609600" y="1295403"/>
            <a:ext cx="5384800" cy="2414016"/>
          </a:xfrm>
        </p:spPr>
        <p:txBody>
          <a:bodyPr>
            <a:normAutofit/>
          </a:bodyPr>
          <a:lstStyle>
            <a:lvl1pPr>
              <a:defRPr sz="2100">
                <a:latin typeface="Times New Roman" panose="02020603050405020304" pitchFamily="18" charset="0"/>
                <a:cs typeface="Times New Roman" panose="02020603050405020304" pitchFamily="18" charset="0"/>
              </a:defRPr>
            </a:lvl1pPr>
            <a:lvl2pPr>
              <a:defRPr sz="1800">
                <a:latin typeface="Times New Roman" panose="02020603050405020304" pitchFamily="18" charset="0"/>
                <a:cs typeface="Times New Roman" panose="02020603050405020304" pitchFamily="18" charset="0"/>
              </a:defRPr>
            </a:lvl2pPr>
            <a:lvl3pPr>
              <a:defRPr sz="1500">
                <a:latin typeface="Times New Roman" panose="02020603050405020304" pitchFamily="18" charset="0"/>
                <a:cs typeface="Times New Roman" panose="02020603050405020304" pitchFamily="18" charset="0"/>
              </a:defRPr>
            </a:lvl3pPr>
            <a:lvl4pPr>
              <a:defRPr sz="1350">
                <a:latin typeface="Times New Roman" panose="02020603050405020304" pitchFamily="18" charset="0"/>
                <a:cs typeface="Times New Roman" panose="02020603050405020304" pitchFamily="18" charset="0"/>
              </a:defRPr>
            </a:lvl4pPr>
            <a:lvl5pPr>
              <a:defRPr sz="1350">
                <a:latin typeface="Times New Roman" panose="02020603050405020304" pitchFamily="18" charset="0"/>
                <a:cs typeface="Times New Roman" panose="02020603050405020304" pitchFamily="18" charset="0"/>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1295403"/>
            <a:ext cx="5384800" cy="2414016"/>
          </a:xfrm>
        </p:spPr>
        <p:txBody>
          <a:bodyPr>
            <a:normAutofit/>
          </a:bodyPr>
          <a:lstStyle>
            <a:lvl1pPr>
              <a:defRPr sz="2100">
                <a:latin typeface="Times New Roman" panose="02020603050405020304" pitchFamily="18" charset="0"/>
                <a:cs typeface="Times New Roman" panose="02020603050405020304" pitchFamily="18" charset="0"/>
              </a:defRPr>
            </a:lvl1pPr>
            <a:lvl2pPr>
              <a:defRPr sz="1800">
                <a:latin typeface="Times New Roman" panose="02020603050405020304" pitchFamily="18" charset="0"/>
                <a:cs typeface="Times New Roman" panose="02020603050405020304" pitchFamily="18" charset="0"/>
              </a:defRPr>
            </a:lvl2pPr>
            <a:lvl3pPr>
              <a:defRPr sz="1500">
                <a:latin typeface="Times New Roman" panose="02020603050405020304" pitchFamily="18" charset="0"/>
                <a:cs typeface="Times New Roman" panose="02020603050405020304" pitchFamily="18" charset="0"/>
              </a:defRPr>
            </a:lvl3pPr>
            <a:lvl4pPr>
              <a:defRPr sz="1350">
                <a:latin typeface="Times New Roman" panose="02020603050405020304" pitchFamily="18" charset="0"/>
                <a:cs typeface="Times New Roman" panose="02020603050405020304" pitchFamily="18" charset="0"/>
              </a:defRPr>
            </a:lvl4pPr>
            <a:lvl5pPr>
              <a:defRPr sz="1350">
                <a:latin typeface="Times New Roman" panose="02020603050405020304" pitchFamily="18" charset="0"/>
                <a:cs typeface="Times New Roman" panose="02020603050405020304" pitchFamily="18" charset="0"/>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sz="half" idx="13"/>
          </p:nvPr>
        </p:nvSpPr>
        <p:spPr>
          <a:xfrm>
            <a:off x="609600" y="3726825"/>
            <a:ext cx="5384800" cy="2414016"/>
          </a:xfrm>
        </p:spPr>
        <p:txBody>
          <a:bodyPr>
            <a:normAutofit/>
          </a:bodyPr>
          <a:lstStyle>
            <a:lvl1pPr>
              <a:defRPr sz="2100">
                <a:latin typeface="Times New Roman" panose="02020603050405020304" pitchFamily="18" charset="0"/>
                <a:cs typeface="Times New Roman" panose="02020603050405020304" pitchFamily="18" charset="0"/>
              </a:defRPr>
            </a:lvl1pPr>
            <a:lvl2pPr>
              <a:defRPr sz="1800">
                <a:latin typeface="Times New Roman" panose="02020603050405020304" pitchFamily="18" charset="0"/>
                <a:cs typeface="Times New Roman" panose="02020603050405020304" pitchFamily="18" charset="0"/>
              </a:defRPr>
            </a:lvl2pPr>
            <a:lvl3pPr>
              <a:defRPr sz="1500">
                <a:latin typeface="Times New Roman" panose="02020603050405020304" pitchFamily="18" charset="0"/>
                <a:cs typeface="Times New Roman" panose="02020603050405020304" pitchFamily="18" charset="0"/>
              </a:defRPr>
            </a:lvl3pPr>
            <a:lvl4pPr>
              <a:defRPr sz="1350">
                <a:latin typeface="Times New Roman" panose="02020603050405020304" pitchFamily="18" charset="0"/>
                <a:cs typeface="Times New Roman" panose="02020603050405020304" pitchFamily="18" charset="0"/>
              </a:defRPr>
            </a:lvl4pPr>
            <a:lvl5pPr>
              <a:defRPr sz="1350">
                <a:latin typeface="Times New Roman" panose="02020603050405020304" pitchFamily="18" charset="0"/>
                <a:cs typeface="Times New Roman" panose="02020603050405020304" pitchFamily="18" charset="0"/>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p:cNvSpPr>
            <a:spLocks noGrp="1"/>
          </p:cNvSpPr>
          <p:nvPr>
            <p:ph sz="half" idx="14"/>
          </p:nvPr>
        </p:nvSpPr>
        <p:spPr>
          <a:xfrm>
            <a:off x="6197600" y="3726825"/>
            <a:ext cx="5384800" cy="2414016"/>
          </a:xfrm>
        </p:spPr>
        <p:txBody>
          <a:bodyPr>
            <a:normAutofit/>
          </a:bodyPr>
          <a:lstStyle>
            <a:lvl1pPr>
              <a:defRPr sz="2100">
                <a:latin typeface="Times New Roman" panose="02020603050405020304" pitchFamily="18" charset="0"/>
                <a:cs typeface="Times New Roman" panose="02020603050405020304" pitchFamily="18" charset="0"/>
              </a:defRPr>
            </a:lvl1pPr>
            <a:lvl2pPr>
              <a:defRPr sz="1800">
                <a:latin typeface="Times New Roman" panose="02020603050405020304" pitchFamily="18" charset="0"/>
                <a:cs typeface="Times New Roman" panose="02020603050405020304" pitchFamily="18" charset="0"/>
              </a:defRPr>
            </a:lvl2pPr>
            <a:lvl3pPr>
              <a:defRPr sz="1500">
                <a:latin typeface="Times New Roman" panose="02020603050405020304" pitchFamily="18" charset="0"/>
                <a:cs typeface="Times New Roman" panose="02020603050405020304" pitchFamily="18" charset="0"/>
              </a:defRPr>
            </a:lvl3pPr>
            <a:lvl4pPr>
              <a:defRPr sz="1350">
                <a:latin typeface="Times New Roman" panose="02020603050405020304" pitchFamily="18" charset="0"/>
                <a:cs typeface="Times New Roman" panose="02020603050405020304" pitchFamily="18" charset="0"/>
              </a:defRPr>
            </a:lvl4pPr>
            <a:lvl5pPr>
              <a:defRPr sz="1350">
                <a:latin typeface="Times New Roman" panose="02020603050405020304" pitchFamily="18" charset="0"/>
                <a:cs typeface="Times New Roman" panose="02020603050405020304" pitchFamily="18" charset="0"/>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a:spLocks noGrp="1"/>
          </p:cNvSpPr>
          <p:nvPr>
            <p:ph type="sldNum" sz="quarter" idx="15"/>
          </p:nvPr>
        </p:nvSpPr>
        <p:spPr>
          <a:xfrm>
            <a:off x="9093200" y="6492875"/>
            <a:ext cx="2844800" cy="365125"/>
          </a:xfrm>
        </p:spPr>
        <p:txBody>
          <a:bodyPr/>
          <a:lstStyle>
            <a:lvl1pPr>
              <a:defRPr sz="1000" i="1">
                <a:solidFill>
                  <a:srgbClr val="000000"/>
                </a:solidFill>
              </a:defRPr>
            </a:lvl1pPr>
          </a:lstStyle>
          <a:p>
            <a:fld id="{EE1CCE96-6CD3-43BB-986C-2231AA1FBC39}" type="slidenum">
              <a:rPr lang="en-US" altLang="en-US"/>
              <a:pPr/>
              <a:t>‹#›</a:t>
            </a:fld>
            <a:endParaRPr lang="en-US" altLang="en-US"/>
          </a:p>
        </p:txBody>
      </p:sp>
    </p:spTree>
    <p:extLst>
      <p:ext uri="{BB962C8B-B14F-4D97-AF65-F5344CB8AC3E}">
        <p14:creationId xmlns:p14="http://schemas.microsoft.com/office/powerpoint/2010/main" val="1273676402"/>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09600" y="1295402"/>
            <a:ext cx="10972800" cy="233362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2"/>
          <p:cNvSpPr>
            <a:spLocks noGrp="1"/>
          </p:cNvSpPr>
          <p:nvPr>
            <p:ph idx="13"/>
          </p:nvPr>
        </p:nvSpPr>
        <p:spPr>
          <a:xfrm>
            <a:off x="609600" y="3831433"/>
            <a:ext cx="10972800" cy="2333623"/>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4"/>
          </p:nvPr>
        </p:nvSpPr>
        <p:spPr>
          <a:xfrm>
            <a:off x="9093200" y="6492875"/>
            <a:ext cx="2844800" cy="365125"/>
          </a:xfrm>
        </p:spPr>
        <p:txBody>
          <a:bodyPr/>
          <a:lstStyle>
            <a:lvl1pPr>
              <a:defRPr sz="1000" i="1">
                <a:solidFill>
                  <a:srgbClr val="000000"/>
                </a:solidFill>
              </a:defRPr>
            </a:lvl1pPr>
          </a:lstStyle>
          <a:p>
            <a:fld id="{4273D97D-43AB-4228-9F94-10F90646FD65}" type="slidenum">
              <a:rPr lang="en-US" altLang="en-US"/>
              <a:pPr/>
              <a:t>‹#›</a:t>
            </a:fld>
            <a:endParaRPr lang="en-US" altLang="en-US"/>
          </a:p>
        </p:txBody>
      </p:sp>
    </p:spTree>
    <p:extLst>
      <p:ext uri="{BB962C8B-B14F-4D97-AF65-F5344CB8AC3E}">
        <p14:creationId xmlns:p14="http://schemas.microsoft.com/office/powerpoint/2010/main" val="33332004"/>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19996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3"/>
          <p:cNvSpPr>
            <a:spLocks noGrp="1" noChangeArrowheads="1"/>
          </p:cNvSpPr>
          <p:nvPr>
            <p:ph type="sldNum" sz="quarter" idx="10"/>
          </p:nvPr>
        </p:nvSpPr>
        <p:spPr>
          <a:ln/>
        </p:spPr>
        <p:txBody>
          <a:bodyPr/>
          <a:lstStyle>
            <a:lvl1pPr>
              <a:defRPr/>
            </a:lvl1pPr>
          </a:lstStyle>
          <a:p>
            <a:fld id="{A1E0AEF3-822D-4039-8C56-05D885971F54}" type="slidenum">
              <a:rPr lang="en-US" altLang="en-US"/>
              <a:pPr/>
              <a:t>‹#›</a:t>
            </a:fld>
            <a:endParaRPr lang="en-US" altLang="en-US"/>
          </a:p>
        </p:txBody>
      </p:sp>
    </p:spTree>
    <p:extLst>
      <p:ext uri="{BB962C8B-B14F-4D97-AF65-F5344CB8AC3E}">
        <p14:creationId xmlns:p14="http://schemas.microsoft.com/office/powerpoint/2010/main" val="1848817970"/>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 no extra text">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Rectangle 13"/>
          <p:cNvSpPr>
            <a:spLocks noGrp="1" noChangeArrowheads="1"/>
          </p:cNvSpPr>
          <p:nvPr>
            <p:ph type="sldNum" sz="quarter" idx="10"/>
          </p:nvPr>
        </p:nvSpPr>
        <p:spPr>
          <a:ln/>
        </p:spPr>
        <p:txBody>
          <a:bodyPr/>
          <a:lstStyle>
            <a:lvl1pPr>
              <a:defRPr/>
            </a:lvl1pPr>
          </a:lstStyle>
          <a:p>
            <a:fld id="{50046EE1-9176-4C93-ABBD-F665272C7F14}" type="slidenum">
              <a:rPr lang="en-US" altLang="en-US"/>
              <a:pPr/>
              <a:t>‹#›</a:t>
            </a:fld>
            <a:endParaRPr lang="en-US" altLang="en-US"/>
          </a:p>
        </p:txBody>
      </p:sp>
    </p:spTree>
    <p:extLst>
      <p:ext uri="{BB962C8B-B14F-4D97-AF65-F5344CB8AC3E}">
        <p14:creationId xmlns:p14="http://schemas.microsoft.com/office/powerpoint/2010/main" val="149613387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Header Image Backgroun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 name="Picture 5"/>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74638" y="68263"/>
            <a:ext cx="14478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63084" y="4406901"/>
            <a:ext cx="5742516" cy="1362075"/>
          </a:xfrm>
        </p:spPr>
        <p:txBody>
          <a:bodyPr anchor="t"/>
          <a:lstStyle>
            <a:lvl1pPr algn="l">
              <a:defRPr sz="4000" b="1" cap="all">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35469114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Section Header Image Backgroun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 name="Picture 5"/>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74638" y="68263"/>
            <a:ext cx="14478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63084" y="4406901"/>
            <a:ext cx="5742516" cy="1362075"/>
          </a:xfrm>
        </p:spPr>
        <p:txBody>
          <a:bodyPr anchor="t"/>
          <a:lstStyle>
            <a:lvl1pPr algn="l">
              <a:defRPr sz="4000" b="1" cap="all">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40937355"/>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3_Section Header Image Background">
    <p:bg>
      <p:bgPr>
        <a:solidFill>
          <a:srgbClr val="121212"/>
        </a:solidFill>
        <a:effectLst/>
      </p:bgPr>
    </p:bg>
    <p:spTree>
      <p:nvGrpSpPr>
        <p:cNvPr id="1" name=""/>
        <p:cNvGrpSpPr/>
        <p:nvPr/>
      </p:nvGrpSpPr>
      <p:grpSpPr>
        <a:xfrm>
          <a:off x="0" y="0"/>
          <a:ext cx="0" cy="0"/>
          <a:chOff x="0" y="0"/>
          <a:chExt cx="0" cy="0"/>
        </a:xfrm>
      </p:grpSpPr>
      <p:pic>
        <p:nvPicPr>
          <p:cNvPr id="3"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486400" y="152400"/>
            <a:ext cx="6705600" cy="6705600"/>
          </a:xfrm>
          <a:prstGeom prst="rect">
            <a:avLst/>
          </a:prstGeom>
          <a:solidFill>
            <a:srgbClr val="121212"/>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4" name="Picture 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17563" y="1295400"/>
            <a:ext cx="2181225" cy="2908300"/>
          </a:xfrm>
          <a:prstGeom prst="rect">
            <a:avLst/>
          </a:prstGeom>
          <a:solidFill>
            <a:srgbClr val="121212"/>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5" name="Picture 10"/>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167063" y="1295400"/>
            <a:ext cx="2181225" cy="2908300"/>
          </a:xfrm>
          <a:prstGeom prst="rect">
            <a:avLst/>
          </a:prstGeom>
          <a:solidFill>
            <a:srgbClr val="121212"/>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6" name="Picture 11"/>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74638" y="68263"/>
            <a:ext cx="14478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63084" y="4406901"/>
            <a:ext cx="5742516" cy="1362075"/>
          </a:xfrm>
        </p:spPr>
        <p:txBody>
          <a:bodyPr anchor="t"/>
          <a:lstStyle>
            <a:lvl1pPr algn="l">
              <a:defRPr sz="4000" b="1" cap="all">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128557580"/>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4_Section Header Image Backgroun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 name="Picture 5"/>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74638" y="68263"/>
            <a:ext cx="14478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63084" y="4406901"/>
            <a:ext cx="5742516" cy="1362075"/>
          </a:xfrm>
        </p:spPr>
        <p:txBody>
          <a:bodyPr anchor="t"/>
          <a:lstStyle>
            <a:lvl1pPr algn="l">
              <a:defRPr sz="4000" b="1" cap="all">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503257619"/>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E8E8E8"/>
            </a:gs>
            <a:gs pos="85001">
              <a:srgbClr val="FFFFFF"/>
            </a:gs>
            <a:gs pos="100000">
              <a:srgbClr val="F2F2F2"/>
            </a:gs>
          </a:gsLst>
          <a:lin ang="16200000" scaled="1"/>
        </a:gradFill>
        <a:effectLst/>
      </p:bgPr>
    </p:bg>
    <p:spTree>
      <p:nvGrpSpPr>
        <p:cNvPr id="1" name=""/>
        <p:cNvGrpSpPr/>
        <p:nvPr/>
      </p:nvGrpSpPr>
      <p:grpSpPr>
        <a:xfrm>
          <a:off x="0" y="0"/>
          <a:ext cx="0" cy="0"/>
          <a:chOff x="0" y="0"/>
          <a:chExt cx="0" cy="0"/>
        </a:xfrm>
      </p:grpSpPr>
      <p:sp>
        <p:nvSpPr>
          <p:cNvPr id="1026" name="Rectangle 5"/>
          <p:cNvSpPr>
            <a:spLocks noGrp="1" noChangeArrowheads="1"/>
          </p:cNvSpPr>
          <p:nvPr>
            <p:ph type="title"/>
          </p:nvPr>
        </p:nvSpPr>
        <p:spPr bwMode="auto">
          <a:xfrm>
            <a:off x="2495550" y="152400"/>
            <a:ext cx="918845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6"/>
          <p:cNvSpPr>
            <a:spLocks noGrp="1" noChangeArrowheads="1"/>
          </p:cNvSpPr>
          <p:nvPr>
            <p:ph type="body" idx="1"/>
          </p:nvPr>
        </p:nvSpPr>
        <p:spPr bwMode="auto">
          <a:xfrm>
            <a:off x="609600" y="1295400"/>
            <a:ext cx="10972800" cy="483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Line 9"/>
          <p:cNvSpPr>
            <a:spLocks noChangeShapeType="1"/>
          </p:cNvSpPr>
          <p:nvPr userDrawn="1"/>
        </p:nvSpPr>
        <p:spPr bwMode="auto">
          <a:xfrm>
            <a:off x="1828800" y="1143000"/>
            <a:ext cx="10210800" cy="0"/>
          </a:xfrm>
          <a:prstGeom prst="line">
            <a:avLst/>
          </a:prstGeom>
          <a:noFill/>
          <a:ln w="76200">
            <a:solidFill>
              <a:srgbClr val="FF6A0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997" name="Rectangle 13"/>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0FED1DCC-7555-4F30-942E-BD052C45E50B}" type="slidenum">
              <a:rPr lang="en-US" altLang="en-US"/>
              <a:pPr/>
              <a:t>‹#›</a:t>
            </a:fld>
            <a:endParaRPr lang="en-US" altLang="en-US"/>
          </a:p>
        </p:txBody>
      </p:sp>
      <p:pic>
        <p:nvPicPr>
          <p:cNvPr id="1030" name="Picture 5"/>
          <p:cNvPicPr>
            <a:picLocks noChangeAspect="1"/>
          </p:cNvPicPr>
          <p:nvPr userDrawn="1"/>
        </p:nvPicPr>
        <p:blipFill>
          <a:blip r:embed="rId36">
            <a:extLst>
              <a:ext uri="{28A0092B-C50C-407E-A947-70E740481C1C}">
                <a14:useLocalDpi xmlns:a14="http://schemas.microsoft.com/office/drawing/2010/main" val="0"/>
              </a:ext>
            </a:extLst>
          </a:blip>
          <a:srcRect/>
          <a:stretch>
            <a:fillRect/>
          </a:stretch>
        </p:blipFill>
        <p:spPr bwMode="auto">
          <a:xfrm>
            <a:off x="274638" y="68263"/>
            <a:ext cx="14478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0237" r:id="rId1"/>
    <p:sldLayoutId id="2147490221" r:id="rId2"/>
    <p:sldLayoutId id="2147490238" r:id="rId3"/>
    <p:sldLayoutId id="2147490222" r:id="rId4"/>
    <p:sldLayoutId id="2147490223" r:id="rId5"/>
    <p:sldLayoutId id="2147490239" r:id="rId6"/>
    <p:sldLayoutId id="2147490240" r:id="rId7"/>
    <p:sldLayoutId id="2147490241" r:id="rId8"/>
    <p:sldLayoutId id="2147490242" r:id="rId9"/>
    <p:sldLayoutId id="2147490243" r:id="rId10"/>
    <p:sldLayoutId id="2147490244" r:id="rId11"/>
    <p:sldLayoutId id="2147490224" r:id="rId12"/>
    <p:sldLayoutId id="2147490225" r:id="rId13"/>
    <p:sldLayoutId id="2147490226" r:id="rId14"/>
    <p:sldLayoutId id="2147490227" r:id="rId15"/>
    <p:sldLayoutId id="2147490228" r:id="rId16"/>
    <p:sldLayoutId id="2147490229" r:id="rId17"/>
    <p:sldLayoutId id="2147490230" r:id="rId18"/>
    <p:sldLayoutId id="2147490231" r:id="rId19"/>
    <p:sldLayoutId id="2147490232" r:id="rId20"/>
    <p:sldLayoutId id="2147490233" r:id="rId21"/>
    <p:sldLayoutId id="2147490234" r:id="rId22"/>
    <p:sldLayoutId id="2147490235" r:id="rId23"/>
    <p:sldLayoutId id="2147490245" r:id="rId24"/>
    <p:sldLayoutId id="2147490246" r:id="rId25"/>
    <p:sldLayoutId id="2147490247" r:id="rId26"/>
    <p:sldLayoutId id="2147490248" r:id="rId27"/>
    <p:sldLayoutId id="2147490249" r:id="rId28"/>
    <p:sldLayoutId id="2147490250" r:id="rId29"/>
    <p:sldLayoutId id="2147490252" r:id="rId30"/>
    <p:sldLayoutId id="2147490253" r:id="rId31"/>
    <p:sldLayoutId id="2147490254" r:id="rId32"/>
    <p:sldLayoutId id="2147490255" r:id="rId33"/>
    <p:sldLayoutId id="2147490256" r:id="rId34"/>
  </p:sldLayoutIdLst>
  <p:transition/>
  <p:hf hdr="0" ftr="0" dt="0"/>
  <p:txStyles>
    <p:titleStyle>
      <a:lvl1pPr algn="ctr" rtl="0" eaLnBrk="0" fontAlgn="base" hangingPunct="0">
        <a:spcBef>
          <a:spcPct val="0"/>
        </a:spcBef>
        <a:spcAft>
          <a:spcPct val="0"/>
        </a:spcAft>
        <a:defRPr sz="3200">
          <a:solidFill>
            <a:schemeClr val="tx1"/>
          </a:solidFill>
          <a:latin typeface="+mj-lt"/>
          <a:ea typeface="+mj-ea"/>
          <a:cs typeface="+mj-cs"/>
        </a:defRPr>
      </a:lvl1pPr>
      <a:lvl2pPr algn="ctr" rtl="0" eaLnBrk="0" fontAlgn="base" hangingPunct="0">
        <a:spcBef>
          <a:spcPct val="0"/>
        </a:spcBef>
        <a:spcAft>
          <a:spcPct val="0"/>
        </a:spcAft>
        <a:defRPr sz="3200">
          <a:solidFill>
            <a:schemeClr val="tx1"/>
          </a:solidFill>
          <a:latin typeface="Arial" charset="0"/>
          <a:ea typeface="ＭＳ Ｐゴシック" pitchFamily="1" charset="-128"/>
        </a:defRPr>
      </a:lvl2pPr>
      <a:lvl3pPr algn="ctr" rtl="0" eaLnBrk="0" fontAlgn="base" hangingPunct="0">
        <a:spcBef>
          <a:spcPct val="0"/>
        </a:spcBef>
        <a:spcAft>
          <a:spcPct val="0"/>
        </a:spcAft>
        <a:defRPr sz="3200">
          <a:solidFill>
            <a:schemeClr val="tx1"/>
          </a:solidFill>
          <a:latin typeface="Arial" charset="0"/>
          <a:ea typeface="ＭＳ Ｐゴシック" pitchFamily="1" charset="-128"/>
        </a:defRPr>
      </a:lvl3pPr>
      <a:lvl4pPr algn="ctr" rtl="0" eaLnBrk="0" fontAlgn="base" hangingPunct="0">
        <a:spcBef>
          <a:spcPct val="0"/>
        </a:spcBef>
        <a:spcAft>
          <a:spcPct val="0"/>
        </a:spcAft>
        <a:defRPr sz="3200">
          <a:solidFill>
            <a:schemeClr val="tx1"/>
          </a:solidFill>
          <a:latin typeface="Arial" charset="0"/>
          <a:ea typeface="ＭＳ Ｐゴシック" pitchFamily="1" charset="-128"/>
        </a:defRPr>
      </a:lvl4pPr>
      <a:lvl5pPr algn="ctr" rtl="0" eaLnBrk="0" fontAlgn="base" hangingPunct="0">
        <a:spcBef>
          <a:spcPct val="0"/>
        </a:spcBef>
        <a:spcAft>
          <a:spcPct val="0"/>
        </a:spcAft>
        <a:defRPr sz="3200">
          <a:solidFill>
            <a:schemeClr val="tx1"/>
          </a:solidFill>
          <a:latin typeface="Arial" charset="0"/>
          <a:ea typeface="ＭＳ Ｐゴシック" pitchFamily="1" charset="-128"/>
        </a:defRPr>
      </a:lvl5pPr>
      <a:lvl6pPr marL="457200" algn="ctr" rtl="0" fontAlgn="base">
        <a:spcBef>
          <a:spcPct val="0"/>
        </a:spcBef>
        <a:spcAft>
          <a:spcPct val="0"/>
        </a:spcAft>
        <a:defRPr sz="3200">
          <a:solidFill>
            <a:schemeClr val="tx1"/>
          </a:solidFill>
          <a:latin typeface="Arial" charset="0"/>
          <a:ea typeface="ＭＳ Ｐゴシック" pitchFamily="1" charset="-128"/>
        </a:defRPr>
      </a:lvl6pPr>
      <a:lvl7pPr marL="914400" algn="ctr" rtl="0" fontAlgn="base">
        <a:spcBef>
          <a:spcPct val="0"/>
        </a:spcBef>
        <a:spcAft>
          <a:spcPct val="0"/>
        </a:spcAft>
        <a:defRPr sz="3200">
          <a:solidFill>
            <a:schemeClr val="tx1"/>
          </a:solidFill>
          <a:latin typeface="Arial" charset="0"/>
          <a:ea typeface="ＭＳ Ｐゴシック" pitchFamily="1" charset="-128"/>
        </a:defRPr>
      </a:lvl7pPr>
      <a:lvl8pPr marL="1371600" algn="ctr" rtl="0" fontAlgn="base">
        <a:spcBef>
          <a:spcPct val="0"/>
        </a:spcBef>
        <a:spcAft>
          <a:spcPct val="0"/>
        </a:spcAft>
        <a:defRPr sz="3200">
          <a:solidFill>
            <a:schemeClr val="tx1"/>
          </a:solidFill>
          <a:latin typeface="Arial" charset="0"/>
          <a:ea typeface="ＭＳ Ｐゴシック" pitchFamily="1" charset="-128"/>
        </a:defRPr>
      </a:lvl8pPr>
      <a:lvl9pPr marL="1828800" algn="ctr" rtl="0" fontAlgn="base">
        <a:spcBef>
          <a:spcPct val="0"/>
        </a:spcBef>
        <a:spcAft>
          <a:spcPct val="0"/>
        </a:spcAft>
        <a:defRPr sz="3200">
          <a:solidFill>
            <a:schemeClr val="tx1"/>
          </a:solidFill>
          <a:latin typeface="Arial" charset="0"/>
          <a:ea typeface="ＭＳ Ｐゴシック" pitchFamily="1" charset="-128"/>
        </a:defRPr>
      </a:lvl9pPr>
    </p:titleStyle>
    <p:bodyStyle>
      <a:lvl1pPr marL="342900" indent="-342900" algn="l" rtl="0" eaLnBrk="0" fontAlgn="base" hangingPunct="0">
        <a:spcBef>
          <a:spcPct val="20000"/>
        </a:spcBef>
        <a:spcAft>
          <a:spcPct val="0"/>
        </a:spcAft>
        <a:buClr>
          <a:srgbClr val="FF6A06"/>
        </a:buClr>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lr>
          <a:srgbClr val="FF6A06"/>
        </a:buClr>
        <a:buChar char="–"/>
        <a:defRPr sz="2400">
          <a:solidFill>
            <a:schemeClr val="tx1"/>
          </a:solidFill>
          <a:latin typeface="+mn-lt"/>
          <a:ea typeface="+mn-ea"/>
        </a:defRPr>
      </a:lvl2pPr>
      <a:lvl3pPr marL="1143000" indent="-228600" algn="l" rtl="0" eaLnBrk="0" fontAlgn="base" hangingPunct="0">
        <a:spcBef>
          <a:spcPct val="20000"/>
        </a:spcBef>
        <a:spcAft>
          <a:spcPct val="0"/>
        </a:spcAft>
        <a:buClr>
          <a:srgbClr val="FF6A06"/>
        </a:buClr>
        <a:buChar char="•"/>
        <a:defRPr sz="2000">
          <a:solidFill>
            <a:schemeClr val="tx1"/>
          </a:solidFill>
          <a:latin typeface="+mn-lt"/>
          <a:ea typeface="+mn-ea"/>
        </a:defRPr>
      </a:lvl3pPr>
      <a:lvl4pPr marL="1600200" indent="-228600" algn="l" rtl="0" eaLnBrk="0" fontAlgn="base" hangingPunct="0">
        <a:spcBef>
          <a:spcPct val="20000"/>
        </a:spcBef>
        <a:spcAft>
          <a:spcPct val="0"/>
        </a:spcAft>
        <a:buClr>
          <a:srgbClr val="FF6A06"/>
        </a:buClr>
        <a:buChar char="–"/>
        <a:defRPr>
          <a:solidFill>
            <a:schemeClr val="tx1"/>
          </a:solidFill>
          <a:latin typeface="+mn-lt"/>
          <a:ea typeface="+mn-ea"/>
        </a:defRPr>
      </a:lvl4pPr>
      <a:lvl5pPr marL="2057400" indent="-228600" algn="l" rtl="0" eaLnBrk="0" fontAlgn="base" hangingPunct="0">
        <a:spcBef>
          <a:spcPct val="20000"/>
        </a:spcBef>
        <a:spcAft>
          <a:spcPct val="0"/>
        </a:spcAft>
        <a:buClr>
          <a:srgbClr val="FF6A06"/>
        </a:buClr>
        <a:buChar char="»"/>
        <a:defRPr>
          <a:solidFill>
            <a:schemeClr val="tx1"/>
          </a:solidFill>
          <a:latin typeface="+mn-lt"/>
          <a:ea typeface="+mn-ea"/>
        </a:defRPr>
      </a:lvl5pPr>
      <a:lvl6pPr marL="2514600" indent="-228600" algn="l" rtl="0" fontAlgn="base">
        <a:spcBef>
          <a:spcPct val="20000"/>
        </a:spcBef>
        <a:spcAft>
          <a:spcPct val="0"/>
        </a:spcAft>
        <a:buClr>
          <a:srgbClr val="FF6A06"/>
        </a:buClr>
        <a:buChar char="»"/>
        <a:defRPr>
          <a:solidFill>
            <a:schemeClr val="tx1"/>
          </a:solidFill>
          <a:latin typeface="+mn-lt"/>
          <a:ea typeface="+mn-ea"/>
        </a:defRPr>
      </a:lvl6pPr>
      <a:lvl7pPr marL="2971800" indent="-228600" algn="l" rtl="0" fontAlgn="base">
        <a:spcBef>
          <a:spcPct val="20000"/>
        </a:spcBef>
        <a:spcAft>
          <a:spcPct val="0"/>
        </a:spcAft>
        <a:buClr>
          <a:srgbClr val="FF6A06"/>
        </a:buClr>
        <a:buChar char="»"/>
        <a:defRPr>
          <a:solidFill>
            <a:schemeClr val="tx1"/>
          </a:solidFill>
          <a:latin typeface="+mn-lt"/>
          <a:ea typeface="+mn-ea"/>
        </a:defRPr>
      </a:lvl7pPr>
      <a:lvl8pPr marL="3429000" indent="-228600" algn="l" rtl="0" fontAlgn="base">
        <a:spcBef>
          <a:spcPct val="20000"/>
        </a:spcBef>
        <a:spcAft>
          <a:spcPct val="0"/>
        </a:spcAft>
        <a:buClr>
          <a:srgbClr val="FF6A06"/>
        </a:buClr>
        <a:buChar char="»"/>
        <a:defRPr>
          <a:solidFill>
            <a:schemeClr val="tx1"/>
          </a:solidFill>
          <a:latin typeface="+mn-lt"/>
          <a:ea typeface="+mn-ea"/>
        </a:defRPr>
      </a:lvl8pPr>
      <a:lvl9pPr marL="3886200" indent="-228600" algn="l" rtl="0" fontAlgn="base">
        <a:spcBef>
          <a:spcPct val="20000"/>
        </a:spcBef>
        <a:spcAft>
          <a:spcPct val="0"/>
        </a:spcAft>
        <a:buClr>
          <a:srgbClr val="FF6A06"/>
        </a:buClr>
        <a:buChar char="»"/>
        <a:defRPr>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90236"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6.jpe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 Id="rId9" Type="http://schemas.openxmlformats.org/officeDocument/2006/relationships/image" Target="../media/image43.png"/></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1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xml"/><Relationship Id="rId1" Type="http://schemas.openxmlformats.org/officeDocument/2006/relationships/slideLayout" Target="../slideLayouts/slideLayout24.xml"/><Relationship Id="rId4" Type="http://schemas.openxmlformats.org/officeDocument/2006/relationships/image" Target="../media/image47.png"/></Relationships>
</file>

<file path=ppt/slides/_rels/slide2.xml.rels><?xml version="1.0" encoding="UTF-8" standalone="yes"?>
<Relationships xmlns="http://schemas.openxmlformats.org/package/2006/relationships"><Relationship Id="rId8" Type="http://schemas.openxmlformats.org/officeDocument/2006/relationships/image" Target="../media/image17.jpeg"/><Relationship Id="rId13" Type="http://schemas.openxmlformats.org/officeDocument/2006/relationships/image" Target="../media/image22.jpeg"/><Relationship Id="rId3" Type="http://schemas.openxmlformats.org/officeDocument/2006/relationships/image" Target="../media/image12.jpeg"/><Relationship Id="rId7" Type="http://schemas.openxmlformats.org/officeDocument/2006/relationships/image" Target="../media/image16.jpeg"/><Relationship Id="rId12" Type="http://schemas.openxmlformats.org/officeDocument/2006/relationships/image" Target="../media/image2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5.jpeg"/><Relationship Id="rId11" Type="http://schemas.openxmlformats.org/officeDocument/2006/relationships/image" Target="../media/image20.jpeg"/><Relationship Id="rId5" Type="http://schemas.openxmlformats.org/officeDocument/2006/relationships/image" Target="../media/image14.jpeg"/><Relationship Id="rId10" Type="http://schemas.openxmlformats.org/officeDocument/2006/relationships/image" Target="../media/image19.png"/><Relationship Id="rId4" Type="http://schemas.openxmlformats.org/officeDocument/2006/relationships/image" Target="../media/image13.jpeg"/><Relationship Id="rId9" Type="http://schemas.openxmlformats.org/officeDocument/2006/relationships/image" Target="../media/image18.jpeg"/><Relationship Id="rId14" Type="http://schemas.openxmlformats.org/officeDocument/2006/relationships/image" Target="../media/image23.png"/></Relationships>
</file>

<file path=ppt/slides/_rels/slide2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16.xml"/><Relationship Id="rId4" Type="http://schemas.openxmlformats.org/officeDocument/2006/relationships/image" Target="../media/image52.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eg"/><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25.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png"/></Relationships>
</file>

<file path=ppt/slides/_rels/slide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9.xml"/><Relationship Id="rId1" Type="http://schemas.openxmlformats.org/officeDocument/2006/relationships/slideLayout" Target="../slideLayouts/slideLayout17.xml"/><Relationship Id="rId5" Type="http://schemas.openxmlformats.org/officeDocument/2006/relationships/image" Target="../media/image68.png"/><Relationship Id="rId4" Type="http://schemas.openxmlformats.org/officeDocument/2006/relationships/image" Target="../media/image67.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11.xml"/><Relationship Id="rId1" Type="http://schemas.openxmlformats.org/officeDocument/2006/relationships/slideLayout" Target="../slideLayouts/slideLayout14.xml"/><Relationship Id="rId5" Type="http://schemas.openxmlformats.org/officeDocument/2006/relationships/image" Target="../media/image73.jpeg"/><Relationship Id="rId4" Type="http://schemas.openxmlformats.org/officeDocument/2006/relationships/image" Target="../media/image72.jpeg"/></Relationships>
</file>

<file path=ppt/slides/_rels/slide36.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4.xml"/><Relationship Id="rId1" Type="http://schemas.openxmlformats.org/officeDocument/2006/relationships/slideLayout" Target="../slideLayouts/slideLayout21.xml"/><Relationship Id="rId4" Type="http://schemas.openxmlformats.org/officeDocument/2006/relationships/image" Target="../media/image77.jpeg"/></Relationships>
</file>

<file path=ppt/slides/_rels/slide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5.xml"/><Relationship Id="rId1" Type="http://schemas.openxmlformats.org/officeDocument/2006/relationships/slideLayout" Target="../slideLayouts/slideLayout21.xml"/><Relationship Id="rId4" Type="http://schemas.openxmlformats.org/officeDocument/2006/relationships/image" Target="../media/image78.jpeg"/></Relationships>
</file>

<file path=ppt/slides/_rels/slide4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6.xml"/><Relationship Id="rId1" Type="http://schemas.openxmlformats.org/officeDocument/2006/relationships/slideLayout" Target="../slideLayouts/slideLayout21.xml"/><Relationship Id="rId4" Type="http://schemas.openxmlformats.org/officeDocument/2006/relationships/image" Target="../media/image79.jpeg"/></Relationships>
</file>

<file path=ppt/slides/_rels/slide4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7.xml"/><Relationship Id="rId1" Type="http://schemas.openxmlformats.org/officeDocument/2006/relationships/slideLayout" Target="../slideLayouts/slideLayout21.xml"/><Relationship Id="rId4" Type="http://schemas.openxmlformats.org/officeDocument/2006/relationships/image" Target="../media/image80.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png"/><Relationship Id="rId1" Type="http://schemas.openxmlformats.org/officeDocument/2006/relationships/slideLayout" Target="../slideLayouts/slideLayout17.xml"/><Relationship Id="rId4" Type="http://schemas.openxmlformats.org/officeDocument/2006/relationships/image" Target="../media/image83.png"/></Relationships>
</file>

<file path=ppt/slides/_rels/slide45.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32.xml"/></Relationships>
</file>

<file path=ppt/slides/_rels/slide46.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22.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png"/></Relationships>
</file>

<file path=ppt/slides/_rels/slide48.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emf"/><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2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4.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28.xml"/></Relationships>
</file>

<file path=ppt/slides/_rels/slide55.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00.png"/><Relationship Id="rId7" Type="http://schemas.openxmlformats.org/officeDocument/2006/relationships/image" Target="../media/image104.png"/><Relationship Id="rId2" Type="http://schemas.openxmlformats.org/officeDocument/2006/relationships/image" Target="../media/image99.png"/><Relationship Id="rId1" Type="http://schemas.openxmlformats.org/officeDocument/2006/relationships/slideLayout" Target="../slideLayouts/slideLayout29.xml"/><Relationship Id="rId6" Type="http://schemas.openxmlformats.org/officeDocument/2006/relationships/image" Target="../media/image103.png"/><Relationship Id="rId5" Type="http://schemas.openxmlformats.org/officeDocument/2006/relationships/image" Target="../media/image102.png"/><Relationship Id="rId4" Type="http://schemas.openxmlformats.org/officeDocument/2006/relationships/image" Target="../media/image101.png"/></Relationships>
</file>

<file path=ppt/slides/_rels/slide57.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image" Target="../media/image105.png"/><Relationship Id="rId1" Type="http://schemas.openxmlformats.org/officeDocument/2006/relationships/slideLayout" Target="../slideLayouts/slideLayout33.xml"/><Relationship Id="rId6" Type="http://schemas.openxmlformats.org/officeDocument/2006/relationships/image" Target="../media/image109.png"/><Relationship Id="rId5" Type="http://schemas.openxmlformats.org/officeDocument/2006/relationships/image" Target="../media/image108.png"/><Relationship Id="rId4" Type="http://schemas.openxmlformats.org/officeDocument/2006/relationships/image" Target="../media/image107.png"/></Relationships>
</file>

<file path=ppt/slides/_rels/slide58.xml.rels><?xml version="1.0" encoding="UTF-8" standalone="yes"?>
<Relationships xmlns="http://schemas.openxmlformats.org/package/2006/relationships"><Relationship Id="rId8" Type="http://schemas.openxmlformats.org/officeDocument/2006/relationships/hyperlink" Target="https://www.nist.gov/chips/rochester-institute-technology-rit-rochester" TargetMode="External"/><Relationship Id="rId3" Type="http://schemas.openxmlformats.org/officeDocument/2006/relationships/hyperlink" Target="https://www.rit.edu/news/rit-expands-its-workforce-initiatives-semiconductor-industry" TargetMode="External"/><Relationship Id="rId7" Type="http://schemas.openxmlformats.org/officeDocument/2006/relationships/hyperlink" Target="https://www.rochesterfirst.com/development/inside-upwards-at-rit-an-international-semiconductor-education-exchange-program/" TargetMode="External"/><Relationship Id="rId2" Type="http://schemas.openxmlformats.org/officeDocument/2006/relationships/hyperlink" Target="https://nsf.elsevierpure.com/en/projects/beginnings-empowering-minds-through-experiential-learning-researc" TargetMode="External"/><Relationship Id="rId1" Type="http://schemas.openxmlformats.org/officeDocument/2006/relationships/slideLayout" Target="../slideLayouts/slideLayout2.xml"/><Relationship Id="rId6" Type="http://schemas.openxmlformats.org/officeDocument/2006/relationships/hyperlink" Target="https://nsf.elsevierpure.com/en/projects/us-japan-university-partnership-for-workforce-advancement-and-res" TargetMode="External"/><Relationship Id="rId11" Type="http://schemas.openxmlformats.org/officeDocument/2006/relationships/hyperlink" Target="https://www.rit.edu/news/semiconductor-chips" TargetMode="External"/><Relationship Id="rId5" Type="http://schemas.openxmlformats.org/officeDocument/2006/relationships/hyperlink" Target="https://www.rit.edu/news/nsf-awards-rit-nearly-3-million-advance-semiconductor-technologies" TargetMode="External"/><Relationship Id="rId10" Type="http://schemas.openxmlformats.org/officeDocument/2006/relationships/hyperlink" Target="https://www.rochesterfirst.com/news/local-news/rit-awarded-1-5-million-to-train-555-students-in-semiconductor-program/" TargetMode="External"/><Relationship Id="rId4" Type="http://schemas.openxmlformats.org/officeDocument/2006/relationships/hyperlink" Target="https://www.nsf.gov/awardsearch/showAward?AWD_ID=2345983&amp;HistoricalAwards=false" TargetMode="External"/><Relationship Id="rId9" Type="http://schemas.openxmlformats.org/officeDocument/2006/relationships/hyperlink" Target="https://www.nist.gov/news-events/news/2024/09/biden-harris-administration-launches-nstc-workforce-center-excellence" TargetMode="Externa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11.w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19.xml"/><Relationship Id="rId1" Type="http://schemas.openxmlformats.org/officeDocument/2006/relationships/slideLayout" Target="../slideLayouts/slideLayout34.xml"/></Relationships>
</file>

<file path=ppt/slides/_rels/slide67.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image" Target="../media/image113.jpeg"/><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1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noChangeArrowheads="1"/>
          </p:cNvSpPr>
          <p:nvPr>
            <p:ph type="ctrTitle" sz="quarter"/>
          </p:nvPr>
        </p:nvSpPr>
        <p:spPr>
          <a:xfrm>
            <a:off x="1828800" y="2130425"/>
            <a:ext cx="10363200" cy="1470025"/>
          </a:xfrm>
        </p:spPr>
        <p:txBody>
          <a:bodyPr/>
          <a:lstStyle/>
          <a:p>
            <a:endParaRPr lang="en-US" altLang="en-US" dirty="0"/>
          </a:p>
        </p:txBody>
      </p:sp>
    </p:spTree>
    <p:extLst>
      <p:ext uri="{BB962C8B-B14F-4D97-AF65-F5344CB8AC3E}">
        <p14:creationId xmlns:p14="http://schemas.microsoft.com/office/powerpoint/2010/main" val="1497730934"/>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noChangeArrowheads="1"/>
          </p:cNvSpPr>
          <p:nvPr>
            <p:ph type="ctrTitle" sz="quarter"/>
          </p:nvPr>
        </p:nvSpPr>
        <p:spPr>
          <a:xfrm>
            <a:off x="1828800" y="2130425"/>
            <a:ext cx="10363200" cy="1470025"/>
          </a:xfrm>
        </p:spPr>
        <p:txBody>
          <a:bodyPr/>
          <a:lstStyle/>
          <a:p>
            <a:r>
              <a:rPr lang="en-US" altLang="en-US"/>
              <a:t>Sensors &amp; Detectors: A History of Discovery</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noChangeArrowheads="1"/>
          </p:cNvSpPr>
          <p:nvPr>
            <p:ph type="title"/>
          </p:nvPr>
        </p:nvSpPr>
        <p:spPr>
          <a:xfrm>
            <a:off x="1828800" y="152400"/>
            <a:ext cx="10210800" cy="914400"/>
          </a:xfrm>
        </p:spPr>
        <p:txBody>
          <a:bodyPr/>
          <a:lstStyle/>
          <a:p>
            <a:r>
              <a:rPr lang="en-US" altLang="en-US"/>
              <a:t>The Galactic Center with One Pixel (PbS)!</a:t>
            </a:r>
          </a:p>
        </p:txBody>
      </p:sp>
      <p:sp>
        <p:nvSpPr>
          <p:cNvPr id="33795" name="Slide Number Placeholder 3"/>
          <p:cNvSpPr>
            <a:spLocks noGrp="1"/>
          </p:cNvSpPr>
          <p:nvPr>
            <p:ph type="sldNum" sz="quarter" idx="10"/>
          </p:nvPr>
        </p:nvSpPr>
        <p:spPr>
          <a:xfrm>
            <a:off x="9093200" y="6492875"/>
            <a:ext cx="28448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fld id="{9E8EB9B0-6352-4AA8-9261-7E6500B804B6}" type="slidenum">
              <a:rPr lang="en-US" altLang="en-US" sz="1400"/>
              <a:pPr>
                <a:spcBef>
                  <a:spcPct val="0"/>
                </a:spcBef>
                <a:buClrTx/>
                <a:buFontTx/>
                <a:buNone/>
              </a:pPr>
              <a:t>11</a:t>
            </a:fld>
            <a:endParaRPr lang="en-US" altLang="en-US" sz="1400"/>
          </a:p>
        </p:txBody>
      </p:sp>
      <p:pic>
        <p:nvPicPr>
          <p:cNvPr id="33796" name="Picture 3"/>
          <p:cNvPicPr>
            <a:picLocks noGrp="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938463" y="1635125"/>
            <a:ext cx="6315075" cy="4151313"/>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noChangeArrowheads="1"/>
          </p:cNvSpPr>
          <p:nvPr>
            <p:ph type="title"/>
          </p:nvPr>
        </p:nvSpPr>
        <p:spPr>
          <a:xfrm>
            <a:off x="1828800" y="152400"/>
            <a:ext cx="10210800" cy="914400"/>
          </a:xfrm>
        </p:spPr>
        <p:txBody>
          <a:bodyPr/>
          <a:lstStyle/>
          <a:p>
            <a:r>
              <a:rPr lang="en-US" altLang="en-US"/>
              <a:t>From One Pixel to Megapixels</a:t>
            </a:r>
          </a:p>
        </p:txBody>
      </p:sp>
      <p:sp>
        <p:nvSpPr>
          <p:cNvPr id="34819" name="Slide Number Placeholder 3"/>
          <p:cNvSpPr>
            <a:spLocks noGrp="1"/>
          </p:cNvSpPr>
          <p:nvPr>
            <p:ph type="sldNum" sz="quarter" idx="10"/>
          </p:nvPr>
        </p:nvSpPr>
        <p:spPr>
          <a:xfrm>
            <a:off x="9093200" y="6492875"/>
            <a:ext cx="28448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fld id="{B2DD14A0-4DA9-41D2-B0A5-F0970F24F213}" type="slidenum">
              <a:rPr lang="en-US" altLang="en-US" sz="1400"/>
              <a:pPr>
                <a:spcBef>
                  <a:spcPct val="0"/>
                </a:spcBef>
                <a:buClrTx/>
                <a:buFontTx/>
                <a:buNone/>
              </a:pPr>
              <a:t>12</a:t>
            </a:fld>
            <a:endParaRPr lang="en-US" altLang="en-US" sz="1400"/>
          </a:p>
        </p:txBody>
      </p:sp>
      <p:pic>
        <p:nvPicPr>
          <p:cNvPr id="34820" name="Picture 2" descr="https://astrobites.org/wp-content/uploads/2020/07/sg-a_s2_eso.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119438" y="1295400"/>
            <a:ext cx="5953125" cy="4830763"/>
          </a:xfrm>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noChangeArrowheads="1"/>
          </p:cNvSpPr>
          <p:nvPr>
            <p:ph type="title"/>
          </p:nvPr>
        </p:nvSpPr>
        <p:spPr>
          <a:xfrm>
            <a:off x="1828800" y="152400"/>
            <a:ext cx="10210800" cy="914400"/>
          </a:xfrm>
        </p:spPr>
        <p:txBody>
          <a:bodyPr/>
          <a:lstStyle/>
          <a:p>
            <a:r>
              <a:rPr lang="en-US" altLang="en-US"/>
              <a:t>Supermassive Black Hole – 2020 Nobel Prize</a:t>
            </a:r>
          </a:p>
        </p:txBody>
      </p:sp>
      <p:sp>
        <p:nvSpPr>
          <p:cNvPr id="35843" name="Slide Number Placeholder 3"/>
          <p:cNvSpPr>
            <a:spLocks noGrp="1"/>
          </p:cNvSpPr>
          <p:nvPr>
            <p:ph type="sldNum" sz="quarter" idx="10"/>
          </p:nvPr>
        </p:nvSpPr>
        <p:spPr>
          <a:xfrm>
            <a:off x="9093200" y="6492875"/>
            <a:ext cx="28448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fld id="{A21E504D-E390-44AB-8E82-FE67B4771552}" type="slidenum">
              <a:rPr lang="en-US" altLang="en-US" sz="1400"/>
              <a:pPr>
                <a:spcBef>
                  <a:spcPct val="0"/>
                </a:spcBef>
                <a:buClrTx/>
                <a:buFontTx/>
                <a:buNone/>
              </a:pPr>
              <a:t>13</a:t>
            </a:fld>
            <a:endParaRPr lang="en-US" altLang="en-US" sz="1400"/>
          </a:p>
        </p:txBody>
      </p:sp>
      <p:pic>
        <p:nvPicPr>
          <p:cNvPr id="6" name="Animation of Objects Orbiting the Milky Way[1]">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801988" y="1295400"/>
            <a:ext cx="8588023" cy="4830763"/>
          </a:xfr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003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fullScrn="1">
              <p:cMediaNode vol="80000">
                <p:cTn id="12" repeatCount="indefinite" fill="hold" display="0">
                  <p:stCondLst>
                    <p:cond delay="indefinite"/>
                  </p:stCondLst>
                </p:cTn>
                <p:tgtEl>
                  <p:spTgt spid="6"/>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en-US" altLang="en-US"/>
              <a:t>Infrared Hybrid Detectors</a:t>
            </a:r>
          </a:p>
        </p:txBody>
      </p:sp>
      <p:sp>
        <p:nvSpPr>
          <p:cNvPr id="978947" name="Rectangle 3"/>
          <p:cNvSpPr>
            <a:spLocks noGrp="1" noChangeArrowheads="1"/>
          </p:cNvSpPr>
          <p:nvPr>
            <p:ph sz="half" idx="1"/>
          </p:nvPr>
        </p:nvSpPr>
        <p:spPr>
          <a:xfrm>
            <a:off x="609600" y="1295400"/>
            <a:ext cx="5384800" cy="4830763"/>
          </a:xfrm>
        </p:spPr>
        <p:txBody>
          <a:bodyPr/>
          <a:lstStyle/>
          <a:p>
            <a:pPr>
              <a:lnSpc>
                <a:spcPct val="90000"/>
              </a:lnSpc>
              <a:buFontTx/>
              <a:buAutoNum type="arabicPeriod"/>
            </a:pPr>
            <a:r>
              <a:rPr lang="en-US" altLang="en-US" sz="2200"/>
              <a:t>light-sensitive material that detects infrared photons (wavelengths &gt; ~1 µm)</a:t>
            </a:r>
          </a:p>
          <a:p>
            <a:pPr>
              <a:lnSpc>
                <a:spcPct val="90000"/>
              </a:lnSpc>
              <a:buFontTx/>
              <a:buAutoNum type="arabicPeriod"/>
            </a:pPr>
            <a:r>
              <a:rPr lang="en-US" altLang="en-US" sz="2200"/>
              <a:t>silicon readout integrated circuit</a:t>
            </a:r>
          </a:p>
          <a:p>
            <a:pPr>
              <a:lnSpc>
                <a:spcPct val="90000"/>
              </a:lnSpc>
              <a:buFontTx/>
              <a:buAutoNum type="arabicPeriod"/>
            </a:pPr>
            <a:r>
              <a:rPr lang="en-US" altLang="en-US" sz="2200"/>
              <a:t>detector material (e.g., HgCdTe) optimized for infrared sensitivity</a:t>
            </a:r>
          </a:p>
          <a:p>
            <a:pPr>
              <a:lnSpc>
                <a:spcPct val="90000"/>
              </a:lnSpc>
              <a:buFontTx/>
              <a:buAutoNum type="arabicPeriod"/>
            </a:pPr>
            <a:r>
              <a:rPr lang="en-US" altLang="en-US" sz="2200"/>
              <a:t>“hybrid” design: infrared detector layer bonded to a silicon readout integrated circuit (ROIC) using indium bump bonds</a:t>
            </a:r>
          </a:p>
          <a:p>
            <a:pPr>
              <a:lnSpc>
                <a:spcPct val="90000"/>
              </a:lnSpc>
              <a:buFontTx/>
              <a:buAutoNum type="arabicPeriod"/>
            </a:pPr>
            <a:r>
              <a:rPr lang="en-US" altLang="en-US" sz="2200"/>
              <a:t>James Webb Space Telescope prototype infrared detector on a mechanical mount affixed to a plate in a cryogenic dewar</a:t>
            </a:r>
          </a:p>
        </p:txBody>
      </p:sp>
      <p:sp>
        <p:nvSpPr>
          <p:cNvPr id="36868" name="Slide Number Placeholder 2"/>
          <p:cNvSpPr>
            <a:spLocks noGrp="1"/>
          </p:cNvSpPr>
          <p:nvPr>
            <p:ph type="sldNum" sz="quarter" idx="1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fld id="{6B1118B5-5925-4040-87AB-C67AE0E83B77}" type="slidenum">
              <a:rPr lang="en-US" altLang="en-US" sz="1400"/>
              <a:pPr>
                <a:spcBef>
                  <a:spcPct val="0"/>
                </a:spcBef>
                <a:buClrTx/>
                <a:buFontTx/>
                <a:buNone/>
              </a:pPr>
              <a:t>14</a:t>
            </a:fld>
            <a:endParaRPr lang="en-US" altLang="en-US" sz="1400"/>
          </a:p>
        </p:txBody>
      </p:sp>
      <p:pic>
        <p:nvPicPr>
          <p:cNvPr id="36869" name="Content Placeholder 2"/>
          <p:cNvPicPr>
            <a:picLocks noGrp="1" noChangeAspect="1" noChangeArrowheads="1"/>
          </p:cNvPicPr>
          <p:nvPr>
            <p:ph sz="half" idx="13"/>
          </p:nvPr>
        </p:nvPicPr>
        <p:blipFill>
          <a:blip r:embed="rId2">
            <a:extLst>
              <a:ext uri="{28A0092B-C50C-407E-A947-70E740481C1C}">
                <a14:useLocalDpi xmlns:a14="http://schemas.microsoft.com/office/drawing/2010/main" val="0"/>
              </a:ext>
            </a:extLst>
          </a:blip>
          <a:srcRect/>
          <a:stretch>
            <a:fillRect/>
          </a:stretch>
        </p:blipFill>
        <p:spPr>
          <a:xfrm>
            <a:off x="7140575" y="3762375"/>
            <a:ext cx="3498850" cy="2362200"/>
          </a:xfrm>
        </p:spPr>
      </p:pic>
      <p:pic>
        <p:nvPicPr>
          <p:cNvPr id="9" name="Content Placeholder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7442200" y="1295400"/>
            <a:ext cx="2895600" cy="2362200"/>
          </a:xfr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97894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7894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78947">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78947">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78947">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8947"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2"/>
          <p:cNvSpPr txBox="1">
            <a:spLocks noChangeArrowheads="1"/>
          </p:cNvSpPr>
          <p:nvPr/>
        </p:nvSpPr>
        <p:spPr bwMode="auto">
          <a:xfrm>
            <a:off x="1525588" y="152400"/>
            <a:ext cx="91408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en-US" altLang="en-US" sz="2400"/>
          </a:p>
        </p:txBody>
      </p:sp>
      <p:sp>
        <p:nvSpPr>
          <p:cNvPr id="37891" name="Title 1"/>
          <p:cNvSpPr>
            <a:spLocks noGrp="1" noChangeArrowheads="1"/>
          </p:cNvSpPr>
          <p:nvPr>
            <p:ph type="title"/>
          </p:nvPr>
        </p:nvSpPr>
        <p:spPr>
          <a:xfrm>
            <a:off x="1828800" y="152400"/>
            <a:ext cx="10210800" cy="914400"/>
          </a:xfrm>
        </p:spPr>
        <p:txBody>
          <a:bodyPr/>
          <a:lstStyle/>
          <a:p>
            <a:r>
              <a:rPr lang="en-US" altLang="en-US"/>
              <a:t>Detectors and Discovery</a:t>
            </a:r>
          </a:p>
        </p:txBody>
      </p:sp>
      <p:sp>
        <p:nvSpPr>
          <p:cNvPr id="3076" name="Content Placeholder 2"/>
          <p:cNvSpPr>
            <a:spLocks noGrp="1" noChangeArrowheads="1"/>
          </p:cNvSpPr>
          <p:nvPr>
            <p:ph idx="1"/>
          </p:nvPr>
        </p:nvSpPr>
        <p:spPr/>
        <p:txBody>
          <a:bodyPr/>
          <a:lstStyle/>
          <a:p>
            <a:pPr marL="457200" indent="-457200">
              <a:lnSpc>
                <a:spcPct val="80000"/>
              </a:lnSpc>
              <a:buFontTx/>
              <a:buAutoNum type="arabicPeriod"/>
            </a:pPr>
            <a:r>
              <a:rPr lang="en-US" altLang="en-US" sz="2200"/>
              <a:t>Charles Townes (Nobel, Laser, IR instruments)</a:t>
            </a:r>
          </a:p>
          <a:p>
            <a:pPr marL="457200" indent="-457200">
              <a:lnSpc>
                <a:spcPct val="80000"/>
              </a:lnSpc>
              <a:buFontTx/>
              <a:buAutoNum type="arabicPeriod"/>
            </a:pPr>
            <a:r>
              <a:rPr lang="en-US" altLang="en-US" sz="2200"/>
              <a:t>Penzias &amp; Wilson (Nobel, radio receiver)</a:t>
            </a:r>
          </a:p>
          <a:p>
            <a:pPr marL="457200" indent="-457200">
              <a:lnSpc>
                <a:spcPct val="80000"/>
              </a:lnSpc>
              <a:buFontTx/>
              <a:buAutoNum type="arabicPeriod"/>
            </a:pPr>
            <a:r>
              <a:rPr lang="en-US" altLang="en-US" sz="2200"/>
              <a:t>Pulsars (radar)</a:t>
            </a:r>
          </a:p>
          <a:p>
            <a:pPr marL="457200" indent="-457200">
              <a:lnSpc>
                <a:spcPct val="80000"/>
              </a:lnSpc>
              <a:buFontTx/>
              <a:buAutoNum type="arabicPeriod"/>
            </a:pPr>
            <a:r>
              <a:rPr lang="en-US" altLang="en-US" sz="2200"/>
              <a:t>Boyle &amp; Smith (Nobel, CCDs)</a:t>
            </a:r>
          </a:p>
          <a:p>
            <a:pPr marL="457200" indent="-457200">
              <a:lnSpc>
                <a:spcPct val="80000"/>
              </a:lnSpc>
              <a:buFontTx/>
              <a:buAutoNum type="arabicPeriod"/>
            </a:pPr>
            <a:r>
              <a:rPr lang="en-US" altLang="en-US" sz="2200"/>
              <a:t>Becklin &amp; Neugebauer (Galactic Center in IR)</a:t>
            </a:r>
          </a:p>
          <a:p>
            <a:pPr marL="457200" indent="-457200">
              <a:lnSpc>
                <a:spcPct val="80000"/>
              </a:lnSpc>
              <a:buFontTx/>
              <a:buAutoNum type="arabicPeriod"/>
            </a:pPr>
            <a:r>
              <a:rPr lang="en-US" altLang="en-US" sz="2200"/>
              <a:t>Dark Matter (image intensifiers)</a:t>
            </a:r>
          </a:p>
          <a:p>
            <a:pPr marL="457200" indent="-457200">
              <a:lnSpc>
                <a:spcPct val="80000"/>
              </a:lnSpc>
              <a:buFontTx/>
              <a:buAutoNum type="arabicPeriod"/>
            </a:pPr>
            <a:r>
              <a:rPr lang="en-US" altLang="en-US" sz="2200"/>
              <a:t>Dark Energy (Nobel, CCDs)</a:t>
            </a:r>
          </a:p>
          <a:p>
            <a:pPr marL="457200" indent="-457200">
              <a:lnSpc>
                <a:spcPct val="80000"/>
              </a:lnSpc>
              <a:buFontTx/>
              <a:buAutoNum type="arabicPeriod"/>
            </a:pPr>
            <a:r>
              <a:rPr lang="en-US" altLang="en-US" sz="2200"/>
              <a:t>Cosmic Microwave Background (Nobel, COBE/detectors)</a:t>
            </a:r>
          </a:p>
          <a:p>
            <a:pPr marL="457200" indent="-457200">
              <a:lnSpc>
                <a:spcPct val="80000"/>
              </a:lnSpc>
              <a:buFontTx/>
              <a:buAutoNum type="arabicPeriod"/>
            </a:pPr>
            <a:r>
              <a:rPr lang="en-US" altLang="en-US" sz="2200"/>
              <a:t>Neutrinos (Nobels, PMTs)</a:t>
            </a:r>
          </a:p>
          <a:p>
            <a:pPr marL="457200" indent="-457200">
              <a:lnSpc>
                <a:spcPct val="80000"/>
              </a:lnSpc>
              <a:buFontTx/>
              <a:buAutoNum type="arabicPeriod"/>
            </a:pPr>
            <a:r>
              <a:rPr lang="en-US" altLang="en-US" sz="2200"/>
              <a:t>Reinhard Genzel (Nobel, IR instruments)</a:t>
            </a:r>
          </a:p>
          <a:p>
            <a:pPr marL="457200" indent="-457200">
              <a:lnSpc>
                <a:spcPct val="80000"/>
              </a:lnSpc>
              <a:buFontTx/>
              <a:buAutoNum type="arabicPeriod"/>
            </a:pPr>
            <a:r>
              <a:rPr lang="en-US" altLang="en-US" sz="2200"/>
              <a:t>James Webb Space Telescope</a:t>
            </a:r>
          </a:p>
          <a:p>
            <a:pPr marL="457200" indent="-457200">
              <a:lnSpc>
                <a:spcPct val="80000"/>
              </a:lnSpc>
              <a:buFontTx/>
              <a:buAutoNum type="arabicPeriod"/>
            </a:pPr>
            <a:r>
              <a:rPr lang="en-US" altLang="en-US" sz="2200"/>
              <a:t>Hubble Space Telescope</a:t>
            </a:r>
          </a:p>
          <a:p>
            <a:pPr marL="457200" indent="-457200">
              <a:lnSpc>
                <a:spcPct val="80000"/>
              </a:lnSpc>
              <a:buFontTx/>
              <a:buAutoNum type="arabicPeriod"/>
            </a:pPr>
            <a:r>
              <a:rPr lang="en-US" altLang="en-US" sz="2200"/>
              <a:t>Basically, almost every astrophysics discovery is due to new detectors and/or instrumentation.</a:t>
            </a:r>
          </a:p>
        </p:txBody>
      </p:sp>
      <p:sp>
        <p:nvSpPr>
          <p:cNvPr id="37893" name="Slide Number Placeholder 1"/>
          <p:cNvSpPr>
            <a:spLocks noGrp="1"/>
          </p:cNvSpPr>
          <p:nvPr>
            <p:ph type="sldNum" sz="quarter" idx="10"/>
          </p:nvPr>
        </p:nvSpPr>
        <p:spPr>
          <a:xfrm>
            <a:off x="9093200" y="6492875"/>
            <a:ext cx="28448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fld id="{742A7935-6A4D-4644-A3BB-27522C20541B}" type="slidenum">
              <a:rPr lang="en-US" altLang="en-US" sz="1400"/>
              <a:pPr>
                <a:spcBef>
                  <a:spcPct val="0"/>
                </a:spcBef>
                <a:buClrTx/>
                <a:buFontTx/>
                <a:buNone/>
              </a:pPr>
              <a:t>15</a:t>
            </a:fld>
            <a:endParaRPr lang="en-US" altLang="en-US" sz="140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076">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noChangeArrowheads="1"/>
          </p:cNvSpPr>
          <p:nvPr>
            <p:ph type="ctrTitle" sz="quarter"/>
          </p:nvPr>
        </p:nvSpPr>
        <p:spPr>
          <a:xfrm>
            <a:off x="1828800" y="2130425"/>
            <a:ext cx="10363200" cy="1470025"/>
          </a:xfrm>
        </p:spPr>
        <p:txBody>
          <a:bodyPr/>
          <a:lstStyle/>
          <a:p>
            <a:r>
              <a:rPr lang="en-US" altLang="en-US"/>
              <a:t>CMOS Imaging Detectors</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noChangeArrowheads="1"/>
          </p:cNvSpPr>
          <p:nvPr>
            <p:ph type="title"/>
          </p:nvPr>
        </p:nvSpPr>
        <p:spPr/>
        <p:txBody>
          <a:bodyPr/>
          <a:lstStyle/>
          <a:p>
            <a:r>
              <a:rPr lang="en-US" altLang="en-US"/>
              <a:t>State of the Art Detector Candidates for </a:t>
            </a:r>
            <a:br>
              <a:rPr lang="en-US" altLang="en-US"/>
            </a:br>
            <a:r>
              <a:rPr lang="en-US" altLang="en-US"/>
              <a:t>Future NASA Missions</a:t>
            </a:r>
          </a:p>
        </p:txBody>
      </p:sp>
      <p:sp>
        <p:nvSpPr>
          <p:cNvPr id="39939" name="Content Placeholder 2"/>
          <p:cNvSpPr>
            <a:spLocks noGrp="1" noChangeArrowheads="1"/>
          </p:cNvSpPr>
          <p:nvPr>
            <p:ph idx="1"/>
          </p:nvPr>
        </p:nvSpPr>
        <p:spPr/>
        <p:txBody>
          <a:bodyPr/>
          <a:lstStyle/>
          <a:p>
            <a:pPr marL="457200" indent="-457200">
              <a:buFontTx/>
              <a:buAutoNum type="arabicPeriod"/>
            </a:pPr>
            <a:r>
              <a:rPr lang="en-US" altLang="en-US"/>
              <a:t>challenging for life finding</a:t>
            </a:r>
          </a:p>
          <a:p>
            <a:pPr marL="457200" indent="-457200">
              <a:buFontTx/>
              <a:buAutoNum type="arabicPeriod"/>
            </a:pPr>
            <a:r>
              <a:rPr lang="en-US" altLang="en-US"/>
              <a:t>single-photon sensing</a:t>
            </a:r>
          </a:p>
          <a:p>
            <a:pPr marL="457200" indent="-457200">
              <a:buFontTx/>
              <a:buAutoNum type="arabicPeriod"/>
            </a:pPr>
            <a:r>
              <a:rPr lang="en-US" altLang="en-US"/>
              <a:t>low dark current</a:t>
            </a:r>
          </a:p>
          <a:p>
            <a:pPr marL="457200" indent="-457200">
              <a:buFontTx/>
              <a:buAutoNum type="arabicPeriod"/>
            </a:pPr>
            <a:r>
              <a:rPr lang="en-US" altLang="en-US"/>
              <a:t>near-zero read noise</a:t>
            </a:r>
          </a:p>
          <a:p>
            <a:pPr marL="457200" indent="-457200">
              <a:buFontTx/>
              <a:buAutoNum type="arabicPeriod"/>
            </a:pPr>
            <a:r>
              <a:rPr lang="en-US" altLang="en-US"/>
              <a:t>multiple candidate detectors</a:t>
            </a:r>
          </a:p>
        </p:txBody>
      </p:sp>
      <p:sp>
        <p:nvSpPr>
          <p:cNvPr id="39940" name="Slide Number Placeholder 9"/>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fld id="{04D65E6D-25BF-4925-8AF2-2FD192F98F89}" type="slidenum">
              <a:rPr lang="en-US" altLang="en-US" sz="1400"/>
              <a:pPr>
                <a:spcBef>
                  <a:spcPct val="0"/>
                </a:spcBef>
                <a:buClrTx/>
                <a:buFontTx/>
                <a:buNone/>
              </a:pPr>
              <a:t>17</a:t>
            </a:fld>
            <a:endParaRPr lang="en-US" altLang="en-US" sz="1400"/>
          </a:p>
        </p:txBody>
      </p:sp>
      <p:pic>
        <p:nvPicPr>
          <p:cNvPr id="39941"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443538" y="1905000"/>
            <a:ext cx="1371600"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2" name="TextBox 2"/>
          <p:cNvSpPr txBox="1">
            <a:spLocks noChangeArrowheads="1"/>
          </p:cNvSpPr>
          <p:nvPr/>
        </p:nvSpPr>
        <p:spPr bwMode="auto">
          <a:xfrm>
            <a:off x="5329238" y="3074988"/>
            <a:ext cx="1600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en-US" altLang="en-US" sz="1400">
                <a:latin typeface="Times New Roman" panose="02020603050405020304" pitchFamily="18" charset="0"/>
                <a:cs typeface="Times New Roman" panose="02020603050405020304" pitchFamily="18" charset="0"/>
              </a:rPr>
              <a:t>CMOS: 9.4 Mpix</a:t>
            </a:r>
          </a:p>
          <a:p>
            <a:pPr algn="ctr">
              <a:spcBef>
                <a:spcPct val="0"/>
              </a:spcBef>
              <a:buClrTx/>
              <a:buFontTx/>
              <a:buNone/>
            </a:pPr>
            <a:r>
              <a:rPr lang="en-US" altLang="en-US" sz="1400">
                <a:latin typeface="Times New Roman" panose="02020603050405020304" pitchFamily="18" charset="0"/>
                <a:cs typeface="Times New Roman" panose="02020603050405020304" pitchFamily="18" charset="0"/>
              </a:rPr>
              <a:t>FI HWK4123</a:t>
            </a:r>
          </a:p>
        </p:txBody>
      </p:sp>
      <p:sp>
        <p:nvSpPr>
          <p:cNvPr id="39943" name="TextBox 8"/>
          <p:cNvSpPr txBox="1">
            <a:spLocks noChangeArrowheads="1"/>
          </p:cNvSpPr>
          <p:nvPr/>
        </p:nvSpPr>
        <p:spPr bwMode="auto">
          <a:xfrm>
            <a:off x="7008813" y="3074988"/>
            <a:ext cx="2141537"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en-US" altLang="en-US" sz="1400">
                <a:latin typeface="Times New Roman" panose="02020603050405020304" pitchFamily="18" charset="0"/>
                <a:cs typeface="Times New Roman" panose="02020603050405020304" pitchFamily="18" charset="0"/>
              </a:rPr>
              <a:t>SNSPD: 0.4 Mpix (Adam McCaughan/NIST) </a:t>
            </a:r>
          </a:p>
        </p:txBody>
      </p:sp>
      <p:pic>
        <p:nvPicPr>
          <p:cNvPr id="39944"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10438" y="4305300"/>
            <a:ext cx="1530350" cy="116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5" name="TextBox 10"/>
          <p:cNvSpPr txBox="1">
            <a:spLocks noChangeArrowheads="1"/>
          </p:cNvSpPr>
          <p:nvPr/>
        </p:nvSpPr>
        <p:spPr bwMode="auto">
          <a:xfrm>
            <a:off x="9018588" y="5467350"/>
            <a:ext cx="248761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en-US" altLang="en-US" sz="1400">
                <a:latin typeface="Times New Roman" panose="02020603050405020304" pitchFamily="18" charset="0"/>
                <a:cs typeface="Times New Roman" panose="02020603050405020304" pitchFamily="18" charset="0"/>
              </a:rPr>
              <a:t>SPAD: Pi Imaging SPAD 512</a:t>
            </a:r>
            <a:r>
              <a:rPr lang="en-US" altLang="en-US" sz="1400" baseline="30000">
                <a:latin typeface="Times New Roman" panose="02020603050405020304" pitchFamily="18" charset="0"/>
                <a:cs typeface="Times New Roman" panose="02020603050405020304" pitchFamily="18" charset="0"/>
              </a:rPr>
              <a:t>2</a:t>
            </a:r>
            <a:r>
              <a:rPr lang="en-US" altLang="en-US" sz="1400">
                <a:latin typeface="Times New Roman" panose="02020603050405020304" pitchFamily="18" charset="0"/>
                <a:cs typeface="Times New Roman" panose="02020603050405020304" pitchFamily="18" charset="0"/>
              </a:rPr>
              <a:t> (Antolovic et al. 2022)</a:t>
            </a:r>
          </a:p>
        </p:txBody>
      </p:sp>
      <p:pic>
        <p:nvPicPr>
          <p:cNvPr id="39946" name="Picture 6"/>
          <p:cNvPicPr>
            <a:picLocks noChangeAspect="1"/>
          </p:cNvPicPr>
          <p:nvPr/>
        </p:nvPicPr>
        <p:blipFill>
          <a:blip r:embed="rId4">
            <a:extLst>
              <a:ext uri="{28A0092B-C50C-407E-A947-70E740481C1C}">
                <a14:useLocalDpi xmlns:a14="http://schemas.microsoft.com/office/drawing/2010/main" val="0"/>
              </a:ext>
            </a:extLst>
          </a:blip>
          <a:srcRect l="4167" r="4167"/>
          <a:stretch>
            <a:fillRect/>
          </a:stretch>
        </p:blipFill>
        <p:spPr bwMode="auto">
          <a:xfrm>
            <a:off x="3117850" y="4456113"/>
            <a:ext cx="16002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7" name="TextBox 12"/>
          <p:cNvSpPr txBox="1">
            <a:spLocks noChangeArrowheads="1"/>
          </p:cNvSpPr>
          <p:nvPr/>
        </p:nvSpPr>
        <p:spPr bwMode="auto">
          <a:xfrm>
            <a:off x="3025775" y="5495925"/>
            <a:ext cx="19177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en-US" altLang="en-US" sz="1400">
                <a:latin typeface="Times New Roman" panose="02020603050405020304" pitchFamily="18" charset="0"/>
                <a:cs typeface="Times New Roman" panose="02020603050405020304" pitchFamily="18" charset="0"/>
              </a:rPr>
              <a:t>EMCCD: Teledyne e2v CCD351-00</a:t>
            </a:r>
          </a:p>
        </p:txBody>
      </p:sp>
      <p:pic>
        <p:nvPicPr>
          <p:cNvPr id="39948" name="Pictur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437188" y="4305300"/>
            <a:ext cx="1371600" cy="116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9" name="TextBox 2"/>
          <p:cNvSpPr txBox="1">
            <a:spLocks noChangeArrowheads="1"/>
          </p:cNvSpPr>
          <p:nvPr/>
        </p:nvSpPr>
        <p:spPr bwMode="auto">
          <a:xfrm>
            <a:off x="5168900" y="5478463"/>
            <a:ext cx="1906588"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en-US" altLang="en-US" sz="1400">
                <a:latin typeface="Times New Roman" panose="02020603050405020304" pitchFamily="18" charset="0"/>
                <a:cs typeface="Times New Roman" panose="02020603050405020304" pitchFamily="18" charset="0"/>
              </a:rPr>
              <a:t>CMOS: 163 Mpix QIS (Ma et al. 2022)</a:t>
            </a:r>
          </a:p>
        </p:txBody>
      </p:sp>
      <p:pic>
        <p:nvPicPr>
          <p:cNvPr id="39950" name="Picture 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9518650" y="4310063"/>
            <a:ext cx="1487488" cy="1160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51" name="TextBox 10"/>
          <p:cNvSpPr txBox="1">
            <a:spLocks noChangeArrowheads="1"/>
          </p:cNvSpPr>
          <p:nvPr/>
        </p:nvSpPr>
        <p:spPr bwMode="auto">
          <a:xfrm>
            <a:off x="6991350" y="5465763"/>
            <a:ext cx="21351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en-US" altLang="en-US" sz="1400">
                <a:latin typeface="Times New Roman" panose="02020603050405020304" pitchFamily="18" charset="0"/>
                <a:cs typeface="Times New Roman" panose="02020603050405020304" pitchFamily="18" charset="0"/>
              </a:rPr>
              <a:t>Skipper CCD: 3.5 Mpix (SENSEI Collaboration)</a:t>
            </a:r>
          </a:p>
        </p:txBody>
      </p:sp>
      <p:pic>
        <p:nvPicPr>
          <p:cNvPr id="39952" name="Picture 1"/>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995363" y="4124325"/>
            <a:ext cx="1804987" cy="155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53" name="TextBox 12"/>
          <p:cNvSpPr txBox="1">
            <a:spLocks noChangeArrowheads="1"/>
          </p:cNvSpPr>
          <p:nvPr/>
        </p:nvSpPr>
        <p:spPr bwMode="auto">
          <a:xfrm>
            <a:off x="977900" y="5486400"/>
            <a:ext cx="18065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en-US" altLang="en-US" sz="1400">
                <a:latin typeface="Times New Roman" panose="02020603050405020304" pitchFamily="18" charset="0"/>
                <a:cs typeface="Times New Roman" panose="02020603050405020304" pitchFamily="18" charset="0"/>
              </a:rPr>
              <a:t>CMOS: Teledyne e2v CIS301/302</a:t>
            </a:r>
          </a:p>
        </p:txBody>
      </p:sp>
      <p:pic>
        <p:nvPicPr>
          <p:cNvPr id="39954" name="Picture 4"/>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7037388" y="1905000"/>
            <a:ext cx="2095500"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55" name="Picture 5"/>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9596438" y="1895475"/>
            <a:ext cx="1333500"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56" name="TextBox 8"/>
          <p:cNvSpPr txBox="1">
            <a:spLocks noChangeArrowheads="1"/>
          </p:cNvSpPr>
          <p:nvPr/>
        </p:nvSpPr>
        <p:spPr bwMode="auto">
          <a:xfrm>
            <a:off x="9229725" y="3067050"/>
            <a:ext cx="213042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en-US" altLang="en-US" sz="1400">
                <a:latin typeface="Times New Roman" panose="02020603050405020304" pitchFamily="18" charset="0"/>
                <a:cs typeface="Times New Roman" panose="02020603050405020304" pitchFamily="18" charset="0"/>
              </a:rPr>
              <a:t>MKID: 20 Kpix (Mazin Lab, Breckenridge 2021)</a:t>
            </a:r>
          </a:p>
        </p:txBody>
      </p:sp>
      <p:sp>
        <p:nvSpPr>
          <p:cNvPr id="39957" name="Rectangle 1"/>
          <p:cNvSpPr>
            <a:spLocks noChangeArrowheads="1"/>
          </p:cNvSpPr>
          <p:nvPr/>
        </p:nvSpPr>
        <p:spPr bwMode="auto">
          <a:xfrm>
            <a:off x="5268913" y="1755775"/>
            <a:ext cx="1722437" cy="4264025"/>
          </a:xfrm>
          <a:prstGeom prst="rect">
            <a:avLst/>
          </a:prstGeom>
          <a:noFill/>
          <a:ln w="5715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endParaRPr lang="en-US" altLang="en-US" sz="180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noChangeArrowheads="1"/>
          </p:cNvSpPr>
          <p:nvPr>
            <p:ph type="title"/>
          </p:nvPr>
        </p:nvSpPr>
        <p:spPr/>
        <p:txBody>
          <a:bodyPr/>
          <a:lstStyle/>
          <a:p>
            <a:r>
              <a:rPr lang="en-US" altLang="en-US"/>
              <a:t>Single Photon CMOS Detector Pixel</a:t>
            </a:r>
          </a:p>
        </p:txBody>
      </p:sp>
      <p:pic>
        <p:nvPicPr>
          <p:cNvPr id="40963" name="Content Placeholder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3402013" y="2509838"/>
            <a:ext cx="5387975" cy="2401887"/>
          </a:xfrm>
        </p:spPr>
      </p:pic>
      <p:sp>
        <p:nvSpPr>
          <p:cNvPr id="40964" name="Slide Number Placeholder 5"/>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fld id="{B2D5DF1D-93C4-4C50-B75A-7C3B4503C0BE}" type="slidenum">
              <a:rPr lang="en-US" altLang="en-US" sz="1400"/>
              <a:pPr>
                <a:spcBef>
                  <a:spcPct val="0"/>
                </a:spcBef>
                <a:buClrTx/>
                <a:buFontTx/>
                <a:buNone/>
              </a:pPr>
              <a:t>18</a:t>
            </a:fld>
            <a:endParaRPr lang="en-US" altLang="en-US" sz="1400"/>
          </a:p>
        </p:txBody>
      </p:sp>
      <p:pic>
        <p:nvPicPr>
          <p:cNvPr id="40965" name="Picture 14" descr="Photon PNG Transparent Images Free Download | Vector Files | Pngtree"/>
          <p:cNvPicPr>
            <a:picLocks noChangeAspect="1" noChangeArrowheads="1"/>
          </p:cNvPicPr>
          <p:nvPr/>
        </p:nvPicPr>
        <p:blipFill>
          <a:blip r:embed="rId4">
            <a:extLst>
              <a:ext uri="{28A0092B-C50C-407E-A947-70E740481C1C}">
                <a14:useLocalDpi xmlns:a14="http://schemas.microsoft.com/office/drawing/2010/main" val="0"/>
              </a:ext>
            </a:extLst>
          </a:blip>
          <a:srcRect l="13242" t="28009" r="13426" b="48602"/>
          <a:stretch>
            <a:fillRect/>
          </a:stretch>
        </p:blipFill>
        <p:spPr bwMode="auto">
          <a:xfrm rot="-3944181">
            <a:off x="2818606" y="4669632"/>
            <a:ext cx="1520825" cy="48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Title 1"/>
          <p:cNvSpPr>
            <a:spLocks noGrp="1" noChangeArrowheads="1"/>
          </p:cNvSpPr>
          <p:nvPr>
            <p:ph type="title"/>
          </p:nvPr>
        </p:nvSpPr>
        <p:spPr/>
        <p:txBody>
          <a:bodyPr/>
          <a:lstStyle/>
          <a:p>
            <a:pPr>
              <a:defRPr/>
            </a:pPr>
            <a:r>
              <a:rPr lang="en-US" altLang="en-US" dirty="0"/>
              <a:t>Single Photon Sensing CMOS </a:t>
            </a:r>
            <a:br>
              <a:rPr lang="en-US" altLang="en-US" dirty="0"/>
            </a:br>
            <a:r>
              <a:rPr lang="en-US" altLang="en-US" dirty="0"/>
              <a:t>(SPSCMOS) Detectors</a:t>
            </a:r>
          </a:p>
        </p:txBody>
      </p:sp>
      <p:pic>
        <p:nvPicPr>
          <p:cNvPr id="43011" name="Content Placeholder 9"/>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b="3419"/>
          <a:stretch>
            <a:fillRect/>
          </a:stretch>
        </p:blipFill>
        <p:spPr>
          <a:xfrm>
            <a:off x="6197600" y="1509713"/>
            <a:ext cx="5384800" cy="3900487"/>
          </a:xfrm>
        </p:spPr>
      </p:pic>
      <p:sp>
        <p:nvSpPr>
          <p:cNvPr id="43012" name="Content Placeholder 1"/>
          <p:cNvSpPr>
            <a:spLocks noGrp="1" noChangeArrowheads="1"/>
          </p:cNvSpPr>
          <p:nvPr>
            <p:ph sz="half" idx="2"/>
          </p:nvPr>
        </p:nvSpPr>
        <p:spPr>
          <a:xfrm>
            <a:off x="609600" y="1314450"/>
            <a:ext cx="5384800" cy="5191125"/>
          </a:xfrm>
        </p:spPr>
        <p:txBody>
          <a:bodyPr/>
          <a:lstStyle/>
          <a:p>
            <a:pPr marL="514350" indent="-514350">
              <a:buFontTx/>
              <a:buAutoNum type="arabicPeriod"/>
            </a:pPr>
            <a:r>
              <a:rPr lang="en-US" altLang="en-US"/>
              <a:t>low-capacitance floating diffusion sense node </a:t>
            </a:r>
          </a:p>
          <a:p>
            <a:pPr marL="514350" indent="-514350">
              <a:buFontTx/>
              <a:buAutoNum type="arabicPeriod"/>
            </a:pPr>
            <a:r>
              <a:rPr lang="en-US" altLang="en-US"/>
              <a:t>high-gain response of &gt;320 </a:t>
            </a:r>
            <a:r>
              <a:rPr lang="el-GR" altLang="en-US"/>
              <a:t>μ</a:t>
            </a:r>
            <a:r>
              <a:rPr lang="en-US" altLang="en-US"/>
              <a:t>V/e-</a:t>
            </a:r>
          </a:p>
          <a:p>
            <a:pPr marL="514350" indent="-514350">
              <a:buFontTx/>
              <a:buAutoNum type="arabicPeriod"/>
            </a:pPr>
            <a:r>
              <a:rPr lang="en-US" altLang="en-US"/>
              <a:t>exceeds electronics read noise</a:t>
            </a:r>
          </a:p>
          <a:p>
            <a:pPr marL="514350" indent="-514350">
              <a:buFontTx/>
              <a:buAutoNum type="arabicPeriod"/>
            </a:pPr>
            <a:r>
              <a:rPr lang="en-US" altLang="en-US"/>
              <a:t>correlated double/multiple sampling</a:t>
            </a:r>
          </a:p>
          <a:p>
            <a:pPr marL="514350" indent="-514350">
              <a:buFontTx/>
              <a:buAutoNum type="arabicPeriod"/>
            </a:pPr>
            <a:r>
              <a:rPr lang="en-US" altLang="en-US"/>
              <a:t>discrete photoelectron peaks</a:t>
            </a:r>
          </a:p>
          <a:p>
            <a:pPr marL="514350" indent="-514350">
              <a:buFontTx/>
              <a:buAutoNum type="arabicPeriod"/>
            </a:pPr>
            <a:r>
              <a:rPr lang="en-US" altLang="en-US"/>
              <a:t>Photon-number resolution enabled by gain &gt; read noise</a:t>
            </a:r>
          </a:p>
        </p:txBody>
      </p:sp>
      <p:sp>
        <p:nvSpPr>
          <p:cNvPr id="43013" name="Slide Number Placeholder 5"/>
          <p:cNvSpPr>
            <a:spLocks noGrp="1" noChangeArrowheads="1"/>
          </p:cNvSpPr>
          <p:nvPr>
            <p:ph type="sldNum" sz="quarter" idx="1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fld id="{9D3309BB-D55B-4173-AE2D-7036869C6905}" type="slidenum">
              <a:rPr lang="en-US" altLang="en-US" sz="1000">
                <a:solidFill>
                  <a:srgbClr val="000000"/>
                </a:solidFill>
              </a:rPr>
              <a:pPr>
                <a:spcBef>
                  <a:spcPct val="0"/>
                </a:spcBef>
                <a:buClrTx/>
                <a:buFontTx/>
                <a:buNone/>
              </a:pPr>
              <a:t>19</a:t>
            </a:fld>
            <a:endParaRPr lang="en-US" altLang="en-US" sz="1000">
              <a:solidFill>
                <a:srgbClr val="000000"/>
              </a:solidFill>
            </a:endParaRPr>
          </a:p>
        </p:txBody>
      </p:sp>
      <p:sp>
        <p:nvSpPr>
          <p:cNvPr id="8" name="Content Placeholder 7"/>
          <p:cNvSpPr>
            <a:spLocks noGrp="1"/>
          </p:cNvSpPr>
          <p:nvPr>
            <p:ph sz="half" idx="14"/>
          </p:nvPr>
        </p:nvSpPr>
        <p:spPr>
          <a:xfrm>
            <a:off x="6197600" y="5781675"/>
            <a:ext cx="5384800" cy="723900"/>
          </a:xfrm>
        </p:spPr>
        <p:txBody>
          <a:bodyPr>
            <a:normAutofit fontScale="47500" lnSpcReduction="20000"/>
          </a:bodyPr>
          <a:lstStyle/>
          <a:p>
            <a:pPr>
              <a:defRPr/>
            </a:pPr>
            <a:r>
              <a:rPr lang="en-US"/>
              <a:t>Ma, J. et al. Ultra-high-resolution quanta image sensor with reliable photon-number-resolving and high dynamic range capabilities. Sci Rep 12, 13869 (2022). https://doi.org/10.1038/s41598-022-17952-z</a:t>
            </a:r>
          </a:p>
          <a:p>
            <a:pPr>
              <a:defRPr/>
            </a:pPr>
            <a:endParaRPr lang="en-US" dirty="0"/>
          </a:p>
        </p:txBody>
      </p:sp>
      <p:pic>
        <p:nvPicPr>
          <p:cNvPr id="43015" name="Picture 2" descr="Capacitance calculator - Electronics - BasicTabl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99313" y="2165350"/>
            <a:ext cx="747712"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a:xfrm>
            <a:off x="1828800" y="152400"/>
            <a:ext cx="10210800" cy="914400"/>
          </a:xfrm>
        </p:spPr>
        <p:txBody>
          <a:bodyPr/>
          <a:lstStyle/>
          <a:p>
            <a:r>
              <a:rPr lang="en-US" altLang="en-US"/>
              <a:t>Don Figer - Speaker Bio</a:t>
            </a:r>
          </a:p>
        </p:txBody>
      </p:sp>
      <p:sp>
        <p:nvSpPr>
          <p:cNvPr id="5124" name="Rectangle 3"/>
          <p:cNvSpPr>
            <a:spLocks noGrp="1" noChangeArrowheads="1"/>
          </p:cNvSpPr>
          <p:nvPr>
            <p:ph idx="1"/>
          </p:nvPr>
        </p:nvSpPr>
        <p:spPr/>
        <p:txBody>
          <a:bodyPr/>
          <a:lstStyle/>
          <a:p>
            <a:r>
              <a:rPr lang="en-US" altLang="en-US" dirty="0"/>
              <a:t>Professor in College of Science at RIT</a:t>
            </a:r>
          </a:p>
          <a:p>
            <a:r>
              <a:rPr lang="en-US" altLang="en-US" dirty="0"/>
              <a:t>Professor in Astrophysical Sciences and Technology Graduate Program</a:t>
            </a:r>
          </a:p>
          <a:p>
            <a:r>
              <a:rPr lang="en-US" altLang="en-US" dirty="0"/>
              <a:t>Director of the Center for Detectors</a:t>
            </a:r>
          </a:p>
          <a:p>
            <a:r>
              <a:rPr lang="en-US" altLang="en-US" dirty="0"/>
              <a:t>Director of the Future Photon Initiative</a:t>
            </a:r>
          </a:p>
          <a:p>
            <a:r>
              <a:rPr lang="en-US" altLang="en-US" dirty="0"/>
              <a:t>At RIT since 2006</a:t>
            </a:r>
          </a:p>
          <a:p>
            <a:r>
              <a:rPr lang="en-US" altLang="en-US" dirty="0"/>
              <a:t>Previously</a:t>
            </a:r>
          </a:p>
          <a:p>
            <a:pPr lvl="1"/>
            <a:r>
              <a:rPr lang="en-US" altLang="en-US" dirty="0"/>
              <a:t>Space Telescope Science Institute (operates Hubble and JWST)</a:t>
            </a:r>
          </a:p>
          <a:p>
            <a:pPr lvl="1"/>
            <a:r>
              <a:rPr lang="en-US" altLang="en-US" dirty="0"/>
              <a:t>UCLA (designed optics for infrared spectrograph on Keck)</a:t>
            </a:r>
          </a:p>
          <a:p>
            <a:r>
              <a:rPr lang="en-US" altLang="en-US" dirty="0"/>
              <a:t>Research Interests: Detectors, Massive Stars, Massive Star Clusters, Galactic Center</a:t>
            </a:r>
          </a:p>
          <a:p>
            <a:r>
              <a:rPr lang="en-US" altLang="en-US" dirty="0"/>
              <a:t>3 daughters, no pets, a few plants</a:t>
            </a:r>
          </a:p>
          <a:p>
            <a:endParaRPr lang="en-US" altLang="en-US" dirty="0"/>
          </a:p>
          <a:p>
            <a:endParaRPr lang="en-US" altLang="en-US" dirty="0"/>
          </a:p>
        </p:txBody>
      </p:sp>
      <p:sp>
        <p:nvSpPr>
          <p:cNvPr id="104452" name="Slide Number Placeholder 23"/>
          <p:cNvSpPr>
            <a:spLocks noGrp="1"/>
          </p:cNvSpPr>
          <p:nvPr>
            <p:ph type="sldNum" sz="quarter" idx="10"/>
          </p:nvPr>
        </p:nvSpPr>
        <p:spPr>
          <a:xfrm>
            <a:off x="9093200" y="6492875"/>
            <a:ext cx="28448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fld id="{1E2CB083-A346-4FF2-A1A5-6A9E2F4564BE}" type="slidenum">
              <a:rPr lang="en-US" altLang="en-US" sz="1400"/>
              <a:pPr>
                <a:spcBef>
                  <a:spcPct val="0"/>
                </a:spcBef>
                <a:buClrTx/>
                <a:buFontTx/>
                <a:buNone/>
              </a:pPr>
              <a:t>2</a:t>
            </a:fld>
            <a:endParaRPr lang="en-US" altLang="en-US" sz="1400"/>
          </a:p>
        </p:txBody>
      </p:sp>
      <p:grpSp>
        <p:nvGrpSpPr>
          <p:cNvPr id="13" name="Group 12"/>
          <p:cNvGrpSpPr>
            <a:grpSpLocks/>
          </p:cNvGrpSpPr>
          <p:nvPr/>
        </p:nvGrpSpPr>
        <p:grpSpPr bwMode="auto">
          <a:xfrm>
            <a:off x="3303199" y="2782046"/>
            <a:ext cx="2755900" cy="1219200"/>
            <a:chOff x="4042970" y="2847976"/>
            <a:chExt cx="2756709" cy="1219200"/>
          </a:xfrm>
        </p:grpSpPr>
        <p:pic>
          <p:nvPicPr>
            <p:cNvPr id="104468" name="Picture 2" descr="Space Telescope Science Institute (STSc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72463" y="2847976"/>
              <a:ext cx="1627216"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4469" name="Straight Arrow Connector 4"/>
            <p:cNvCxnSpPr>
              <a:cxnSpLocks noChangeShapeType="1"/>
              <a:stCxn id="104468" idx="1"/>
            </p:cNvCxnSpPr>
            <p:nvPr/>
          </p:nvCxnSpPr>
          <p:spPr bwMode="auto">
            <a:xfrm flipH="1">
              <a:off x="4042970" y="3305176"/>
              <a:ext cx="1129493" cy="762000"/>
            </a:xfrm>
            <a:prstGeom prst="straightConnector1">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grpSp>
      <p:grpSp>
        <p:nvGrpSpPr>
          <p:cNvPr id="23" name="Group 22"/>
          <p:cNvGrpSpPr>
            <a:grpSpLocks/>
          </p:cNvGrpSpPr>
          <p:nvPr/>
        </p:nvGrpSpPr>
        <p:grpSpPr bwMode="auto">
          <a:xfrm>
            <a:off x="8139209" y="2797175"/>
            <a:ext cx="2346325" cy="1795462"/>
            <a:chOff x="8610600" y="2852402"/>
            <a:chExt cx="2346665" cy="1795798"/>
          </a:xfrm>
        </p:grpSpPr>
        <p:pic>
          <p:nvPicPr>
            <p:cNvPr id="104466" name="Picture 6" descr="The twin 10-meter Keck Observatory telescop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86361" y="2852402"/>
              <a:ext cx="1370904"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4467" name="Straight Arrow Connector 13"/>
            <p:cNvCxnSpPr>
              <a:cxnSpLocks noChangeShapeType="1"/>
            </p:cNvCxnSpPr>
            <p:nvPr/>
          </p:nvCxnSpPr>
          <p:spPr bwMode="auto">
            <a:xfrm flipH="1">
              <a:off x="8610600" y="3813438"/>
              <a:ext cx="1661213" cy="834762"/>
            </a:xfrm>
            <a:prstGeom prst="straightConnector1">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grpSp>
      <p:grpSp>
        <p:nvGrpSpPr>
          <p:cNvPr id="21" name="Group 20"/>
          <p:cNvGrpSpPr>
            <a:grpSpLocks/>
          </p:cNvGrpSpPr>
          <p:nvPr/>
        </p:nvGrpSpPr>
        <p:grpSpPr bwMode="auto">
          <a:xfrm>
            <a:off x="6200162" y="2784163"/>
            <a:ext cx="1217612" cy="1247775"/>
            <a:chOff x="6705600" y="2847976"/>
            <a:chExt cx="1217995" cy="1247642"/>
          </a:xfrm>
        </p:grpSpPr>
        <p:pic>
          <p:nvPicPr>
            <p:cNvPr id="104464" name="Picture 2" descr="https://www.nasa.gov/sites/default/files/thumbnails/image/hst-sm4.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05600" y="2847976"/>
              <a:ext cx="121799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4465" name="Straight Arrow Connector 18"/>
            <p:cNvCxnSpPr>
              <a:cxnSpLocks noChangeShapeType="1"/>
            </p:cNvCxnSpPr>
            <p:nvPr/>
          </p:nvCxnSpPr>
          <p:spPr bwMode="auto">
            <a:xfrm flipH="1">
              <a:off x="7388746" y="3813438"/>
              <a:ext cx="23658" cy="282180"/>
            </a:xfrm>
            <a:prstGeom prst="straightConnector1">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grpSp>
      <p:grpSp>
        <p:nvGrpSpPr>
          <p:cNvPr id="16" name="Group 15"/>
          <p:cNvGrpSpPr>
            <a:grpSpLocks/>
          </p:cNvGrpSpPr>
          <p:nvPr/>
        </p:nvGrpSpPr>
        <p:grpSpPr bwMode="auto">
          <a:xfrm>
            <a:off x="6934200" y="5334000"/>
            <a:ext cx="3765550" cy="914400"/>
            <a:chOff x="5410200" y="5311577"/>
            <a:chExt cx="3765919" cy="914400"/>
          </a:xfrm>
        </p:grpSpPr>
        <p:pic>
          <p:nvPicPr>
            <p:cNvPr id="104460" name="Picture 8" descr="The H4RG-10 focal plane array has 4096×4096 pixels, with 16.7 million pixels in each array. The H4RG-10 is the largest infrared array qualified for use in space, a significant step beyond the 1 million pixel (H1R) array used in the Hubble Space Telescope and the 4.2 million pixel (H2RG) arrays used in the James Webb Space Telescope (JWST). (Photo: Business Wire)"/>
            <p:cNvPicPr>
              <a:picLocks noChangeAspect="1" noChangeArrowheads="1"/>
            </p:cNvPicPr>
            <p:nvPr/>
          </p:nvPicPr>
          <p:blipFill>
            <a:blip r:embed="rId6">
              <a:extLst>
                <a:ext uri="{28A0092B-C50C-407E-A947-70E740481C1C}">
                  <a14:useLocalDpi xmlns:a14="http://schemas.microsoft.com/office/drawing/2010/main" val="0"/>
                </a:ext>
              </a:extLst>
            </a:blip>
            <a:srcRect r="48279"/>
            <a:stretch>
              <a:fillRect/>
            </a:stretch>
          </p:blipFill>
          <p:spPr bwMode="auto">
            <a:xfrm>
              <a:off x="5410200" y="5311577"/>
              <a:ext cx="8382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61" name="Picture 10" descr="Pistol star and nebula.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14727" y="5311577"/>
              <a:ext cx="909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62" name="Picture 12" descr="Quintuplet Clust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90054" y="5311577"/>
              <a:ext cx="905338"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63" name="Picture 14" descr="A view of the star cluster and gas clouds at the center of the Milky Way. [ESO/S. Gillessen et al.]"/>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261719" y="5311577"/>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2" name="Group 21"/>
          <p:cNvGrpSpPr>
            <a:grpSpLocks/>
          </p:cNvGrpSpPr>
          <p:nvPr/>
        </p:nvGrpSpPr>
        <p:grpSpPr bwMode="auto">
          <a:xfrm>
            <a:off x="7482862" y="2784163"/>
            <a:ext cx="1533525" cy="1200150"/>
            <a:chOff x="7987709" y="2847976"/>
            <a:chExt cx="1534538" cy="1200018"/>
          </a:xfrm>
        </p:grpSpPr>
        <p:pic>
          <p:nvPicPr>
            <p:cNvPr id="104458" name="Picture 3"/>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7987709" y="2847976"/>
              <a:ext cx="1534538"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4459" name="Straight Arrow Connector 25"/>
            <p:cNvCxnSpPr>
              <a:cxnSpLocks noChangeShapeType="1"/>
            </p:cNvCxnSpPr>
            <p:nvPr/>
          </p:nvCxnSpPr>
          <p:spPr bwMode="auto">
            <a:xfrm flipH="1">
              <a:off x="8610600" y="3796572"/>
              <a:ext cx="220903" cy="251422"/>
            </a:xfrm>
            <a:prstGeom prst="straightConnector1">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grpSp>
      <p:pic>
        <p:nvPicPr>
          <p:cNvPr id="24" name="Picture 2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1125200" y="152400"/>
            <a:ext cx="696026" cy="833562"/>
          </a:xfrm>
          <a:prstGeom prst="rect">
            <a:avLst/>
          </a:prstGeom>
        </p:spPr>
      </p:pic>
      <p:pic>
        <p:nvPicPr>
          <p:cNvPr id="25" name="Picture 24"/>
          <p:cNvPicPr>
            <a:picLocks noChangeAspect="1"/>
          </p:cNvPicPr>
          <p:nvPr/>
        </p:nvPicPr>
        <p:blipFill rotWithShape="1">
          <a:blip r:embed="rId12" cstate="print">
            <a:extLst>
              <a:ext uri="{28A0092B-C50C-407E-A947-70E740481C1C}">
                <a14:useLocalDpi xmlns:a14="http://schemas.microsoft.com/office/drawing/2010/main" val="0"/>
              </a:ext>
            </a:extLst>
          </a:blip>
          <a:srcRect b="24034"/>
          <a:stretch/>
        </p:blipFill>
        <p:spPr>
          <a:xfrm>
            <a:off x="1214600" y="5867400"/>
            <a:ext cx="2397986" cy="968946"/>
          </a:xfrm>
          <a:prstGeom prst="rect">
            <a:avLst/>
          </a:prstGeom>
        </p:spPr>
      </p:pic>
      <p:pic>
        <p:nvPicPr>
          <p:cNvPr id="26" name="Picture 25"/>
          <p:cNvPicPr>
            <a:picLocks noChangeAspect="1"/>
          </p:cNvPicPr>
          <p:nvPr/>
        </p:nvPicPr>
        <p:blipFill rotWithShape="1">
          <a:blip r:embed="rId13" cstate="print">
            <a:extLst>
              <a:ext uri="{28A0092B-C50C-407E-A947-70E740481C1C}">
                <a14:useLocalDpi xmlns:a14="http://schemas.microsoft.com/office/drawing/2010/main" val="0"/>
              </a:ext>
            </a:extLst>
          </a:blip>
          <a:srcRect t="8861" b="35443"/>
          <a:stretch/>
        </p:blipFill>
        <p:spPr>
          <a:xfrm>
            <a:off x="5094833" y="5873056"/>
            <a:ext cx="916668" cy="961055"/>
          </a:xfrm>
          <a:prstGeom prst="rect">
            <a:avLst/>
          </a:prstGeom>
        </p:spPr>
      </p:pic>
      <p:pic>
        <p:nvPicPr>
          <p:cNvPr id="2" name="Picture 1"/>
          <p:cNvPicPr>
            <a:picLocks noChangeAspect="1"/>
          </p:cNvPicPr>
          <p:nvPr/>
        </p:nvPicPr>
        <p:blipFill>
          <a:blip r:embed="rId14"/>
          <a:stretch>
            <a:fillRect/>
          </a:stretch>
        </p:blipFill>
        <p:spPr>
          <a:xfrm>
            <a:off x="3663620" y="5876226"/>
            <a:ext cx="1364893" cy="96012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4">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124">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124">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124">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124">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124">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124">
                                            <p:txEl>
                                              <p:pRg st="8" end="8"/>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5124">
                                            <p:txEl>
                                              <p:pRg st="9" end="9"/>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6"/>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4"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noChangeArrowheads="1"/>
          </p:cNvSpPr>
          <p:nvPr>
            <p:ph type="title"/>
          </p:nvPr>
        </p:nvSpPr>
        <p:spPr/>
        <p:txBody>
          <a:bodyPr/>
          <a:lstStyle/>
          <a:p>
            <a:r>
              <a:rPr lang="en-US" altLang="en-US"/>
              <a:t>SPSCMOS Bonding</a:t>
            </a:r>
          </a:p>
        </p:txBody>
      </p:sp>
      <p:pic>
        <p:nvPicPr>
          <p:cNvPr id="45059" name="Picture 16" descr="Figure 1"/>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304800" y="1676400"/>
            <a:ext cx="6053138" cy="4210050"/>
          </a:xfrm>
        </p:spPr>
      </p:pic>
      <p:pic>
        <p:nvPicPr>
          <p:cNvPr id="45060" name="Content Placeholder 6"/>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578600" y="1535113"/>
            <a:ext cx="5384800" cy="4351337"/>
          </a:xfrm>
        </p:spPr>
      </p:pic>
      <p:sp>
        <p:nvSpPr>
          <p:cNvPr id="45061" name="Slide Number Placeholder 5"/>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fld id="{A36FA704-72F2-4F23-9BF8-EAB61B90CF31}" type="slidenum">
              <a:rPr lang="en-US" altLang="en-US" sz="1400"/>
              <a:pPr>
                <a:spcBef>
                  <a:spcPct val="0"/>
                </a:spcBef>
                <a:buClrTx/>
                <a:buFontTx/>
                <a:buNone/>
              </a:pPr>
              <a:t>20</a:t>
            </a:fld>
            <a:endParaRPr lang="en-US" altLang="en-US" sz="1400"/>
          </a:p>
        </p:txBody>
      </p:sp>
      <p:sp>
        <p:nvSpPr>
          <p:cNvPr id="45062" name="TextBox 1"/>
          <p:cNvSpPr txBox="1">
            <a:spLocks noChangeArrowheads="1"/>
          </p:cNvSpPr>
          <p:nvPr/>
        </p:nvSpPr>
        <p:spPr bwMode="auto">
          <a:xfrm>
            <a:off x="9677400" y="3079750"/>
            <a:ext cx="6810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r>
              <a:rPr lang="en-US" altLang="en-US" sz="1400"/>
              <a:t>45 nm</a:t>
            </a:r>
          </a:p>
        </p:txBody>
      </p:sp>
      <p:sp>
        <p:nvSpPr>
          <p:cNvPr id="45063" name="TextBox 7"/>
          <p:cNvSpPr txBox="1">
            <a:spLocks noChangeArrowheads="1"/>
          </p:cNvSpPr>
          <p:nvPr/>
        </p:nvSpPr>
        <p:spPr bwMode="auto">
          <a:xfrm>
            <a:off x="9677400" y="5546725"/>
            <a:ext cx="6810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r>
              <a:rPr lang="en-US" altLang="en-US" sz="1400"/>
              <a:t>65 nm</a:t>
            </a:r>
          </a:p>
        </p:txBody>
      </p:sp>
      <p:sp>
        <p:nvSpPr>
          <p:cNvPr id="8" name="Content Placeholder 7"/>
          <p:cNvSpPr txBox="1">
            <a:spLocks/>
          </p:cNvSpPr>
          <p:nvPr/>
        </p:nvSpPr>
        <p:spPr>
          <a:xfrm>
            <a:off x="304800" y="5862638"/>
            <a:ext cx="11658600" cy="723900"/>
          </a:xfrm>
          <a:prstGeom prst="rect">
            <a:avLst/>
          </a:prstGeom>
        </p:spPr>
        <p:txBody>
          <a:bodyPr/>
          <a:lstStyle>
            <a:lvl1pPr marL="342900" indent="-342900" algn="l" rtl="0" eaLnBrk="0" fontAlgn="base" hangingPunct="0">
              <a:spcBef>
                <a:spcPct val="20000"/>
              </a:spcBef>
              <a:spcAft>
                <a:spcPct val="0"/>
              </a:spcAft>
              <a:buClr>
                <a:srgbClr val="FF6A06"/>
              </a:buClr>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lr>
                <a:srgbClr val="FF6A06"/>
              </a:buClr>
              <a:buChar char="–"/>
              <a:defRPr sz="2400">
                <a:solidFill>
                  <a:schemeClr val="tx1"/>
                </a:solidFill>
                <a:latin typeface="+mn-lt"/>
                <a:ea typeface="+mn-ea"/>
              </a:defRPr>
            </a:lvl2pPr>
            <a:lvl3pPr marL="1143000" indent="-228600" algn="l" rtl="0" eaLnBrk="0" fontAlgn="base" hangingPunct="0">
              <a:spcBef>
                <a:spcPct val="20000"/>
              </a:spcBef>
              <a:spcAft>
                <a:spcPct val="0"/>
              </a:spcAft>
              <a:buClr>
                <a:srgbClr val="FF6A06"/>
              </a:buClr>
              <a:buChar char="•"/>
              <a:defRPr sz="2000">
                <a:solidFill>
                  <a:schemeClr val="tx1"/>
                </a:solidFill>
                <a:latin typeface="+mn-lt"/>
                <a:ea typeface="+mn-ea"/>
              </a:defRPr>
            </a:lvl3pPr>
            <a:lvl4pPr marL="1600200" indent="-228600" algn="l" rtl="0" eaLnBrk="0" fontAlgn="base" hangingPunct="0">
              <a:spcBef>
                <a:spcPct val="20000"/>
              </a:spcBef>
              <a:spcAft>
                <a:spcPct val="0"/>
              </a:spcAft>
              <a:buClr>
                <a:srgbClr val="FF6A06"/>
              </a:buClr>
              <a:buChar char="–"/>
              <a:defRPr>
                <a:solidFill>
                  <a:schemeClr val="tx1"/>
                </a:solidFill>
                <a:latin typeface="+mn-lt"/>
                <a:ea typeface="+mn-ea"/>
              </a:defRPr>
            </a:lvl4pPr>
            <a:lvl5pPr marL="2057400" indent="-228600" algn="l" rtl="0" eaLnBrk="0" fontAlgn="base" hangingPunct="0">
              <a:spcBef>
                <a:spcPct val="20000"/>
              </a:spcBef>
              <a:spcAft>
                <a:spcPct val="0"/>
              </a:spcAft>
              <a:buClr>
                <a:srgbClr val="FF6A06"/>
              </a:buClr>
              <a:buChar char="»"/>
              <a:defRPr>
                <a:solidFill>
                  <a:schemeClr val="tx1"/>
                </a:solidFill>
                <a:latin typeface="+mn-lt"/>
                <a:ea typeface="+mn-ea"/>
              </a:defRPr>
            </a:lvl5pPr>
            <a:lvl6pPr marL="2514600" indent="-228600" algn="l" rtl="0" fontAlgn="base">
              <a:spcBef>
                <a:spcPct val="20000"/>
              </a:spcBef>
              <a:spcAft>
                <a:spcPct val="0"/>
              </a:spcAft>
              <a:buClr>
                <a:srgbClr val="FF6A06"/>
              </a:buClr>
              <a:buChar char="»"/>
              <a:defRPr>
                <a:solidFill>
                  <a:schemeClr val="tx1"/>
                </a:solidFill>
                <a:latin typeface="+mn-lt"/>
                <a:ea typeface="+mn-ea"/>
              </a:defRPr>
            </a:lvl6pPr>
            <a:lvl7pPr marL="2971800" indent="-228600" algn="l" rtl="0" fontAlgn="base">
              <a:spcBef>
                <a:spcPct val="20000"/>
              </a:spcBef>
              <a:spcAft>
                <a:spcPct val="0"/>
              </a:spcAft>
              <a:buClr>
                <a:srgbClr val="FF6A06"/>
              </a:buClr>
              <a:buChar char="»"/>
              <a:defRPr>
                <a:solidFill>
                  <a:schemeClr val="tx1"/>
                </a:solidFill>
                <a:latin typeface="+mn-lt"/>
                <a:ea typeface="+mn-ea"/>
              </a:defRPr>
            </a:lvl7pPr>
            <a:lvl8pPr marL="3429000" indent="-228600" algn="l" rtl="0" fontAlgn="base">
              <a:spcBef>
                <a:spcPct val="20000"/>
              </a:spcBef>
              <a:spcAft>
                <a:spcPct val="0"/>
              </a:spcAft>
              <a:buClr>
                <a:srgbClr val="FF6A06"/>
              </a:buClr>
              <a:buChar char="»"/>
              <a:defRPr>
                <a:solidFill>
                  <a:schemeClr val="tx1"/>
                </a:solidFill>
                <a:latin typeface="+mn-lt"/>
                <a:ea typeface="+mn-ea"/>
              </a:defRPr>
            </a:lvl8pPr>
            <a:lvl9pPr marL="3886200" indent="-228600" algn="l" rtl="0" fontAlgn="base">
              <a:spcBef>
                <a:spcPct val="20000"/>
              </a:spcBef>
              <a:spcAft>
                <a:spcPct val="0"/>
              </a:spcAft>
              <a:buClr>
                <a:srgbClr val="FF6A06"/>
              </a:buClr>
              <a:buChar char="»"/>
              <a:defRPr>
                <a:solidFill>
                  <a:schemeClr val="tx1"/>
                </a:solidFill>
                <a:latin typeface="+mn-lt"/>
                <a:ea typeface="+mn-ea"/>
              </a:defRPr>
            </a:lvl9pPr>
          </a:lstStyle>
          <a:p>
            <a:pPr marL="0" indent="0">
              <a:buFontTx/>
              <a:buNone/>
              <a:defRPr/>
            </a:pPr>
            <a:r>
              <a:rPr lang="en-US" altLang="en-US" sz="1050" kern="0" dirty="0"/>
              <a:t>Ma et al. Ultra-high-resolution quanta image sensor with reliable photon-number-resolving and high dynamic range capabilities. </a:t>
            </a:r>
            <a:r>
              <a:rPr lang="en-US" altLang="en-US" sz="1050" kern="0" dirty="0" err="1"/>
              <a:t>Sci</a:t>
            </a:r>
            <a:r>
              <a:rPr lang="en-US" altLang="en-US" sz="1050" kern="0" dirty="0"/>
              <a:t> Rep 12, 13869 (2022).</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noChangeArrowheads="1"/>
          </p:cNvSpPr>
          <p:nvPr>
            <p:ph type="title"/>
          </p:nvPr>
        </p:nvSpPr>
        <p:spPr/>
        <p:txBody>
          <a:bodyPr/>
          <a:lstStyle/>
          <a:p>
            <a:r>
              <a:rPr lang="en-US" altLang="en-US"/>
              <a:t>SPSCMOS Image Sensors</a:t>
            </a:r>
          </a:p>
        </p:txBody>
      </p:sp>
      <p:sp>
        <p:nvSpPr>
          <p:cNvPr id="46083" name="Slide Number Placeholder 5"/>
          <p:cNvSpPr>
            <a:spLocks noGrp="1"/>
          </p:cNvSpPr>
          <p:nvPr>
            <p:ph type="sldNum" sz="quarter" idx="1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fld id="{F7560475-E311-40AF-B5F5-906E4EE1202A}" type="slidenum">
              <a:rPr lang="en-US" altLang="en-US" sz="1400"/>
              <a:pPr>
                <a:spcBef>
                  <a:spcPct val="0"/>
                </a:spcBef>
                <a:buClrTx/>
                <a:buFontTx/>
                <a:buNone/>
              </a:pPr>
              <a:t>21</a:t>
            </a:fld>
            <a:endParaRPr lang="en-US" altLang="en-US" sz="1400"/>
          </a:p>
        </p:txBody>
      </p:sp>
      <p:pic>
        <p:nvPicPr>
          <p:cNvPr id="46084" name="Content Placeholder 11"/>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l="22713" r="17906"/>
          <a:stretch>
            <a:fillRect/>
          </a:stretch>
        </p:blipFill>
        <p:spPr>
          <a:xfrm>
            <a:off x="392113" y="1449388"/>
            <a:ext cx="3581400" cy="4522787"/>
          </a:xfrm>
        </p:spPr>
      </p:pic>
      <p:sp>
        <p:nvSpPr>
          <p:cNvPr id="46085" name="TextBox 12"/>
          <p:cNvSpPr txBox="1">
            <a:spLocks noChangeArrowheads="1"/>
          </p:cNvSpPr>
          <p:nvPr/>
        </p:nvSpPr>
        <p:spPr bwMode="auto">
          <a:xfrm>
            <a:off x="1012825" y="5934075"/>
            <a:ext cx="233838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en-US" altLang="en-US" sz="1800"/>
              <a:t>QIS CMOS</a:t>
            </a:r>
          </a:p>
          <a:p>
            <a:pPr algn="ctr">
              <a:spcBef>
                <a:spcPct val="0"/>
              </a:spcBef>
              <a:buClrTx/>
              <a:buFontTx/>
              <a:buNone/>
            </a:pPr>
            <a:r>
              <a:rPr lang="en-US" altLang="en-US" sz="1800"/>
              <a:t>1 Megapixel Sensors</a:t>
            </a:r>
          </a:p>
          <a:p>
            <a:pPr algn="ctr">
              <a:spcBef>
                <a:spcPct val="0"/>
              </a:spcBef>
              <a:buClrTx/>
              <a:buFontTx/>
              <a:buNone/>
            </a:pPr>
            <a:r>
              <a:rPr lang="en-US" altLang="en-US" sz="1800"/>
              <a:t>1.1 </a:t>
            </a:r>
            <a:r>
              <a:rPr lang="el-GR" altLang="en-US" sz="1800"/>
              <a:t>μ</a:t>
            </a:r>
            <a:r>
              <a:rPr lang="en-US" altLang="en-US" sz="1800"/>
              <a:t>m pixels</a:t>
            </a:r>
          </a:p>
        </p:txBody>
      </p:sp>
      <p:sp>
        <p:nvSpPr>
          <p:cNvPr id="46086" name="TextBox 15"/>
          <p:cNvSpPr txBox="1">
            <a:spLocks noChangeArrowheads="1"/>
          </p:cNvSpPr>
          <p:nvPr/>
        </p:nvSpPr>
        <p:spPr bwMode="auto">
          <a:xfrm>
            <a:off x="5360988" y="5945188"/>
            <a:ext cx="1622425"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en-US" altLang="en-US" sz="1800"/>
              <a:t>HWK4123</a:t>
            </a:r>
          </a:p>
          <a:p>
            <a:pPr algn="ctr">
              <a:spcBef>
                <a:spcPct val="0"/>
              </a:spcBef>
              <a:buClrTx/>
              <a:buFontTx/>
              <a:buNone/>
            </a:pPr>
            <a:r>
              <a:rPr lang="en-US" altLang="en-US" sz="1800"/>
              <a:t>9.4 Megapixel</a:t>
            </a:r>
          </a:p>
          <a:p>
            <a:pPr algn="ctr">
              <a:spcBef>
                <a:spcPct val="0"/>
              </a:spcBef>
              <a:buClrTx/>
              <a:buFontTx/>
              <a:buNone/>
            </a:pPr>
            <a:r>
              <a:rPr lang="en-US" altLang="en-US" sz="1800"/>
              <a:t>4.6 </a:t>
            </a:r>
            <a:r>
              <a:rPr lang="el-GR" altLang="en-US" sz="1800"/>
              <a:t>μ</a:t>
            </a:r>
            <a:r>
              <a:rPr lang="en-US" altLang="en-US" sz="1800"/>
              <a:t>m pixels</a:t>
            </a:r>
          </a:p>
        </p:txBody>
      </p:sp>
      <p:pic>
        <p:nvPicPr>
          <p:cNvPr id="46087" name="Content Placeholder 8"/>
          <p:cNvPicPr>
            <a:picLocks noGrp="1" noChangeAspect="1" noChangeArrowheads="1"/>
          </p:cNvPicPr>
          <p:nvPr>
            <p:ph sz="half" idx="13"/>
          </p:nvPr>
        </p:nvPicPr>
        <p:blipFill>
          <a:blip r:embed="rId3">
            <a:extLst>
              <a:ext uri="{28A0092B-C50C-407E-A947-70E740481C1C}">
                <a14:useLocalDpi xmlns:a14="http://schemas.microsoft.com/office/drawing/2010/main" val="0"/>
              </a:ext>
            </a:extLst>
          </a:blip>
          <a:srcRect l="15132" r="25658"/>
          <a:stretch>
            <a:fillRect/>
          </a:stretch>
        </p:blipFill>
        <p:spPr>
          <a:xfrm>
            <a:off x="8369300" y="1449388"/>
            <a:ext cx="3571875" cy="4522787"/>
          </a:xfrm>
        </p:spPr>
      </p:pic>
      <p:sp>
        <p:nvSpPr>
          <p:cNvPr id="46088" name="TextBox 14"/>
          <p:cNvSpPr txBox="1">
            <a:spLocks noChangeArrowheads="1"/>
          </p:cNvSpPr>
          <p:nvPr/>
        </p:nvSpPr>
        <p:spPr bwMode="auto">
          <a:xfrm>
            <a:off x="9242425" y="6075363"/>
            <a:ext cx="17240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en-US" altLang="en-US" sz="1800"/>
              <a:t>ORCA-QUEST</a:t>
            </a:r>
          </a:p>
          <a:p>
            <a:pPr algn="ctr">
              <a:spcBef>
                <a:spcPct val="0"/>
              </a:spcBef>
              <a:buClrTx/>
              <a:buFontTx/>
              <a:buNone/>
            </a:pPr>
            <a:r>
              <a:rPr lang="en-US" altLang="en-US" sz="1800"/>
              <a:t>HWK4123</a:t>
            </a:r>
          </a:p>
        </p:txBody>
      </p:sp>
      <p:pic>
        <p:nvPicPr>
          <p:cNvPr id="46089" name="Content Placeholder 4"/>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l="29018" t="24579" r="26015"/>
          <a:stretch>
            <a:fillRect/>
          </a:stretch>
        </p:blipFill>
        <p:spPr>
          <a:xfrm>
            <a:off x="4343400" y="1449388"/>
            <a:ext cx="3581400" cy="4522787"/>
          </a:xfrm>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3613" y="4406900"/>
            <a:ext cx="5741987" cy="1362075"/>
          </a:xfrm>
        </p:spPr>
        <p:txBody>
          <a:bodyPr/>
          <a:lstStyle/>
          <a:p>
            <a:pPr>
              <a:defRPr/>
            </a:pPr>
            <a:r>
              <a:rPr lang="en-US" dirty="0"/>
              <a:t>Characterize Detectors</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noChangeArrowheads="1"/>
          </p:cNvSpPr>
          <p:nvPr>
            <p:ph type="title"/>
          </p:nvPr>
        </p:nvSpPr>
        <p:spPr/>
        <p:txBody>
          <a:bodyPr/>
          <a:lstStyle/>
          <a:p>
            <a:r>
              <a:rPr lang="en-US" altLang="en-US"/>
              <a:t>Detector Characterization Table</a:t>
            </a:r>
          </a:p>
        </p:txBody>
      </p:sp>
      <p:sp>
        <p:nvSpPr>
          <p:cNvPr id="48131"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fld id="{4D863E96-7E7B-4CC3-B1A2-E86E989EA54C}" type="slidenum">
              <a:rPr lang="en-US" altLang="en-US" sz="1400"/>
              <a:pPr>
                <a:spcBef>
                  <a:spcPct val="0"/>
                </a:spcBef>
                <a:buClrTx/>
                <a:buFontTx/>
                <a:buNone/>
              </a:pPr>
              <a:t>23</a:t>
            </a:fld>
            <a:endParaRPr lang="en-US" altLang="en-US" sz="1400"/>
          </a:p>
        </p:txBody>
      </p:sp>
      <p:pic>
        <p:nvPicPr>
          <p:cNvPr id="6" name="Content Placeholder 2"/>
          <p:cNvPicPr>
            <a:picLocks noGrp="1" noChangeAspect="1"/>
          </p:cNvPicPr>
          <p:nvPr>
            <p:ph idx="1"/>
          </p:nvPr>
        </p:nvPicPr>
        <p:blipFill>
          <a:blip r:embed="rId2"/>
          <a:stretch>
            <a:fillRect/>
          </a:stretch>
        </p:blipFill>
        <p:spPr>
          <a:xfrm>
            <a:off x="2108319" y="2207469"/>
            <a:ext cx="7975361" cy="3006625"/>
          </a:xfrm>
          <a:prstGeom prst="rect">
            <a:avLst/>
          </a:prstGeom>
        </p:spPr>
      </p:pic>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noChangeArrowheads="1"/>
          </p:cNvSpPr>
          <p:nvPr>
            <p:ph type="title"/>
          </p:nvPr>
        </p:nvSpPr>
        <p:spPr/>
        <p:txBody>
          <a:bodyPr/>
          <a:lstStyle/>
          <a:p>
            <a:r>
              <a:rPr lang="en-US" altLang="en-US"/>
              <a:t>Photon Counting Under Changing Illumination </a:t>
            </a:r>
          </a:p>
        </p:txBody>
      </p:sp>
      <p:pic>
        <p:nvPicPr>
          <p:cNvPr id="49155" name="Content Placeholder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3860" t="5389" b="2203"/>
          <a:stretch>
            <a:fillRect/>
          </a:stretch>
        </p:blipFill>
        <p:spPr>
          <a:xfrm>
            <a:off x="2744788" y="1295400"/>
            <a:ext cx="6702425" cy="4830763"/>
          </a:xfrm>
        </p:spPr>
      </p:pic>
      <p:sp>
        <p:nvSpPr>
          <p:cNvPr id="49156"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fld id="{AD10C643-7DAB-49D6-8FD9-B59DD7264D67}" type="slidenum">
              <a:rPr lang="en-US" altLang="en-US" sz="1400"/>
              <a:pPr>
                <a:spcBef>
                  <a:spcPct val="0"/>
                </a:spcBef>
                <a:buClrTx/>
                <a:buFontTx/>
                <a:buNone/>
              </a:pPr>
              <a:t>24</a:t>
            </a:fld>
            <a:endParaRPr lang="en-US" altLang="en-US" sz="1400"/>
          </a:p>
        </p:txBody>
      </p:sp>
      <p:pic>
        <p:nvPicPr>
          <p:cNvPr id="49157"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84850" y="5884863"/>
            <a:ext cx="1143000"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8"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19400" y="2590800"/>
            <a:ext cx="171450" cy="181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4"/>
          <p:cNvSpPr>
            <a:spLocks noGrp="1" noChangeArrowheads="1"/>
          </p:cNvSpPr>
          <p:nvPr>
            <p:ph type="title"/>
          </p:nvPr>
        </p:nvSpPr>
        <p:spPr/>
        <p:txBody>
          <a:bodyPr/>
          <a:lstStyle/>
          <a:p>
            <a:r>
              <a:rPr lang="en-US" altLang="en-US"/>
              <a:t>Dark Current</a:t>
            </a:r>
          </a:p>
        </p:txBody>
      </p:sp>
      <p:pic>
        <p:nvPicPr>
          <p:cNvPr id="50179" name="Content Placeholder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609600" y="1916113"/>
            <a:ext cx="5384800" cy="3589337"/>
          </a:xfrm>
        </p:spPr>
      </p:pic>
      <p:pic>
        <p:nvPicPr>
          <p:cNvPr id="50180" name="Content Placeholder 4"/>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629400" y="1916113"/>
            <a:ext cx="4619625" cy="3594100"/>
          </a:xfrm>
        </p:spPr>
      </p:pic>
      <p:sp>
        <p:nvSpPr>
          <p:cNvPr id="50181"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fld id="{0FFD63D0-20BF-4FB8-9B4F-C5C82402CB1C}" type="slidenum">
              <a:rPr lang="en-US" altLang="en-US" sz="1400"/>
              <a:pPr>
                <a:spcBef>
                  <a:spcPct val="0"/>
                </a:spcBef>
                <a:buClrTx/>
                <a:buFontTx/>
                <a:buNone/>
              </a:pPr>
              <a:t>25</a:t>
            </a:fld>
            <a:endParaRPr lang="en-US" altLang="en-US" sz="1400"/>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noChangeArrowheads="1"/>
          </p:cNvSpPr>
          <p:nvPr>
            <p:ph type="title"/>
          </p:nvPr>
        </p:nvSpPr>
        <p:spPr/>
        <p:txBody>
          <a:bodyPr/>
          <a:lstStyle/>
          <a:p>
            <a:r>
              <a:rPr lang="en-US" altLang="en-US"/>
              <a:t>Read Noise</a:t>
            </a:r>
          </a:p>
        </p:txBody>
      </p:sp>
      <p:pic>
        <p:nvPicPr>
          <p:cNvPr id="51203" name="Content Placeholder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609600" y="1916113"/>
            <a:ext cx="5384800" cy="3589337"/>
          </a:xfrm>
        </p:spPr>
      </p:pic>
      <p:pic>
        <p:nvPicPr>
          <p:cNvPr id="51204" name="Content Placeholder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l="3773" t="4520" b="2242"/>
          <a:stretch>
            <a:fillRect/>
          </a:stretch>
        </p:blipFill>
        <p:spPr>
          <a:xfrm>
            <a:off x="6419850" y="1916113"/>
            <a:ext cx="4940300" cy="3589337"/>
          </a:xfrm>
        </p:spPr>
      </p:pic>
      <p:sp>
        <p:nvSpPr>
          <p:cNvPr id="51205"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fld id="{09AAD0F2-CE51-4391-AE9F-FBFC5186613D}" type="slidenum">
              <a:rPr lang="en-US" altLang="en-US" sz="1400"/>
              <a:pPr>
                <a:spcBef>
                  <a:spcPct val="0"/>
                </a:spcBef>
                <a:buClrTx/>
                <a:buFontTx/>
                <a:buNone/>
              </a:pPr>
              <a:t>26</a:t>
            </a:fld>
            <a:endParaRPr lang="en-US" altLang="en-US" sz="1400"/>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Title 1"/>
          <p:cNvSpPr>
            <a:spLocks noGrp="1" noChangeArrowheads="1"/>
          </p:cNvSpPr>
          <p:nvPr>
            <p:ph type="title"/>
          </p:nvPr>
        </p:nvSpPr>
        <p:spPr/>
        <p:txBody>
          <a:bodyPr/>
          <a:lstStyle/>
          <a:p>
            <a:r>
              <a:rPr lang="en-US" altLang="en-US" dirty="0"/>
              <a:t>Quantum Efficiency</a:t>
            </a:r>
          </a:p>
        </p:txBody>
      </p:sp>
      <p:sp>
        <p:nvSpPr>
          <p:cNvPr id="52229"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fld id="{CA227A01-AD1E-46A8-8E87-0A46D697D9AE}" type="slidenum">
              <a:rPr lang="en-US" altLang="en-US" sz="1400"/>
              <a:pPr>
                <a:spcBef>
                  <a:spcPct val="0"/>
                </a:spcBef>
                <a:buClrTx/>
                <a:buFontTx/>
                <a:buNone/>
              </a:pPr>
              <a:t>27</a:t>
            </a:fld>
            <a:endParaRPr lang="en-US" altLang="en-US" sz="1400"/>
          </a:p>
        </p:txBody>
      </p:sp>
      <p:sp>
        <p:nvSpPr>
          <p:cNvPr id="52228" name="Rectangle 1"/>
          <p:cNvSpPr>
            <a:spLocks noChangeArrowheads="1"/>
          </p:cNvSpPr>
          <p:nvPr/>
        </p:nvSpPr>
        <p:spPr bwMode="auto">
          <a:xfrm>
            <a:off x="4560888" y="1912938"/>
            <a:ext cx="381000" cy="46037"/>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endParaRPr lang="en-US" altLang="en-US" sz="1800"/>
          </a:p>
        </p:txBody>
      </p:sp>
      <p:pic>
        <p:nvPicPr>
          <p:cNvPr id="10" name="Content Placeholder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472928" y="1295400"/>
            <a:ext cx="7246144" cy="4830763"/>
          </a:xfrm>
        </p:spPr>
      </p:pic>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3613" y="4406900"/>
            <a:ext cx="6808787" cy="1362075"/>
          </a:xfrm>
          <a:effectLst>
            <a:outerShdw blurRad="50800" dist="38100" algn="l" rotWithShape="0">
              <a:prstClr val="black">
                <a:alpha val="40000"/>
              </a:prstClr>
            </a:outerShdw>
          </a:effectLst>
        </p:spPr>
        <p:txBody>
          <a:bodyPr/>
          <a:lstStyle/>
          <a:p>
            <a:pPr>
              <a:defRPr/>
            </a:pPr>
            <a:r>
              <a:rPr lang="en-US" dirty="0"/>
              <a:t>Measure and Mitigate Radiation Effects on Detectors</a:t>
            </a: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711" name="Picture 183" descr="Transparent Radiation PNG, Vector, PSD, and Clipart With Transparent  Background for Free Download | Pngtree"/>
          <p:cNvPicPr>
            <a:picLocks noChangeAspect="1" noChangeArrowheads="1"/>
          </p:cNvPicPr>
          <p:nvPr/>
        </p:nvPicPr>
        <p:blipFill>
          <a:blip r:embed="rId3">
            <a:duotone>
              <a:schemeClr val="accent6">
                <a:shade val="45000"/>
                <a:satMod val="135000"/>
              </a:schemeClr>
              <a:prstClr val="white"/>
            </a:duotone>
          </a:blip>
          <a:srcRect/>
          <a:stretch>
            <a:fillRect/>
          </a:stretch>
        </p:blipFill>
        <p:spPr bwMode="auto">
          <a:xfrm>
            <a:off x="7135613" y="1532721"/>
            <a:ext cx="4835884" cy="1532621"/>
          </a:xfrm>
          <a:prstGeom prst="rect">
            <a:avLst/>
          </a:prstGeom>
          <a:noFill/>
        </p:spPr>
      </p:pic>
      <p:sp>
        <p:nvSpPr>
          <p:cNvPr id="58371" name="Title 1"/>
          <p:cNvSpPr>
            <a:spLocks noGrp="1" noChangeArrowheads="1"/>
          </p:cNvSpPr>
          <p:nvPr>
            <p:ph type="title"/>
          </p:nvPr>
        </p:nvSpPr>
        <p:spPr/>
        <p:txBody>
          <a:bodyPr/>
          <a:lstStyle/>
          <a:p>
            <a:r>
              <a:rPr lang="en-US" altLang="en-US" dirty="0"/>
              <a:t>Radiation Test </a:t>
            </a:r>
            <a:r>
              <a:rPr lang="en-US" altLang="en-US" dirty="0" smtClean="0"/>
              <a:t>Program</a:t>
            </a:r>
            <a:endParaRPr lang="en-US" altLang="en-US" dirty="0"/>
          </a:p>
        </p:txBody>
      </p:sp>
      <p:sp>
        <p:nvSpPr>
          <p:cNvPr id="5837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fld id="{6E5BE6F2-8A4D-4AFE-81B1-8FB585BB3999}" type="slidenum">
              <a:rPr lang="en-US" altLang="en-US" sz="1400"/>
              <a:pPr>
                <a:spcBef>
                  <a:spcPct val="0"/>
                </a:spcBef>
                <a:buClrTx/>
                <a:buFontTx/>
                <a:buNone/>
              </a:pPr>
              <a:t>29</a:t>
            </a:fld>
            <a:endParaRPr lang="en-US" altLang="en-US" sz="1400"/>
          </a:p>
        </p:txBody>
      </p:sp>
      <p:graphicFrame>
        <p:nvGraphicFramePr>
          <p:cNvPr id="8" name="Content Placeholder 7"/>
          <p:cNvGraphicFramePr>
            <a:graphicFrameLocks noGrp="1"/>
          </p:cNvGraphicFramePr>
          <p:nvPr>
            <p:ph idx="1"/>
          </p:nvPr>
        </p:nvGraphicFramePr>
        <p:xfrm>
          <a:off x="381000" y="1727200"/>
          <a:ext cx="6921500" cy="4154490"/>
        </p:xfrm>
        <a:graphic>
          <a:graphicData uri="http://schemas.openxmlformats.org/drawingml/2006/table">
            <a:tbl>
              <a:tblPr/>
              <a:tblGrid>
                <a:gridCol w="1383028">
                  <a:extLst>
                    <a:ext uri="{9D8B030D-6E8A-4147-A177-3AD203B41FA5}">
                      <a16:colId xmlns:a16="http://schemas.microsoft.com/office/drawing/2014/main" val="20000"/>
                    </a:ext>
                  </a:extLst>
                </a:gridCol>
                <a:gridCol w="1386208">
                  <a:extLst>
                    <a:ext uri="{9D8B030D-6E8A-4147-A177-3AD203B41FA5}">
                      <a16:colId xmlns:a16="http://schemas.microsoft.com/office/drawing/2014/main" val="20001"/>
                    </a:ext>
                  </a:extLst>
                </a:gridCol>
                <a:gridCol w="1383028">
                  <a:extLst>
                    <a:ext uri="{9D8B030D-6E8A-4147-A177-3AD203B41FA5}">
                      <a16:colId xmlns:a16="http://schemas.microsoft.com/office/drawing/2014/main" val="20002"/>
                    </a:ext>
                  </a:extLst>
                </a:gridCol>
                <a:gridCol w="1383028">
                  <a:extLst>
                    <a:ext uri="{9D8B030D-6E8A-4147-A177-3AD203B41FA5}">
                      <a16:colId xmlns:a16="http://schemas.microsoft.com/office/drawing/2014/main" val="20003"/>
                    </a:ext>
                  </a:extLst>
                </a:gridCol>
                <a:gridCol w="1386208">
                  <a:extLst>
                    <a:ext uri="{9D8B030D-6E8A-4147-A177-3AD203B41FA5}">
                      <a16:colId xmlns:a16="http://schemas.microsoft.com/office/drawing/2014/main" val="20004"/>
                    </a:ext>
                  </a:extLst>
                </a:gridCol>
              </a:tblGrid>
              <a:tr h="242814">
                <a:tc>
                  <a:txBody>
                    <a:bodyPr/>
                    <a:lstStyle/>
                    <a:p>
                      <a:pPr algn="ctr" fontAlgn="ctr"/>
                      <a:endParaRPr lang="en-US" sz="1100" b="0" i="0" u="none" strike="noStrike" dirty="0">
                        <a:solidFill>
                          <a:srgbClr val="FFFFFF"/>
                        </a:solidFill>
                        <a:effectLst/>
                        <a:latin typeface="Calibri" panose="020F0502020204030204" pitchFamily="34" charset="0"/>
                      </a:endParaRP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ctr" fontAlgn="ctr"/>
                      <a:r>
                        <a:rPr lang="en-US" sz="1100" b="0" i="0" u="none" strike="noStrike">
                          <a:solidFill>
                            <a:srgbClr val="FFFFFF"/>
                          </a:solidFill>
                          <a:effectLst/>
                          <a:latin typeface="Calibri" panose="020F0502020204030204" pitchFamily="34" charset="0"/>
                        </a:rPr>
                        <a:t>SEE/SEU (L2 &amp; JEO)</a:t>
                      </a: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ctr" fontAlgn="ctr"/>
                      <a:r>
                        <a:rPr lang="en-US" sz="1100" b="0" i="0" u="none" strike="noStrike">
                          <a:solidFill>
                            <a:srgbClr val="FFFFFF"/>
                          </a:solidFill>
                          <a:effectLst/>
                          <a:latin typeface="Calibri" panose="020F0502020204030204" pitchFamily="34" charset="0"/>
                        </a:rPr>
                        <a:t>DDD (L2 &amp; JEO)</a:t>
                      </a: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ctr" fontAlgn="ctr"/>
                      <a:r>
                        <a:rPr lang="en-US" sz="1100" b="0" i="0" u="none" strike="noStrike" dirty="0">
                          <a:solidFill>
                            <a:srgbClr val="FFFFFF"/>
                          </a:solidFill>
                          <a:effectLst/>
                          <a:latin typeface="Calibri" panose="020F0502020204030204" pitchFamily="34" charset="0"/>
                        </a:rPr>
                        <a:t>TID (L2)</a:t>
                      </a: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ctr" fontAlgn="ctr"/>
                      <a:r>
                        <a:rPr lang="en-US" sz="1100" b="0" i="0" u="none" strike="noStrike">
                          <a:solidFill>
                            <a:srgbClr val="FFFFFF"/>
                          </a:solidFill>
                          <a:effectLst/>
                          <a:latin typeface="Calibri" panose="020F0502020204030204" pitchFamily="34" charset="0"/>
                        </a:rPr>
                        <a:t>TID (JEO)</a:t>
                      </a: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10000"/>
                  </a:ext>
                </a:extLst>
              </a:tr>
              <a:tr h="728444">
                <a:tc>
                  <a:txBody>
                    <a:bodyPr/>
                    <a:lstStyle/>
                    <a:p>
                      <a:pPr algn="ctr" fontAlgn="ctr"/>
                      <a:r>
                        <a:rPr lang="en-US" sz="1100" b="0" i="0" u="none" strike="noStrike" dirty="0">
                          <a:solidFill>
                            <a:srgbClr val="000000"/>
                          </a:solidFill>
                          <a:effectLst/>
                          <a:latin typeface="Calibri" panose="020F0502020204030204" pitchFamily="34" charset="0"/>
                        </a:rPr>
                        <a:t>facility</a:t>
                      </a: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MSU Facility for Rare Isotope Beams</a:t>
                      </a: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US" sz="1100" b="0" i="0" u="none" strike="noStrike">
                          <a:solidFill>
                            <a:srgbClr val="000000"/>
                          </a:solidFill>
                          <a:effectLst/>
                          <a:latin typeface="Calibri" panose="020F0502020204030204" pitchFamily="34" charset="0"/>
                        </a:rPr>
                        <a:t>UC Davis Crocker Nuclear Laboratory</a:t>
                      </a: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ctr" fontAlgn="ctr"/>
                      <a:r>
                        <a:rPr lang="it-IT" sz="1100" b="0" i="0" u="none" strike="noStrike" dirty="0">
                          <a:solidFill>
                            <a:srgbClr val="000000"/>
                          </a:solidFill>
                          <a:effectLst/>
                          <a:latin typeface="Calibri" panose="020F0502020204030204" pitchFamily="34" charset="0"/>
                        </a:rPr>
                        <a:t>RPI Gaerttner Linear Accelerator (LINAC) Center</a:t>
                      </a: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42814">
                <a:tc>
                  <a:txBody>
                    <a:bodyPr/>
                    <a:lstStyle/>
                    <a:p>
                      <a:pPr algn="ctr" fontAlgn="ctr"/>
                      <a:r>
                        <a:rPr lang="en-US" sz="1100" b="0" i="0" u="none" strike="noStrike" dirty="0">
                          <a:solidFill>
                            <a:srgbClr val="000000"/>
                          </a:solidFill>
                          <a:effectLst/>
                          <a:latin typeface="Calibri" panose="020F0502020204030204" pitchFamily="34" charset="0"/>
                        </a:rPr>
                        <a:t>mission</a:t>
                      </a:r>
                      <a:r>
                        <a:rPr lang="en-US" sz="1100" b="0" i="0" u="none" strike="noStrike" baseline="0" dirty="0">
                          <a:solidFill>
                            <a:srgbClr val="000000"/>
                          </a:solidFill>
                          <a:effectLst/>
                          <a:latin typeface="Calibri" panose="020F0502020204030204" pitchFamily="34" charset="0"/>
                        </a:rPr>
                        <a:t> equivalent</a:t>
                      </a:r>
                      <a:endParaRPr lang="en-US" sz="1100" b="0" i="0" u="none" strike="noStrike" dirty="0">
                        <a:solidFill>
                          <a:srgbClr val="000000"/>
                        </a:solidFill>
                        <a:effectLst/>
                        <a:latin typeface="Calibri" panose="020F0502020204030204" pitchFamily="34" charset="0"/>
                      </a:endParaRP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en-US" sz="1100" b="0" i="0" u="none" strike="noStrike" dirty="0">
                          <a:solidFill>
                            <a:srgbClr val="000000"/>
                          </a:solidFill>
                          <a:effectLst/>
                          <a:latin typeface="Calibri" panose="020F0502020204030204" pitchFamily="34" charset="0"/>
                        </a:rPr>
                        <a:t>ten 11-year missions at L2</a:t>
                      </a: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ctr"/>
                      <a:endParaRPr lang="en-US" sz="1100" b="0" i="0" u="none" strike="noStrike" dirty="0">
                        <a:solidFill>
                          <a:srgbClr val="000000"/>
                        </a:solidFill>
                        <a:effectLst/>
                        <a:latin typeface="Calibri" panose="020F0502020204030204" pitchFamily="34" charset="0"/>
                      </a:endParaRP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ctr"/>
                      <a:endParaRPr lang="en-US" sz="1100" b="0" i="0" u="none" strike="noStrike" dirty="0">
                        <a:solidFill>
                          <a:srgbClr val="000000"/>
                        </a:solidFill>
                        <a:effectLst/>
                        <a:latin typeface="Calibri" panose="020F0502020204030204" pitchFamily="34" charset="0"/>
                      </a:endParaRP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solidFill>
                            <a:srgbClr val="000000"/>
                          </a:solidFill>
                          <a:effectLst/>
                          <a:latin typeface="Calibri" panose="020F0502020204030204" pitchFamily="34" charset="0"/>
                        </a:rPr>
                        <a:t>5.5 year</a:t>
                      </a:r>
                      <a:r>
                        <a:rPr lang="en-US" sz="1100" b="0" i="0" u="none" strike="noStrike" baseline="0" dirty="0">
                          <a:solidFill>
                            <a:srgbClr val="000000"/>
                          </a:solidFill>
                          <a:effectLst/>
                          <a:latin typeface="Calibri" panose="020F0502020204030204" pitchFamily="34" charset="0"/>
                        </a:rPr>
                        <a:t> mission at JEO</a:t>
                      </a:r>
                      <a:endParaRPr lang="en-US" sz="1100" b="0" i="0" u="none" strike="noStrike" dirty="0">
                        <a:solidFill>
                          <a:srgbClr val="000000"/>
                        </a:solidFill>
                        <a:effectLst/>
                        <a:latin typeface="Calibri" panose="020F0502020204030204" pitchFamily="34" charset="0"/>
                      </a:endParaRP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42814">
                <a:tc>
                  <a:txBody>
                    <a:bodyPr/>
                    <a:lstStyle/>
                    <a:p>
                      <a:pPr algn="ctr" fontAlgn="ctr"/>
                      <a:r>
                        <a:rPr lang="en-US" sz="1100" b="0" i="0" u="none" strike="noStrike" dirty="0">
                          <a:solidFill>
                            <a:srgbClr val="000000"/>
                          </a:solidFill>
                          <a:effectLst/>
                          <a:latin typeface="Calibri" panose="020F0502020204030204" pitchFamily="34" charset="0"/>
                        </a:rPr>
                        <a:t>total exposure</a:t>
                      </a: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solidFill>
                            <a:srgbClr val="000000"/>
                          </a:solidFill>
                          <a:effectLst/>
                          <a:latin typeface="Calibri" panose="020F0502020204030204" pitchFamily="34" charset="0"/>
                        </a:rPr>
                        <a:t>See LET Curve</a:t>
                      </a: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solidFill>
                            <a:srgbClr val="000000"/>
                          </a:solidFill>
                          <a:effectLst/>
                          <a:latin typeface="Calibri" panose="020F0502020204030204" pitchFamily="34" charset="0"/>
                        </a:rPr>
                        <a:t>1e9 MeV g(Si)</a:t>
                      </a:r>
                      <a:r>
                        <a:rPr lang="en-US" sz="1100" b="0" i="0" u="none" strike="noStrike" baseline="30000" dirty="0">
                          <a:solidFill>
                            <a:srgbClr val="000000"/>
                          </a:solidFill>
                          <a:effectLst/>
                          <a:latin typeface="Calibri" panose="020F0502020204030204" pitchFamily="34" charset="0"/>
                        </a:rPr>
                        <a:t>-1</a:t>
                      </a: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solidFill>
                            <a:srgbClr val="000000"/>
                          </a:solidFill>
                          <a:effectLst/>
                          <a:latin typeface="Calibri" panose="020F0502020204030204" pitchFamily="34" charset="0"/>
                        </a:rPr>
                        <a:t>up to 50 </a:t>
                      </a:r>
                      <a:r>
                        <a:rPr lang="en-US" sz="1100" b="0" i="0" u="none" strike="noStrike" dirty="0" err="1">
                          <a:solidFill>
                            <a:srgbClr val="000000"/>
                          </a:solidFill>
                          <a:effectLst/>
                          <a:latin typeface="Calibri" panose="020F0502020204030204" pitchFamily="34" charset="0"/>
                        </a:rPr>
                        <a:t>krad</a:t>
                      </a:r>
                      <a:endParaRPr lang="en-US" sz="1100" b="0" i="0" u="none" strike="noStrike" dirty="0">
                        <a:solidFill>
                          <a:srgbClr val="000000"/>
                        </a:solidFill>
                        <a:effectLst/>
                        <a:latin typeface="Calibri" panose="020F0502020204030204" pitchFamily="34" charset="0"/>
                      </a:endParaRP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solidFill>
                            <a:srgbClr val="000000"/>
                          </a:solidFill>
                          <a:effectLst/>
                          <a:latin typeface="Calibri" panose="020F0502020204030204" pitchFamily="34" charset="0"/>
                        </a:rPr>
                        <a:t>&gt;1 </a:t>
                      </a:r>
                      <a:r>
                        <a:rPr lang="en-US" sz="1100" b="0" i="0" u="none" strike="noStrike" dirty="0" err="1">
                          <a:solidFill>
                            <a:srgbClr val="000000"/>
                          </a:solidFill>
                          <a:effectLst/>
                          <a:latin typeface="Calibri" panose="020F0502020204030204" pitchFamily="34" charset="0"/>
                        </a:rPr>
                        <a:t>Mrad</a:t>
                      </a:r>
                      <a:endParaRPr lang="en-US" sz="1100" b="0" i="0" u="none" strike="noStrike" dirty="0">
                        <a:solidFill>
                          <a:srgbClr val="000000"/>
                        </a:solidFill>
                        <a:effectLst/>
                        <a:latin typeface="Calibri" panose="020F0502020204030204" pitchFamily="34" charset="0"/>
                      </a:endParaRP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439432">
                <a:tc>
                  <a:txBody>
                    <a:bodyPr/>
                    <a:lstStyle/>
                    <a:p>
                      <a:pPr algn="ctr" fontAlgn="ctr"/>
                      <a:r>
                        <a:rPr lang="en-US" sz="1100" b="0" i="0" u="none" strike="noStrike" dirty="0">
                          <a:solidFill>
                            <a:srgbClr val="000000"/>
                          </a:solidFill>
                          <a:effectLst/>
                          <a:latin typeface="Calibri" panose="020F0502020204030204" pitchFamily="34" charset="0"/>
                        </a:rPr>
                        <a:t>beam pulse/exposure</a:t>
                      </a: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solidFill>
                            <a:srgbClr val="000000"/>
                          </a:solidFill>
                          <a:effectLst/>
                          <a:latin typeface="Calibri" panose="020F0502020204030204" pitchFamily="34" charset="0"/>
                        </a:rPr>
                        <a:t>one</a:t>
                      </a:r>
                      <a:r>
                        <a:rPr lang="en-US" sz="1100" b="0" i="0" u="none" strike="noStrike" baseline="0" dirty="0">
                          <a:solidFill>
                            <a:srgbClr val="000000"/>
                          </a:solidFill>
                          <a:effectLst/>
                          <a:latin typeface="Calibri" panose="020F0502020204030204" pitchFamily="34" charset="0"/>
                        </a:rPr>
                        <a:t> per LET</a:t>
                      </a:r>
                      <a:endParaRPr lang="en-US" sz="1100" b="0" i="0" u="none" strike="noStrike" dirty="0">
                        <a:solidFill>
                          <a:srgbClr val="000000"/>
                        </a:solidFill>
                        <a:effectLst/>
                        <a:latin typeface="Calibri" panose="020F0502020204030204" pitchFamily="34" charset="0"/>
                      </a:endParaRP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US" sz="1100" b="0" i="0" u="none" strike="noStrike" dirty="0">
                          <a:solidFill>
                            <a:srgbClr val="000000"/>
                          </a:solidFill>
                          <a:effectLst/>
                          <a:latin typeface="Calibri" panose="020F0502020204030204" pitchFamily="34" charset="0"/>
                        </a:rPr>
                        <a:t>multiple cumulative exposures</a:t>
                      </a: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ctr"/>
                      <a:endParaRPr lang="en-US" sz="1100" b="0" i="0" u="none" strike="noStrike" dirty="0">
                        <a:solidFill>
                          <a:srgbClr val="000000"/>
                        </a:solidFill>
                        <a:effectLst/>
                        <a:latin typeface="Calibri" panose="020F0502020204030204" pitchFamily="34" charset="0"/>
                      </a:endParaRPr>
                    </a:p>
                  </a:txBody>
                  <a:tcPr marL="9525" marR="9525" marT="95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100" b="0" i="0" u="none" strike="noStrike" dirty="0">
                          <a:solidFill>
                            <a:srgbClr val="000000"/>
                          </a:solidFill>
                          <a:effectLst/>
                          <a:latin typeface="Calibri" panose="020F0502020204030204" pitchFamily="34" charset="0"/>
                        </a:rPr>
                        <a:t>multiple cumulative exposures</a:t>
                      </a: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09911">
                <a:tc>
                  <a:txBody>
                    <a:bodyPr/>
                    <a:lstStyle/>
                    <a:p>
                      <a:pPr algn="ctr" fontAlgn="ctr"/>
                      <a:r>
                        <a:rPr lang="en-US" sz="1100" b="0" i="0" u="none" strike="noStrike" dirty="0">
                          <a:solidFill>
                            <a:srgbClr val="000000"/>
                          </a:solidFill>
                          <a:effectLst/>
                          <a:latin typeface="Calibri" panose="020F0502020204030204" pitchFamily="34" charset="0"/>
                        </a:rPr>
                        <a:t>particle(s)</a:t>
                      </a: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solidFill>
                            <a:srgbClr val="000000"/>
                          </a:solidFill>
                          <a:effectLst/>
                          <a:latin typeface="Calibri" panose="020F0502020204030204" pitchFamily="34" charset="0"/>
                        </a:rPr>
                        <a:t>Ne, </a:t>
                      </a:r>
                      <a:r>
                        <a:rPr lang="en-US" sz="1100" b="0" i="0" u="none" strike="noStrike" dirty="0" err="1">
                          <a:solidFill>
                            <a:srgbClr val="000000"/>
                          </a:solidFill>
                          <a:effectLst/>
                          <a:latin typeface="Calibri" panose="020F0502020204030204" pitchFamily="34" charset="0"/>
                        </a:rPr>
                        <a:t>Ar</a:t>
                      </a:r>
                      <a:r>
                        <a:rPr lang="en-US" sz="1100" b="0" i="0" u="none" strike="noStrike" dirty="0">
                          <a:solidFill>
                            <a:srgbClr val="000000"/>
                          </a:solidFill>
                          <a:effectLst/>
                          <a:latin typeface="Calibri" panose="020F0502020204030204" pitchFamily="34" charset="0"/>
                        </a:rPr>
                        <a:t>, Co, Kr, Ag, </a:t>
                      </a:r>
                      <a:r>
                        <a:rPr lang="en-US" sz="1100" b="0" i="0" u="none" strike="noStrike" dirty="0" err="1">
                          <a:solidFill>
                            <a:srgbClr val="000000"/>
                          </a:solidFill>
                          <a:effectLst/>
                          <a:latin typeface="Calibri" panose="020F0502020204030204" pitchFamily="34" charset="0"/>
                        </a:rPr>
                        <a:t>Xe</a:t>
                      </a:r>
                      <a:r>
                        <a:rPr lang="en-US" sz="1100" b="0" i="0" u="none" strike="noStrike" dirty="0">
                          <a:solidFill>
                            <a:srgbClr val="000000"/>
                          </a:solidFill>
                          <a:effectLst/>
                          <a:latin typeface="Calibri" panose="020F0502020204030204" pitchFamily="34" charset="0"/>
                        </a:rPr>
                        <a:t>, Tm, Au</a:t>
                      </a: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US" sz="1100" b="0" i="0" u="none" strike="noStrike" dirty="0">
                          <a:solidFill>
                            <a:srgbClr val="000000"/>
                          </a:solidFill>
                          <a:effectLst/>
                          <a:latin typeface="Calibri" panose="020F0502020204030204" pitchFamily="34" charset="0"/>
                        </a:rPr>
                        <a:t>protons</a:t>
                      </a: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ctr" fontAlgn="ctr"/>
                      <a:r>
                        <a:rPr lang="en-US" sz="1100" b="0" i="0" u="none" strike="noStrike">
                          <a:solidFill>
                            <a:srgbClr val="000000"/>
                          </a:solidFill>
                          <a:effectLst/>
                          <a:latin typeface="Calibri" panose="020F0502020204030204" pitchFamily="34" charset="0"/>
                        </a:rPr>
                        <a:t>electrons</a:t>
                      </a: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42814">
                <a:tc>
                  <a:txBody>
                    <a:bodyPr/>
                    <a:lstStyle/>
                    <a:p>
                      <a:pPr algn="ctr" fontAlgn="ctr"/>
                      <a:r>
                        <a:rPr lang="en-US" sz="1100" b="0" i="0" u="none" strike="noStrike" dirty="0">
                          <a:solidFill>
                            <a:srgbClr val="000000"/>
                          </a:solidFill>
                          <a:effectLst/>
                          <a:latin typeface="Calibri" panose="020F0502020204030204" pitchFamily="34" charset="0"/>
                        </a:rPr>
                        <a:t>energy</a:t>
                      </a: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solidFill>
                            <a:srgbClr val="000000"/>
                          </a:solidFill>
                          <a:effectLst/>
                          <a:latin typeface="Calibri" panose="020F0502020204030204" pitchFamily="34" charset="0"/>
                        </a:rPr>
                        <a:t>see ion cocktail</a:t>
                      </a: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US" sz="1100" b="0" i="0" u="none" strike="noStrike" dirty="0">
                          <a:solidFill>
                            <a:srgbClr val="000000"/>
                          </a:solidFill>
                          <a:effectLst/>
                          <a:latin typeface="Calibri" panose="020F0502020204030204" pitchFamily="34" charset="0"/>
                        </a:rPr>
                        <a:t>60 MeV</a:t>
                      </a: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ctr" fontAlgn="ctr"/>
                      <a:r>
                        <a:rPr lang="en-US" sz="1100" b="0" i="0" u="none" strike="noStrike" dirty="0">
                          <a:solidFill>
                            <a:srgbClr val="000000"/>
                          </a:solidFill>
                          <a:effectLst/>
                          <a:latin typeface="Calibri" panose="020F0502020204030204" pitchFamily="34" charset="0"/>
                        </a:rPr>
                        <a:t>15 - 25 MeV</a:t>
                      </a: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91377">
                <a:tc>
                  <a:txBody>
                    <a:bodyPr/>
                    <a:lstStyle/>
                    <a:p>
                      <a:pPr algn="ctr" fontAlgn="ctr"/>
                      <a:r>
                        <a:rPr lang="en-US" sz="1100" b="0" i="0" u="none" strike="noStrike" dirty="0">
                          <a:solidFill>
                            <a:srgbClr val="000000"/>
                          </a:solidFill>
                          <a:effectLst/>
                          <a:latin typeface="Calibri" panose="020F0502020204030204" pitchFamily="34" charset="0"/>
                        </a:rPr>
                        <a:t>measurement</a:t>
                      </a: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a:txBody>
                    <a:bodyPr/>
                    <a:lstStyle/>
                    <a:p>
                      <a:pPr algn="ctr" fontAlgn="ctr"/>
                      <a:r>
                        <a:rPr lang="en-US" sz="1100" b="0" i="0" u="none" strike="noStrike" dirty="0">
                          <a:solidFill>
                            <a:srgbClr val="000000"/>
                          </a:solidFill>
                          <a:effectLst/>
                          <a:latin typeface="Calibri" panose="020F0502020204030204" pitchFamily="34" charset="0"/>
                        </a:rPr>
                        <a:t>changes in pixel</a:t>
                      </a:r>
                      <a:r>
                        <a:rPr lang="en-US" sz="1100" b="0" i="0" u="none" strike="noStrike" baseline="0" dirty="0">
                          <a:solidFill>
                            <a:srgbClr val="000000"/>
                          </a:solidFill>
                          <a:effectLst/>
                          <a:latin typeface="Calibri" panose="020F0502020204030204" pitchFamily="34" charset="0"/>
                        </a:rPr>
                        <a:t> signal, detector </a:t>
                      </a:r>
                      <a:r>
                        <a:rPr lang="en-US" sz="1100" b="0" i="0" u="none" strike="noStrike" dirty="0">
                          <a:solidFill>
                            <a:srgbClr val="000000"/>
                          </a:solidFill>
                          <a:effectLst/>
                          <a:latin typeface="Calibri" panose="020F0502020204030204" pitchFamily="34" charset="0"/>
                        </a:rPr>
                        <a:t>bias and</a:t>
                      </a:r>
                      <a:r>
                        <a:rPr lang="en-US" sz="1100" b="0" i="0" u="none" strike="noStrike" baseline="0" dirty="0">
                          <a:solidFill>
                            <a:srgbClr val="000000"/>
                          </a:solidFill>
                          <a:effectLst/>
                          <a:latin typeface="Calibri" panose="020F0502020204030204" pitchFamily="34" charset="0"/>
                        </a:rPr>
                        <a:t> power</a:t>
                      </a:r>
                      <a:r>
                        <a:rPr lang="en-US" sz="1100" b="0" i="0" u="none" strike="noStrike" dirty="0">
                          <a:solidFill>
                            <a:srgbClr val="000000"/>
                          </a:solidFill>
                          <a:effectLst/>
                          <a:latin typeface="Calibri" panose="020F0502020204030204" pitchFamily="34" charset="0"/>
                        </a:rPr>
                        <a:t>, and</a:t>
                      </a:r>
                      <a:r>
                        <a:rPr lang="en-US" sz="1100" b="0" i="0" u="none" strike="noStrike" baseline="0" dirty="0">
                          <a:solidFill>
                            <a:srgbClr val="000000"/>
                          </a:solidFill>
                          <a:effectLst/>
                          <a:latin typeface="Calibri" panose="020F0502020204030204" pitchFamily="34" charset="0"/>
                        </a:rPr>
                        <a:t> </a:t>
                      </a:r>
                      <a:r>
                        <a:rPr lang="en-US" sz="1100" b="0" i="0" u="none" strike="noStrike" dirty="0">
                          <a:solidFill>
                            <a:srgbClr val="000000"/>
                          </a:solidFill>
                          <a:effectLst/>
                          <a:latin typeface="Calibri" panose="020F0502020204030204" pitchFamily="34" charset="0"/>
                        </a:rPr>
                        <a:t>1d greyscale</a:t>
                      </a:r>
                      <a:r>
                        <a:rPr lang="en-US" sz="1100" b="0" i="0" u="none" strike="noStrike" baseline="0" dirty="0">
                          <a:solidFill>
                            <a:srgbClr val="000000"/>
                          </a:solidFill>
                          <a:effectLst/>
                          <a:latin typeface="Calibri" panose="020F0502020204030204" pitchFamily="34" charset="0"/>
                        </a:rPr>
                        <a:t> </a:t>
                      </a:r>
                      <a:r>
                        <a:rPr lang="en-US" sz="1100" b="0" i="0" u="none" strike="noStrike" dirty="0">
                          <a:solidFill>
                            <a:srgbClr val="000000"/>
                          </a:solidFill>
                          <a:effectLst/>
                          <a:latin typeface="Calibri" panose="020F0502020204030204" pitchFamily="34" charset="0"/>
                        </a:rPr>
                        <a:t>pattern</a:t>
                      </a: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7"/>
                  </a:ext>
                </a:extLst>
              </a:tr>
              <a:tr h="485628">
                <a:tc>
                  <a:txBody>
                    <a:bodyPr/>
                    <a:lstStyle/>
                    <a:p>
                      <a:pPr algn="ctr" fontAlgn="ctr"/>
                      <a:r>
                        <a:rPr lang="en-US" sz="1100" b="0" i="0" u="none" strike="noStrike">
                          <a:solidFill>
                            <a:srgbClr val="000000"/>
                          </a:solidFill>
                          <a:effectLst/>
                          <a:latin typeface="Calibri" panose="020F0502020204030204" pitchFamily="34" charset="0"/>
                        </a:rPr>
                        <a:t>total fluence</a:t>
                      </a: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solidFill>
                            <a:srgbClr val="000000"/>
                          </a:solidFill>
                          <a:effectLst/>
                          <a:latin typeface="Calibri" panose="020F0502020204030204" pitchFamily="34" charset="0"/>
                        </a:rPr>
                        <a:t>1e7 ions/cm</a:t>
                      </a:r>
                      <a:r>
                        <a:rPr lang="en-US" sz="1100" b="0" i="0" u="none" strike="noStrike" baseline="30000" dirty="0">
                          <a:solidFill>
                            <a:srgbClr val="000000"/>
                          </a:solidFill>
                          <a:effectLst/>
                          <a:latin typeface="Calibri" panose="020F0502020204030204" pitchFamily="34" charset="0"/>
                        </a:rPr>
                        <a:t>2</a:t>
                      </a:r>
                      <a:r>
                        <a:rPr lang="en-US" sz="1100" b="0" i="0" u="none" strike="noStrike" dirty="0">
                          <a:solidFill>
                            <a:srgbClr val="000000"/>
                          </a:solidFill>
                          <a:effectLst/>
                          <a:latin typeface="Calibri" panose="020F0502020204030204" pitchFamily="34" charset="0"/>
                        </a:rPr>
                        <a:t> or 100 events</a:t>
                      </a: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US" sz="1100" b="0" i="0" u="none" strike="noStrike" dirty="0">
                          <a:solidFill>
                            <a:srgbClr val="000000"/>
                          </a:solidFill>
                          <a:effectLst/>
                          <a:latin typeface="Calibri" panose="020F0502020204030204" pitchFamily="34" charset="0"/>
                        </a:rPr>
                        <a:t>&gt;3e11 p/cm</a:t>
                      </a:r>
                      <a:r>
                        <a:rPr lang="en-US" sz="1100" b="0" i="0" u="none" strike="noStrike" baseline="30000" dirty="0">
                          <a:solidFill>
                            <a:srgbClr val="000000"/>
                          </a:solidFill>
                          <a:effectLst/>
                          <a:latin typeface="Calibri" panose="020F0502020204030204" pitchFamily="34" charset="0"/>
                        </a:rPr>
                        <a:t>2</a:t>
                      </a: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ctr" fontAlgn="ctr"/>
                      <a:r>
                        <a:rPr lang="en-US" sz="1100" b="0" i="0" u="none" strike="noStrike" dirty="0">
                          <a:solidFill>
                            <a:srgbClr val="000000"/>
                          </a:solidFill>
                          <a:effectLst/>
                          <a:latin typeface="Calibri" panose="020F0502020204030204" pitchFamily="34" charset="0"/>
                        </a:rPr>
                        <a:t>&gt;1e14 e-/cm</a:t>
                      </a:r>
                      <a:r>
                        <a:rPr lang="en-US" sz="1100" b="0" i="0" u="none" strike="noStrike" baseline="30000" dirty="0">
                          <a:solidFill>
                            <a:srgbClr val="000000"/>
                          </a:solidFill>
                          <a:effectLst/>
                          <a:latin typeface="Calibri" panose="020F0502020204030204" pitchFamily="34" charset="0"/>
                        </a:rPr>
                        <a:t>2</a:t>
                      </a: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42814">
                <a:tc>
                  <a:txBody>
                    <a:bodyPr/>
                    <a:lstStyle/>
                    <a:p>
                      <a:pPr algn="ctr" fontAlgn="ctr"/>
                      <a:r>
                        <a:rPr lang="en-US" sz="1100" b="0" i="0" u="none" strike="noStrike">
                          <a:solidFill>
                            <a:srgbClr val="000000"/>
                          </a:solidFill>
                          <a:effectLst/>
                          <a:latin typeface="Calibri" panose="020F0502020204030204" pitchFamily="34" charset="0"/>
                        </a:rPr>
                        <a:t>light level</a:t>
                      </a: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solidFill>
                            <a:srgbClr val="000000"/>
                          </a:solidFill>
                          <a:effectLst/>
                          <a:latin typeface="Calibri" panose="020F0502020204030204" pitchFamily="34" charset="0"/>
                        </a:rPr>
                        <a:t>dark</a:t>
                      </a: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US" sz="1100" b="0" i="0" u="none" strike="noStrike" dirty="0">
                          <a:solidFill>
                            <a:srgbClr val="000000"/>
                          </a:solidFill>
                          <a:effectLst/>
                          <a:latin typeface="Calibri" panose="020F0502020204030204" pitchFamily="34" charset="0"/>
                        </a:rPr>
                        <a:t>dark</a:t>
                      </a: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ctr" fontAlgn="ctr"/>
                      <a:r>
                        <a:rPr lang="en-US" sz="1100" b="0" i="0" u="none" strike="noStrike">
                          <a:solidFill>
                            <a:srgbClr val="000000"/>
                          </a:solidFill>
                          <a:effectLst/>
                          <a:latin typeface="Calibri" panose="020F0502020204030204" pitchFamily="34" charset="0"/>
                        </a:rPr>
                        <a:t>dark</a:t>
                      </a: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42814">
                <a:tc>
                  <a:txBody>
                    <a:bodyPr/>
                    <a:lstStyle/>
                    <a:p>
                      <a:pPr algn="ctr" fontAlgn="ctr"/>
                      <a:r>
                        <a:rPr lang="en-US" sz="1100" b="0" i="0" u="none" strike="noStrike">
                          <a:solidFill>
                            <a:srgbClr val="000000"/>
                          </a:solidFill>
                          <a:effectLst/>
                          <a:latin typeface="Calibri" panose="020F0502020204030204" pitchFamily="34" charset="0"/>
                        </a:rPr>
                        <a:t>cooling</a:t>
                      </a: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solidFill>
                            <a:srgbClr val="000000"/>
                          </a:solidFill>
                          <a:effectLst/>
                          <a:latin typeface="Calibri" panose="020F0502020204030204" pitchFamily="34" charset="0"/>
                        </a:rPr>
                        <a:t>no cooling</a:t>
                      </a: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US" sz="1100" b="0" i="0" u="none" strike="noStrike" dirty="0">
                          <a:solidFill>
                            <a:srgbClr val="000000"/>
                          </a:solidFill>
                          <a:effectLst/>
                          <a:latin typeface="Calibri" panose="020F0502020204030204" pitchFamily="34" charset="0"/>
                        </a:rPr>
                        <a:t>active cooling</a:t>
                      </a: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ctr" fontAlgn="ctr"/>
                      <a:r>
                        <a:rPr lang="en-US" sz="1100" b="0" i="0" u="none" strike="noStrike" dirty="0">
                          <a:solidFill>
                            <a:srgbClr val="000000"/>
                          </a:solidFill>
                          <a:effectLst/>
                          <a:latin typeface="Calibri" panose="020F0502020204030204" pitchFamily="34" charset="0"/>
                        </a:rPr>
                        <a:t>active cooling</a:t>
                      </a: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42814">
                <a:tc>
                  <a:txBody>
                    <a:bodyPr/>
                    <a:lstStyle/>
                    <a:p>
                      <a:pPr algn="ctr" fontAlgn="ctr"/>
                      <a:r>
                        <a:rPr lang="en-US" sz="1100" b="0" i="0" u="none" strike="noStrike">
                          <a:solidFill>
                            <a:srgbClr val="000000"/>
                          </a:solidFill>
                          <a:effectLst/>
                          <a:latin typeface="Calibri" panose="020F0502020204030204" pitchFamily="34" charset="0"/>
                        </a:rPr>
                        <a:t>environment</a:t>
                      </a: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solidFill>
                            <a:srgbClr val="000000"/>
                          </a:solidFill>
                          <a:effectLst/>
                          <a:latin typeface="Calibri" panose="020F0502020204030204" pitchFamily="34" charset="0"/>
                        </a:rPr>
                        <a:t>in-air</a:t>
                      </a: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US" sz="1100" b="0" i="0" u="none" strike="noStrike" dirty="0">
                          <a:solidFill>
                            <a:srgbClr val="000000"/>
                          </a:solidFill>
                          <a:effectLst/>
                          <a:latin typeface="Calibri" panose="020F0502020204030204" pitchFamily="34" charset="0"/>
                        </a:rPr>
                        <a:t>vacuum</a:t>
                      </a: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ctr" fontAlgn="ctr"/>
                      <a:r>
                        <a:rPr lang="en-US" sz="1100" b="0" i="0" u="none" strike="noStrike" dirty="0">
                          <a:solidFill>
                            <a:srgbClr val="000000"/>
                          </a:solidFill>
                          <a:effectLst/>
                          <a:latin typeface="Calibri" panose="020F0502020204030204" pitchFamily="34" charset="0"/>
                        </a:rPr>
                        <a:t>vacuum</a:t>
                      </a: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bl>
          </a:graphicData>
        </a:graphic>
      </p:graphicFrame>
      <p:graphicFrame>
        <p:nvGraphicFramePr>
          <p:cNvPr id="3" name="Table 2"/>
          <p:cNvGraphicFramePr>
            <a:graphicFrameLocks noGrp="1"/>
          </p:cNvGraphicFramePr>
          <p:nvPr/>
        </p:nvGraphicFramePr>
        <p:xfrm>
          <a:off x="7467600" y="3332163"/>
          <a:ext cx="4216400" cy="2303457"/>
        </p:xfrm>
        <a:graphic>
          <a:graphicData uri="http://schemas.openxmlformats.org/drawingml/2006/table">
            <a:tbl>
              <a:tblPr/>
              <a:tblGrid>
                <a:gridCol w="1054100">
                  <a:extLst>
                    <a:ext uri="{9D8B030D-6E8A-4147-A177-3AD203B41FA5}">
                      <a16:colId xmlns:a16="http://schemas.microsoft.com/office/drawing/2014/main" val="20000"/>
                    </a:ext>
                  </a:extLst>
                </a:gridCol>
                <a:gridCol w="1054100">
                  <a:extLst>
                    <a:ext uri="{9D8B030D-6E8A-4147-A177-3AD203B41FA5}">
                      <a16:colId xmlns:a16="http://schemas.microsoft.com/office/drawing/2014/main" val="20001"/>
                    </a:ext>
                  </a:extLst>
                </a:gridCol>
                <a:gridCol w="1054100">
                  <a:extLst>
                    <a:ext uri="{9D8B030D-6E8A-4147-A177-3AD203B41FA5}">
                      <a16:colId xmlns:a16="http://schemas.microsoft.com/office/drawing/2014/main" val="20002"/>
                    </a:ext>
                  </a:extLst>
                </a:gridCol>
                <a:gridCol w="1054100">
                  <a:extLst>
                    <a:ext uri="{9D8B030D-6E8A-4147-A177-3AD203B41FA5}">
                      <a16:colId xmlns:a16="http://schemas.microsoft.com/office/drawing/2014/main" val="20003"/>
                    </a:ext>
                  </a:extLst>
                </a:gridCol>
              </a:tblGrid>
              <a:tr h="177189">
                <a:tc rowSpan="2">
                  <a:txBody>
                    <a:bodyPr/>
                    <a:lstStyle/>
                    <a:p>
                      <a:pPr algn="ctr" fontAlgn="ctr"/>
                      <a:r>
                        <a:rPr lang="en-US" sz="1100" b="0" i="0" u="none" strike="noStrike" dirty="0">
                          <a:solidFill>
                            <a:srgbClr val="000000"/>
                          </a:solidFill>
                          <a:effectLst/>
                          <a:latin typeface="Calibri" panose="020F0502020204030204" pitchFamily="34" charset="0"/>
                        </a:rPr>
                        <a:t>Detector</a:t>
                      </a:r>
                    </a:p>
                  </a:txBody>
                  <a:tcPr marL="9525" marR="9525" marT="95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US" sz="1100" b="0" i="0" u="none" strike="noStrike">
                          <a:solidFill>
                            <a:srgbClr val="000000"/>
                          </a:solidFill>
                          <a:effectLst/>
                          <a:latin typeface="Calibri" panose="020F0502020204030204" pitchFamily="34" charset="0"/>
                        </a:rPr>
                        <a:t>SEE</a:t>
                      </a:r>
                    </a:p>
                  </a:txBody>
                  <a:tcPr marL="9525" marR="9525" marT="95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US" sz="1100" b="0" i="0" u="none" strike="noStrike">
                          <a:solidFill>
                            <a:srgbClr val="000000"/>
                          </a:solidFill>
                          <a:effectLst/>
                          <a:latin typeface="Calibri" panose="020F0502020204030204" pitchFamily="34" charset="0"/>
                        </a:rPr>
                        <a:t>DDD/TID (krad)</a:t>
                      </a:r>
                    </a:p>
                  </a:txBody>
                  <a:tcPr marL="9525" marR="9525" marT="95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US" sz="1100" b="0" i="0" u="none" strike="noStrike">
                          <a:solidFill>
                            <a:srgbClr val="000000"/>
                          </a:solidFill>
                          <a:effectLst/>
                          <a:latin typeface="Calibri" panose="020F0502020204030204" pitchFamily="34" charset="0"/>
                        </a:rPr>
                        <a:t>TID (Mrad)</a:t>
                      </a:r>
                    </a:p>
                  </a:txBody>
                  <a:tcPr marL="9525" marR="9525" marT="95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10000"/>
                  </a:ext>
                </a:extLst>
              </a:tr>
              <a:tr h="177189">
                <a:tc vMerge="1">
                  <a:txBody>
                    <a:bodyPr/>
                    <a:lstStyle/>
                    <a:p>
                      <a:endParaRPr lang="en-US"/>
                    </a:p>
                  </a:txBody>
                  <a:tcPr/>
                </a:tc>
                <a:tc>
                  <a:txBody>
                    <a:bodyPr/>
                    <a:lstStyle/>
                    <a:p>
                      <a:pPr algn="ctr" fontAlgn="ctr"/>
                      <a:r>
                        <a:rPr lang="en-US" sz="1100" b="0" i="0" u="none" strike="noStrike">
                          <a:solidFill>
                            <a:srgbClr val="000000"/>
                          </a:solidFill>
                          <a:effectLst/>
                          <a:latin typeface="Calibri" panose="020F0502020204030204" pitchFamily="34" charset="0"/>
                        </a:rPr>
                        <a:t>Heavy Ions</a:t>
                      </a:r>
                    </a:p>
                  </a:txBody>
                  <a:tcPr marL="9525" marR="9525" marT="95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US" sz="1100" b="0" i="0" u="none" strike="noStrike">
                          <a:solidFill>
                            <a:srgbClr val="000000"/>
                          </a:solidFill>
                          <a:effectLst/>
                          <a:latin typeface="Calibri" panose="020F0502020204030204" pitchFamily="34" charset="0"/>
                        </a:rPr>
                        <a:t>Protons</a:t>
                      </a:r>
                    </a:p>
                  </a:txBody>
                  <a:tcPr marL="9525" marR="9525" marT="95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US" sz="1100" b="0" i="0" u="none" strike="noStrike">
                          <a:solidFill>
                            <a:srgbClr val="000000"/>
                          </a:solidFill>
                          <a:effectLst/>
                          <a:latin typeface="Calibri" panose="020F0502020204030204" pitchFamily="34" charset="0"/>
                        </a:rPr>
                        <a:t>Electrons</a:t>
                      </a:r>
                    </a:p>
                  </a:txBody>
                  <a:tcPr marL="9525" marR="9525" marT="95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10001"/>
                  </a:ext>
                </a:extLst>
              </a:tr>
              <a:tr h="177189">
                <a:tc>
                  <a:txBody>
                    <a:bodyPr/>
                    <a:lstStyle/>
                    <a:p>
                      <a:pPr algn="ctr" fontAlgn="ctr"/>
                      <a:r>
                        <a:rPr lang="en-US" sz="1100" b="0" i="0" u="none" strike="noStrike" dirty="0">
                          <a:solidFill>
                            <a:srgbClr val="000000"/>
                          </a:solidFill>
                          <a:effectLst/>
                          <a:latin typeface="Calibri" panose="020F0502020204030204" pitchFamily="34" charset="0"/>
                        </a:rPr>
                        <a:t>QISSAT1-2</a:t>
                      </a:r>
                    </a:p>
                  </a:txBody>
                  <a:tcPr marL="9525" marR="9525" marT="95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en-US" sz="1100" b="0" i="0" u="none" strike="noStrike" dirty="0">
                        <a:solidFill>
                          <a:srgbClr val="006100"/>
                        </a:solidFill>
                        <a:effectLst/>
                        <a:latin typeface="Calibri" panose="020F0502020204030204" pitchFamily="34" charset="0"/>
                      </a:endParaRPr>
                    </a:p>
                  </a:txBody>
                  <a:tcPr marL="9525" marR="9525"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100" b="0" i="0" u="none" strike="noStrike" dirty="0">
                          <a:solidFill>
                            <a:srgbClr val="006100"/>
                          </a:solidFill>
                          <a:effectLst/>
                          <a:latin typeface="Calibri" panose="020F0502020204030204" pitchFamily="34" charset="0"/>
                        </a:rPr>
                        <a:t>✓</a:t>
                      </a:r>
                    </a:p>
                  </a:txBody>
                  <a:tcPr marL="9525" marR="9525"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endParaRPr lang="en-US" sz="1100" b="0" i="0" u="none" strike="noStrike" dirty="0">
                        <a:solidFill>
                          <a:srgbClr val="9C6500"/>
                        </a:solidFill>
                        <a:effectLst/>
                        <a:latin typeface="Calibri" panose="020F0502020204030204" pitchFamily="34" charset="0"/>
                      </a:endParaRPr>
                    </a:p>
                  </a:txBody>
                  <a:tcPr marL="9525" marR="9525"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2"/>
                  </a:ext>
                </a:extLst>
              </a:tr>
              <a:tr h="177189">
                <a:tc>
                  <a:txBody>
                    <a:bodyPr/>
                    <a:lstStyle/>
                    <a:p>
                      <a:pPr algn="ctr" fontAlgn="ctr"/>
                      <a:r>
                        <a:rPr lang="en-US" sz="1100" b="0" i="0" u="none" strike="noStrike" dirty="0">
                          <a:solidFill>
                            <a:srgbClr val="000000"/>
                          </a:solidFill>
                          <a:effectLst/>
                          <a:latin typeface="Calibri" panose="020F0502020204030204" pitchFamily="34" charset="0"/>
                        </a:rPr>
                        <a:t>HWK4123_1427</a:t>
                      </a:r>
                    </a:p>
                  </a:txBody>
                  <a:tcPr marL="9525" marR="9525" marT="95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0" i="0" u="none" strike="noStrike" dirty="0">
                          <a:solidFill>
                            <a:srgbClr val="9C6500"/>
                          </a:solidFill>
                          <a:effectLst/>
                          <a:latin typeface="Calibri" panose="020F0502020204030204" pitchFamily="34" charset="0"/>
                        </a:rPr>
                        <a:t>-</a:t>
                      </a:r>
                    </a:p>
                  </a:txBody>
                  <a:tcPr marL="9525" marR="9525"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B9C"/>
                    </a:solidFill>
                  </a:tcPr>
                </a:tc>
                <a:tc>
                  <a:txBody>
                    <a:bodyPr/>
                    <a:lstStyle/>
                    <a:p>
                      <a:pPr algn="ctr" fontAlgn="b"/>
                      <a:r>
                        <a:rPr lang="en-US" sz="1100" b="0" i="0" u="none" strike="noStrike">
                          <a:solidFill>
                            <a:srgbClr val="9C6500"/>
                          </a:solidFill>
                          <a:effectLst/>
                          <a:latin typeface="Calibri" panose="020F0502020204030204" pitchFamily="34" charset="0"/>
                        </a:rPr>
                        <a:t>-</a:t>
                      </a:r>
                    </a:p>
                  </a:txBody>
                  <a:tcPr marL="9525" marR="9525"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B9C"/>
                    </a:solidFill>
                  </a:tcPr>
                </a:tc>
                <a:tc>
                  <a:txBody>
                    <a:bodyPr/>
                    <a:lstStyle/>
                    <a:p>
                      <a:pPr algn="ctr" fontAlgn="b"/>
                      <a:r>
                        <a:rPr lang="en-US" sz="1100" b="0" i="0" u="none" strike="noStrike">
                          <a:solidFill>
                            <a:srgbClr val="9C6500"/>
                          </a:solidFill>
                          <a:effectLst/>
                          <a:latin typeface="Calibri" panose="020F0502020204030204" pitchFamily="34" charset="0"/>
                        </a:rPr>
                        <a:t>-</a:t>
                      </a:r>
                    </a:p>
                  </a:txBody>
                  <a:tcPr marL="9525" marR="9525"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B9C"/>
                    </a:solidFill>
                  </a:tcPr>
                </a:tc>
                <a:extLst>
                  <a:ext uri="{0D108BD9-81ED-4DB2-BD59-A6C34878D82A}">
                    <a16:rowId xmlns:a16="http://schemas.microsoft.com/office/drawing/2014/main" val="10003"/>
                  </a:ext>
                </a:extLst>
              </a:tr>
              <a:tr h="177189">
                <a:tc>
                  <a:txBody>
                    <a:bodyPr/>
                    <a:lstStyle/>
                    <a:p>
                      <a:pPr algn="ctr" fontAlgn="ctr"/>
                      <a:r>
                        <a:rPr lang="en-US" sz="1100" b="0" i="0" u="none" strike="noStrike">
                          <a:solidFill>
                            <a:srgbClr val="000000"/>
                          </a:solidFill>
                          <a:effectLst/>
                          <a:latin typeface="Calibri" panose="020F0502020204030204" pitchFamily="34" charset="0"/>
                        </a:rPr>
                        <a:t>HWK4123_1430</a:t>
                      </a:r>
                    </a:p>
                  </a:txBody>
                  <a:tcPr marL="9525" marR="9525" marT="95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0" i="0" u="none" strike="noStrike">
                          <a:solidFill>
                            <a:srgbClr val="9C6500"/>
                          </a:solidFill>
                          <a:effectLst/>
                          <a:latin typeface="Calibri" panose="020F0502020204030204" pitchFamily="34" charset="0"/>
                        </a:rPr>
                        <a:t>-</a:t>
                      </a:r>
                    </a:p>
                  </a:txBody>
                  <a:tcPr marL="9525" marR="9525"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B9C"/>
                    </a:solidFill>
                  </a:tcPr>
                </a:tc>
                <a:tc>
                  <a:txBody>
                    <a:bodyPr/>
                    <a:lstStyle/>
                    <a:p>
                      <a:pPr algn="ctr" fontAlgn="b"/>
                      <a:r>
                        <a:rPr lang="en-US" sz="1100" b="0" i="0" u="none" strike="noStrike" dirty="0">
                          <a:solidFill>
                            <a:srgbClr val="9C6500"/>
                          </a:solidFill>
                          <a:effectLst/>
                          <a:latin typeface="Calibri" panose="020F0502020204030204" pitchFamily="34" charset="0"/>
                        </a:rPr>
                        <a:t>-</a:t>
                      </a:r>
                    </a:p>
                  </a:txBody>
                  <a:tcPr marL="9525" marR="9525"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B9C"/>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77189">
                <a:tc>
                  <a:txBody>
                    <a:bodyPr/>
                    <a:lstStyle/>
                    <a:p>
                      <a:pPr algn="ctr" fontAlgn="ctr"/>
                      <a:r>
                        <a:rPr lang="en-US" sz="1100" b="0" i="0" u="none" strike="noStrike">
                          <a:solidFill>
                            <a:srgbClr val="000000"/>
                          </a:solidFill>
                          <a:effectLst/>
                          <a:latin typeface="Calibri" panose="020F0502020204030204" pitchFamily="34" charset="0"/>
                        </a:rPr>
                        <a:t>HWK4123_1438</a:t>
                      </a:r>
                    </a:p>
                  </a:txBody>
                  <a:tcPr marL="9525" marR="9525" marT="95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0" i="0" u="none" strike="noStrike">
                          <a:solidFill>
                            <a:srgbClr val="9C6500"/>
                          </a:solidFill>
                          <a:effectLst/>
                          <a:latin typeface="Calibri" panose="020F0502020204030204" pitchFamily="34" charset="0"/>
                        </a:rPr>
                        <a:t>-</a:t>
                      </a:r>
                    </a:p>
                  </a:txBody>
                  <a:tcPr marL="9525" marR="9525"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B9C"/>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 </a:t>
                      </a:r>
                    </a:p>
                  </a:txBody>
                  <a:tcPr marL="9525" marR="9525"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77189">
                <a:tc>
                  <a:txBody>
                    <a:bodyPr/>
                    <a:lstStyle/>
                    <a:p>
                      <a:pPr algn="ctr" fontAlgn="ctr"/>
                      <a:r>
                        <a:rPr lang="en-US" sz="1100" b="0" i="0" u="none" strike="noStrike">
                          <a:solidFill>
                            <a:srgbClr val="000000"/>
                          </a:solidFill>
                          <a:effectLst/>
                          <a:latin typeface="Calibri" panose="020F0502020204030204" pitchFamily="34" charset="0"/>
                        </a:rPr>
                        <a:t>HWK4123_1441</a:t>
                      </a:r>
                    </a:p>
                  </a:txBody>
                  <a:tcPr marL="9525" marR="9525" marT="95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177189">
                <a:tc>
                  <a:txBody>
                    <a:bodyPr/>
                    <a:lstStyle/>
                    <a:p>
                      <a:pPr algn="ctr" fontAlgn="ctr"/>
                      <a:r>
                        <a:rPr lang="en-US" sz="1100" b="0" i="0" u="none" strike="noStrike">
                          <a:solidFill>
                            <a:srgbClr val="000000"/>
                          </a:solidFill>
                          <a:effectLst/>
                          <a:latin typeface="Calibri" panose="020F0502020204030204" pitchFamily="34" charset="0"/>
                        </a:rPr>
                        <a:t>HWK4123_1442</a:t>
                      </a:r>
                    </a:p>
                  </a:txBody>
                  <a:tcPr marL="9525" marR="9525" marT="95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177189">
                <a:tc>
                  <a:txBody>
                    <a:bodyPr/>
                    <a:lstStyle/>
                    <a:p>
                      <a:pPr algn="ctr" fontAlgn="ctr"/>
                      <a:r>
                        <a:rPr lang="en-US" sz="1100" b="0" i="0" u="none" strike="noStrike">
                          <a:solidFill>
                            <a:srgbClr val="000000"/>
                          </a:solidFill>
                          <a:effectLst/>
                          <a:latin typeface="Calibri" panose="020F0502020204030204" pitchFamily="34" charset="0"/>
                        </a:rPr>
                        <a:t>HWK4123_1447</a:t>
                      </a:r>
                    </a:p>
                  </a:txBody>
                  <a:tcPr marL="9525" marR="9525" marT="95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9C6500"/>
                          </a:solidFill>
                          <a:effectLst/>
                          <a:latin typeface="Calibri" panose="020F0502020204030204" pitchFamily="34" charset="0"/>
                        </a:rPr>
                        <a:t>-</a:t>
                      </a:r>
                    </a:p>
                  </a:txBody>
                  <a:tcPr marL="9525" marR="9525"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B9C"/>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177189">
                <a:tc>
                  <a:txBody>
                    <a:bodyPr/>
                    <a:lstStyle/>
                    <a:p>
                      <a:pPr algn="ctr" fontAlgn="ctr"/>
                      <a:r>
                        <a:rPr lang="en-US" sz="1100" b="0" i="0" u="none" strike="noStrike">
                          <a:solidFill>
                            <a:srgbClr val="000000"/>
                          </a:solidFill>
                          <a:effectLst/>
                          <a:latin typeface="Calibri" panose="020F0502020204030204" pitchFamily="34" charset="0"/>
                        </a:rPr>
                        <a:t>HWK4123_1450</a:t>
                      </a:r>
                    </a:p>
                  </a:txBody>
                  <a:tcPr marL="9525" marR="9525" marT="95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177189">
                <a:tc>
                  <a:txBody>
                    <a:bodyPr/>
                    <a:lstStyle/>
                    <a:p>
                      <a:pPr algn="ctr" fontAlgn="ctr"/>
                      <a:r>
                        <a:rPr lang="en-US" sz="1100" b="0" i="0" u="none" strike="noStrike">
                          <a:solidFill>
                            <a:srgbClr val="000000"/>
                          </a:solidFill>
                          <a:effectLst/>
                          <a:latin typeface="Calibri" panose="020F0502020204030204" pitchFamily="34" charset="0"/>
                        </a:rPr>
                        <a:t>HWK4123_1453</a:t>
                      </a:r>
                    </a:p>
                  </a:txBody>
                  <a:tcPr marL="9525" marR="9525" marT="95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177189">
                <a:tc>
                  <a:txBody>
                    <a:bodyPr/>
                    <a:lstStyle/>
                    <a:p>
                      <a:pPr algn="ctr" fontAlgn="ctr"/>
                      <a:r>
                        <a:rPr lang="en-US" sz="1100" b="0" i="0" u="none" strike="noStrike">
                          <a:solidFill>
                            <a:srgbClr val="000000"/>
                          </a:solidFill>
                          <a:effectLst/>
                          <a:latin typeface="Calibri" panose="020F0502020204030204" pitchFamily="34" charset="0"/>
                        </a:rPr>
                        <a:t>HWK4123_1475</a:t>
                      </a:r>
                    </a:p>
                  </a:txBody>
                  <a:tcPr marL="9525" marR="9525" marT="95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9C6500"/>
                          </a:solidFill>
                          <a:effectLst/>
                          <a:latin typeface="Calibri" panose="020F0502020204030204" pitchFamily="34" charset="0"/>
                        </a:rPr>
                        <a:t>-</a:t>
                      </a:r>
                    </a:p>
                  </a:txBody>
                  <a:tcPr marL="9525" marR="9525"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B9C"/>
                    </a:solidFill>
                  </a:tcPr>
                </a:tc>
                <a:extLst>
                  <a:ext uri="{0D108BD9-81ED-4DB2-BD59-A6C34878D82A}">
                    <a16:rowId xmlns:a16="http://schemas.microsoft.com/office/drawing/2014/main" val="10011"/>
                  </a:ext>
                </a:extLst>
              </a:tr>
              <a:tr h="177189">
                <a:tc>
                  <a:txBody>
                    <a:bodyPr/>
                    <a:lstStyle/>
                    <a:p>
                      <a:pPr algn="ctr" fontAlgn="ctr"/>
                      <a:r>
                        <a:rPr lang="en-US" sz="1100" b="0" i="0" u="none" strike="noStrike" dirty="0">
                          <a:solidFill>
                            <a:srgbClr val="000000"/>
                          </a:solidFill>
                          <a:effectLst/>
                          <a:latin typeface="Calibri" panose="020F0502020204030204" pitchFamily="34" charset="0"/>
                        </a:rPr>
                        <a:t>HWK4123_1479</a:t>
                      </a:r>
                    </a:p>
                  </a:txBody>
                  <a:tcPr marL="9525" marR="9525" marT="95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b"/>
                      <a:r>
                        <a:rPr lang="en-US" sz="1100" b="0" i="0" u="none" strike="noStrike" dirty="0">
                          <a:solidFill>
                            <a:srgbClr val="000000"/>
                          </a:solidFill>
                          <a:effectLst/>
                          <a:latin typeface="Calibri" panose="020F0502020204030204" pitchFamily="34" charset="0"/>
                        </a:rPr>
                        <a:t> </a:t>
                      </a:r>
                    </a:p>
                  </a:txBody>
                  <a:tcPr marL="9525" marR="9525"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9C6500"/>
                          </a:solidFill>
                          <a:effectLst/>
                          <a:latin typeface="Calibri" panose="020F0502020204030204" pitchFamily="34" charset="0"/>
                        </a:rPr>
                        <a:t>-</a:t>
                      </a:r>
                    </a:p>
                  </a:txBody>
                  <a:tcPr marL="9525" marR="9525"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B9C"/>
                    </a:solidFill>
                  </a:tcPr>
                </a:tc>
                <a:extLst>
                  <a:ext uri="{0D108BD9-81ED-4DB2-BD59-A6C34878D82A}">
                    <a16:rowId xmlns:a16="http://schemas.microsoft.com/office/drawing/2014/main" val="10012"/>
                  </a:ext>
                </a:extLst>
              </a:tr>
            </a:tbl>
          </a:graphicData>
        </a:graphic>
      </p:graphicFrame>
      <p:grpSp>
        <p:nvGrpSpPr>
          <p:cNvPr id="58515" name="Group 6"/>
          <p:cNvGrpSpPr>
            <a:grpSpLocks/>
          </p:cNvGrpSpPr>
          <p:nvPr/>
        </p:nvGrpSpPr>
        <p:grpSpPr bwMode="auto">
          <a:xfrm>
            <a:off x="8750300" y="1322388"/>
            <a:ext cx="1828800" cy="1828800"/>
            <a:chOff x="7010400" y="2667000"/>
            <a:chExt cx="2667000" cy="2590800"/>
          </a:xfrm>
        </p:grpSpPr>
        <p:pic>
          <p:nvPicPr>
            <p:cNvPr id="58517" name="Picture 10" descr="Star Orbit Icons - Free SVG &amp; PNG Star Orbit Images - Noun Projec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10400" y="2667000"/>
              <a:ext cx="26670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518" name="Picture 4" descr="File:Earth Western Hemisphere transparent background.png - Wikipedi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08863" y="2819400"/>
              <a:ext cx="1927225" cy="192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519" name="Picture 10" descr="Star Orbit Icons - Free SVG &amp; PNG Star Orbit Images - Noun Project"/>
            <p:cNvPicPr>
              <a:picLocks noChangeAspect="1" noChangeArrowheads="1"/>
            </p:cNvPicPr>
            <p:nvPr/>
          </p:nvPicPr>
          <p:blipFill>
            <a:blip r:embed="rId4">
              <a:extLst>
                <a:ext uri="{28A0092B-C50C-407E-A947-70E740481C1C}">
                  <a14:useLocalDpi xmlns:a14="http://schemas.microsoft.com/office/drawing/2010/main" val="0"/>
                </a:ext>
              </a:extLst>
            </a:blip>
            <a:srcRect t="50549"/>
            <a:stretch>
              <a:fillRect/>
            </a:stretch>
          </p:blipFill>
          <p:spPr bwMode="auto">
            <a:xfrm>
              <a:off x="7010400" y="3976688"/>
              <a:ext cx="2667000" cy="1281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6" name="Picture 183" descr="Transparent Radiation PNG, Vector, PSD, and Clipart With Transparent  Background for Free Download | Pngtree"/>
          <p:cNvPicPr>
            <a:picLocks noChangeAspect="1" noChangeArrowheads="1"/>
          </p:cNvPicPr>
          <p:nvPr/>
        </p:nvPicPr>
        <p:blipFill rotWithShape="1">
          <a:blip r:embed="rId3">
            <a:duotone>
              <a:schemeClr val="accent6">
                <a:shade val="45000"/>
                <a:satMod val="135000"/>
              </a:schemeClr>
              <a:prstClr val="white"/>
            </a:duotone>
          </a:blip>
          <a:srcRect t="57419"/>
          <a:stretch/>
        </p:blipFill>
        <p:spPr bwMode="auto">
          <a:xfrm>
            <a:off x="7135613" y="2278216"/>
            <a:ext cx="4835884" cy="652616"/>
          </a:xfrm>
          <a:prstGeom prst="rect">
            <a:avLst/>
          </a:prstGeom>
          <a:noFill/>
          <a:effectLst>
            <a:softEdge rad="25400"/>
          </a:effectLst>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3084" y="4114801"/>
            <a:ext cx="7266516" cy="1654176"/>
          </a:xfrm>
        </p:spPr>
        <p:txBody>
          <a:bodyPr/>
          <a:lstStyle/>
          <a:p>
            <a:pPr>
              <a:defRPr/>
            </a:pPr>
            <a:r>
              <a:rPr lang="en-US" dirty="0"/>
              <a:t>Single Photon Detectors for NASA’s Habitable Worlds Observatory</a:t>
            </a:r>
            <a:r>
              <a:rPr lang="en-US" sz="3600" dirty="0">
                <a:effectLst>
                  <a:innerShdw blurRad="63500" dist="50800" dir="2700000">
                    <a:prstClr val="black">
                      <a:alpha val="50000"/>
                    </a:prstClr>
                  </a:innerShdw>
                </a:effectLst>
              </a:rPr>
              <a:t/>
            </a:r>
            <a:br>
              <a:rPr lang="en-US" sz="3600" dirty="0">
                <a:effectLst>
                  <a:innerShdw blurRad="63500" dist="50800" dir="2700000">
                    <a:prstClr val="black">
                      <a:alpha val="50000"/>
                    </a:prstClr>
                  </a:innerShdw>
                </a:effectLst>
              </a:rPr>
            </a:br>
            <a:r>
              <a:rPr lang="en-US" sz="1600" dirty="0">
                <a:effectLst>
                  <a:innerShdw blurRad="63500" dist="50800" dir="2700000">
                    <a:prstClr val="black">
                      <a:alpha val="50000"/>
                    </a:prstClr>
                  </a:innerShdw>
                </a:effectLst>
              </a:rPr>
              <a:t>Don Figer</a:t>
            </a:r>
            <a:endParaRPr lang="en-US" sz="3200" dirty="0">
              <a:effectLst>
                <a:innerShdw blurRad="63500" dist="50800" dir="2700000">
                  <a:prstClr val="black">
                    <a:alpha val="50000"/>
                  </a:prstClr>
                </a:innerShdw>
              </a:effectLst>
            </a:endParaRPr>
          </a:p>
        </p:txBody>
      </p:sp>
      <p:pic>
        <p:nvPicPr>
          <p:cNvPr id="8" name="Picture 1"/>
          <p:cNvPicPr>
            <a:picLocks noChangeAspect="1" noChangeArrowheads="1"/>
          </p:cNvPicPr>
          <p:nvPr/>
        </p:nvPicPr>
        <p:blipFill>
          <a:blip r:embed="rId2"/>
          <a:srcRect l="11632" t="27779" r="10156" b="25555"/>
          <a:stretch>
            <a:fillRect/>
          </a:stretch>
        </p:blipFill>
        <p:spPr>
          <a:xfrm>
            <a:off x="7848600" y="685800"/>
            <a:ext cx="2981325" cy="2362200"/>
          </a:xfrm>
          <a:prstGeom prst="rect">
            <a:avLst/>
          </a:prstGeom>
          <a:effectLst>
            <a:softEdge rad="317500"/>
          </a:effectLst>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noChangeArrowheads="1"/>
          </p:cNvSpPr>
          <p:nvPr>
            <p:ph type="title"/>
          </p:nvPr>
        </p:nvSpPr>
        <p:spPr/>
        <p:txBody>
          <a:bodyPr/>
          <a:lstStyle/>
          <a:p>
            <a:r>
              <a:rPr lang="en-US" altLang="en-US" dirty="0"/>
              <a:t>Characteristic </a:t>
            </a:r>
            <a:r>
              <a:rPr lang="en-US" altLang="en-US" dirty="0" smtClean="0"/>
              <a:t>Effects</a:t>
            </a:r>
            <a:endParaRPr lang="en-US" altLang="en-US" dirty="0"/>
          </a:p>
        </p:txBody>
      </p:sp>
      <p:sp>
        <p:nvSpPr>
          <p:cNvPr id="60419" name="Content Placeholder 2"/>
          <p:cNvSpPr>
            <a:spLocks noGrp="1" noChangeArrowheads="1"/>
          </p:cNvSpPr>
          <p:nvPr>
            <p:ph sz="half" idx="1"/>
          </p:nvPr>
        </p:nvSpPr>
        <p:spPr>
          <a:xfrm>
            <a:off x="609600" y="1295400"/>
            <a:ext cx="5384800" cy="4830763"/>
          </a:xfrm>
        </p:spPr>
        <p:txBody>
          <a:bodyPr/>
          <a:lstStyle/>
          <a:p>
            <a:pPr>
              <a:buFontTx/>
              <a:buAutoNum type="arabicPeriod"/>
            </a:pPr>
            <a:r>
              <a:rPr lang="en-US" altLang="en-US" sz="1600"/>
              <a:t>trap-assisted leakage</a:t>
            </a:r>
          </a:p>
          <a:p>
            <a:pPr lvl="1">
              <a:buFontTx/>
              <a:buAutoNum type="alphaLcPeriod"/>
            </a:pPr>
            <a:r>
              <a:rPr lang="en-US" altLang="en-US" sz="1400"/>
              <a:t>bulk traps capture electrons </a:t>
            </a:r>
          </a:p>
          <a:p>
            <a:pPr lvl="1">
              <a:buFontTx/>
              <a:buAutoNum type="alphaLcPeriod"/>
            </a:pPr>
            <a:r>
              <a:rPr lang="en-US" altLang="en-US" sz="1400"/>
              <a:t>trap states enable recombination paths into the substrate</a:t>
            </a:r>
          </a:p>
          <a:p>
            <a:pPr lvl="1">
              <a:buFontTx/>
              <a:buAutoNum type="alphaLcPeriod"/>
            </a:pPr>
            <a:r>
              <a:rPr lang="en-US" altLang="en-US" sz="1400"/>
              <a:t>changes RTN frequency and increases 1/f noise</a:t>
            </a:r>
          </a:p>
          <a:p>
            <a:pPr>
              <a:buFontTx/>
              <a:buAutoNum type="arabicPeriod"/>
            </a:pPr>
            <a:r>
              <a:rPr lang="en-US" altLang="en-US" sz="1600"/>
              <a:t>surface / interface damage</a:t>
            </a:r>
          </a:p>
          <a:p>
            <a:pPr lvl="1">
              <a:buFontTx/>
              <a:buAutoNum type="alphaLcPeriod"/>
            </a:pPr>
            <a:r>
              <a:rPr lang="en-US" altLang="en-US" sz="1400"/>
              <a:t>oxide charge and interface traps near TG / FD / SF / RST alter local potentials</a:t>
            </a:r>
          </a:p>
          <a:p>
            <a:pPr lvl="1">
              <a:buFontTx/>
              <a:buAutoNum type="alphaLcPeriod"/>
            </a:pPr>
            <a:r>
              <a:rPr lang="en-US" altLang="en-US" sz="1400"/>
              <a:t>can shifts reset-transistor threshold voltage</a:t>
            </a:r>
          </a:p>
          <a:p>
            <a:pPr>
              <a:buFontTx/>
              <a:buAutoNum type="arabicPeriod"/>
            </a:pPr>
            <a:r>
              <a:rPr lang="en-US" altLang="en-US" sz="1600"/>
              <a:t>reset-transistor / barrier-region damage</a:t>
            </a:r>
          </a:p>
          <a:p>
            <a:pPr lvl="1">
              <a:buFontTx/>
              <a:buAutoNum type="alphaLcPeriod"/>
            </a:pPr>
            <a:r>
              <a:rPr lang="en-US" altLang="en-US" sz="1400"/>
              <a:t>threshold-voltage shifts changes reset effectiveness</a:t>
            </a:r>
          </a:p>
          <a:p>
            <a:pPr lvl="1">
              <a:buFontTx/>
              <a:buAutoNum type="alphaLcPeriod"/>
            </a:pPr>
            <a:r>
              <a:rPr lang="en-US" altLang="en-US" sz="1400"/>
              <a:t>gate-oxide damage increases reset leakage</a:t>
            </a:r>
          </a:p>
          <a:p>
            <a:pPr lvl="1">
              <a:buFontTx/>
              <a:buAutoNum type="alphaLcPeriod"/>
            </a:pPr>
            <a:r>
              <a:rPr lang="en-US" altLang="en-US" sz="1400"/>
              <a:t>produces apparent FD-reset drift after reset</a:t>
            </a:r>
          </a:p>
          <a:p>
            <a:pPr>
              <a:buFontTx/>
              <a:buAutoNum type="arabicPeriod"/>
            </a:pPr>
            <a:r>
              <a:rPr lang="en-US" altLang="en-US" sz="1600"/>
              <a:t>parasitic conduction and edge inversion</a:t>
            </a:r>
          </a:p>
          <a:p>
            <a:pPr lvl="1">
              <a:buFontTx/>
              <a:buAutoNum type="alphaLcPeriod"/>
            </a:pPr>
            <a:r>
              <a:rPr lang="en-US" altLang="en-US" sz="1400"/>
              <a:t>positive oxide charge buildup along shallow-trench isolation (STI) edges forms weak conductive channels</a:t>
            </a:r>
          </a:p>
          <a:p>
            <a:pPr lvl="1">
              <a:buFontTx/>
              <a:buAutoNum type="alphaLcPeriod"/>
            </a:pPr>
            <a:r>
              <a:rPr lang="en-US" altLang="en-US" sz="1400"/>
              <a:t>provides paths to leak electrons leading to FD-reset drift</a:t>
            </a:r>
          </a:p>
          <a:p>
            <a:pPr lvl="1">
              <a:buFontTx/>
              <a:buAutoNum type="alphaLcPeriod"/>
            </a:pPr>
            <a:r>
              <a:rPr lang="en-US" altLang="en-US" sz="1400"/>
              <a:t>may couple to or perturb neighboring pixels</a:t>
            </a:r>
          </a:p>
          <a:p>
            <a:pPr>
              <a:buFontTx/>
              <a:buAutoNum type="arabicPeriod"/>
            </a:pPr>
            <a:endParaRPr lang="en-US" altLang="en-US" sz="1600"/>
          </a:p>
        </p:txBody>
      </p:sp>
      <p:pic>
        <p:nvPicPr>
          <p:cNvPr id="60420" name="Content Placeholder 6"/>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197600" y="1844675"/>
            <a:ext cx="5384800" cy="3732213"/>
          </a:xfrm>
        </p:spPr>
      </p:pic>
      <p:sp>
        <p:nvSpPr>
          <p:cNvPr id="60421"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fld id="{40AF09E1-417B-457A-85AA-7AD39A2F794F}" type="slidenum">
              <a:rPr lang="en-US" altLang="en-US" sz="1400"/>
              <a:pPr>
                <a:spcBef>
                  <a:spcPct val="0"/>
                </a:spcBef>
                <a:buClrTx/>
                <a:buFontTx/>
                <a:buNone/>
              </a:pPr>
              <a:t>30</a:t>
            </a:fld>
            <a:endParaRPr lang="en-US" altLang="en-US" sz="1400"/>
          </a:p>
        </p:txBody>
      </p:sp>
      <p:sp>
        <p:nvSpPr>
          <p:cNvPr id="25" name="Round Same Side Corner Rectangle 24"/>
          <p:cNvSpPr/>
          <p:nvPr/>
        </p:nvSpPr>
        <p:spPr bwMode="auto">
          <a:xfrm rot="10800000">
            <a:off x="9110663" y="3716338"/>
            <a:ext cx="261937" cy="398462"/>
          </a:xfrm>
          <a:prstGeom prst="round2SameRect">
            <a:avLst>
              <a:gd name="adj1" fmla="val 35417"/>
              <a:gd name="adj2" fmla="val 0"/>
            </a:avLst>
          </a:prstGeom>
          <a:solidFill>
            <a:schemeClr val="bg1">
              <a:lumMod val="85000"/>
            </a:schemeClr>
          </a:solidFill>
          <a:ln w="12700" cap="flat" cmpd="sng" algn="ctr">
            <a:solidFill>
              <a:schemeClr val="tx1"/>
            </a:solidFill>
            <a:prstDash val="solid"/>
            <a:round/>
            <a:headEnd type="none" w="med" len="med"/>
            <a:tailEnd type="none" w="med" len="med"/>
          </a:ln>
          <a:effectLst/>
        </p:spPr>
        <p:txBody>
          <a:bodyPr/>
          <a:lstStyle/>
          <a:p>
            <a:pPr>
              <a:defRPr/>
            </a:pPr>
            <a:endParaRPr lang="en-US">
              <a:latin typeface="Arial" charset="0"/>
              <a:ea typeface="ＭＳ Ｐゴシック" pitchFamily="1" charset="-128"/>
            </a:endParaRPr>
          </a:p>
        </p:txBody>
      </p:sp>
      <p:sp>
        <p:nvSpPr>
          <p:cNvPr id="60423" name="TextBox 25"/>
          <p:cNvSpPr txBox="1">
            <a:spLocks noChangeArrowheads="1"/>
          </p:cNvSpPr>
          <p:nvPr/>
        </p:nvSpPr>
        <p:spPr bwMode="auto">
          <a:xfrm>
            <a:off x="8978900" y="4057650"/>
            <a:ext cx="525463"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r>
              <a:rPr lang="en-US" altLang="en-US" sz="1700"/>
              <a:t>STI</a:t>
            </a: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3613" y="4406900"/>
            <a:ext cx="8104187" cy="1362075"/>
          </a:xfrm>
          <a:effectLst>
            <a:outerShdw blurRad="50800" dist="38100" algn="l" rotWithShape="0">
              <a:prstClr val="black">
                <a:alpha val="40000"/>
              </a:prstClr>
            </a:outerShdw>
          </a:effectLst>
        </p:spPr>
        <p:txBody>
          <a:bodyPr/>
          <a:lstStyle/>
          <a:p>
            <a:pPr>
              <a:defRPr/>
            </a:pPr>
            <a:r>
              <a:rPr lang="en-US" dirty="0"/>
              <a:t>Develop Single-Photon Sensing NIR Photodiode</a:t>
            </a:r>
          </a:p>
        </p:txBody>
      </p:sp>
      <p:sp>
        <p:nvSpPr>
          <p:cNvPr id="62467" name="Slide Number Placeholder 3"/>
          <p:cNvSpPr>
            <a:spLocks noGrp="1"/>
          </p:cNvSpPr>
          <p:nvPr>
            <p:ph type="sldNum" sz="quarter" idx="4294967295"/>
          </p:nvPr>
        </p:nvSpPr>
        <p:spPr>
          <a:xfrm>
            <a:off x="9347200" y="6245225"/>
            <a:ext cx="28448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lgn="l">
              <a:spcBef>
                <a:spcPct val="0"/>
              </a:spcBef>
              <a:buClrTx/>
              <a:buFontTx/>
              <a:buNone/>
            </a:pPr>
            <a:fld id="{7A29EA7C-39D8-4EAA-907D-AA7F3ED64314}" type="slidenum">
              <a:rPr lang="en-US" altLang="en-US" sz="1400"/>
              <a:pPr algn="l">
                <a:spcBef>
                  <a:spcPct val="0"/>
                </a:spcBef>
                <a:buClrTx/>
                <a:buFontTx/>
                <a:buNone/>
              </a:pPr>
              <a:t>31</a:t>
            </a:fld>
            <a:endParaRPr lang="en-US" altLang="en-US" sz="1400"/>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noChangeArrowheads="1"/>
          </p:cNvSpPr>
          <p:nvPr>
            <p:ph type="title"/>
          </p:nvPr>
        </p:nvSpPr>
        <p:spPr/>
        <p:txBody>
          <a:bodyPr/>
          <a:lstStyle/>
          <a:p>
            <a:r>
              <a:rPr lang="en-US" altLang="en-US"/>
              <a:t>Design a Single-Photon Sensing NIR Photodiode</a:t>
            </a:r>
          </a:p>
        </p:txBody>
      </p:sp>
      <p:sp>
        <p:nvSpPr>
          <p:cNvPr id="63491" name="Content Placeholder 2"/>
          <p:cNvSpPr>
            <a:spLocks noGrp="1" noChangeArrowheads="1"/>
          </p:cNvSpPr>
          <p:nvPr>
            <p:ph sz="half" idx="1"/>
          </p:nvPr>
        </p:nvSpPr>
        <p:spPr>
          <a:xfrm>
            <a:off x="609600" y="1295400"/>
            <a:ext cx="5384800" cy="2438400"/>
          </a:xfrm>
        </p:spPr>
        <p:txBody>
          <a:bodyPr/>
          <a:lstStyle/>
          <a:p>
            <a:pPr>
              <a:buFontTx/>
              <a:buAutoNum type="arabicPeriod"/>
            </a:pPr>
            <a:r>
              <a:rPr lang="en-US" altLang="en-US" sz="2000"/>
              <a:t>developed InGaAs and Si TCAD model of photodiode using Synopsys Sentaurus</a:t>
            </a:r>
          </a:p>
          <a:p>
            <a:pPr>
              <a:buFontTx/>
              <a:buAutoNum type="arabicPeriod"/>
            </a:pPr>
            <a:r>
              <a:rPr lang="en-US" altLang="en-US" sz="2000"/>
              <a:t>evaluating photodiode performance with several 2D and 3D designs</a:t>
            </a:r>
          </a:p>
          <a:p>
            <a:pPr>
              <a:buFontTx/>
              <a:buAutoNum type="arabicPeriod"/>
            </a:pPr>
            <a:r>
              <a:rPr lang="en-US" altLang="en-US" sz="2000"/>
              <a:t>migrating structure to MCT to compare to Si and InGaAs predecessor</a:t>
            </a:r>
          </a:p>
          <a:p>
            <a:endParaRPr lang="en-US" altLang="en-US" sz="2000"/>
          </a:p>
        </p:txBody>
      </p:sp>
      <p:sp>
        <p:nvSpPr>
          <p:cNvPr id="63492" name="Slide Number Placeholder 6"/>
          <p:cNvSpPr>
            <a:spLocks noGrp="1"/>
          </p:cNvSpPr>
          <p:nvPr>
            <p:ph type="sldNum" sz="quarter" idx="1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fld id="{9A1EC933-8E8A-42FF-882B-A50F7F660469}" type="slidenum">
              <a:rPr lang="en-US" altLang="en-US" sz="1400"/>
              <a:pPr>
                <a:spcBef>
                  <a:spcPct val="0"/>
                </a:spcBef>
                <a:buClrTx/>
                <a:buFontTx/>
                <a:buNone/>
              </a:pPr>
              <a:t>32</a:t>
            </a:fld>
            <a:endParaRPr lang="en-US" altLang="en-US" sz="1400"/>
          </a:p>
        </p:txBody>
      </p:sp>
      <p:pic>
        <p:nvPicPr>
          <p:cNvPr id="63493" name="Content Placeholder 7"/>
          <p:cNvPicPr>
            <a:picLocks noGrp="1" noChangeAspect="1" noChangeArrowheads="1"/>
          </p:cNvPicPr>
          <p:nvPr>
            <p:ph sz="half" idx="13"/>
          </p:nvPr>
        </p:nvPicPr>
        <p:blipFill>
          <a:blip r:embed="rId3">
            <a:extLst>
              <a:ext uri="{28A0092B-C50C-407E-A947-70E740481C1C}">
                <a14:useLocalDpi xmlns:a14="http://schemas.microsoft.com/office/drawing/2010/main" val="0"/>
              </a:ext>
            </a:extLst>
          </a:blip>
          <a:srcRect t="9570"/>
          <a:stretch>
            <a:fillRect/>
          </a:stretch>
        </p:blipFill>
        <p:spPr>
          <a:xfrm>
            <a:off x="768350" y="3770313"/>
            <a:ext cx="5067300" cy="2438400"/>
          </a:xfrm>
          <a:noFill/>
        </p:spPr>
      </p:pic>
      <p:pic>
        <p:nvPicPr>
          <p:cNvPr id="63495" name="Picture 3"/>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r="4266" b="2730"/>
          <a:stretch>
            <a:fillRect/>
          </a:stretch>
        </p:blipFill>
        <p:spPr>
          <a:xfrm>
            <a:off x="7200900" y="1295400"/>
            <a:ext cx="3378200" cy="2438400"/>
          </a:xfrm>
          <a:noFill/>
        </p:spPr>
      </p:pic>
      <p:pic>
        <p:nvPicPr>
          <p:cNvPr id="9" name="Content Placeholder 2"/>
          <p:cNvPicPr>
            <a:picLocks noGrp="1" noChangeAspect="1"/>
          </p:cNvPicPr>
          <p:nvPr>
            <p:ph sz="half" idx="14"/>
          </p:nvPr>
        </p:nvPicPr>
        <p:blipFill>
          <a:blip r:embed="rId5">
            <a:extLst>
              <a:ext uri="{28A0092B-C50C-407E-A947-70E740481C1C}">
                <a14:useLocalDpi xmlns:a14="http://schemas.microsoft.com/office/drawing/2010/main" val="0"/>
              </a:ext>
            </a:extLst>
          </a:blip>
          <a:stretch>
            <a:fillRect/>
          </a:stretch>
        </p:blipFill>
        <p:spPr>
          <a:xfrm>
            <a:off x="7585274" y="3770313"/>
            <a:ext cx="2609451" cy="2438400"/>
          </a:xfrm>
        </p:spPr>
      </p:pic>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3613" y="4406900"/>
            <a:ext cx="6199187" cy="1362075"/>
          </a:xfrm>
        </p:spPr>
        <p:txBody>
          <a:bodyPr/>
          <a:lstStyle/>
          <a:p>
            <a:pPr>
              <a:defRPr/>
            </a:pPr>
            <a:r>
              <a:rPr lang="en-US" dirty="0"/>
              <a:t>Evaluate Detectors with On-Sky Observations</a:t>
            </a: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noChangeArrowheads="1"/>
          </p:cNvSpPr>
          <p:nvPr>
            <p:ph type="title"/>
          </p:nvPr>
        </p:nvSpPr>
        <p:spPr/>
        <p:txBody>
          <a:bodyPr/>
          <a:lstStyle/>
          <a:p>
            <a:r>
              <a:rPr lang="en-US" altLang="en-US"/>
              <a:t>Univesrity of Rochester’s </a:t>
            </a:r>
            <a:br>
              <a:rPr lang="en-US" altLang="en-US"/>
            </a:br>
            <a:r>
              <a:rPr lang="en-US" altLang="en-US"/>
              <a:t>C.E.K. Mees Observatory</a:t>
            </a:r>
          </a:p>
        </p:txBody>
      </p:sp>
      <p:pic>
        <p:nvPicPr>
          <p:cNvPr id="66563" name="Picture 6" descr="C.E.K. Mees Observatory : About Us : Department of Physics and Astronomy :  University of Rocheste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t="10617" b="9628"/>
          <a:stretch>
            <a:fillRect/>
          </a:stretch>
        </p:blipFill>
        <p:spPr>
          <a:xfrm>
            <a:off x="6627813" y="1295400"/>
            <a:ext cx="4524375" cy="4830763"/>
          </a:xfrm>
          <a:noFill/>
        </p:spPr>
      </p:pic>
      <p:pic>
        <p:nvPicPr>
          <p:cNvPr id="66564" name="Picture 2" descr="The Mees Observatory dome in the bottom left corner, with brilliant fall trees all around it and the river in the background. "/>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885825" y="1295400"/>
            <a:ext cx="4830763" cy="4830763"/>
          </a:xfrm>
          <a:noFill/>
        </p:spPr>
      </p:pic>
      <p:sp>
        <p:nvSpPr>
          <p:cNvPr id="66565" name="TextBox 7"/>
          <p:cNvSpPr txBox="1">
            <a:spLocks noChangeArrowheads="1"/>
          </p:cNvSpPr>
          <p:nvPr/>
        </p:nvSpPr>
        <p:spPr bwMode="auto">
          <a:xfrm>
            <a:off x="885825" y="5741988"/>
            <a:ext cx="11969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r>
              <a:rPr lang="en-US" altLang="en-US" sz="1800">
                <a:solidFill>
                  <a:schemeClr val="bg1"/>
                </a:solidFill>
              </a:rPr>
              <a:t>Naples, NY</a:t>
            </a:r>
          </a:p>
        </p:txBody>
      </p:sp>
      <p:sp>
        <p:nvSpPr>
          <p:cNvPr id="66566"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fld id="{9C39B776-7608-498C-9541-4E92EBE16F65}" type="slidenum">
              <a:rPr lang="en-US" altLang="en-US" sz="1400"/>
              <a:pPr>
                <a:spcBef>
                  <a:spcPct val="0"/>
                </a:spcBef>
                <a:buClrTx/>
                <a:buFontTx/>
                <a:buNone/>
              </a:pPr>
              <a:t>34</a:t>
            </a:fld>
            <a:endParaRPr lang="en-US" altLang="en-US" sz="1400"/>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11"/>
          <p:cNvPicPr>
            <a:picLocks noGrp="1" noChangeAspect="1" noChangeArrowheads="1"/>
          </p:cNvPicPr>
          <p:nvPr>
            <p:ph sz="half" idx="17"/>
          </p:nvPr>
        </p:nvPicPr>
        <p:blipFill>
          <a:blip r:embed="rId3">
            <a:extLst>
              <a:ext uri="{28A0092B-C50C-407E-A947-70E740481C1C}">
                <a14:useLocalDpi xmlns:a14="http://schemas.microsoft.com/office/drawing/2010/main" val="0"/>
              </a:ext>
            </a:extLst>
          </a:blip>
          <a:srcRect/>
          <a:stretch>
            <a:fillRect/>
          </a:stretch>
        </p:blipFill>
        <p:spPr>
          <a:xfrm>
            <a:off x="8980488" y="3762375"/>
            <a:ext cx="2359025" cy="2359025"/>
          </a:xfrm>
          <a:noFill/>
        </p:spPr>
      </p:pic>
      <p:sp>
        <p:nvSpPr>
          <p:cNvPr id="67587" name="Title 4"/>
          <p:cNvSpPr>
            <a:spLocks noGrp="1" noChangeArrowheads="1"/>
          </p:cNvSpPr>
          <p:nvPr>
            <p:ph type="title"/>
          </p:nvPr>
        </p:nvSpPr>
        <p:spPr/>
        <p:txBody>
          <a:bodyPr/>
          <a:lstStyle/>
          <a:p>
            <a:r>
              <a:rPr lang="en-US" altLang="en-US"/>
              <a:t>Telescope Observing with SPSCMOS Detectors</a:t>
            </a:r>
          </a:p>
        </p:txBody>
      </p:sp>
      <p:sp>
        <p:nvSpPr>
          <p:cNvPr id="67588" name="Content Placeholder 5"/>
          <p:cNvSpPr>
            <a:spLocks noGrp="1" noChangeArrowheads="1"/>
          </p:cNvSpPr>
          <p:nvPr>
            <p:ph sz="half" idx="1"/>
          </p:nvPr>
        </p:nvSpPr>
        <p:spPr>
          <a:xfrm>
            <a:off x="609600" y="1295400"/>
            <a:ext cx="5384800" cy="4830763"/>
          </a:xfrm>
        </p:spPr>
        <p:txBody>
          <a:bodyPr/>
          <a:lstStyle/>
          <a:p>
            <a:pPr>
              <a:buFontTx/>
              <a:buAutoNum type="arabicPeriod"/>
            </a:pPr>
            <a:r>
              <a:rPr lang="en-US" altLang="en-US" dirty="0"/>
              <a:t>measuring detector non-linearity using star clusters and comparing to results from lab experiments</a:t>
            </a:r>
          </a:p>
          <a:p>
            <a:pPr>
              <a:buFontTx/>
              <a:buAutoNum type="arabicPeriod"/>
            </a:pPr>
            <a:r>
              <a:rPr lang="en-US" altLang="en-US" dirty="0"/>
              <a:t>measuring quantum efficiency using the expected and measured counts for stars</a:t>
            </a:r>
          </a:p>
          <a:p>
            <a:pPr>
              <a:buFontTx/>
              <a:buAutoNum type="arabicPeriod"/>
            </a:pPr>
            <a:r>
              <a:rPr lang="en-US" altLang="en-US" dirty="0"/>
              <a:t>comparing photometric results to literature</a:t>
            </a:r>
          </a:p>
          <a:p>
            <a:pPr>
              <a:buFontTx/>
              <a:buAutoNum type="arabicPeriod"/>
            </a:pPr>
            <a:endParaRPr lang="en-US" altLang="en-US" dirty="0"/>
          </a:p>
        </p:txBody>
      </p:sp>
      <p:pic>
        <p:nvPicPr>
          <p:cNvPr id="67589" name="Picture 2" descr="Mees Observatory Tour &amp; Camping – UR SPIE Student Chapte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7321550" y="1295400"/>
            <a:ext cx="3136900" cy="2362200"/>
          </a:xfrm>
        </p:spPr>
      </p:pic>
      <p:pic>
        <p:nvPicPr>
          <p:cNvPr id="67590" name="Content Placeholder 10"/>
          <p:cNvPicPr>
            <a:picLocks noGrp="1" noChangeAspect="1" noChangeArrowheads="1"/>
          </p:cNvPicPr>
          <p:nvPr>
            <p:ph sz="half" idx="13"/>
          </p:nvPr>
        </p:nvPicPr>
        <p:blipFill>
          <a:blip r:embed="rId5">
            <a:extLst>
              <a:ext uri="{28A0092B-C50C-407E-A947-70E740481C1C}">
                <a14:useLocalDpi xmlns:a14="http://schemas.microsoft.com/office/drawing/2010/main" val="0"/>
              </a:ext>
            </a:extLst>
          </a:blip>
          <a:srcRect/>
          <a:stretch>
            <a:fillRect/>
          </a:stretch>
        </p:blipFill>
        <p:spPr>
          <a:xfrm>
            <a:off x="6375400" y="3762375"/>
            <a:ext cx="2362200" cy="2362200"/>
          </a:xfrm>
        </p:spPr>
      </p:pic>
      <p:sp>
        <p:nvSpPr>
          <p:cNvPr id="67591" name="TextBox 12"/>
          <p:cNvSpPr txBox="1">
            <a:spLocks noChangeArrowheads="1"/>
          </p:cNvSpPr>
          <p:nvPr/>
        </p:nvSpPr>
        <p:spPr bwMode="auto">
          <a:xfrm>
            <a:off x="6354763" y="5895975"/>
            <a:ext cx="113506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r>
              <a:rPr lang="en-US" altLang="en-US" sz="1100"/>
              <a:t>Johnson - BVR</a:t>
            </a:r>
          </a:p>
        </p:txBody>
      </p:sp>
      <p:sp>
        <p:nvSpPr>
          <p:cNvPr id="67592" name="TextBox 13"/>
          <p:cNvSpPr txBox="1">
            <a:spLocks noChangeArrowheads="1"/>
          </p:cNvSpPr>
          <p:nvPr/>
        </p:nvSpPr>
        <p:spPr bwMode="auto">
          <a:xfrm>
            <a:off x="8980488" y="5895975"/>
            <a:ext cx="6969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r>
              <a:rPr lang="en-US" altLang="en-US" sz="1100"/>
              <a:t>H-Alpha</a:t>
            </a:r>
          </a:p>
        </p:txBody>
      </p:sp>
      <p:sp>
        <p:nvSpPr>
          <p:cNvPr id="67593" name="Slide Number Placeholder 1"/>
          <p:cNvSpPr>
            <a:spLocks noGrp="1"/>
          </p:cNvSpPr>
          <p:nvPr>
            <p:ph type="sldNum" sz="quarter" idx="18"/>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fld id="{7FE2913C-93F9-40A4-9D95-11D11F3B82BB}" type="slidenum">
              <a:rPr lang="en-US" altLang="en-US" sz="1400"/>
              <a:pPr>
                <a:spcBef>
                  <a:spcPct val="0"/>
                </a:spcBef>
                <a:buClrTx/>
                <a:buFontTx/>
                <a:buNone/>
              </a:pPr>
              <a:t>35</a:t>
            </a:fld>
            <a:endParaRPr lang="en-US" altLang="en-US" sz="1400"/>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Title 4"/>
          <p:cNvSpPr>
            <a:spLocks noGrp="1" noChangeArrowheads="1"/>
          </p:cNvSpPr>
          <p:nvPr>
            <p:ph type="title"/>
          </p:nvPr>
        </p:nvSpPr>
        <p:spPr/>
        <p:txBody>
          <a:bodyPr/>
          <a:lstStyle/>
          <a:p>
            <a:r>
              <a:rPr lang="en-US" altLang="en-US" dirty="0" smtClean="0"/>
              <a:t>M36 Delta-magnitude Diagram – Edwin Alexani</a:t>
            </a:r>
            <a:endParaRPr lang="en-US" altLang="en-US" dirty="0"/>
          </a:p>
        </p:txBody>
      </p:sp>
      <p:sp>
        <p:nvSpPr>
          <p:cNvPr id="5" name="Content Placeholder 4"/>
          <p:cNvSpPr>
            <a:spLocks noGrp="1"/>
          </p:cNvSpPr>
          <p:nvPr>
            <p:ph sz="half" idx="1"/>
          </p:nvPr>
        </p:nvSpPr>
        <p:spPr/>
        <p:txBody>
          <a:bodyPr/>
          <a:lstStyle/>
          <a:p>
            <a:r>
              <a:rPr lang="en-US" dirty="0" smtClean="0"/>
              <a:t>compare photometric results to literature</a:t>
            </a:r>
          </a:p>
          <a:p>
            <a:r>
              <a:rPr lang="en-US" dirty="0" smtClean="0"/>
              <a:t>reject photometry with magnitude error beyond ±0.5</a:t>
            </a:r>
          </a:p>
          <a:p>
            <a:r>
              <a:rPr lang="en-US" dirty="0" smtClean="0"/>
              <a:t>calibrate and correct non-linearity from photometry data</a:t>
            </a:r>
          </a:p>
          <a:p>
            <a:r>
              <a:rPr lang="en-US" dirty="0" smtClean="0"/>
              <a:t>compare non-linearity from photometry to lab experiments (~10 – 20 % at low flux)</a:t>
            </a:r>
          </a:p>
          <a:p>
            <a:r>
              <a:rPr lang="en-US" dirty="0" smtClean="0"/>
              <a:t>measure scatter of photometry (~0.04 mag for </a:t>
            </a:r>
            <a:r>
              <a:rPr lang="en-US" dirty="0" err="1" smtClean="0"/>
              <a:t>mag</a:t>
            </a:r>
            <a:r>
              <a:rPr lang="en-US" baseline="-25000" dirty="0" err="1" smtClean="0"/>
              <a:t>phot</a:t>
            </a:r>
            <a:r>
              <a:rPr lang="en-US" dirty="0" smtClean="0"/>
              <a:t> = 14 and brighter)</a:t>
            </a:r>
          </a:p>
          <a:p>
            <a:r>
              <a:rPr lang="en-US" dirty="0"/>
              <a:t>i</a:t>
            </a:r>
            <a:r>
              <a:rPr lang="en-US" dirty="0" smtClean="0"/>
              <a:t>nvestigate asymmetry at low flux</a:t>
            </a:r>
          </a:p>
          <a:p>
            <a:endParaRPr lang="en-US" dirty="0"/>
          </a:p>
        </p:txBody>
      </p:sp>
      <p:sp>
        <p:nvSpPr>
          <p:cNvPr id="67593" name="Slide Number Placeholder 1"/>
          <p:cNvSpPr>
            <a:spLocks noGrp="1"/>
          </p:cNvSpPr>
          <p:nvPr>
            <p:ph type="sldNum" sz="quarter" idx="4294967295"/>
          </p:nvPr>
        </p:nvSpPr>
        <p:spPr>
          <a:xfrm>
            <a:off x="9347200" y="6245225"/>
            <a:ext cx="28448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fld id="{7FE2913C-93F9-40A4-9D95-11D11F3B82BB}" type="slidenum">
              <a:rPr lang="en-US" altLang="en-US" sz="1400"/>
              <a:pPr>
                <a:spcBef>
                  <a:spcPct val="0"/>
                </a:spcBef>
                <a:buClrTx/>
                <a:buFontTx/>
                <a:buNone/>
              </a:pPr>
              <a:t>36</a:t>
            </a:fld>
            <a:endParaRPr lang="en-US" altLang="en-US" sz="1400"/>
          </a:p>
        </p:txBody>
      </p:sp>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474618" y="1295400"/>
            <a:ext cx="4830763" cy="4830763"/>
          </a:xfrm>
        </p:spPr>
      </p:pic>
    </p:spTree>
    <p:extLst>
      <p:ext uri="{BB962C8B-B14F-4D97-AF65-F5344CB8AC3E}">
        <p14:creationId xmlns:p14="http://schemas.microsoft.com/office/powerpoint/2010/main" val="744372196"/>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3613" y="4406900"/>
            <a:ext cx="6122987" cy="1362075"/>
          </a:xfrm>
        </p:spPr>
        <p:txBody>
          <a:bodyPr/>
          <a:lstStyle/>
          <a:p>
            <a:pPr>
              <a:defRPr/>
            </a:pPr>
            <a:r>
              <a:rPr lang="en-US" dirty="0"/>
              <a:t>Develop Roadmap for Space-based</a:t>
            </a:r>
            <a:br>
              <a:rPr lang="en-US" dirty="0"/>
            </a:br>
            <a:r>
              <a:rPr lang="en-US" dirty="0"/>
              <a:t>SPSCMOS Detectors</a:t>
            </a: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noChangeArrowheads="1"/>
          </p:cNvSpPr>
          <p:nvPr>
            <p:ph type="title"/>
          </p:nvPr>
        </p:nvSpPr>
        <p:spPr/>
        <p:txBody>
          <a:bodyPr/>
          <a:lstStyle/>
          <a:p>
            <a:r>
              <a:rPr lang="en-US" altLang="en-US"/>
              <a:t>Roadmap for Space-based SPSCMOS Detectors</a:t>
            </a:r>
          </a:p>
        </p:txBody>
      </p:sp>
      <p:sp>
        <p:nvSpPr>
          <p:cNvPr id="70659" name="Content Placeholder 4"/>
          <p:cNvSpPr>
            <a:spLocks noGrp="1" noChangeArrowheads="1"/>
          </p:cNvSpPr>
          <p:nvPr>
            <p:ph sz="half" idx="1"/>
          </p:nvPr>
        </p:nvSpPr>
        <p:spPr>
          <a:xfrm>
            <a:off x="609600" y="1295400"/>
            <a:ext cx="5943600" cy="4830763"/>
          </a:xfrm>
        </p:spPr>
        <p:txBody>
          <a:bodyPr/>
          <a:lstStyle/>
          <a:p>
            <a:pPr>
              <a:buFontTx/>
              <a:buAutoNum type="arabicPeriod"/>
            </a:pPr>
            <a:r>
              <a:rPr lang="en-US" altLang="en-US" sz="2000" dirty="0"/>
              <a:t>reduce dark current </a:t>
            </a:r>
            <a:r>
              <a:rPr lang="en-US" altLang="en-US" sz="2000" dirty="0" smtClean="0"/>
              <a:t>to &lt;10</a:t>
            </a:r>
            <a:r>
              <a:rPr lang="en-US" altLang="en-US" sz="2000" baseline="30000" dirty="0" smtClean="0"/>
              <a:t>-4</a:t>
            </a:r>
            <a:r>
              <a:rPr lang="en-US" altLang="en-US" sz="2000" dirty="0" smtClean="0"/>
              <a:t> e</a:t>
            </a:r>
            <a:r>
              <a:rPr lang="en-US" altLang="en-US" sz="2000" baseline="30000" dirty="0" smtClean="0"/>
              <a:t>-</a:t>
            </a:r>
            <a:r>
              <a:rPr lang="en-US" altLang="en-US" sz="2000" dirty="0" smtClean="0"/>
              <a:t>/s/pix</a:t>
            </a:r>
            <a:endParaRPr lang="en-US" altLang="en-US" sz="2000" dirty="0"/>
          </a:p>
          <a:p>
            <a:pPr>
              <a:buFontTx/>
              <a:buAutoNum type="arabicPeriod"/>
            </a:pPr>
            <a:r>
              <a:rPr lang="en-US" altLang="en-US" sz="2000" dirty="0"/>
              <a:t>improve quantum efficiency at shorter </a:t>
            </a:r>
            <a:r>
              <a:rPr lang="en-US" altLang="en-US" sz="2000" dirty="0" smtClean="0"/>
              <a:t>wavelengths (50%) </a:t>
            </a:r>
            <a:r>
              <a:rPr lang="en-US" altLang="en-US" sz="2000" dirty="0"/>
              <a:t>with backside engineering</a:t>
            </a:r>
          </a:p>
          <a:p>
            <a:pPr>
              <a:buFontTx/>
              <a:buAutoNum type="arabicPeriod"/>
            </a:pPr>
            <a:r>
              <a:rPr lang="en-US" altLang="en-US" sz="2000" dirty="0"/>
              <a:t>improve quantum efficiency at longer </a:t>
            </a:r>
            <a:r>
              <a:rPr lang="en-US" altLang="en-US" sz="2000" dirty="0" smtClean="0"/>
              <a:t>wavelengths </a:t>
            </a:r>
            <a:r>
              <a:rPr lang="en-US" altLang="en-US" sz="2000" dirty="0" smtClean="0"/>
              <a:t>(20% at 1 </a:t>
            </a:r>
            <a:r>
              <a:rPr lang="en-US" altLang="en-US" sz="2000" dirty="0" smtClean="0">
                <a:latin typeface="Symbol" panose="05050102010706020507" pitchFamily="18" charset="2"/>
              </a:rPr>
              <a:t>m</a:t>
            </a:r>
            <a:r>
              <a:rPr lang="en-US" altLang="en-US" sz="2000" dirty="0" smtClean="0"/>
              <a:t>m) </a:t>
            </a:r>
            <a:r>
              <a:rPr lang="en-US" altLang="en-US" sz="2000" dirty="0"/>
              <a:t>with thicker </a:t>
            </a:r>
            <a:r>
              <a:rPr lang="en-US" altLang="en-US" sz="2000" dirty="0" smtClean="0"/>
              <a:t>pixels</a:t>
            </a:r>
          </a:p>
          <a:p>
            <a:pPr>
              <a:buFontTx/>
              <a:buAutoNum type="arabicPeriod"/>
            </a:pPr>
            <a:r>
              <a:rPr lang="en-US" altLang="en-US" sz="2000" dirty="0" smtClean="0"/>
              <a:t>mitigate charge loss/trapped charged during transfer which cause nonlinearity </a:t>
            </a:r>
            <a:r>
              <a:rPr lang="en-US" altLang="en-US" sz="2000" dirty="0"/>
              <a:t>at low signal</a:t>
            </a:r>
          </a:p>
          <a:p>
            <a:pPr>
              <a:buFontTx/>
              <a:buAutoNum type="arabicPeriod"/>
            </a:pPr>
            <a:r>
              <a:rPr lang="en-US" altLang="en-US" sz="2000" dirty="0"/>
              <a:t>p</a:t>
            </a:r>
            <a:r>
              <a:rPr lang="en-US" altLang="en-US" sz="2000" dirty="0" smtClean="0"/>
              <a:t>revent freeze-out due to black sun effect at low </a:t>
            </a:r>
            <a:r>
              <a:rPr lang="en-US" altLang="en-US" sz="2000" dirty="0"/>
              <a:t>temperatures </a:t>
            </a:r>
            <a:r>
              <a:rPr lang="en-US" altLang="en-US" sz="2000" dirty="0" smtClean="0"/>
              <a:t>(&lt;185 K)</a:t>
            </a:r>
            <a:endParaRPr lang="en-US" altLang="en-US" sz="2000" dirty="0"/>
          </a:p>
          <a:p>
            <a:pPr>
              <a:buFontTx/>
              <a:buAutoNum type="arabicPeriod"/>
            </a:pPr>
            <a:r>
              <a:rPr lang="en-US" altLang="en-US" sz="2000" dirty="0" smtClean="0"/>
              <a:t>implement correlated multiple sampling</a:t>
            </a:r>
          </a:p>
          <a:p>
            <a:pPr>
              <a:buFontTx/>
              <a:buAutoNum type="arabicPeriod"/>
            </a:pPr>
            <a:r>
              <a:rPr lang="en-US" altLang="en-US" sz="2000" dirty="0"/>
              <a:t>r</a:t>
            </a:r>
            <a:r>
              <a:rPr lang="en-US" altLang="en-US" sz="2000" dirty="0" smtClean="0"/>
              <a:t>emove restriction on number of pulses per signal in wavetable</a:t>
            </a:r>
            <a:endParaRPr lang="en-US" altLang="en-US" sz="2000" dirty="0"/>
          </a:p>
        </p:txBody>
      </p:sp>
      <p:sp>
        <p:nvSpPr>
          <p:cNvPr id="7066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fld id="{6C8BBA64-0C18-4881-A321-43D2ECEEA640}" type="slidenum">
              <a:rPr lang="en-US" altLang="en-US" sz="1400"/>
              <a:pPr>
                <a:spcBef>
                  <a:spcPct val="0"/>
                </a:spcBef>
                <a:buClrTx/>
                <a:buFontTx/>
                <a:buNone/>
              </a:pPr>
              <a:t>38</a:t>
            </a:fld>
            <a:endParaRPr lang="en-US" altLang="en-US" sz="1400"/>
          </a:p>
        </p:txBody>
      </p:sp>
      <p:pic>
        <p:nvPicPr>
          <p:cNvPr id="70661" name="Content Placeholder 3"/>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958013" y="1295400"/>
            <a:ext cx="3863975" cy="4830763"/>
          </a:xfrm>
        </p:spPr>
      </p:pic>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noChangeArrowheads="1"/>
          </p:cNvSpPr>
          <p:nvPr>
            <p:ph type="title"/>
          </p:nvPr>
        </p:nvSpPr>
        <p:spPr>
          <a:xfrm>
            <a:off x="1828800" y="274638"/>
            <a:ext cx="10210800" cy="1143000"/>
          </a:xfrm>
        </p:spPr>
        <p:txBody>
          <a:bodyPr/>
          <a:lstStyle/>
          <a:p>
            <a:r>
              <a:rPr lang="en-US" altLang="en-US" dirty="0"/>
              <a:t>Nonlinearity</a:t>
            </a:r>
          </a:p>
        </p:txBody>
      </p:sp>
      <p:sp>
        <p:nvSpPr>
          <p:cNvPr id="5" name="Text Placeholder 4"/>
          <p:cNvSpPr>
            <a:spLocks noGrp="1"/>
          </p:cNvSpPr>
          <p:nvPr>
            <p:ph type="body" idx="1"/>
          </p:nvPr>
        </p:nvSpPr>
        <p:spPr/>
        <p:txBody>
          <a:bodyPr/>
          <a:lstStyle/>
          <a:p>
            <a:r>
              <a:rPr lang="en-US" dirty="0" smtClean="0"/>
              <a:t>QUEST Gen 2 result (</a:t>
            </a:r>
            <a:r>
              <a:rPr lang="en-US" dirty="0" err="1" smtClean="0"/>
              <a:t>Layden</a:t>
            </a:r>
            <a:r>
              <a:rPr lang="en-US" dirty="0" smtClean="0"/>
              <a:t> 2026)</a:t>
            </a:r>
            <a:endParaRPr lang="en-US" dirty="0"/>
          </a:p>
        </p:txBody>
      </p:sp>
      <p:sp>
        <p:nvSpPr>
          <p:cNvPr id="6" name="Text Placeholder 5"/>
          <p:cNvSpPr>
            <a:spLocks noGrp="1"/>
          </p:cNvSpPr>
          <p:nvPr>
            <p:ph type="body" sz="quarter" idx="3"/>
          </p:nvPr>
        </p:nvSpPr>
        <p:spPr/>
        <p:txBody>
          <a:bodyPr/>
          <a:lstStyle/>
          <a:p>
            <a:r>
              <a:rPr lang="en-US" dirty="0" smtClean="0"/>
              <a:t>QUEST Gen 1 preliminary result</a:t>
            </a:r>
            <a:endParaRPr lang="en-US" dirty="0"/>
          </a:p>
        </p:txBody>
      </p:sp>
      <p:sp>
        <p:nvSpPr>
          <p:cNvPr id="7066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fld id="{6C8BBA64-0C18-4881-A321-43D2ECEEA640}" type="slidenum">
              <a:rPr lang="en-US" altLang="en-US" sz="1400"/>
              <a:pPr>
                <a:spcBef>
                  <a:spcPct val="0"/>
                </a:spcBef>
                <a:buClrTx/>
                <a:buFontTx/>
                <a:buNone/>
              </a:pPr>
              <a:t>39</a:t>
            </a:fld>
            <a:endParaRPr lang="en-US" altLang="en-US" sz="1400"/>
          </a:p>
        </p:txBody>
      </p:sp>
      <p:pic>
        <p:nvPicPr>
          <p:cNvPr id="10" name="Content Placeholder 9"/>
          <p:cNvPicPr>
            <a:picLocks noGrp="1" noChangeAspect="1"/>
          </p:cNvPicPr>
          <p:nvPr>
            <p:ph sz="half" idx="2"/>
          </p:nvPr>
        </p:nvPicPr>
        <p:blipFill>
          <a:blip r:embed="rId3"/>
          <a:stretch>
            <a:fillRect/>
          </a:stretch>
        </p:blipFill>
        <p:spPr>
          <a:xfrm>
            <a:off x="609600" y="2767294"/>
            <a:ext cx="5386388" cy="2766449"/>
          </a:xfrm>
          <a:prstGeom prst="rect">
            <a:avLst/>
          </a:prstGeom>
        </p:spPr>
      </p:pic>
      <p:pic>
        <p:nvPicPr>
          <p:cNvPr id="9" name="Content Placeholder 11"/>
          <p:cNvPicPr>
            <a:picLocks noGrp="1" noChangeAspect="1"/>
          </p:cNvPicPr>
          <p:nvPr>
            <p:ph sz="quarter" idx="4"/>
          </p:nvPr>
        </p:nvPicPr>
        <p:blipFill rotWithShape="1">
          <a:blip r:embed="rId4">
            <a:extLst>
              <a:ext uri="{28A0092B-C50C-407E-A947-70E740481C1C}">
                <a14:useLocalDpi xmlns:a14="http://schemas.microsoft.com/office/drawing/2010/main" val="0"/>
              </a:ext>
            </a:extLst>
          </a:blip>
          <a:srcRect b="7517"/>
          <a:stretch/>
        </p:blipFill>
        <p:spPr>
          <a:xfrm>
            <a:off x="6192838" y="2530580"/>
            <a:ext cx="5389562" cy="3239878"/>
          </a:xfrm>
        </p:spPr>
      </p:pic>
    </p:spTree>
    <p:extLst>
      <p:ext uri="{BB962C8B-B14F-4D97-AF65-F5344CB8AC3E}">
        <p14:creationId xmlns:p14="http://schemas.microsoft.com/office/powerpoint/2010/main" val="4266670252"/>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ctr">
              <a:buFontTx/>
              <a:buNone/>
              <a:defRPr/>
            </a:pPr>
            <a:endParaRPr lang="en-US" dirty="0"/>
          </a:p>
          <a:p>
            <a:pPr marL="0" indent="0" algn="ctr">
              <a:buFontTx/>
              <a:buNone/>
              <a:defRPr/>
            </a:pPr>
            <a:endParaRPr lang="en-US" dirty="0"/>
          </a:p>
          <a:p>
            <a:pPr marL="0" indent="0" algn="ctr">
              <a:buFontTx/>
              <a:buNone/>
              <a:defRPr/>
            </a:pPr>
            <a:r>
              <a:rPr lang="en-US" dirty="0"/>
              <a:t>The first Great Observatories are among the greatest missions in scientific history.</a:t>
            </a:r>
          </a:p>
          <a:p>
            <a:pPr marL="0" indent="0" algn="ctr">
              <a:buFontTx/>
              <a:buNone/>
              <a:defRPr/>
            </a:pPr>
            <a:endParaRPr lang="en-US" dirty="0"/>
          </a:p>
          <a:p>
            <a:pPr marL="0" indent="0" algn="ctr">
              <a:buFontTx/>
              <a:buNone/>
              <a:defRPr/>
            </a:pPr>
            <a:endParaRPr lang="en-US" dirty="0"/>
          </a:p>
          <a:p>
            <a:pPr marL="0" indent="0" algn="ctr">
              <a:buFontTx/>
              <a:buNone/>
              <a:defRPr/>
            </a:pPr>
            <a:endParaRPr lang="en-US" dirty="0"/>
          </a:p>
          <a:p>
            <a:pPr marL="0" indent="0" algn="ctr">
              <a:buFontTx/>
              <a:buNone/>
              <a:defRPr/>
            </a:pPr>
            <a:endParaRPr lang="en-US" dirty="0"/>
          </a:p>
          <a:p>
            <a:pPr marL="0" indent="0" algn="ctr">
              <a:buFontTx/>
              <a:buNone/>
              <a:defRPr/>
            </a:pPr>
            <a:r>
              <a:rPr lang="en-US" dirty="0"/>
              <a:t>They revolutionized our understanding of the cosmos.</a:t>
            </a:r>
          </a:p>
          <a:p>
            <a:pPr marL="0" indent="0" algn="ctr">
              <a:buFontTx/>
              <a:buNone/>
              <a:defRPr/>
            </a:pPr>
            <a:r>
              <a:rPr lang="en-US" dirty="0"/>
              <a:t>They were triumphs of human ingenuity.</a:t>
            </a:r>
          </a:p>
          <a:p>
            <a:pPr marL="0" indent="0" algn="ctr">
              <a:buFontTx/>
              <a:buNone/>
              <a:defRPr/>
            </a:pPr>
            <a:r>
              <a:rPr lang="en-US" dirty="0"/>
              <a:t>They brought awe and wonder to our world.</a:t>
            </a:r>
          </a:p>
          <a:p>
            <a:pPr marL="0" indent="0" algn="ctr">
              <a:buFontTx/>
              <a:buNone/>
              <a:defRPr/>
            </a:pPr>
            <a:r>
              <a:rPr lang="en-US" dirty="0"/>
              <a:t>They reminded us of our place in the cosmos.</a:t>
            </a:r>
          </a:p>
          <a:p>
            <a:pPr marL="0" indent="0" algn="ctr">
              <a:buFontTx/>
              <a:buNone/>
              <a:defRPr/>
            </a:pPr>
            <a:r>
              <a:rPr lang="en-US" dirty="0"/>
              <a:t>They inspired a new generation of explorers.</a:t>
            </a:r>
          </a:p>
        </p:txBody>
      </p:sp>
      <p:pic>
        <p:nvPicPr>
          <p:cNvPr id="4" name="Picture 3"/>
          <p:cNvPicPr>
            <a:picLocks noChangeAspect="1"/>
          </p:cNvPicPr>
          <p:nvPr/>
        </p:nvPicPr>
        <p:blipFill>
          <a:blip r:embed="rId2"/>
          <a:stretch>
            <a:fillRect/>
          </a:stretch>
        </p:blipFill>
        <p:spPr>
          <a:xfrm>
            <a:off x="2171700" y="1946487"/>
            <a:ext cx="7848600" cy="1482513"/>
          </a:xfrm>
          <a:prstGeom prst="rect">
            <a:avLst/>
          </a:prstGeom>
          <a:effectLst>
            <a:softEdge rad="63500"/>
          </a:effec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noChangeArrowheads="1"/>
          </p:cNvSpPr>
          <p:nvPr>
            <p:ph type="title"/>
          </p:nvPr>
        </p:nvSpPr>
        <p:spPr>
          <a:xfrm>
            <a:off x="1828800" y="274638"/>
            <a:ext cx="10210800" cy="1143000"/>
          </a:xfrm>
        </p:spPr>
        <p:txBody>
          <a:bodyPr/>
          <a:lstStyle/>
          <a:p>
            <a:r>
              <a:rPr lang="en-US" altLang="en-US" dirty="0" smtClean="0"/>
              <a:t>Nonlinearity</a:t>
            </a:r>
            <a:endParaRPr lang="en-US" altLang="en-US" dirty="0"/>
          </a:p>
        </p:txBody>
      </p:sp>
      <p:sp>
        <p:nvSpPr>
          <p:cNvPr id="5" name="Text Placeholder 4"/>
          <p:cNvSpPr>
            <a:spLocks noGrp="1"/>
          </p:cNvSpPr>
          <p:nvPr>
            <p:ph type="body" idx="1"/>
          </p:nvPr>
        </p:nvSpPr>
        <p:spPr/>
        <p:txBody>
          <a:bodyPr/>
          <a:lstStyle/>
          <a:p>
            <a:r>
              <a:rPr lang="en-US" dirty="0" smtClean="0"/>
              <a:t>QUEST Gen 2 result (</a:t>
            </a:r>
            <a:r>
              <a:rPr lang="en-US" dirty="0" err="1" smtClean="0"/>
              <a:t>Layden</a:t>
            </a:r>
            <a:r>
              <a:rPr lang="en-US" dirty="0" smtClean="0"/>
              <a:t> 2026)</a:t>
            </a:r>
            <a:endParaRPr lang="en-US" dirty="0"/>
          </a:p>
        </p:txBody>
      </p:sp>
      <p:sp>
        <p:nvSpPr>
          <p:cNvPr id="6" name="Text Placeholder 5"/>
          <p:cNvSpPr>
            <a:spLocks noGrp="1"/>
          </p:cNvSpPr>
          <p:nvPr>
            <p:ph type="body" sz="quarter" idx="3"/>
          </p:nvPr>
        </p:nvSpPr>
        <p:spPr/>
        <p:txBody>
          <a:bodyPr/>
          <a:lstStyle/>
          <a:p>
            <a:r>
              <a:rPr lang="en-US" dirty="0" smtClean="0"/>
              <a:t>QUEST Gen 1 preliminary result</a:t>
            </a:r>
            <a:endParaRPr lang="en-US" dirty="0"/>
          </a:p>
        </p:txBody>
      </p:sp>
      <p:sp>
        <p:nvSpPr>
          <p:cNvPr id="7066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fld id="{6C8BBA64-0C18-4881-A321-43D2ECEEA640}" type="slidenum">
              <a:rPr lang="en-US" altLang="en-US" sz="1400"/>
              <a:pPr>
                <a:spcBef>
                  <a:spcPct val="0"/>
                </a:spcBef>
                <a:buClrTx/>
                <a:buFontTx/>
                <a:buNone/>
              </a:pPr>
              <a:t>40</a:t>
            </a:fld>
            <a:endParaRPr lang="en-US" altLang="en-US" sz="1400"/>
          </a:p>
        </p:txBody>
      </p:sp>
      <p:pic>
        <p:nvPicPr>
          <p:cNvPr id="10" name="Content Placeholder 9"/>
          <p:cNvPicPr>
            <a:picLocks noGrp="1" noChangeAspect="1"/>
          </p:cNvPicPr>
          <p:nvPr>
            <p:ph sz="half" idx="2"/>
          </p:nvPr>
        </p:nvPicPr>
        <p:blipFill>
          <a:blip r:embed="rId3"/>
          <a:stretch>
            <a:fillRect/>
          </a:stretch>
        </p:blipFill>
        <p:spPr>
          <a:xfrm>
            <a:off x="609600" y="2767294"/>
            <a:ext cx="5386388" cy="2766449"/>
          </a:xfrm>
          <a:prstGeom prst="rect">
            <a:avLst/>
          </a:prstGeom>
        </p:spPr>
      </p:pic>
      <p:pic>
        <p:nvPicPr>
          <p:cNvPr id="11" name="Content Placeholder 8"/>
          <p:cNvPicPr>
            <a:picLocks noGrp="1" noChangeAspect="1"/>
          </p:cNvPicPr>
          <p:nvPr>
            <p:ph sz="quarter" idx="4"/>
          </p:nvPr>
        </p:nvPicPr>
        <p:blipFill rotWithShape="1">
          <a:blip r:embed="rId4">
            <a:extLst>
              <a:ext uri="{28A0092B-C50C-407E-A947-70E740481C1C}">
                <a14:useLocalDpi xmlns:a14="http://schemas.microsoft.com/office/drawing/2010/main" val="0"/>
              </a:ext>
            </a:extLst>
          </a:blip>
          <a:srcRect b="7517"/>
          <a:stretch/>
        </p:blipFill>
        <p:spPr>
          <a:xfrm>
            <a:off x="6192838" y="2530580"/>
            <a:ext cx="5389562" cy="3239878"/>
          </a:xfrm>
        </p:spPr>
      </p:pic>
    </p:spTree>
    <p:extLst>
      <p:ext uri="{BB962C8B-B14F-4D97-AF65-F5344CB8AC3E}">
        <p14:creationId xmlns:p14="http://schemas.microsoft.com/office/powerpoint/2010/main" val="796439373"/>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noChangeArrowheads="1"/>
          </p:cNvSpPr>
          <p:nvPr>
            <p:ph type="title"/>
          </p:nvPr>
        </p:nvSpPr>
        <p:spPr>
          <a:xfrm>
            <a:off x="1828800" y="274638"/>
            <a:ext cx="10210800" cy="1143000"/>
          </a:xfrm>
        </p:spPr>
        <p:txBody>
          <a:bodyPr/>
          <a:lstStyle/>
          <a:p>
            <a:r>
              <a:rPr lang="en-US" altLang="en-US" dirty="0" smtClean="0"/>
              <a:t>Nonlinearity</a:t>
            </a:r>
            <a:endParaRPr lang="en-US" altLang="en-US" dirty="0"/>
          </a:p>
        </p:txBody>
      </p:sp>
      <p:sp>
        <p:nvSpPr>
          <p:cNvPr id="5" name="Text Placeholder 4"/>
          <p:cNvSpPr>
            <a:spLocks noGrp="1"/>
          </p:cNvSpPr>
          <p:nvPr>
            <p:ph type="body" idx="1"/>
          </p:nvPr>
        </p:nvSpPr>
        <p:spPr/>
        <p:txBody>
          <a:bodyPr/>
          <a:lstStyle/>
          <a:p>
            <a:r>
              <a:rPr lang="en-US" dirty="0" smtClean="0"/>
              <a:t>QUEST Gen 2 result (</a:t>
            </a:r>
            <a:r>
              <a:rPr lang="en-US" dirty="0" err="1" smtClean="0"/>
              <a:t>Layden</a:t>
            </a:r>
            <a:r>
              <a:rPr lang="en-US" dirty="0" smtClean="0"/>
              <a:t> 2026)</a:t>
            </a:r>
            <a:endParaRPr lang="en-US" dirty="0"/>
          </a:p>
        </p:txBody>
      </p:sp>
      <p:sp>
        <p:nvSpPr>
          <p:cNvPr id="6" name="Text Placeholder 5"/>
          <p:cNvSpPr>
            <a:spLocks noGrp="1"/>
          </p:cNvSpPr>
          <p:nvPr>
            <p:ph type="body" sz="quarter" idx="3"/>
          </p:nvPr>
        </p:nvSpPr>
        <p:spPr/>
        <p:txBody>
          <a:bodyPr/>
          <a:lstStyle/>
          <a:p>
            <a:r>
              <a:rPr lang="en-US" dirty="0" smtClean="0"/>
              <a:t>HWK4123-1450 preliminary result</a:t>
            </a:r>
            <a:endParaRPr lang="en-US" dirty="0"/>
          </a:p>
        </p:txBody>
      </p:sp>
      <p:sp>
        <p:nvSpPr>
          <p:cNvPr id="7066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fld id="{6C8BBA64-0C18-4881-A321-43D2ECEEA640}" type="slidenum">
              <a:rPr lang="en-US" altLang="en-US" sz="1400"/>
              <a:pPr>
                <a:spcBef>
                  <a:spcPct val="0"/>
                </a:spcBef>
                <a:buClrTx/>
                <a:buFontTx/>
                <a:buNone/>
              </a:pPr>
              <a:t>41</a:t>
            </a:fld>
            <a:endParaRPr lang="en-US" altLang="en-US" sz="1400"/>
          </a:p>
        </p:txBody>
      </p:sp>
      <p:pic>
        <p:nvPicPr>
          <p:cNvPr id="10" name="Content Placeholder 9"/>
          <p:cNvPicPr>
            <a:picLocks noGrp="1" noChangeAspect="1"/>
          </p:cNvPicPr>
          <p:nvPr>
            <p:ph sz="half" idx="2"/>
          </p:nvPr>
        </p:nvPicPr>
        <p:blipFill>
          <a:blip r:embed="rId3"/>
          <a:stretch>
            <a:fillRect/>
          </a:stretch>
        </p:blipFill>
        <p:spPr>
          <a:xfrm>
            <a:off x="609600" y="2767294"/>
            <a:ext cx="5386388" cy="2766449"/>
          </a:xfrm>
          <a:prstGeom prst="rect">
            <a:avLst/>
          </a:prstGeom>
        </p:spPr>
      </p:pic>
      <p:pic>
        <p:nvPicPr>
          <p:cNvPr id="16" name="Content Placeholder 8"/>
          <p:cNvPicPr>
            <a:picLocks noGrp="1" noChangeAspect="1"/>
          </p:cNvPicPr>
          <p:nvPr>
            <p:ph sz="quarter" idx="4"/>
          </p:nvPr>
        </p:nvPicPr>
        <p:blipFill rotWithShape="1">
          <a:blip r:embed="rId4">
            <a:extLst>
              <a:ext uri="{28A0092B-C50C-407E-A947-70E740481C1C}">
                <a14:useLocalDpi xmlns:a14="http://schemas.microsoft.com/office/drawing/2010/main" val="0"/>
              </a:ext>
            </a:extLst>
          </a:blip>
          <a:srcRect b="7517"/>
          <a:stretch/>
        </p:blipFill>
        <p:spPr>
          <a:xfrm>
            <a:off x="6192838" y="2530580"/>
            <a:ext cx="5389562" cy="3239878"/>
          </a:xfrm>
        </p:spPr>
      </p:pic>
    </p:spTree>
    <p:extLst>
      <p:ext uri="{BB962C8B-B14F-4D97-AF65-F5344CB8AC3E}">
        <p14:creationId xmlns:p14="http://schemas.microsoft.com/office/powerpoint/2010/main" val="729299300"/>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noChangeArrowheads="1"/>
          </p:cNvSpPr>
          <p:nvPr>
            <p:ph type="title"/>
          </p:nvPr>
        </p:nvSpPr>
        <p:spPr>
          <a:xfrm>
            <a:off x="1828800" y="274638"/>
            <a:ext cx="10210800" cy="1143000"/>
          </a:xfrm>
        </p:spPr>
        <p:txBody>
          <a:bodyPr/>
          <a:lstStyle/>
          <a:p>
            <a:r>
              <a:rPr lang="en-US" altLang="en-US" dirty="0" smtClean="0"/>
              <a:t>Nonlinearity</a:t>
            </a:r>
            <a:endParaRPr lang="en-US" altLang="en-US" dirty="0"/>
          </a:p>
        </p:txBody>
      </p:sp>
      <p:sp>
        <p:nvSpPr>
          <p:cNvPr id="5" name="Text Placeholder 4"/>
          <p:cNvSpPr>
            <a:spLocks noGrp="1"/>
          </p:cNvSpPr>
          <p:nvPr>
            <p:ph type="body" idx="1"/>
          </p:nvPr>
        </p:nvSpPr>
        <p:spPr/>
        <p:txBody>
          <a:bodyPr/>
          <a:lstStyle/>
          <a:p>
            <a:r>
              <a:rPr lang="en-US" dirty="0" smtClean="0"/>
              <a:t>QUEST Gen 2 result (</a:t>
            </a:r>
            <a:r>
              <a:rPr lang="en-US" dirty="0" err="1" smtClean="0"/>
              <a:t>Layden</a:t>
            </a:r>
            <a:r>
              <a:rPr lang="en-US" dirty="0" smtClean="0"/>
              <a:t> 2026)</a:t>
            </a:r>
            <a:endParaRPr lang="en-US" dirty="0"/>
          </a:p>
        </p:txBody>
      </p:sp>
      <p:sp>
        <p:nvSpPr>
          <p:cNvPr id="6" name="Text Placeholder 5"/>
          <p:cNvSpPr>
            <a:spLocks noGrp="1"/>
          </p:cNvSpPr>
          <p:nvPr>
            <p:ph type="body" sz="quarter" idx="3"/>
          </p:nvPr>
        </p:nvSpPr>
        <p:spPr/>
        <p:txBody>
          <a:bodyPr/>
          <a:lstStyle/>
          <a:p>
            <a:r>
              <a:rPr lang="en-US" dirty="0" smtClean="0"/>
              <a:t>HWK4123-1450 preliminary result</a:t>
            </a:r>
            <a:endParaRPr lang="en-US" dirty="0"/>
          </a:p>
        </p:txBody>
      </p:sp>
      <p:sp>
        <p:nvSpPr>
          <p:cNvPr id="7066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fld id="{6C8BBA64-0C18-4881-A321-43D2ECEEA640}" type="slidenum">
              <a:rPr lang="en-US" altLang="en-US" sz="1400"/>
              <a:pPr>
                <a:spcBef>
                  <a:spcPct val="0"/>
                </a:spcBef>
                <a:buClrTx/>
                <a:buFontTx/>
                <a:buNone/>
              </a:pPr>
              <a:t>42</a:t>
            </a:fld>
            <a:endParaRPr lang="en-US" altLang="en-US" sz="1400"/>
          </a:p>
        </p:txBody>
      </p:sp>
      <p:pic>
        <p:nvPicPr>
          <p:cNvPr id="10" name="Content Placeholder 9"/>
          <p:cNvPicPr>
            <a:picLocks noGrp="1" noChangeAspect="1"/>
          </p:cNvPicPr>
          <p:nvPr>
            <p:ph sz="half" idx="2"/>
          </p:nvPr>
        </p:nvPicPr>
        <p:blipFill>
          <a:blip r:embed="rId3"/>
          <a:stretch>
            <a:fillRect/>
          </a:stretch>
        </p:blipFill>
        <p:spPr>
          <a:xfrm>
            <a:off x="609600" y="2767294"/>
            <a:ext cx="5386388" cy="2766449"/>
          </a:xfrm>
          <a:prstGeom prst="rect">
            <a:avLst/>
          </a:prstGeom>
        </p:spPr>
      </p:pic>
      <p:pic>
        <p:nvPicPr>
          <p:cNvPr id="12" name="Content Placeholder 3"/>
          <p:cNvPicPr>
            <a:picLocks noGrp="1" noChangeAspect="1"/>
          </p:cNvPicPr>
          <p:nvPr>
            <p:ph sz="quarter" idx="4"/>
          </p:nvPr>
        </p:nvPicPr>
        <p:blipFill rotWithShape="1">
          <a:blip r:embed="rId4">
            <a:extLst>
              <a:ext uri="{28A0092B-C50C-407E-A947-70E740481C1C}">
                <a14:useLocalDpi xmlns:a14="http://schemas.microsoft.com/office/drawing/2010/main" val="0"/>
              </a:ext>
            </a:extLst>
          </a:blip>
          <a:srcRect b="7517"/>
          <a:stretch/>
        </p:blipFill>
        <p:spPr>
          <a:xfrm>
            <a:off x="6192838" y="2530580"/>
            <a:ext cx="5389562" cy="3239878"/>
          </a:xfrm>
        </p:spPr>
      </p:pic>
    </p:spTree>
    <p:extLst>
      <p:ext uri="{BB962C8B-B14F-4D97-AF65-F5344CB8AC3E}">
        <p14:creationId xmlns:p14="http://schemas.microsoft.com/office/powerpoint/2010/main" val="2928081381"/>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Black Sun Effect and Freeze-out</a:t>
            </a:r>
            <a:endParaRPr lang="en-US" dirty="0"/>
          </a:p>
        </p:txBody>
      </p:sp>
      <p:sp>
        <p:nvSpPr>
          <p:cNvPr id="8" name="Content Placeholder 7"/>
          <p:cNvSpPr>
            <a:spLocks noGrp="1"/>
          </p:cNvSpPr>
          <p:nvPr>
            <p:ph sz="half" idx="1"/>
          </p:nvPr>
        </p:nvSpPr>
        <p:spPr/>
        <p:txBody>
          <a:bodyPr/>
          <a:lstStyle/>
          <a:p>
            <a:r>
              <a:rPr lang="en-US" dirty="0"/>
              <a:t>Black sun effect triggers in some sections of the HWK4123 at low enough temperature</a:t>
            </a:r>
          </a:p>
          <a:p>
            <a:r>
              <a:rPr lang="en-US" dirty="0"/>
              <a:t>This prevents testing at lower temperatures for the full sensor</a:t>
            </a:r>
          </a:p>
          <a:p>
            <a:endParaRPr lang="en-US" dirty="0"/>
          </a:p>
          <a:p>
            <a:endParaRPr lang="en-US" dirty="0"/>
          </a:p>
        </p:txBody>
      </p:sp>
      <p:sp>
        <p:nvSpPr>
          <p:cNvPr id="4" name="Content Placeholder 3"/>
          <p:cNvSpPr>
            <a:spLocks noGrp="1"/>
          </p:cNvSpPr>
          <p:nvPr>
            <p:ph sz="half" idx="2"/>
          </p:nvPr>
        </p:nvSpPr>
        <p:spPr/>
        <p:txBody>
          <a:bodyPr/>
          <a:lstStyle/>
          <a:p>
            <a:endParaRPr lang="en-US" dirty="0"/>
          </a:p>
        </p:txBody>
      </p:sp>
      <p:sp>
        <p:nvSpPr>
          <p:cNvPr id="7" name="Slide Number Placeholder 6"/>
          <p:cNvSpPr>
            <a:spLocks noGrp="1"/>
          </p:cNvSpPr>
          <p:nvPr>
            <p:ph type="sldNum" sz="quarter" idx="10"/>
          </p:nvPr>
        </p:nvSpPr>
        <p:spPr/>
        <p:txBody>
          <a:bodyPr/>
          <a:lstStyle/>
          <a:p>
            <a:fld id="{2B527B47-F972-43B0-A468-6C626D477C74}" type="slidenum">
              <a:rPr lang="en-US" altLang="en-US" smtClean="0"/>
              <a:pPr/>
              <a:t>43</a:t>
            </a:fld>
            <a:endParaRPr lang="en-US" altLang="en-US"/>
          </a:p>
        </p:txBody>
      </p:sp>
    </p:spTree>
    <p:extLst>
      <p:ext uri="{BB962C8B-B14F-4D97-AF65-F5344CB8AC3E}">
        <p14:creationId xmlns:p14="http://schemas.microsoft.com/office/powerpoint/2010/main" val="4252469843"/>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1"/>
          <p:cNvSpPr>
            <a:spLocks noGrp="1" noChangeArrowheads="1"/>
          </p:cNvSpPr>
          <p:nvPr>
            <p:ph type="title"/>
          </p:nvPr>
        </p:nvSpPr>
        <p:spPr>
          <a:xfrm>
            <a:off x="1828800" y="152400"/>
            <a:ext cx="10210800" cy="914400"/>
          </a:xfrm>
        </p:spPr>
        <p:txBody>
          <a:bodyPr/>
          <a:lstStyle/>
          <a:p>
            <a:r>
              <a:rPr lang="en-US" altLang="en-US" dirty="0"/>
              <a:t>Single Photon Counting Spectrograph – Edwin </a:t>
            </a:r>
            <a:r>
              <a:rPr lang="en-US" altLang="en-US" dirty="0" err="1"/>
              <a:t>Alexani</a:t>
            </a:r>
            <a:endParaRPr lang="en-US" altLang="en-US" dirty="0"/>
          </a:p>
        </p:txBody>
      </p:sp>
      <p:sp>
        <p:nvSpPr>
          <p:cNvPr id="31746" name="Content Placeholder 6"/>
          <p:cNvSpPr>
            <a:spLocks noGrp="1" noChangeArrowheads="1"/>
          </p:cNvSpPr>
          <p:nvPr>
            <p:ph sz="half" idx="1"/>
          </p:nvPr>
        </p:nvSpPr>
        <p:spPr>
          <a:xfrm>
            <a:off x="609600" y="1295400"/>
            <a:ext cx="5384800" cy="2438400"/>
          </a:xfrm>
        </p:spPr>
        <p:txBody>
          <a:bodyPr>
            <a:normAutofit fontScale="85000" lnSpcReduction="20000"/>
          </a:bodyPr>
          <a:lstStyle/>
          <a:p>
            <a:pPr>
              <a:defRPr/>
            </a:pPr>
            <a:r>
              <a:rPr lang="en-US" altLang="en-US" dirty="0"/>
              <a:t>combine single photon counting detector with photonic spectrograph</a:t>
            </a:r>
          </a:p>
          <a:p>
            <a:pPr>
              <a:defRPr/>
            </a:pPr>
            <a:r>
              <a:rPr lang="en-US" altLang="en-US" dirty="0"/>
              <a:t>reduce </a:t>
            </a:r>
            <a:r>
              <a:rPr lang="en-US" altLang="en-US" dirty="0" err="1"/>
              <a:t>SWaP</a:t>
            </a:r>
            <a:endParaRPr lang="en-US" altLang="en-US" dirty="0"/>
          </a:p>
          <a:p>
            <a:pPr>
              <a:defRPr/>
            </a:pPr>
            <a:r>
              <a:rPr lang="en-US" altLang="en-US" dirty="0"/>
              <a:t>detect </a:t>
            </a:r>
            <a:r>
              <a:rPr lang="en-US" altLang="en-US" dirty="0" err="1"/>
              <a:t>biosignatures</a:t>
            </a:r>
            <a:r>
              <a:rPr lang="en-US" altLang="en-US" dirty="0"/>
              <a:t> in exoplanets </a:t>
            </a:r>
          </a:p>
          <a:p>
            <a:pPr>
              <a:defRPr/>
            </a:pPr>
            <a:r>
              <a:rPr lang="en-US" altLang="en-US" dirty="0"/>
              <a:t>simulate performance and compare to HWO simulator</a:t>
            </a:r>
          </a:p>
          <a:p>
            <a:pPr>
              <a:defRPr/>
            </a:pPr>
            <a:r>
              <a:rPr lang="en-US" altLang="en-US" dirty="0"/>
              <a:t>design prototype in visible range (500-800nm)</a:t>
            </a:r>
          </a:p>
        </p:txBody>
      </p:sp>
      <p:pic>
        <p:nvPicPr>
          <p:cNvPr id="31752" name="Content Placeholder 2"/>
          <p:cNvPicPr>
            <a:picLocks noGrp="1" noChangeAspect="1" noChangeArrowheads="1"/>
          </p:cNvPicPr>
          <p:nvPr>
            <p:ph sz="half" idx="13"/>
          </p:nvPr>
        </p:nvPicPr>
        <p:blipFill>
          <a:blip r:embed="rId2">
            <a:extLst>
              <a:ext uri="{28A0092B-C50C-407E-A947-70E740481C1C}">
                <a14:useLocalDpi xmlns:a14="http://schemas.microsoft.com/office/drawing/2010/main" val="0"/>
              </a:ext>
            </a:extLst>
          </a:blip>
          <a:srcRect/>
          <a:stretch>
            <a:fillRect/>
          </a:stretch>
        </p:blipFill>
        <p:spPr>
          <a:xfrm>
            <a:off x="2109788" y="3770313"/>
            <a:ext cx="2384425" cy="2438400"/>
          </a:xfrm>
        </p:spPr>
      </p:pic>
      <p:pic>
        <p:nvPicPr>
          <p:cNvPr id="31749" name="Content Placeholder 14"/>
          <p:cNvPicPr>
            <a:picLocks noGrp="1" noChangeAspect="1" noChangeArrowheads="1"/>
          </p:cNvPicPr>
          <p:nvPr>
            <p:ph sz="half" idx="14"/>
          </p:nvPr>
        </p:nvPicPr>
        <p:blipFill>
          <a:blip r:embed="rId3">
            <a:extLst>
              <a:ext uri="{28A0092B-C50C-407E-A947-70E740481C1C}">
                <a14:useLocalDpi xmlns:a14="http://schemas.microsoft.com/office/drawing/2010/main" val="0"/>
              </a:ext>
            </a:extLst>
          </a:blip>
          <a:srcRect/>
          <a:stretch>
            <a:fillRect/>
          </a:stretch>
        </p:blipFill>
        <p:spPr>
          <a:xfrm>
            <a:off x="7575550" y="3770313"/>
            <a:ext cx="2628900" cy="2438400"/>
          </a:xfrm>
        </p:spPr>
      </p:pic>
      <p:sp>
        <p:nvSpPr>
          <p:cNvPr id="84998" name="Slide Number Placeholder 16"/>
          <p:cNvSpPr>
            <a:spLocks noGrp="1"/>
          </p:cNvSpPr>
          <p:nvPr>
            <p:ph type="sldNum" sz="quarter" idx="15"/>
          </p:nvPr>
        </p:nvSpPr>
        <p:spPr>
          <a:xfrm>
            <a:off x="9093200" y="6492875"/>
            <a:ext cx="28448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fld id="{B5549D6E-4CC5-4A6A-B084-987AF151818E}" type="slidenum">
              <a:rPr lang="en-US" altLang="en-US" sz="1400"/>
              <a:pPr>
                <a:spcBef>
                  <a:spcPct val="0"/>
                </a:spcBef>
                <a:buClrTx/>
                <a:buFontTx/>
                <a:buNone/>
              </a:pPr>
              <a:t>44</a:t>
            </a:fld>
            <a:endParaRPr lang="en-US" altLang="en-US" sz="1400"/>
          </a:p>
        </p:txBody>
      </p:sp>
      <p:pic>
        <p:nvPicPr>
          <p:cNvPr id="84999" name="Content Placeholder 2"/>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6305550" y="1295400"/>
            <a:ext cx="5168900" cy="2438400"/>
          </a:xfr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3174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17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Title 1"/>
          <p:cNvSpPr>
            <a:spLocks noGrp="1" noChangeArrowheads="1"/>
          </p:cNvSpPr>
          <p:nvPr>
            <p:ph type="title"/>
          </p:nvPr>
        </p:nvSpPr>
        <p:spPr>
          <a:xfrm>
            <a:off x="1828800" y="152400"/>
            <a:ext cx="10210800" cy="914400"/>
          </a:xfrm>
        </p:spPr>
        <p:txBody>
          <a:bodyPr/>
          <a:lstStyle/>
          <a:p>
            <a:pPr>
              <a:defRPr/>
            </a:pPr>
            <a:r>
              <a:rPr lang="en-US" altLang="en-US" dirty="0"/>
              <a:t>Summary</a:t>
            </a:r>
          </a:p>
        </p:txBody>
      </p:sp>
      <p:pic>
        <p:nvPicPr>
          <p:cNvPr id="89091" name="Content Placeholder 4"/>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6199188" y="1346200"/>
            <a:ext cx="5381625" cy="4710113"/>
          </a:xfrm>
        </p:spPr>
      </p:pic>
      <p:sp>
        <p:nvSpPr>
          <p:cNvPr id="2" name="Content Placeholder 1"/>
          <p:cNvSpPr>
            <a:spLocks noGrp="1"/>
          </p:cNvSpPr>
          <p:nvPr>
            <p:ph sz="half" idx="2"/>
          </p:nvPr>
        </p:nvSpPr>
        <p:spPr>
          <a:xfrm>
            <a:off x="609600" y="1314450"/>
            <a:ext cx="5384800" cy="2362200"/>
          </a:xfrm>
        </p:spPr>
        <p:txBody>
          <a:bodyPr>
            <a:normAutofit fontScale="85000" lnSpcReduction="10000"/>
          </a:bodyPr>
          <a:lstStyle/>
          <a:p>
            <a:pPr>
              <a:defRPr/>
            </a:pPr>
            <a:r>
              <a:rPr lang="en-US" dirty="0"/>
              <a:t>challenging science</a:t>
            </a:r>
          </a:p>
          <a:p>
            <a:pPr>
              <a:defRPr/>
            </a:pPr>
            <a:r>
              <a:rPr lang="en-US" dirty="0"/>
              <a:t>observe low photon flux sources</a:t>
            </a:r>
          </a:p>
          <a:p>
            <a:pPr>
              <a:defRPr/>
            </a:pPr>
            <a:r>
              <a:rPr lang="en-US" dirty="0"/>
              <a:t>detect biosignatures on exoplanets</a:t>
            </a:r>
          </a:p>
          <a:p>
            <a:pPr>
              <a:defRPr/>
            </a:pPr>
            <a:r>
              <a:rPr lang="en-US" dirty="0"/>
              <a:t>develop detector technologies for HWO single-photon sensing in UV, optical, and NIR</a:t>
            </a:r>
          </a:p>
        </p:txBody>
      </p:sp>
      <p:sp>
        <p:nvSpPr>
          <p:cNvPr id="18" name="Content Placeholder 17"/>
          <p:cNvSpPr>
            <a:spLocks noGrp="1"/>
          </p:cNvSpPr>
          <p:nvPr>
            <p:ph sz="half" idx="13"/>
          </p:nvPr>
        </p:nvSpPr>
        <p:spPr>
          <a:xfrm>
            <a:off x="609600" y="3754438"/>
            <a:ext cx="5384800" cy="2362200"/>
          </a:xfrm>
        </p:spPr>
        <p:txBody>
          <a:bodyPr>
            <a:normAutofit fontScale="32500" lnSpcReduction="20000"/>
          </a:bodyPr>
          <a:lstStyle/>
          <a:p>
            <a:pPr>
              <a:defRPr/>
            </a:pPr>
            <a:r>
              <a:rPr lang="en-US" dirty="0"/>
              <a:t>Recent Publications:</a:t>
            </a:r>
          </a:p>
          <a:p>
            <a:pPr>
              <a:defRPr/>
            </a:pPr>
            <a:r>
              <a:rPr lang="en-US" dirty="0"/>
              <a:t/>
            </a:r>
            <a:br>
              <a:rPr lang="en-US" dirty="0"/>
            </a:br>
            <a:r>
              <a:rPr lang="en-US" dirty="0"/>
              <a:t>Gallagher, J. P., Buntic, L., Deng, W., Fossum, E. R., and Figer, D. F. 2024, Radiation tolerance of a single-photon counting complementary metal-oxide semiconductor image sensor, J. Astron. </a:t>
            </a:r>
            <a:r>
              <a:rPr lang="en-US" dirty="0" err="1"/>
              <a:t>Telesc</a:t>
            </a:r>
            <a:r>
              <a:rPr lang="en-US" dirty="0"/>
              <a:t>. </a:t>
            </a:r>
            <a:r>
              <a:rPr lang="en-US" dirty="0" err="1"/>
              <a:t>Instrum</a:t>
            </a:r>
            <a:r>
              <a:rPr lang="en-US" dirty="0"/>
              <a:t>. Syst. 10(3), 036003, </a:t>
            </a:r>
            <a:r>
              <a:rPr lang="en-US" dirty="0" err="1"/>
              <a:t>doi</a:t>
            </a:r>
            <a:r>
              <a:rPr lang="en-US" dirty="0"/>
              <a:t>: 10.1117/1.JATIS.10.3.036003.</a:t>
            </a:r>
          </a:p>
          <a:p>
            <a:pPr>
              <a:defRPr/>
            </a:pPr>
            <a:r>
              <a:rPr lang="en-US" dirty="0"/>
              <a:t/>
            </a:r>
            <a:br>
              <a:rPr lang="en-US" dirty="0"/>
            </a:br>
            <a:r>
              <a:rPr lang="en-US" dirty="0"/>
              <a:t>Gallagher, J. P., Buntic, L., Alexani, E., Bouthsarath, K., and Figer, D. F. 2024, Characterizing radiation-tolerant single photon resolving CMOS detectors, Proceedings Volume 13103, X-Ray, Optical, and Infrared Detectors for Astronomy XI; 131030S, Yokohama, Japan, https://doi.org/10.1117/12.3019105.</a:t>
            </a:r>
          </a:p>
          <a:p>
            <a:pPr>
              <a:defRPr/>
            </a:pPr>
            <a:endParaRPr lang="en-US" dirty="0"/>
          </a:p>
          <a:p>
            <a:pPr>
              <a:defRPr/>
            </a:pPr>
            <a:r>
              <a:rPr lang="en-US" dirty="0"/>
              <a:t>Gallagher, J. P., Buntic, L., Figer, D. F., Deng, W. 2024, Characterization of single-photon sensing and photon-number resolving CMOS image sensors, Proc. SPIE 12191, X-Ray, Optical, and Infrared Detectors for Astronomy X, Montreal, Canada, https://doi.org/10.1117/12.2629006</a:t>
            </a:r>
          </a:p>
          <a:p>
            <a:pPr>
              <a:defRPr/>
            </a:pPr>
            <a:endParaRPr lang="en-US" dirty="0"/>
          </a:p>
        </p:txBody>
      </p:sp>
      <p:sp>
        <p:nvSpPr>
          <p:cNvPr id="89094" name="Slide Number Placeholder 4"/>
          <p:cNvSpPr>
            <a:spLocks noGrp="1" noChangeArrowheads="1"/>
          </p:cNvSpPr>
          <p:nvPr>
            <p:ph type="sldNum" sz="quarter" idx="1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fld id="{9DC36E05-13F2-492D-8E00-B496ECB78D83}" type="slidenum">
              <a:rPr lang="en-US" altLang="en-US" sz="1000">
                <a:solidFill>
                  <a:srgbClr val="000000"/>
                </a:solidFill>
              </a:rPr>
              <a:pPr>
                <a:spcBef>
                  <a:spcPct val="0"/>
                </a:spcBef>
                <a:buClrTx/>
                <a:buFontTx/>
                <a:buNone/>
              </a:pPr>
              <a:t>45</a:t>
            </a:fld>
            <a:endParaRPr lang="en-US" altLang="en-US" sz="1000">
              <a:solidFill>
                <a:srgbClr val="000000"/>
              </a:solidFill>
            </a:endParaRPr>
          </a:p>
        </p:txBody>
      </p:sp>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p:cNvSpPr>
            <a:spLocks noGrp="1" noChangeArrowheads="1"/>
          </p:cNvSpPr>
          <p:nvPr>
            <p:ph type="title"/>
          </p:nvPr>
        </p:nvSpPr>
        <p:spPr/>
        <p:txBody>
          <a:bodyPr/>
          <a:lstStyle/>
          <a:p>
            <a:r>
              <a:rPr lang="en-US" altLang="en-US" dirty="0"/>
              <a:t>Recent Publications</a:t>
            </a:r>
          </a:p>
        </p:txBody>
      </p:sp>
      <p:pic>
        <p:nvPicPr>
          <p:cNvPr id="83971" name="Content Placeholder 4"/>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224588" y="1417638"/>
            <a:ext cx="5384800" cy="4710112"/>
          </a:xfrm>
        </p:spPr>
      </p:pic>
      <p:sp>
        <p:nvSpPr>
          <p:cNvPr id="83972" name="Rectangle 1"/>
          <p:cNvSpPr>
            <a:spLocks noChangeArrowheads="1"/>
          </p:cNvSpPr>
          <p:nvPr/>
        </p:nvSpPr>
        <p:spPr bwMode="auto">
          <a:xfrm>
            <a:off x="584200" y="1779588"/>
            <a:ext cx="546100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en-US" altLang="en-US" sz="1100" b="1" u="sng" dirty="0">
                <a:solidFill>
                  <a:srgbClr val="000000"/>
                </a:solidFill>
              </a:rPr>
              <a:t>Recent Publications:</a:t>
            </a:r>
            <a:r>
              <a:rPr lang="en-US" altLang="en-US" sz="1100" dirty="0"/>
              <a:t/>
            </a:r>
            <a:br>
              <a:rPr lang="en-US" altLang="en-US" sz="1100" dirty="0"/>
            </a:br>
            <a:endParaRPr lang="en-US" altLang="en-US" sz="1100" dirty="0"/>
          </a:p>
          <a:p>
            <a:pPr>
              <a:spcBef>
                <a:spcPct val="0"/>
              </a:spcBef>
              <a:buClrTx/>
              <a:buFontTx/>
              <a:buNone/>
            </a:pPr>
            <a:r>
              <a:rPr lang="en-US" altLang="en-US" sz="1100" dirty="0" err="1"/>
              <a:t>Hoon</a:t>
            </a:r>
            <a:r>
              <a:rPr lang="en-US" altLang="en-US" sz="1100" dirty="0"/>
              <a:t>, N., Alexani, </a:t>
            </a:r>
            <a:r>
              <a:rPr lang="en-US" altLang="en-US" sz="1100" dirty="0" smtClean="0"/>
              <a:t>E., </a:t>
            </a:r>
            <a:r>
              <a:rPr lang="en-US" altLang="en-US" sz="1100" dirty="0"/>
              <a:t>and Figer, D. F. </a:t>
            </a:r>
            <a:r>
              <a:rPr lang="en-US" altLang="en-US" sz="1100" dirty="0" err="1"/>
              <a:t>Opto</a:t>
            </a:r>
            <a:r>
              <a:rPr lang="en-US" altLang="en-US" sz="1100" dirty="0"/>
              <a:t>-Mechanical Design and Analysis of a Compact Photonic Spectrograph for Space </a:t>
            </a:r>
            <a:r>
              <a:rPr lang="en-US" altLang="en-US" sz="1100" dirty="0" err="1"/>
              <a:t>Application,M.S</a:t>
            </a:r>
            <a:r>
              <a:rPr lang="en-US" altLang="en-US" sz="1100" dirty="0"/>
              <a:t>. Thesis, 2025.</a:t>
            </a:r>
          </a:p>
          <a:p>
            <a:pPr>
              <a:spcBef>
                <a:spcPct val="0"/>
              </a:spcBef>
              <a:buClrTx/>
              <a:buFontTx/>
              <a:buNone/>
            </a:pPr>
            <a:endParaRPr lang="en-US" altLang="en-US" sz="1100" dirty="0"/>
          </a:p>
          <a:p>
            <a:pPr>
              <a:spcBef>
                <a:spcPct val="0"/>
              </a:spcBef>
              <a:buClrTx/>
              <a:buFontTx/>
              <a:buNone/>
            </a:pPr>
            <a:r>
              <a:rPr lang="en-US" altLang="en-US" sz="1100" dirty="0"/>
              <a:t>Alexani, </a:t>
            </a:r>
            <a:r>
              <a:rPr lang="en-US" altLang="en-US" sz="1100" dirty="0" smtClean="0"/>
              <a:t>E., </a:t>
            </a:r>
            <a:r>
              <a:rPr lang="en-US" altLang="en-US" sz="1100" dirty="0"/>
              <a:t>Gallagher, J. P., and Figer, D. F. Single-Photon CMOS Detectors for </a:t>
            </a:r>
            <a:r>
              <a:rPr lang="en-US" altLang="en-US" sz="1100" dirty="0" err="1"/>
              <a:t>HWO,proceedings</a:t>
            </a:r>
            <a:r>
              <a:rPr lang="en-US" altLang="en-US" sz="1100" dirty="0"/>
              <a:t> of Towards the Habitable Worlds Observatory: Visionary Science and Transformational Technology, Washington, DC, 28–31 July 2025.</a:t>
            </a:r>
          </a:p>
          <a:p>
            <a:pPr>
              <a:spcBef>
                <a:spcPct val="0"/>
              </a:spcBef>
              <a:buClrTx/>
              <a:buFontTx/>
              <a:buNone/>
            </a:pPr>
            <a:endParaRPr lang="en-US" altLang="en-US" sz="1100" dirty="0"/>
          </a:p>
          <a:p>
            <a:pPr>
              <a:spcBef>
                <a:spcPct val="0"/>
              </a:spcBef>
              <a:buClrTx/>
              <a:buFontTx/>
              <a:buNone/>
            </a:pPr>
            <a:r>
              <a:rPr lang="en-US" altLang="en-US" sz="1100" dirty="0"/>
              <a:t>Alexani, </a:t>
            </a:r>
            <a:r>
              <a:rPr lang="en-US" altLang="en-US" sz="1100" dirty="0" smtClean="0"/>
              <a:t>E., </a:t>
            </a:r>
            <a:r>
              <a:rPr lang="en-US" altLang="en-US" sz="1100" dirty="0"/>
              <a:t>Gallagher, J. P., Wolcott, M., and Figer, D. F. Single-Photon CMOS Detectors for </a:t>
            </a:r>
            <a:r>
              <a:rPr lang="en-US" altLang="en-US" sz="1100" dirty="0" err="1"/>
              <a:t>HWO,proceedings</a:t>
            </a:r>
            <a:r>
              <a:rPr lang="en-US" altLang="en-US" sz="1100" dirty="0"/>
              <a:t> of Towards the Habitable Worlds Observatory: Visionary Science and Transformational Technology (Poster), Washington, DC, 28–31 July 2025.</a:t>
            </a:r>
          </a:p>
          <a:p>
            <a:pPr>
              <a:spcBef>
                <a:spcPct val="0"/>
              </a:spcBef>
              <a:buClrTx/>
              <a:buFontTx/>
              <a:buNone/>
            </a:pPr>
            <a:endParaRPr lang="en-US" altLang="en-US" sz="1100" dirty="0"/>
          </a:p>
          <a:p>
            <a:pPr>
              <a:spcBef>
                <a:spcPct val="0"/>
              </a:spcBef>
              <a:buClrTx/>
              <a:buFontTx/>
              <a:buNone/>
            </a:pPr>
            <a:r>
              <a:rPr lang="en-US" altLang="en-US" sz="1100" dirty="0"/>
              <a:t>Figer, D. F. Sensors and Detectors for Physical and Chemical Sciences – Finding </a:t>
            </a:r>
            <a:r>
              <a:rPr lang="en-US" altLang="en-US" sz="1100" dirty="0" err="1"/>
              <a:t>Aliens,CHIPS</a:t>
            </a:r>
            <a:r>
              <a:rPr lang="en-US" altLang="en-US" sz="1100" dirty="0"/>
              <a:t> for Science Conference (Invited Talk), Austin, TX, 29–30 October 2025.</a:t>
            </a:r>
          </a:p>
          <a:p>
            <a:pPr>
              <a:spcBef>
                <a:spcPct val="0"/>
              </a:spcBef>
              <a:buClrTx/>
              <a:buFontTx/>
              <a:buNone/>
            </a:pPr>
            <a:endParaRPr lang="en-US" altLang="en-US" sz="1100" dirty="0"/>
          </a:p>
          <a:p>
            <a:pPr>
              <a:spcBef>
                <a:spcPct val="0"/>
              </a:spcBef>
              <a:buClrTx/>
              <a:buFontTx/>
              <a:buNone/>
            </a:pPr>
            <a:r>
              <a:rPr lang="en-US" altLang="en-US" sz="1100" dirty="0"/>
              <a:t>Gallagher, J. P., </a:t>
            </a:r>
            <a:r>
              <a:rPr lang="en-US" altLang="en-US" sz="1100" dirty="0" err="1"/>
              <a:t>Buntic</a:t>
            </a:r>
            <a:r>
              <a:rPr lang="en-US" altLang="en-US" sz="1100" dirty="0"/>
              <a:t>, L., Alexani, E., </a:t>
            </a:r>
            <a:r>
              <a:rPr lang="en-US" altLang="en-US" sz="1100" dirty="0" err="1"/>
              <a:t>Bouthsarath</a:t>
            </a:r>
            <a:r>
              <a:rPr lang="en-US" altLang="en-US" sz="1100" dirty="0"/>
              <a:t>, K., and Figer, D. F. Characterizing radiation-tolerant single photon resolving CMOS detectors, Proceedings Volume 13103, X-Ray, Optical, and Infrared Detectors for Astronomy XI; 131030S, Yokohama, Japan, 2024.</a:t>
            </a:r>
          </a:p>
        </p:txBody>
      </p:sp>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p:cNvSpPr>
            <a:spLocks noGrp="1" noChangeArrowheads="1"/>
          </p:cNvSpPr>
          <p:nvPr>
            <p:ph type="title"/>
          </p:nvPr>
        </p:nvSpPr>
        <p:spPr/>
        <p:txBody>
          <a:bodyPr/>
          <a:lstStyle/>
          <a:p>
            <a:r>
              <a:rPr lang="en-US" altLang="en-US"/>
              <a:t>Team Members</a:t>
            </a:r>
          </a:p>
        </p:txBody>
      </p:sp>
      <p:sp>
        <p:nvSpPr>
          <p:cNvPr id="82947"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fld id="{369EB752-5D7E-4327-9531-03E2ECD4EB81}" type="slidenum">
              <a:rPr lang="en-US" altLang="en-US" sz="1400"/>
              <a:pPr>
                <a:spcBef>
                  <a:spcPct val="0"/>
                </a:spcBef>
                <a:buClrTx/>
                <a:buFontTx/>
                <a:buNone/>
              </a:pPr>
              <a:t>47</a:t>
            </a:fld>
            <a:endParaRPr lang="en-US" altLang="en-US" sz="1400"/>
          </a:p>
        </p:txBody>
      </p:sp>
      <p:pic>
        <p:nvPicPr>
          <p:cNvPr id="82948" name="Picture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36750" y="1217613"/>
            <a:ext cx="4357688" cy="184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49"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11350" y="3025775"/>
            <a:ext cx="4403725"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50" name="Picture 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289675" y="1222375"/>
            <a:ext cx="4311650" cy="182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51" name="Picture 1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294438" y="3013075"/>
            <a:ext cx="4324350"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52" name="Picture 17"/>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962400" y="4914900"/>
            <a:ext cx="4670425" cy="190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noChangeArrowheads="1"/>
          </p:cNvSpPr>
          <p:nvPr>
            <p:ph type="title"/>
          </p:nvPr>
        </p:nvSpPr>
        <p:spPr/>
        <p:txBody>
          <a:bodyPr/>
          <a:lstStyle/>
          <a:p>
            <a:r>
              <a:rPr lang="en-US" altLang="en-US" dirty="0"/>
              <a:t>Arches Cluster - JWST Cycle 4</a:t>
            </a:r>
          </a:p>
        </p:txBody>
      </p:sp>
      <p:sp>
        <p:nvSpPr>
          <p:cNvPr id="28675" name="Slide Number Placeholder 3"/>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8756A50B-EE2E-4922-BCB0-AA259E355489}" type="slidenum">
              <a:rPr lang="en-US" altLang="en-US"/>
              <a:pPr/>
              <a:t>48</a:t>
            </a:fld>
            <a:endParaRPr lang="en-US" altLang="en-US"/>
          </a:p>
        </p:txBody>
      </p:sp>
      <p:pic>
        <p:nvPicPr>
          <p:cNvPr id="28676" name="Content Placeholder 5" descr="A field of stars on a black background"/>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390900" y="1295400"/>
            <a:ext cx="5410200" cy="4830763"/>
          </a:xfrm>
        </p:spPr>
      </p:pic>
    </p:spTree>
    <p:extLst>
      <p:ext uri="{BB962C8B-B14F-4D97-AF65-F5344CB8AC3E}">
        <p14:creationId xmlns:p14="http://schemas.microsoft.com/office/powerpoint/2010/main" val="4104164889"/>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ctrTitle" sz="quarter"/>
          </p:nvPr>
        </p:nvSpPr>
        <p:spPr>
          <a:xfrm>
            <a:off x="1828800" y="2130425"/>
            <a:ext cx="10363200" cy="1470025"/>
          </a:xfrm>
        </p:spPr>
        <p:txBody>
          <a:bodyPr/>
          <a:lstStyle/>
          <a:p>
            <a:r>
              <a:rPr lang="en-US" altLang="en-US" dirty="0"/>
              <a:t>Future Photon Initiative </a:t>
            </a:r>
            <a:br>
              <a:rPr lang="en-US" altLang="en-US" dirty="0"/>
            </a:br>
            <a:r>
              <a:rPr lang="en-US" altLang="en-US" dirty="0"/>
              <a:t>Center for Detectors</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chor="ctr"/>
          <a:lstStyle/>
          <a:p>
            <a:pPr marL="0" indent="0" algn="ctr">
              <a:buFontTx/>
              <a:buNone/>
              <a:defRPr/>
            </a:pPr>
            <a:r>
              <a:rPr lang="en-US" dirty="0"/>
              <a:t>Only two remain,</a:t>
            </a:r>
          </a:p>
          <a:p>
            <a:pPr marL="0" indent="0" algn="ctr">
              <a:buFontTx/>
              <a:buNone/>
              <a:defRPr/>
            </a:pPr>
            <a:r>
              <a:rPr lang="en-US" dirty="0"/>
              <a:t>and only two have been added.</a:t>
            </a:r>
          </a:p>
          <a:p>
            <a:pPr marL="0" indent="0" algn="ctr">
              <a:buFontTx/>
              <a:buNone/>
              <a:defRPr/>
            </a:pPr>
            <a:endParaRPr lang="en-US" dirty="0"/>
          </a:p>
          <a:p>
            <a:pPr marL="0" indent="0" algn="ctr">
              <a:buFontTx/>
              <a:buNone/>
              <a:defRPr/>
            </a:pPr>
            <a:endParaRPr lang="en-US" dirty="0"/>
          </a:p>
          <a:p>
            <a:pPr marL="0" indent="0" algn="ctr">
              <a:buFontTx/>
              <a:buNone/>
              <a:defRPr/>
            </a:pPr>
            <a:endParaRPr lang="en-US" dirty="0"/>
          </a:p>
          <a:p>
            <a:pPr marL="0" indent="0" algn="ctr">
              <a:buFontTx/>
              <a:buNone/>
              <a:defRPr/>
            </a:pPr>
            <a:endParaRPr lang="en-US" dirty="0"/>
          </a:p>
          <a:p>
            <a:pPr marL="0" indent="0" algn="ctr">
              <a:buFontTx/>
              <a:buNone/>
              <a:defRPr/>
            </a:pPr>
            <a:endParaRPr lang="en-US" dirty="0"/>
          </a:p>
          <a:p>
            <a:pPr marL="0" indent="0" algn="ctr">
              <a:buFontTx/>
              <a:buNone/>
              <a:defRPr/>
            </a:pPr>
            <a:endParaRPr lang="en-US" dirty="0"/>
          </a:p>
          <a:p>
            <a:pPr marL="0" indent="0" algn="ctr">
              <a:buFontTx/>
              <a:buNone/>
              <a:defRPr/>
            </a:pPr>
            <a:r>
              <a:rPr lang="en-US" dirty="0"/>
              <a:t>By 2040, JWST and Roman will complete their missions.</a:t>
            </a:r>
          </a:p>
          <a:p>
            <a:pPr marL="0" indent="0" algn="ctr">
              <a:buFontTx/>
              <a:buNone/>
              <a:defRPr/>
            </a:pPr>
            <a:r>
              <a:rPr lang="en-US" dirty="0"/>
              <a:t>A scientific golden age will end.</a:t>
            </a:r>
          </a:p>
        </p:txBody>
      </p:sp>
      <p:pic>
        <p:nvPicPr>
          <p:cNvPr id="77826" name="Picture 2" descr="File:JWST spacecraft model 2.png - Wikimedia Comm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2178050"/>
            <a:ext cx="2235200" cy="234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28" name="Picture 4" descr="Nancy Grace Roman Space Telescope - Wikiped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1981200"/>
            <a:ext cx="4495800" cy="2528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77826"/>
                                        </p:tgtEl>
                                        <p:attrNameLst>
                                          <p:attrName>style.visibility</p:attrName>
                                        </p:attrNameLst>
                                      </p:cBhvr>
                                      <p:to>
                                        <p:strVal val="visible"/>
                                      </p:to>
                                    </p:set>
                                    <p:animEffect transition="in" filter="fade">
                                      <p:cBhvr>
                                        <p:cTn id="7" dur="500"/>
                                        <p:tgtEl>
                                          <p:spTgt spid="77826"/>
                                        </p:tgtEl>
                                      </p:cBhvr>
                                    </p:animEffect>
                                  </p:childTnLst>
                                </p:cTn>
                              </p:par>
                              <p:par>
                                <p:cTn id="8" presetID="10" presetClass="entr" presetSubtype="0" fill="hold" nodeType="withEffect">
                                  <p:stCondLst>
                                    <p:cond delay="0"/>
                                  </p:stCondLst>
                                  <p:childTnLst>
                                    <p:set>
                                      <p:cBhvr>
                                        <p:cTn id="9" dur="1" fill="hold">
                                          <p:stCondLst>
                                            <p:cond delay="0"/>
                                          </p:stCondLst>
                                        </p:cTn>
                                        <p:tgtEl>
                                          <p:spTgt spid="77828"/>
                                        </p:tgtEl>
                                        <p:attrNameLst>
                                          <p:attrName>style.visibility</p:attrName>
                                        </p:attrNameLst>
                                      </p:cBhvr>
                                      <p:to>
                                        <p:strVal val="visible"/>
                                      </p:to>
                                    </p:set>
                                    <p:animEffect transition="in" filter="fade">
                                      <p:cBhvr>
                                        <p:cTn id="10" dur="500"/>
                                        <p:tgtEl>
                                          <p:spTgt spid="778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p:cNvSpPr>
            <a:spLocks noGrp="1" noChangeArrowheads="1"/>
          </p:cNvSpPr>
          <p:nvPr>
            <p:ph type="title"/>
          </p:nvPr>
        </p:nvSpPr>
        <p:spPr/>
        <p:txBody>
          <a:bodyPr/>
          <a:lstStyle/>
          <a:p>
            <a:r>
              <a:rPr lang="en-US" altLang="en-US"/>
              <a:t>Future Photon Initiative</a:t>
            </a:r>
          </a:p>
        </p:txBody>
      </p:sp>
      <p:sp>
        <p:nvSpPr>
          <p:cNvPr id="75779" name="Content Placeholder 2"/>
          <p:cNvSpPr>
            <a:spLocks noGrp="1" noChangeArrowheads="1"/>
          </p:cNvSpPr>
          <p:nvPr>
            <p:ph sz="half" idx="1"/>
          </p:nvPr>
        </p:nvSpPr>
        <p:spPr>
          <a:xfrm>
            <a:off x="609600" y="1295400"/>
            <a:ext cx="5384800" cy="4830763"/>
          </a:xfrm>
        </p:spPr>
        <p:txBody>
          <a:bodyPr/>
          <a:lstStyle/>
          <a:p>
            <a:pPr>
              <a:lnSpc>
                <a:spcPct val="80000"/>
              </a:lnSpc>
              <a:buFontTx/>
              <a:buAutoNum type="arabicPeriod"/>
            </a:pPr>
            <a:r>
              <a:rPr lang="en-US" altLang="en-US" sz="1900"/>
              <a:t>Future Photon Initiative: develops photonic devices in pursuit of answers to grand questions, leveraging efforts of existing RIT research groups using the generation, transmission, manipulation, absorption, and detection of</a:t>
            </a:r>
          </a:p>
          <a:p>
            <a:pPr>
              <a:lnSpc>
                <a:spcPct val="80000"/>
              </a:lnSpc>
              <a:buFontTx/>
              <a:buAutoNum type="arabicPeriod"/>
            </a:pPr>
            <a:r>
              <a:rPr lang="en-US" altLang="en-US" sz="1900"/>
              <a:t>solar energy, biophotonics, high performance imaging, astrophysics, quantum, and communication. </a:t>
            </a:r>
          </a:p>
          <a:p>
            <a:pPr>
              <a:lnSpc>
                <a:spcPct val="80000"/>
              </a:lnSpc>
              <a:buFontTx/>
              <a:buAutoNum type="arabicPeriod"/>
            </a:pPr>
            <a:r>
              <a:rPr lang="en-US" altLang="en-US" sz="1900"/>
              <a:t>Eight groups: Center for Detectors, Integrated Photonics Group, Nanolithography Research Lab, NanoPower Research Labs, Photonic Systems Lab, Photonics and Optics Workforce Education Research, Semiconductor Nanofabrication Lab, and the Simone Center for Innovation and Entrepreneurship.</a:t>
            </a:r>
          </a:p>
          <a:p>
            <a:pPr>
              <a:lnSpc>
                <a:spcPct val="80000"/>
              </a:lnSpc>
              <a:buFontTx/>
              <a:buAutoNum type="arabicPeriod"/>
            </a:pPr>
            <a:r>
              <a:rPr lang="en-US" altLang="en-US" sz="1900"/>
              <a:t>43 ongoing grants with $7.7M funding</a:t>
            </a:r>
          </a:p>
          <a:p>
            <a:pPr>
              <a:lnSpc>
                <a:spcPct val="80000"/>
              </a:lnSpc>
              <a:buFontTx/>
              <a:buAutoNum type="arabicPeriod"/>
            </a:pPr>
            <a:endParaRPr lang="en-US" altLang="en-US" sz="1900"/>
          </a:p>
        </p:txBody>
      </p:sp>
      <p:pic>
        <p:nvPicPr>
          <p:cNvPr id="75780" name="Content Placeholder 14"/>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715250" y="1295400"/>
            <a:ext cx="2349500" cy="2362200"/>
          </a:xfrm>
        </p:spPr>
      </p:pic>
      <p:sp>
        <p:nvSpPr>
          <p:cNvPr id="75781" name="Slide Number Placeholder 3"/>
          <p:cNvSpPr>
            <a:spLocks noGrp="1"/>
          </p:cNvSpPr>
          <p:nvPr>
            <p:ph type="sldNum" sz="quarter" idx="1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fld id="{41ECBF9D-593E-4236-8D8A-AC059A025FDD}" type="slidenum">
              <a:rPr lang="en-US" altLang="en-US" sz="1400"/>
              <a:pPr>
                <a:spcBef>
                  <a:spcPct val="0"/>
                </a:spcBef>
                <a:buClrTx/>
                <a:buFontTx/>
                <a:buNone/>
              </a:pPr>
              <a:t>50</a:t>
            </a:fld>
            <a:endParaRPr lang="en-US" altLang="en-US" sz="1400"/>
          </a:p>
        </p:txBody>
      </p:sp>
      <p:pic>
        <p:nvPicPr>
          <p:cNvPr id="75782" name="Content Placeholder 4"/>
          <p:cNvPicPr>
            <a:picLocks noGrp="1" noChangeAspect="1" noChangeArrowheads="1"/>
          </p:cNvPicPr>
          <p:nvPr>
            <p:ph sz="half" idx="13"/>
          </p:nvPr>
        </p:nvPicPr>
        <p:blipFill>
          <a:blip r:embed="rId3">
            <a:extLst>
              <a:ext uri="{28A0092B-C50C-407E-A947-70E740481C1C}">
                <a14:useLocalDpi xmlns:a14="http://schemas.microsoft.com/office/drawing/2010/main" val="0"/>
              </a:ext>
            </a:extLst>
          </a:blip>
          <a:srcRect/>
          <a:stretch>
            <a:fillRect/>
          </a:stretch>
        </p:blipFill>
        <p:spPr>
          <a:xfrm>
            <a:off x="6197600" y="4106863"/>
            <a:ext cx="5384800" cy="1673225"/>
          </a:xfrm>
        </p:spPr>
      </p:pic>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0" y="1588"/>
            <a:ext cx="12192000" cy="6854825"/>
          </a:xfrm>
          <a:prstGeom prst="rect">
            <a:avLst/>
          </a:prstGeom>
          <a:solidFill>
            <a:schemeClr val="accent4">
              <a:lumMod val="50000"/>
              <a:lumOff val="50000"/>
              <a:alpha val="0"/>
            </a:schemeClr>
          </a:solidFill>
        </p:spPr>
      </p:pic>
      <p:sp>
        <p:nvSpPr>
          <p:cNvPr id="2" name="Title 1"/>
          <p:cNvSpPr>
            <a:spLocks noGrp="1"/>
          </p:cNvSpPr>
          <p:nvPr>
            <p:ph type="title"/>
          </p:nvPr>
        </p:nvSpPr>
        <p:spPr>
          <a:xfrm>
            <a:off x="835025" y="434975"/>
            <a:ext cx="10210800" cy="914400"/>
          </a:xfrm>
        </p:spPr>
        <p:txBody>
          <a:bodyPr/>
          <a:lstStyle/>
          <a:p>
            <a:pPr>
              <a:defRPr/>
            </a:pPr>
            <a:r>
              <a:rPr lang="en-US" dirty="0"/>
              <a:t>Center for Detectors</a:t>
            </a:r>
          </a:p>
        </p:txBody>
      </p:sp>
      <p:sp>
        <p:nvSpPr>
          <p:cNvPr id="76804" name="Slide Number Placeholder 4"/>
          <p:cNvSpPr>
            <a:spLocks noGrp="1"/>
          </p:cNvSpPr>
          <p:nvPr>
            <p:ph type="sldNum" sz="quarter" idx="1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fld id="{7ADEA7D8-FDDE-4CEC-86C8-259FC87A79E4}" type="slidenum">
              <a:rPr lang="en-US" altLang="en-US" sz="1000">
                <a:solidFill>
                  <a:srgbClr val="000000"/>
                </a:solidFill>
              </a:rPr>
              <a:pPr>
                <a:spcBef>
                  <a:spcPct val="0"/>
                </a:spcBef>
                <a:buClrTx/>
                <a:buFontTx/>
                <a:buNone/>
              </a:pPr>
              <a:t>51</a:t>
            </a:fld>
            <a:endParaRPr lang="en-US" altLang="en-US" sz="1000">
              <a:solidFill>
                <a:srgbClr val="000000"/>
              </a:solidFill>
            </a:endParaRPr>
          </a:p>
        </p:txBody>
      </p:sp>
      <p:pic>
        <p:nvPicPr>
          <p:cNvPr id="76805" name="Content Placeholder 7"/>
          <p:cNvPicPr>
            <a:picLocks noGrp="1" noChangeAspect="1" noChangeArrowheads="1"/>
          </p:cNvPicPr>
          <p:nvPr>
            <p:ph idx="13"/>
          </p:nvPr>
        </p:nvPicPr>
        <p:blipFill>
          <a:blip r:embed="rId3">
            <a:extLst>
              <a:ext uri="{28A0092B-C50C-407E-A947-70E740481C1C}">
                <a14:useLocalDpi xmlns:a14="http://schemas.microsoft.com/office/drawing/2010/main" val="0"/>
              </a:ext>
            </a:extLst>
          </a:blip>
          <a:srcRect/>
          <a:stretch>
            <a:fillRect/>
          </a:stretch>
        </p:blipFill>
        <p:spPr>
          <a:xfrm>
            <a:off x="1600200" y="3063875"/>
            <a:ext cx="8680450" cy="3429000"/>
          </a:xfrm>
        </p:spPr>
      </p:pic>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ctrTitle" sz="quarter"/>
          </p:nvPr>
        </p:nvSpPr>
        <p:spPr>
          <a:xfrm>
            <a:off x="1828800" y="2130425"/>
            <a:ext cx="10363200" cy="1470025"/>
          </a:xfrm>
        </p:spPr>
        <p:txBody>
          <a:bodyPr/>
          <a:lstStyle/>
          <a:p>
            <a:r>
              <a:rPr lang="en-US" altLang="en-US"/>
              <a:t>Questions</a:t>
            </a:r>
          </a:p>
        </p:txBody>
      </p:sp>
    </p:spTree>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ctrTitle" sz="quarter"/>
          </p:nvPr>
        </p:nvSpPr>
        <p:spPr>
          <a:xfrm>
            <a:off x="1828800" y="2130425"/>
            <a:ext cx="10363200" cy="1470025"/>
          </a:xfrm>
        </p:spPr>
        <p:txBody>
          <a:bodyPr/>
          <a:lstStyle/>
          <a:p>
            <a:r>
              <a:rPr lang="en-US" altLang="en-US"/>
              <a:t>Backup Slides</a:t>
            </a:r>
          </a:p>
        </p:txBody>
      </p:sp>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711200"/>
            <a:ext cx="12192000" cy="813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5025" y="434975"/>
            <a:ext cx="10210800" cy="914400"/>
          </a:xfrm>
        </p:spPr>
        <p:txBody>
          <a:bodyPr/>
          <a:lstStyle/>
          <a:p>
            <a:pPr>
              <a:defRPr/>
            </a:pPr>
            <a:r>
              <a:rPr lang="en-US" dirty="0"/>
              <a:t>Integrated Photonics Group</a:t>
            </a:r>
          </a:p>
        </p:txBody>
      </p:sp>
      <p:sp>
        <p:nvSpPr>
          <p:cNvPr id="77828" name="Slide Number Placeholder 4"/>
          <p:cNvSpPr>
            <a:spLocks noGrp="1"/>
          </p:cNvSpPr>
          <p:nvPr>
            <p:ph type="sldNum" sz="quarter" idx="1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fld id="{54313B5E-FBCF-488C-B74F-6D12B5461D4E}" type="slidenum">
              <a:rPr lang="en-US" altLang="en-US" sz="1000">
                <a:solidFill>
                  <a:srgbClr val="000000"/>
                </a:solidFill>
              </a:rPr>
              <a:pPr>
                <a:spcBef>
                  <a:spcPct val="0"/>
                </a:spcBef>
                <a:buClrTx/>
                <a:buFontTx/>
                <a:buNone/>
              </a:pPr>
              <a:t>54</a:t>
            </a:fld>
            <a:endParaRPr lang="en-US" altLang="en-US" sz="1000">
              <a:solidFill>
                <a:srgbClr val="000000"/>
              </a:solidFill>
            </a:endParaRPr>
          </a:p>
        </p:txBody>
      </p:sp>
      <p:pic>
        <p:nvPicPr>
          <p:cNvPr id="77829" name="Content Placeholder 11"/>
          <p:cNvPicPr>
            <a:picLocks noGrp="1" noChangeAspect="1" noChangeArrowheads="1"/>
          </p:cNvPicPr>
          <p:nvPr>
            <p:ph idx="13"/>
          </p:nvPr>
        </p:nvPicPr>
        <p:blipFill>
          <a:blip r:embed="rId3">
            <a:extLst>
              <a:ext uri="{28A0092B-C50C-407E-A947-70E740481C1C}">
                <a14:useLocalDpi xmlns:a14="http://schemas.microsoft.com/office/drawing/2010/main" val="0"/>
              </a:ext>
            </a:extLst>
          </a:blip>
          <a:srcRect/>
          <a:stretch>
            <a:fillRect/>
          </a:stretch>
        </p:blipFill>
        <p:spPr>
          <a:xfrm>
            <a:off x="1871663" y="3340100"/>
            <a:ext cx="8137525" cy="2876550"/>
          </a:xfrm>
        </p:spPr>
      </p:pic>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p:cNvSpPr>
            <a:spLocks noGrp="1" noChangeArrowheads="1"/>
          </p:cNvSpPr>
          <p:nvPr>
            <p:ph type="title"/>
          </p:nvPr>
        </p:nvSpPr>
        <p:spPr>
          <a:xfrm>
            <a:off x="1828800" y="152400"/>
            <a:ext cx="10210800" cy="914400"/>
          </a:xfrm>
        </p:spPr>
        <p:txBody>
          <a:bodyPr/>
          <a:lstStyle/>
          <a:p>
            <a:r>
              <a:rPr lang="en-US" altLang="en-US"/>
              <a:t>First Astronomical CCD Image</a:t>
            </a:r>
          </a:p>
        </p:txBody>
      </p:sp>
      <p:sp>
        <p:nvSpPr>
          <p:cNvPr id="88067" name="Slide Number Placeholder 3"/>
          <p:cNvSpPr>
            <a:spLocks noGrp="1"/>
          </p:cNvSpPr>
          <p:nvPr>
            <p:ph type="sldNum" sz="quarter" idx="10"/>
          </p:nvPr>
        </p:nvSpPr>
        <p:spPr>
          <a:xfrm>
            <a:off x="9093200" y="6492875"/>
            <a:ext cx="28448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fld id="{ED042EA8-4F73-4967-B6A2-7338BC9E0436}" type="slidenum">
              <a:rPr lang="en-US" altLang="en-US" sz="1400"/>
              <a:pPr>
                <a:spcBef>
                  <a:spcPct val="0"/>
                </a:spcBef>
                <a:buClrTx/>
                <a:buFontTx/>
                <a:buNone/>
              </a:pPr>
              <a:t>55</a:t>
            </a:fld>
            <a:endParaRPr lang="en-US" altLang="en-US" sz="1400"/>
          </a:p>
        </p:txBody>
      </p:sp>
      <p:pic>
        <p:nvPicPr>
          <p:cNvPr id="88068" name="Picture 5" descr="janesick fig 1"/>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654425" y="1681163"/>
            <a:ext cx="4883150" cy="4059237"/>
          </a:xfrm>
        </p:spPr>
      </p:pic>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4"/>
          <p:cNvSpPr>
            <a:spLocks noGrp="1" noChangeArrowheads="1"/>
          </p:cNvSpPr>
          <p:nvPr>
            <p:ph type="title"/>
          </p:nvPr>
        </p:nvSpPr>
        <p:spPr/>
        <p:txBody>
          <a:bodyPr/>
          <a:lstStyle/>
          <a:p>
            <a:r>
              <a:rPr lang="en-US" altLang="en-US"/>
              <a:t>RIT CHIPs-related Activities</a:t>
            </a:r>
          </a:p>
        </p:txBody>
      </p:sp>
      <p:pic>
        <p:nvPicPr>
          <p:cNvPr id="78851" name="Content Placeholder 5"/>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201613" y="1728788"/>
            <a:ext cx="3862387" cy="1784350"/>
          </a:xfrm>
        </p:spPr>
      </p:pic>
      <p:sp>
        <p:nvSpPr>
          <p:cNvPr id="78852" name="Slide Number Placeholder 2"/>
          <p:cNvSpPr>
            <a:spLocks noGrp="1"/>
          </p:cNvSpPr>
          <p:nvPr>
            <p:ph type="sldNum" sz="quarter" idx="23"/>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fld id="{90EC2678-7BC2-40E7-974F-AB0E7FDEC28A}" type="slidenum">
              <a:rPr lang="en-US" altLang="en-US" sz="1000">
                <a:solidFill>
                  <a:srgbClr val="000000"/>
                </a:solidFill>
              </a:rPr>
              <a:pPr>
                <a:spcBef>
                  <a:spcPct val="0"/>
                </a:spcBef>
                <a:buClrTx/>
                <a:buFontTx/>
                <a:buNone/>
              </a:pPr>
              <a:t>56</a:t>
            </a:fld>
            <a:endParaRPr lang="en-US" altLang="en-US" sz="1000">
              <a:solidFill>
                <a:srgbClr val="000000"/>
              </a:solidFill>
            </a:endParaRPr>
          </a:p>
        </p:txBody>
      </p:sp>
      <p:pic>
        <p:nvPicPr>
          <p:cNvPr id="78853" name="Content Placeholder 6"/>
          <p:cNvPicPr>
            <a:picLocks noGrp="1" noChangeAspect="1" noChangeArrowheads="1"/>
          </p:cNvPicPr>
          <p:nvPr>
            <p:ph sz="half" idx="16"/>
          </p:nvPr>
        </p:nvPicPr>
        <p:blipFill>
          <a:blip r:embed="rId3">
            <a:extLst>
              <a:ext uri="{28A0092B-C50C-407E-A947-70E740481C1C}">
                <a14:useLocalDpi xmlns:a14="http://schemas.microsoft.com/office/drawing/2010/main" val="0"/>
              </a:ext>
            </a:extLst>
          </a:blip>
          <a:srcRect/>
          <a:stretch>
            <a:fillRect/>
          </a:stretch>
        </p:blipFill>
        <p:spPr>
          <a:xfrm>
            <a:off x="503238" y="3946525"/>
            <a:ext cx="3257550" cy="2652713"/>
          </a:xfrm>
        </p:spPr>
      </p:pic>
      <p:pic>
        <p:nvPicPr>
          <p:cNvPr id="78854" name="Content Placeholder 8"/>
          <p:cNvPicPr>
            <a:picLocks noGrp="1" noChangeAspect="1" noChangeArrowheads="1"/>
          </p:cNvPicPr>
          <p:nvPr>
            <p:ph sz="half" idx="19"/>
          </p:nvPr>
        </p:nvPicPr>
        <p:blipFill>
          <a:blip r:embed="rId4">
            <a:extLst>
              <a:ext uri="{28A0092B-C50C-407E-A947-70E740481C1C}">
                <a14:useLocalDpi xmlns:a14="http://schemas.microsoft.com/office/drawing/2010/main" val="0"/>
              </a:ext>
            </a:extLst>
          </a:blip>
          <a:srcRect/>
          <a:stretch>
            <a:fillRect/>
          </a:stretch>
        </p:blipFill>
        <p:spPr>
          <a:xfrm>
            <a:off x="8591550" y="1295400"/>
            <a:ext cx="3152775" cy="2651125"/>
          </a:xfrm>
        </p:spPr>
      </p:pic>
      <p:pic>
        <p:nvPicPr>
          <p:cNvPr id="78855" name="Content Placeholder 7"/>
          <p:cNvPicPr>
            <a:picLocks noGrp="1" noChangeAspect="1" noChangeArrowheads="1"/>
          </p:cNvPicPr>
          <p:nvPr>
            <p:ph sz="half" idx="20"/>
          </p:nvPr>
        </p:nvPicPr>
        <p:blipFill>
          <a:blip r:embed="rId5">
            <a:extLst>
              <a:ext uri="{28A0092B-C50C-407E-A947-70E740481C1C}">
                <a14:useLocalDpi xmlns:a14="http://schemas.microsoft.com/office/drawing/2010/main" val="0"/>
              </a:ext>
            </a:extLst>
          </a:blip>
          <a:srcRect/>
          <a:stretch>
            <a:fillRect/>
          </a:stretch>
        </p:blipFill>
        <p:spPr>
          <a:xfrm>
            <a:off x="8235950" y="4778375"/>
            <a:ext cx="3860800" cy="1065213"/>
          </a:xfrm>
        </p:spPr>
      </p:pic>
      <p:pic>
        <p:nvPicPr>
          <p:cNvPr id="78856" name="Content Placeholder 18"/>
          <p:cNvPicPr>
            <a:picLocks noGrp="1" noChangeAspect="1" noChangeArrowheads="1"/>
          </p:cNvPicPr>
          <p:nvPr>
            <p:ph sz="half" idx="21"/>
          </p:nvPr>
        </p:nvPicPr>
        <p:blipFill>
          <a:blip r:embed="rId6">
            <a:extLst>
              <a:ext uri="{28A0092B-C50C-407E-A947-70E740481C1C}">
                <a14:useLocalDpi xmlns:a14="http://schemas.microsoft.com/office/drawing/2010/main" val="0"/>
              </a:ext>
            </a:extLst>
          </a:blip>
          <a:srcRect/>
          <a:stretch>
            <a:fillRect/>
          </a:stretch>
        </p:blipFill>
        <p:spPr>
          <a:xfrm>
            <a:off x="4224338" y="1758950"/>
            <a:ext cx="3862387" cy="1724025"/>
          </a:xfrm>
        </p:spPr>
      </p:pic>
      <p:pic>
        <p:nvPicPr>
          <p:cNvPr id="78857" name="Content Placeholder 16"/>
          <p:cNvPicPr>
            <a:picLocks noGrp="1" noChangeAspect="1" noChangeArrowheads="1"/>
          </p:cNvPicPr>
          <p:nvPr>
            <p:ph sz="half" idx="22"/>
          </p:nvPr>
        </p:nvPicPr>
        <p:blipFill>
          <a:blip r:embed="rId7">
            <a:extLst>
              <a:ext uri="{28A0092B-C50C-407E-A947-70E740481C1C}">
                <a14:useLocalDpi xmlns:a14="http://schemas.microsoft.com/office/drawing/2010/main" val="0"/>
              </a:ext>
            </a:extLst>
          </a:blip>
          <a:srcRect/>
          <a:stretch>
            <a:fillRect/>
          </a:stretch>
        </p:blipFill>
        <p:spPr>
          <a:xfrm>
            <a:off x="4468813" y="3984625"/>
            <a:ext cx="3375025" cy="2652713"/>
          </a:xfrm>
        </p:spPr>
      </p:pic>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le 6"/>
          <p:cNvSpPr>
            <a:spLocks noGrp="1" noChangeArrowheads="1"/>
          </p:cNvSpPr>
          <p:nvPr>
            <p:ph type="title"/>
          </p:nvPr>
        </p:nvSpPr>
        <p:spPr>
          <a:xfrm>
            <a:off x="1839913" y="152400"/>
            <a:ext cx="10201275" cy="914400"/>
          </a:xfrm>
        </p:spPr>
        <p:txBody>
          <a:bodyPr/>
          <a:lstStyle/>
          <a:p>
            <a:r>
              <a:rPr lang="en-US" altLang="en-US"/>
              <a:t>RIT CHIPS-Related Programs</a:t>
            </a:r>
          </a:p>
        </p:txBody>
      </p:sp>
      <p:sp>
        <p:nvSpPr>
          <p:cNvPr id="8" name="Content Placeholder 7"/>
          <p:cNvSpPr>
            <a:spLocks noGrp="1"/>
          </p:cNvSpPr>
          <p:nvPr>
            <p:ph sz="half" idx="1"/>
          </p:nvPr>
        </p:nvSpPr>
        <p:spPr>
          <a:xfrm>
            <a:off x="609600" y="1295400"/>
            <a:ext cx="5384800" cy="2414588"/>
          </a:xfrm>
        </p:spPr>
        <p:txBody>
          <a:bodyPr>
            <a:normAutofit fontScale="77500" lnSpcReduction="20000"/>
          </a:bodyPr>
          <a:lstStyle/>
          <a:p>
            <a:pPr>
              <a:defRPr/>
            </a:pPr>
            <a:r>
              <a:rPr lang="en-US"/>
              <a:t>NSF ExLENT: EMERGE-MICRO</a:t>
            </a:r>
          </a:p>
          <a:p>
            <a:pPr>
              <a:defRPr/>
            </a:pPr>
            <a:r>
              <a:rPr lang="en-US"/>
              <a:t>Sponsor: NSF TIP &amp; EDU</a:t>
            </a:r>
            <a:br>
              <a:rPr lang="en-US"/>
            </a:br>
            <a:r>
              <a:rPr lang="en-US"/>
              <a:t>Funding: ~$1M | 2024 – 2027</a:t>
            </a:r>
            <a:br>
              <a:rPr lang="en-US"/>
            </a:br>
            <a:endParaRPr lang="en-US"/>
          </a:p>
          <a:p>
            <a:pPr>
              <a:defRPr/>
            </a:pPr>
            <a:r>
              <a:rPr lang="en-US"/>
              <a:t>Develop a pilot pipeline for community college students through A.S. → B.S. in Microelectronic Engineering.</a:t>
            </a:r>
          </a:p>
          <a:p>
            <a:pPr>
              <a:defRPr/>
            </a:pPr>
            <a:r>
              <a:rPr lang="en-US"/>
              <a:t>Hands-on cleanroom training, co-op placements, and industry-guided research.</a:t>
            </a:r>
          </a:p>
          <a:p>
            <a:pPr>
              <a:defRPr/>
            </a:pPr>
            <a:r>
              <a:rPr lang="en-US"/>
              <a:t>Collaborators: MCC, FLCC, GlobalFoundries, Micron, University of Rochester evaluator.</a:t>
            </a:r>
          </a:p>
          <a:p>
            <a:pPr>
              <a:defRPr/>
            </a:pPr>
            <a:endParaRPr lang="en-US" dirty="0"/>
          </a:p>
        </p:txBody>
      </p:sp>
      <p:sp>
        <p:nvSpPr>
          <p:cNvPr id="9" name="Content Placeholder 8"/>
          <p:cNvSpPr>
            <a:spLocks noGrp="1"/>
          </p:cNvSpPr>
          <p:nvPr>
            <p:ph sz="half" idx="2"/>
          </p:nvPr>
        </p:nvSpPr>
        <p:spPr>
          <a:xfrm>
            <a:off x="6197600" y="1295400"/>
            <a:ext cx="5384800" cy="2414588"/>
          </a:xfrm>
        </p:spPr>
        <p:txBody>
          <a:bodyPr>
            <a:normAutofit fontScale="70000" lnSpcReduction="20000"/>
          </a:bodyPr>
          <a:lstStyle/>
          <a:p>
            <a:pPr>
              <a:defRPr/>
            </a:pPr>
            <a:r>
              <a:rPr lang="en-US"/>
              <a:t>NSF NRT: CMOS+X Graduate Training</a:t>
            </a:r>
          </a:p>
          <a:p>
            <a:pPr>
              <a:defRPr/>
            </a:pPr>
            <a:r>
              <a:rPr lang="en-US"/>
              <a:t>Sponsor: NSF NRT</a:t>
            </a:r>
            <a:br>
              <a:rPr lang="en-US"/>
            </a:br>
            <a:r>
              <a:rPr lang="en-US"/>
              <a:t>Funding: ~$3M | 2024 – 2029</a:t>
            </a:r>
            <a:br>
              <a:rPr lang="en-US"/>
            </a:br>
            <a:endParaRPr lang="en-US"/>
          </a:p>
          <a:p>
            <a:pPr>
              <a:defRPr/>
            </a:pPr>
            <a:r>
              <a:rPr lang="en-US"/>
              <a:t>Provide graduate (M.S. &amp; Ph.D.) fellowships (~20 doctoral) in interdisciplinary semiconductor research.</a:t>
            </a:r>
          </a:p>
          <a:p>
            <a:pPr>
              <a:defRPr/>
            </a:pPr>
            <a:r>
              <a:rPr lang="en-US"/>
              <a:t>Focus areas: CMOS + AI, biomedical, optoelectronic, photonic, nanoelectronics, quantum, packaging.</a:t>
            </a:r>
          </a:p>
          <a:p>
            <a:pPr>
              <a:defRPr/>
            </a:pPr>
            <a:r>
              <a:rPr lang="en-US"/>
              <a:t>Goal: Train 170+ next-gen engineers &amp; scientists, emphasizing technical and professional development components.</a:t>
            </a:r>
          </a:p>
          <a:p>
            <a:pPr>
              <a:defRPr/>
            </a:pPr>
            <a:endParaRPr lang="en-US" dirty="0"/>
          </a:p>
        </p:txBody>
      </p:sp>
      <p:sp>
        <p:nvSpPr>
          <p:cNvPr id="90117" name="Slide Number Placeholder 2"/>
          <p:cNvSpPr>
            <a:spLocks noGrp="1"/>
          </p:cNvSpPr>
          <p:nvPr>
            <p:ph type="sldNum" sz="quarter" idx="1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fld id="{3F54B8FB-FB83-4B77-9574-DE24CC1400DB}" type="slidenum">
              <a:rPr lang="en-US" altLang="en-US" sz="1000">
                <a:solidFill>
                  <a:srgbClr val="000000"/>
                </a:solidFill>
              </a:rPr>
              <a:pPr>
                <a:spcBef>
                  <a:spcPct val="0"/>
                </a:spcBef>
                <a:buClrTx/>
                <a:buFontTx/>
                <a:buNone/>
              </a:pPr>
              <a:t>57</a:t>
            </a:fld>
            <a:endParaRPr lang="en-US" altLang="en-US" sz="1000">
              <a:solidFill>
                <a:srgbClr val="000000"/>
              </a:solidFill>
            </a:endParaRPr>
          </a:p>
        </p:txBody>
      </p:sp>
      <p:sp>
        <p:nvSpPr>
          <p:cNvPr id="10" name="Content Placeholder 9"/>
          <p:cNvSpPr>
            <a:spLocks noGrp="1"/>
          </p:cNvSpPr>
          <p:nvPr>
            <p:ph sz="half" idx="13"/>
          </p:nvPr>
        </p:nvSpPr>
        <p:spPr>
          <a:xfrm>
            <a:off x="609600" y="3727450"/>
            <a:ext cx="5384800" cy="2413000"/>
          </a:xfrm>
        </p:spPr>
        <p:txBody>
          <a:bodyPr>
            <a:normAutofit fontScale="70000" lnSpcReduction="20000"/>
          </a:bodyPr>
          <a:lstStyle/>
          <a:p>
            <a:pPr>
              <a:defRPr/>
            </a:pPr>
            <a:r>
              <a:rPr lang="en-US" dirty="0"/>
              <a:t>NSF: UPWARDS for the Future</a:t>
            </a:r>
          </a:p>
          <a:p>
            <a:pPr>
              <a:defRPr/>
            </a:pPr>
            <a:r>
              <a:rPr lang="en-US" dirty="0"/>
              <a:t>Sponsor: NSF | (UW lead)</a:t>
            </a:r>
            <a:br>
              <a:rPr lang="en-US" dirty="0"/>
            </a:br>
            <a:r>
              <a:rPr lang="en-US" dirty="0"/>
              <a:t>Funding: ~$10M | 2023 – 2028</a:t>
            </a:r>
          </a:p>
          <a:p>
            <a:pPr>
              <a:defRPr/>
            </a:pPr>
            <a:endParaRPr lang="en-US" dirty="0"/>
          </a:p>
          <a:p>
            <a:pPr>
              <a:defRPr/>
            </a:pPr>
            <a:r>
              <a:rPr lang="en-US" dirty="0"/>
              <a:t>U.S.–Japan university partnership engaging six U.S. and five Japanese universities.</a:t>
            </a:r>
          </a:p>
          <a:p>
            <a:pPr>
              <a:defRPr/>
            </a:pPr>
            <a:r>
              <a:rPr lang="en-US" dirty="0"/>
              <a:t>Activities: Student exchanges, faculty visiting programs, certification, curriculum development, focused semiconductor and memory-centric research.</a:t>
            </a:r>
          </a:p>
          <a:p>
            <a:pPr>
              <a:defRPr/>
            </a:pPr>
            <a:r>
              <a:rPr lang="en-US" dirty="0"/>
              <a:t>Objective: Build a globally connected, skilled microelectronics workforce aligned with industry needs.</a:t>
            </a:r>
          </a:p>
          <a:p>
            <a:pPr>
              <a:defRPr/>
            </a:pPr>
            <a:endParaRPr lang="en-US" dirty="0"/>
          </a:p>
        </p:txBody>
      </p:sp>
      <p:sp>
        <p:nvSpPr>
          <p:cNvPr id="11" name="Content Placeholder 10"/>
          <p:cNvSpPr>
            <a:spLocks noGrp="1"/>
          </p:cNvSpPr>
          <p:nvPr>
            <p:ph sz="half" idx="14"/>
          </p:nvPr>
        </p:nvSpPr>
        <p:spPr>
          <a:xfrm>
            <a:off x="6197600" y="3727450"/>
            <a:ext cx="5384800" cy="2413000"/>
          </a:xfrm>
        </p:spPr>
        <p:txBody>
          <a:bodyPr>
            <a:normAutofit fontScale="62500" lnSpcReduction="20000"/>
          </a:bodyPr>
          <a:lstStyle/>
          <a:p>
            <a:pPr>
              <a:defRPr/>
            </a:pPr>
            <a:r>
              <a:rPr lang="en-US" dirty="0" err="1"/>
              <a:t>DoC</a:t>
            </a:r>
            <a:r>
              <a:rPr lang="en-US" dirty="0"/>
              <a:t>: BRIDGE for Microelectronics</a:t>
            </a:r>
          </a:p>
          <a:p>
            <a:pPr>
              <a:defRPr/>
            </a:pPr>
            <a:r>
              <a:rPr lang="en-US" dirty="0"/>
              <a:t>Sponsor: Dept of Commerce/NIST CHIPS Act</a:t>
            </a:r>
            <a:br>
              <a:rPr lang="en-US" dirty="0"/>
            </a:br>
            <a:r>
              <a:rPr lang="en-US" dirty="0"/>
              <a:t>Funding: ~$1.5M | 2025 – 2027</a:t>
            </a:r>
          </a:p>
          <a:p>
            <a:pPr>
              <a:defRPr/>
            </a:pPr>
            <a:endParaRPr lang="en-US" dirty="0"/>
          </a:p>
          <a:p>
            <a:pPr>
              <a:defRPr/>
            </a:pPr>
            <a:r>
              <a:rPr lang="en-US" dirty="0"/>
              <a:t>Build graduate education program to train 555 students across bachelor’s, master’s, and certificate tracks in microelectronics.</a:t>
            </a:r>
          </a:p>
          <a:p>
            <a:pPr>
              <a:defRPr/>
            </a:pPr>
            <a:r>
              <a:rPr lang="en-US" dirty="0"/>
              <a:t>Includes new online certificate offerings, industry collaboration, and student support.</a:t>
            </a:r>
          </a:p>
          <a:p>
            <a:pPr>
              <a:defRPr/>
            </a:pPr>
            <a:r>
              <a:rPr lang="en-US" dirty="0"/>
              <a:t>Part of NSTC Workforce Partner Alliance under CHIPS Act, scaling semiconductor workforce ecosystem.</a:t>
            </a:r>
          </a:p>
          <a:p>
            <a:pPr>
              <a:defRPr/>
            </a:pPr>
            <a:r>
              <a:rPr lang="en-US" dirty="0"/>
              <a:t>Industry Partners: Micron, GlobalFoundries, Northrop Grumman</a:t>
            </a:r>
          </a:p>
          <a:p>
            <a:pPr>
              <a:defRPr/>
            </a:pPr>
            <a:endParaRPr lang="en-US" dirty="0"/>
          </a:p>
        </p:txBody>
      </p:sp>
      <p:pic>
        <p:nvPicPr>
          <p:cNvPr id="90120" name="Picture 4" descr="National Science Foundation - Wikiped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6125" y="6119813"/>
            <a:ext cx="673100" cy="67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21" name="Picture 12" descr="A logo with orange text&#10;&#10;Description automatically generated"/>
          <p:cNvPicPr>
            <a:picLocks noChangeAspect="1"/>
          </p:cNvPicPr>
          <p:nvPr/>
        </p:nvPicPr>
        <p:blipFill>
          <a:blip r:embed="rId3">
            <a:extLst>
              <a:ext uri="{28A0092B-C50C-407E-A947-70E740481C1C}">
                <a14:useLocalDpi xmlns:a14="http://schemas.microsoft.com/office/drawing/2010/main" val="0"/>
              </a:ext>
            </a:extLst>
          </a:blip>
          <a:srcRect t="28784" b="26662"/>
          <a:stretch>
            <a:fillRect/>
          </a:stretch>
        </p:blipFill>
        <p:spPr bwMode="auto">
          <a:xfrm>
            <a:off x="6675438" y="6219825"/>
            <a:ext cx="144621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22" name="Picture 13" descr="A black and white logo&#10;&#10;Description automatically generated"/>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16513" y="6107113"/>
            <a:ext cx="80010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23" name="Picture 2" descr="Northrop Grumman Logo Blue transparent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83688" y="6183313"/>
            <a:ext cx="9921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24" name="Picture 8" descr="United States Department of Commerce - Wikiped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08375" y="6119813"/>
            <a:ext cx="674688" cy="67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p:cNvSpPr>
            <a:spLocks noGrp="1" noChangeArrowheads="1"/>
          </p:cNvSpPr>
          <p:nvPr>
            <p:ph type="title"/>
          </p:nvPr>
        </p:nvSpPr>
        <p:spPr>
          <a:xfrm>
            <a:off x="1828800" y="152400"/>
            <a:ext cx="10210800" cy="914400"/>
          </a:xfrm>
        </p:spPr>
        <p:txBody>
          <a:bodyPr/>
          <a:lstStyle/>
          <a:p>
            <a:r>
              <a:rPr lang="en-US" altLang="en-US"/>
              <a:t>RIT-CHIPS News</a:t>
            </a:r>
          </a:p>
        </p:txBody>
      </p:sp>
      <p:sp>
        <p:nvSpPr>
          <p:cNvPr id="3" name="Content Placeholder 2"/>
          <p:cNvSpPr>
            <a:spLocks noGrp="1"/>
          </p:cNvSpPr>
          <p:nvPr>
            <p:ph idx="1"/>
          </p:nvPr>
        </p:nvSpPr>
        <p:spPr/>
        <p:txBody>
          <a:bodyPr>
            <a:normAutofit fontScale="77500" lnSpcReduction="20000"/>
          </a:bodyPr>
          <a:lstStyle/>
          <a:p>
            <a:pPr>
              <a:defRPr/>
            </a:pPr>
            <a:r>
              <a:rPr lang="en-US" dirty="0"/>
              <a:t>This list includes NSF public records and RIT/local news releases about our CHIPS-related workforce efforts here:</a:t>
            </a:r>
          </a:p>
          <a:p>
            <a:pPr>
              <a:defRPr/>
            </a:pPr>
            <a:r>
              <a:rPr lang="en-US" dirty="0"/>
              <a:t>NSF </a:t>
            </a:r>
            <a:r>
              <a:rPr lang="en-US" dirty="0" err="1"/>
              <a:t>ExLENT</a:t>
            </a:r>
            <a:r>
              <a:rPr lang="en-US" dirty="0"/>
              <a:t>:</a:t>
            </a:r>
          </a:p>
          <a:p>
            <a:pPr lvl="1">
              <a:defRPr/>
            </a:pPr>
            <a:r>
              <a:rPr lang="en-US" dirty="0">
                <a:hlinkClick r:id="rId2"/>
              </a:rPr>
              <a:t>https://nsf.elsevierpure.com/en/projects/beginnings-empowering-minds-through-experiential-learning-researc</a:t>
            </a:r>
            <a:endParaRPr lang="en-US" dirty="0"/>
          </a:p>
          <a:p>
            <a:pPr lvl="1">
              <a:defRPr/>
            </a:pPr>
            <a:r>
              <a:rPr lang="en-US" dirty="0">
                <a:hlinkClick r:id="rId3"/>
              </a:rPr>
              <a:t>https://www.rit.edu/news/rit-expands-its-workforce-initiatives-semiconductor-industry</a:t>
            </a:r>
            <a:endParaRPr lang="en-US" dirty="0"/>
          </a:p>
          <a:p>
            <a:pPr>
              <a:defRPr/>
            </a:pPr>
            <a:r>
              <a:rPr lang="en-US" dirty="0"/>
              <a:t>NSF NRT:</a:t>
            </a:r>
          </a:p>
          <a:p>
            <a:pPr lvl="1">
              <a:defRPr/>
            </a:pPr>
            <a:r>
              <a:rPr lang="en-US" dirty="0">
                <a:hlinkClick r:id="rId4"/>
              </a:rPr>
              <a:t>https://www.nsf.gov/awardsearch/showAward?AWD_ID=2345983&amp;HistoricalAwards=false</a:t>
            </a:r>
            <a:endParaRPr lang="en-US" dirty="0"/>
          </a:p>
          <a:p>
            <a:pPr lvl="1">
              <a:defRPr/>
            </a:pPr>
            <a:r>
              <a:rPr lang="en-US" dirty="0">
                <a:hlinkClick r:id="rId5"/>
              </a:rPr>
              <a:t>https://www.rit.edu/news/nsf-awards-rit-nearly-3-million-advance-semiconductor-technologies</a:t>
            </a:r>
            <a:endParaRPr lang="en-US" dirty="0"/>
          </a:p>
          <a:p>
            <a:pPr>
              <a:defRPr/>
            </a:pPr>
            <a:r>
              <a:rPr lang="en-US" dirty="0"/>
              <a:t>NSF UPWARDS for the Future:</a:t>
            </a:r>
          </a:p>
          <a:p>
            <a:pPr lvl="1">
              <a:defRPr/>
            </a:pPr>
            <a:r>
              <a:rPr lang="en-US" dirty="0">
                <a:hlinkClick r:id="rId6"/>
              </a:rPr>
              <a:t>https://nsf.elsevierpure.com/en/projects/us-japan-university-partnership-for-workforce-advancement-and-res</a:t>
            </a:r>
            <a:endParaRPr lang="en-US" dirty="0"/>
          </a:p>
          <a:p>
            <a:pPr lvl="1">
              <a:defRPr/>
            </a:pPr>
            <a:r>
              <a:rPr lang="en-US" dirty="0">
                <a:hlinkClick r:id="rId7"/>
              </a:rPr>
              <a:t>https://www.rochesterfirst.com/development/inside-upwards-at-rit-an-international-semiconductor-education-exchange-program/</a:t>
            </a:r>
            <a:endParaRPr lang="en-US" dirty="0"/>
          </a:p>
          <a:p>
            <a:pPr>
              <a:defRPr/>
            </a:pPr>
            <a:r>
              <a:rPr lang="en-US" dirty="0"/>
              <a:t>Department of Commerce BRIDGE for Microelectronics Program:</a:t>
            </a:r>
          </a:p>
          <a:p>
            <a:pPr lvl="1">
              <a:defRPr/>
            </a:pPr>
            <a:r>
              <a:rPr lang="en-US" dirty="0">
                <a:hlinkClick r:id="rId8"/>
              </a:rPr>
              <a:t>https://www.nist.gov/chips/rochester-institute-technology-rit-rochester</a:t>
            </a:r>
            <a:endParaRPr lang="en-US" dirty="0"/>
          </a:p>
          <a:p>
            <a:pPr lvl="1">
              <a:defRPr/>
            </a:pPr>
            <a:r>
              <a:rPr lang="en-US" dirty="0">
                <a:hlinkClick r:id="rId9"/>
              </a:rPr>
              <a:t>https://www.nist.gov/news-events/news/2024/09/biden-harris-administration-launches-nstc-workforce-center-excellence</a:t>
            </a:r>
            <a:endParaRPr lang="en-US" dirty="0"/>
          </a:p>
          <a:p>
            <a:pPr lvl="1">
              <a:defRPr/>
            </a:pPr>
            <a:r>
              <a:rPr lang="en-US" dirty="0">
                <a:hlinkClick r:id="rId10"/>
              </a:rPr>
              <a:t>https://www.rochesterfirst.com/news/local-news/rit-awarded-1-5-million-to-train-555-students-in-semiconductor-program/</a:t>
            </a:r>
            <a:endParaRPr lang="en-US" dirty="0"/>
          </a:p>
          <a:p>
            <a:pPr>
              <a:defRPr/>
            </a:pPr>
            <a:r>
              <a:rPr lang="en-US" dirty="0"/>
              <a:t>You can find a full list of RIT CHIPS news here: </a:t>
            </a:r>
            <a:r>
              <a:rPr lang="en-US" dirty="0">
                <a:hlinkClick r:id="rId11"/>
              </a:rPr>
              <a:t>https://www.rit.edu/news/semiconductor-chips</a:t>
            </a:r>
            <a:endParaRPr lang="en-US" dirty="0"/>
          </a:p>
          <a:p>
            <a:pPr>
              <a:defRPr/>
            </a:pPr>
            <a:endParaRPr lang="en-US" dirty="0"/>
          </a:p>
        </p:txBody>
      </p:sp>
      <p:sp>
        <p:nvSpPr>
          <p:cNvPr id="91140" name="Slide Number Placeholder 4"/>
          <p:cNvSpPr>
            <a:spLocks noGrp="1"/>
          </p:cNvSpPr>
          <p:nvPr>
            <p:ph type="sldNum" sz="quarter" idx="10"/>
          </p:nvPr>
        </p:nvSpPr>
        <p:spPr>
          <a:xfrm>
            <a:off x="9093200" y="6492875"/>
            <a:ext cx="28448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fld id="{E2772E7E-5B63-4256-9F63-6DF2EA5BC83D}" type="slidenum">
              <a:rPr lang="en-US" altLang="en-US" sz="1400"/>
              <a:pPr>
                <a:spcBef>
                  <a:spcPct val="0"/>
                </a:spcBef>
                <a:buClrTx/>
                <a:buFontTx/>
                <a:buNone/>
              </a:pPr>
              <a:t>58</a:t>
            </a:fld>
            <a:endParaRPr lang="en-US" altLang="en-US" sz="1400"/>
          </a:p>
        </p:txBody>
      </p:sp>
    </p:spTree>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1828800" y="152400"/>
            <a:ext cx="10210800" cy="914400"/>
          </a:xfrm>
        </p:spPr>
        <p:txBody>
          <a:bodyPr/>
          <a:lstStyle/>
          <a:p>
            <a:r>
              <a:rPr lang="en-US" altLang="en-US"/>
              <a:t>Sensors and Detectors All Around Us</a:t>
            </a:r>
          </a:p>
        </p:txBody>
      </p:sp>
      <p:sp>
        <p:nvSpPr>
          <p:cNvPr id="5124" name="Rectangle 3"/>
          <p:cNvSpPr>
            <a:spLocks noGrp="1" noChangeArrowheads="1"/>
          </p:cNvSpPr>
          <p:nvPr>
            <p:ph idx="1"/>
          </p:nvPr>
        </p:nvSpPr>
        <p:spPr/>
        <p:txBody>
          <a:bodyPr/>
          <a:lstStyle/>
          <a:p>
            <a:r>
              <a:rPr lang="en-US" altLang="en-US"/>
              <a:t>Everyday applications</a:t>
            </a:r>
          </a:p>
          <a:p>
            <a:pPr lvl="1"/>
            <a:r>
              <a:rPr lang="en-US" altLang="en-US"/>
              <a:t>phones</a:t>
            </a:r>
          </a:p>
          <a:p>
            <a:pPr lvl="1"/>
            <a:r>
              <a:rPr lang="en-US" altLang="en-US"/>
              <a:t>cars</a:t>
            </a:r>
          </a:p>
          <a:p>
            <a:pPr lvl="1"/>
            <a:r>
              <a:rPr lang="en-US" altLang="en-US"/>
              <a:t>defense</a:t>
            </a:r>
          </a:p>
          <a:p>
            <a:pPr lvl="1"/>
            <a:r>
              <a:rPr lang="en-US" altLang="en-US"/>
              <a:t>medicine</a:t>
            </a:r>
          </a:p>
          <a:p>
            <a:r>
              <a:rPr lang="en-US" altLang="en-US"/>
              <a:t>Cutting edge applications</a:t>
            </a:r>
          </a:p>
          <a:p>
            <a:pPr lvl="1"/>
            <a:r>
              <a:rPr lang="en-US" altLang="en-US"/>
              <a:t>high energy physics</a:t>
            </a:r>
          </a:p>
          <a:p>
            <a:pPr lvl="1"/>
            <a:r>
              <a:rPr lang="en-US" altLang="en-US"/>
              <a:t>astrophysics</a:t>
            </a:r>
          </a:p>
          <a:p>
            <a:pPr lvl="1"/>
            <a:r>
              <a:rPr lang="en-US" altLang="en-US"/>
              <a:t>quantum information science and technology</a:t>
            </a:r>
          </a:p>
          <a:p>
            <a:r>
              <a:rPr lang="en-US" altLang="en-US"/>
              <a:t>Semiconductors as enablers</a:t>
            </a:r>
          </a:p>
          <a:p>
            <a:endParaRPr lang="en-US" altLang="en-US"/>
          </a:p>
        </p:txBody>
      </p:sp>
      <p:sp>
        <p:nvSpPr>
          <p:cNvPr id="92164" name="Slide Number Placeholder 23"/>
          <p:cNvSpPr>
            <a:spLocks noGrp="1"/>
          </p:cNvSpPr>
          <p:nvPr>
            <p:ph type="sldNum" sz="quarter" idx="10"/>
          </p:nvPr>
        </p:nvSpPr>
        <p:spPr>
          <a:xfrm>
            <a:off x="9093200" y="6492875"/>
            <a:ext cx="28448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fld id="{CAE93263-5DD6-4677-A3B5-F5D85791A245}" type="slidenum">
              <a:rPr lang="en-US" altLang="en-US" sz="1400"/>
              <a:pPr>
                <a:spcBef>
                  <a:spcPct val="0"/>
                </a:spcBef>
                <a:buClrTx/>
                <a:buFontTx/>
                <a:buNone/>
              </a:pPr>
              <a:t>59</a:t>
            </a:fld>
            <a:endParaRPr lang="en-US" altLang="en-US" sz="140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12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12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124">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124">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124">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124">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124">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124">
                                            <p:txEl>
                                              <p:pRg st="8" end="8"/>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12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4"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81200" y="76200"/>
            <a:ext cx="8229600" cy="6629400"/>
          </a:xfrm>
        </p:spPr>
        <p:txBody>
          <a:bodyPr anchor="ctr"/>
          <a:lstStyle/>
          <a:p>
            <a:pPr marL="0" indent="0" algn="ctr">
              <a:buFontTx/>
              <a:buNone/>
              <a:defRPr/>
            </a:pPr>
            <a:r>
              <a:rPr lang="en-US" dirty="0"/>
              <a:t>NASA is laying the groundwork for its next flagship mission</a:t>
            </a:r>
            <a:r>
              <a:rPr lang="en-US" dirty="0">
                <a:effectLst/>
              </a:rPr>
              <a:t>.</a:t>
            </a:r>
          </a:p>
          <a:p>
            <a:pPr marL="0" indent="0" algn="ctr">
              <a:buFontTx/>
              <a:buNone/>
              <a:defRPr/>
            </a:pPr>
            <a:endParaRPr lang="en-US" dirty="0">
              <a:effectLst/>
            </a:endParaRPr>
          </a:p>
          <a:p>
            <a:pPr marL="0" indent="0" algn="ctr">
              <a:buFontTx/>
              <a:buNone/>
              <a:defRPr/>
            </a:pPr>
            <a:endParaRPr lang="en-US" dirty="0">
              <a:effectLst/>
            </a:endParaRPr>
          </a:p>
          <a:p>
            <a:pPr marL="0" indent="0" algn="ctr">
              <a:buFontTx/>
              <a:buNone/>
              <a:defRPr/>
            </a:pPr>
            <a:endParaRPr lang="en-US" dirty="0">
              <a:effectLst/>
            </a:endParaRPr>
          </a:p>
          <a:p>
            <a:pPr marL="0" indent="0" algn="ctr">
              <a:buFontTx/>
              <a:buNone/>
              <a:defRPr/>
            </a:pPr>
            <a:endParaRPr lang="en-US" dirty="0">
              <a:effectLst/>
            </a:endParaRPr>
          </a:p>
          <a:p>
            <a:pPr marL="0" indent="0" algn="ctr">
              <a:buFontTx/>
              <a:buNone/>
              <a:defRPr/>
            </a:pPr>
            <a:endParaRPr lang="en-US" dirty="0">
              <a:effectLst/>
            </a:endParaRPr>
          </a:p>
          <a:p>
            <a:pPr marL="0" indent="0" algn="ctr">
              <a:buFontTx/>
              <a:buNone/>
              <a:defRPr/>
            </a:pPr>
            <a:endParaRPr lang="en-US" dirty="0">
              <a:effectLst/>
            </a:endParaRPr>
          </a:p>
          <a:p>
            <a:pPr marL="0" indent="0" algn="ctr">
              <a:buFontTx/>
              <a:buNone/>
              <a:defRPr/>
            </a:pPr>
            <a:endParaRPr lang="en-US" dirty="0">
              <a:effectLst/>
            </a:endParaRPr>
          </a:p>
          <a:p>
            <a:pPr marL="0" indent="0" algn="ctr">
              <a:buFontTx/>
              <a:buNone/>
              <a:defRPr/>
            </a:pPr>
            <a:r>
              <a:rPr lang="en-US" dirty="0">
                <a:effectLst/>
              </a:rPr>
              <a:t>The Habitable Worlds Observatory will be the first telescope designed specifically to search for signs of life on planets orbiting other stars.</a:t>
            </a:r>
          </a:p>
        </p:txBody>
      </p:sp>
      <p:pic>
        <p:nvPicPr>
          <p:cNvPr id="109574" name="Picture 6" descr="NASA SVS | Habitable Worlds Observatory (HWO) Animations and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457200"/>
            <a:ext cx="10972800"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09574"/>
                                        </p:tgtEl>
                                        <p:attrNameLst>
                                          <p:attrName>style.visibility</p:attrName>
                                        </p:attrNameLst>
                                      </p:cBhvr>
                                      <p:to>
                                        <p:strVal val="visible"/>
                                      </p:to>
                                    </p:set>
                                    <p:animEffect transition="in" filter="fade">
                                      <p:cBhvr>
                                        <p:cTn id="7" dur="500"/>
                                        <p:tgtEl>
                                          <p:spTgt spid="1095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1828800" y="152400"/>
            <a:ext cx="10210800" cy="914400"/>
          </a:xfrm>
        </p:spPr>
        <p:txBody>
          <a:bodyPr/>
          <a:lstStyle/>
          <a:p>
            <a:r>
              <a:rPr lang="en-US" altLang="en-US"/>
              <a:t>CMOS Imaging Detectors in Astrophysics</a:t>
            </a:r>
          </a:p>
        </p:txBody>
      </p:sp>
      <p:sp>
        <p:nvSpPr>
          <p:cNvPr id="5124" name="Rectangle 3"/>
          <p:cNvSpPr>
            <a:spLocks noGrp="1" noChangeArrowheads="1"/>
          </p:cNvSpPr>
          <p:nvPr>
            <p:ph idx="1"/>
          </p:nvPr>
        </p:nvSpPr>
        <p:spPr/>
        <p:txBody>
          <a:bodyPr/>
          <a:lstStyle/>
          <a:p>
            <a:r>
              <a:rPr lang="en-US" altLang="en-US"/>
              <a:t>CMOS imaging detectors transformative for Astrophysics</a:t>
            </a:r>
          </a:p>
          <a:p>
            <a:r>
              <a:rPr lang="en-US" altLang="en-US"/>
              <a:t>HST, JWST, Rubin, Roman, HWO</a:t>
            </a:r>
          </a:p>
          <a:p>
            <a:r>
              <a:rPr lang="en-US" altLang="en-US"/>
              <a:t>United States world leader in CMOS imaging detectors, although threats are constant</a:t>
            </a:r>
          </a:p>
        </p:txBody>
      </p:sp>
      <p:sp>
        <p:nvSpPr>
          <p:cNvPr id="93188" name="Slide Number Placeholder 23"/>
          <p:cNvSpPr>
            <a:spLocks noGrp="1"/>
          </p:cNvSpPr>
          <p:nvPr>
            <p:ph type="sldNum" sz="quarter" idx="10"/>
          </p:nvPr>
        </p:nvSpPr>
        <p:spPr>
          <a:xfrm>
            <a:off x="9093200" y="6492875"/>
            <a:ext cx="28448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fld id="{39176DB2-1803-406F-AE60-C69EC5FCAA63}" type="slidenum">
              <a:rPr lang="en-US" altLang="en-US" sz="1400"/>
              <a:pPr>
                <a:spcBef>
                  <a:spcPct val="0"/>
                </a:spcBef>
                <a:buClrTx/>
                <a:buFontTx/>
                <a:buNone/>
              </a:pPr>
              <a:t>60</a:t>
            </a:fld>
            <a:endParaRPr lang="en-US" altLang="en-US" sz="140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124">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12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4" grpId="0" uiExpand="1"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4"/>
          <p:cNvSpPr>
            <a:spLocks noGrp="1" noChangeArrowheads="1"/>
          </p:cNvSpPr>
          <p:nvPr>
            <p:ph type="title"/>
          </p:nvPr>
        </p:nvSpPr>
        <p:spPr/>
        <p:txBody>
          <a:bodyPr/>
          <a:lstStyle/>
          <a:p>
            <a:r>
              <a:rPr lang="en-US" altLang="en-US"/>
              <a:t>Infrared Hybrid Array</a:t>
            </a:r>
          </a:p>
        </p:txBody>
      </p:sp>
      <p:sp>
        <p:nvSpPr>
          <p:cNvPr id="94211" name="Content Placeholder 5"/>
          <p:cNvSpPr>
            <a:spLocks noGrp="1" noChangeArrowheads="1"/>
          </p:cNvSpPr>
          <p:nvPr>
            <p:ph sz="half" idx="1"/>
          </p:nvPr>
        </p:nvSpPr>
        <p:spPr>
          <a:xfrm>
            <a:off x="609600" y="1295400"/>
            <a:ext cx="5384800" cy="4830763"/>
          </a:xfrm>
        </p:spPr>
        <p:txBody>
          <a:bodyPr/>
          <a:lstStyle/>
          <a:p>
            <a:pPr>
              <a:buFontTx/>
              <a:buAutoNum type="arabicPeriod"/>
            </a:pPr>
            <a:r>
              <a:rPr lang="en-US" altLang="en-US"/>
              <a:t>light-sensitive material that detects infrared photons (wavelengths &gt; ~1 µm)</a:t>
            </a:r>
          </a:p>
          <a:p>
            <a:pPr>
              <a:buFontTx/>
              <a:buAutoNum type="arabicPeriod"/>
            </a:pPr>
            <a:r>
              <a:rPr lang="en-US" altLang="en-US"/>
              <a:t>silicon readout integrated circuit</a:t>
            </a:r>
          </a:p>
          <a:p>
            <a:pPr>
              <a:buFontTx/>
              <a:buAutoNum type="arabicPeriod"/>
            </a:pPr>
            <a:r>
              <a:rPr lang="en-US" altLang="en-US"/>
              <a:t>detector material (e.g., HgCdTe) optimized for infrared sensitivity</a:t>
            </a:r>
          </a:p>
          <a:p>
            <a:pPr>
              <a:buFontTx/>
              <a:buAutoNum type="arabicPeriod"/>
            </a:pPr>
            <a:r>
              <a:rPr lang="en-US" altLang="en-US"/>
              <a:t>“hybrid” design: infrared detector layer bonded to a silicon readout integrated circuit (ROIC) using indium bump bonds</a:t>
            </a:r>
          </a:p>
        </p:txBody>
      </p:sp>
      <p:sp>
        <p:nvSpPr>
          <p:cNvPr id="9421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fld id="{EAD29F77-E617-41E0-BC23-4544CEA0F4E4}" type="slidenum">
              <a:rPr lang="en-US" altLang="en-US" sz="1400"/>
              <a:pPr>
                <a:spcBef>
                  <a:spcPct val="0"/>
                </a:spcBef>
                <a:buClrTx/>
                <a:buFontTx/>
                <a:buNone/>
              </a:pPr>
              <a:t>61</a:t>
            </a:fld>
            <a:endParaRPr lang="en-US" altLang="en-US" sz="1400"/>
          </a:p>
        </p:txBody>
      </p:sp>
      <p:pic>
        <p:nvPicPr>
          <p:cNvPr id="8" name="Content Placeholder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197600" y="1514475"/>
            <a:ext cx="5384800" cy="4392613"/>
          </a:xfr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4"/>
          <p:cNvSpPr>
            <a:spLocks noGrp="1" noChangeArrowheads="1"/>
          </p:cNvSpPr>
          <p:nvPr>
            <p:ph type="title"/>
          </p:nvPr>
        </p:nvSpPr>
        <p:spPr>
          <a:xfrm>
            <a:off x="1828800" y="152400"/>
            <a:ext cx="10210800" cy="914400"/>
          </a:xfrm>
        </p:spPr>
        <p:txBody>
          <a:bodyPr/>
          <a:lstStyle/>
          <a:p>
            <a:r>
              <a:rPr lang="en-US" altLang="en-US"/>
              <a:t>Alien Life</a:t>
            </a:r>
          </a:p>
        </p:txBody>
      </p:sp>
      <p:sp>
        <p:nvSpPr>
          <p:cNvPr id="95235" name="Content Placeholder 5"/>
          <p:cNvSpPr>
            <a:spLocks noGrp="1" noChangeArrowheads="1"/>
          </p:cNvSpPr>
          <p:nvPr>
            <p:ph idx="1"/>
          </p:nvPr>
        </p:nvSpPr>
        <p:spPr/>
        <p:txBody>
          <a:bodyPr/>
          <a:lstStyle/>
          <a:p>
            <a:r>
              <a:rPr lang="en-US" altLang="en-US"/>
              <a:t>The coexistence of methane (CH₄) and oxygen (O₂) in a planet’s atmosphere suggests potential alien life.</a:t>
            </a:r>
          </a:p>
          <a:p>
            <a:r>
              <a:rPr lang="en-US" altLang="en-US"/>
              <a:t>CH₄ and O₂ are highly reactive and cannot persist together without continuous replenishment.</a:t>
            </a:r>
          </a:p>
          <a:p>
            <a:r>
              <a:rPr lang="en-US" altLang="en-US"/>
              <a:t>On Earth, microbes generate CH₄ while plants and algae produce O₂, sustaining disequilibrium.</a:t>
            </a:r>
          </a:p>
          <a:p>
            <a:r>
              <a:rPr lang="en-US" altLang="en-US"/>
              <a:t>Detecting both gases elsewhere may indicate biology at work.</a:t>
            </a:r>
          </a:p>
        </p:txBody>
      </p:sp>
      <p:sp>
        <p:nvSpPr>
          <p:cNvPr id="95236" name="Slide Number Placeholder 3"/>
          <p:cNvSpPr>
            <a:spLocks noGrp="1"/>
          </p:cNvSpPr>
          <p:nvPr>
            <p:ph type="sldNum" sz="quarter" idx="10"/>
          </p:nvPr>
        </p:nvSpPr>
        <p:spPr>
          <a:xfrm>
            <a:off x="9093200" y="6492875"/>
            <a:ext cx="28448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fld id="{B3D72F78-6023-45F0-A393-AFE36E0D6BE9}" type="slidenum">
              <a:rPr lang="en-US" altLang="en-US" sz="1400"/>
              <a:pPr>
                <a:spcBef>
                  <a:spcPct val="0"/>
                </a:spcBef>
                <a:buClrTx/>
                <a:buFontTx/>
                <a:buNone/>
              </a:pPr>
              <a:t>62</a:t>
            </a:fld>
            <a:endParaRPr lang="en-US" altLang="en-US" sz="1400"/>
          </a:p>
        </p:txBody>
      </p:sp>
    </p:spTree>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1"/>
          <p:cNvSpPr>
            <a:spLocks noGrp="1" noChangeArrowheads="1"/>
          </p:cNvSpPr>
          <p:nvPr>
            <p:ph type="title"/>
          </p:nvPr>
        </p:nvSpPr>
        <p:spPr>
          <a:xfrm>
            <a:off x="1828800" y="152400"/>
            <a:ext cx="10210800" cy="914400"/>
          </a:xfrm>
        </p:spPr>
        <p:txBody>
          <a:bodyPr/>
          <a:lstStyle/>
          <a:p>
            <a:r>
              <a:rPr lang="en-US" altLang="en-US"/>
              <a:t>Beyond CH₄ + O₂</a:t>
            </a:r>
          </a:p>
        </p:txBody>
      </p:sp>
      <p:sp>
        <p:nvSpPr>
          <p:cNvPr id="96259" name="Content Placeholder 2"/>
          <p:cNvSpPr>
            <a:spLocks noGrp="1" noChangeArrowheads="1"/>
          </p:cNvSpPr>
          <p:nvPr>
            <p:ph idx="1"/>
          </p:nvPr>
        </p:nvSpPr>
        <p:spPr/>
        <p:txBody>
          <a:bodyPr/>
          <a:lstStyle/>
          <a:p>
            <a:r>
              <a:rPr lang="en-US" altLang="en-US"/>
              <a:t>Additional chemical reactions may hint at life or habitability:</a:t>
            </a:r>
          </a:p>
          <a:p>
            <a:pPr lvl="1"/>
            <a:r>
              <a:rPr lang="en-US" altLang="en-US"/>
              <a:t>CO₂ + H₂ → CH₄ (geological or biological)</a:t>
            </a:r>
          </a:p>
          <a:p>
            <a:pPr lvl="1"/>
            <a:r>
              <a:rPr lang="en-US" altLang="en-US"/>
              <a:t>N₂ + O₂ imbalance (linked to biological cycling)</a:t>
            </a:r>
          </a:p>
          <a:p>
            <a:pPr lvl="1"/>
            <a:r>
              <a:rPr lang="en-US" altLang="en-US"/>
              <a:t>Trace gases like NH₃ or PH₃ that require active replenishment.</a:t>
            </a:r>
          </a:p>
          <a:p>
            <a:r>
              <a:rPr lang="en-US" altLang="en-US"/>
              <a:t>These broaden the search beyond methane and oxygen alone.</a:t>
            </a:r>
          </a:p>
        </p:txBody>
      </p:sp>
      <p:sp>
        <p:nvSpPr>
          <p:cNvPr id="96260" name="Slide Number Placeholder 3"/>
          <p:cNvSpPr>
            <a:spLocks noGrp="1"/>
          </p:cNvSpPr>
          <p:nvPr>
            <p:ph type="sldNum" sz="quarter" idx="10"/>
          </p:nvPr>
        </p:nvSpPr>
        <p:spPr>
          <a:xfrm>
            <a:off x="9093200" y="6492875"/>
            <a:ext cx="28448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fld id="{220D1674-A56E-4106-962C-04803C86EDFD}" type="slidenum">
              <a:rPr lang="en-US" altLang="en-US" sz="1400"/>
              <a:pPr>
                <a:spcBef>
                  <a:spcPct val="0"/>
                </a:spcBef>
                <a:buClrTx/>
                <a:buFontTx/>
                <a:buNone/>
              </a:pPr>
              <a:t>63</a:t>
            </a:fld>
            <a:endParaRPr lang="en-US" altLang="en-US" sz="1400"/>
          </a:p>
        </p:txBody>
      </p:sp>
    </p:spTree>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noChangeArrowheads="1"/>
          </p:cNvSpPr>
          <p:nvPr>
            <p:ph type="title"/>
          </p:nvPr>
        </p:nvSpPr>
        <p:spPr>
          <a:xfrm>
            <a:off x="1828800" y="152400"/>
            <a:ext cx="10210800" cy="914400"/>
          </a:xfrm>
        </p:spPr>
        <p:txBody>
          <a:bodyPr/>
          <a:lstStyle/>
          <a:p>
            <a:r>
              <a:rPr lang="en-US" altLang="en-US"/>
              <a:t>Life and CH</a:t>
            </a:r>
            <a:r>
              <a:rPr lang="en-US" altLang="en-US" baseline="-25000"/>
              <a:t>4</a:t>
            </a:r>
            <a:r>
              <a:rPr lang="en-US" altLang="en-US"/>
              <a:t> + O</a:t>
            </a:r>
            <a:r>
              <a:rPr lang="en-US" altLang="en-US" baseline="-25000"/>
              <a:t>2</a:t>
            </a:r>
            <a:r>
              <a:rPr lang="en-US" altLang="en-US"/>
              <a:t> Reaction</a:t>
            </a:r>
          </a:p>
        </p:txBody>
      </p:sp>
      <p:sp>
        <p:nvSpPr>
          <p:cNvPr id="3" name="Content Placeholder 2"/>
          <p:cNvSpPr>
            <a:spLocks noGrp="1" noRot="1" noChangeAspect="1" noMove="1" noResize="1" noEditPoints="1" noAdjustHandles="1" noChangeArrowheads="1" noChangeShapeType="1" noTextEdit="1"/>
          </p:cNvSpPr>
          <p:nvPr>
            <p:ph idx="1"/>
          </p:nvPr>
        </p:nvSpPr>
        <p:spPr>
          <a:xfrm>
            <a:off x="609600" y="1295402"/>
            <a:ext cx="10972800" cy="4830763"/>
          </a:xfrm>
          <a:blipFill>
            <a:blip r:embed="rId2"/>
            <a:stretch>
              <a:fillRect l="-722" t="-884" r="-500"/>
            </a:stretch>
          </a:blipFill>
        </p:spPr>
        <p:txBody>
          <a:bodyPr/>
          <a:lstStyle/>
          <a:p>
            <a:pPr>
              <a:defRPr/>
            </a:pPr>
            <a:r>
              <a:rPr lang="en-US">
                <a:noFill/>
              </a:rPr>
              <a:t> </a:t>
            </a:r>
          </a:p>
        </p:txBody>
      </p:sp>
      <p:sp>
        <p:nvSpPr>
          <p:cNvPr id="97284" name="Slide Number Placeholder 4"/>
          <p:cNvSpPr>
            <a:spLocks noGrp="1"/>
          </p:cNvSpPr>
          <p:nvPr>
            <p:ph type="sldNum" sz="quarter" idx="10"/>
          </p:nvPr>
        </p:nvSpPr>
        <p:spPr>
          <a:xfrm>
            <a:off x="9093200" y="6492875"/>
            <a:ext cx="28448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fld id="{45BCD522-BD2E-43EF-A598-BCB84B44BECE}" type="slidenum">
              <a:rPr lang="en-US" altLang="en-US" sz="1400"/>
              <a:pPr>
                <a:spcBef>
                  <a:spcPct val="0"/>
                </a:spcBef>
                <a:buClrTx/>
                <a:buFontTx/>
                <a:buNone/>
              </a:pPr>
              <a:t>64</a:t>
            </a:fld>
            <a:endParaRPr lang="en-US" altLang="en-US" sz="1400"/>
          </a:p>
        </p:txBody>
      </p:sp>
    </p:spTree>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title"/>
          </p:nvPr>
        </p:nvSpPr>
        <p:spPr>
          <a:xfrm>
            <a:off x="1828800" y="152400"/>
            <a:ext cx="10210800" cy="914400"/>
          </a:xfrm>
        </p:spPr>
        <p:txBody>
          <a:bodyPr/>
          <a:lstStyle/>
          <a:p>
            <a:r>
              <a:rPr lang="en-US" altLang="en-US"/>
              <a:t>Very Low Light Level - ExoPlanet Imaging</a:t>
            </a:r>
          </a:p>
        </p:txBody>
      </p:sp>
      <p:sp>
        <p:nvSpPr>
          <p:cNvPr id="98307" name="Rectangle 8"/>
          <p:cNvSpPr>
            <a:spLocks noGrp="1" noChangeArrowheads="1"/>
          </p:cNvSpPr>
          <p:nvPr>
            <p:ph idx="1"/>
          </p:nvPr>
        </p:nvSpPr>
        <p:spPr/>
        <p:txBody>
          <a:bodyPr/>
          <a:lstStyle/>
          <a:p>
            <a:r>
              <a:rPr lang="en-US" altLang="en-US"/>
              <a:t>The exposure time required to achieve SNR=1 is dramatically reduced for a zero read noise detector, as compared to detectors with state of the art read noise.</a:t>
            </a:r>
          </a:p>
        </p:txBody>
      </p:sp>
      <p:sp>
        <p:nvSpPr>
          <p:cNvPr id="98308" name="Slide Number Placeholder 3"/>
          <p:cNvSpPr>
            <a:spLocks noGrp="1"/>
          </p:cNvSpPr>
          <p:nvPr>
            <p:ph type="sldNum" sz="quarter" idx="10"/>
          </p:nvPr>
        </p:nvSpPr>
        <p:spPr>
          <a:xfrm>
            <a:off x="9093200" y="6492875"/>
            <a:ext cx="28448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fld id="{C5970C02-8E38-496B-AA35-560809B05525}" type="slidenum">
              <a:rPr lang="en-US" altLang="en-US" sz="1400"/>
              <a:pPr>
                <a:spcBef>
                  <a:spcPct val="0"/>
                </a:spcBef>
                <a:buClrTx/>
                <a:buFontTx/>
                <a:buNone/>
              </a:pPr>
              <a:t>65</a:t>
            </a:fld>
            <a:endParaRPr lang="en-US" altLang="en-US" sz="1400"/>
          </a:p>
        </p:txBody>
      </p:sp>
      <p:pic>
        <p:nvPicPr>
          <p:cNvPr id="9830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1363" y="3400425"/>
            <a:ext cx="8169275" cy="2619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8310" name="Oval 5"/>
          <p:cNvSpPr>
            <a:spLocks noChangeArrowheads="1"/>
          </p:cNvSpPr>
          <p:nvPr/>
        </p:nvSpPr>
        <p:spPr bwMode="auto">
          <a:xfrm>
            <a:off x="7162800" y="4038600"/>
            <a:ext cx="838200" cy="381000"/>
          </a:xfrm>
          <a:prstGeom prst="ellipse">
            <a:avLst/>
          </a:prstGeom>
          <a:noFill/>
          <a:ln w="254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en-US" altLang="en-US" sz="1800"/>
          </a:p>
        </p:txBody>
      </p:sp>
      <p:sp>
        <p:nvSpPr>
          <p:cNvPr id="98311" name="Oval 6"/>
          <p:cNvSpPr>
            <a:spLocks noChangeArrowheads="1"/>
          </p:cNvSpPr>
          <p:nvPr/>
        </p:nvSpPr>
        <p:spPr bwMode="auto">
          <a:xfrm>
            <a:off x="7162800" y="4648200"/>
            <a:ext cx="838200" cy="381000"/>
          </a:xfrm>
          <a:prstGeom prst="ellipse">
            <a:avLst/>
          </a:prstGeom>
          <a:noFill/>
          <a:ln w="254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en-US" altLang="en-US" sz="1800"/>
          </a:p>
        </p:txBody>
      </p:sp>
    </p:spTree>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lstStyle/>
          <a:p>
            <a:r>
              <a:rPr lang="en-US" altLang="en-US"/>
              <a:t>Signal-to-noise Ratio (SNR)</a:t>
            </a:r>
          </a:p>
        </p:txBody>
      </p:sp>
      <p:sp>
        <p:nvSpPr>
          <p:cNvPr id="2266115" name="Rectangle 3"/>
          <p:cNvSpPr>
            <a:spLocks noGrp="1" noChangeArrowheads="1"/>
          </p:cNvSpPr>
          <p:nvPr>
            <p:ph idx="1"/>
          </p:nvPr>
        </p:nvSpPr>
        <p:spPr>
          <a:xfrm>
            <a:off x="609600" y="1295400"/>
            <a:ext cx="10972800" cy="2333625"/>
          </a:xfrm>
        </p:spPr>
        <p:txBody>
          <a:bodyPr/>
          <a:lstStyle/>
          <a:p>
            <a:r>
              <a:rPr lang="en-US" altLang="en-US"/>
              <a:t>discoveries </a:t>
            </a:r>
          </a:p>
          <a:p>
            <a:r>
              <a:rPr lang="en-US" altLang="en-US"/>
              <a:t>better detector, higher SNR</a:t>
            </a:r>
          </a:p>
          <a:p>
            <a:r>
              <a:rPr lang="en-US" altLang="en-US"/>
              <a:t>In some cases, SNR is dominated by the source itself.</a:t>
            </a:r>
          </a:p>
          <a:p>
            <a:r>
              <a:rPr lang="en-US" altLang="en-US"/>
              <a:t>Longer integrations increase SNR!</a:t>
            </a:r>
          </a:p>
          <a:p>
            <a:endParaRPr lang="en-US" altLang="en-US"/>
          </a:p>
          <a:p>
            <a:endParaRPr lang="en-US" altLang="en-US"/>
          </a:p>
        </p:txBody>
      </p:sp>
      <p:sp>
        <p:nvSpPr>
          <p:cNvPr id="100356" name="Slide Number Placeholder 1"/>
          <p:cNvSpPr>
            <a:spLocks noGrp="1"/>
          </p:cNvSpPr>
          <p:nvPr>
            <p:ph type="sldNum" sz="quarter" idx="1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fld id="{D610BA07-BBF5-4744-B7B7-9A5436B3CF1A}" type="slidenum">
              <a:rPr lang="en-US" altLang="en-US" sz="1000">
                <a:solidFill>
                  <a:srgbClr val="000000"/>
                </a:solidFill>
              </a:rPr>
              <a:pPr>
                <a:spcBef>
                  <a:spcPct val="0"/>
                </a:spcBef>
                <a:buClrTx/>
                <a:buFontTx/>
                <a:buNone/>
              </a:pPr>
              <a:t>66</a:t>
            </a:fld>
            <a:endParaRPr lang="en-US" altLang="en-US" sz="1000">
              <a:solidFill>
                <a:srgbClr val="000000"/>
              </a:solidFill>
            </a:endParaRPr>
          </a:p>
        </p:txBody>
      </p:sp>
      <p:sp>
        <p:nvSpPr>
          <p:cNvPr id="13" name="Content Placeholder 12"/>
          <p:cNvSpPr txBox="1">
            <a:spLocks noGrp="1" noRot="1" noChangeAspect="1" noMove="1" noResize="1" noEditPoints="1" noAdjustHandles="1" noChangeArrowheads="1" noChangeShapeType="1" noTextEdit="1"/>
          </p:cNvSpPr>
          <p:nvPr>
            <p:ph idx="13"/>
          </p:nvPr>
        </p:nvSpPr>
        <p:spPr>
          <a:blipFill>
            <a:blip r:embed="rId3"/>
            <a:stretch>
              <a:fillRect/>
            </a:stretch>
          </a:blipFill>
        </p:spPr>
        <p:txBody>
          <a:bodyPr/>
          <a:lstStyle/>
          <a:p>
            <a:pPr>
              <a:defRPr/>
            </a:pPr>
            <a:r>
              <a:rPr lang="en-US">
                <a:noFill/>
              </a:rPr>
              <a:t>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66115">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266115">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26611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266115">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le 1"/>
          <p:cNvSpPr>
            <a:spLocks noGrp="1" noChangeArrowheads="1"/>
          </p:cNvSpPr>
          <p:nvPr>
            <p:ph type="title"/>
          </p:nvPr>
        </p:nvSpPr>
        <p:spPr/>
        <p:txBody>
          <a:bodyPr/>
          <a:lstStyle/>
          <a:p>
            <a:r>
              <a:rPr lang="en-US" altLang="en-US"/>
              <a:t>3.2 Gigapixel Focal Plane in LSST</a:t>
            </a:r>
          </a:p>
        </p:txBody>
      </p:sp>
      <p:sp>
        <p:nvSpPr>
          <p:cNvPr id="102403" name="Content Placeholder 6"/>
          <p:cNvSpPr>
            <a:spLocks noGrp="1" noChangeArrowheads="1"/>
          </p:cNvSpPr>
          <p:nvPr>
            <p:ph sz="half" idx="1"/>
          </p:nvPr>
        </p:nvSpPr>
        <p:spPr>
          <a:xfrm>
            <a:off x="609600" y="1295400"/>
            <a:ext cx="5384800" cy="4830763"/>
          </a:xfrm>
        </p:spPr>
        <p:txBody>
          <a:bodyPr/>
          <a:lstStyle/>
          <a:p>
            <a:pPr>
              <a:buFontTx/>
              <a:buAutoNum type="arabicPeriod"/>
            </a:pPr>
            <a:r>
              <a:rPr lang="en-US" altLang="en-US"/>
              <a:t>Large Synoptic Survey Telescope 3.2 Gpixel focal plane with 220 CCDs</a:t>
            </a:r>
          </a:p>
          <a:p>
            <a:pPr>
              <a:buFontTx/>
              <a:buAutoNum type="arabicPeriod"/>
            </a:pPr>
            <a:r>
              <a:rPr lang="en-US" altLang="en-US"/>
              <a:t>4-side buttable, highly integrated focal plane rafts</a:t>
            </a:r>
          </a:p>
          <a:p>
            <a:pPr>
              <a:buFontTx/>
              <a:buAutoNum type="arabicPeriod"/>
            </a:pPr>
            <a:r>
              <a:rPr lang="en-US" altLang="en-US"/>
              <a:t>future technologies and enhanced capabilities</a:t>
            </a:r>
          </a:p>
        </p:txBody>
      </p:sp>
      <p:sp>
        <p:nvSpPr>
          <p:cNvPr id="102404" name="Slide Number Placeholder 16"/>
          <p:cNvSpPr>
            <a:spLocks noGrp="1"/>
          </p:cNvSpPr>
          <p:nvPr>
            <p:ph type="sldNum" sz="quarter" idx="1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fld id="{180D1D7E-FD4F-4DFC-AB8C-FE18BCC4E456}" type="slidenum">
              <a:rPr lang="en-US" altLang="en-US" sz="1400"/>
              <a:pPr>
                <a:spcBef>
                  <a:spcPct val="0"/>
                </a:spcBef>
                <a:buClrTx/>
                <a:buFontTx/>
                <a:buNone/>
              </a:pPr>
              <a:t>67</a:t>
            </a:fld>
            <a:endParaRPr lang="en-US" altLang="en-US" sz="1400"/>
          </a:p>
        </p:txBody>
      </p:sp>
      <p:pic>
        <p:nvPicPr>
          <p:cNvPr id="102405" name="Picture 2" descr="With a maximum diameter of 1.65 meters, a length of 3.73 meters, and a mass of 3,060 kilograms, lsst’s camera will be the largest ever made. (image courtesy of lsst corporation.)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305675" y="1295400"/>
            <a:ext cx="3168650" cy="2362200"/>
          </a:xfrm>
        </p:spPr>
      </p:pic>
      <p:pic>
        <p:nvPicPr>
          <p:cNvPr id="102406" name="Picture 4" descr="first light images cover"/>
          <p:cNvPicPr>
            <a:picLocks noGrp="1" noChangeAspect="1" noChangeArrowheads="1"/>
          </p:cNvPicPr>
          <p:nvPr>
            <p:ph sz="half" idx="13"/>
          </p:nvPr>
        </p:nvPicPr>
        <p:blipFill>
          <a:blip r:embed="rId3">
            <a:extLst>
              <a:ext uri="{28A0092B-C50C-407E-A947-70E740481C1C}">
                <a14:useLocalDpi xmlns:a14="http://schemas.microsoft.com/office/drawing/2010/main" val="0"/>
              </a:ext>
            </a:extLst>
          </a:blip>
          <a:srcRect/>
          <a:stretch>
            <a:fillRect/>
          </a:stretch>
        </p:blipFill>
        <p:spPr>
          <a:xfrm>
            <a:off x="6789738" y="3762375"/>
            <a:ext cx="4200525" cy="2362200"/>
          </a:xfrm>
        </p:spPr>
      </p:pic>
    </p:spTree>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noChangeArrowheads="1"/>
          </p:cNvSpPr>
          <p:nvPr>
            <p:ph type="title"/>
          </p:nvPr>
        </p:nvSpPr>
        <p:spPr/>
        <p:txBody>
          <a:bodyPr/>
          <a:lstStyle/>
          <a:p>
            <a:r>
              <a:rPr lang="en-US" altLang="en-US"/>
              <a:t>Applications for SPSCMOS</a:t>
            </a:r>
          </a:p>
        </p:txBody>
      </p:sp>
      <p:sp>
        <p:nvSpPr>
          <p:cNvPr id="72707" name="Content Placeholder 4"/>
          <p:cNvSpPr>
            <a:spLocks noGrp="1" noChangeArrowheads="1"/>
          </p:cNvSpPr>
          <p:nvPr>
            <p:ph sz="half" idx="1"/>
          </p:nvPr>
        </p:nvSpPr>
        <p:spPr>
          <a:xfrm>
            <a:off x="603250" y="1295400"/>
            <a:ext cx="5384800" cy="4830763"/>
          </a:xfrm>
        </p:spPr>
        <p:txBody>
          <a:bodyPr/>
          <a:lstStyle/>
          <a:p>
            <a:pPr>
              <a:buFontTx/>
              <a:buAutoNum type="arabicPeriod"/>
            </a:pPr>
            <a:r>
              <a:rPr lang="en-US" altLang="en-US"/>
              <a:t>use on future flagship missions like HWO</a:t>
            </a:r>
          </a:p>
          <a:p>
            <a:pPr>
              <a:buFontTx/>
              <a:buAutoNum type="arabicPeriod"/>
            </a:pPr>
            <a:r>
              <a:rPr lang="en-US" altLang="en-US"/>
              <a:t>use in high radiation environment missions (</a:t>
            </a:r>
            <a:r>
              <a:rPr lang="en-US" altLang="en-US" i="1"/>
              <a:t>i.e.</a:t>
            </a:r>
            <a:r>
              <a:rPr lang="en-US" altLang="en-US"/>
              <a:t> Europa Clipper, Parker Probe)</a:t>
            </a:r>
          </a:p>
          <a:p>
            <a:pPr>
              <a:buFontTx/>
              <a:buAutoNum type="arabicPeriod"/>
            </a:pPr>
            <a:r>
              <a:rPr lang="en-US" altLang="en-US"/>
              <a:t>observe faint rapid transient events</a:t>
            </a:r>
          </a:p>
          <a:p>
            <a:pPr>
              <a:buFontTx/>
              <a:buAutoNum type="arabicPeriod"/>
            </a:pPr>
            <a:r>
              <a:rPr lang="en-US" altLang="en-US"/>
              <a:t>integrate with photonic technology for spectroscopy</a:t>
            </a:r>
          </a:p>
          <a:p>
            <a:pPr>
              <a:buFontTx/>
              <a:buAutoNum type="arabicPeriod"/>
            </a:pPr>
            <a:r>
              <a:rPr lang="en-US" altLang="en-US"/>
              <a:t>observe Earth at nighttime</a:t>
            </a:r>
          </a:p>
          <a:p>
            <a:pPr>
              <a:buFontTx/>
              <a:buAutoNum type="arabicPeriod"/>
            </a:pPr>
            <a:endParaRPr lang="en-US" altLang="en-US"/>
          </a:p>
        </p:txBody>
      </p:sp>
      <p:sp>
        <p:nvSpPr>
          <p:cNvPr id="72708" name="Slide Number Placeholder 3"/>
          <p:cNvSpPr>
            <a:spLocks noGrp="1"/>
          </p:cNvSpPr>
          <p:nvPr>
            <p:ph type="sldNum" sz="quarter" idx="1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fld id="{BC1C56AE-CAB8-4741-BC77-BB3884005752}" type="slidenum">
              <a:rPr lang="en-US" altLang="en-US" sz="1400"/>
              <a:pPr>
                <a:spcBef>
                  <a:spcPct val="0"/>
                </a:spcBef>
                <a:buClrTx/>
                <a:buFontTx/>
                <a:buNone/>
              </a:pPr>
              <a:t>68</a:t>
            </a:fld>
            <a:endParaRPr lang="en-US" altLang="en-US" sz="1400"/>
          </a:p>
        </p:txBody>
      </p:sp>
      <p:pic>
        <p:nvPicPr>
          <p:cNvPr id="72709" name="Content Placeholder 5"/>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481763" y="1295400"/>
            <a:ext cx="4816475" cy="2362200"/>
          </a:xfrm>
        </p:spPr>
      </p:pic>
      <p:pic>
        <p:nvPicPr>
          <p:cNvPr id="72710" name="Content Placeholder 10"/>
          <p:cNvPicPr>
            <a:picLocks noGrp="1" noChangeAspect="1" noChangeArrowheads="1"/>
          </p:cNvPicPr>
          <p:nvPr>
            <p:ph sz="half" idx="13"/>
          </p:nvPr>
        </p:nvPicPr>
        <p:blipFill>
          <a:blip r:embed="rId4">
            <a:extLst>
              <a:ext uri="{28A0092B-C50C-407E-A947-70E740481C1C}">
                <a14:useLocalDpi xmlns:a14="http://schemas.microsoft.com/office/drawing/2010/main" val="0"/>
              </a:ext>
            </a:extLst>
          </a:blip>
          <a:srcRect/>
          <a:stretch>
            <a:fillRect/>
          </a:stretch>
        </p:blipFill>
        <p:spPr>
          <a:xfrm>
            <a:off x="6789738" y="3762375"/>
            <a:ext cx="4200525" cy="2362200"/>
          </a:xfrm>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81200" y="114300"/>
            <a:ext cx="8229600" cy="3543300"/>
          </a:xfrm>
        </p:spPr>
        <p:txBody>
          <a:bodyPr anchor="ctr"/>
          <a:lstStyle/>
          <a:p>
            <a:pPr marL="0" indent="0" algn="ctr">
              <a:buFontTx/>
              <a:buNone/>
              <a:defRPr/>
            </a:pPr>
            <a:r>
              <a:rPr lang="en-US" sz="4800" dirty="0"/>
              <a:t>How Will We Know We Found Life on Another Earth?</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noChangeArrowheads="1"/>
          </p:cNvSpPr>
          <p:nvPr>
            <p:ph type="title"/>
          </p:nvPr>
        </p:nvSpPr>
        <p:spPr/>
        <p:txBody>
          <a:bodyPr/>
          <a:lstStyle/>
          <a:p>
            <a:r>
              <a:rPr lang="en-US" altLang="en-US"/>
              <a:t>Life in the Universe - Biosignatures</a:t>
            </a:r>
          </a:p>
        </p:txBody>
      </p:sp>
      <p:pic>
        <p:nvPicPr>
          <p:cNvPr id="29699" name="Content Placeholder 1"/>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609600" y="1695450"/>
            <a:ext cx="5384800" cy="4030663"/>
          </a:xfrm>
        </p:spPr>
      </p:pic>
      <p:pic>
        <p:nvPicPr>
          <p:cNvPr id="29700" name="Content Placeholder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197600" y="1652588"/>
            <a:ext cx="5384800" cy="4116387"/>
          </a:xfrm>
        </p:spPr>
      </p:pic>
      <p:sp>
        <p:nvSpPr>
          <p:cNvPr id="29701" name="Slide Number Placeholder 20"/>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fld id="{866F07F5-E1EF-4886-9345-90560738171A}" type="slidenum">
              <a:rPr lang="en-US" altLang="en-US" sz="1400"/>
              <a:pPr>
                <a:spcBef>
                  <a:spcPct val="0"/>
                </a:spcBef>
                <a:buClrTx/>
                <a:buFontTx/>
                <a:buNone/>
              </a:pPr>
              <a:t>8</a:t>
            </a:fld>
            <a:endParaRPr lang="en-US" altLang="en-US" sz="1400"/>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noChangeArrowheads="1"/>
          </p:cNvSpPr>
          <p:nvPr>
            <p:ph type="title"/>
          </p:nvPr>
        </p:nvSpPr>
        <p:spPr/>
        <p:txBody>
          <a:bodyPr/>
          <a:lstStyle/>
          <a:p>
            <a:r>
              <a:rPr lang="en-US" altLang="en-US"/>
              <a:t>Finding Life Outside the Solar System</a:t>
            </a:r>
          </a:p>
        </p:txBody>
      </p:sp>
      <p:sp>
        <p:nvSpPr>
          <p:cNvPr id="3" name="Content Placeholder 2"/>
          <p:cNvSpPr>
            <a:spLocks noGrp="1" noChangeArrowheads="1"/>
          </p:cNvSpPr>
          <p:nvPr>
            <p:ph idx="1"/>
          </p:nvPr>
        </p:nvSpPr>
        <p:spPr/>
        <p:txBody>
          <a:bodyPr/>
          <a:lstStyle/>
          <a:p>
            <a:pPr marL="457200" indent="-457200">
              <a:buFontTx/>
              <a:buAutoNum type="arabicPeriod"/>
            </a:pPr>
            <a:r>
              <a:rPr lang="en-US" altLang="en-US"/>
              <a:t>The coexistence of methane (CH₄) and oxygen (O₂) in a planet’s atmosphere suggests potential alien life.</a:t>
            </a:r>
          </a:p>
          <a:p>
            <a:pPr marL="457200" indent="-457200">
              <a:buFontTx/>
              <a:buAutoNum type="arabicPeriod"/>
            </a:pPr>
            <a:r>
              <a:rPr lang="en-US" altLang="en-US"/>
              <a:t>CH₄ and O₂ are highly reactive and cannot persist together without continuous replenishment.</a:t>
            </a:r>
          </a:p>
          <a:p>
            <a:pPr marL="457200" indent="-457200">
              <a:buFontTx/>
              <a:buAutoNum type="arabicPeriod"/>
            </a:pPr>
            <a:r>
              <a:rPr lang="en-US" altLang="en-US"/>
              <a:t>On Earth, microbes generate CH₄ while plants and algae produce O₂, sustaining disequilibrium.</a:t>
            </a:r>
          </a:p>
          <a:p>
            <a:pPr marL="457200" indent="-457200">
              <a:buFontTx/>
              <a:buAutoNum type="arabicPeriod"/>
            </a:pPr>
            <a:r>
              <a:rPr lang="en-US" altLang="en-US"/>
              <a:t>Detecting both gases elsewhere may indicate biology at work.</a:t>
            </a:r>
          </a:p>
          <a:p>
            <a:pPr marL="457200" indent="-457200">
              <a:buFontTx/>
              <a:buAutoNum type="arabicPeriod"/>
            </a:pPr>
            <a:r>
              <a:rPr lang="en-US" altLang="en-US"/>
              <a:t>Spectroscopy reveals the composition of exoplanet atmospheres.</a:t>
            </a:r>
          </a:p>
          <a:p>
            <a:pPr marL="457200" indent="-457200">
              <a:buFontTx/>
              <a:buAutoNum type="arabicPeriod"/>
            </a:pPr>
            <a:r>
              <a:rPr lang="en-US" altLang="en-US"/>
              <a:t>Key strategy is to look for gas combinations in disequilibrium (e.g., CH₄ + O₂, N₂O, PH₃).</a:t>
            </a:r>
          </a:p>
          <a:p>
            <a:pPr marL="457200" indent="-457200">
              <a:buFontTx/>
              <a:buAutoNum type="arabicPeriod"/>
            </a:pPr>
            <a:r>
              <a:rPr lang="en-US" altLang="en-US"/>
              <a:t>Future observatories (HWO, Extremely Large Telescopes, JWST successors) will expand the search.</a:t>
            </a:r>
          </a:p>
          <a:p>
            <a:pPr marL="457200" indent="-457200">
              <a:buFontTx/>
              <a:buAutoNum type="arabicPeriod"/>
            </a:pPr>
            <a:r>
              <a:rPr lang="en-US" altLang="en-US"/>
              <a:t>Typical planet signal: ~10 photons/hour/pixel → Poisson-limited regime</a:t>
            </a:r>
          </a:p>
        </p:txBody>
      </p:sp>
      <p:sp>
        <p:nvSpPr>
          <p:cNvPr id="3072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6A06"/>
              </a:buClr>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FF6A06"/>
              </a:buClr>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FF6A06"/>
              </a:buClr>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FF6A06"/>
              </a:buClr>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FF6A06"/>
              </a:buClr>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fld id="{7AE45C41-F435-459C-837A-2946851686CE}" type="slidenum">
              <a:rPr lang="en-US" altLang="en-US" sz="1400"/>
              <a:pPr>
                <a:spcBef>
                  <a:spcPct val="0"/>
                </a:spcBef>
                <a:buClrTx/>
                <a:buFontTx/>
                <a:buNone/>
              </a:pPr>
              <a:t>9</a:t>
            </a:fld>
            <a:endParaRPr lang="en-US" altLang="en-US" sz="140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6.0&quot;&gt;&lt;object type=&quot;1&quot; unique_id=&quot;10001&quot;&gt;&lt;object type=&quot;8&quot; unique_id=&quot;10017&quot;&gt;&lt;/object&gt;&lt;object type=&quot;2&quot; unique_id=&quot;10018&quot;&gt;&lt;object type=&quot;3&quot; unique_id=&quot;10019&quot;&gt;&lt;property id=&quot;20148&quot; value=&quot;5&quot;/&gt;&lt;property id=&quot;20300&quot; value=&quot;Slide 1 - &amp;quot;PIDDP 2007 Project Review&amp;quot;&quot;/&gt;&lt;property id=&quot;20307&quot; value=&quot;256&quot;/&gt;&lt;/object&gt;&lt;object type=&quot;3&quot; unique_id=&quot;10020&quot;&gt;&lt;property id=&quot;20148&quot; value=&quot;5&quot;/&gt;&lt;property id=&quot;20300&quot; value=&quot;Slide 2 - &amp;quot;Meeting Agenda&amp;quot;&quot;/&gt;&lt;property id=&quot;20307&quot; value=&quot;329&quot;/&gt;&lt;/object&gt;&lt;object type=&quot;3&quot; unique_id=&quot;11825&quot;&gt;&lt;property id=&quot;20148&quot; value=&quot;5&quot;/&gt;&lt;property id=&quot;20300&quot; value=&quot;Slide 3 - &amp;quot;Project Team&amp;quot;&quot;/&gt;&lt;property id=&quot;20307&quot; value=&quot;333&quot;/&gt;&lt;/object&gt;&lt;object type=&quot;3&quot; unique_id=&quot;12139&quot;&gt;&lt;property id=&quot;20148&quot; value=&quot;5&quot;/&gt;&lt;property id=&quot;20300&quot; value=&quot;Slide 9 - &amp;quot;Detailed Schedule – Near-term&amp;quot;&quot;/&gt;&lt;property id=&quot;20307&quot; value=&quot;351&quot;/&gt;&lt;/object&gt;&lt;object type=&quot;3&quot; unique_id=&quot;12140&quot;&gt;&lt;property id=&quot;20148&quot; value=&quot;5&quot;/&gt;&lt;property id=&quot;20300&quot; value=&quot;Slide 10 - &amp;quot;Detailed Schedule - Full&amp;quot;&quot;/&gt;&lt;property id=&quot;20307&quot; value=&quot;352&quot;/&gt;&lt;/object&gt;&lt;object type=&quot;3&quot; unique_id=&quot;12864&quot;&gt;&lt;property id=&quot;20148&quot; value=&quot;5&quot;/&gt;&lt;property id=&quot;20300&quot; value=&quot;Slide 4 - &amp;quot;Proposal Highlights&amp;quot;&quot;/&gt;&lt;property id=&quot;20307&quot; value=&quot;370&quot;/&gt;&lt;/object&gt;&lt;object type=&quot;3&quot; unique_id=&quot;17339&quot;&gt;&lt;property id=&quot;20148&quot; value=&quot;5&quot;/&gt;&lt;property id=&quot;20300&quot; value=&quot;Slide 5 - &amp;quot;Table 1 from Proposal&amp;quot;&quot;/&gt;&lt;property id=&quot;20307&quot; value=&quot;451&quot;/&gt;&lt;/object&gt;&lt;object type=&quot;3&quot; unique_id=&quot;32855&quot;&gt;&lt;property id=&quot;20148&quot; value=&quot;5&quot;/&gt;&lt;property id=&quot;20300&quot; value=&quot;Slide 6 - &amp;quot;Budget&amp;quot;&quot;/&gt;&lt;property id=&quot;20307&quot; value=&quot;537&quot;/&gt;&lt;/object&gt;&lt;object type=&quot;3&quot; unique_id=&quot;32857&quot;&gt;&lt;property id=&quot;20148&quot; value=&quot;5&quot;/&gt;&lt;property id=&quot;20300&quot; value=&quot;Slide 11 - &amp;quot;Milestones&amp;quot;&quot;/&gt;&lt;property id=&quot;20307&quot; value=&quot;539&quot;/&gt;&lt;/object&gt;&lt;object type=&quot;3&quot; unique_id=&quot;32858&quot;&gt;&lt;property id=&quot;20148&quot; value=&quot;5&quot;/&gt;&lt;property id=&quot;20300&quot; value=&quot;Slide 12 - &amp;quot;Sequencing/Dependencies&amp;quot;&quot;/&gt;&lt;property id=&quot;20307&quot; value=&quot;540&quot;/&gt;&lt;/object&gt;&lt;object type=&quot;3&quot; unique_id=&quot;32860&quot;&gt;&lt;property id=&quot;20148&quot; value=&quot;5&quot;/&gt;&lt;property id=&quot;20300&quot; value=&quot;Slide 13 - &amp;quot;Resources&amp;quot;&quot;/&gt;&lt;property id=&quot;20307&quot; value=&quot;542&quot;/&gt;&lt;/object&gt;&lt;object type=&quot;3&quot; unique_id=&quot;32862&quot;&gt;&lt;property id=&quot;20148&quot; value=&quot;5&quot;/&gt;&lt;property id=&quot;20300&quot; value=&quot;Slide 15 - &amp;quot;Risks/Mitigation&amp;quot;&quot;/&gt;&lt;property id=&quot;20307&quot; value=&quot;544&quot;/&gt;&lt;/object&gt;&lt;object type=&quot;3&quot; unique_id=&quot;32921&quot;&gt;&lt;property id=&quot;20148&quot; value=&quot;5&quot;/&gt;&lt;property id=&quot;20300&quot; value=&quot;Slide 7 - &amp;quot;Deliverables&amp;quot;&quot;/&gt;&lt;property id=&quot;20307&quot; value=&quot;549&quot;/&gt;&lt;/object&gt;&lt;object type=&quot;3&quot; unique_id=&quot;32922&quot;&gt;&lt;property id=&quot;20148&quot; value=&quot;5&quot;/&gt;&lt;property id=&quot;20300&quot; value=&quot;Slide 8 - &amp;quot;Collapsed Schedule&amp;quot;&quot;/&gt;&lt;property id=&quot;20307&quot; value=&quot;546&quot;/&gt;&lt;/object&gt;&lt;object type=&quot;3&quot; unique_id=&quot;32923&quot;&gt;&lt;property id=&quot;20148&quot; value=&quot;5&quot;/&gt;&lt;property id=&quot;20300&quot; value=&quot;Slide 14 - &amp;quot;Monitoring Plan&amp;quot;&quot;/&gt;&lt;property id=&quot;20307&quot; value=&quot;550&quot;/&gt;&lt;/object&gt;&lt;object type=&quot;3&quot; unique_id=&quot;33450&quot;&gt;&lt;property id=&quot;20148&quot; value=&quot;5&quot;/&gt;&lt;property id=&quot;20300&quot; value=&quot;Slide 16 - &amp;quot;Project Closeout&amp;quot;&quot;/&gt;&lt;property id=&quot;20307&quot; value=&quot;551&quot;/&gt;&lt;/object&gt;&lt;object type=&quot;3&quot; unique_id=&quot;33451&quot;&gt;&lt;property id=&quot;20148&quot; value=&quot;5&quot;/&gt;&lt;property id=&quot;20300&quot; value=&quot;Slide 17 - &amp;quot;Questions&amp;quot;&quot;/&gt;&lt;property id=&quot;20307&quot; value=&quot;552&quot;/&gt;&lt;/object&gt;&lt;/object&gt;&lt;/object&gt;&lt;/database&gt;"/>
</p:tagLst>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
      </a:majorFont>
      <a:minorFont>
        <a:latin typeface="Arial"/>
        <a:ea typeface="ＭＳ Ｐゴシック"/>
        <a:cs typeface=""/>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25087</TotalTime>
  <Words>3233</Words>
  <Application>Microsoft Office PowerPoint</Application>
  <PresentationFormat>Widescreen</PresentationFormat>
  <Paragraphs>505</Paragraphs>
  <Slides>68</Slides>
  <Notes>20</Notes>
  <HiddenSlides>0</HiddenSlides>
  <MMClips>1</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68</vt:i4>
      </vt:variant>
    </vt:vector>
  </HeadingPairs>
  <TitlesOfParts>
    <vt:vector size="77" baseType="lpstr">
      <vt:lpstr>ＭＳ Ｐゴシック</vt:lpstr>
      <vt:lpstr>Arial</vt:lpstr>
      <vt:lpstr>Calibri</vt:lpstr>
      <vt:lpstr>Calibri Light</vt:lpstr>
      <vt:lpstr>Sans Serif Collection</vt:lpstr>
      <vt:lpstr>Symbol</vt:lpstr>
      <vt:lpstr>Times New Roman</vt:lpstr>
      <vt:lpstr>Blank Presentation</vt:lpstr>
      <vt:lpstr>Custom Design</vt:lpstr>
      <vt:lpstr>PowerPoint Presentation</vt:lpstr>
      <vt:lpstr>Don Figer - Speaker Bio</vt:lpstr>
      <vt:lpstr>Single Photon Detectors for NASA’s Habitable Worlds Observatory Don Figer</vt:lpstr>
      <vt:lpstr>PowerPoint Presentation</vt:lpstr>
      <vt:lpstr>PowerPoint Presentation</vt:lpstr>
      <vt:lpstr>PowerPoint Presentation</vt:lpstr>
      <vt:lpstr>PowerPoint Presentation</vt:lpstr>
      <vt:lpstr>Life in the Universe - Biosignatures</vt:lpstr>
      <vt:lpstr>Finding Life Outside the Solar System</vt:lpstr>
      <vt:lpstr>Sensors &amp; Detectors: A History of Discovery</vt:lpstr>
      <vt:lpstr>The Galactic Center with One Pixel (PbS)!</vt:lpstr>
      <vt:lpstr>From One Pixel to Megapixels</vt:lpstr>
      <vt:lpstr>Supermassive Black Hole – 2020 Nobel Prize</vt:lpstr>
      <vt:lpstr>Infrared Hybrid Detectors</vt:lpstr>
      <vt:lpstr>Detectors and Discovery</vt:lpstr>
      <vt:lpstr>CMOS Imaging Detectors</vt:lpstr>
      <vt:lpstr>State of the Art Detector Candidates for  Future NASA Missions</vt:lpstr>
      <vt:lpstr>Single Photon CMOS Detector Pixel</vt:lpstr>
      <vt:lpstr>Single Photon Sensing CMOS  (SPSCMOS) Detectors</vt:lpstr>
      <vt:lpstr>SPSCMOS Bonding</vt:lpstr>
      <vt:lpstr>SPSCMOS Image Sensors</vt:lpstr>
      <vt:lpstr>Characterize Detectors</vt:lpstr>
      <vt:lpstr>Detector Characterization Table</vt:lpstr>
      <vt:lpstr>Photon Counting Under Changing Illumination </vt:lpstr>
      <vt:lpstr>Dark Current</vt:lpstr>
      <vt:lpstr>Read Noise</vt:lpstr>
      <vt:lpstr>Quantum Efficiency</vt:lpstr>
      <vt:lpstr>Measure and Mitigate Radiation Effects on Detectors</vt:lpstr>
      <vt:lpstr>Radiation Test Program</vt:lpstr>
      <vt:lpstr>Characteristic Effects</vt:lpstr>
      <vt:lpstr>Develop Single-Photon Sensing NIR Photodiode</vt:lpstr>
      <vt:lpstr>Design a Single-Photon Sensing NIR Photodiode</vt:lpstr>
      <vt:lpstr>Evaluate Detectors with On-Sky Observations</vt:lpstr>
      <vt:lpstr>Univesrity of Rochester’s  C.E.K. Mees Observatory</vt:lpstr>
      <vt:lpstr>Telescope Observing with SPSCMOS Detectors</vt:lpstr>
      <vt:lpstr>M36 Delta-magnitude Diagram – Edwin Alexani</vt:lpstr>
      <vt:lpstr>Develop Roadmap for Space-based SPSCMOS Detectors</vt:lpstr>
      <vt:lpstr>Roadmap for Space-based SPSCMOS Detectors</vt:lpstr>
      <vt:lpstr>Nonlinearity</vt:lpstr>
      <vt:lpstr>Nonlinearity</vt:lpstr>
      <vt:lpstr>Nonlinearity</vt:lpstr>
      <vt:lpstr>Nonlinearity</vt:lpstr>
      <vt:lpstr>Black Sun Effect and Freeze-out</vt:lpstr>
      <vt:lpstr>Single Photon Counting Spectrograph – Edwin Alexani</vt:lpstr>
      <vt:lpstr>Summary</vt:lpstr>
      <vt:lpstr>Recent Publications</vt:lpstr>
      <vt:lpstr>Team Members</vt:lpstr>
      <vt:lpstr>Arches Cluster - JWST Cycle 4</vt:lpstr>
      <vt:lpstr>Future Photon Initiative  Center for Detectors</vt:lpstr>
      <vt:lpstr>Future Photon Initiative</vt:lpstr>
      <vt:lpstr>Center for Detectors</vt:lpstr>
      <vt:lpstr>Questions</vt:lpstr>
      <vt:lpstr>Backup Slides</vt:lpstr>
      <vt:lpstr>Integrated Photonics Group</vt:lpstr>
      <vt:lpstr>First Astronomical CCD Image</vt:lpstr>
      <vt:lpstr>RIT CHIPs-related Activities</vt:lpstr>
      <vt:lpstr>RIT CHIPS-Related Programs</vt:lpstr>
      <vt:lpstr>RIT-CHIPS News</vt:lpstr>
      <vt:lpstr>Sensors and Detectors All Around Us</vt:lpstr>
      <vt:lpstr>CMOS Imaging Detectors in Astrophysics</vt:lpstr>
      <vt:lpstr>Infrared Hybrid Array</vt:lpstr>
      <vt:lpstr>Alien Life</vt:lpstr>
      <vt:lpstr>Beyond CH₄ + O₂</vt:lpstr>
      <vt:lpstr>Life and CH4 + O2 Reaction</vt:lpstr>
      <vt:lpstr>Very Low Light Level - ExoPlanet Imaging</vt:lpstr>
      <vt:lpstr>Signal-to-noise Ratio (SNR)</vt:lpstr>
      <vt:lpstr>3.2 Gigapixel Focal Plane in LSST</vt:lpstr>
      <vt:lpstr>Applications for SPSCMOS</vt:lpstr>
    </vt:vector>
  </TitlesOfParts>
  <Company>Rochester Institute of Technology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Page</dc:title>
  <dc:creator>RIT CIAS</dc:creator>
  <cp:lastModifiedBy>Don Figer</cp:lastModifiedBy>
  <cp:revision>1523</cp:revision>
  <dcterms:created xsi:type="dcterms:W3CDTF">2007-02-28T16:56:41Z</dcterms:created>
  <dcterms:modified xsi:type="dcterms:W3CDTF">2026-05-12T03:29:10Z</dcterms:modified>
</cp:coreProperties>
</file>