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5" r:id="rId2"/>
    <p:sldMasterId id="2147483764" r:id="rId3"/>
  </p:sldMasterIdLst>
  <p:notesMasterIdLst>
    <p:notesMasterId r:id="rId47"/>
  </p:notesMasterIdLst>
  <p:handoutMasterIdLst>
    <p:handoutMasterId r:id="rId48"/>
  </p:handoutMasterIdLst>
  <p:sldIdLst>
    <p:sldId id="4152" r:id="rId4"/>
    <p:sldId id="4168" r:id="rId5"/>
    <p:sldId id="4144" r:id="rId6"/>
    <p:sldId id="4165" r:id="rId7"/>
    <p:sldId id="4188" r:id="rId8"/>
    <p:sldId id="4186" r:id="rId9"/>
    <p:sldId id="4187" r:id="rId10"/>
    <p:sldId id="4175" r:id="rId11"/>
    <p:sldId id="4178" r:id="rId12"/>
    <p:sldId id="4166" r:id="rId13"/>
    <p:sldId id="414" r:id="rId14"/>
    <p:sldId id="4172" r:id="rId15"/>
    <p:sldId id="419" r:id="rId16"/>
    <p:sldId id="429" r:id="rId17"/>
    <p:sldId id="392" r:id="rId18"/>
    <p:sldId id="4200" r:id="rId19"/>
    <p:sldId id="374" r:id="rId20"/>
    <p:sldId id="3865" r:id="rId21"/>
    <p:sldId id="4177" r:id="rId22"/>
    <p:sldId id="4148" r:id="rId23"/>
    <p:sldId id="259" r:id="rId24"/>
    <p:sldId id="326" r:id="rId25"/>
    <p:sldId id="327" r:id="rId26"/>
    <p:sldId id="4212" r:id="rId27"/>
    <p:sldId id="4167" r:id="rId28"/>
    <p:sldId id="4174" r:id="rId29"/>
    <p:sldId id="4183" r:id="rId30"/>
    <p:sldId id="4208" r:id="rId31"/>
    <p:sldId id="4181" r:id="rId32"/>
    <p:sldId id="4184" r:id="rId33"/>
    <p:sldId id="4193" r:id="rId34"/>
    <p:sldId id="4198" r:id="rId35"/>
    <p:sldId id="4199" r:id="rId36"/>
    <p:sldId id="4201" r:id="rId37"/>
    <p:sldId id="4202" r:id="rId38"/>
    <p:sldId id="4203" r:id="rId39"/>
    <p:sldId id="4204" r:id="rId40"/>
    <p:sldId id="4205" r:id="rId41"/>
    <p:sldId id="4206" r:id="rId42"/>
    <p:sldId id="4207" r:id="rId43"/>
    <p:sldId id="4209" r:id="rId44"/>
    <p:sldId id="4210" r:id="rId45"/>
    <p:sldId id="421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 Figer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696"/>
    <a:srgbClr val="B2B2B2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28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084"/>
    </p:cViewPr>
  </p:sorterViewPr>
  <p:notesViewPr>
    <p:cSldViewPr snapToGrid="0">
      <p:cViewPr varScale="1">
        <p:scale>
          <a:sx n="67" d="100"/>
          <a:sy n="67" d="100"/>
        </p:scale>
        <p:origin x="3256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4A794C-5C22-ECA1-1386-FD76F92DBAA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C3B332-347C-4E5F-CC15-F2162156AF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9FE894-3C40-4ABD-8FEA-7321AB8A88EB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FB40B-54D3-347E-8AB6-5E7C4BD59B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B75D9-DC3E-5444-A2D6-439A476A245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9B229B-8A4F-4D66-937A-7D45B70A2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019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93CB2D-3A98-4805-9C47-1736D40218AC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C623C-935F-4199-B8A2-6A96812D9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81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40EED64-FBBB-4E84-B6C6-7BDCB3CB278C}" type="slidenum">
              <a:rPr lang="en-US" altLang="en-US"/>
              <a:pPr eaLnBrk="1" hangingPunct="1"/>
              <a:t>40</a:t>
            </a:fld>
            <a:endParaRPr lang="en-US" alt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2188" cy="34163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343400"/>
            <a:ext cx="5032375" cy="4114800"/>
          </a:xfrm>
          <a:noFill/>
        </p:spPr>
        <p:txBody>
          <a:bodyPr/>
          <a:lstStyle/>
          <a:p>
            <a:pPr algn="just" eaLnBrk="1" hangingPunct="1"/>
            <a:r>
              <a:rPr lang="en-US" altLang="en-US"/>
              <a:t>The table gives exposures times to produce SNR=1 for a typical planet detection space mission. Note the dramatic reduction in time required for a zero noise detector. R=100 is assumed, and the effective planet flux is about 10 photons/hour per pixel. The nearby starlight is suppressed at the 10^-10 level by optical nulling. Zodiacal light contributes about 0.0015 electrons/s/pixel. </a:t>
            </a:r>
          </a:p>
        </p:txBody>
      </p:sp>
    </p:spTree>
    <p:extLst>
      <p:ext uri="{BB962C8B-B14F-4D97-AF65-F5344CB8AC3E}">
        <p14:creationId xmlns:p14="http://schemas.microsoft.com/office/powerpoint/2010/main" val="325507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073F67-94C8-4153-95E6-AF1CD84F8818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226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7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2982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 Picture Grid with title">
    <p:bg>
      <p:bgPr>
        <a:gradFill>
          <a:gsLst>
            <a:gs pos="0">
              <a:srgbClr val="E8E8E8"/>
            </a:gs>
            <a:gs pos="85001">
              <a:srgbClr val="FFFFFF"/>
            </a:gs>
            <a:gs pos="100000">
              <a:srgbClr val="F2F2F2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8767804" y="1477162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5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7711640" y="1477162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6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6655476" y="1477162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7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3486984" y="1477162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8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2430820" y="1477162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9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1374656" y="1477162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90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318492" y="1477162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91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10880137" y="1477162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92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5599312" y="1477162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93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4543148" y="1477162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94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9823968" y="1477162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95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8767804" y="276245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96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7711640" y="276245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97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6655476" y="276245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98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3486984" y="276245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99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2430820" y="276245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0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1374656" y="276245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1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318492" y="276245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2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10880137" y="276245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3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5599312" y="276245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4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4543148" y="276245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5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9823968" y="276245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6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8767804" y="412396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7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7711640" y="412396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8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6655476" y="412396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9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3486984" y="412396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10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2430820" y="412396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11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1374656" y="412396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12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318492" y="412396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13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10880137" y="412396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14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5599312" y="412396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15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4543148" y="412396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16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9823968" y="412396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17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8767804" y="548547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18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7711640" y="548547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19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6655476" y="548547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20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3486984" y="548547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21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2430820" y="548547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22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1374656" y="548547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23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318492" y="548547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24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10880137" y="548547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25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5599312" y="548547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26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4543148" y="548547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27" name="Content Placeholder 1"/>
          <p:cNvSpPr>
            <a:spLocks noGrp="1" noChangeAspect="1"/>
          </p:cNvSpPr>
          <p:nvPr>
            <p:ph sz="half" idx="4294967295"/>
          </p:nvPr>
        </p:nvSpPr>
        <p:spPr>
          <a:xfrm>
            <a:off x="9823968" y="5485475"/>
            <a:ext cx="822960" cy="10972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000" i="1">
                <a:solidFill>
                  <a:srgbClr val="000000"/>
                </a:solidFill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5709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1230" y="1295398"/>
            <a:ext cx="3862770" cy="45141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16400" y="1295397"/>
            <a:ext cx="3860800" cy="45378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8225481" y="1295399"/>
            <a:ext cx="3860800" cy="45378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000" i="1">
                <a:solidFill>
                  <a:srgbClr val="000000"/>
                </a:solidFill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7C8AD26-85F0-3F83-7BD5-A9B18920D6D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203200" y="5833240"/>
            <a:ext cx="3860800" cy="577648"/>
          </a:xfrm>
        </p:spPr>
        <p:txBody>
          <a:bodyPr/>
          <a:lstStyle>
            <a:lvl1pPr marL="0" indent="0">
              <a:buFontTx/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491DB76-99FF-89AC-4E45-14E2F81AE80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225481" y="5853161"/>
            <a:ext cx="3860800" cy="557728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3AA48A0-6618-B69F-154B-272B47283207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4216400" y="5853160"/>
            <a:ext cx="3860800" cy="557728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22566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and a 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  <a:ea typeface="Sans Serif Collection" panose="020B0502040504020204" pitchFamily="34" charset="0"/>
                <a:cs typeface="Sans Serif Collection" panose="020B050204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1"/>
            <a:ext cx="53848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1"/>
            <a:ext cx="5384800" cy="23621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6197600" y="3762052"/>
            <a:ext cx="5384800" cy="23621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000" i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80509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quarters and 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  <a:ea typeface="Sans Serif Collection" panose="020B0502040504020204" pitchFamily="34" charset="0"/>
                <a:cs typeface="Sans Serif Collection" panose="020B050204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7600" y="1286184"/>
            <a:ext cx="53848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313795"/>
            <a:ext cx="5384800" cy="23621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609600" y="3754748"/>
            <a:ext cx="5384800" cy="23621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000" i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58797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quarters and half Content w/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  <a:ea typeface="Sans Serif Collection" panose="020B0502040504020204" pitchFamily="34" charset="0"/>
                <a:cs typeface="Sans Serif Collection" panose="020B050204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7600" y="1286184"/>
            <a:ext cx="5384800" cy="44839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313795"/>
            <a:ext cx="5384800" cy="24383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609600" y="4066520"/>
            <a:ext cx="5384800" cy="24383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000" i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BDDD728-2817-3342-6799-910BBB19BFF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97600" y="5782221"/>
            <a:ext cx="5384800" cy="722697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8760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quarters and half Content w/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  <a:ea typeface="Sans Serif Collection" panose="020B0502040504020204" pitchFamily="34" charset="0"/>
                <a:cs typeface="Sans Serif Collection" panose="020B050204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7600" y="1286184"/>
            <a:ext cx="5384800" cy="44839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313794"/>
            <a:ext cx="5384800" cy="51911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000" i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BDDD728-2817-3342-6799-910BBB19BFF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97600" y="5782221"/>
            <a:ext cx="5384800" cy="722697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268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817" y="152400"/>
            <a:ext cx="10201619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3"/>
            <a:ext cx="5384800" cy="4830763"/>
          </a:xfrm>
        </p:spPr>
        <p:txBody>
          <a:bodyPr>
            <a:normAutofit/>
          </a:bodyPr>
          <a:lstStyle>
            <a:lvl1pPr>
              <a:defRPr sz="21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15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35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35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3"/>
            <a:ext cx="5384800" cy="4830763"/>
          </a:xfrm>
        </p:spPr>
        <p:txBody>
          <a:bodyPr>
            <a:normAutofit/>
          </a:bodyPr>
          <a:lstStyle>
            <a:lvl1pPr>
              <a:defRPr sz="21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15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35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35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000" i="1">
                <a:solidFill>
                  <a:srgbClr val="000000"/>
                </a:solidFill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577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817" y="152400"/>
            <a:ext cx="10201619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3"/>
            <a:ext cx="5384800" cy="2414016"/>
          </a:xfrm>
        </p:spPr>
        <p:txBody>
          <a:bodyPr>
            <a:normAutofit/>
          </a:bodyPr>
          <a:lstStyle>
            <a:lvl1pPr>
              <a:defRPr sz="21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15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35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35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3"/>
            <a:ext cx="5384800" cy="2414016"/>
          </a:xfrm>
        </p:spPr>
        <p:txBody>
          <a:bodyPr>
            <a:normAutofit/>
          </a:bodyPr>
          <a:lstStyle>
            <a:lvl1pPr>
              <a:defRPr sz="21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15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35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35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000" i="1">
                <a:solidFill>
                  <a:srgbClr val="000000"/>
                </a:solidFill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B9C818E-920E-F03C-FA59-09461F5BED2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09600" y="3726825"/>
            <a:ext cx="5384800" cy="2414016"/>
          </a:xfrm>
        </p:spPr>
        <p:txBody>
          <a:bodyPr>
            <a:normAutofit/>
          </a:bodyPr>
          <a:lstStyle>
            <a:lvl1pPr>
              <a:defRPr sz="21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15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35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35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C7C9E6-58BB-7A4A-6108-AA9A2E4D987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97600" y="3726825"/>
            <a:ext cx="5384800" cy="2414016"/>
          </a:xfrm>
        </p:spPr>
        <p:txBody>
          <a:bodyPr>
            <a:normAutofit/>
          </a:bodyPr>
          <a:lstStyle>
            <a:lvl1pPr>
              <a:defRPr sz="21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15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35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35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28534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817" y="152400"/>
            <a:ext cx="10201619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3"/>
            <a:ext cx="5384800" cy="4845438"/>
          </a:xfrm>
        </p:spPr>
        <p:txBody>
          <a:bodyPr>
            <a:normAutofit/>
          </a:bodyPr>
          <a:lstStyle>
            <a:lvl1pPr>
              <a:defRPr sz="21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15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35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35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3"/>
            <a:ext cx="5384800" cy="2414016"/>
          </a:xfrm>
        </p:spPr>
        <p:txBody>
          <a:bodyPr>
            <a:normAutofit/>
          </a:bodyPr>
          <a:lstStyle>
            <a:lvl1pPr>
              <a:defRPr sz="21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15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35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35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000" i="1">
                <a:solidFill>
                  <a:srgbClr val="000000"/>
                </a:solidFill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C7C9E6-58BB-7A4A-6108-AA9A2E4D987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97600" y="3726825"/>
            <a:ext cx="5384800" cy="2414016"/>
          </a:xfrm>
        </p:spPr>
        <p:txBody>
          <a:bodyPr>
            <a:normAutofit/>
          </a:bodyPr>
          <a:lstStyle>
            <a:lvl1pPr>
              <a:defRPr sz="21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15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35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35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69649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14C6314F-DEBC-1E73-BCD0-930E4E2B51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5888"/>
            <a:ext cx="1220369" cy="93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828800" y="2130426"/>
            <a:ext cx="10363200" cy="1470025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239" y="371177"/>
            <a:ext cx="2246043" cy="46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3022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14C6314F-DEBC-1E73-BCD0-930E4E2B51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5888"/>
            <a:ext cx="1220369" cy="93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828800" y="2130426"/>
            <a:ext cx="10363200" cy="1470025"/>
          </a:xfrm>
        </p:spPr>
        <p:txBody>
          <a:bodyPr/>
          <a:lstStyle>
            <a:lvl1pPr algn="l">
              <a:defRPr b="1">
                <a:latin typeface="+mn-lt"/>
                <a:ea typeface="Sans Serif Collection" panose="020B0502040504020204" pitchFamily="34" charset="0"/>
                <a:cs typeface="Sans Serif Collection" panose="020B050204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4480560" cy="1828800"/>
          </a:xfrm>
        </p:spPr>
        <p:txBody>
          <a:bodyPr/>
          <a:lstStyle>
            <a:lvl1pPr marL="0" indent="0">
              <a:buFontTx/>
              <a:buNone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239" y="371177"/>
            <a:ext cx="2246043" cy="466379"/>
          </a:xfrm>
          <a:prstGeom prst="rect">
            <a:avLst/>
          </a:prstGeom>
        </p:spPr>
      </p:pic>
      <p:sp>
        <p:nvSpPr>
          <p:cNvPr id="10" name="Media Placeholder 8">
            <a:extLst>
              <a:ext uri="{FF2B5EF4-FFF2-40B4-BE49-F238E27FC236}">
                <a16:creationId xmlns:a16="http://schemas.microsoft.com/office/drawing/2014/main" id="{360CD191-96CC-2DFF-EB1D-0BC851DFA65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6437335" y="3886200"/>
            <a:ext cx="4479925" cy="1828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750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000" i="1">
                <a:solidFill>
                  <a:srgbClr val="000000"/>
                </a:solidFill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296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957" y="434976"/>
            <a:ext cx="10210799" cy="914400"/>
          </a:xfrm>
          <a:solidFill>
            <a:schemeClr val="accent4">
              <a:lumMod val="50000"/>
              <a:lumOff val="50000"/>
              <a:alpha val="50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000" i="1">
                <a:solidFill>
                  <a:srgbClr val="000000"/>
                </a:solidFill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53957" y="3063876"/>
            <a:ext cx="10972800" cy="34290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353965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1"/>
            <a:ext cx="5384800" cy="24383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1"/>
            <a:ext cx="5384800" cy="24383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09600" y="3770313"/>
            <a:ext cx="5384800" cy="24383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6197600" y="3770313"/>
            <a:ext cx="5384800" cy="24383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000" i="1">
                <a:solidFill>
                  <a:srgbClr val="000000"/>
                </a:solidFill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60201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1230" y="1295398"/>
            <a:ext cx="3862770" cy="26517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000" i="1">
                <a:solidFill>
                  <a:srgbClr val="000000"/>
                </a:solidFill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7C8AD26-85F0-3F83-7BD5-A9B18920D6D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201230" y="3947158"/>
            <a:ext cx="3860800" cy="2651760"/>
          </a:xfrm>
        </p:spPr>
        <p:txBody>
          <a:bodyPr/>
          <a:lstStyle>
            <a:lvl1pPr marL="0" indent="0">
              <a:buFontTx/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6FF064-EE7D-EFFE-65E0-FCD7DD6C5D67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8236424" y="1295398"/>
            <a:ext cx="3862770" cy="26517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F041A3E-35F5-A138-B7B8-7340BFFF85D1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236424" y="3985259"/>
            <a:ext cx="3860800" cy="2651760"/>
          </a:xfrm>
        </p:spPr>
        <p:txBody>
          <a:bodyPr/>
          <a:lstStyle>
            <a:lvl1pPr marL="0" indent="0">
              <a:buFontTx/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DDE1CB-A4C8-9A29-7F8B-9E86D1F101CD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224495" y="1295398"/>
            <a:ext cx="3862770" cy="26517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F63111B-635A-3F55-A6E6-8A07251EE845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4226465" y="3985259"/>
            <a:ext cx="3860800" cy="2651760"/>
          </a:xfrm>
        </p:spPr>
        <p:txBody>
          <a:bodyPr/>
          <a:lstStyle>
            <a:lvl1pPr marL="0" indent="0">
              <a:buFontTx/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99815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10190601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000" i="1">
                <a:solidFill>
                  <a:srgbClr val="000000"/>
                </a:solidFill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7834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234591" y="1424504"/>
            <a:ext cx="2560320" cy="1920240"/>
          </a:xfrm>
        </p:spPr>
        <p:txBody>
          <a:bodyPr/>
          <a:lstStyle>
            <a:lvl1pPr marL="0" indent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4"/>
          <p:cNvSpPr>
            <a:spLocks noGrp="1"/>
          </p:cNvSpPr>
          <p:nvPr>
            <p:ph sz="half" idx="15"/>
          </p:nvPr>
        </p:nvSpPr>
        <p:spPr>
          <a:xfrm>
            <a:off x="9165813" y="1445144"/>
            <a:ext cx="2560320" cy="1920240"/>
          </a:xfrm>
        </p:spPr>
        <p:txBody>
          <a:bodyPr/>
          <a:lstStyle>
            <a:lvl1pPr marL="0" indent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3" name="Content Placeholder 5"/>
          <p:cNvSpPr>
            <a:spLocks noGrp="1"/>
          </p:cNvSpPr>
          <p:nvPr>
            <p:ph sz="half" idx="16"/>
          </p:nvPr>
        </p:nvSpPr>
        <p:spPr>
          <a:xfrm>
            <a:off x="372149" y="4107752"/>
            <a:ext cx="2560320" cy="1920240"/>
          </a:xfrm>
        </p:spPr>
        <p:txBody>
          <a:bodyPr/>
          <a:lstStyle>
            <a:lvl1pPr marL="0" indent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4" name="Content Placeholder 6"/>
          <p:cNvSpPr>
            <a:spLocks noGrp="1"/>
          </p:cNvSpPr>
          <p:nvPr>
            <p:ph sz="half" idx="17"/>
          </p:nvPr>
        </p:nvSpPr>
        <p:spPr>
          <a:xfrm>
            <a:off x="3303370" y="4107752"/>
            <a:ext cx="2560320" cy="1920240"/>
          </a:xfrm>
        </p:spPr>
        <p:txBody>
          <a:bodyPr/>
          <a:lstStyle>
            <a:lvl1pPr marL="0" indent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5" name="Content Placeholder 7"/>
          <p:cNvSpPr>
            <a:spLocks noGrp="1"/>
          </p:cNvSpPr>
          <p:nvPr>
            <p:ph sz="half" idx="18"/>
          </p:nvPr>
        </p:nvSpPr>
        <p:spPr>
          <a:xfrm>
            <a:off x="6234591" y="4107752"/>
            <a:ext cx="2560320" cy="1920240"/>
          </a:xfrm>
        </p:spPr>
        <p:txBody>
          <a:bodyPr/>
          <a:lstStyle>
            <a:lvl1pPr marL="0" indent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6" name="Content Placeholder 8"/>
          <p:cNvSpPr>
            <a:spLocks noGrp="1"/>
          </p:cNvSpPr>
          <p:nvPr>
            <p:ph sz="half" idx="19"/>
          </p:nvPr>
        </p:nvSpPr>
        <p:spPr>
          <a:xfrm>
            <a:off x="9165813" y="4107752"/>
            <a:ext cx="2560320" cy="1920240"/>
          </a:xfrm>
        </p:spPr>
        <p:txBody>
          <a:bodyPr/>
          <a:lstStyle>
            <a:lvl1pPr marL="0" indent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7" name="Content Placeholder 9"/>
          <p:cNvSpPr>
            <a:spLocks noGrp="1"/>
          </p:cNvSpPr>
          <p:nvPr>
            <p:ph sz="half" idx="20"/>
          </p:nvPr>
        </p:nvSpPr>
        <p:spPr>
          <a:xfrm>
            <a:off x="377637" y="3364516"/>
            <a:ext cx="2560320" cy="365760"/>
          </a:xfrm>
        </p:spPr>
        <p:txBody>
          <a:bodyPr anchor="ctr" anchorCtr="1">
            <a:normAutofit/>
          </a:bodyPr>
          <a:lstStyle>
            <a:lvl1pPr marL="0" indent="0">
              <a:buFont typeface="Arial" panose="020B0604020202020204" pitchFamily="34" charset="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18" name="Content Placeholder 10"/>
          <p:cNvSpPr>
            <a:spLocks noGrp="1"/>
          </p:cNvSpPr>
          <p:nvPr>
            <p:ph sz="half" idx="21"/>
          </p:nvPr>
        </p:nvSpPr>
        <p:spPr>
          <a:xfrm>
            <a:off x="3307029" y="3364516"/>
            <a:ext cx="2560320" cy="365760"/>
          </a:xfrm>
        </p:spPr>
        <p:txBody>
          <a:bodyPr anchor="ctr" anchorCtr="1">
            <a:normAutofit/>
          </a:bodyPr>
          <a:lstStyle>
            <a:lvl1pPr marL="0" indent="0">
              <a:buFont typeface="Arial" panose="020B0604020202020204" pitchFamily="34" charset="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19" name="Content Placeholder 11"/>
          <p:cNvSpPr>
            <a:spLocks noGrp="1"/>
          </p:cNvSpPr>
          <p:nvPr>
            <p:ph sz="half" idx="22"/>
          </p:nvPr>
        </p:nvSpPr>
        <p:spPr>
          <a:xfrm>
            <a:off x="6236421" y="3364516"/>
            <a:ext cx="2560320" cy="365760"/>
          </a:xfrm>
        </p:spPr>
        <p:txBody>
          <a:bodyPr anchor="ctr" anchorCtr="1">
            <a:normAutofit/>
          </a:bodyPr>
          <a:lstStyle>
            <a:lvl1pPr marL="0" indent="0">
              <a:buFont typeface="Arial" panose="020B0604020202020204" pitchFamily="34" charset="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0" name="Content Placeholder 12"/>
          <p:cNvSpPr>
            <a:spLocks noGrp="1"/>
          </p:cNvSpPr>
          <p:nvPr>
            <p:ph sz="half" idx="23"/>
          </p:nvPr>
        </p:nvSpPr>
        <p:spPr>
          <a:xfrm>
            <a:off x="9165813" y="3364516"/>
            <a:ext cx="2560320" cy="365760"/>
          </a:xfrm>
        </p:spPr>
        <p:txBody>
          <a:bodyPr anchor="ctr" anchorCtr="1">
            <a:normAutofit/>
          </a:bodyPr>
          <a:lstStyle>
            <a:lvl1pPr marL="0" indent="0">
              <a:buFont typeface="Arial" panose="020B0604020202020204" pitchFamily="34" charset="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21" name="Content Placeholder 13"/>
          <p:cNvSpPr>
            <a:spLocks noGrp="1"/>
          </p:cNvSpPr>
          <p:nvPr>
            <p:ph sz="half" idx="24"/>
          </p:nvPr>
        </p:nvSpPr>
        <p:spPr>
          <a:xfrm>
            <a:off x="372149" y="6051789"/>
            <a:ext cx="2560320" cy="365760"/>
          </a:xfrm>
        </p:spPr>
        <p:txBody>
          <a:bodyPr anchor="ctr" anchorCtr="1">
            <a:normAutofit/>
          </a:bodyPr>
          <a:lstStyle>
            <a:lvl1pPr marL="0" indent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2" name="Content Placeholder 14"/>
          <p:cNvSpPr>
            <a:spLocks noGrp="1"/>
          </p:cNvSpPr>
          <p:nvPr>
            <p:ph sz="half" idx="25"/>
          </p:nvPr>
        </p:nvSpPr>
        <p:spPr>
          <a:xfrm>
            <a:off x="3303349" y="6027992"/>
            <a:ext cx="2560320" cy="365760"/>
          </a:xfrm>
        </p:spPr>
        <p:txBody>
          <a:bodyPr anchor="ctr" anchorCtr="1">
            <a:normAutofit/>
          </a:bodyPr>
          <a:lstStyle>
            <a:lvl1pPr marL="0" indent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23" name="Content Placeholder 15"/>
          <p:cNvSpPr>
            <a:spLocks noGrp="1"/>
          </p:cNvSpPr>
          <p:nvPr>
            <p:ph sz="half" idx="26"/>
          </p:nvPr>
        </p:nvSpPr>
        <p:spPr>
          <a:xfrm>
            <a:off x="6234529" y="6027992"/>
            <a:ext cx="2560320" cy="365760"/>
          </a:xfrm>
        </p:spPr>
        <p:txBody>
          <a:bodyPr anchor="ctr" anchorCtr="1">
            <a:normAutofit/>
          </a:bodyPr>
          <a:lstStyle>
            <a:lvl1pPr marL="0" indent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4" name="Content Placeholder 16"/>
          <p:cNvSpPr>
            <a:spLocks noGrp="1"/>
          </p:cNvSpPr>
          <p:nvPr>
            <p:ph sz="half" idx="27"/>
          </p:nvPr>
        </p:nvSpPr>
        <p:spPr>
          <a:xfrm>
            <a:off x="9165771" y="6027992"/>
            <a:ext cx="2560320" cy="365760"/>
          </a:xfrm>
        </p:spPr>
        <p:txBody>
          <a:bodyPr anchor="ctr" anchorCtr="1">
            <a:normAutofit/>
          </a:bodyPr>
          <a:lstStyle>
            <a:lvl1pPr marL="0" indent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25" name="Content Placeholder 1"/>
          <p:cNvSpPr>
            <a:spLocks noGrp="1"/>
          </p:cNvSpPr>
          <p:nvPr>
            <p:ph sz="half" idx="13"/>
          </p:nvPr>
        </p:nvSpPr>
        <p:spPr>
          <a:xfrm>
            <a:off x="3303370" y="1424504"/>
            <a:ext cx="2560320" cy="1920240"/>
          </a:xfrm>
        </p:spPr>
        <p:txBody>
          <a:bodyPr/>
          <a:lstStyle>
            <a:lvl1pPr marL="0" indent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26" name="Content Placeholder 2"/>
          <p:cNvSpPr>
            <a:spLocks noGrp="1"/>
          </p:cNvSpPr>
          <p:nvPr>
            <p:ph sz="half" idx="1"/>
          </p:nvPr>
        </p:nvSpPr>
        <p:spPr>
          <a:xfrm>
            <a:off x="372149" y="1424504"/>
            <a:ext cx="2560320" cy="1920240"/>
          </a:xfrm>
        </p:spPr>
        <p:txBody>
          <a:bodyPr/>
          <a:lstStyle>
            <a:lvl1pPr marL="0" indent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000" i="1">
                <a:solidFill>
                  <a:srgbClr val="000000"/>
                </a:solidFill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87582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828800" y="2130426"/>
            <a:ext cx="10363200" cy="1470025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580055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000" i="1">
                <a:solidFill>
                  <a:srgbClr val="000000"/>
                </a:solidFill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10210799" cy="914400"/>
          </a:xfrm>
          <a:prstGeom prst="rect">
            <a:avLst/>
          </a:prstGeom>
        </p:spPr>
        <p:txBody>
          <a:bodyPr anchor="ctr"/>
          <a:lstStyle>
            <a:lvl1pPr algn="ctr">
              <a:defRPr sz="32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1295402"/>
            <a:ext cx="10972800" cy="4830763"/>
          </a:xfrm>
          <a:prstGeom prst="rect">
            <a:avLst/>
          </a:prstGeom>
        </p:spPr>
        <p:txBody>
          <a:bodyPr/>
          <a:lstStyle>
            <a:lvl1pPr>
              <a:defRPr sz="21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1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1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1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1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Line 9"/>
          <p:cNvSpPr>
            <a:spLocks noChangeShapeType="1"/>
          </p:cNvSpPr>
          <p:nvPr userDrawn="1"/>
        </p:nvSpPr>
        <p:spPr bwMode="auto">
          <a:xfrm>
            <a:off x="1828800" y="1143000"/>
            <a:ext cx="10210800" cy="0"/>
          </a:xfrm>
          <a:prstGeom prst="line">
            <a:avLst/>
          </a:prstGeom>
          <a:noFill/>
          <a:ln w="76200">
            <a:solidFill>
              <a:srgbClr val="FF6A0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1" y="468082"/>
            <a:ext cx="1467893" cy="296562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149511" y="795975"/>
            <a:ext cx="1592502" cy="0"/>
          </a:xfrm>
          <a:prstGeom prst="line">
            <a:avLst/>
          </a:prstGeom>
          <a:ln>
            <a:solidFill>
              <a:srgbClr val="E7762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8639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000" i="1">
                <a:solidFill>
                  <a:srgbClr val="000000"/>
                </a:solidFill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10210799" cy="914400"/>
          </a:xfrm>
          <a:prstGeom prst="rect">
            <a:avLst/>
          </a:prstGeom>
        </p:spPr>
        <p:txBody>
          <a:bodyPr anchor="ctr"/>
          <a:lstStyle>
            <a:lvl1pPr algn="ctr">
              <a:defRPr sz="32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1295402"/>
            <a:ext cx="5250426" cy="48307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1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1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1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1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Line 9"/>
          <p:cNvSpPr>
            <a:spLocks noChangeShapeType="1"/>
          </p:cNvSpPr>
          <p:nvPr userDrawn="1"/>
        </p:nvSpPr>
        <p:spPr bwMode="auto">
          <a:xfrm>
            <a:off x="1828800" y="1143000"/>
            <a:ext cx="10210800" cy="0"/>
          </a:xfrm>
          <a:prstGeom prst="line">
            <a:avLst/>
          </a:prstGeom>
          <a:noFill/>
          <a:ln w="76200">
            <a:solidFill>
              <a:srgbClr val="FF6A0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1" y="468082"/>
            <a:ext cx="1467893" cy="296562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149511" y="795975"/>
            <a:ext cx="1592502" cy="0"/>
          </a:xfrm>
          <a:prstGeom prst="line">
            <a:avLst/>
          </a:prstGeom>
          <a:ln>
            <a:solidFill>
              <a:srgbClr val="E7762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287729" y="1295402"/>
            <a:ext cx="5250426" cy="4830763"/>
          </a:xfrm>
          <a:prstGeom prst="rect">
            <a:avLst/>
          </a:prstGeom>
        </p:spPr>
        <p:txBody>
          <a:bodyPr/>
          <a:lstStyle>
            <a:lvl1pPr>
              <a:defRPr sz="21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1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1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1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1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1047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2"/>
            <a:ext cx="10972800" cy="23336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000" i="1">
                <a:solidFill>
                  <a:srgbClr val="000000"/>
                </a:solidFill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609600" y="3831433"/>
            <a:ext cx="10972800" cy="2333623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01867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000" i="1">
                <a:solidFill>
                  <a:srgbClr val="000000"/>
                </a:solidFill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609600" y="3831433"/>
            <a:ext cx="10972800" cy="2333623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9037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,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3"/>
            <a:ext cx="10972800" cy="44497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000" i="1">
                <a:solidFill>
                  <a:srgbClr val="000000"/>
                </a:solidFill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37EE29-F302-F36E-F858-97534D30773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6972" y="5761031"/>
            <a:ext cx="10972800" cy="7159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532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817" y="152400"/>
            <a:ext cx="10190602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3"/>
            <a:ext cx="5384800" cy="48307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3"/>
            <a:ext cx="5384800" cy="48307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000" i="1">
                <a:solidFill>
                  <a:srgbClr val="000000"/>
                </a:solidFill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732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, On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817" y="152400"/>
            <a:ext cx="10190602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3"/>
            <a:ext cx="5384800" cy="458513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3"/>
            <a:ext cx="5384800" cy="458513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000" i="1">
                <a:solidFill>
                  <a:srgbClr val="000000"/>
                </a:solidFill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4D9BB48-3BF9-BADB-387F-D611FCA41FC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09600" y="5913428"/>
            <a:ext cx="10972800" cy="579448"/>
          </a:xfrm>
        </p:spPr>
        <p:txBody>
          <a:bodyPr/>
          <a:lstStyle>
            <a:lvl1pPr marL="0" indent="0">
              <a:buNone/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86597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828800" y="2130426"/>
            <a:ext cx="10363200" cy="1470025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384004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1230" y="1295397"/>
            <a:ext cx="386277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16400" y="1295396"/>
            <a:ext cx="38608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8225481" y="1295399"/>
            <a:ext cx="38608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000" i="1">
                <a:solidFill>
                  <a:srgbClr val="000000"/>
                </a:solidFill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06671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E8E8E8"/>
            </a:gs>
            <a:gs pos="85001">
              <a:srgbClr val="FFFFFF"/>
            </a:gs>
            <a:gs pos="100000">
              <a:srgbClr val="F2F2F2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52400"/>
            <a:ext cx="1021079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95402"/>
            <a:ext cx="10972800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Line 9"/>
          <p:cNvSpPr>
            <a:spLocks noChangeShapeType="1"/>
          </p:cNvSpPr>
          <p:nvPr userDrawn="1"/>
        </p:nvSpPr>
        <p:spPr bwMode="auto">
          <a:xfrm>
            <a:off x="1828800" y="1143000"/>
            <a:ext cx="10210800" cy="0"/>
          </a:xfrm>
          <a:prstGeom prst="line">
            <a:avLst/>
          </a:prstGeom>
          <a:noFill/>
          <a:ln w="76200">
            <a:solidFill>
              <a:srgbClr val="FF6A0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032" name="Picture 5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9" y="218058"/>
            <a:ext cx="1252082" cy="95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93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000" i="1">
                <a:solidFill>
                  <a:srgbClr val="000000"/>
                </a:solidFill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526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662" r:id="rId2"/>
    <p:sldLayoutId id="2147483785" r:id="rId3"/>
    <p:sldLayoutId id="2147483786" r:id="rId4"/>
    <p:sldLayoutId id="2147483781" r:id="rId5"/>
    <p:sldLayoutId id="2147483664" r:id="rId6"/>
    <p:sldLayoutId id="2147483782" r:id="rId7"/>
    <p:sldLayoutId id="2147483767" r:id="rId8"/>
    <p:sldLayoutId id="2147483743" r:id="rId9"/>
    <p:sldLayoutId id="2147483780" r:id="rId10"/>
    <p:sldLayoutId id="2147483745" r:id="rId11"/>
    <p:sldLayoutId id="2147483779" r:id="rId12"/>
    <p:sldLayoutId id="2147483783" r:id="rId13"/>
    <p:sldLayoutId id="2147483788" r:id="rId14"/>
    <p:sldLayoutId id="2147483679" r:id="rId15"/>
    <p:sldLayoutId id="2147483777" r:id="rId16"/>
    <p:sldLayoutId id="2147483784" r:id="rId17"/>
    <p:sldLayoutId id="2147483768" r:id="rId18"/>
    <p:sldLayoutId id="2147483772" r:id="rId19"/>
    <p:sldLayoutId id="2147483787" r:id="rId20"/>
    <p:sldLayoutId id="2147483778" r:id="rId21"/>
    <p:sldLayoutId id="2147483789" r:id="rId22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Sans Serif Collection" panose="020B0502040504020204" pitchFamily="34" charset="0"/>
          <a:cs typeface="Sans Serif Collection" panose="020B0502040504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pitchFamily="1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pitchFamily="1" charset="-128"/>
        </a:defRPr>
      </a:lvl6pPr>
      <a:lvl7pPr marL="685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pitchFamily="1" charset="-128"/>
        </a:defRPr>
      </a:lvl7pPr>
      <a:lvl8pPr marL="10287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pitchFamily="1" charset="-128"/>
        </a:defRPr>
      </a:lvl8pPr>
      <a:lvl9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pitchFamily="1" charset="-128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FF6A06"/>
        </a:buClr>
        <a:buChar char="•"/>
        <a:defRPr sz="21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FF6A06"/>
        </a:buClr>
        <a:buChar char="–"/>
        <a:defRPr sz="18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FF6A06"/>
        </a:buClr>
        <a:buChar char="•"/>
        <a:defRPr sz="15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FF6A06"/>
        </a:buClr>
        <a:buChar char="–"/>
        <a:defRPr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FF6A06"/>
        </a:buClr>
        <a:buChar char="»"/>
        <a:defRPr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rgbClr val="FF6A06"/>
        </a:buClr>
        <a:buChar char="»"/>
        <a:defRPr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rgbClr val="FF6A06"/>
        </a:buClr>
        <a:buChar char="»"/>
        <a:defRPr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rgbClr val="FF6A06"/>
        </a:buClr>
        <a:buChar char="»"/>
        <a:defRPr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rgbClr val="FF6A06"/>
        </a:buClr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E8E8E8"/>
            </a:gs>
            <a:gs pos="85001">
              <a:srgbClr val="FFFFFF"/>
            </a:gs>
            <a:gs pos="100000">
              <a:srgbClr val="F2F2F2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52400"/>
            <a:ext cx="1021079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95402"/>
            <a:ext cx="10972800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Line 9"/>
          <p:cNvSpPr>
            <a:spLocks noChangeShapeType="1"/>
          </p:cNvSpPr>
          <p:nvPr userDrawn="1"/>
        </p:nvSpPr>
        <p:spPr bwMode="auto">
          <a:xfrm>
            <a:off x="1828800" y="1143000"/>
            <a:ext cx="10210800" cy="0"/>
          </a:xfrm>
          <a:prstGeom prst="line">
            <a:avLst/>
          </a:prstGeom>
          <a:noFill/>
          <a:ln w="76200">
            <a:solidFill>
              <a:srgbClr val="FF6A0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93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000" i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9" y="218058"/>
            <a:ext cx="1252082" cy="95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05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740" r:id="rId2"/>
    <p:sldLayoutId id="2147483770" r:id="rId3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pitchFamily="1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pitchFamily="1" charset="-128"/>
        </a:defRPr>
      </a:lvl6pPr>
      <a:lvl7pPr marL="685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pitchFamily="1" charset="-128"/>
        </a:defRPr>
      </a:lvl7pPr>
      <a:lvl8pPr marL="10287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pitchFamily="1" charset="-128"/>
        </a:defRPr>
      </a:lvl8pPr>
      <a:lvl9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pitchFamily="1" charset="-128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FF6A06"/>
        </a:buClr>
        <a:buChar char="•"/>
        <a:defRPr sz="21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FF6A06"/>
        </a:buClr>
        <a:buChar char="–"/>
        <a:defRPr sz="18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FF6A06"/>
        </a:buClr>
        <a:buChar char="•"/>
        <a:defRPr sz="15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FF6A06"/>
        </a:buClr>
        <a:buChar char="–"/>
        <a:defRPr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FF6A06"/>
        </a:buClr>
        <a:buChar char="»"/>
        <a:defRPr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rgbClr val="FF6A06"/>
        </a:buClr>
        <a:buChar char="»"/>
        <a:defRPr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rgbClr val="FF6A06"/>
        </a:buClr>
        <a:buChar char="»"/>
        <a:defRPr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rgbClr val="FF6A06"/>
        </a:buClr>
        <a:buChar char="»"/>
        <a:defRPr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rgbClr val="FF6A06"/>
        </a:buClr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A3344-3B06-4BFA-B3B5-EF37F1C11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72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ist.gov/chips/rochester-institute-technology-rit-rochester" TargetMode="External"/><Relationship Id="rId3" Type="http://schemas.openxmlformats.org/officeDocument/2006/relationships/hyperlink" Target="https://www.rit.edu/news/rit-expands-its-workforce-initiatives-semiconductor-industry" TargetMode="External"/><Relationship Id="rId7" Type="http://schemas.openxmlformats.org/officeDocument/2006/relationships/hyperlink" Target="https://www.rochesterfirst.com/development/inside-upwards-at-rit-an-international-semiconductor-education-exchange-program/" TargetMode="External"/><Relationship Id="rId2" Type="http://schemas.openxmlformats.org/officeDocument/2006/relationships/hyperlink" Target="https://nsf.elsevierpure.com/en/projects/beginnings-empowering-minds-through-experiential-learning-resear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sf.elsevierpure.com/en/projects/us-japan-university-partnership-for-workforce-advancement-and-res" TargetMode="External"/><Relationship Id="rId11" Type="http://schemas.openxmlformats.org/officeDocument/2006/relationships/hyperlink" Target="https://www.rit.edu/news/semiconductor-chips" TargetMode="External"/><Relationship Id="rId5" Type="http://schemas.openxmlformats.org/officeDocument/2006/relationships/hyperlink" Target="https://www.rit.edu/news/nsf-awards-rit-nearly-3-million-advance-semiconductor-technologies" TargetMode="External"/><Relationship Id="rId10" Type="http://schemas.openxmlformats.org/officeDocument/2006/relationships/hyperlink" Target="https://www.rochesterfirst.com/news/local-news/rit-awarded-1-5-million-to-train-555-students-in-semiconductor-program/" TargetMode="External"/><Relationship Id="rId4" Type="http://schemas.openxmlformats.org/officeDocument/2006/relationships/hyperlink" Target="https://www.nsf.gov/awardsearch/showAward?AWD_ID=2345983&amp;HistoricalAwards=false" TargetMode="External"/><Relationship Id="rId9" Type="http://schemas.openxmlformats.org/officeDocument/2006/relationships/hyperlink" Target="https://www.nist.gov/news-events/news/2024/09/biden-harris-administration-launches-nstc-workforce-center-excellence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8928B-A014-3C31-FAE9-5E30886120EB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1828800" y="2130426"/>
            <a:ext cx="10363200" cy="1470025"/>
          </a:xfrm>
        </p:spPr>
        <p:txBody>
          <a:bodyPr/>
          <a:lstStyle/>
          <a:p>
            <a:r>
              <a:rPr lang="en-US" altLang="en-US" dirty="0"/>
              <a:t>Sensors and Detectors for Physical and Chemical </a:t>
            </a:r>
            <a:r>
              <a:rPr lang="en-US" altLang="en-US" dirty="0" smtClean="0"/>
              <a:t>Sciences – Finding Aliens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09C12-0F0D-698E-AD7C-2FC08705711B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1828800" y="3886200"/>
            <a:ext cx="4480560" cy="1828800"/>
          </a:xfrm>
        </p:spPr>
        <p:txBody>
          <a:bodyPr/>
          <a:lstStyle/>
          <a:p>
            <a:r>
              <a:rPr lang="en-US"/>
              <a:t>Don Figer </a:t>
            </a:r>
          </a:p>
          <a:p>
            <a:r>
              <a:rPr lang="en-US"/>
              <a:t>College of Science, Professor </a:t>
            </a:r>
          </a:p>
          <a:p>
            <a:r>
              <a:rPr lang="en-US"/>
              <a:t>Future Photon Initiative, Director </a:t>
            </a:r>
          </a:p>
          <a:p>
            <a:r>
              <a:rPr lang="en-US"/>
              <a:t>Center for Detectors, Director</a:t>
            </a:r>
          </a:p>
          <a:p>
            <a:r>
              <a:rPr lang="en-US"/>
              <a:t>October 29, 2025</a:t>
            </a:r>
          </a:p>
          <a:p>
            <a:endParaRPr lang="en-US" dirty="0"/>
          </a:p>
        </p:txBody>
      </p:sp>
      <p:pic>
        <p:nvPicPr>
          <p:cNvPr id="9" name="Picture Placeholder 8" descr="A logo for a science company&#10;&#10;AI-generated content may be incorrect.">
            <a:extLst>
              <a:ext uri="{FF2B5EF4-FFF2-40B4-BE49-F238E27FC236}">
                <a16:creationId xmlns:a16="http://schemas.microsoft.com/office/drawing/2014/main" id="{452F3DC5-28F7-941C-7452-63C31D8E3AB7}"/>
              </a:ext>
            </a:extLst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891638" y="3886200"/>
            <a:ext cx="3571274" cy="1828800"/>
          </a:xfrm>
        </p:spPr>
      </p:pic>
    </p:spTree>
    <p:extLst>
      <p:ext uri="{BB962C8B-B14F-4D97-AF65-F5344CB8AC3E}">
        <p14:creationId xmlns:p14="http://schemas.microsoft.com/office/powerpoint/2010/main" val="1414183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77664-CE24-6D07-3E07-79DD08D04469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1828800" y="2130426"/>
            <a:ext cx="10363200" cy="1470025"/>
          </a:xfrm>
        </p:spPr>
        <p:txBody>
          <a:bodyPr/>
          <a:lstStyle/>
          <a:p>
            <a:r>
              <a:rPr lang="en-US" altLang="en-US"/>
              <a:t>CMOS Imaging Detectors and Life in the Universe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216746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5A943CE4-A28D-032C-E577-60055A2A01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9817" y="152400"/>
            <a:ext cx="10190602" cy="914400"/>
          </a:xfrm>
        </p:spPr>
        <p:txBody>
          <a:bodyPr/>
          <a:lstStyle/>
          <a:p>
            <a:r>
              <a:rPr lang="en-US" altLang="en-US" dirty="0"/>
              <a:t>Life in the Universe - </a:t>
            </a:r>
            <a:r>
              <a:rPr lang="en-US" altLang="en-US" dirty="0" err="1"/>
              <a:t>Biosignatures</a:t>
            </a:r>
            <a:endParaRPr lang="en-US" altLang="en-US" dirty="0"/>
          </a:p>
        </p:txBody>
      </p:sp>
      <p:pic>
        <p:nvPicPr>
          <p:cNvPr id="10" name="Content Placeholder 1">
            <a:extLst>
              <a:ext uri="{FF2B5EF4-FFF2-40B4-BE49-F238E27FC236}">
                <a16:creationId xmlns:a16="http://schemas.microsoft.com/office/drawing/2014/main" id="{EC6895FD-F7CD-9130-3813-4C4E0A4A31E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95345"/>
            <a:ext cx="5384800" cy="403087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</p:spPr>
        <p:txBody>
          <a:bodyPr/>
          <a:lstStyle/>
          <a:p>
            <a:fld id="{B9B0392C-5BE7-214B-9E5F-CC8853CBAA6A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652168"/>
            <a:ext cx="5384800" cy="411722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58CB3-BD44-9019-2BF6-11B50FB08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52400"/>
            <a:ext cx="10210799" cy="914400"/>
          </a:xfrm>
        </p:spPr>
        <p:txBody>
          <a:bodyPr/>
          <a:lstStyle/>
          <a:p>
            <a:r>
              <a:rPr lang="en-US"/>
              <a:t>Finding Life Outside the Solar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A0562-BF5B-D854-D336-F36F1D548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2"/>
            <a:ext cx="10972800" cy="4830763"/>
          </a:xfrm>
        </p:spPr>
        <p:txBody>
          <a:bodyPr/>
          <a:lstStyle/>
          <a:p>
            <a:r>
              <a:rPr lang="en-US" dirty="0"/>
              <a:t>The coexistence of methane (CH₄) and oxygen (O₂) in a planet’s atmosphere suggests potential alien life.</a:t>
            </a:r>
          </a:p>
          <a:p>
            <a:r>
              <a:rPr lang="en-US" dirty="0"/>
              <a:t>CH₄ and O₂ are highly reactive and cannot persist together without continuous replenishment.</a:t>
            </a:r>
          </a:p>
          <a:p>
            <a:r>
              <a:rPr lang="en-US" dirty="0"/>
              <a:t>On Earth, microbes generate CH₄ while plants and algae produce O₂, sustaining disequilibrium.</a:t>
            </a:r>
          </a:p>
          <a:p>
            <a:r>
              <a:rPr lang="en-US" dirty="0"/>
              <a:t>Detecting both gases elsewhere may indicate biology at work.</a:t>
            </a:r>
          </a:p>
          <a:p>
            <a:r>
              <a:rPr lang="en-US" dirty="0"/>
              <a:t>Spectroscopy reveals the composition of exoplanet atmospheres.</a:t>
            </a:r>
          </a:p>
          <a:p>
            <a:r>
              <a:rPr lang="en-US" dirty="0"/>
              <a:t>Key </a:t>
            </a:r>
            <a:r>
              <a:rPr lang="en-US" dirty="0" smtClean="0"/>
              <a:t>strategy is to </a:t>
            </a:r>
            <a:r>
              <a:rPr lang="en-US" dirty="0"/>
              <a:t>look for gas combinations in disequilibrium (e.g., CH₄ + O₂, N₂O, PH₃).</a:t>
            </a:r>
          </a:p>
          <a:p>
            <a:r>
              <a:rPr lang="en-US" dirty="0" smtClean="0"/>
              <a:t>Future </a:t>
            </a:r>
            <a:r>
              <a:rPr lang="en-US" dirty="0"/>
              <a:t>observatories (HWO, Extremely Large Telescopes, JWST successors) will expand the search.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D597E-548E-0D5E-07C9-C600FCFF0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</p:spPr>
        <p:txBody>
          <a:bodyPr/>
          <a:lstStyle/>
          <a:p>
            <a:fld id="{B9B0392C-5BE7-214B-9E5F-CC8853CBAA6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622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D70843CD-C6C1-0D8E-2EA7-2E514E3E5C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10210799" cy="914400"/>
          </a:xfrm>
        </p:spPr>
        <p:txBody>
          <a:bodyPr/>
          <a:lstStyle/>
          <a:p>
            <a:r>
              <a:rPr lang="en-US" altLang="en-US" dirty="0"/>
              <a:t>State of the Art Detector Candidates for Future Missions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B43106D6-54F9-9D4C-DF00-2C80E4A5DA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295402"/>
            <a:ext cx="10972800" cy="4830763"/>
          </a:xfrm>
        </p:spPr>
        <p:txBody>
          <a:bodyPr/>
          <a:lstStyle/>
          <a:p>
            <a:r>
              <a:rPr lang="en-US" altLang="en-US" dirty="0"/>
              <a:t>challenging </a:t>
            </a:r>
            <a:r>
              <a:rPr lang="en-US" altLang="en-US" dirty="0" smtClean="0"/>
              <a:t>for life finding</a:t>
            </a:r>
            <a:endParaRPr lang="en-US" altLang="en-US" dirty="0"/>
          </a:p>
          <a:p>
            <a:r>
              <a:rPr lang="en-US" altLang="en-US" dirty="0"/>
              <a:t>single-photon sensing</a:t>
            </a:r>
          </a:p>
          <a:p>
            <a:r>
              <a:rPr lang="en-US" altLang="en-US" dirty="0"/>
              <a:t>low dark current</a:t>
            </a:r>
          </a:p>
          <a:p>
            <a:r>
              <a:rPr lang="en-US" altLang="en-US" dirty="0"/>
              <a:t>near-zero read noise</a:t>
            </a:r>
          </a:p>
          <a:p>
            <a:r>
              <a:rPr lang="en-US" altLang="en-US" dirty="0"/>
              <a:t>multiple candidate </a:t>
            </a:r>
            <a:r>
              <a:rPr lang="en-US" altLang="en-US" dirty="0" smtClean="0"/>
              <a:t>detectors</a:t>
            </a:r>
            <a:endParaRPr lang="en-US" alt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</p:spPr>
        <p:txBody>
          <a:bodyPr/>
          <a:lstStyle/>
          <a:p>
            <a:fld id="{B9B0392C-5BE7-214B-9E5F-CC8853CBAA6A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221" name="Picture 4">
            <a:extLst>
              <a:ext uri="{FF2B5EF4-FFF2-40B4-BE49-F238E27FC236}">
                <a16:creationId xmlns:a16="http://schemas.microsoft.com/office/drawing/2014/main" id="{D7EA04B8-1240-FD69-6160-9E390CC3CF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538" y="1905000"/>
            <a:ext cx="1371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Box 2">
            <a:extLst>
              <a:ext uri="{FF2B5EF4-FFF2-40B4-BE49-F238E27FC236}">
                <a16:creationId xmlns:a16="http://schemas.microsoft.com/office/drawing/2014/main" id="{6CC91F38-E9BF-C455-0AFD-F0E1D5512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238" y="3074988"/>
            <a:ext cx="1600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A06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6A0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6A06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6A06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CMOS: 9.4 </a:t>
            </a:r>
            <a:r>
              <a:rPr lang="en-US" alt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Mpix</a:t>
            </a:r>
            <a:endParaRPr lang="en-US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 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HWK4123</a:t>
            </a:r>
          </a:p>
        </p:txBody>
      </p:sp>
      <p:sp>
        <p:nvSpPr>
          <p:cNvPr id="9223" name="TextBox 8">
            <a:extLst>
              <a:ext uri="{FF2B5EF4-FFF2-40B4-BE49-F238E27FC236}">
                <a16:creationId xmlns:a16="http://schemas.microsoft.com/office/drawing/2014/main" id="{636E82B3-3199-A689-2EDD-A3A71E9E9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8813" y="3074988"/>
            <a:ext cx="21415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A06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6A0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6A06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6A06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SNSPD: 0.4 </a:t>
            </a:r>
            <a:r>
              <a:rPr lang="en-US" alt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Mpix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(Adam McCaughan/NIST) </a:t>
            </a:r>
          </a:p>
        </p:txBody>
      </p:sp>
      <p:pic>
        <p:nvPicPr>
          <p:cNvPr id="9224" name="Picture 4">
            <a:extLst>
              <a:ext uri="{FF2B5EF4-FFF2-40B4-BE49-F238E27FC236}">
                <a16:creationId xmlns:a16="http://schemas.microsoft.com/office/drawing/2014/main" id="{546E3447-8819-6369-66DC-16F00F4237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4305300"/>
            <a:ext cx="153035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10">
            <a:extLst>
              <a:ext uri="{FF2B5EF4-FFF2-40B4-BE49-F238E27FC236}">
                <a16:creationId xmlns:a16="http://schemas.microsoft.com/office/drawing/2014/main" id="{A138229B-46AC-2C13-1E59-98696E9B6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8588" y="5467350"/>
            <a:ext cx="24876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A06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6A0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6A06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6A06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SPAD: Pi Imaging SPAD 512</a:t>
            </a:r>
            <a:r>
              <a:rPr lang="en-US" alt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Antolovic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2022)</a:t>
            </a:r>
          </a:p>
        </p:txBody>
      </p:sp>
      <p:pic>
        <p:nvPicPr>
          <p:cNvPr id="9226" name="Picture 6">
            <a:extLst>
              <a:ext uri="{FF2B5EF4-FFF2-40B4-BE49-F238E27FC236}">
                <a16:creationId xmlns:a16="http://schemas.microsoft.com/office/drawing/2014/main" id="{9A7EC454-346C-044C-6A34-1D352A426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r="4167"/>
          <a:stretch>
            <a:fillRect/>
          </a:stretch>
        </p:blipFill>
        <p:spPr bwMode="auto">
          <a:xfrm>
            <a:off x="3117850" y="4456113"/>
            <a:ext cx="1600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TextBox 12">
            <a:extLst>
              <a:ext uri="{FF2B5EF4-FFF2-40B4-BE49-F238E27FC236}">
                <a16:creationId xmlns:a16="http://schemas.microsoft.com/office/drawing/2014/main" id="{8185B125-B015-0754-09C5-A0E119291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5775" y="5495925"/>
            <a:ext cx="1917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A06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6A0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6A06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6A06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EMCCD: Teledyne e2v CCD351-00</a:t>
            </a:r>
          </a:p>
        </p:txBody>
      </p:sp>
      <p:pic>
        <p:nvPicPr>
          <p:cNvPr id="9228" name="Picture 1">
            <a:extLst>
              <a:ext uri="{FF2B5EF4-FFF2-40B4-BE49-F238E27FC236}">
                <a16:creationId xmlns:a16="http://schemas.microsoft.com/office/drawing/2014/main" id="{3FBFDB80-7DD7-5CA3-65A1-FC1E16250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4305300"/>
            <a:ext cx="13716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TextBox 2">
            <a:extLst>
              <a:ext uri="{FF2B5EF4-FFF2-40B4-BE49-F238E27FC236}">
                <a16:creationId xmlns:a16="http://schemas.microsoft.com/office/drawing/2014/main" id="{2604EB7A-EE82-6E0D-5724-597D8699E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8900" y="5478463"/>
            <a:ext cx="19065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A06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6A0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6A06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6A06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CMOS: 163 </a:t>
            </a:r>
            <a:r>
              <a:rPr lang="en-US" alt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Mpix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QIS (Ma et al. 2022)</a:t>
            </a:r>
          </a:p>
        </p:txBody>
      </p:sp>
      <p:pic>
        <p:nvPicPr>
          <p:cNvPr id="9230" name="Picture 2">
            <a:extLst>
              <a:ext uri="{FF2B5EF4-FFF2-40B4-BE49-F238E27FC236}">
                <a16:creationId xmlns:a16="http://schemas.microsoft.com/office/drawing/2014/main" id="{B536BD7B-3F79-4F1E-C097-AF5D910364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4310063"/>
            <a:ext cx="1487488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1" name="TextBox 10">
            <a:extLst>
              <a:ext uri="{FF2B5EF4-FFF2-40B4-BE49-F238E27FC236}">
                <a16:creationId xmlns:a16="http://schemas.microsoft.com/office/drawing/2014/main" id="{79371379-B158-BEFB-66AB-DFE741DC3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350" y="5465763"/>
            <a:ext cx="2135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A06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6A0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6A06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6A06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Skipper CCD: 3.5 </a:t>
            </a:r>
            <a:r>
              <a:rPr lang="en-US" alt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Mpix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(SENSEI Collaboration)</a:t>
            </a:r>
          </a:p>
        </p:txBody>
      </p:sp>
      <p:pic>
        <p:nvPicPr>
          <p:cNvPr id="9232" name="Picture 1">
            <a:extLst>
              <a:ext uri="{FF2B5EF4-FFF2-40B4-BE49-F238E27FC236}">
                <a16:creationId xmlns:a16="http://schemas.microsoft.com/office/drawing/2014/main" id="{2F62ECF0-0012-7998-CAD3-4E2C4FEF62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4124325"/>
            <a:ext cx="1804987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3" name="TextBox 12">
            <a:extLst>
              <a:ext uri="{FF2B5EF4-FFF2-40B4-BE49-F238E27FC236}">
                <a16:creationId xmlns:a16="http://schemas.microsoft.com/office/drawing/2014/main" id="{A40B4620-448C-5C6F-30C3-1D82406CB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900" y="5486400"/>
            <a:ext cx="1806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A06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6A0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6A06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6A06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CMOS: Teledyne e2v CIS301/302</a:t>
            </a:r>
          </a:p>
        </p:txBody>
      </p:sp>
      <p:pic>
        <p:nvPicPr>
          <p:cNvPr id="9234" name="Picture 4">
            <a:extLst>
              <a:ext uri="{FF2B5EF4-FFF2-40B4-BE49-F238E27FC236}">
                <a16:creationId xmlns:a16="http://schemas.microsoft.com/office/drawing/2014/main" id="{4EE73B0D-5807-F9A5-532B-E92A893B8E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88" y="1905000"/>
            <a:ext cx="20955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5">
            <a:extLst>
              <a:ext uri="{FF2B5EF4-FFF2-40B4-BE49-F238E27FC236}">
                <a16:creationId xmlns:a16="http://schemas.microsoft.com/office/drawing/2014/main" id="{31D0F6E2-965C-D4B3-425F-DF2E9FE89F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438" y="1895475"/>
            <a:ext cx="13335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6" name="TextBox 8">
            <a:extLst>
              <a:ext uri="{FF2B5EF4-FFF2-40B4-BE49-F238E27FC236}">
                <a16:creationId xmlns:a16="http://schemas.microsoft.com/office/drawing/2014/main" id="{04C565B4-20AF-960E-59FA-7F916DDF0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9725" y="3067050"/>
            <a:ext cx="21304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A06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6A0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6A06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6A06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MKID: 20 </a:t>
            </a:r>
            <a:r>
              <a:rPr lang="en-US" alt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Kpix</a:t>
            </a:r>
            <a:r>
              <a:rPr lang="en-US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(Mazin Lab, Breckenridge 2021)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5268687" y="1756229"/>
            <a:ext cx="1722664" cy="4263571"/>
          </a:xfrm>
          <a:prstGeom prst="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07D00226-8845-A7D0-E5EC-97B4E1A80A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10210799" cy="914400"/>
          </a:xfrm>
        </p:spPr>
        <p:txBody>
          <a:bodyPr/>
          <a:lstStyle/>
          <a:p>
            <a:r>
              <a:rPr lang="en-US" altLang="en-US" dirty="0"/>
              <a:t>Single Photon CMOS Detector Pixel</a:t>
            </a:r>
          </a:p>
        </p:txBody>
      </p:sp>
      <p:pic>
        <p:nvPicPr>
          <p:cNvPr id="14" name="Content Placeholder 2">
            <a:extLst>
              <a:ext uri="{FF2B5EF4-FFF2-40B4-BE49-F238E27FC236}">
                <a16:creationId xmlns:a16="http://schemas.microsoft.com/office/drawing/2014/main" id="{BEA24A88-001A-81B3-4B8E-AD82160ACE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2546" y="2509534"/>
            <a:ext cx="5386907" cy="2402494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</p:spPr>
        <p:txBody>
          <a:bodyPr/>
          <a:lstStyle/>
          <a:p>
            <a:fld id="{B9B0392C-5BE7-214B-9E5F-CC8853CBAA6A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2293" name="Picture 14" descr="Photon PNG Transparent Images Free Download | Vector Files | Pngtree">
            <a:extLst>
              <a:ext uri="{FF2B5EF4-FFF2-40B4-BE49-F238E27FC236}">
                <a16:creationId xmlns:a16="http://schemas.microsoft.com/office/drawing/2014/main" id="{B674EABC-2496-1869-FBFE-69C87D3F6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2" t="28009" r="13426" b="48602"/>
          <a:stretch>
            <a:fillRect/>
          </a:stretch>
        </p:blipFill>
        <p:spPr bwMode="auto">
          <a:xfrm rot="-3944181">
            <a:off x="2818772" y="4669934"/>
            <a:ext cx="152082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>
            <a:extLst>
              <a:ext uri="{FF2B5EF4-FFF2-40B4-BE49-F238E27FC236}">
                <a16:creationId xmlns:a16="http://schemas.microsoft.com/office/drawing/2014/main" id="{D81C700D-ADE4-7D4B-3A92-236A2730E5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Single Photon CMOS Detectors</a:t>
            </a:r>
          </a:p>
        </p:txBody>
      </p:sp>
      <p:pic>
        <p:nvPicPr>
          <p:cNvPr id="11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197600" y="1508919"/>
            <a:ext cx="5384800" cy="4038600"/>
          </a:xfr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low-capacitance floating diffusion sense node </a:t>
            </a:r>
          </a:p>
          <a:p>
            <a:r>
              <a:rPr lang="en-US" altLang="en-US" dirty="0"/>
              <a:t>high-gain response of &gt;320 </a:t>
            </a:r>
            <a:r>
              <a:rPr lang="el-GR" altLang="en-US" dirty="0"/>
              <a:t>μ</a:t>
            </a:r>
            <a:r>
              <a:rPr lang="en-US" altLang="en-US" dirty="0"/>
              <a:t>V/e-</a:t>
            </a:r>
          </a:p>
          <a:p>
            <a:r>
              <a:rPr lang="en-US" altLang="en-US" dirty="0"/>
              <a:t>exceeds electronics read noise</a:t>
            </a:r>
          </a:p>
          <a:p>
            <a:r>
              <a:rPr lang="en-US" altLang="en-US" dirty="0"/>
              <a:t>correlated double/multiple sampling</a:t>
            </a:r>
          </a:p>
          <a:p>
            <a:r>
              <a:rPr lang="en-US" altLang="en-US" dirty="0"/>
              <a:t>discrete photoelectron peaks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20CD39-9451-A155-BDAD-16F0155B94E7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/>
              <a:t>Ma, J. et al. Ultra-high-resolution quanta image sensor with reliable photon-number-resolving and high dynamic range capabilities. Sci Rep 12, 13869 (2022). https://doi.org/10.1038/s41598-022-17952-z</a:t>
            </a:r>
          </a:p>
          <a:p>
            <a:endParaRPr lang="en-US" dirty="0"/>
          </a:p>
        </p:txBody>
      </p:sp>
      <p:pic>
        <p:nvPicPr>
          <p:cNvPr id="11270" name="Picture 2" descr="Capacitance calculator - Electronics - BasicTables">
            <a:extLst>
              <a:ext uri="{FF2B5EF4-FFF2-40B4-BE49-F238E27FC236}">
                <a16:creationId xmlns:a16="http://schemas.microsoft.com/office/drawing/2014/main" id="{264A599E-822C-5FAD-4461-B65496C1E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969" y="2165700"/>
            <a:ext cx="748550" cy="34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>
            <a:extLst>
              <a:ext uri="{FF2B5EF4-FFF2-40B4-BE49-F238E27FC236}">
                <a16:creationId xmlns:a16="http://schemas.microsoft.com/office/drawing/2014/main" id="{D81C700D-ADE4-7D4B-3A92-236A2730E5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Single Photon CMOS Detector Bonding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7600" y="1534450"/>
            <a:ext cx="5384800" cy="43526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06413" y="158205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45 nm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406413" y="4056731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65 nm</a:t>
            </a:r>
            <a:endParaRPr lang="en-US" dirty="0"/>
          </a:p>
        </p:txBody>
      </p:sp>
      <p:pic>
        <p:nvPicPr>
          <p:cNvPr id="10" name="Picture 16" descr="Figure 1">
            <a:extLst>
              <a:ext uri="{FF2B5EF4-FFF2-40B4-BE49-F238E27FC236}">
                <a16:creationId xmlns:a16="http://schemas.microsoft.com/office/drawing/2014/main" id="{A81EB09F-5E76-627D-9D14-3390DF373C7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38041"/>
            <a:ext cx="5384800" cy="3745481"/>
          </a:xfrm>
        </p:spPr>
      </p:pic>
    </p:spTree>
    <p:extLst>
      <p:ext uri="{BB962C8B-B14F-4D97-AF65-F5344CB8AC3E}">
        <p14:creationId xmlns:p14="http://schemas.microsoft.com/office/powerpoint/2010/main" val="180343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F029AADE-9071-2800-2D2F-CB250074E8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Single-Photon CMOS Image Sensors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7D5D8A2-0332-1549-3C06-BD982F6E5432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>
            <a:normAutofit fontScale="47500" lnSpcReduction="20000"/>
          </a:bodyPr>
          <a:lstStyle/>
          <a:p>
            <a:pPr algn="ctr">
              <a:spcBef>
                <a:spcPct val="0"/>
              </a:spcBef>
              <a:buClrTx/>
            </a:pPr>
            <a:r>
              <a:rPr lang="en-US" altLang="en-US" dirty="0"/>
              <a:t>QIS CMOS</a:t>
            </a:r>
          </a:p>
          <a:p>
            <a:pPr algn="ctr">
              <a:spcBef>
                <a:spcPct val="0"/>
              </a:spcBef>
              <a:buClrTx/>
            </a:pPr>
            <a:r>
              <a:rPr lang="en-US" altLang="en-US" dirty="0"/>
              <a:t>1 Megapixel Sensors</a:t>
            </a:r>
          </a:p>
          <a:p>
            <a:pPr algn="ctr">
              <a:spcBef>
                <a:spcPct val="0"/>
              </a:spcBef>
              <a:buClrTx/>
            </a:pPr>
            <a:r>
              <a:rPr lang="en-US" altLang="en-US" dirty="0"/>
              <a:t>1.1 </a:t>
            </a:r>
            <a:r>
              <a:rPr lang="el-GR" altLang="en-US" dirty="0"/>
              <a:t>μ</a:t>
            </a:r>
            <a:r>
              <a:rPr lang="en-US" altLang="en-US" dirty="0"/>
              <a:t>m pixels</a:t>
            </a: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5F109C6-CE3F-2678-1377-284158FA2C42}"/>
              </a:ext>
            </a:extLst>
          </p:cNvPr>
          <p:cNvSpPr>
            <a:spLocks noGrp="1"/>
          </p:cNvSpPr>
          <p:nvPr>
            <p:ph sz="half" idx="17"/>
          </p:nvPr>
        </p:nvSpPr>
        <p:spPr/>
        <p:txBody>
          <a:bodyPr>
            <a:normAutofit fontScale="62500" lnSpcReduction="20000"/>
          </a:bodyPr>
          <a:lstStyle/>
          <a:p>
            <a:pPr algn="ctr">
              <a:spcBef>
                <a:spcPct val="0"/>
              </a:spcBef>
              <a:buClrTx/>
            </a:pPr>
            <a:r>
              <a:rPr lang="en-US" altLang="en-US" dirty="0"/>
              <a:t>ORCA-QUEST</a:t>
            </a:r>
          </a:p>
          <a:p>
            <a:pPr algn="ctr">
              <a:spcBef>
                <a:spcPct val="0"/>
              </a:spcBef>
              <a:buClrTx/>
            </a:pPr>
            <a:r>
              <a:rPr lang="en-US" altLang="en-US" dirty="0"/>
              <a:t>HWK4123</a:t>
            </a:r>
          </a:p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715BD65-9BA6-1366-F5BA-C0DD4CFD35BC}"/>
              </a:ext>
            </a:extLst>
          </p:cNvPr>
          <p:cNvSpPr>
            <a:spLocks noGrp="1"/>
          </p:cNvSpPr>
          <p:nvPr>
            <p:ph sz="half" idx="18"/>
          </p:nvPr>
        </p:nvSpPr>
        <p:spPr/>
        <p:txBody>
          <a:bodyPr>
            <a:normAutofit fontScale="40000" lnSpcReduction="20000"/>
          </a:bodyPr>
          <a:lstStyle/>
          <a:p>
            <a:pPr algn="ctr">
              <a:spcBef>
                <a:spcPct val="0"/>
              </a:spcBef>
              <a:buClrTx/>
            </a:pPr>
            <a:r>
              <a:rPr lang="en-US" altLang="en-US" dirty="0"/>
              <a:t>HWK4123</a:t>
            </a:r>
          </a:p>
          <a:p>
            <a:pPr algn="ctr">
              <a:spcBef>
                <a:spcPct val="0"/>
              </a:spcBef>
              <a:buClrTx/>
            </a:pPr>
            <a:r>
              <a:rPr lang="en-US" altLang="en-US" dirty="0"/>
              <a:t>9.4 Megapixel</a:t>
            </a:r>
          </a:p>
          <a:p>
            <a:pPr algn="ctr">
              <a:spcBef>
                <a:spcPct val="0"/>
              </a:spcBef>
              <a:buClrTx/>
            </a:pPr>
            <a:r>
              <a:rPr lang="en-US" altLang="en-US" dirty="0"/>
              <a:t>4.6 </a:t>
            </a:r>
            <a:r>
              <a:rPr lang="el-GR" altLang="en-US" dirty="0"/>
              <a:t>μ</a:t>
            </a:r>
            <a:r>
              <a:rPr lang="en-US" altLang="en-US" dirty="0"/>
              <a:t>m pixels</a:t>
            </a:r>
          </a:p>
          <a:p>
            <a:endParaRPr lang="en-US" dirty="0"/>
          </a:p>
        </p:txBody>
      </p:sp>
      <p:pic>
        <p:nvPicPr>
          <p:cNvPr id="13" name="Content Placeholder 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3" r="17906"/>
          <a:stretch>
            <a:fillRect/>
          </a:stretch>
        </p:blipFill>
        <p:spPr>
          <a:xfrm>
            <a:off x="345498" y="1295400"/>
            <a:ext cx="3574617" cy="4514850"/>
          </a:xfrm>
        </p:spPr>
      </p:pic>
      <p:pic>
        <p:nvPicPr>
          <p:cNvPr id="14" name="Content Placeholder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8" t="24579" r="26015"/>
          <a:stretch>
            <a:fillRect/>
          </a:stretch>
        </p:blipFill>
        <p:spPr>
          <a:xfrm>
            <a:off x="4350468" y="1295400"/>
            <a:ext cx="3592663" cy="4537075"/>
          </a:xfrm>
        </p:spPr>
      </p:pic>
      <p:pic>
        <p:nvPicPr>
          <p:cNvPr id="15" name="Content Placeholder 8"/>
          <p:cNvPicPr>
            <a:picLocks noGrp="1" noChangeAspect="1" noChangeArrowheads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2" r="25658"/>
          <a:stretch>
            <a:fillRect/>
          </a:stretch>
        </p:blipFill>
        <p:spPr>
          <a:xfrm>
            <a:off x="8364303" y="1295400"/>
            <a:ext cx="3581869" cy="453707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Single Photon Images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12" y="1538662"/>
            <a:ext cx="4098175" cy="4098175"/>
          </a:xfrm>
        </p:spPr>
      </p:pic>
      <p:pic>
        <p:nvPicPr>
          <p:cNvPr id="17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2" y="1538662"/>
            <a:ext cx="4098175" cy="40981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Gallagher, J., Buntic, L., Figer, D. F., and Deng, W. 2022, “Characterization of single-photon sensing and photon-number resolving CMOS image sensors,” SPIE Astronomical Telescopes and Instrumentation, Montreal, Paper 12191-28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" b="5989"/>
          <a:stretch/>
        </p:blipFill>
        <p:spPr>
          <a:xfrm>
            <a:off x="1701160" y="5626968"/>
            <a:ext cx="8804804" cy="284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92946" y="5761077"/>
            <a:ext cx="2648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ctr"/>
            <a:r>
              <a:rPr lang="en-US" sz="800" dirty="0"/>
              <a:t>e</a:t>
            </a:r>
            <a:r>
              <a:rPr lang="en-US" sz="800" baseline="30000" dirty="0"/>
              <a:t>-</a:t>
            </a:r>
            <a:endParaRPr lang="en-US" sz="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002" y="5760801"/>
            <a:ext cx="2648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ctr"/>
            <a:r>
              <a:rPr lang="en-US" sz="800" dirty="0"/>
              <a:t>e</a:t>
            </a:r>
            <a:r>
              <a:rPr lang="en-US" sz="800" baseline="30000" dirty="0"/>
              <a:t>-</a:t>
            </a:r>
            <a:endParaRPr lang="en-US" sz="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15660" y="5760801"/>
            <a:ext cx="2648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ctr"/>
            <a:r>
              <a:rPr lang="en-US" sz="800" dirty="0"/>
              <a:t>e</a:t>
            </a:r>
            <a:r>
              <a:rPr lang="en-US" sz="800" baseline="30000" dirty="0"/>
              <a:t>-</a:t>
            </a:r>
            <a:endParaRPr lang="en-US" sz="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26318" y="5760801"/>
            <a:ext cx="2648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ctr"/>
            <a:r>
              <a:rPr lang="en-US" sz="800" dirty="0"/>
              <a:t>e</a:t>
            </a:r>
            <a:r>
              <a:rPr lang="en-US" sz="800" baseline="30000" dirty="0"/>
              <a:t>-</a:t>
            </a:r>
            <a:endParaRPr lang="en-US" sz="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36976" y="5760801"/>
            <a:ext cx="2648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ctr"/>
            <a:r>
              <a:rPr lang="en-US" sz="800" dirty="0"/>
              <a:t>e</a:t>
            </a:r>
            <a:r>
              <a:rPr lang="en-US" sz="800" baseline="30000" dirty="0"/>
              <a:t>-</a:t>
            </a:r>
            <a:endParaRPr lang="en-US" sz="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80890" y="5760801"/>
            <a:ext cx="2648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ctr"/>
            <a:r>
              <a:rPr lang="en-US" sz="800" dirty="0"/>
              <a:t>e</a:t>
            </a:r>
            <a:r>
              <a:rPr lang="en-US" sz="800" baseline="30000" dirty="0"/>
              <a:t>-</a:t>
            </a:r>
            <a:endParaRPr lang="en-US" sz="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06934" y="5757368"/>
            <a:ext cx="2648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ctr"/>
            <a:r>
              <a:rPr lang="en-US" sz="800" dirty="0"/>
              <a:t>e</a:t>
            </a:r>
            <a:r>
              <a:rPr lang="en-US" sz="800" baseline="30000" dirty="0"/>
              <a:t>-</a:t>
            </a:r>
            <a:endParaRPr lang="en-US" sz="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94878" y="5757368"/>
            <a:ext cx="2648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ctr"/>
            <a:r>
              <a:rPr lang="en-US" sz="800" dirty="0"/>
              <a:t>e</a:t>
            </a:r>
            <a:r>
              <a:rPr lang="en-US" sz="800" baseline="30000" dirty="0"/>
              <a:t>-</a:t>
            </a:r>
            <a:endParaRPr lang="en-US" sz="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993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itle 1"/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10210799" cy="914400"/>
          </a:xfrm>
        </p:spPr>
        <p:txBody>
          <a:bodyPr/>
          <a:lstStyle/>
          <a:p>
            <a:r>
              <a:rPr lang="en-US" altLang="en-US"/>
              <a:t>Single Photon Counting Photonic Spectrograph</a:t>
            </a:r>
          </a:p>
        </p:txBody>
      </p:sp>
      <p:sp>
        <p:nvSpPr>
          <p:cNvPr id="31746" name="Content Placeholder 6"/>
          <p:cNvSpPr>
            <a:spLocks noGrp="1" noChangeArrowheads="1"/>
          </p:cNvSpPr>
          <p:nvPr>
            <p:ph sz="half" idx="1"/>
          </p:nvPr>
        </p:nvSpPr>
        <p:spPr>
          <a:xfrm>
            <a:off x="609600" y="1295401"/>
            <a:ext cx="5384800" cy="2438399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dirty="0"/>
              <a:t>combine single photon counting detector with photonic spectrograph</a:t>
            </a:r>
          </a:p>
          <a:p>
            <a:r>
              <a:rPr lang="en-US" altLang="en-US" dirty="0"/>
              <a:t>reduce </a:t>
            </a:r>
            <a:r>
              <a:rPr lang="en-US" altLang="en-US" dirty="0" err="1"/>
              <a:t>SWaP</a:t>
            </a:r>
            <a:endParaRPr lang="en-US" altLang="en-US" dirty="0"/>
          </a:p>
          <a:p>
            <a:r>
              <a:rPr lang="en-US" altLang="en-US" dirty="0"/>
              <a:t>detect </a:t>
            </a:r>
            <a:r>
              <a:rPr lang="en-US" altLang="en-US" dirty="0" err="1"/>
              <a:t>biosignatures</a:t>
            </a:r>
            <a:r>
              <a:rPr lang="en-US" altLang="en-US" dirty="0"/>
              <a:t> in exoplanets </a:t>
            </a:r>
          </a:p>
          <a:p>
            <a:r>
              <a:rPr lang="en-US" altLang="en-US" dirty="0"/>
              <a:t>simulate performance and compare to HWO simulator</a:t>
            </a:r>
          </a:p>
          <a:p>
            <a:r>
              <a:rPr lang="en-US" altLang="en-US" dirty="0"/>
              <a:t>design prototype in visible range (500-800nm)</a:t>
            </a:r>
          </a:p>
        </p:txBody>
      </p:sp>
      <p:pic>
        <p:nvPicPr>
          <p:cNvPr id="31752" name="Content Placeholder 2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330" y="3770313"/>
            <a:ext cx="2383339" cy="2438400"/>
          </a:xfrm>
        </p:spPr>
      </p:pic>
      <p:pic>
        <p:nvPicPr>
          <p:cNvPr id="31749" name="Content Placeholder 14"/>
          <p:cNvPicPr>
            <a:picLocks noGrp="1" noChangeAspect="1" noChangeArrowheads="1"/>
          </p:cNvPicPr>
          <p:nvPr>
            <p:ph sz="half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258" y="3770313"/>
            <a:ext cx="2629484" cy="2438400"/>
          </a:xfr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</p:spPr>
        <p:txBody>
          <a:bodyPr/>
          <a:lstStyle/>
          <a:p>
            <a:fld id="{B9B0392C-5BE7-214B-9E5F-CC8853CBAA6A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937" y="1295400"/>
            <a:ext cx="5168126" cy="2438400"/>
          </a:xfrm>
        </p:spPr>
      </p:pic>
    </p:spTree>
    <p:extLst>
      <p:ext uri="{BB962C8B-B14F-4D97-AF65-F5344CB8AC3E}">
        <p14:creationId xmlns:p14="http://schemas.microsoft.com/office/powerpoint/2010/main" val="1712284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10210799" cy="914400"/>
          </a:xfrm>
        </p:spPr>
        <p:txBody>
          <a:bodyPr/>
          <a:lstStyle/>
          <a:p>
            <a:r>
              <a:rPr lang="en-US" altLang="en-US" dirty="0"/>
              <a:t>Outline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295402"/>
            <a:ext cx="10972800" cy="4830763"/>
          </a:xfrm>
        </p:spPr>
        <p:txBody>
          <a:bodyPr/>
          <a:lstStyle/>
          <a:p>
            <a:r>
              <a:rPr lang="en-US" altLang="en-US" dirty="0"/>
              <a:t>Speaker Bio</a:t>
            </a:r>
          </a:p>
          <a:p>
            <a:r>
              <a:rPr lang="en-US" altLang="en-US" dirty="0"/>
              <a:t>Sensors &amp; Detectors: A History of Discovery</a:t>
            </a:r>
          </a:p>
          <a:p>
            <a:r>
              <a:rPr lang="en-US" altLang="en-US" dirty="0"/>
              <a:t>CMOS Imaging Detectors and Life in the Universe</a:t>
            </a:r>
          </a:p>
          <a:p>
            <a:r>
              <a:rPr lang="en-US" altLang="en-US" dirty="0"/>
              <a:t>Future Photon </a:t>
            </a:r>
            <a:r>
              <a:rPr lang="en-US" altLang="en-US" dirty="0" smtClean="0"/>
              <a:t>Initiative, Center </a:t>
            </a:r>
            <a:r>
              <a:rPr lang="en-US" altLang="en-US" dirty="0"/>
              <a:t>for </a:t>
            </a:r>
            <a:r>
              <a:rPr lang="en-US" altLang="en-US" dirty="0" smtClean="0"/>
              <a:t>Detectors, and CHIPS-related </a:t>
            </a:r>
            <a:r>
              <a:rPr lang="en-US" altLang="en-US" dirty="0"/>
              <a:t>Activities at RIT</a:t>
            </a:r>
          </a:p>
          <a:p>
            <a:r>
              <a:rPr lang="en-US" altLang="en-US" dirty="0"/>
              <a:t>Back to the Future: Chips to the </a:t>
            </a:r>
            <a:r>
              <a:rPr lang="en-US" altLang="en-US" dirty="0" smtClean="0"/>
              <a:t>Cosmos</a:t>
            </a:r>
            <a:endParaRPr lang="en-US" altLang="en-US" dirty="0"/>
          </a:p>
          <a:p>
            <a:endParaRPr lang="en-US" altLang="en-US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</p:spPr>
        <p:txBody>
          <a:bodyPr/>
          <a:lstStyle/>
          <a:p>
            <a:fld id="{B9B0392C-5BE7-214B-9E5F-CC8853CBAA6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197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828800" y="2130426"/>
            <a:ext cx="10363200" cy="1470025"/>
          </a:xfrm>
        </p:spPr>
        <p:txBody>
          <a:bodyPr/>
          <a:lstStyle/>
          <a:p>
            <a:r>
              <a:rPr lang="en-US" altLang="en-US" dirty="0"/>
              <a:t>Future Photon Initiative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Center </a:t>
            </a:r>
            <a:r>
              <a:rPr lang="en-US" altLang="en-US" dirty="0"/>
              <a:t>for </a:t>
            </a:r>
            <a:r>
              <a:rPr lang="en-US" altLang="en-US" dirty="0" smtClean="0"/>
              <a:t>Detectors</a:t>
            </a:r>
            <a:br>
              <a:rPr lang="en-US" altLang="en-US" dirty="0" smtClean="0"/>
            </a:br>
            <a:r>
              <a:rPr lang="en-US" altLang="en-US" dirty="0" smtClean="0"/>
              <a:t>CHIPS-related Activities at RIT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469921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Photon Initiative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Future </a:t>
            </a:r>
            <a:r>
              <a:rPr lang="en-US" dirty="0"/>
              <a:t>Photon </a:t>
            </a:r>
            <a:r>
              <a:rPr lang="en-US" dirty="0" smtClean="0"/>
              <a:t>Initiative: </a:t>
            </a:r>
            <a:r>
              <a:rPr lang="en-US" dirty="0"/>
              <a:t>develops photonic devices in pursuit of answers to grand questions, leveraging efforts of existing RIT research groups using the generation, transmission, manipulation, absorption, and detection </a:t>
            </a:r>
            <a:r>
              <a:rPr lang="en-US" dirty="0" smtClean="0"/>
              <a:t>of</a:t>
            </a:r>
            <a:endParaRPr lang="en-US" dirty="0"/>
          </a:p>
          <a:p>
            <a:r>
              <a:rPr lang="en-US" dirty="0" smtClean="0"/>
              <a:t>solar </a:t>
            </a:r>
            <a:r>
              <a:rPr lang="en-US" dirty="0"/>
              <a:t>energy, </a:t>
            </a:r>
            <a:r>
              <a:rPr lang="en-US" dirty="0" err="1"/>
              <a:t>biophotonics</a:t>
            </a:r>
            <a:r>
              <a:rPr lang="en-US" dirty="0"/>
              <a:t>, high performance imaging, astrophysics, quantum, and communication. </a:t>
            </a:r>
          </a:p>
          <a:p>
            <a:r>
              <a:rPr lang="en-US" dirty="0"/>
              <a:t>Eight groups: Center for Detectors, Integrated Photonics Group, Nanolithography Research Lab, </a:t>
            </a:r>
            <a:r>
              <a:rPr lang="en-US" dirty="0" err="1"/>
              <a:t>NanoPower</a:t>
            </a:r>
            <a:r>
              <a:rPr lang="en-US" dirty="0"/>
              <a:t> Research Labs, Photonic Systems Lab, Photonics and Optics Workforce Education Research, Semiconductor Nanofabrication Lab, and the Simone Center for Innovation and Entrepreneurship.</a:t>
            </a:r>
          </a:p>
          <a:p>
            <a:r>
              <a:rPr lang="en-US" dirty="0"/>
              <a:t>43 ongoing grants with $7.7M funding</a:t>
            </a:r>
          </a:p>
          <a:p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15335" y="1295400"/>
            <a:ext cx="2349330" cy="2362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DE96E15-BA78-4D39-8A3D-718822BD91F9}" type="slidenum">
              <a:rPr lang="en-US" altLang="en-US" noProof="0" smtClean="0"/>
              <a:pPr lvl="0"/>
              <a:t>21</a:t>
            </a:fld>
            <a:endParaRPr lang="en-US" altLang="en-US" noProof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892F992F-B1FE-353B-33B8-E8ABCC8481CA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6197600" y="4107346"/>
            <a:ext cx="5384800" cy="1672258"/>
          </a:xfrm>
        </p:spPr>
      </p:pic>
    </p:spTree>
    <p:extLst>
      <p:ext uri="{BB962C8B-B14F-4D97-AF65-F5344CB8AC3E}">
        <p14:creationId xmlns:p14="http://schemas.microsoft.com/office/powerpoint/2010/main" val="55130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3"/>
            <a:ext cx="12192000" cy="6854553"/>
          </a:xfrm>
          <a:prstGeom prst="rect">
            <a:avLst/>
          </a:prstGeom>
          <a:solidFill>
            <a:schemeClr val="accent4">
              <a:lumMod val="50000"/>
              <a:lumOff val="50000"/>
              <a:alpha val="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3E4F81-817E-155E-A2A2-F661A6310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957" y="434976"/>
            <a:ext cx="10210799" cy="914400"/>
          </a:xfrm>
        </p:spPr>
        <p:txBody>
          <a:bodyPr/>
          <a:lstStyle/>
          <a:p>
            <a:r>
              <a:rPr lang="en-US" dirty="0"/>
              <a:t>Center for Detectors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</p:spPr>
        <p:txBody>
          <a:bodyPr/>
          <a:lstStyle/>
          <a:p>
            <a:pPr lvl="0"/>
            <a:fld id="{D336BF90-F6C3-40B9-A101-D2D9AB0941E0}" type="slidenum">
              <a:rPr lang="en-US" altLang="en-US" noProof="0" smtClean="0"/>
              <a:pPr lvl="0"/>
              <a:t>22</a:t>
            </a:fld>
            <a:endParaRPr lang="en-US" altLang="en-US" noProof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9194073-2D39-1DE5-9ECF-6E73ACB9B1F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 bwMode="auto">
          <a:xfrm>
            <a:off x="1600114" y="3063875"/>
            <a:ext cx="8680621" cy="3429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9333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1159"/>
            <a:ext cx="12192000" cy="81326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DE0A08-281D-40ED-859D-0A972B70F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Photonics Group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36BF90-F6C3-40B9-A101-D2D9AB0941E0}" type="slidenum">
              <a:rPr lang="en-US" altLang="en-US" noProof="0" smtClean="0"/>
              <a:pPr lvl="0"/>
              <a:t>23</a:t>
            </a:fld>
            <a:endParaRPr lang="en-US" altLang="en-US" noProof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FE30B94-82D4-8522-EE36-5A29BC7575D5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 bwMode="auto">
          <a:xfrm>
            <a:off x="1870992" y="3339594"/>
            <a:ext cx="8138865" cy="287756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333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D8E8C-21C7-CF98-17DE-37F6DB2A2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206F7C-26D9-FCA5-1367-F81BE72F0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RIT CHIPs-related Activities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208FD5-FDF2-D7DD-F2CE-20AF8ED064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1613" y="1728888"/>
            <a:ext cx="3862387" cy="178414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D57DFD-FB8F-9BDA-BA00-3C0CC12FE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8521B8A-D4F8-11D1-8757-C004E81234F4}"/>
              </a:ext>
            </a:extLst>
          </p:cNvPr>
          <p:cNvPicPr>
            <a:picLocks noGrp="1" noChangeAspect="1"/>
          </p:cNvPicPr>
          <p:nvPr>
            <p:ph sz="half" idx="16"/>
          </p:nvPr>
        </p:nvPicPr>
        <p:blipFill>
          <a:blip r:embed="rId3"/>
          <a:stretch>
            <a:fillRect/>
          </a:stretch>
        </p:blipFill>
        <p:spPr>
          <a:xfrm>
            <a:off x="503430" y="3946525"/>
            <a:ext cx="3257165" cy="2652713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A957B21-E8B9-A4D8-9812-EADDF4B13090}"/>
              </a:ext>
            </a:extLst>
          </p:cNvPr>
          <p:cNvPicPr>
            <a:picLocks noGrp="1" noChangeAspect="1"/>
          </p:cNvPicPr>
          <p:nvPr>
            <p:ph sz="half" idx="19"/>
          </p:nvPr>
        </p:nvPicPr>
        <p:blipFill>
          <a:blip r:embed="rId4"/>
          <a:stretch>
            <a:fillRect/>
          </a:stretch>
        </p:blipFill>
        <p:spPr>
          <a:xfrm>
            <a:off x="8591743" y="1295400"/>
            <a:ext cx="3152388" cy="265112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29B5C91-09A4-6B27-881C-F7C56BB99F67}"/>
              </a:ext>
            </a:extLst>
          </p:cNvPr>
          <p:cNvPicPr>
            <a:picLocks noGrp="1" noChangeAspect="1"/>
          </p:cNvPicPr>
          <p:nvPr>
            <p:ph sz="half" idx="20"/>
          </p:nvPr>
        </p:nvPicPr>
        <p:blipFill>
          <a:blip r:embed="rId5"/>
          <a:stretch>
            <a:fillRect/>
          </a:stretch>
        </p:blipFill>
        <p:spPr bwMode="auto">
          <a:xfrm>
            <a:off x="8235950" y="4778237"/>
            <a:ext cx="3860800" cy="10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55C1E40C-D70B-EE86-2EE4-3427F0FC2A0B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6"/>
          <a:stretch>
            <a:fillRect/>
          </a:stretch>
        </p:blipFill>
        <p:spPr bwMode="auto">
          <a:xfrm>
            <a:off x="4224338" y="1759246"/>
            <a:ext cx="3862387" cy="1723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6E5670AC-1105-F3BA-D472-C20780C6F0B9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7"/>
          <a:stretch>
            <a:fillRect/>
          </a:stretch>
        </p:blipFill>
        <p:spPr bwMode="auto">
          <a:xfrm>
            <a:off x="4469438" y="3984625"/>
            <a:ext cx="3373774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437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828800" y="2130426"/>
            <a:ext cx="10363200" cy="1470025"/>
          </a:xfrm>
        </p:spPr>
        <p:txBody>
          <a:bodyPr/>
          <a:lstStyle/>
          <a:p>
            <a:r>
              <a:rPr lang="en-US" altLang="en-US" dirty="0"/>
              <a:t>Back to the Future: Chips to the Cosmos</a:t>
            </a:r>
          </a:p>
        </p:txBody>
      </p:sp>
    </p:spTree>
    <p:extLst>
      <p:ext uri="{BB962C8B-B14F-4D97-AF65-F5344CB8AC3E}">
        <p14:creationId xmlns:p14="http://schemas.microsoft.com/office/powerpoint/2010/main" val="2107724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58CB3-BD44-9019-2BF6-11B50FB08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52400"/>
            <a:ext cx="10210799" cy="914400"/>
          </a:xfrm>
        </p:spPr>
        <p:txBody>
          <a:bodyPr/>
          <a:lstStyle/>
          <a:p>
            <a:r>
              <a:rPr lang="en-US" altLang="en-US" dirty="0"/>
              <a:t>Back to the Future: Chips to the </a:t>
            </a:r>
            <a:r>
              <a:rPr lang="en-US" altLang="en-US" dirty="0" smtClean="0"/>
              <a:t>Cosmos</a:t>
            </a:r>
            <a:endParaRPr lang="en-US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A0562-BF5B-D854-D336-F36F1D548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2"/>
            <a:ext cx="10972800" cy="48307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Semiconductors don’t just power our economy — they give us the power to see the WHOLE Universe!</a:t>
            </a:r>
          </a:p>
          <a:p>
            <a:r>
              <a:rPr lang="en-US" dirty="0" smtClean="0"/>
              <a:t>Need on-shore foundry capability.</a:t>
            </a:r>
          </a:p>
          <a:p>
            <a:r>
              <a:rPr lang="en-US" dirty="0" smtClean="0"/>
              <a:t>The Challenge: Detecting </a:t>
            </a:r>
            <a:r>
              <a:rPr lang="en-US" dirty="0"/>
              <a:t>extraterrestrial signatures—chemical, biological, or technological—demands extreme sensitivity and specificity</a:t>
            </a:r>
            <a:r>
              <a:rPr lang="en-US" dirty="0" smtClean="0"/>
              <a:t>. </a:t>
            </a:r>
          </a:p>
          <a:p>
            <a:r>
              <a:rPr lang="en-US" dirty="0" smtClean="0"/>
              <a:t>The </a:t>
            </a:r>
            <a:r>
              <a:rPr lang="en-US" dirty="0"/>
              <a:t>Technological </a:t>
            </a:r>
            <a:r>
              <a:rPr lang="en-US" dirty="0" smtClean="0"/>
              <a:t>Frontier: Next-generation </a:t>
            </a:r>
            <a:r>
              <a:rPr lang="en-US" dirty="0"/>
              <a:t>sensors combine photonics, </a:t>
            </a:r>
            <a:r>
              <a:rPr lang="en-US" dirty="0" smtClean="0"/>
              <a:t>quantum-limited performance, </a:t>
            </a:r>
            <a:r>
              <a:rPr lang="en-US" dirty="0"/>
              <a:t>and 3D heterogeneous </a:t>
            </a:r>
            <a:r>
              <a:rPr lang="en-US" dirty="0" smtClean="0"/>
              <a:t>integration. </a:t>
            </a:r>
          </a:p>
          <a:p>
            <a:r>
              <a:rPr lang="en-US" dirty="0" smtClean="0"/>
              <a:t>Mature-node </a:t>
            </a:r>
            <a:r>
              <a:rPr lang="en-US" dirty="0"/>
              <a:t>processes (45 nm / 65 nm) remain relevant when hybridized through advanced packaging and 3D stacking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Opportunity: Cross-disciplinary </a:t>
            </a:r>
            <a:r>
              <a:rPr lang="en-US" dirty="0"/>
              <a:t>innovation—semiconductors, photonics, materials science, and AI—is reshaping how we detect faint or ambiguous signals</a:t>
            </a:r>
            <a:r>
              <a:rPr lang="en-US" dirty="0" smtClean="0"/>
              <a:t>. “</a:t>
            </a:r>
            <a:r>
              <a:rPr lang="en-US" dirty="0"/>
              <a:t>Finding aliens” becomes a proxy for the ultimate sensitivity test of human technology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Message: The </a:t>
            </a:r>
            <a:r>
              <a:rPr lang="en-US" dirty="0"/>
              <a:t>same breakthroughs that may reveal life elsewhere will also revolutionize sensing here on Earth—environmental monitoring, medical diagnostics, and quantum communications.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D597E-548E-0D5E-07C9-C600FCFF0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</p:spPr>
        <p:txBody>
          <a:bodyPr/>
          <a:lstStyle/>
          <a:p>
            <a:fld id="{B9B0392C-5BE7-214B-9E5F-CC8853CBAA6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960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828800" y="2130426"/>
            <a:ext cx="10363200" cy="1470025"/>
          </a:xfrm>
        </p:spPr>
        <p:txBody>
          <a:bodyPr/>
          <a:lstStyle/>
          <a:p>
            <a:r>
              <a:rPr lang="en-US" altLang="en-US" smtClean="0"/>
              <a:t>Questions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56850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828800" y="2130426"/>
            <a:ext cx="10363200" cy="1470025"/>
          </a:xfrm>
        </p:spPr>
        <p:txBody>
          <a:bodyPr/>
          <a:lstStyle/>
          <a:p>
            <a:r>
              <a:rPr lang="en-US" altLang="en-US" dirty="0" smtClean="0"/>
              <a:t>Backup Slides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05919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997EB-A8F9-B2AF-B8C5-110AA03E4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itle 1">
            <a:extLst>
              <a:ext uri="{FF2B5EF4-FFF2-40B4-BE49-F238E27FC236}">
                <a16:creationId xmlns:a16="http://schemas.microsoft.com/office/drawing/2014/main" id="{6EEF0D9F-8BBC-8991-9172-59EA0F69D8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10210799" cy="914400"/>
          </a:xfrm>
        </p:spPr>
        <p:txBody>
          <a:bodyPr/>
          <a:lstStyle/>
          <a:p>
            <a:r>
              <a:rPr lang="en-US" altLang="en-US" dirty="0"/>
              <a:t>Summary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268CA2CD-2099-19DF-D472-95CAC81480D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754" y="1346676"/>
            <a:ext cx="5382491" cy="4709160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1B89D5-4AC3-AD62-6264-2AEADB6895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313795"/>
            <a:ext cx="5384800" cy="236219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challenging science</a:t>
            </a:r>
          </a:p>
          <a:p>
            <a:r>
              <a:rPr lang="en-US" dirty="0"/>
              <a:t>observe low photon flux sources</a:t>
            </a:r>
          </a:p>
          <a:p>
            <a:r>
              <a:rPr lang="en-US" dirty="0"/>
              <a:t>detect biosignatures on exoplanets</a:t>
            </a:r>
          </a:p>
          <a:p>
            <a:r>
              <a:rPr lang="en-US" dirty="0"/>
              <a:t>develop detector technologies for HWO single-photon sensing in UV, optical, and NIR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4E5EDF5-CBAF-9E9F-9AD2-5C4C2B0D323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09600" y="3754748"/>
            <a:ext cx="5384800" cy="2362199"/>
          </a:xfrm>
        </p:spPr>
        <p:txBody>
          <a:bodyPr>
            <a:normAutofit fontScale="32500" lnSpcReduction="20000"/>
          </a:bodyPr>
          <a:lstStyle/>
          <a:p>
            <a:r>
              <a:rPr lang="en-US" dirty="0"/>
              <a:t>Recent Publications: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Gallagher, J. P., Buntic, L., Deng, W., Fossum, E. R., and Figer, D. F. 2024, Radiation tolerance of a single-photon counting complementary metal-oxide semiconductor image sensor, J. Astron. </a:t>
            </a:r>
            <a:r>
              <a:rPr lang="en-US" dirty="0" err="1"/>
              <a:t>Telesc</a:t>
            </a:r>
            <a:r>
              <a:rPr lang="en-US" dirty="0"/>
              <a:t>. </a:t>
            </a:r>
            <a:r>
              <a:rPr lang="en-US" dirty="0" err="1"/>
              <a:t>Instrum</a:t>
            </a:r>
            <a:r>
              <a:rPr lang="en-US" dirty="0"/>
              <a:t>. Syst. 10(3), 036003, </a:t>
            </a:r>
            <a:r>
              <a:rPr lang="en-US" dirty="0" err="1"/>
              <a:t>doi</a:t>
            </a:r>
            <a:r>
              <a:rPr lang="en-US" dirty="0"/>
              <a:t>: 10.1117/1.JATIS.10.3.036003.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Gallagher, J. P., Buntic, L., Alexani, E., Bouthsarath, K., and Figer, D. F. 2024, Characterizing radiation-tolerant single photon resolving CMOS detectors, Proceedings Volume 13103, X-Ray, Optical, and Infrared Detectors for Astronomy XI; 131030S, Yokohama, Japan, https://doi.org/10.1117/12.3019105.</a:t>
            </a:r>
          </a:p>
          <a:p>
            <a:endParaRPr lang="en-US" dirty="0"/>
          </a:p>
          <a:p>
            <a:r>
              <a:rPr lang="en-US" dirty="0"/>
              <a:t>Gallagher, J. P., Buntic, L., Figer, D. F., Deng, W. 2024, Characterization of single-photon sensing and photon-number resolving CMOS image sensors, Proc. SPIE 12191, X-Ray, Optical, and Infrared Detectors for Astronomy X, Montreal, Canada, https://doi.org/10.1117/12.2629006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8401A6-5809-6A5B-7641-C21C1EBCC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</p:spPr>
        <p:txBody>
          <a:bodyPr/>
          <a:lstStyle/>
          <a:p>
            <a:fld id="{B9B0392C-5BE7-214B-9E5F-CC8853CBAA6A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044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10210799" cy="914400"/>
          </a:xfrm>
        </p:spPr>
        <p:txBody>
          <a:bodyPr/>
          <a:lstStyle/>
          <a:p>
            <a:r>
              <a:rPr lang="en-US" altLang="en-US" dirty="0"/>
              <a:t>Don Figer - Speaker Bio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295402"/>
            <a:ext cx="10972800" cy="4830763"/>
          </a:xfrm>
        </p:spPr>
        <p:txBody>
          <a:bodyPr/>
          <a:lstStyle/>
          <a:p>
            <a:r>
              <a:rPr lang="en-US" altLang="en-US" dirty="0"/>
              <a:t>Professor in College of Science at RIT</a:t>
            </a:r>
          </a:p>
          <a:p>
            <a:r>
              <a:rPr lang="en-US" altLang="en-US" dirty="0"/>
              <a:t>Professor in Astrophysical Sciences and Technology Graduate Program</a:t>
            </a:r>
          </a:p>
          <a:p>
            <a:r>
              <a:rPr lang="en-US" altLang="en-US" dirty="0"/>
              <a:t>Director of the Center for Detectors</a:t>
            </a:r>
          </a:p>
          <a:p>
            <a:r>
              <a:rPr lang="en-US" altLang="en-US" dirty="0"/>
              <a:t>Director of the Future Photon Initiative</a:t>
            </a:r>
          </a:p>
          <a:p>
            <a:r>
              <a:rPr lang="en-US" altLang="en-US" dirty="0"/>
              <a:t>At RIT since 2006</a:t>
            </a:r>
          </a:p>
          <a:p>
            <a:r>
              <a:rPr lang="en-US" altLang="en-US" dirty="0"/>
              <a:t>Previously</a:t>
            </a:r>
          </a:p>
          <a:p>
            <a:pPr lvl="1"/>
            <a:r>
              <a:rPr lang="en-US" altLang="en-US" dirty="0"/>
              <a:t>Space Telescope Science Institute (operates Hubble and JWST)</a:t>
            </a:r>
          </a:p>
          <a:p>
            <a:pPr lvl="1"/>
            <a:r>
              <a:rPr lang="en-US" altLang="en-US" dirty="0"/>
              <a:t>UCLA (designed optics for infrared spectrograph on Keck)</a:t>
            </a:r>
          </a:p>
          <a:p>
            <a:r>
              <a:rPr lang="en-US" altLang="en-US" dirty="0"/>
              <a:t>Research Interests: Detectors, Massive Stars, Massive Star Clusters, Galactic Center</a:t>
            </a:r>
          </a:p>
          <a:p>
            <a:endParaRPr lang="en-US" altLang="en-US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</p:spPr>
        <p:txBody>
          <a:bodyPr/>
          <a:lstStyle/>
          <a:p>
            <a:fld id="{B9B0392C-5BE7-214B-9E5F-CC8853CBAA6A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241268" y="2339974"/>
            <a:ext cx="2756709" cy="1219200"/>
            <a:chOff x="4042970" y="2847976"/>
            <a:chExt cx="2756709" cy="1219200"/>
          </a:xfrm>
        </p:grpSpPr>
        <p:pic>
          <p:nvPicPr>
            <p:cNvPr id="36866" name="Picture 2" descr="Space Telescope Science Institute (STScI)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2463" y="2847976"/>
              <a:ext cx="1627216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Arrow Connector 4"/>
            <p:cNvCxnSpPr>
              <a:stCxn id="36866" idx="1"/>
            </p:cNvCxnSpPr>
            <p:nvPr/>
          </p:nvCxnSpPr>
          <p:spPr bwMode="auto">
            <a:xfrm flipH="1">
              <a:off x="4042970" y="3305176"/>
              <a:ext cx="1129493" cy="762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3" name="Group 22"/>
          <p:cNvGrpSpPr/>
          <p:nvPr/>
        </p:nvGrpSpPr>
        <p:grpSpPr>
          <a:xfrm>
            <a:off x="6808898" y="2344400"/>
            <a:ext cx="2346665" cy="1795798"/>
            <a:chOff x="8610600" y="2852402"/>
            <a:chExt cx="2346665" cy="1795798"/>
          </a:xfrm>
        </p:grpSpPr>
        <p:pic>
          <p:nvPicPr>
            <p:cNvPr id="36870" name="Picture 6" descr="The twin 10-meter Keck Observatory telescop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6361" y="2852402"/>
              <a:ext cx="1370904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Arrow Connector 13"/>
            <p:cNvCxnSpPr/>
            <p:nvPr/>
          </p:nvCxnSpPr>
          <p:spPr bwMode="auto">
            <a:xfrm flipH="1">
              <a:off x="8610600" y="3813438"/>
              <a:ext cx="1661213" cy="83476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1" name="Group 20"/>
          <p:cNvGrpSpPr/>
          <p:nvPr/>
        </p:nvGrpSpPr>
        <p:grpSpPr>
          <a:xfrm>
            <a:off x="4903898" y="2339974"/>
            <a:ext cx="1217995" cy="1247642"/>
            <a:chOff x="6705600" y="2847976"/>
            <a:chExt cx="1217995" cy="1247642"/>
          </a:xfrm>
        </p:grpSpPr>
        <p:pic>
          <p:nvPicPr>
            <p:cNvPr id="18" name="Picture 2" descr="https://www.nasa.gov/sites/default/files/thumbnails/image/hst-sm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2847976"/>
              <a:ext cx="1217995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9" name="Straight Arrow Connector 18"/>
            <p:cNvCxnSpPr/>
            <p:nvPr/>
          </p:nvCxnSpPr>
          <p:spPr bwMode="auto">
            <a:xfrm flipH="1">
              <a:off x="7388746" y="3813438"/>
              <a:ext cx="23658" cy="28218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>
            <a:off x="6934201" y="4681658"/>
            <a:ext cx="3765919" cy="914400"/>
            <a:chOff x="5410200" y="5311577"/>
            <a:chExt cx="3765919" cy="914400"/>
          </a:xfrm>
        </p:grpSpPr>
        <p:pic>
          <p:nvPicPr>
            <p:cNvPr id="36872" name="Picture 8" descr="The H4RG-10 focal plane array has 4096×4096 pixels, with 16.7 million pixels in each array. The H4RG-10 is the largest infrared array qualified for use in space, a significant step beyond the 1 million pixel (H1R) array used in the Hubble Space Telescope and the 4.2 million pixel (H2RG) arrays used in the James Webb Space Telescope (JWST). (Photo: Business Wire)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279"/>
            <a:stretch/>
          </p:blipFill>
          <p:spPr bwMode="auto">
            <a:xfrm>
              <a:off x="5410200" y="5311577"/>
              <a:ext cx="8382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874" name="Picture 10" descr="Pistol star and nebula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4727" y="5311577"/>
              <a:ext cx="9090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876" name="Picture 12" descr="Quintuplet Cluster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0054" y="5311577"/>
              <a:ext cx="905338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878" name="Picture 14" descr="A view of the star cluster and gas clouds at the center of the Milky Way. [ESO/S. Gillessen et al.]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1719" y="5311577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6186007" y="2339974"/>
            <a:ext cx="1534538" cy="1200018"/>
            <a:chOff x="7987709" y="2847976"/>
            <a:chExt cx="1534538" cy="120001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87709" y="2847976"/>
              <a:ext cx="1534538" cy="914400"/>
            </a:xfrm>
            <a:prstGeom prst="rect">
              <a:avLst/>
            </a:prstGeom>
          </p:spPr>
        </p:pic>
        <p:cxnSp>
          <p:nvCxnSpPr>
            <p:cNvPr id="26" name="Straight Arrow Connector 25"/>
            <p:cNvCxnSpPr/>
            <p:nvPr/>
          </p:nvCxnSpPr>
          <p:spPr bwMode="auto">
            <a:xfrm flipH="1">
              <a:off x="8610600" y="3796572"/>
              <a:ext cx="220903" cy="25142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6346880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58CB3-BD44-9019-2BF6-11B50FB08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52400"/>
            <a:ext cx="10210799" cy="914400"/>
          </a:xfrm>
        </p:spPr>
        <p:txBody>
          <a:bodyPr/>
          <a:lstStyle/>
          <a:p>
            <a:r>
              <a:rPr lang="en-US" altLang="en-US" dirty="0"/>
              <a:t>First Astronomical CCD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D597E-548E-0D5E-07C9-C600FCFF0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</p:spPr>
        <p:txBody>
          <a:bodyPr/>
          <a:lstStyle/>
          <a:p>
            <a:fld id="{B9B0392C-5BE7-214B-9E5F-CC8853CBAA6A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5" descr="janesick fig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552" y="1680813"/>
            <a:ext cx="4882896" cy="405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011874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2" name="Group 1">
            <a:extLst>
              <a:ext uri="{FF2B5EF4-FFF2-40B4-BE49-F238E27FC236}">
                <a16:creationId xmlns:a16="http://schemas.microsoft.com/office/drawing/2014/main" id="{6F77E03A-CCAC-6735-2D9E-2A3623066F74}"/>
              </a:ext>
            </a:extLst>
          </p:cNvPr>
          <p:cNvGrpSpPr>
            <a:grpSpLocks/>
          </p:cNvGrpSpPr>
          <p:nvPr/>
        </p:nvGrpSpPr>
        <p:grpSpPr bwMode="auto">
          <a:xfrm>
            <a:off x="1652588" y="1465263"/>
            <a:ext cx="8886825" cy="2286000"/>
            <a:chOff x="1374775" y="1465263"/>
            <a:chExt cx="8887982" cy="2286000"/>
          </a:xfrm>
        </p:grpSpPr>
        <p:pic>
          <p:nvPicPr>
            <p:cNvPr id="7173" name="Picture 2">
              <a:extLst>
                <a:ext uri="{FF2B5EF4-FFF2-40B4-BE49-F238E27FC236}">
                  <a16:creationId xmlns:a16="http://schemas.microsoft.com/office/drawing/2014/main" id="{6BEE9996-F250-8121-D35D-DABB2471F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4775" y="1465263"/>
              <a:ext cx="3441906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3">
              <a:extLst>
                <a:ext uri="{FF2B5EF4-FFF2-40B4-BE49-F238E27FC236}">
                  <a16:creationId xmlns:a16="http://schemas.microsoft.com/office/drawing/2014/main" id="{BBDA4AB2-7EA9-0D82-1CA2-99EA91D80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9878" y="1465263"/>
              <a:ext cx="2342879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5" name="Picture 4">
              <a:extLst>
                <a:ext uri="{FF2B5EF4-FFF2-40B4-BE49-F238E27FC236}">
                  <a16:creationId xmlns:a16="http://schemas.microsoft.com/office/drawing/2014/main" id="{42C6FB68-271B-F02C-4F99-7CE6337EB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1465263"/>
              <a:ext cx="2678159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F449876-8B12-DE8E-F38E-72ED303E1F58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474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5363F9-FD69-E8AE-3888-B41FB4DDB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817" y="152400"/>
            <a:ext cx="10201619" cy="914400"/>
          </a:xfrm>
        </p:spPr>
        <p:txBody>
          <a:bodyPr/>
          <a:lstStyle/>
          <a:p>
            <a:r>
              <a:rPr lang="en-US"/>
              <a:t>RIT CHIPS-Related Programs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7D41B78-8F2E-AA2C-01FE-E79967D645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95403"/>
            <a:ext cx="5384800" cy="2414016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NSF ExLENT: EMERGE-MICRO</a:t>
            </a:r>
          </a:p>
          <a:p>
            <a:r>
              <a:rPr lang="en-US"/>
              <a:t>Sponsor: NSF TIP &amp; EDU</a:t>
            </a:r>
            <a:br>
              <a:rPr lang="en-US"/>
            </a:br>
            <a:r>
              <a:rPr lang="en-US"/>
              <a:t>Funding: ~$1M | 2024 – 2027</a:t>
            </a:r>
            <a:br>
              <a:rPr lang="en-US"/>
            </a:br>
            <a:endParaRPr lang="en-US"/>
          </a:p>
          <a:p>
            <a:r>
              <a:rPr lang="en-US"/>
              <a:t>Develop a pilot pipeline for community college students through A.S. → B.S. in Microelectronic Engineering.</a:t>
            </a:r>
          </a:p>
          <a:p>
            <a:r>
              <a:rPr lang="en-US"/>
              <a:t>Hands-on cleanroom training, co-op placements, and industry-guided research.</a:t>
            </a:r>
          </a:p>
          <a:p>
            <a:r>
              <a:rPr lang="en-US"/>
              <a:t>Collaborators: MCC, FLCC, GlobalFoundries, Micron, University of Rochester evaluator.</a:t>
            </a: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06B1CC5-15BF-FA21-B453-1DD9044BE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95403"/>
            <a:ext cx="5384800" cy="2414016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NSF NRT: CMOS+X Graduate Training</a:t>
            </a:r>
          </a:p>
          <a:p>
            <a:r>
              <a:rPr lang="en-US"/>
              <a:t>Sponsor: NSF NRT</a:t>
            </a:r>
            <a:br>
              <a:rPr lang="en-US"/>
            </a:br>
            <a:r>
              <a:rPr lang="en-US"/>
              <a:t>Funding: ~$3M | 2024 – 2029</a:t>
            </a:r>
            <a:br>
              <a:rPr lang="en-US"/>
            </a:br>
            <a:endParaRPr lang="en-US"/>
          </a:p>
          <a:p>
            <a:r>
              <a:rPr lang="en-US"/>
              <a:t>Provide graduate (M.S. &amp; Ph.D.) fellowships (~20 doctoral) in interdisciplinary semiconductor research.</a:t>
            </a:r>
          </a:p>
          <a:p>
            <a:r>
              <a:rPr lang="en-US"/>
              <a:t>Focus areas: CMOS + AI, biomedical, optoelectronic, photonic, nanoelectronics, quantum, packaging.</a:t>
            </a:r>
          </a:p>
          <a:p>
            <a:r>
              <a:rPr lang="en-US"/>
              <a:t>Goal: Train 170+ next-gen engineers &amp; scientists, emphasizing technical and professional development components.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CF902A-5433-D99D-2168-FFF7E26C9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</p:spPr>
        <p:txBody>
          <a:bodyPr/>
          <a:lstStyle/>
          <a:p>
            <a:fld id="{B9B0392C-5BE7-214B-9E5F-CC8853CBAA6A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A4C005B-DDC8-9490-CFE8-FB394FBF390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09600" y="3726825"/>
            <a:ext cx="5384800" cy="241401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NSF: UPWARDS for the Future</a:t>
            </a:r>
          </a:p>
          <a:p>
            <a:r>
              <a:rPr lang="en-US" dirty="0"/>
              <a:t>Sponsor: NSF | (UW lead)</a:t>
            </a:r>
            <a:br>
              <a:rPr lang="en-US" dirty="0"/>
            </a:br>
            <a:r>
              <a:rPr lang="en-US" dirty="0"/>
              <a:t>Funding: ~$10M | 2023 – 2028</a:t>
            </a:r>
          </a:p>
          <a:p>
            <a:endParaRPr lang="en-US" dirty="0"/>
          </a:p>
          <a:p>
            <a:r>
              <a:rPr lang="en-US" dirty="0"/>
              <a:t>U.S.–Japan university partnership engaging six U.S. and five Japanese universities.</a:t>
            </a:r>
          </a:p>
          <a:p>
            <a:r>
              <a:rPr lang="en-US" dirty="0"/>
              <a:t>Activities: Student exchanges, faculty visiting programs, certification, curriculum development, focused semiconductor and memory-centric research.</a:t>
            </a:r>
          </a:p>
          <a:p>
            <a:r>
              <a:rPr lang="en-US" dirty="0"/>
              <a:t>Objective: Build a globally connected, skilled microelectronics workforce aligned with industry needs.</a:t>
            </a:r>
          </a:p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22B4B2E-E0F4-5C35-41E3-86C09631153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97600" y="3726825"/>
            <a:ext cx="5384800" cy="2414016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/>
              <a:t>DoC</a:t>
            </a:r>
            <a:r>
              <a:rPr lang="en-US" dirty="0"/>
              <a:t>: BRIDGE for Microelectronics</a:t>
            </a:r>
          </a:p>
          <a:p>
            <a:r>
              <a:rPr lang="en-US" dirty="0"/>
              <a:t>Sponsor: Dept of Commerce/NIST CHIPS Act</a:t>
            </a:r>
            <a:br>
              <a:rPr lang="en-US" dirty="0"/>
            </a:br>
            <a:r>
              <a:rPr lang="en-US" dirty="0"/>
              <a:t>Funding: ~$1.5M | 2025 – 2027</a:t>
            </a:r>
          </a:p>
          <a:p>
            <a:endParaRPr lang="en-US" dirty="0"/>
          </a:p>
          <a:p>
            <a:r>
              <a:rPr lang="en-US" dirty="0"/>
              <a:t>Build graduate education program to train 555 students across bachelor’s, master’s, and certificate tracks in microelectronics.</a:t>
            </a:r>
          </a:p>
          <a:p>
            <a:r>
              <a:rPr lang="en-US" dirty="0"/>
              <a:t>Includes new online certificate offerings, industry collaboration, and student support.</a:t>
            </a:r>
          </a:p>
          <a:p>
            <a:r>
              <a:rPr lang="en-US" dirty="0"/>
              <a:t>Part of NSTC Workforce Partner Alliance under CHIPS Act, scaling semiconductor workforce ecosystem.</a:t>
            </a:r>
          </a:p>
          <a:p>
            <a:r>
              <a:rPr lang="en-US" dirty="0"/>
              <a:t>Industry Partners: Micron, GlobalFoundries, Northrop Grumman</a:t>
            </a:r>
          </a:p>
          <a:p>
            <a:endParaRPr lang="en-US" dirty="0"/>
          </a:p>
        </p:txBody>
      </p:sp>
      <p:pic>
        <p:nvPicPr>
          <p:cNvPr id="12" name="Picture 4" descr="National Science Foundation - Wikipedia">
            <a:extLst>
              <a:ext uri="{FF2B5EF4-FFF2-40B4-BE49-F238E27FC236}">
                <a16:creationId xmlns:a16="http://schemas.microsoft.com/office/drawing/2014/main" id="{E536CCDB-31F0-A006-FE94-4F3CCC0F5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01" y="6119642"/>
            <a:ext cx="672856" cy="67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logo with orange text&#10;&#10;Description automatically generated">
            <a:extLst>
              <a:ext uri="{FF2B5EF4-FFF2-40B4-BE49-F238E27FC236}">
                <a16:creationId xmlns:a16="http://schemas.microsoft.com/office/drawing/2014/main" id="{7807861F-72E7-FC8D-0162-544FF0611D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84" b="26662"/>
          <a:stretch/>
        </p:blipFill>
        <p:spPr>
          <a:xfrm>
            <a:off x="6674714" y="6220407"/>
            <a:ext cx="1446522" cy="337522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329607B0-F50E-925B-5113-ABC3F0C4AA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815" y="6107899"/>
            <a:ext cx="800051" cy="450029"/>
          </a:xfrm>
          <a:prstGeom prst="rect">
            <a:avLst/>
          </a:prstGeom>
        </p:spPr>
      </p:pic>
      <p:pic>
        <p:nvPicPr>
          <p:cNvPr id="15" name="Picture 2" descr="Northrop Grumman Logo Blue transparent ...">
            <a:extLst>
              <a:ext uri="{FF2B5EF4-FFF2-40B4-BE49-F238E27FC236}">
                <a16:creationId xmlns:a16="http://schemas.microsoft.com/office/drawing/2014/main" id="{2394DE9F-5769-8767-7D34-9545B4927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447" y="6182849"/>
            <a:ext cx="991953" cy="33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United States Department of Commerce - Wikipedia">
            <a:extLst>
              <a:ext uri="{FF2B5EF4-FFF2-40B4-BE49-F238E27FC236}">
                <a16:creationId xmlns:a16="http://schemas.microsoft.com/office/drawing/2014/main" id="{06875965-4911-B674-97BC-A71E9DD92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466" y="6119642"/>
            <a:ext cx="675043" cy="67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754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500CF-6AD3-275F-85DB-EBCEA042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52400"/>
            <a:ext cx="10210799" cy="914400"/>
          </a:xfrm>
        </p:spPr>
        <p:txBody>
          <a:bodyPr/>
          <a:lstStyle/>
          <a:p>
            <a:r>
              <a:rPr lang="en-US" dirty="0"/>
              <a:t>RIT-CHIPS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27FD1-1E79-A6C2-D1D2-F9149FEE3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2"/>
            <a:ext cx="10972800" cy="48307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This list includes NSF public records and RIT/local news releases about our CHIPS-related workforce efforts here:</a:t>
            </a:r>
          </a:p>
          <a:p>
            <a:r>
              <a:rPr lang="en-US" dirty="0"/>
              <a:t>NSF </a:t>
            </a:r>
            <a:r>
              <a:rPr lang="en-US" dirty="0" err="1"/>
              <a:t>ExLENT</a:t>
            </a:r>
            <a:r>
              <a:rPr lang="en-US" dirty="0"/>
              <a:t>:</a:t>
            </a:r>
          </a:p>
          <a:p>
            <a:pPr lvl="1"/>
            <a:r>
              <a:rPr lang="en-US" dirty="0">
                <a:hlinkClick r:id="rId2"/>
              </a:rPr>
              <a:t>https://nsf.elsevierpure.com/en/projects/beginnings-empowering-minds-through-experiential-learning-researc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https://www.rit.edu/news/rit-expands-its-workforce-initiatives-semiconductor-industry</a:t>
            </a:r>
            <a:endParaRPr lang="en-US" dirty="0"/>
          </a:p>
          <a:p>
            <a:r>
              <a:rPr lang="en-US" dirty="0"/>
              <a:t>NSF NRT:</a:t>
            </a:r>
          </a:p>
          <a:p>
            <a:pPr lvl="1"/>
            <a:r>
              <a:rPr lang="en-US" dirty="0">
                <a:hlinkClick r:id="rId4"/>
              </a:rPr>
              <a:t>https://www.nsf.gov/awardsearch/showAward?AWD_ID=2345983&amp;HistoricalAwards=false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https://www.rit.edu/news/nsf-awards-rit-nearly-3-million-advance-semiconductor-technologies</a:t>
            </a:r>
            <a:endParaRPr lang="en-US" dirty="0"/>
          </a:p>
          <a:p>
            <a:r>
              <a:rPr lang="en-US" dirty="0"/>
              <a:t>NSF UPWARDS for the Future:</a:t>
            </a:r>
          </a:p>
          <a:p>
            <a:pPr lvl="1"/>
            <a:r>
              <a:rPr lang="en-US" dirty="0">
                <a:hlinkClick r:id="rId6"/>
              </a:rPr>
              <a:t>https://nsf.elsevierpure.com/en/projects/us-japan-university-partnership-for-workforce-advancement-and-res</a:t>
            </a:r>
            <a:endParaRPr lang="en-US" dirty="0"/>
          </a:p>
          <a:p>
            <a:pPr lvl="1"/>
            <a:r>
              <a:rPr lang="en-US" dirty="0">
                <a:hlinkClick r:id="rId7"/>
              </a:rPr>
              <a:t>https://www.rochesterfirst.com/development/inside-upwards-at-rit-an-international-semiconductor-education-exchange-program/</a:t>
            </a:r>
            <a:endParaRPr lang="en-US" dirty="0"/>
          </a:p>
          <a:p>
            <a:r>
              <a:rPr lang="en-US" dirty="0"/>
              <a:t>Department of Commerce BRIDGE for Microelectronics Program:</a:t>
            </a:r>
          </a:p>
          <a:p>
            <a:pPr lvl="1"/>
            <a:r>
              <a:rPr lang="en-US" dirty="0">
                <a:hlinkClick r:id="rId8"/>
              </a:rPr>
              <a:t>https://www.nist.gov/chips/rochester-institute-technology-rit-rochester</a:t>
            </a:r>
            <a:endParaRPr lang="en-US" dirty="0"/>
          </a:p>
          <a:p>
            <a:pPr lvl="1"/>
            <a:r>
              <a:rPr lang="en-US" dirty="0">
                <a:hlinkClick r:id="rId9"/>
              </a:rPr>
              <a:t>https://www.nist.gov/news-events/news/2024/09/biden-harris-administration-launches-nstc-workforce-center-excellence</a:t>
            </a:r>
            <a:endParaRPr lang="en-US" dirty="0"/>
          </a:p>
          <a:p>
            <a:pPr lvl="1"/>
            <a:r>
              <a:rPr lang="en-US" dirty="0">
                <a:hlinkClick r:id="rId10"/>
              </a:rPr>
              <a:t>https://www.rochesterfirst.com/news/local-news/rit-awarded-1-5-million-to-train-555-students-in-semiconductor-program/</a:t>
            </a:r>
            <a:endParaRPr lang="en-US" dirty="0"/>
          </a:p>
          <a:p>
            <a:r>
              <a:rPr lang="en-US" dirty="0"/>
              <a:t>You can find a full list of RIT CHIPS news here: </a:t>
            </a:r>
            <a:r>
              <a:rPr lang="en-US" dirty="0">
                <a:hlinkClick r:id="rId11"/>
              </a:rPr>
              <a:t>https://www.rit.edu/news/semiconductor-chips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83133B-768F-163E-63C9-B7ACEB2AA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</p:spPr>
        <p:txBody>
          <a:bodyPr/>
          <a:lstStyle/>
          <a:p>
            <a:fld id="{B9B0392C-5BE7-214B-9E5F-CC8853CBAA6A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71917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10210799" cy="914400"/>
          </a:xfrm>
        </p:spPr>
        <p:txBody>
          <a:bodyPr/>
          <a:lstStyle/>
          <a:p>
            <a:r>
              <a:rPr lang="en-US" altLang="en-US"/>
              <a:t>Sensors and Detectors All Around Us</a:t>
            </a:r>
            <a:endParaRPr lang="en-US" altLang="en-US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295402"/>
            <a:ext cx="10972800" cy="4830763"/>
          </a:xfrm>
        </p:spPr>
        <p:txBody>
          <a:bodyPr/>
          <a:lstStyle/>
          <a:p>
            <a:r>
              <a:rPr lang="en-US" altLang="en-US"/>
              <a:t>Everyday applications</a:t>
            </a:r>
          </a:p>
          <a:p>
            <a:pPr lvl="1"/>
            <a:r>
              <a:rPr lang="en-US" altLang="en-US"/>
              <a:t>phones</a:t>
            </a:r>
          </a:p>
          <a:p>
            <a:pPr lvl="1"/>
            <a:r>
              <a:rPr lang="en-US" altLang="en-US"/>
              <a:t>cars</a:t>
            </a:r>
          </a:p>
          <a:p>
            <a:pPr lvl="1"/>
            <a:r>
              <a:rPr lang="en-US" altLang="en-US"/>
              <a:t>defense</a:t>
            </a:r>
          </a:p>
          <a:p>
            <a:pPr lvl="1"/>
            <a:r>
              <a:rPr lang="en-US" altLang="en-US"/>
              <a:t>medicine</a:t>
            </a:r>
          </a:p>
          <a:p>
            <a:r>
              <a:rPr lang="en-US" altLang="en-US"/>
              <a:t>Cutting edge applications</a:t>
            </a:r>
          </a:p>
          <a:p>
            <a:pPr lvl="1"/>
            <a:r>
              <a:rPr lang="en-US" altLang="en-US"/>
              <a:t>high energy physics</a:t>
            </a:r>
          </a:p>
          <a:p>
            <a:pPr lvl="1"/>
            <a:r>
              <a:rPr lang="en-US" altLang="en-US"/>
              <a:t>astrophysics</a:t>
            </a:r>
          </a:p>
          <a:p>
            <a:pPr lvl="1"/>
            <a:r>
              <a:rPr lang="en-US" altLang="en-US"/>
              <a:t>quantum information science and technology</a:t>
            </a:r>
          </a:p>
          <a:p>
            <a:r>
              <a:rPr lang="en-US" altLang="en-US"/>
              <a:t>Semiconductors as enablers</a:t>
            </a:r>
          </a:p>
          <a:p>
            <a:endParaRPr lang="en-US" altLang="en-US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</p:spPr>
        <p:txBody>
          <a:bodyPr/>
          <a:lstStyle/>
          <a:p>
            <a:fld id="{B9B0392C-5BE7-214B-9E5F-CC8853CBAA6A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8541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10210799" cy="914400"/>
          </a:xfrm>
        </p:spPr>
        <p:txBody>
          <a:bodyPr/>
          <a:lstStyle/>
          <a:p>
            <a:r>
              <a:rPr lang="en-US" altLang="en-US"/>
              <a:t>CMOS Imaging Detectors in Astrophysics</a:t>
            </a:r>
            <a:endParaRPr lang="en-US" altLang="en-US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295402"/>
            <a:ext cx="10972800" cy="4830763"/>
          </a:xfrm>
        </p:spPr>
        <p:txBody>
          <a:bodyPr/>
          <a:lstStyle/>
          <a:p>
            <a:r>
              <a:rPr lang="en-US" altLang="en-US"/>
              <a:t>CMOS imaging detectors transformative for Astrophysics</a:t>
            </a:r>
          </a:p>
          <a:p>
            <a:r>
              <a:rPr lang="en-US" altLang="en-US"/>
              <a:t>HST, JWST, Rubin, Roman, HWO</a:t>
            </a:r>
          </a:p>
          <a:p>
            <a:r>
              <a:rPr lang="en-US" altLang="en-US"/>
              <a:t>United States world leader in CMOS imaging detectors, although threats are constant</a:t>
            </a:r>
            <a:endParaRPr lang="en-US" altLang="en-US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</p:spPr>
        <p:txBody>
          <a:bodyPr/>
          <a:lstStyle/>
          <a:p>
            <a:fld id="{B9B0392C-5BE7-214B-9E5F-CC8853CBAA6A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7790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Infrared Hybrid Array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light-sensitive material that detects infrared photons (wavelengths &gt; ~1 µm)</a:t>
            </a:r>
          </a:p>
          <a:p>
            <a:r>
              <a:rPr lang="en-US" dirty="0"/>
              <a:t>silicon readout integrated circuit</a:t>
            </a:r>
          </a:p>
          <a:p>
            <a:r>
              <a:rPr lang="en-US" dirty="0"/>
              <a:t>detector material (e.g., HgCdTe) optimized for infrared sensitivity</a:t>
            </a:r>
          </a:p>
          <a:p>
            <a:r>
              <a:rPr lang="en-US" dirty="0"/>
              <a:t>“hybrid” design: infrared detector layer bonded to a silicon readout integrated circuit (ROIC) using indium bump bonds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D597E-548E-0D5E-07C9-C600FCFF0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8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7600" y="1515038"/>
            <a:ext cx="5384800" cy="439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25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63B405-3E26-BFAE-2158-12946631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52400"/>
            <a:ext cx="10210799" cy="914400"/>
          </a:xfrm>
        </p:spPr>
        <p:txBody>
          <a:bodyPr/>
          <a:lstStyle/>
          <a:p>
            <a:r>
              <a:rPr lang="en-US" dirty="0"/>
              <a:t>Alien Life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736F2-BCFA-7978-1BAF-4C191839B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2"/>
            <a:ext cx="10972800" cy="4830763"/>
          </a:xfrm>
        </p:spPr>
        <p:txBody>
          <a:bodyPr/>
          <a:lstStyle/>
          <a:p>
            <a:r>
              <a:rPr lang="en-US" dirty="0"/>
              <a:t>The coexistence of methane (CH₄) and oxygen (O₂) in a planet’s atmosphere suggests potential alien life.</a:t>
            </a:r>
          </a:p>
          <a:p>
            <a:r>
              <a:rPr lang="en-US" dirty="0"/>
              <a:t>CH₄ and O₂ are highly reactive and cannot persist together without continuous replenishment.</a:t>
            </a:r>
          </a:p>
          <a:p>
            <a:r>
              <a:rPr lang="en-US" dirty="0"/>
              <a:t>On Earth, microbes generate CH₄ while plants and algae produce O₂, sustaining disequilibrium.</a:t>
            </a:r>
          </a:p>
          <a:p>
            <a:r>
              <a:rPr lang="en-US" dirty="0"/>
              <a:t>Detecting both gases elsewhere may indicate biology at work.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61331-D248-2D2A-9459-F48916ED1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</p:spPr>
        <p:txBody>
          <a:bodyPr/>
          <a:lstStyle/>
          <a:p>
            <a:fld id="{B9B0392C-5BE7-214B-9E5F-CC8853CBAA6A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208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348EE-97F7-73D0-F32E-7B4A4E410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52400"/>
            <a:ext cx="10210799" cy="914400"/>
          </a:xfrm>
        </p:spPr>
        <p:txBody>
          <a:bodyPr/>
          <a:lstStyle/>
          <a:p>
            <a:r>
              <a:rPr lang="en-US" dirty="0"/>
              <a:t>Beyond CH₄ + O₂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C96AC-8DD8-4144-B758-7635F1A16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2"/>
            <a:ext cx="10972800" cy="4830763"/>
          </a:xfrm>
        </p:spPr>
        <p:txBody>
          <a:bodyPr/>
          <a:lstStyle/>
          <a:p>
            <a:r>
              <a:rPr lang="en-US" dirty="0"/>
              <a:t>Additional chemical reactions may hint at life or habitability:</a:t>
            </a:r>
          </a:p>
          <a:p>
            <a:pPr lvl="1"/>
            <a:r>
              <a:rPr lang="en-US" dirty="0"/>
              <a:t>CO₂ + H₂ → CH₄ (geological or biological)</a:t>
            </a:r>
          </a:p>
          <a:p>
            <a:pPr lvl="1"/>
            <a:r>
              <a:rPr lang="en-US" dirty="0"/>
              <a:t>N₂ + O₂ imbalance (linked to biological cycling)</a:t>
            </a:r>
          </a:p>
          <a:p>
            <a:pPr lvl="1"/>
            <a:r>
              <a:rPr lang="en-US" dirty="0"/>
              <a:t>Trace gases like NH₃ or PH₃ that require active replenishment.</a:t>
            </a:r>
          </a:p>
          <a:p>
            <a:r>
              <a:rPr lang="en-US" dirty="0"/>
              <a:t>These broaden the search beyond methane and oxygen alone.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FFAFD-898C-EAC8-A8BB-05977C2B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</p:spPr>
        <p:txBody>
          <a:bodyPr/>
          <a:lstStyle/>
          <a:p>
            <a:fld id="{B9B0392C-5BE7-214B-9E5F-CC8853CBAA6A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378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2CE8C-3D75-F88E-B7D4-9C85B49C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52400"/>
            <a:ext cx="10210799" cy="914400"/>
          </a:xfrm>
        </p:spPr>
        <p:txBody>
          <a:bodyPr/>
          <a:lstStyle/>
          <a:p>
            <a:r>
              <a:rPr lang="en-US" dirty="0"/>
              <a:t>Life and CH</a:t>
            </a:r>
            <a:r>
              <a:rPr lang="en-US" baseline="-25000" dirty="0"/>
              <a:t>4</a:t>
            </a:r>
            <a:r>
              <a:rPr lang="en-US" dirty="0"/>
              <a:t> + O</a:t>
            </a:r>
            <a:r>
              <a:rPr lang="en-US" baseline="-25000" dirty="0"/>
              <a:t>2</a:t>
            </a:r>
            <a:r>
              <a:rPr lang="en-US" dirty="0"/>
              <a:t> Reaction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20BF2E-E1CE-F4A2-1AED-ECA0D63B84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95402"/>
                <a:ext cx="10972800" cy="483076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Balanced equation: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/>
                          <m:t>CH</m:t>
                        </m:r>
                      </m:e>
                      <m:sub>
                        <m:r>
                          <a:rPr lang="ar-AE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ar-AE">
                        <a:latin typeface="Cambria Math" panose="02040503050406030204" pitchFamily="18" charset="0"/>
                      </a:rPr>
                      <m:t>+</m:t>
                    </m:r>
                    <m:r>
                      <a:rPr lang="ar-AE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/>
                          <m:t>O</m:t>
                        </m:r>
                      </m:e>
                      <m:sub>
                        <m:r>
                          <a:rPr lang="ar-AE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nor/>
                      </m:rPr>
                      <a:rPr lang="ar-AE"/>
                      <m:t>  </m:t>
                    </m:r>
                    <m:r>
                      <a:rPr lang="ar-AE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nor/>
                      </m:rPr>
                      <a:rPr lang="ar-AE"/>
                      <m:t>  </m:t>
                    </m:r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/>
                          <m:t>CO</m:t>
                        </m:r>
                      </m:e>
                      <m:sub>
                        <m:r>
                          <a:rPr lang="ar-AE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ar-AE">
                        <a:latin typeface="Cambria Math" panose="02040503050406030204" pitchFamily="18" charset="0"/>
                      </a:rPr>
                      <m:t>+</m:t>
                    </m:r>
                    <m:r>
                      <a:rPr lang="ar-AE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/>
                          <m:t>H</m:t>
                        </m:r>
                      </m:e>
                      <m:sub>
                        <m:r>
                          <a:rPr lang="ar-AE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nor/>
                      </m:rPr>
                      <a:rPr lang="en-US"/>
                      <m:t>O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CH₄ and O₂ rapidly react; they cannot coexist for long in significant amounts without continuous replenishment.</a:t>
                </a:r>
              </a:p>
              <a:p>
                <a:r>
                  <a:rPr lang="en-US" dirty="0"/>
                  <a:t>Their simultaneous presence indicates a chemically unstable atmosphere, often interpreted as a biosignature.</a:t>
                </a:r>
              </a:p>
              <a:p>
                <a:r>
                  <a:rPr lang="en-US" dirty="0"/>
                  <a:t>CH₄ + O₂ → CO₂ + H₂O is a rapid, energetically favorable reaction.</a:t>
                </a:r>
              </a:p>
              <a:p>
                <a:r>
                  <a:rPr lang="en-US" dirty="0"/>
                  <a:t>The persistence of both CH₄ and O₂ in an atmosphere suggests ongoing replenishment, most plausibly by biological activity, making their coexistence a strong biosignature.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20BF2E-E1CE-F4A2-1AED-ECA0D63B84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95402"/>
                <a:ext cx="10972800" cy="4830763"/>
              </a:xfrm>
              <a:blipFill>
                <a:blip r:embed="rId2"/>
                <a:stretch>
                  <a:fillRect l="-556" t="-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CF151D-7025-224E-24B6-6CCD0CCC3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</p:spPr>
        <p:txBody>
          <a:bodyPr/>
          <a:lstStyle/>
          <a:p>
            <a:fld id="{B9B0392C-5BE7-214B-9E5F-CC8853CBAA6A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6667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77664-CE24-6D07-3E07-79DD08D04469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1828800" y="2130426"/>
            <a:ext cx="10363200" cy="1470025"/>
          </a:xfrm>
        </p:spPr>
        <p:txBody>
          <a:bodyPr/>
          <a:lstStyle/>
          <a:p>
            <a:r>
              <a:rPr lang="en-US" altLang="en-US" dirty="0"/>
              <a:t>Sensors &amp; Detectors: A History of Discovery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488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7"/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10210799" cy="914400"/>
          </a:xfrm>
        </p:spPr>
        <p:txBody>
          <a:bodyPr/>
          <a:lstStyle/>
          <a:p>
            <a:r>
              <a:rPr lang="en-US" altLang="en-US"/>
              <a:t>Very Low Light Level - ExoPlanet Imaging</a:t>
            </a:r>
          </a:p>
        </p:txBody>
      </p:sp>
      <p:sp>
        <p:nvSpPr>
          <p:cNvPr id="15364" name="Rectangle 8"/>
          <p:cNvSpPr>
            <a:spLocks noGrp="1" noChangeArrowheads="1"/>
          </p:cNvSpPr>
          <p:nvPr>
            <p:ph idx="1"/>
          </p:nvPr>
        </p:nvSpPr>
        <p:spPr>
          <a:xfrm>
            <a:off x="609600" y="1295402"/>
            <a:ext cx="10972800" cy="4830763"/>
          </a:xfrm>
        </p:spPr>
        <p:txBody>
          <a:bodyPr/>
          <a:lstStyle/>
          <a:p>
            <a:r>
              <a:rPr lang="en-US" altLang="en-US"/>
              <a:t>The exposure time required to achieve SNR=1 is dramatically reduced for a zero read noise detector, as compared to detectors with state of the art read noise.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DFAD3-99AF-443E-A895-9C4AD82B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</p:spPr>
        <p:txBody>
          <a:bodyPr/>
          <a:lstStyle/>
          <a:p>
            <a:fld id="{B9B0392C-5BE7-214B-9E5F-CC8853CBAA6A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4" y="3400426"/>
            <a:ext cx="81692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6" name="Oval 5"/>
          <p:cNvSpPr>
            <a:spLocks noChangeArrowheads="1"/>
          </p:cNvSpPr>
          <p:nvPr/>
        </p:nvSpPr>
        <p:spPr bwMode="auto">
          <a:xfrm>
            <a:off x="7162800" y="4038600"/>
            <a:ext cx="838200" cy="3810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67" name="Oval 6"/>
          <p:cNvSpPr>
            <a:spLocks noChangeArrowheads="1"/>
          </p:cNvSpPr>
          <p:nvPr/>
        </p:nvSpPr>
        <p:spPr bwMode="auto">
          <a:xfrm>
            <a:off x="7162800" y="4648200"/>
            <a:ext cx="838200" cy="3810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5072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Signal-to-noise </a:t>
            </a:r>
            <a:r>
              <a:rPr lang="en-US" altLang="en-US" dirty="0" smtClean="0"/>
              <a:t>Ratio </a:t>
            </a:r>
            <a:r>
              <a:rPr lang="en-US" altLang="en-US" dirty="0"/>
              <a:t>(SNR)</a:t>
            </a:r>
          </a:p>
        </p:txBody>
      </p:sp>
      <p:sp>
        <p:nvSpPr>
          <p:cNvPr id="22661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discoveries </a:t>
            </a:r>
          </a:p>
          <a:p>
            <a:r>
              <a:rPr lang="en-US" altLang="en-US" dirty="0" smtClean="0"/>
              <a:t>better detector, higher SNR</a:t>
            </a:r>
            <a:endParaRPr lang="en-US" altLang="en-US" dirty="0"/>
          </a:p>
          <a:p>
            <a:r>
              <a:rPr lang="en-US" altLang="en-US" dirty="0"/>
              <a:t>In some cases, SNR is dominated by the source itself.</a:t>
            </a:r>
          </a:p>
          <a:p>
            <a:r>
              <a:rPr lang="en-US" altLang="en-US" dirty="0"/>
              <a:t>Longer integrations increase SNR!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6A9CD-A2F2-40DD-A652-73A30586C02F}" type="slidenum">
              <a:rPr lang="en-US" smtClean="0"/>
              <a:pPr/>
              <a:t>41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2"/>
              <p:cNvSpPr txBox="1">
                <a:spLocks noGrp="1"/>
              </p:cNvSpPr>
              <p:nvPr>
                <p:ph idx="13"/>
              </p:nvPr>
            </p:nvSpPr>
            <p:spPr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/>
                        </a:rPr>
                        <m:t>𝑆𝑁𝑅</m:t>
                      </m:r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/>
                            </a:rPr>
                            <m:t>𝑆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/>
                            </a:rPr>
                            <m:t>𝑁</m:t>
                          </m:r>
                        </m:den>
                      </m:f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1600" i="1">
                                  <a:latin typeface="Cambria Math"/>
                                  <a:ea typeface="Cambria Math"/>
                                </a:rPr>
                                <m:t>Δ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num>
                            <m:den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/>
                                      <a:ea typeface="Cambria Math"/>
                                    </a:rPr>
                                    <m:t>h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𝑐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den>
                              </m:f>
                            </m:den>
                          </m:f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sub>
                          </m:sSub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𝐴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l-GR" sz="1600" i="1">
                                          <a:latin typeface="Cambria Math"/>
                                          <a:ea typeface="Cambria Math"/>
                                        </a:rPr>
                                        <m:t>Δ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num>
                                    <m:den>
                                      <m:f>
                                        <m:f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i="1">
                                              <a:latin typeface="Cambria Math"/>
                                              <a:ea typeface="Cambria Math"/>
                                            </a:rPr>
                                            <m:t>h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𝑐</m:t>
                                          </m:r>
                                        </m:num>
                                        <m:den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den>
                                      </m:f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/>
                                          <a:ea typeface="Cambria Math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/>
                                      <a:ea typeface="Cambria Math"/>
                                    </a:rPr>
                                    <m:t>𝐴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𝑞</m:t>
                                  </m:r>
                                  <m:r>
                                    <a:rPr lang="en-US" sz="1600" i="1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1600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l-GR" sz="1600" i="1">
                                          <a:latin typeface="Cambria Math"/>
                                          <a:ea typeface="Cambria Math"/>
                                        </a:rPr>
                                        <m:t>Δ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num>
                                    <m:den>
                                      <m:f>
                                        <m:f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i="1">
                                              <a:latin typeface="Cambria Math"/>
                                              <a:ea typeface="Cambria Math"/>
                                            </a:rPr>
                                            <m:t>h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𝑐</m:t>
                                          </m:r>
                                        </m:num>
                                        <m:den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den>
                                      </m:f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/>
                                          <a:ea typeface="Cambria Math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/>
                                      <a:ea typeface="Cambria Math"/>
                                    </a:rPr>
                                    <m:t>𝐴</m:t>
                                  </m:r>
                                  <m:sSub>
                                    <m:sSubPr>
                                      <m:ctrlPr>
                                        <a:rPr lang="en-US" sz="160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𝑞</m:t>
                                  </m:r>
                                  <m:r>
                                    <a:rPr lang="en-US" sz="1600" i="1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1600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𝑝𝑖𝑥𝑒𝑙𝑠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𝑑𝑎𝑟𝑘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en-US" sz="1600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  <a:ea typeface="Cambria Math"/>
                                    </a:rPr>
                                    <m:t>𝑝𝑖𝑥𝑒𝑙𝑠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/>
                                      <a:cs typeface="Times New Roman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Times New Roman"/>
                                      <a:cs typeface="Times New Roman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Times New Roman"/>
                                      <a:cs typeface="Times New Roman"/>
                                    </a:rPr>
                                    <m:t>𝑟𝑒𝑎𝑑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Times New Roman"/>
                                      <a:cs typeface="Times New Roman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Content Placeholder 1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5962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817" y="152400"/>
            <a:ext cx="10190602" cy="914400"/>
          </a:xfrm>
        </p:spPr>
        <p:txBody>
          <a:bodyPr/>
          <a:lstStyle/>
          <a:p>
            <a:r>
              <a:rPr lang="en-US"/>
              <a:t>Detector Mounted for Radiation (left) and Optical (right) Testing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05" y="1803010"/>
            <a:ext cx="5087389" cy="3815542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05" y="2280992"/>
            <a:ext cx="5087389" cy="285957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36BF90-F6C3-40B9-A101-D2D9AB0941E0}" type="slidenum">
              <a:rPr lang="en-US" alt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678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3.2 </a:t>
            </a:r>
            <a:r>
              <a:rPr lang="en-US" altLang="en-US" dirty="0" err="1"/>
              <a:t>Gigapixel</a:t>
            </a:r>
            <a:r>
              <a:rPr lang="en-US" altLang="en-US" dirty="0"/>
              <a:t> Focal Plane in LSST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Large Synoptic Survey Telescope 3.2 </a:t>
            </a:r>
            <a:r>
              <a:rPr lang="en-US" dirty="0" err="1"/>
              <a:t>Gpixel</a:t>
            </a:r>
            <a:r>
              <a:rPr lang="en-US" dirty="0"/>
              <a:t> focal plane with 220 CCDs</a:t>
            </a:r>
          </a:p>
          <a:p>
            <a:r>
              <a:rPr lang="en-US" dirty="0"/>
              <a:t>4-side </a:t>
            </a:r>
            <a:r>
              <a:rPr lang="en-US" dirty="0" err="1"/>
              <a:t>buttable</a:t>
            </a:r>
            <a:r>
              <a:rPr lang="en-US" dirty="0"/>
              <a:t>, highly integrated focal plane rafts</a:t>
            </a:r>
          </a:p>
          <a:p>
            <a:r>
              <a:rPr lang="en-US" dirty="0"/>
              <a:t>future technologies and enhanced capabilities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1026" name="Picture 2" descr="With a maximum diameter of 1.65 meters, a length of 3.73 meters, and a mass of 3,060 kilograms, lsst’s camera will be the largest ever made. (image courtesy of lsst corporation.) 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974" y="1295400"/>
            <a:ext cx="3170051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rst light images cover"/>
          <p:cNvPicPr>
            <a:picLocks noGrp="1" noChangeAspect="1" noChangeArrowheads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267" y="3762375"/>
            <a:ext cx="4199466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16527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58CB3-BD44-9019-2BF6-11B50FB08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52400"/>
            <a:ext cx="10210799" cy="914400"/>
          </a:xfrm>
        </p:spPr>
        <p:txBody>
          <a:bodyPr/>
          <a:lstStyle/>
          <a:p>
            <a:r>
              <a:rPr lang="en-US" altLang="en-US" dirty="0"/>
              <a:t>The Galactic Center with One Pixel (</a:t>
            </a:r>
            <a:r>
              <a:rPr lang="en-US" altLang="en-US" dirty="0" err="1"/>
              <a:t>PbS</a:t>
            </a:r>
            <a:r>
              <a:rPr lang="en-US" altLang="en-US" dirty="0"/>
              <a:t>)!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D597E-548E-0D5E-07C9-C600FCFF0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</p:spPr>
        <p:txBody>
          <a:bodyPr/>
          <a:lstStyle/>
          <a:p>
            <a:fld id="{B9B0392C-5BE7-214B-9E5F-CC8853CBAA6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3"/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857" y="1634591"/>
            <a:ext cx="6314286" cy="4152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6792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58CB3-BD44-9019-2BF6-11B50FB08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52400"/>
            <a:ext cx="10210799" cy="914400"/>
          </a:xfrm>
        </p:spPr>
        <p:txBody>
          <a:bodyPr/>
          <a:lstStyle/>
          <a:p>
            <a:r>
              <a:rPr lang="en-US" altLang="en-US" dirty="0"/>
              <a:t>From One Pixel to Megapixels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D597E-548E-0D5E-07C9-C600FCFF0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</p:spPr>
        <p:txBody>
          <a:bodyPr/>
          <a:lstStyle/>
          <a:p>
            <a:fld id="{B9B0392C-5BE7-214B-9E5F-CC8853CBAA6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2" descr="https://astrobites.org/wp-content/uploads/2020/07/sg-a_s2_eso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902" y="1295400"/>
            <a:ext cx="5954196" cy="483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779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58CB3-BD44-9019-2BF6-11B50FB08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52400"/>
            <a:ext cx="10210799" cy="914400"/>
          </a:xfrm>
        </p:spPr>
        <p:txBody>
          <a:bodyPr/>
          <a:lstStyle/>
          <a:p>
            <a:r>
              <a:rPr lang="en-US" dirty="0" smtClean="0"/>
              <a:t>Supermassive Black Hole – 2020 Nobel Prize</a:t>
            </a: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D597E-548E-0D5E-07C9-C600FCFF0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</p:spPr>
        <p:txBody>
          <a:bodyPr/>
          <a:lstStyle/>
          <a:p>
            <a:fld id="{B9B0392C-5BE7-214B-9E5F-CC8853CBAA6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Animation of Objects Orbiting the Milky Way[1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1988" y="1295400"/>
            <a:ext cx="8588023" cy="4830763"/>
          </a:xfrm>
        </p:spPr>
      </p:pic>
    </p:spTree>
    <p:extLst>
      <p:ext uri="{BB962C8B-B14F-4D97-AF65-F5344CB8AC3E}">
        <p14:creationId xmlns:p14="http://schemas.microsoft.com/office/powerpoint/2010/main" val="16720325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Infrared Hybrid Detectors</a:t>
            </a:r>
          </a:p>
        </p:txBody>
      </p:sp>
      <p:sp>
        <p:nvSpPr>
          <p:cNvPr id="97894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light-sensitive material that detects infrared photons (wavelengths &gt; ~1 µm)</a:t>
            </a:r>
          </a:p>
          <a:p>
            <a:r>
              <a:rPr lang="en-US" dirty="0"/>
              <a:t>silicon readout integrated circuit</a:t>
            </a:r>
          </a:p>
          <a:p>
            <a:r>
              <a:rPr lang="en-US" dirty="0"/>
              <a:t>detector material (e.g., HgCdTe) optimized for infrared sensitivity</a:t>
            </a:r>
          </a:p>
          <a:p>
            <a:r>
              <a:rPr lang="en-US" dirty="0"/>
              <a:t>“hybrid” design: infrared detector layer bonded to a silicon readout integrated circuit (ROIC) using indium bump bonds</a:t>
            </a:r>
          </a:p>
          <a:p>
            <a:r>
              <a:rPr lang="en-US" altLang="en-US" dirty="0"/>
              <a:t>James Webb Space Telescope prototype infrared detector on a mechanical mount affixed to a plate in a cryogenic </a:t>
            </a:r>
            <a:r>
              <a:rPr lang="en-US" altLang="en-US" dirty="0" err="1"/>
              <a:t>dewar</a:t>
            </a:r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164FC-EDB3-4677-AD99-16BFEA955BA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Content Placeholder 2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7141197" y="3762375"/>
            <a:ext cx="3497606" cy="2362200"/>
          </a:xfrm>
        </p:spPr>
      </p:pic>
      <p:pic>
        <p:nvPicPr>
          <p:cNvPr id="9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41746" y="1295400"/>
            <a:ext cx="2896507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8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894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525591" y="152400"/>
            <a:ext cx="9140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13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3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3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3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3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US" altLang="en-US" sz="2400" b="0">
              <a:latin typeface="Arial" charset="0"/>
            </a:endParaRPr>
          </a:p>
        </p:txBody>
      </p:sp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10210799" cy="914400"/>
          </a:xfrm>
        </p:spPr>
        <p:txBody>
          <a:bodyPr/>
          <a:lstStyle/>
          <a:p>
            <a:r>
              <a:rPr lang="en-US" altLang="en-US" dirty="0"/>
              <a:t>Detectors and Discovery</a:t>
            </a:r>
          </a:p>
        </p:txBody>
      </p:sp>
      <p:sp>
        <p:nvSpPr>
          <p:cNvPr id="3076" name="Content Placeholder 2"/>
          <p:cNvSpPr>
            <a:spLocks noGrp="1"/>
          </p:cNvSpPr>
          <p:nvPr>
            <p:ph idx="1"/>
          </p:nvPr>
        </p:nvSpPr>
        <p:spPr>
          <a:xfrm>
            <a:off x="609600" y="1295402"/>
            <a:ext cx="10972800" cy="4830763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Charles Townes (Nobel, Laser, IR instruments)</a:t>
            </a:r>
          </a:p>
          <a:p>
            <a:r>
              <a:rPr lang="en-US" altLang="en-US" dirty="0"/>
              <a:t>Penzias &amp; Wilson (Nobel, radio receiver)</a:t>
            </a:r>
          </a:p>
          <a:p>
            <a:r>
              <a:rPr lang="en-US" altLang="en-US" dirty="0"/>
              <a:t>Pulsars (radar)</a:t>
            </a:r>
          </a:p>
          <a:p>
            <a:r>
              <a:rPr lang="en-US" altLang="en-US" dirty="0"/>
              <a:t>Boyle &amp; Smith (Nobel, CCDs)</a:t>
            </a:r>
          </a:p>
          <a:p>
            <a:r>
              <a:rPr lang="en-US" altLang="en-US" dirty="0" err="1"/>
              <a:t>Becklin</a:t>
            </a:r>
            <a:r>
              <a:rPr lang="en-US" altLang="en-US" dirty="0"/>
              <a:t> &amp; </a:t>
            </a:r>
            <a:r>
              <a:rPr lang="en-US" altLang="en-US" dirty="0" err="1"/>
              <a:t>Neugebauer</a:t>
            </a:r>
            <a:r>
              <a:rPr lang="en-US" altLang="en-US" dirty="0"/>
              <a:t> (Galactic Center in IR)</a:t>
            </a:r>
          </a:p>
          <a:p>
            <a:r>
              <a:rPr lang="en-US" altLang="en-US" dirty="0"/>
              <a:t>Dark Matter (image intensifiers)</a:t>
            </a:r>
          </a:p>
          <a:p>
            <a:r>
              <a:rPr lang="en-US" altLang="en-US" dirty="0"/>
              <a:t>Dark Energy (Nobel, CCDs)</a:t>
            </a:r>
          </a:p>
          <a:p>
            <a:r>
              <a:rPr lang="en-US" altLang="en-US" dirty="0"/>
              <a:t>Cosmic Microwave Background (Nobel, COBE/detectors)</a:t>
            </a:r>
          </a:p>
          <a:p>
            <a:r>
              <a:rPr lang="en-US" altLang="en-US" dirty="0"/>
              <a:t>Neutrinos (</a:t>
            </a:r>
            <a:r>
              <a:rPr lang="en-US" altLang="en-US" dirty="0" err="1"/>
              <a:t>Nobels</a:t>
            </a:r>
            <a:r>
              <a:rPr lang="en-US" altLang="en-US" dirty="0"/>
              <a:t>, PMTs)</a:t>
            </a:r>
          </a:p>
          <a:p>
            <a:r>
              <a:rPr lang="en-US" altLang="en-US" dirty="0" err="1"/>
              <a:t>Reinhard</a:t>
            </a:r>
            <a:r>
              <a:rPr lang="en-US" altLang="en-US" dirty="0"/>
              <a:t> Genzel (Nobel, IR instruments)</a:t>
            </a:r>
          </a:p>
          <a:p>
            <a:r>
              <a:rPr lang="en-US" altLang="en-US" dirty="0"/>
              <a:t>James Webb Space Telescope</a:t>
            </a:r>
          </a:p>
          <a:p>
            <a:r>
              <a:rPr lang="en-US" altLang="en-US" dirty="0"/>
              <a:t>Hubble Space Telescope</a:t>
            </a:r>
          </a:p>
          <a:p>
            <a:r>
              <a:rPr lang="en-US" altLang="en-US" dirty="0"/>
              <a:t>Basically, almost every astrophysics discovery is due to new detectors and/or instrumentation.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093200" y="6492876"/>
            <a:ext cx="2844800" cy="365125"/>
          </a:xfrm>
        </p:spPr>
        <p:txBody>
          <a:bodyPr/>
          <a:lstStyle/>
          <a:p>
            <a:fld id="{22E6A9CD-A2F2-40DD-A652-73A30586C02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4131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3573</TotalTime>
  <Words>2344</Words>
  <Application>Microsoft Office PowerPoint</Application>
  <PresentationFormat>Widescreen</PresentationFormat>
  <Paragraphs>266</Paragraphs>
  <Slides>43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ＭＳ Ｐゴシック</vt:lpstr>
      <vt:lpstr>Aptos</vt:lpstr>
      <vt:lpstr>Arial</vt:lpstr>
      <vt:lpstr>Calibri</vt:lpstr>
      <vt:lpstr>Cambria Math</vt:lpstr>
      <vt:lpstr>Sans Serif Collection</vt:lpstr>
      <vt:lpstr>Times New Roman</vt:lpstr>
      <vt:lpstr>Blank Presentation</vt:lpstr>
      <vt:lpstr>1_Blank Presentation</vt:lpstr>
      <vt:lpstr>Custom Design</vt:lpstr>
      <vt:lpstr>Sensors and Detectors for Physical and Chemical Sciences – Finding Aliens</vt:lpstr>
      <vt:lpstr>Outline</vt:lpstr>
      <vt:lpstr>Don Figer - Speaker Bio</vt:lpstr>
      <vt:lpstr>Sensors &amp; Detectors: A History of Discovery</vt:lpstr>
      <vt:lpstr>The Galactic Center with One Pixel (PbS)!</vt:lpstr>
      <vt:lpstr>From One Pixel to Megapixels</vt:lpstr>
      <vt:lpstr>Supermassive Black Hole – 2020 Nobel Prize</vt:lpstr>
      <vt:lpstr>Infrared Hybrid Detectors</vt:lpstr>
      <vt:lpstr>Detectors and Discovery</vt:lpstr>
      <vt:lpstr>CMOS Imaging Detectors and Life in the Universe</vt:lpstr>
      <vt:lpstr>Life in the Universe - Biosignatures</vt:lpstr>
      <vt:lpstr>Finding Life Outside the Solar System</vt:lpstr>
      <vt:lpstr>State of the Art Detector Candidates for Future Missions</vt:lpstr>
      <vt:lpstr>Single Photon CMOS Detector Pixel</vt:lpstr>
      <vt:lpstr>Single Photon CMOS Detectors</vt:lpstr>
      <vt:lpstr>Single Photon CMOS Detector Bonding</vt:lpstr>
      <vt:lpstr>Single-Photon CMOS Image Sensors</vt:lpstr>
      <vt:lpstr>Single Photon Images</vt:lpstr>
      <vt:lpstr>Single Photon Counting Photonic Spectrograph</vt:lpstr>
      <vt:lpstr>Future Photon Initiative  Center for Detectors CHIPS-related Activities at RIT</vt:lpstr>
      <vt:lpstr>Future Photon Initiative</vt:lpstr>
      <vt:lpstr>Center for Detectors</vt:lpstr>
      <vt:lpstr>Integrated Photonics Group</vt:lpstr>
      <vt:lpstr>RIT CHIPs-related Activities</vt:lpstr>
      <vt:lpstr>Back to the Future: Chips to the Cosmos</vt:lpstr>
      <vt:lpstr>Back to the Future: Chips to the Cosmos</vt:lpstr>
      <vt:lpstr>Questions</vt:lpstr>
      <vt:lpstr>Backup Slides</vt:lpstr>
      <vt:lpstr>Summary</vt:lpstr>
      <vt:lpstr>First Astronomical CCD Image</vt:lpstr>
      <vt:lpstr>PowerPoint Presentation</vt:lpstr>
      <vt:lpstr>RIT CHIPS-Related Programs</vt:lpstr>
      <vt:lpstr>RIT-CHIPS News</vt:lpstr>
      <vt:lpstr>Sensors and Detectors All Around Us</vt:lpstr>
      <vt:lpstr>CMOS Imaging Detectors in Astrophysics</vt:lpstr>
      <vt:lpstr>Infrared Hybrid Array</vt:lpstr>
      <vt:lpstr>Alien Life</vt:lpstr>
      <vt:lpstr>Beyond CH₄ + O₂</vt:lpstr>
      <vt:lpstr>Life and CH4 + O2 Reaction</vt:lpstr>
      <vt:lpstr>Very Low Light Level - ExoPlanet Imaging</vt:lpstr>
      <vt:lpstr>Signal-to-noise Ratio (SNR)</vt:lpstr>
      <vt:lpstr>Detector Mounted for Radiation (left) and Optical (right) Testing</vt:lpstr>
      <vt:lpstr>3.2 Gigapixel Focal Plane in LSST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Miron (RIT Student)</dc:creator>
  <cp:lastModifiedBy>Don Figer</cp:lastModifiedBy>
  <cp:revision>322</cp:revision>
  <dcterms:created xsi:type="dcterms:W3CDTF">2023-10-02T17:48:15Z</dcterms:created>
  <dcterms:modified xsi:type="dcterms:W3CDTF">2025-10-28T22:28:01Z</dcterms:modified>
</cp:coreProperties>
</file>