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7772400" cy="10058400"/>
  <p:notesSz cx="7023100" cy="9309100"/>
  <p:defaultTextStyle>
    <a:defPPr>
      <a:defRPr lang="en-US"/>
    </a:defPPr>
    <a:lvl1pPr marL="0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5233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0468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25701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00935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76169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51401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26634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01869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6" userDrawn="1">
          <p15:clr>
            <a:srgbClr val="A4A3A4"/>
          </p15:clr>
        </p15:guide>
        <p15:guide id="2" pos="4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B21"/>
    <a:srgbClr val="1F9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660" y="108"/>
      </p:cViewPr>
      <p:guideLst>
        <p:guide orient="horz" pos="466"/>
        <p:guide pos="4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1" y="3124628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5" y="5699760"/>
            <a:ext cx="5440681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7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032" y="912709"/>
            <a:ext cx="1922860" cy="194532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753" y="912709"/>
            <a:ext cx="5641738" cy="194532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5" y="6463454"/>
            <a:ext cx="6606540" cy="1997710"/>
          </a:xfrm>
        </p:spPr>
        <p:txBody>
          <a:bodyPr anchor="t"/>
          <a:lstStyle>
            <a:lvl1pPr algn="l">
              <a:defRPr sz="39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5" y="4263183"/>
            <a:ext cx="6606540" cy="2200274"/>
          </a:xfrm>
        </p:spPr>
        <p:txBody>
          <a:bodyPr anchor="b"/>
          <a:lstStyle>
            <a:lvl1pPr marL="0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1pPr>
            <a:lvl2pPr marL="44683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93660" indent="0">
              <a:buNone/>
              <a:defRPr sz="1589">
                <a:solidFill>
                  <a:schemeClr val="tx1">
                    <a:tint val="75000"/>
                  </a:schemeClr>
                </a:solidFill>
              </a:defRPr>
            </a:lvl3pPr>
            <a:lvl4pPr marL="134049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78732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223415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68098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312781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57464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57" y="5320245"/>
            <a:ext cx="3782297" cy="15045690"/>
          </a:xfrm>
        </p:spPr>
        <p:txBody>
          <a:bodyPr/>
          <a:lstStyle>
            <a:lvl1pPr>
              <a:defRPr sz="2689"/>
            </a:lvl1pPr>
            <a:lvl2pPr>
              <a:defRPr sz="2322"/>
            </a:lvl2pPr>
            <a:lvl3pPr>
              <a:defRPr sz="195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595" y="5320245"/>
            <a:ext cx="3782298" cy="15045690"/>
          </a:xfrm>
        </p:spPr>
        <p:txBody>
          <a:bodyPr/>
          <a:lstStyle>
            <a:lvl1pPr>
              <a:defRPr sz="2689"/>
            </a:lvl1pPr>
            <a:lvl2pPr>
              <a:defRPr sz="2322"/>
            </a:lvl2pPr>
            <a:lvl3pPr>
              <a:defRPr sz="195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2805"/>
            <a:ext cx="6995161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2"/>
            <a:ext cx="3434160" cy="938318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6830" indent="0">
              <a:buNone/>
              <a:defRPr sz="1956" b="1"/>
            </a:lvl2pPr>
            <a:lvl3pPr marL="893660" indent="0">
              <a:buNone/>
              <a:defRPr sz="1772" b="1"/>
            </a:lvl3pPr>
            <a:lvl4pPr marL="1340491" indent="0">
              <a:buNone/>
              <a:defRPr sz="1589" b="1"/>
            </a:lvl4pPr>
            <a:lvl5pPr marL="1787321" indent="0">
              <a:buNone/>
              <a:defRPr sz="1589" b="1"/>
            </a:lvl5pPr>
            <a:lvl6pPr marL="2234152" indent="0">
              <a:buNone/>
              <a:defRPr sz="1589" b="1"/>
            </a:lvl6pPr>
            <a:lvl7pPr marL="2680981" indent="0">
              <a:buNone/>
              <a:defRPr sz="1589" b="1"/>
            </a:lvl7pPr>
            <a:lvl8pPr marL="3127811" indent="0">
              <a:buNone/>
              <a:defRPr sz="1589" b="1"/>
            </a:lvl8pPr>
            <a:lvl9pPr marL="3574642" indent="0">
              <a:buNone/>
              <a:defRPr sz="1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21"/>
            <a:ext cx="3434160" cy="5795222"/>
          </a:xfrm>
        </p:spPr>
        <p:txBody>
          <a:bodyPr/>
          <a:lstStyle>
            <a:lvl1pPr>
              <a:defRPr sz="2322"/>
            </a:lvl1pPr>
            <a:lvl2pPr>
              <a:defRPr sz="1956"/>
            </a:lvl2pPr>
            <a:lvl3pPr>
              <a:defRPr sz="1772"/>
            </a:lvl3pPr>
            <a:lvl4pPr>
              <a:defRPr sz="1589"/>
            </a:lvl4pPr>
            <a:lvl5pPr>
              <a:defRPr sz="1589"/>
            </a:lvl5pPr>
            <a:lvl6pPr>
              <a:defRPr sz="1589"/>
            </a:lvl6pPr>
            <a:lvl7pPr>
              <a:defRPr sz="1589"/>
            </a:lvl7pPr>
            <a:lvl8pPr>
              <a:defRPr sz="1589"/>
            </a:lvl8pPr>
            <a:lvl9pPr>
              <a:defRPr sz="1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5" y="2251502"/>
            <a:ext cx="3435509" cy="938318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6830" indent="0">
              <a:buNone/>
              <a:defRPr sz="1956" b="1"/>
            </a:lvl2pPr>
            <a:lvl3pPr marL="893660" indent="0">
              <a:buNone/>
              <a:defRPr sz="1772" b="1"/>
            </a:lvl3pPr>
            <a:lvl4pPr marL="1340491" indent="0">
              <a:buNone/>
              <a:defRPr sz="1589" b="1"/>
            </a:lvl4pPr>
            <a:lvl5pPr marL="1787321" indent="0">
              <a:buNone/>
              <a:defRPr sz="1589" b="1"/>
            </a:lvl5pPr>
            <a:lvl6pPr marL="2234152" indent="0">
              <a:buNone/>
              <a:defRPr sz="1589" b="1"/>
            </a:lvl6pPr>
            <a:lvl7pPr marL="2680981" indent="0">
              <a:buNone/>
              <a:defRPr sz="1589" b="1"/>
            </a:lvl7pPr>
            <a:lvl8pPr marL="3127811" indent="0">
              <a:buNone/>
              <a:defRPr sz="1589" b="1"/>
            </a:lvl8pPr>
            <a:lvl9pPr marL="3574642" indent="0">
              <a:buNone/>
              <a:defRPr sz="1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5" y="3189821"/>
            <a:ext cx="3435509" cy="5795222"/>
          </a:xfrm>
        </p:spPr>
        <p:txBody>
          <a:bodyPr/>
          <a:lstStyle>
            <a:lvl1pPr>
              <a:defRPr sz="2322"/>
            </a:lvl1pPr>
            <a:lvl2pPr>
              <a:defRPr sz="1956"/>
            </a:lvl2pPr>
            <a:lvl3pPr>
              <a:defRPr sz="1772"/>
            </a:lvl3pPr>
            <a:lvl4pPr>
              <a:defRPr sz="1589"/>
            </a:lvl4pPr>
            <a:lvl5pPr>
              <a:defRPr sz="1589"/>
            </a:lvl5pPr>
            <a:lvl6pPr>
              <a:defRPr sz="1589"/>
            </a:lvl6pPr>
            <a:lvl7pPr>
              <a:defRPr sz="1589"/>
            </a:lvl7pPr>
            <a:lvl8pPr>
              <a:defRPr sz="1589"/>
            </a:lvl8pPr>
            <a:lvl9pPr>
              <a:defRPr sz="1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0473"/>
            <a:ext cx="2557066" cy="1704340"/>
          </a:xfrm>
        </p:spPr>
        <p:txBody>
          <a:bodyPr anchor="b"/>
          <a:lstStyle>
            <a:lvl1pPr algn="l">
              <a:defRPr sz="19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7" y="400476"/>
            <a:ext cx="4344988" cy="8584566"/>
          </a:xfrm>
        </p:spPr>
        <p:txBody>
          <a:bodyPr/>
          <a:lstStyle>
            <a:lvl1pPr>
              <a:defRPr sz="3056"/>
            </a:lvl1pPr>
            <a:lvl2pPr>
              <a:defRPr sz="2689"/>
            </a:lvl2pPr>
            <a:lvl3pPr>
              <a:defRPr sz="2322"/>
            </a:lvl3pPr>
            <a:lvl4pPr>
              <a:defRPr sz="1956"/>
            </a:lvl4pPr>
            <a:lvl5pPr>
              <a:defRPr sz="1956"/>
            </a:lvl5pPr>
            <a:lvl6pPr>
              <a:defRPr sz="1956"/>
            </a:lvl6pPr>
            <a:lvl7pPr>
              <a:defRPr sz="1956"/>
            </a:lvl7pPr>
            <a:lvl8pPr>
              <a:defRPr sz="1956"/>
            </a:lvl8pPr>
            <a:lvl9pPr>
              <a:defRPr sz="1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4" y="2104816"/>
            <a:ext cx="2557066" cy="6880226"/>
          </a:xfrm>
        </p:spPr>
        <p:txBody>
          <a:bodyPr/>
          <a:lstStyle>
            <a:lvl1pPr marL="0" indent="0">
              <a:buNone/>
              <a:defRPr sz="1344"/>
            </a:lvl1pPr>
            <a:lvl2pPr marL="446830" indent="0">
              <a:buNone/>
              <a:defRPr sz="1161"/>
            </a:lvl2pPr>
            <a:lvl3pPr marL="893660" indent="0">
              <a:buNone/>
              <a:defRPr sz="978"/>
            </a:lvl3pPr>
            <a:lvl4pPr marL="1340491" indent="0">
              <a:buNone/>
              <a:defRPr sz="856"/>
            </a:lvl4pPr>
            <a:lvl5pPr marL="1787321" indent="0">
              <a:buNone/>
              <a:defRPr sz="856"/>
            </a:lvl5pPr>
            <a:lvl6pPr marL="2234152" indent="0">
              <a:buNone/>
              <a:defRPr sz="856"/>
            </a:lvl6pPr>
            <a:lvl7pPr marL="2680981" indent="0">
              <a:buNone/>
              <a:defRPr sz="856"/>
            </a:lvl7pPr>
            <a:lvl8pPr marL="3127811" indent="0">
              <a:buNone/>
              <a:defRPr sz="856"/>
            </a:lvl8pPr>
            <a:lvl9pPr marL="3574642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4"/>
            <a:ext cx="4663440" cy="831216"/>
          </a:xfrm>
        </p:spPr>
        <p:txBody>
          <a:bodyPr anchor="b"/>
          <a:lstStyle>
            <a:lvl1pPr algn="l">
              <a:defRPr sz="19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056"/>
            </a:lvl1pPr>
            <a:lvl2pPr marL="446830" indent="0">
              <a:buNone/>
              <a:defRPr sz="2689"/>
            </a:lvl2pPr>
            <a:lvl3pPr marL="893660" indent="0">
              <a:buNone/>
              <a:defRPr sz="2322"/>
            </a:lvl3pPr>
            <a:lvl4pPr marL="1340491" indent="0">
              <a:buNone/>
              <a:defRPr sz="1956"/>
            </a:lvl4pPr>
            <a:lvl5pPr marL="1787321" indent="0">
              <a:buNone/>
              <a:defRPr sz="1956"/>
            </a:lvl5pPr>
            <a:lvl6pPr marL="2234152" indent="0">
              <a:buNone/>
              <a:defRPr sz="1956"/>
            </a:lvl6pPr>
            <a:lvl7pPr marL="2680981" indent="0">
              <a:buNone/>
              <a:defRPr sz="1956"/>
            </a:lvl7pPr>
            <a:lvl8pPr marL="3127811" indent="0">
              <a:buNone/>
              <a:defRPr sz="1956"/>
            </a:lvl8pPr>
            <a:lvl9pPr marL="3574642" indent="0">
              <a:buNone/>
              <a:defRPr sz="19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100"/>
            <a:ext cx="4663440" cy="1180464"/>
          </a:xfrm>
        </p:spPr>
        <p:txBody>
          <a:bodyPr/>
          <a:lstStyle>
            <a:lvl1pPr marL="0" indent="0">
              <a:buNone/>
              <a:defRPr sz="1344"/>
            </a:lvl1pPr>
            <a:lvl2pPr marL="446830" indent="0">
              <a:buNone/>
              <a:defRPr sz="1161"/>
            </a:lvl2pPr>
            <a:lvl3pPr marL="893660" indent="0">
              <a:buNone/>
              <a:defRPr sz="978"/>
            </a:lvl3pPr>
            <a:lvl4pPr marL="1340491" indent="0">
              <a:buNone/>
              <a:defRPr sz="856"/>
            </a:lvl4pPr>
            <a:lvl5pPr marL="1787321" indent="0">
              <a:buNone/>
              <a:defRPr sz="856"/>
            </a:lvl5pPr>
            <a:lvl6pPr marL="2234152" indent="0">
              <a:buNone/>
              <a:defRPr sz="856"/>
            </a:lvl6pPr>
            <a:lvl7pPr marL="2680981" indent="0">
              <a:buNone/>
              <a:defRPr sz="856"/>
            </a:lvl7pPr>
            <a:lvl8pPr marL="3127811" indent="0">
              <a:buNone/>
              <a:defRPr sz="856"/>
            </a:lvl8pPr>
            <a:lvl9pPr marL="3574642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4" y="402805"/>
            <a:ext cx="6995161" cy="1676400"/>
          </a:xfrm>
          <a:prstGeom prst="rect">
            <a:avLst/>
          </a:prstGeom>
        </p:spPr>
        <p:txBody>
          <a:bodyPr vert="horz" lIns="146238" tIns="73118" rIns="146238" bIns="731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4" y="2346967"/>
            <a:ext cx="6995161" cy="6638079"/>
          </a:xfrm>
          <a:prstGeom prst="rect">
            <a:avLst/>
          </a:prstGeom>
        </p:spPr>
        <p:txBody>
          <a:bodyPr vert="horz" lIns="146238" tIns="73118" rIns="146238" bIns="731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4" y="9322653"/>
            <a:ext cx="1813561" cy="535517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l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AB1B-9D6C-4B53-A89D-A01D23F1155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1" y="9322653"/>
            <a:ext cx="2461260" cy="535517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ct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4" y="9322653"/>
            <a:ext cx="1813561" cy="535517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3660" rtl="0" eaLnBrk="1" latinLnBrk="0" hangingPunct="1"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122" indent="-335122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56" kern="1200">
          <a:solidFill>
            <a:schemeClr val="tx1"/>
          </a:solidFill>
          <a:latin typeface="+mn-lt"/>
          <a:ea typeface="+mn-ea"/>
          <a:cs typeface="+mn-cs"/>
        </a:defRPr>
      </a:lvl1pPr>
      <a:lvl2pPr marL="726099" indent="-279269" algn="l" defTabSz="893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89" kern="1200">
          <a:solidFill>
            <a:schemeClr val="tx1"/>
          </a:solidFill>
          <a:latin typeface="+mn-lt"/>
          <a:ea typeface="+mn-ea"/>
          <a:cs typeface="+mn-cs"/>
        </a:defRPr>
      </a:lvl2pPr>
      <a:lvl3pPr marL="111707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3pPr>
      <a:lvl4pPr marL="156390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010735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»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5756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0439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351228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79805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6830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3660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049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8732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34152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8098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2781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74642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f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rit-csm.symplicity.com/students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2800" y="691616"/>
            <a:ext cx="6146800" cy="8716289"/>
            <a:chOff x="812800" y="691616"/>
            <a:chExt cx="6146800" cy="8716289"/>
          </a:xfrm>
        </p:grpSpPr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2F6382D-C040-4686-8670-7B3F0A398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691616"/>
              <a:ext cx="6146800" cy="87162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38767" y="1490133"/>
              <a:ext cx="2514600" cy="265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The</a:t>
              </a:r>
            </a:p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Center</a:t>
              </a:r>
            </a:p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   for</a:t>
              </a:r>
            </a:p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Detectors</a:t>
              </a:r>
            </a:p>
            <a:p>
              <a:r>
                <a:rPr lang="en-US" sz="2750" kern="1000" dirty="0">
                  <a:latin typeface="Century Gothic" panose="020B0502020202020204" pitchFamily="34" charset="0"/>
                  <a:ea typeface="Adobe Heiti Std R" pitchFamily="34" charset="-128"/>
                </a:rPr>
                <a:t>           is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8768" y="4127299"/>
              <a:ext cx="5494867" cy="844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89" spc="122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NOW HIRING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6518" y="4703233"/>
              <a:ext cx="339936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Executive Assistants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65601" y="3735884"/>
              <a:ext cx="2468033" cy="24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8" dirty="0">
                  <a:latin typeface="Century Gothic" panose="020B0502020202020204" pitchFamily="34" charset="0"/>
                </a:rPr>
                <a:t>Check us out online at: </a:t>
              </a:r>
              <a:r>
                <a:rPr lang="en-US" sz="978" u="sng" dirty="0">
                  <a:solidFill>
                    <a:srgbClr val="EF6B21"/>
                  </a:solidFill>
                  <a:latin typeface="Century Gothic" panose="020B0502020202020204" pitchFamily="34" charset="0"/>
                </a:rPr>
                <a:t>ridl.cfd.rit.edu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85333" y="5182852"/>
              <a:ext cx="5448300" cy="62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61" kern="2000" spc="18" dirty="0">
                  <a:latin typeface="Century Gothic" panose="020B0502020202020204" pitchFamily="34" charset="0"/>
                </a:rPr>
                <a:t>The Center for Detectors is looking for smart, dedicated 2</a:t>
              </a:r>
              <a:r>
                <a:rPr lang="en-US" sz="1161" kern="2000" spc="18" baseline="30000" dirty="0">
                  <a:latin typeface="Century Gothic" panose="020B0502020202020204" pitchFamily="34" charset="0"/>
                </a:rPr>
                <a:t>nd</a:t>
              </a:r>
              <a:r>
                <a:rPr lang="en-US" sz="1161" kern="2000" spc="18" dirty="0">
                  <a:latin typeface="Century Gothic" panose="020B0502020202020204" pitchFamily="34" charset="0"/>
                </a:rPr>
                <a:t> or 3</a:t>
              </a:r>
              <a:r>
                <a:rPr lang="en-US" sz="1161" kern="2000" spc="18" baseline="30000" dirty="0">
                  <a:latin typeface="Century Gothic" panose="020B0502020202020204" pitchFamily="34" charset="0"/>
                </a:rPr>
                <a:t>rd</a:t>
              </a:r>
              <a:r>
                <a:rPr lang="en-US" sz="1161" kern="2000" spc="18" dirty="0">
                  <a:latin typeface="Century Gothic" panose="020B0502020202020204" pitchFamily="34" charset="0"/>
                </a:rPr>
                <a:t> year students to assist in a small office environment in the College of Science.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31901" y="5634568"/>
              <a:ext cx="1722967" cy="269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2" dirty="0"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8767" y="5905782"/>
              <a:ext cx="2374900" cy="10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Complete task on schedule, ordering lab components, mailing packages and documenting work,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Perform account reconciliations utilizing Oracle Financial and Excel applications. 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endParaRPr lang="en-US" sz="856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4701" y="5634568"/>
              <a:ext cx="1722967" cy="269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2" dirty="0">
                  <a:latin typeface="Aharoni" panose="02010803020104030203" pitchFamily="2" charset="-79"/>
                  <a:cs typeface="Aharoni" panose="02010803020104030203" pitchFamily="2" charset="-79"/>
                </a:rPr>
                <a:t>Skills Needed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12168" y="5905781"/>
              <a:ext cx="2421467" cy="148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Mastery of Excel, Word, and PowerPoint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High level of personal responsibility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Excellent communication skills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Technical background preferred in:</a:t>
              </a:r>
            </a:p>
            <a:p>
              <a:pPr marL="621453" lvl="1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733" dirty="0">
                  <a:latin typeface="Century Gothic" panose="020B0502020202020204" pitchFamily="34" charset="0"/>
                </a:rPr>
                <a:t>Marketing</a:t>
              </a:r>
            </a:p>
            <a:p>
              <a:pPr marL="621453" lvl="1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733" dirty="0">
                  <a:latin typeface="Century Gothic" panose="020B0502020202020204" pitchFamily="34" charset="0"/>
                </a:rPr>
                <a:t>Communications</a:t>
              </a:r>
            </a:p>
            <a:p>
              <a:pPr marL="621453" lvl="1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733" dirty="0">
                  <a:latin typeface="Century Gothic" panose="020B0502020202020204" pitchFamily="34" charset="0"/>
                </a:rPr>
                <a:t>Graphic design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Must be available 15-20 hours per week.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endParaRPr lang="en-US" sz="856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5335" y="6985002"/>
              <a:ext cx="5541433" cy="54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8" dirty="0">
                  <a:latin typeface="Century Gothic" panose="020B0502020202020204" pitchFamily="34" charset="0"/>
                </a:rPr>
                <a:t>If you are interested, apply on Career Connect by scanning the QR code or email your resume along with three letters of recommendation and your unofficial transcripts to </a:t>
              </a:r>
              <a:r>
                <a:rPr lang="en-US" sz="978" u="sng" dirty="0">
                  <a:solidFill>
                    <a:srgbClr val="EF6B21"/>
                  </a:solidFill>
                  <a:latin typeface="Century Gothic" panose="020B0502020202020204" pitchFamily="34" charset="0"/>
                </a:rPr>
                <a:t>admin@cfd.rit.edu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5335" y="6752168"/>
              <a:ext cx="2677583" cy="24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8" dirty="0">
                  <a:latin typeface="Century Gothic" panose="020B0502020202020204" pitchFamily="34" charset="0"/>
                </a:rPr>
                <a:t>This position can also be a </a:t>
              </a:r>
              <a:r>
                <a:rPr lang="en-US" sz="978" b="1" dirty="0">
                  <a:solidFill>
                    <a:srgbClr val="EF6B21"/>
                  </a:solidFill>
                  <a:latin typeface="Century Gothic" panose="020B0502020202020204" pitchFamily="34" charset="0"/>
                </a:rPr>
                <a:t>co-op</a:t>
              </a:r>
              <a:r>
                <a:rPr lang="en-US" sz="978" dirty="0">
                  <a:latin typeface="Century Gothic" panose="020B0502020202020204" pitchFamily="34" charset="0"/>
                </a:rPr>
                <a:t>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800" y="7650667"/>
              <a:ext cx="1442166" cy="1442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304800"/>
            <a:ext cx="6405900" cy="9448800"/>
            <a:chOff x="1092200" y="558800"/>
            <a:chExt cx="5624824" cy="8940800"/>
          </a:xfrm>
        </p:grpSpPr>
        <p:sp>
          <p:nvSpPr>
            <p:cNvPr id="4" name="Rectangle 3"/>
            <p:cNvSpPr/>
            <p:nvPr/>
          </p:nvSpPr>
          <p:spPr>
            <a:xfrm>
              <a:off x="1092201" y="558800"/>
              <a:ext cx="3539067" cy="3632200"/>
            </a:xfrm>
            <a:prstGeom prst="rect">
              <a:avLst/>
            </a:prstGeom>
            <a:solidFill>
              <a:srgbClr val="EF6B21"/>
            </a:solidFill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844" dirty="0">
                  <a:latin typeface="Haettenschweiler" panose="020B0706040902060204" pitchFamily="34" charset="0"/>
                  <a:cs typeface="Aharoni" panose="02010803020104030203"/>
                </a:rPr>
                <a:t>WE ARE HIRING!</a:t>
              </a:r>
            </a:p>
            <a:p>
              <a:pPr algn="ctr"/>
              <a:r>
                <a:rPr lang="en-US" sz="2933" dirty="0">
                  <a:latin typeface="Century Gothic" panose="020B0502020202020204" pitchFamily="34" charset="0"/>
                </a:rPr>
                <a:t>Center for Detectors</a:t>
              </a:r>
            </a:p>
            <a:p>
              <a:pPr algn="ctr"/>
              <a:r>
                <a:rPr lang="en-US" sz="2200" dirty="0">
                  <a:latin typeface="Century Gothic" panose="020B0502020202020204" pitchFamily="34" charset="0"/>
                </a:rPr>
                <a:t>Executive Assistant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10668" y="558800"/>
              <a:ext cx="1769533" cy="19558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316" t="-7143" r="-42104" b="-7143"/>
              </a:stretch>
            </a:blipFill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92200" y="4470400"/>
              <a:ext cx="5588000" cy="2235200"/>
            </a:xfrm>
            <a:prstGeom prst="rect">
              <a:avLst/>
            </a:prstGeom>
            <a:noFill/>
            <a:ln w="76200">
              <a:solidFill>
                <a:srgbClr val="EF6B2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5880" rtlCol="0" anchor="t" anchorCtr="0"/>
            <a:lstStyle/>
            <a:p>
              <a:pPr algn="ctr"/>
              <a:r>
                <a:rPr lang="en-US" sz="1400" kern="2000" spc="18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sz="1400" kern="2000" spc="18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Center for Detectors is looking for </a:t>
              </a:r>
              <a:r>
                <a:rPr lang="en-US" sz="1400" kern="2000" spc="18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smart</a:t>
              </a:r>
              <a:r>
                <a:rPr lang="en-US" sz="1400" kern="2000" spc="18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, dedicated 2</a:t>
              </a:r>
              <a:r>
                <a:rPr lang="en-US" sz="1400" kern="2000" spc="18" baseline="30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nd</a:t>
              </a:r>
              <a:r>
                <a:rPr lang="en-US" sz="1400" kern="2000" spc="18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or 3</a:t>
              </a:r>
              <a:r>
                <a:rPr lang="en-US" sz="1400" kern="2000" spc="18" baseline="30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rd</a:t>
              </a:r>
              <a:r>
                <a:rPr lang="en-US" sz="1400" kern="2000" spc="18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year students to assist in a small office environment in the College of Science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0668" y="2794000"/>
              <a:ext cx="1769533" cy="1397000"/>
            </a:xfrm>
            <a:prstGeom prst="rect">
              <a:avLst/>
            </a:prstGeom>
            <a:noFill/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1092200" y="6985000"/>
              <a:ext cx="2682240" cy="25146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987" t="-31481" r="-71874" b="-32351"/>
              </a:stretch>
            </a:blipFill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25900" y="6985000"/>
              <a:ext cx="2654300" cy="2514600"/>
            </a:xfrm>
            <a:prstGeom prst="rect">
              <a:avLst/>
            </a:prstGeom>
            <a:solidFill>
              <a:srgbClr val="EF6B21"/>
            </a:solidFill>
            <a:ln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dirty="0">
                  <a:latin typeface="Haettenschweiler" panose="020B0706040902060204" pitchFamily="34" charset="0"/>
                </a:rPr>
                <a:t>To apply: </a:t>
              </a:r>
            </a:p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Visit Career Connect 23131 or </a:t>
              </a:r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or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email your resume along with three letters of recommendation and your unofficial transcripts to</a:t>
              </a:r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u="sng" dirty="0">
                  <a:latin typeface="Century Gothic" panose="020B0502020202020204" pitchFamily="34" charset="0"/>
                </a:rPr>
                <a:t>admin@cfd.rit.edu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0906" y="5040319"/>
              <a:ext cx="1722967" cy="3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0784" y="5317637"/>
              <a:ext cx="2645416" cy="124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Complete task on schedule, ordering lab components, mailing packages and documenting work,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Perform account reconciliations utilizing Financial applications. 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Other task assigned based on experience/ major.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63490" y="5042143"/>
              <a:ext cx="1722967" cy="3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Skills Needed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4440" y="5333984"/>
              <a:ext cx="2942584" cy="143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Mastery of Excel, Word, and PowerPoint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High level of personal responsibility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Excellent communication skills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Technical background preferred in</a:t>
              </a:r>
              <a:r>
                <a:rPr lang="en-US" sz="1200" dirty="0" smtClean="0">
                  <a:latin typeface="Century Gothic" panose="020B0502020202020204" pitchFamily="34" charset="0"/>
                </a:rPr>
                <a:t>: •</a:t>
              </a:r>
              <a:r>
                <a:rPr lang="en-US" sz="1200" dirty="0">
                  <a:latin typeface="Century Gothic" panose="020B0502020202020204" pitchFamily="34" charset="0"/>
                </a:rPr>
                <a:t>Marketing •Communications </a:t>
              </a:r>
              <a:r>
                <a:rPr lang="en-US" sz="1200" dirty="0" smtClean="0">
                  <a:latin typeface="Century Gothic" panose="020B0502020202020204" pitchFamily="34" charset="0"/>
                </a:rPr>
                <a:t>•</a:t>
              </a:r>
              <a:r>
                <a:rPr lang="en-US" sz="1200" dirty="0">
                  <a:latin typeface="Century Gothic" panose="020B0502020202020204" pitchFamily="34" charset="0"/>
                </a:rPr>
                <a:t>Graphic design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Century Gothic" panose="020B0502020202020204" pitchFamily="34" charset="0"/>
                </a:rPr>
                <a:t>Must </a:t>
              </a:r>
              <a:r>
                <a:rPr lang="en-US" sz="1200" dirty="0">
                  <a:latin typeface="Century Gothic" panose="020B0502020202020204" pitchFamily="34" charset="0"/>
                </a:rPr>
                <a:t>be available 15-20 hours per week.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endParaRPr lang="en-US" sz="856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9083" y="3125735"/>
              <a:ext cx="1432701" cy="69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67" dirty="0">
                  <a:latin typeface="Century Gothic" panose="020B0502020202020204" pitchFamily="34" charset="0"/>
                </a:rPr>
                <a:t>This position can also be a </a:t>
              </a:r>
              <a:endParaRPr lang="en-US" sz="1467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en-US" sz="1467" b="1" dirty="0" smtClean="0">
                  <a:solidFill>
                    <a:srgbClr val="EF6B21"/>
                  </a:solidFill>
                  <a:latin typeface="Century Gothic" panose="020B0502020202020204" pitchFamily="34" charset="0"/>
                </a:rPr>
                <a:t>co-op</a:t>
              </a:r>
              <a:r>
                <a:rPr lang="en-US" sz="1467" dirty="0">
                  <a:latin typeface="Century Gothic" panose="020B0502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5083" y="213192"/>
            <a:ext cx="3427317" cy="25300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2046" y="381000"/>
            <a:ext cx="5568276" cy="1718390"/>
            <a:chOff x="0" y="171450"/>
            <a:chExt cx="10486547" cy="3620423"/>
          </a:xfrm>
        </p:grpSpPr>
        <p:sp>
          <p:nvSpPr>
            <p:cNvPr id="17" name="TextBox 11"/>
            <p:cNvSpPr txBox="1"/>
            <p:nvPr/>
          </p:nvSpPr>
          <p:spPr>
            <a:xfrm>
              <a:off x="0" y="171450"/>
              <a:ext cx="10486547" cy="1734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6172"/>
                </a:lnSpc>
              </a:pPr>
              <a:r>
                <a:rPr lang="en-US" sz="6111" b="1" dirty="0">
                  <a:solidFill>
                    <a:srgbClr val="15707E"/>
                  </a:solidFill>
                  <a:latin typeface="HK Grotesk Bold"/>
                </a:rPr>
                <a:t>We're hiring!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0" y="2113093"/>
              <a:ext cx="10486547" cy="167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969"/>
                </a:lnSpc>
              </a:pPr>
              <a:r>
                <a:rPr lang="en-US" sz="2474" dirty="0">
                  <a:solidFill>
                    <a:srgbClr val="15707E"/>
                  </a:solidFill>
                  <a:latin typeface="HK Grotesk Light Bold"/>
                </a:rPr>
                <a:t>Center for Detectors</a:t>
              </a:r>
            </a:p>
            <a:p>
              <a:pPr>
                <a:lnSpc>
                  <a:spcPts val="2969"/>
                </a:lnSpc>
              </a:pPr>
              <a:r>
                <a:rPr lang="en-US" sz="1711" dirty="0">
                  <a:solidFill>
                    <a:srgbClr val="15707E"/>
                  </a:solidFill>
                  <a:latin typeface="HK Grotesk Light Bold"/>
                </a:rPr>
                <a:t>Executive Assistant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929327" y="1632517"/>
            <a:ext cx="5680375" cy="568037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68" t="-569" r="-32542" b="-319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97065" y="5002469"/>
            <a:ext cx="2349071" cy="27432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2" y="7348550"/>
            <a:ext cx="7798676" cy="2633650"/>
            <a:chOff x="0" y="7469908"/>
            <a:chExt cx="7775822" cy="2633650"/>
          </a:xfrm>
        </p:grpSpPr>
        <p:sp>
          <p:nvSpPr>
            <p:cNvPr id="2" name="Rectangle 1"/>
            <p:cNvSpPr/>
            <p:nvPr/>
          </p:nvSpPr>
          <p:spPr>
            <a:xfrm>
              <a:off x="0" y="7469908"/>
              <a:ext cx="7768629" cy="2588493"/>
            </a:xfrm>
            <a:prstGeom prst="rect">
              <a:avLst/>
            </a:prstGeom>
            <a:solidFill>
              <a:srgbClr val="1F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362" y="7469908"/>
              <a:ext cx="1996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046" y="7870018"/>
              <a:ext cx="30439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Complete task on schedule, ordering lab components, mailing packages and documenting work,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Perform account reconciliations utilizing Financial applications. 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 task assigned based on experience/ major.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9716" y="7469908"/>
              <a:ext cx="1996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Skills</a:t>
              </a:r>
              <a:r>
                <a:rPr lang="en-US" sz="1152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Needed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2400" y="7839526"/>
              <a:ext cx="32979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Mastery of Excel, Word, and PowerPoint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High level of personal responsibility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Excellent communication skills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Technical background preferred in:</a:t>
              </a:r>
            </a:p>
            <a:p>
              <a:pPr algn="r">
                <a:buSzPct val="100000"/>
              </a:pPr>
              <a:r>
                <a:rPr lang="en-US" sz="12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•Marketing •Communications </a:t>
              </a:r>
            </a:p>
            <a:p>
              <a:pPr algn="r">
                <a:buSzPct val="100000"/>
              </a:pPr>
              <a:r>
                <a:rPr lang="en-US" sz="12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•Graphic design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Must be available 15-20 hours per week.</a:t>
              </a:r>
            </a:p>
            <a:p>
              <a:pPr algn="r">
                <a:buSzPct val="100000"/>
              </a:pP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046" y="9303339"/>
              <a:ext cx="686827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If you are interested, apply on Career Connect 23131 or email your resume along with three letters of recommendation and your unofficial transcripts to </a:t>
              </a:r>
              <a:r>
                <a:rPr lang="en-US" sz="1800" u="sng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admin@cfd.rit.edu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4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5083" y="213192"/>
            <a:ext cx="3427317" cy="25300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2046" y="381000"/>
            <a:ext cx="5568276" cy="1718390"/>
            <a:chOff x="0" y="171450"/>
            <a:chExt cx="10486547" cy="3620423"/>
          </a:xfrm>
        </p:grpSpPr>
        <p:sp>
          <p:nvSpPr>
            <p:cNvPr id="17" name="TextBox 11"/>
            <p:cNvSpPr txBox="1"/>
            <p:nvPr/>
          </p:nvSpPr>
          <p:spPr>
            <a:xfrm>
              <a:off x="0" y="171450"/>
              <a:ext cx="10486547" cy="1734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6172"/>
                </a:lnSpc>
              </a:pPr>
              <a:r>
                <a:rPr lang="en-US" sz="6111" b="1" dirty="0">
                  <a:solidFill>
                    <a:srgbClr val="15707E"/>
                  </a:solidFill>
                  <a:latin typeface="HK Grotesk Bold"/>
                </a:rPr>
                <a:t>We're hiring!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0" y="2113093"/>
              <a:ext cx="10486547" cy="167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969"/>
                </a:lnSpc>
              </a:pPr>
              <a:r>
                <a:rPr lang="en-US" sz="2474" dirty="0">
                  <a:solidFill>
                    <a:srgbClr val="15707E"/>
                  </a:solidFill>
                  <a:latin typeface="HK Grotesk Light Bold"/>
                </a:rPr>
                <a:t>Center for Detectors</a:t>
              </a:r>
            </a:p>
            <a:p>
              <a:pPr>
                <a:lnSpc>
                  <a:spcPts val="2969"/>
                </a:lnSpc>
              </a:pPr>
              <a:r>
                <a:rPr lang="en-US" sz="1711" dirty="0">
                  <a:solidFill>
                    <a:srgbClr val="15707E"/>
                  </a:solidFill>
                  <a:latin typeface="HK Grotesk Light Bold"/>
                </a:rPr>
                <a:t>Executive Assistant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97063" y="5018401"/>
            <a:ext cx="2349071" cy="27432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7559" y="6749966"/>
            <a:ext cx="1290497" cy="67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2" dirty="0">
                <a:latin typeface="Century Gothic" panose="020B0502020202020204" pitchFamily="34" charset="0"/>
              </a:rPr>
              <a:t>This position can also be a </a:t>
            </a:r>
            <a:r>
              <a:rPr lang="en-US" sz="1222" b="1" dirty="0">
                <a:solidFill>
                  <a:srgbClr val="1F9AAB"/>
                </a:solidFill>
                <a:latin typeface="Century Gothic" panose="020B0502020202020204" pitchFamily="34" charset="0"/>
              </a:rPr>
              <a:t>co-op</a:t>
            </a:r>
            <a:r>
              <a:rPr lang="en-US" sz="978" dirty="0">
                <a:solidFill>
                  <a:srgbClr val="1F9AAB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2" y="7476709"/>
            <a:ext cx="7791462" cy="2588493"/>
          </a:xfrm>
          <a:prstGeom prst="rect">
            <a:avLst/>
          </a:prstGeom>
          <a:solidFill>
            <a:srgbClr val="1F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 dirty="0"/>
          </a:p>
        </p:txBody>
      </p:sp>
      <p:sp>
        <p:nvSpPr>
          <p:cNvPr id="19" name="TextBox 18"/>
          <p:cNvSpPr txBox="1"/>
          <p:nvPr/>
        </p:nvSpPr>
        <p:spPr>
          <a:xfrm>
            <a:off x="2872792" y="7675009"/>
            <a:ext cx="18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199" y="8054861"/>
            <a:ext cx="2777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task on schedule, ordering lab components, mailing packages and documenting work,</a:t>
            </a:r>
          </a:p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Perform account reconciliations utilizing Financial applications. </a:t>
            </a:r>
          </a:p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Other task assigned based on experience/ major.</a:t>
            </a:r>
          </a:p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669" y="8054861"/>
            <a:ext cx="21941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Email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your resume along with three letters of recommendation and your unofficial transcripts to </a:t>
            </a:r>
            <a:r>
              <a:rPr lang="en-US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admin@cfd.rit.edu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669" y="7675009"/>
            <a:ext cx="145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Contact Us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471" r="26304" b="-471"/>
          <a:stretch/>
        </p:blipFill>
        <p:spPr>
          <a:xfrm>
            <a:off x="2933145" y="2371825"/>
            <a:ext cx="4000971" cy="4018176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7" t="3644" r="12875" b="21715"/>
          <a:stretch/>
        </p:blipFill>
        <p:spPr>
          <a:xfrm>
            <a:off x="1097736" y="2211168"/>
            <a:ext cx="2763498" cy="2763498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1740147" y="4136271"/>
            <a:ext cx="3168083" cy="316808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68" t="-569" r="-32542" b="-3191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02" y="8054861"/>
            <a:ext cx="1632242" cy="1632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76268" y="7613454"/>
            <a:ext cx="20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ID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23131</a:t>
            </a:r>
            <a:r>
              <a:rPr lang="en-U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1495" y="9697626"/>
            <a:ext cx="2784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rit-csm.symplicity.com/students/</a:t>
            </a:r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85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5083" y="213192"/>
            <a:ext cx="3427317" cy="25300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2046" y="381000"/>
            <a:ext cx="5568276" cy="1718390"/>
            <a:chOff x="0" y="171450"/>
            <a:chExt cx="10486547" cy="3620423"/>
          </a:xfrm>
        </p:grpSpPr>
        <p:sp>
          <p:nvSpPr>
            <p:cNvPr id="17" name="TextBox 11"/>
            <p:cNvSpPr txBox="1"/>
            <p:nvPr/>
          </p:nvSpPr>
          <p:spPr>
            <a:xfrm>
              <a:off x="0" y="171450"/>
              <a:ext cx="10486547" cy="1734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6172"/>
                </a:lnSpc>
              </a:pPr>
              <a:r>
                <a:rPr lang="en-US" sz="6111" b="1" dirty="0">
                  <a:solidFill>
                    <a:srgbClr val="15707E"/>
                  </a:solidFill>
                  <a:latin typeface="HK Grotesk Bold"/>
                </a:rPr>
                <a:t>We're hiring!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0" y="2113093"/>
              <a:ext cx="10486547" cy="167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969"/>
                </a:lnSpc>
              </a:pPr>
              <a:r>
                <a:rPr lang="en-US" sz="2474" dirty="0">
                  <a:solidFill>
                    <a:srgbClr val="15707E"/>
                  </a:solidFill>
                  <a:latin typeface="HK Grotesk Light Bold"/>
                </a:rPr>
                <a:t>Center for Detectors</a:t>
              </a:r>
            </a:p>
            <a:p>
              <a:pPr>
                <a:lnSpc>
                  <a:spcPts val="2969"/>
                </a:lnSpc>
              </a:pPr>
              <a:r>
                <a:rPr lang="en-US" sz="1711" dirty="0">
                  <a:solidFill>
                    <a:srgbClr val="15707E"/>
                  </a:solidFill>
                  <a:latin typeface="HK Grotesk Light Bold"/>
                </a:rPr>
                <a:t>Executive Assistant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5334" y="6693163"/>
            <a:ext cx="1206556" cy="67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2" dirty="0">
                <a:latin typeface="Century Gothic" panose="020B0502020202020204" pitchFamily="34" charset="0"/>
              </a:rPr>
              <a:t>This position can also be a </a:t>
            </a:r>
            <a:r>
              <a:rPr lang="en-US" sz="1222" b="1" dirty="0">
                <a:solidFill>
                  <a:srgbClr val="1F9AAB"/>
                </a:solidFill>
                <a:latin typeface="Century Gothic" panose="020B0502020202020204" pitchFamily="34" charset="0"/>
              </a:rPr>
              <a:t>co-op</a:t>
            </a:r>
            <a:r>
              <a:rPr lang="en-US" sz="978" dirty="0">
                <a:solidFill>
                  <a:srgbClr val="1F9AAB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2" y="7476709"/>
            <a:ext cx="7791462" cy="2588493"/>
          </a:xfrm>
          <a:prstGeom prst="rect">
            <a:avLst/>
          </a:prstGeom>
          <a:solidFill>
            <a:srgbClr val="1F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 dirty="0"/>
          </a:p>
        </p:txBody>
      </p:sp>
      <p:grpSp>
        <p:nvGrpSpPr>
          <p:cNvPr id="8" name="Group 7"/>
          <p:cNvGrpSpPr/>
          <p:nvPr/>
        </p:nvGrpSpPr>
        <p:grpSpPr>
          <a:xfrm>
            <a:off x="372217" y="7705567"/>
            <a:ext cx="7175874" cy="2187280"/>
            <a:chOff x="84949" y="7705567"/>
            <a:chExt cx="7175874" cy="2187280"/>
          </a:xfrm>
        </p:grpSpPr>
        <p:sp>
          <p:nvSpPr>
            <p:cNvPr id="19" name="TextBox 18"/>
            <p:cNvSpPr txBox="1"/>
            <p:nvPr/>
          </p:nvSpPr>
          <p:spPr>
            <a:xfrm>
              <a:off x="2554017" y="7705567"/>
              <a:ext cx="1821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9960" y="8138521"/>
              <a:ext cx="27778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Complete task on schedule, ordering lab components, mailing packages and documenting work,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Perform account reconciliations utilizing Financial applications. 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 task assigned based on experience/ major.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401" y="8138521"/>
              <a:ext cx="219417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Email 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 resume along with three letters of recommendation and your unofficial transcripts to </a:t>
              </a:r>
              <a:r>
                <a:rPr lang="en-US" sz="1600" u="sng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admin@cfd.rit.edu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4949" y="7705567"/>
              <a:ext cx="1451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Contact Us</a:t>
              </a:r>
              <a:endPara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45712" y="7705567"/>
              <a:ext cx="2015111" cy="21872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  <a:hlinkClick r:id="rId4"/>
                </a:rPr>
                <a:t>Online Career Connect </a:t>
              </a:r>
              <a:endParaRPr lang="en-US" sz="2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Job ID: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23131</a:t>
              </a:r>
              <a:r>
                <a:rPr lang="en-US" sz="36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27" t="-13906" r="-15094" b="-12114"/>
          <a:stretch/>
        </p:blipFill>
        <p:spPr>
          <a:xfrm>
            <a:off x="1510756" y="2211639"/>
            <a:ext cx="4811508" cy="4811508"/>
          </a:xfrm>
          <a:prstGeom prst="ellipse">
            <a:avLst/>
          </a:prstGeom>
          <a:ln w="57150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97063" y="5018401"/>
            <a:ext cx="234907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535</Words>
  <Application>Microsoft Office PowerPoint</Application>
  <PresentationFormat>Custom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Adobe Heiti Std R</vt:lpstr>
      <vt:lpstr>Aharoni</vt:lpstr>
      <vt:lpstr>Arial</vt:lpstr>
      <vt:lpstr>Calibri</vt:lpstr>
      <vt:lpstr>Century Gothic</vt:lpstr>
      <vt:lpstr>Haettenschweiler</vt:lpstr>
      <vt:lpstr>HK Grotesk Bold</vt:lpstr>
      <vt:lpstr>HK Grotesk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Carmel</dc:creator>
  <cp:lastModifiedBy>Riley Kranick</cp:lastModifiedBy>
  <cp:revision>50</cp:revision>
  <cp:lastPrinted>2022-01-06T16:21:00Z</cp:lastPrinted>
  <dcterms:created xsi:type="dcterms:W3CDTF">2015-11-18T20:43:16Z</dcterms:created>
  <dcterms:modified xsi:type="dcterms:W3CDTF">2023-10-02T17:02:55Z</dcterms:modified>
</cp:coreProperties>
</file>